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1" r:id="rId5"/>
    <p:sldId id="269" r:id="rId6"/>
    <p:sldId id="292" r:id="rId7"/>
    <p:sldId id="294" r:id="rId8"/>
    <p:sldId id="295" r:id="rId9"/>
    <p:sldId id="277" r:id="rId10"/>
    <p:sldId id="261" r:id="rId11"/>
    <p:sldId id="284" r:id="rId12"/>
    <p:sldId id="285" r:id="rId13"/>
    <p:sldId id="263" r:id="rId14"/>
    <p:sldId id="286" r:id="rId15"/>
    <p:sldId id="264" r:id="rId16"/>
    <p:sldId id="265" r:id="rId17"/>
    <p:sldId id="288" r:id="rId18"/>
    <p:sldId id="298" r:id="rId19"/>
    <p:sldId id="296" r:id="rId20"/>
    <p:sldId id="289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-4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2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4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152F-5134-4488-A8F8-BC17B4EB972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72F70-EBB4-4262-9A10-0F1A8299E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8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An INTRODUCTION to RPC2016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Pand</a:t>
            </a:r>
            <a:r>
              <a:rPr lang="en-US" dirty="0" smtClean="0"/>
              <a:t>  Gent 22 Feb 2016</a:t>
            </a:r>
          </a:p>
          <a:p>
            <a:r>
              <a:rPr lang="en-US" dirty="0" smtClean="0"/>
              <a:t>By R. </a:t>
            </a:r>
            <a:r>
              <a:rPr lang="en-US" dirty="0" err="1" smtClean="0"/>
              <a:t>Santonico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36370" y="182880"/>
            <a:ext cx="8229600" cy="754380"/>
          </a:xfrm>
          <a:prstGeom prst="rect">
            <a:avLst/>
          </a:prstGeom>
        </p:spPr>
        <p:txBody>
          <a:bodyPr rtlCol="0">
            <a:normAutofit fontScale="82500" lnSpcReduction="20000"/>
          </a:bodyPr>
          <a:lstStyle/>
          <a:p>
            <a:pPr lvl="0"/>
            <a:r>
              <a:rPr lang="it-IT" sz="3400" dirty="0"/>
              <a:t>The RPC </a:t>
            </a:r>
            <a:r>
              <a:rPr lang="it-IT" sz="3400" dirty="0" err="1"/>
              <a:t>analog</a:t>
            </a:r>
            <a:r>
              <a:rPr lang="it-IT" sz="3400" dirty="0"/>
              <a:t> </a:t>
            </a:r>
            <a:r>
              <a:rPr lang="it-IT" sz="3400" dirty="0" err="1" smtClean="0"/>
              <a:t>readout</a:t>
            </a:r>
            <a:endParaRPr lang="en-GB" sz="3400" dirty="0"/>
          </a:p>
          <a:p>
            <a:pPr lvl="0"/>
            <a:r>
              <a:rPr lang="en-GB" sz="2900" dirty="0"/>
              <a:t>Extending the </a:t>
            </a:r>
            <a:r>
              <a:rPr lang="en-GB" sz="2900" dirty="0" smtClean="0"/>
              <a:t>dynamical </a:t>
            </a:r>
            <a:r>
              <a:rPr lang="en-GB" sz="2900" dirty="0"/>
              <a:t>range up to </a:t>
            </a:r>
            <a:r>
              <a:rPr lang="en-GB" sz="2900" dirty="0" err="1"/>
              <a:t>PeV</a:t>
            </a:r>
            <a:endParaRPr lang="en-GB" sz="2900" dirty="0"/>
          </a:p>
          <a:p>
            <a:pPr algn="ctr" defTabSz="914400">
              <a:spcBef>
                <a:spcPct val="0"/>
              </a:spcBef>
              <a:defRPr/>
            </a:pPr>
            <a:endParaRPr lang="it-IT" sz="29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Run93993_Ev242653_BigPad_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82" y="3050034"/>
            <a:ext cx="456247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un93993_Ev242653_St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777" y="4038600"/>
            <a:ext cx="33115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28800" y="59436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FF3300"/>
                </a:solidFill>
                <a:latin typeface="Calibri" pitchFamily="34" charset="0"/>
              </a:rPr>
              <a:t>Fs: 4000 -&gt; 1300/m</a:t>
            </a:r>
            <a:r>
              <a:rPr lang="it-IT" sz="1600" b="1" baseline="30000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18047" y="1140111"/>
            <a:ext cx="401726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/>
              <a:t>Is crucial to extend </a:t>
            </a:r>
            <a:r>
              <a:rPr lang="en-GB" sz="1200" smtClean="0"/>
              <a:t>the covered energy range above 100 </a:t>
            </a:r>
            <a:r>
              <a:rPr lang="en-GB" sz="1200" err="1"/>
              <a:t>TeV</a:t>
            </a:r>
            <a:r>
              <a:rPr lang="en-GB" sz="1200"/>
              <a:t>, </a:t>
            </a:r>
            <a:r>
              <a:rPr lang="en-GB" sz="1200" smtClean="0"/>
              <a:t>where </a:t>
            </a:r>
            <a:r>
              <a:rPr lang="en-GB" sz="1200"/>
              <a:t>the strip </a:t>
            </a:r>
            <a:r>
              <a:rPr lang="en-GB" sz="1200" smtClean="0"/>
              <a:t>read-out saturates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smtClean="0"/>
              <a:t>Max digital density ~20/m</a:t>
            </a:r>
            <a:r>
              <a:rPr lang="en-GB" sz="1200" baseline="30000" smtClean="0"/>
              <a:t>2</a:t>
            </a:r>
            <a:r>
              <a:rPr lang="en-GB" sz="1200"/>
              <a:t> </a:t>
            </a:r>
            <a:r>
              <a:rPr lang="en-GB" sz="1200" smtClean="0"/>
              <a:t>  Max </a:t>
            </a:r>
            <a:r>
              <a:rPr lang="en-GB" sz="1200" err="1" smtClean="0"/>
              <a:t>analog</a:t>
            </a:r>
            <a:r>
              <a:rPr lang="en-GB" sz="1200" smtClean="0"/>
              <a:t> dens ~10</a:t>
            </a:r>
            <a:r>
              <a:rPr lang="en-GB" sz="1200" baseline="30000"/>
              <a:t>4</a:t>
            </a:r>
            <a:r>
              <a:rPr lang="it-IT" sz="1200" smtClean="0"/>
              <a:t>/m</a:t>
            </a:r>
            <a:r>
              <a:rPr lang="it-IT" sz="1200" baseline="3000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Access the </a:t>
            </a:r>
            <a:r>
              <a:rPr lang="en-GB" sz="1200">
                <a:solidFill>
                  <a:srgbClr val="FF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LDF</a:t>
            </a: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 in</a:t>
            </a:r>
            <a:r>
              <a:rPr lang="en-GB" sz="1200">
                <a:solidFill>
                  <a:srgbClr val="FF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the shower core </a:t>
            </a:r>
            <a:endParaRPr lang="en-GB" sz="120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Sensitivity to </a:t>
            </a:r>
            <a:r>
              <a:rPr lang="en-GB" sz="1200">
                <a:solidFill>
                  <a:srgbClr val="FF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</a:t>
            </a:r>
            <a:r>
              <a:rPr lang="en-GB" sz="1200" smtClean="0">
                <a:solidFill>
                  <a:srgbClr val="FF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Info/checks on </a:t>
            </a:r>
            <a:r>
              <a:rPr lang="en-GB" sz="1200">
                <a:solidFill>
                  <a:srgbClr val="FF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Hadronic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solidFill>
                <a:srgbClr val="FF33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>
              <a:spcBef>
                <a:spcPct val="50000"/>
              </a:spcBef>
            </a:pPr>
            <a:endParaRPr lang="it-IT" sz="1600" baseline="300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2016254" y="2468880"/>
            <a:ext cx="2305048" cy="427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ARGO event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5436109" y="1133856"/>
            <a:ext cx="3529012" cy="2700338"/>
            <a:chOff x="5436109" y="1133856"/>
            <a:chExt cx="3529012" cy="2700338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6775069" y="2935224"/>
              <a:ext cx="1841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>
                  <a:latin typeface="Calibri" pitchFamily="34" charset="0"/>
                </a:rPr>
                <a:t>0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6624257" y="2768537"/>
              <a:ext cx="304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 b="1">
                  <a:latin typeface="Calibri" pitchFamily="34" charset="0"/>
                </a:rPr>
                <a:t>0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6552819" y="2801875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4000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6552819" y="3078100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3500</a:t>
              </a: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6552819" y="3330513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3000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6552819" y="3606738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2500</a:t>
              </a:r>
            </a:p>
          </p:txBody>
        </p:sp>
        <p:pic>
          <p:nvPicPr>
            <p:cNvPr id="38" name="Picture 7" descr="Run93993_Ev242653_BigPa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109" y="1133856"/>
              <a:ext cx="3311525" cy="27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8660321" y="1348169"/>
              <a:ext cx="304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 b="1">
                  <a:latin typeface="Calibri" pitchFamily="34" charset="0"/>
                </a:rPr>
                <a:t>0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8588883" y="1381507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4000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8588883" y="1657732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3500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8588883" y="1910145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3000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8588883" y="2186370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2500</a:t>
              </a:r>
            </a:p>
          </p:txBody>
        </p:sp>
        <p:sp>
          <p:nvSpPr>
            <p:cNvPr id="44" name="Text Box 25"/>
            <p:cNvSpPr txBox="1">
              <a:spLocks noChangeArrowheads="1"/>
            </p:cNvSpPr>
            <p:nvPr/>
          </p:nvSpPr>
          <p:spPr bwMode="auto">
            <a:xfrm>
              <a:off x="8588883" y="2441957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2000</a:t>
              </a:r>
            </a:p>
          </p:txBody>
        </p:sp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8588883" y="2710245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1500</a:t>
              </a: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8588883" y="2975357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1000</a:t>
              </a: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8588883" y="3227770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1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66195"/>
            <a:ext cx="9511923" cy="4936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Intrinsic linearity: test at the BTF facility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5604" y="885356"/>
            <a:ext cx="4141086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71" defTabSz="321457">
              <a:spcBef>
                <a:spcPts val="844"/>
              </a:spcBef>
              <a:defRPr sz="2000" b="1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400" dirty="0"/>
              <a:t>Linearity of the RPC @ BTF in INFN </a:t>
            </a:r>
            <a:r>
              <a:rPr lang="en-US" sz="2400" dirty="0" err="1"/>
              <a:t>Frascati</a:t>
            </a:r>
            <a:r>
              <a:rPr lang="en-US" sz="2400" dirty="0"/>
              <a:t> Lab:</a:t>
            </a:r>
          </a:p>
          <a:p>
            <a:pPr marL="173092" indent="-173092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electrons (or positrons)</a:t>
            </a:r>
          </a:p>
          <a:p>
            <a:pPr marL="151455" indent="-151455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aseline="6250" dirty="0"/>
              <a:t>E</a:t>
            </a:r>
            <a:r>
              <a:rPr lang="en-US" dirty="0"/>
              <a:t> </a:t>
            </a:r>
            <a:r>
              <a:rPr lang="en-US" baseline="6250" dirty="0"/>
              <a:t>=</a:t>
            </a:r>
            <a:r>
              <a:rPr lang="en-US" dirty="0"/>
              <a:t> </a:t>
            </a:r>
            <a:r>
              <a:rPr lang="en-US" baseline="6250" dirty="0"/>
              <a:t>25-750</a:t>
            </a:r>
            <a:r>
              <a:rPr lang="en-US" dirty="0"/>
              <a:t> </a:t>
            </a:r>
            <a:r>
              <a:rPr lang="en-US" baseline="6250" dirty="0"/>
              <a:t>MeV</a:t>
            </a:r>
            <a:r>
              <a:rPr lang="en-US" dirty="0"/>
              <a:t> </a:t>
            </a:r>
            <a:r>
              <a:rPr lang="en-US" baseline="6250" dirty="0"/>
              <a:t>(0.5%</a:t>
            </a:r>
            <a:r>
              <a:rPr lang="en-US" dirty="0"/>
              <a:t> </a:t>
            </a:r>
            <a:r>
              <a:rPr lang="en-US" baseline="6250" dirty="0"/>
              <a:t>resolution)</a:t>
            </a:r>
          </a:p>
          <a:p>
            <a:pPr marL="151455" indent="-151455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&lt;N&gt;=1÷10</a:t>
            </a:r>
            <a:r>
              <a:rPr lang="en-US" baseline="31999" dirty="0"/>
              <a:t>8</a:t>
            </a:r>
            <a:r>
              <a:rPr lang="en-US" dirty="0"/>
              <a:t>particles/pulse</a:t>
            </a:r>
          </a:p>
          <a:p>
            <a:pPr marL="151455" indent="-151455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10 ns pulses, 1-49 Hz</a:t>
            </a:r>
          </a:p>
          <a:p>
            <a:pPr marL="151455" indent="-151455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beam spot uniform on 3⨉5 cm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639" t="639" r="639" b="639"/>
          <a:stretch>
            <a:fillRect/>
          </a:stretch>
        </p:blipFill>
        <p:spPr>
          <a:xfrm>
            <a:off x="5303775" y="885356"/>
            <a:ext cx="4456258" cy="291915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ttangolo 5"/>
          <p:cNvSpPr/>
          <p:nvPr/>
        </p:nvSpPr>
        <p:spPr>
          <a:xfrm>
            <a:off x="4722500" y="2198562"/>
            <a:ext cx="1835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 defTabSz="321457">
              <a:spcBef>
                <a:spcPts val="844"/>
              </a:spcBef>
              <a:defRPr sz="24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4 RPCs</a:t>
            </a:r>
            <a:br>
              <a:rPr lang="en-US" sz="2000" dirty="0"/>
            </a:br>
            <a:r>
              <a:rPr lang="en-US" sz="2000" dirty="0"/>
              <a:t>60 x 60 </a:t>
            </a:r>
            <a:r>
              <a:rPr lang="en-US" sz="2000" dirty="0" smtClean="0"/>
              <a:t>cm</a:t>
            </a:r>
            <a:endParaRPr lang="en-US" sz="600" baseline="40625" dirty="0" smtClean="0"/>
          </a:p>
        </p:txBody>
      </p:sp>
      <p:sp>
        <p:nvSpPr>
          <p:cNvPr id="7" name="Rettangolo 6"/>
          <p:cNvSpPr/>
          <p:nvPr/>
        </p:nvSpPr>
        <p:spPr>
          <a:xfrm>
            <a:off x="115604" y="3168889"/>
            <a:ext cx="5071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Good overlap between 4 scales with the maximum density of the showers spanning over three decades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358" y="3709316"/>
            <a:ext cx="4146332" cy="2979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490"/>
          <p:cNvGrpSpPr/>
          <p:nvPr/>
        </p:nvGrpSpPr>
        <p:grpSpPr>
          <a:xfrm>
            <a:off x="6096000" y="3804910"/>
            <a:ext cx="4254123" cy="3053090"/>
            <a:chOff x="0" y="-9408"/>
            <a:chExt cx="6121400" cy="4463459"/>
          </a:xfrm>
        </p:grpSpPr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04869"/>
              <a:ext cx="6121400" cy="4149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Shape 489"/>
            <p:cNvSpPr/>
            <p:nvPr/>
          </p:nvSpPr>
          <p:spPr>
            <a:xfrm>
              <a:off x="848851" y="-9408"/>
              <a:ext cx="4272397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marL="342900" indent="-342900" algn="l" defTabSz="457200">
                <a:spcBef>
                  <a:spcPts val="1200"/>
                </a:spcBef>
                <a:defRPr sz="1800">
                  <a:solidFill>
                    <a:srgbClr val="42424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The RPC signal vs the calorimeter signal</a:t>
              </a: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695626" y="5293861"/>
            <a:ext cx="1795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Astrop</a:t>
            </a:r>
            <a:r>
              <a:rPr lang="en-US" sz="1400" dirty="0"/>
              <a:t>. Phys. 67 (2015) </a:t>
            </a:r>
            <a:r>
              <a:rPr lang="en-US" sz="1400" dirty="0" smtClean="0"/>
              <a:t>47</a:t>
            </a:r>
            <a:r>
              <a:rPr lang="en-US" sz="1400" dirty="0"/>
              <a:t>Astrop. Phys. 67 (2015) 47</a:t>
            </a:r>
          </a:p>
          <a:p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4051745" y="5736430"/>
            <a:ext cx="2454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 defTabSz="321457">
              <a:spcBef>
                <a:spcPts val="844"/>
              </a:spcBef>
              <a:defRPr sz="2400" b="1">
                <a:solidFill>
                  <a:srgbClr val="FF25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➔ Linearity up to </a:t>
            </a:r>
            <a:r>
              <a:rPr lang="en-US" sz="2000" i="1" dirty="0"/>
              <a:t>≈ </a:t>
            </a:r>
            <a:r>
              <a:rPr lang="en-US" sz="2000" dirty="0"/>
              <a:t>2・10</a:t>
            </a:r>
            <a:r>
              <a:rPr lang="en-US" sz="1000" baseline="40625" dirty="0"/>
              <a:t>4 </a:t>
            </a:r>
            <a:r>
              <a:rPr lang="en-US" sz="2000" dirty="0"/>
              <a:t>particle/m</a:t>
            </a:r>
            <a:r>
              <a:rPr lang="en-US" sz="1000" baseline="40625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24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270530"/>
            <a:ext cx="9976945" cy="4546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Scaling from streamer to avalanche mode</a:t>
            </a:r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91931" y="1493196"/>
            <a:ext cx="5486399" cy="4195122"/>
            <a:chOff x="251209" y="3643086"/>
            <a:chExt cx="6396404" cy="4223657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l="38393" t="30516" r="36607" b="39240"/>
            <a:stretch/>
          </p:blipFill>
          <p:spPr>
            <a:xfrm>
              <a:off x="251209" y="3643086"/>
              <a:ext cx="6396404" cy="4223657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943429" y="3918857"/>
              <a:ext cx="449942" cy="377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35566" t="37064" r="50583" b="41486"/>
          <a:stretch/>
        </p:blipFill>
        <p:spPr>
          <a:xfrm>
            <a:off x="6017102" y="1340710"/>
            <a:ext cx="5260158" cy="444521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6207" y="976675"/>
            <a:ext cx="5113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Operating current distribution for the 1681 RPCs </a:t>
            </a:r>
            <a:r>
              <a:rPr lang="en-US" sz="1600" dirty="0" smtClean="0"/>
              <a:t> </a:t>
            </a:r>
            <a:r>
              <a:rPr lang="it-IT" sz="1600" dirty="0"/>
              <a:t>(3.5 </a:t>
            </a:r>
            <a:r>
              <a:rPr lang="en-GB" sz="1600" dirty="0" smtClean="0"/>
              <a:t>m</a:t>
            </a:r>
            <a:r>
              <a:rPr lang="en-GB" sz="1600" baseline="30000" dirty="0" smtClean="0"/>
              <a:t>2</a:t>
            </a:r>
            <a:r>
              <a:rPr lang="it-IT" sz="1600" dirty="0" smtClean="0"/>
              <a:t>)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0" name="Rettangolo 9"/>
          <p:cNvSpPr/>
          <p:nvPr/>
        </p:nvSpPr>
        <p:spPr>
          <a:xfrm>
            <a:off x="6295715" y="888039"/>
            <a:ext cx="475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Cluster (=12 chambers) counting rate distribution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65688" y="6146384"/>
            <a:ext cx="103522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Average current of </a:t>
            </a:r>
            <a:r>
              <a:rPr lang="en-US" sz="2000" dirty="0">
                <a:solidFill>
                  <a:srgbClr val="FF0000"/>
                </a:solidFill>
              </a:rPr>
              <a:t>2.8 µA/</a:t>
            </a:r>
            <a:r>
              <a:rPr lang="en-US" sz="2000" dirty="0" err="1">
                <a:solidFill>
                  <a:srgbClr val="FF0000"/>
                </a:solidFill>
              </a:rPr>
              <a:t>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/</a:t>
            </a:r>
            <a:r>
              <a:rPr lang="en-US" sz="2000" dirty="0"/>
              <a:t> average rate of </a:t>
            </a:r>
            <a:r>
              <a:rPr lang="en-US" sz="2000" dirty="0">
                <a:solidFill>
                  <a:srgbClr val="FF0000"/>
                </a:solidFill>
              </a:rPr>
              <a:t>3.4 kHz/</a:t>
            </a:r>
            <a:r>
              <a:rPr lang="en-US" sz="2000" dirty="0" err="1">
                <a:solidFill>
                  <a:srgbClr val="FF0000"/>
                </a:solidFill>
              </a:rPr>
              <a:t>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820 </a:t>
            </a:r>
            <a:r>
              <a:rPr lang="en-US" sz="2400" b="1" dirty="0" err="1">
                <a:solidFill>
                  <a:srgbClr val="FF0000"/>
                </a:solidFill>
              </a:rPr>
              <a:t>pC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charge delivered in the </a:t>
            </a:r>
            <a:r>
              <a:rPr lang="en-US" sz="2000" dirty="0" smtClean="0"/>
              <a:t>gas</a:t>
            </a:r>
          </a:p>
          <a:p>
            <a:r>
              <a:rPr lang="en-US" sz="2000" dirty="0" smtClean="0"/>
              <a:t>For very similar chambers operating in </a:t>
            </a:r>
            <a:r>
              <a:rPr lang="en-US" sz="2000" dirty="0" smtClean="0">
                <a:solidFill>
                  <a:srgbClr val="FF0000"/>
                </a:solidFill>
              </a:rPr>
              <a:t>avalanche </a:t>
            </a:r>
            <a:r>
              <a:rPr lang="en-US" sz="2000" dirty="0" smtClean="0"/>
              <a:t>mode in Atlas the delivered charge is </a:t>
            </a:r>
            <a:r>
              <a:rPr lang="en-US" sz="2400" b="1" dirty="0" smtClean="0">
                <a:solidFill>
                  <a:srgbClr val="FF0000"/>
                </a:solidFill>
              </a:rPr>
              <a:t>30 </a:t>
            </a:r>
            <a:r>
              <a:rPr lang="en-US" sz="2400" b="1" dirty="0" err="1" smtClean="0">
                <a:solidFill>
                  <a:srgbClr val="FF0000"/>
                </a:solidFill>
              </a:rPr>
              <a:t>pC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7870"/>
            <a:ext cx="9882352" cy="8234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Expected performance of RPCs operating in </a:t>
            </a: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avalanche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mode with analog pad read out</a:t>
            </a:r>
            <a:r>
              <a:rPr lang="en-US" sz="3600" dirty="0"/>
              <a:t/>
            </a:r>
            <a:br>
              <a:rPr lang="en-US" sz="3600" dirty="0"/>
            </a:b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3109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lvl="0"/>
                <a:r>
                  <a:rPr lang="it-IT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Linearity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it-IT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range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Streamer </a:t>
                </a:r>
                <a:r>
                  <a:rPr lang="it-IT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avalanche: delivered charge reduced by a factor of </a:t>
                </a:r>
                <a:r>
                  <a:rPr lang="en-US" b="1" dirty="0">
                    <a:solidFill>
                      <a:srgbClr val="FF0000"/>
                    </a:solidFill>
                  </a:rPr>
                  <a:t>820/30 = 27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Thinner gaps with a very high sensitivity front end electronics: further gain by an estimated  factor  </a:t>
                </a:r>
                <a:r>
                  <a:rPr lang="en-US" b="1" dirty="0">
                    <a:solidFill>
                      <a:srgbClr val="FF0000"/>
                    </a:solidFill>
                  </a:rPr>
                  <a:t>&gt; 10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The overall expected gain in the delivered charge about </a:t>
                </a:r>
                <a:r>
                  <a:rPr lang="en-US" b="1" dirty="0">
                    <a:solidFill>
                      <a:srgbClr val="FF0000"/>
                    </a:solidFill>
                  </a:rPr>
                  <a:t>300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The expected linearity range should be extended from  2 </a:t>
                </a:r>
                <a:r>
                  <a:rPr lang="en-US" dirty="0" err="1" smtClean="0"/>
                  <a:t>mips</a:t>
                </a:r>
                <a:r>
                  <a:rPr lang="en-US" dirty="0" smtClean="0"/>
                  <a:t> </a:t>
                </a:r>
                <a:r>
                  <a:rPr lang="en-US" dirty="0"/>
                  <a:t>/cm</a:t>
                </a:r>
                <a:r>
                  <a:rPr lang="en-US" baseline="30000" dirty="0"/>
                  <a:t>2</a:t>
                </a:r>
                <a:r>
                  <a:rPr lang="en-US" dirty="0"/>
                  <a:t> to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600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mips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/cm</a:t>
                </a:r>
                <a:r>
                  <a:rPr lang="en-US" b="1" baseline="30000" dirty="0">
                    <a:solidFill>
                      <a:srgbClr val="FF0000"/>
                    </a:solidFill>
                  </a:rPr>
                  <a:t>2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In order to exploit this range the front end electronics is required to have a linearity range from 1 </a:t>
                </a:r>
                <a:r>
                  <a:rPr lang="en-US" dirty="0" err="1"/>
                  <a:t>mip</a:t>
                </a:r>
                <a:r>
                  <a:rPr lang="en-US" dirty="0"/>
                  <a:t> to 600 </a:t>
                </a:r>
                <a:r>
                  <a:rPr lang="en-US" dirty="0" err="1"/>
                  <a:t>mips</a:t>
                </a:r>
                <a:r>
                  <a:rPr lang="en-US" dirty="0"/>
                  <a:t> /cm</a:t>
                </a:r>
                <a:r>
                  <a:rPr lang="en-US" baseline="30000" dirty="0"/>
                  <a:t>2</a:t>
                </a:r>
                <a:r>
                  <a:rPr lang="en-US" dirty="0"/>
                  <a:t> !!</a:t>
                </a:r>
              </a:p>
              <a:p>
                <a:pPr lvl="0"/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Timing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The high multiplicity of simultaneous particles in the same gap-pad should improve the timing in a substantial </a:t>
                </a:r>
                <a:r>
                  <a:rPr lang="en-US" dirty="0" smtClean="0"/>
                  <a:t>way</a:t>
                </a:r>
                <a:endParaRPr lang="en-US" dirty="0"/>
              </a:p>
              <a:p>
                <a:pPr lvl="1"/>
                <a:r>
                  <a:rPr lang="en-US" dirty="0" smtClean="0"/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it-IT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𝛔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𝛔</m:t>
                        </m:r>
                        <m:d>
                          <m:dPr>
                            <m:ctrlPr>
                              <a:rPr lang="en-US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𝐬𝐪𝐫𝐭</m:t>
                        </m:r>
                        <m:r>
                          <a:rPr lang="en-US" sz="2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2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FF0000"/>
                    </a:solidFill>
                  </a:rPr>
                  <a:t> 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?</a:t>
                </a:r>
                <a:r>
                  <a:rPr lang="en-US" dirty="0">
                    <a:solidFill>
                      <a:srgbClr val="FF0000"/>
                    </a:solidFill>
                  </a:rPr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3109"/>
                <a:ext cx="10515600" cy="4351338"/>
              </a:xfrm>
              <a:blipFill rotWithShape="0"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5636172" y="296391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in RPC calorimetry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very wide linearity range achievable with RPCs offers</a:t>
            </a:r>
            <a:r>
              <a:rPr lang="en-US" dirty="0"/>
              <a:t> impressive </a:t>
            </a:r>
            <a:r>
              <a:rPr lang="en-US" dirty="0" smtClean="0"/>
              <a:t>perspectives in calorimetry  </a:t>
            </a:r>
          </a:p>
          <a:p>
            <a:pPr lvl="1"/>
            <a:r>
              <a:rPr lang="en-US" dirty="0" smtClean="0"/>
              <a:t>In accelerator particle physics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astroparticle</a:t>
            </a:r>
            <a:r>
              <a:rPr lang="en-US" dirty="0" smtClean="0"/>
              <a:t> physics</a:t>
            </a:r>
          </a:p>
          <a:p>
            <a:r>
              <a:rPr lang="en-US" dirty="0" smtClean="0"/>
              <a:t>Our community has the privilege/responsibility to fully exploit these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5933"/>
            <a:ext cx="9598572" cy="3916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RPC perspective in Cosmic Ray physics  (1)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" y="945931"/>
            <a:ext cx="11966029" cy="591206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experiment Argo-YBJ opened a </a:t>
            </a:r>
            <a:r>
              <a:rPr lang="en-US" dirty="0">
                <a:solidFill>
                  <a:srgbClr val="FF0000"/>
                </a:solidFill>
              </a:rPr>
              <a:t>new way to study the Cosmic Ray physics</a:t>
            </a:r>
          </a:p>
          <a:p>
            <a:pPr lvl="0"/>
            <a:r>
              <a:rPr lang="en-US" dirty="0"/>
              <a:t>The key RPC features that made this possible are:</a:t>
            </a:r>
          </a:p>
          <a:p>
            <a:pPr lvl="1"/>
            <a:r>
              <a:rPr lang="en-US" dirty="0"/>
              <a:t>The time resolution that was perfectly adequate to the experiment requirements even in streamer mode operation</a:t>
            </a:r>
          </a:p>
          <a:p>
            <a:pPr lvl="1"/>
            <a:r>
              <a:rPr lang="en-US" dirty="0"/>
              <a:t>The read out segmentation, 128 000 strips, that was possible at the cost of 1 front end channel/strip</a:t>
            </a:r>
          </a:p>
          <a:p>
            <a:pPr lvl="1"/>
            <a:r>
              <a:rPr lang="en-US" dirty="0"/>
              <a:t>The simple construction method that allowed to fully cover about 6500 </a:t>
            </a:r>
            <a:r>
              <a:rPr lang="it-IT" dirty="0"/>
              <a:t>m</a:t>
            </a:r>
            <a:r>
              <a:rPr lang="it-IT" baseline="30000" dirty="0"/>
              <a:t>2 </a:t>
            </a:r>
            <a:r>
              <a:rPr lang="en-US" dirty="0" smtClean="0"/>
              <a:t>at </a:t>
            </a:r>
            <a:r>
              <a:rPr lang="en-US" dirty="0"/>
              <a:t>a </a:t>
            </a:r>
            <a:r>
              <a:rPr lang="en-US" dirty="0" smtClean="0"/>
              <a:t>relatively </a:t>
            </a:r>
            <a:r>
              <a:rPr lang="en-US" dirty="0"/>
              <a:t>modest cost</a:t>
            </a:r>
          </a:p>
          <a:p>
            <a:pPr lvl="1"/>
            <a:r>
              <a:rPr lang="en-US" dirty="0"/>
              <a:t>The analog read out that allowed to study the CR shower core with an </a:t>
            </a:r>
            <a:r>
              <a:rPr lang="en-US" dirty="0" smtClean="0"/>
              <a:t>unprecedented detail</a:t>
            </a:r>
            <a:endParaRPr lang="en-US" dirty="0"/>
          </a:p>
          <a:p>
            <a:pPr lvl="0"/>
            <a:r>
              <a:rPr lang="en-GB" dirty="0"/>
              <a:t>The combination of these features with the laboratory high altitude, made Argo a unique experiment, which achieved relevant results even beyond the expectations of the proposal. </a:t>
            </a:r>
            <a:endParaRPr lang="en-US" dirty="0"/>
          </a:p>
          <a:p>
            <a:pPr lvl="0"/>
            <a:r>
              <a:rPr lang="en-GB" dirty="0"/>
              <a:t>To extend this original approach to a new upgraded experiment will offer a relevant discovery potential</a:t>
            </a:r>
            <a:endParaRPr lang="en-US" dirty="0"/>
          </a:p>
          <a:p>
            <a:pPr lvl="0"/>
            <a:r>
              <a:rPr lang="en-GB" dirty="0"/>
              <a:t>Two main upgrades concerning the RPCs, are:</a:t>
            </a:r>
            <a:endParaRPr lang="en-US" dirty="0"/>
          </a:p>
          <a:p>
            <a:pPr lvl="1"/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avalanche</a:t>
            </a:r>
            <a:r>
              <a:rPr lang="en-GB" dirty="0"/>
              <a:t> operation</a:t>
            </a:r>
            <a:endParaRPr lang="en-US" dirty="0"/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The fully </a:t>
            </a:r>
            <a:r>
              <a:rPr lang="en-GB" b="1" dirty="0" err="1">
                <a:solidFill>
                  <a:srgbClr val="FF0000"/>
                </a:solidFill>
              </a:rPr>
              <a:t>analog</a:t>
            </a:r>
            <a:r>
              <a:rPr lang="en-GB" b="1" dirty="0">
                <a:solidFill>
                  <a:srgbClr val="FF0000"/>
                </a:solidFill>
              </a:rPr>
              <a:t> read out </a:t>
            </a:r>
            <a:r>
              <a:rPr lang="en-GB" dirty="0"/>
              <a:t>achievable with a </a:t>
            </a:r>
            <a:r>
              <a:rPr lang="en-GB" b="1" dirty="0">
                <a:solidFill>
                  <a:srgbClr val="FF0000"/>
                </a:solidFill>
              </a:rPr>
              <a:t>new front end </a:t>
            </a:r>
            <a:r>
              <a:rPr lang="en-GB" b="1" dirty="0" smtClean="0">
                <a:solidFill>
                  <a:srgbClr val="FF0000"/>
                </a:solidFill>
              </a:rPr>
              <a:t>electronic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</a:t>
            </a:r>
            <a:r>
              <a:rPr lang="en-US" dirty="0"/>
              <a:t>perspective in Cosmic Ray physics 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GB" dirty="0"/>
              <a:t>A RPC </a:t>
            </a:r>
            <a:r>
              <a:rPr lang="en-GB" b="1" dirty="0">
                <a:solidFill>
                  <a:srgbClr val="0070C0"/>
                </a:solidFill>
              </a:rPr>
              <a:t>wide FoV gamma-ray detector, in the energy range 100 GeV-10 </a:t>
            </a:r>
            <a:r>
              <a:rPr lang="en-GB" b="1" dirty="0" err="1">
                <a:solidFill>
                  <a:srgbClr val="0070C0"/>
                </a:solidFill>
              </a:rPr>
              <a:t>TeV</a:t>
            </a:r>
            <a:r>
              <a:rPr lang="en-GB" b="1" dirty="0">
                <a:solidFill>
                  <a:srgbClr val="0070C0"/>
                </a:solidFill>
              </a:rPr>
              <a:t>, located in the Southern Hemisphere, would be unique and complementary to other experiments </a:t>
            </a:r>
            <a:r>
              <a:rPr lang="en-GB" dirty="0"/>
              <a:t>planned to take data in the next decade </a:t>
            </a:r>
            <a:endParaRPr lang="en-GB" dirty="0" smtClean="0"/>
          </a:p>
          <a:p>
            <a:pPr marL="228600" lvl="1">
              <a:spcBef>
                <a:spcPts val="1000"/>
              </a:spcBef>
            </a:pPr>
            <a:r>
              <a:rPr lang="en-GB" dirty="0" smtClean="0"/>
              <a:t>The Lattes/</a:t>
            </a:r>
            <a:r>
              <a:rPr lang="it-IT" dirty="0"/>
              <a:t> </a:t>
            </a:r>
            <a:r>
              <a:rPr lang="it-IT" dirty="0" smtClean="0"/>
              <a:t>STACEX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pursuing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ambitious</a:t>
            </a:r>
            <a:r>
              <a:rPr lang="it-IT" dirty="0" smtClean="0"/>
              <a:t> idea:</a:t>
            </a:r>
          </a:p>
          <a:p>
            <a:pPr lvl="1"/>
            <a:r>
              <a:rPr lang="it-IT" sz="2000" dirty="0" smtClean="0"/>
              <a:t>Site</a:t>
            </a:r>
            <a:r>
              <a:rPr lang="it-IT" sz="2000" dirty="0"/>
              <a:t>: </a:t>
            </a:r>
            <a:r>
              <a:rPr lang="it-IT" sz="2000" b="1" dirty="0">
                <a:solidFill>
                  <a:srgbClr val="C00000"/>
                </a:solidFill>
              </a:rPr>
              <a:t>5000 m </a:t>
            </a:r>
            <a:r>
              <a:rPr lang="it-IT" sz="2000" b="1" dirty="0" err="1">
                <a:solidFill>
                  <a:srgbClr val="C00000"/>
                </a:solidFill>
              </a:rPr>
              <a:t>altitude</a:t>
            </a:r>
            <a:r>
              <a:rPr lang="it-IT" sz="2000" b="1" dirty="0">
                <a:solidFill>
                  <a:srgbClr val="C00000"/>
                </a:solidFill>
              </a:rPr>
              <a:t> or more</a:t>
            </a:r>
            <a:r>
              <a:rPr lang="it-IT" sz="2000" dirty="0"/>
              <a:t>.             </a:t>
            </a:r>
            <a:r>
              <a:rPr lang="it-IT" sz="2000" dirty="0" smtClean="0"/>
              <a:t>           </a:t>
            </a:r>
            <a:endParaRPr lang="it-IT" sz="2000" dirty="0">
              <a:solidFill>
                <a:srgbClr val="00B0F0"/>
              </a:solidFill>
            </a:endParaRPr>
          </a:p>
          <a:p>
            <a:pPr lvl="1"/>
            <a:r>
              <a:rPr lang="it-IT" sz="2000" dirty="0" smtClean="0"/>
              <a:t>Area</a:t>
            </a:r>
            <a:r>
              <a:rPr lang="it-IT" sz="2000" dirty="0"/>
              <a:t>:  </a:t>
            </a:r>
            <a:r>
              <a:rPr lang="it-IT" sz="2000" b="1" dirty="0">
                <a:solidFill>
                  <a:srgbClr val="C00000"/>
                </a:solidFill>
              </a:rPr>
              <a:t>14,000 m</a:t>
            </a:r>
            <a:r>
              <a:rPr lang="it-IT" sz="2000" b="1" baseline="30000" dirty="0">
                <a:solidFill>
                  <a:srgbClr val="C00000"/>
                </a:solidFill>
              </a:rPr>
              <a:t>2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(full </a:t>
            </a:r>
            <a:r>
              <a:rPr lang="it-IT" sz="2000" dirty="0" err="1"/>
              <a:t>coverage</a:t>
            </a:r>
            <a:r>
              <a:rPr lang="it-IT" sz="2000" dirty="0"/>
              <a:t>);                                    </a:t>
            </a:r>
          </a:p>
          <a:p>
            <a:pPr marL="0" indent="0">
              <a:buNone/>
            </a:pPr>
            <a:r>
              <a:rPr lang="it-IT" sz="2000" dirty="0" smtClean="0"/>
              <a:t>          </a:t>
            </a:r>
            <a:r>
              <a:rPr lang="it-IT" sz="2000" dirty="0" err="1" smtClean="0"/>
              <a:t>surrounded</a:t>
            </a:r>
            <a:r>
              <a:rPr lang="it-IT" sz="2000" dirty="0" smtClean="0"/>
              <a:t> </a:t>
            </a:r>
            <a:r>
              <a:rPr lang="it-IT" sz="2000" dirty="0"/>
              <a:t>by a </a:t>
            </a:r>
            <a:r>
              <a:rPr lang="it-IT" sz="2000" dirty="0" err="1"/>
              <a:t>comparable</a:t>
            </a:r>
            <a:r>
              <a:rPr lang="it-IT" sz="2000" dirty="0"/>
              <a:t> </a:t>
            </a:r>
            <a:r>
              <a:rPr lang="it-IT" sz="2000" dirty="0" err="1"/>
              <a:t>sampling</a:t>
            </a:r>
            <a:r>
              <a:rPr lang="it-IT" sz="2000" dirty="0"/>
              <a:t> array                     </a:t>
            </a:r>
          </a:p>
          <a:p>
            <a:pPr lvl="1"/>
            <a:r>
              <a:rPr lang="it-IT" sz="2000" dirty="0"/>
              <a:t>Energy </a:t>
            </a:r>
            <a:r>
              <a:rPr lang="it-IT" sz="2000" dirty="0" err="1"/>
              <a:t>ranges</a:t>
            </a:r>
            <a:r>
              <a:rPr lang="it-IT" sz="2000" dirty="0"/>
              <a:t>:</a:t>
            </a:r>
          </a:p>
          <a:p>
            <a:pPr lvl="2"/>
            <a:r>
              <a:rPr lang="it-IT" dirty="0" err="1"/>
              <a:t>Photons</a:t>
            </a:r>
            <a:r>
              <a:rPr lang="it-IT" dirty="0"/>
              <a:t>: </a:t>
            </a:r>
            <a:r>
              <a:rPr lang="it-IT" b="1" dirty="0">
                <a:solidFill>
                  <a:srgbClr val="C00000"/>
                </a:solidFill>
              </a:rPr>
              <a:t>100 </a:t>
            </a:r>
            <a:r>
              <a:rPr lang="it-IT" b="1" dirty="0" err="1">
                <a:solidFill>
                  <a:srgbClr val="C00000"/>
                </a:solidFill>
              </a:rPr>
              <a:t>GeV</a:t>
            </a:r>
            <a:r>
              <a:rPr lang="it-IT" b="1" dirty="0">
                <a:solidFill>
                  <a:srgbClr val="C00000"/>
                </a:solidFill>
              </a:rPr>
              <a:t> – &gt; 20 </a:t>
            </a:r>
            <a:r>
              <a:rPr lang="it-IT" b="1" dirty="0" err="1">
                <a:solidFill>
                  <a:srgbClr val="C00000"/>
                </a:solidFill>
              </a:rPr>
              <a:t>TeV</a:t>
            </a:r>
            <a:r>
              <a:rPr lang="it-IT" b="1" dirty="0">
                <a:solidFill>
                  <a:srgbClr val="C00000"/>
                </a:solidFill>
              </a:rPr>
              <a:t>                                                          </a:t>
            </a:r>
            <a:r>
              <a:rPr lang="it-IT" b="1" dirty="0" smtClean="0">
                <a:solidFill>
                  <a:srgbClr val="00B0F0"/>
                </a:solidFill>
              </a:rPr>
              <a:t>       </a:t>
            </a:r>
            <a:endParaRPr lang="it-IT" b="1" dirty="0">
              <a:solidFill>
                <a:srgbClr val="00B0F0"/>
              </a:solidFill>
            </a:endParaRPr>
          </a:p>
          <a:p>
            <a:pPr lvl="2"/>
            <a:r>
              <a:rPr lang="it-IT" dirty="0" err="1"/>
              <a:t>CRs</a:t>
            </a:r>
            <a:r>
              <a:rPr lang="it-IT" dirty="0"/>
              <a:t>:         </a:t>
            </a:r>
            <a:r>
              <a:rPr lang="it-IT" b="1" dirty="0">
                <a:solidFill>
                  <a:srgbClr val="C00000"/>
                </a:solidFill>
              </a:rPr>
              <a:t>300 </a:t>
            </a:r>
            <a:r>
              <a:rPr lang="it-IT" b="1" dirty="0" err="1">
                <a:solidFill>
                  <a:srgbClr val="C00000"/>
                </a:solidFill>
              </a:rPr>
              <a:t>GeV</a:t>
            </a:r>
            <a:r>
              <a:rPr lang="it-IT" b="1" dirty="0">
                <a:solidFill>
                  <a:srgbClr val="C00000"/>
                </a:solidFill>
              </a:rPr>
              <a:t> –   20 </a:t>
            </a:r>
            <a:r>
              <a:rPr lang="it-IT" b="1" dirty="0" err="1">
                <a:solidFill>
                  <a:srgbClr val="C00000"/>
                </a:solidFill>
              </a:rPr>
              <a:t>PeV</a:t>
            </a:r>
            <a:r>
              <a:rPr lang="it-IT" b="1" dirty="0">
                <a:solidFill>
                  <a:srgbClr val="C00000"/>
                </a:solidFill>
              </a:rPr>
              <a:t>  </a:t>
            </a:r>
            <a:r>
              <a:rPr lang="it-IT" b="1" dirty="0"/>
              <a:t>                                                        </a:t>
            </a:r>
            <a:endParaRPr lang="it-IT" dirty="0"/>
          </a:p>
          <a:p>
            <a:pPr lvl="1"/>
            <a:r>
              <a:rPr lang="it-IT" sz="2000" dirty="0"/>
              <a:t>1-year gamma-</a:t>
            </a:r>
            <a:r>
              <a:rPr lang="it-IT" sz="2000" dirty="0" err="1"/>
              <a:t>ray</a:t>
            </a:r>
            <a:r>
              <a:rPr lang="it-IT" sz="2000" dirty="0"/>
              <a:t> </a:t>
            </a:r>
            <a:r>
              <a:rPr lang="it-IT" sz="2000" dirty="0" err="1"/>
              <a:t>sensitivity</a:t>
            </a:r>
            <a:r>
              <a:rPr lang="it-IT" sz="2000" dirty="0"/>
              <a:t> (@ 1 </a:t>
            </a:r>
            <a:r>
              <a:rPr lang="it-IT" sz="2000" dirty="0" err="1"/>
              <a:t>TeV</a:t>
            </a:r>
            <a:r>
              <a:rPr lang="it-IT" sz="2000" dirty="0"/>
              <a:t>): </a:t>
            </a:r>
            <a:br>
              <a:rPr lang="it-IT" sz="2000" dirty="0"/>
            </a:br>
            <a:r>
              <a:rPr lang="it-IT" sz="2000" b="1" dirty="0">
                <a:solidFill>
                  <a:srgbClr val="C00000"/>
                </a:solidFill>
              </a:rPr>
              <a:t>50 </a:t>
            </a:r>
            <a:r>
              <a:rPr lang="it-IT" sz="2000" b="1" dirty="0" err="1">
                <a:solidFill>
                  <a:srgbClr val="C00000"/>
                </a:solidFill>
              </a:rPr>
              <a:t>mCrab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</a:t>
            </a:r>
            <a:endParaRPr lang="it-IT" sz="2000" dirty="0">
              <a:solidFill>
                <a:srgbClr val="00B0F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40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4751"/>
          </a:xfrm>
        </p:spPr>
        <p:txBody>
          <a:bodyPr>
            <a:normAutofit fontScale="90000"/>
          </a:bodyPr>
          <a:lstStyle/>
          <a:p>
            <a:r>
              <a:rPr lang="en-US" dirty="0"/>
              <a:t>RPC as an ideal instrument to study the electrical phenomena inside a gas</a:t>
            </a:r>
            <a:br>
              <a:rPr lang="en-US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 we used our best knowledge about the discharge inside a gas in order to build excellent </a:t>
            </a:r>
            <a:r>
              <a:rPr lang="en-US" dirty="0" smtClean="0"/>
              <a:t>detectors</a:t>
            </a:r>
          </a:p>
          <a:p>
            <a:pPr lvl="0"/>
            <a:r>
              <a:rPr lang="en-US" dirty="0"/>
              <a:t>N</a:t>
            </a:r>
            <a:r>
              <a:rPr lang="en-US" dirty="0" smtClean="0"/>
              <a:t>ow </a:t>
            </a:r>
            <a:r>
              <a:rPr lang="en-US" dirty="0"/>
              <a:t>is time to reverse this point of view and to stress that the RPC is itself an ideal instrument to study the electrical phenomena occurring inside a gas under electric field: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Uniform electric field is by far the simplest configuration </a:t>
            </a:r>
            <a:r>
              <a:rPr lang="en-US" dirty="0"/>
              <a:t>free from the problems of how to handle field gradients</a:t>
            </a:r>
          </a:p>
          <a:p>
            <a:pPr lvl="1"/>
            <a:r>
              <a:rPr lang="en-US" dirty="0"/>
              <a:t>Possibility to follow at the </a:t>
            </a:r>
            <a:r>
              <a:rPr lang="en-US" dirty="0" smtClean="0"/>
              <a:t>oscilloscope </a:t>
            </a:r>
            <a:r>
              <a:rPr lang="en-US" dirty="0"/>
              <a:t>the first stages of the discharge with an </a:t>
            </a:r>
            <a:r>
              <a:rPr lang="en-US" dirty="0" smtClean="0"/>
              <a:t>unprecedented </a:t>
            </a:r>
            <a:r>
              <a:rPr lang="en-US" dirty="0"/>
              <a:t>detail</a:t>
            </a:r>
          </a:p>
          <a:p>
            <a:pPr lvl="1"/>
            <a:r>
              <a:rPr lang="en-US" dirty="0"/>
              <a:t>The scope signal gives in «real time» </a:t>
            </a:r>
            <a:r>
              <a:rPr lang="en-US" dirty="0">
                <a:solidFill>
                  <a:srgbClr val="FF0000"/>
                </a:solidFill>
              </a:rPr>
              <a:t>the instantaneous current flowing inside the </a:t>
            </a:r>
            <a:r>
              <a:rPr lang="en-US" dirty="0" smtClean="0">
                <a:solidFill>
                  <a:srgbClr val="FF0000"/>
                </a:solidFill>
              </a:rPr>
              <a:t>gas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138" y="145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Prompt and ionic signals for 2 mm and 0.5 mm gap</a:t>
            </a:r>
            <a:endParaRPr lang="en-US" dirty="0"/>
          </a:p>
        </p:txBody>
      </p:sp>
      <p:grpSp>
        <p:nvGrpSpPr>
          <p:cNvPr id="16" name="Gruppo 15"/>
          <p:cNvGrpSpPr/>
          <p:nvPr/>
        </p:nvGrpSpPr>
        <p:grpSpPr>
          <a:xfrm>
            <a:off x="6207553" y="1565382"/>
            <a:ext cx="4528764" cy="4157503"/>
            <a:chOff x="1274705" y="1412776"/>
            <a:chExt cx="6850195" cy="5445517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4705" y="1466173"/>
              <a:ext cx="6753679" cy="53918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/>
          </p:nvSpPr>
          <p:spPr>
            <a:xfrm>
              <a:off x="3707904" y="2420888"/>
              <a:ext cx="26642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4032319" y="5361341"/>
              <a:ext cx="26642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7236296" y="6381328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7260804" y="3872923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1331640" y="1412776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331640" y="3921181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 rot="5400000">
              <a:off x="-648580" y="3392996"/>
              <a:ext cx="432048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300192" y="393305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time (ns)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372200" y="6488961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time (</a:t>
              </a:r>
              <a:r>
                <a:rPr lang="el-GR" dirty="0"/>
                <a:t>μ</a:t>
              </a:r>
              <a:r>
                <a:rPr lang="en-US" dirty="0"/>
                <a:t>s)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 rot="16200000">
              <a:off x="554768" y="2611941"/>
              <a:ext cx="20475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 amplitude (mV)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 rot="16200000">
              <a:off x="602462" y="5172872"/>
              <a:ext cx="20475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 amplitude (mV)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728834" y="1565865"/>
            <a:ext cx="4629768" cy="3892293"/>
            <a:chOff x="683568" y="1460904"/>
            <a:chExt cx="7704856" cy="542448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7" y="1556792"/>
              <a:ext cx="7679197" cy="513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ttangolo 31"/>
            <p:cNvSpPr/>
            <p:nvPr/>
          </p:nvSpPr>
          <p:spPr>
            <a:xfrm>
              <a:off x="4355976" y="2348880"/>
              <a:ext cx="21602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5004048" y="5661248"/>
              <a:ext cx="21602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683568" y="4077072"/>
              <a:ext cx="21602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755576" y="1460904"/>
              <a:ext cx="21602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ttangolo 35"/>
            <p:cNvSpPr/>
            <p:nvPr/>
          </p:nvSpPr>
          <p:spPr>
            <a:xfrm rot="5400000">
              <a:off x="-1404664" y="3933056"/>
              <a:ext cx="482453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6804248" y="3957120"/>
              <a:ext cx="792088" cy="358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6920552" y="6549408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6228184" y="392376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time (ns)</a:t>
              </a:r>
              <a:endParaRPr lang="en-US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300192" y="651605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time (</a:t>
              </a:r>
              <a:r>
                <a:rPr lang="el-GR" dirty="0" smtClean="0"/>
                <a:t>μ</a:t>
              </a:r>
              <a:r>
                <a:rPr lang="en-US" dirty="0" smtClean="0"/>
                <a:t>s)</a:t>
              </a:r>
              <a:endParaRPr lang="en-US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 rot="16200000">
              <a:off x="-11541" y="2611941"/>
              <a:ext cx="2047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 amplitude (mV)</a:t>
              </a:r>
              <a:endParaRPr lang="en-US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 rot="16200000">
              <a:off x="-11540" y="5172871"/>
              <a:ext cx="2047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 amplitude (mV)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1272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investigation fields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relevant number of problems can be studied in this way:</a:t>
            </a:r>
          </a:p>
          <a:p>
            <a:pPr lvl="1"/>
            <a:r>
              <a:rPr lang="en-US" dirty="0"/>
              <a:t>Measurement of all parameters characterizing the avalanche development: Townsend coefficient, drift velocity, electron attachment</a:t>
            </a:r>
          </a:p>
          <a:p>
            <a:pPr lvl="1"/>
            <a:r>
              <a:rPr lang="en-US" dirty="0"/>
              <a:t>The avalanche-to-streamer transition </a:t>
            </a:r>
            <a:r>
              <a:rPr lang="en-US" dirty="0">
                <a:solidFill>
                  <a:srgbClr val="FF0000"/>
                </a:solidFill>
              </a:rPr>
              <a:t>as a transition to the plasma phase</a:t>
            </a:r>
            <a:r>
              <a:rPr lang="en-US" dirty="0"/>
              <a:t>, because the streamer is just </a:t>
            </a:r>
            <a:r>
              <a:rPr lang="en-US" dirty="0" smtClean="0"/>
              <a:t>a thin </a:t>
            </a:r>
            <a:r>
              <a:rPr lang="en-US" dirty="0"/>
              <a:t>plasma column interconnecting the two electrodes</a:t>
            </a:r>
          </a:p>
          <a:p>
            <a:pPr lvl="1"/>
            <a:r>
              <a:rPr lang="en-US" dirty="0"/>
              <a:t>The study of  the </a:t>
            </a:r>
            <a:r>
              <a:rPr lang="en-US" dirty="0" smtClean="0"/>
              <a:t>interface </a:t>
            </a:r>
            <a:r>
              <a:rPr lang="en-US" dirty="0"/>
              <a:t>between a</a:t>
            </a:r>
            <a:r>
              <a:rPr lang="en-US" dirty="0" smtClean="0"/>
              <a:t> </a:t>
            </a:r>
            <a:r>
              <a:rPr lang="en-US" dirty="0"/>
              <a:t>gas and a</a:t>
            </a:r>
            <a:r>
              <a:rPr lang="en-US" dirty="0" smtClean="0"/>
              <a:t> </a:t>
            </a:r>
            <a:r>
              <a:rPr lang="en-US" dirty="0"/>
              <a:t>solid material of the electrode. This is a very promising research line which can be extended </a:t>
            </a:r>
            <a:r>
              <a:rPr lang="en-US" dirty="0" smtClean="0"/>
              <a:t>to different </a:t>
            </a:r>
            <a:r>
              <a:rPr lang="en-US" dirty="0"/>
              <a:t>materials </a:t>
            </a:r>
            <a:r>
              <a:rPr lang="en-US" dirty="0" smtClean="0"/>
              <a:t>independently of their </a:t>
            </a:r>
            <a:r>
              <a:rPr lang="en-US" dirty="0"/>
              <a:t>direct </a:t>
            </a:r>
            <a:r>
              <a:rPr lang="en-US" dirty="0" smtClean="0"/>
              <a:t>interest </a:t>
            </a:r>
            <a:r>
              <a:rPr lang="en-US" dirty="0"/>
              <a:t>for the RPCs </a:t>
            </a:r>
            <a:endParaRPr lang="it-IT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643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RPCs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future </a:t>
            </a:r>
            <a:r>
              <a:rPr lang="it-IT" dirty="0" err="1" smtClean="0"/>
              <a:t>colliders</a:t>
            </a:r>
            <a:endParaRPr lang="it-IT" dirty="0" smtClean="0"/>
          </a:p>
          <a:p>
            <a:r>
              <a:rPr lang="it-IT" dirty="0" smtClean="0"/>
              <a:t>Space-time </a:t>
            </a:r>
            <a:r>
              <a:rPr lang="it-IT" dirty="0" err="1" smtClean="0"/>
              <a:t>tracking</a:t>
            </a:r>
            <a:r>
              <a:rPr lang="it-IT" dirty="0" smtClean="0"/>
              <a:t> with high </a:t>
            </a:r>
            <a:r>
              <a:rPr lang="it-IT" dirty="0" err="1" smtClean="0"/>
              <a:t>accuracy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r>
              <a:rPr lang="it-IT" dirty="0" smtClean="0"/>
              <a:t> in </a:t>
            </a:r>
            <a:r>
              <a:rPr lang="it-IT" dirty="0" err="1" smtClean="0"/>
              <a:t>space</a:t>
            </a:r>
            <a:r>
              <a:rPr lang="it-IT" dirty="0" smtClean="0"/>
              <a:t> and time</a:t>
            </a:r>
          </a:p>
          <a:p>
            <a:r>
              <a:rPr lang="it-IT" dirty="0" smtClean="0"/>
              <a:t>RPC </a:t>
            </a:r>
            <a:r>
              <a:rPr lang="it-IT" dirty="0" err="1" smtClean="0"/>
              <a:t>applications</a:t>
            </a:r>
            <a:r>
              <a:rPr lang="it-IT" dirty="0" smtClean="0"/>
              <a:t> in </a:t>
            </a:r>
            <a:r>
              <a:rPr lang="it-IT" dirty="0" err="1" smtClean="0"/>
              <a:t>calorimetry</a:t>
            </a:r>
            <a:endParaRPr lang="it-IT" dirty="0" smtClean="0"/>
          </a:p>
          <a:p>
            <a:r>
              <a:rPr lang="it-IT" dirty="0" err="1" smtClean="0"/>
              <a:t>Perspectives</a:t>
            </a:r>
            <a:r>
              <a:rPr lang="it-IT" dirty="0" smtClean="0"/>
              <a:t> in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 smtClean="0"/>
          </a:p>
          <a:p>
            <a:r>
              <a:rPr lang="it-IT" dirty="0" smtClean="0"/>
              <a:t>The RPC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investigation</a:t>
            </a:r>
            <a:r>
              <a:rPr lang="it-IT" dirty="0" smtClean="0"/>
              <a:t> </a:t>
            </a:r>
            <a:r>
              <a:rPr lang="it-IT" dirty="0" err="1" smtClean="0"/>
              <a:t>instrument</a:t>
            </a:r>
            <a:r>
              <a:rPr lang="it-IT" dirty="0" smtClean="0"/>
              <a:t> of the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phenomena</a:t>
            </a:r>
            <a:r>
              <a:rPr lang="it-IT" dirty="0" smtClean="0"/>
              <a:t> in </a:t>
            </a:r>
            <a:r>
              <a:rPr lang="it-IT" dirty="0" err="1" smtClean="0"/>
              <a:t>gaseous</a:t>
            </a:r>
            <a:r>
              <a:rPr lang="it-IT" dirty="0" smtClean="0"/>
              <a:t> media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64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(1)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717" y="199904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high resolution tracking-timing with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space </a:t>
            </a:r>
            <a:r>
              <a:rPr lang="en-US" dirty="0">
                <a:solidFill>
                  <a:srgbClr val="FF0000"/>
                </a:solidFill>
              </a:rPr>
              <a:t>resolution </a:t>
            </a:r>
            <a:r>
              <a:rPr lang="en-US" dirty="0" smtClean="0">
                <a:solidFill>
                  <a:srgbClr val="FF0000"/>
                </a:solidFill>
              </a:rPr>
              <a:t>≤100 </a:t>
            </a:r>
            <a:r>
              <a:rPr lang="it-IT" dirty="0" smtClean="0">
                <a:solidFill>
                  <a:srgbClr val="FF0000"/>
                </a:solidFill>
              </a:rPr>
              <a:t>µm</a:t>
            </a:r>
            <a:r>
              <a:rPr lang="it-IT" dirty="0" smtClean="0"/>
              <a:t> </a:t>
            </a:r>
            <a:endParaRPr lang="it-IT" dirty="0" smtClean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time </a:t>
            </a:r>
            <a:r>
              <a:rPr lang="en-US" dirty="0" smtClean="0">
                <a:solidFill>
                  <a:srgbClr val="FF0000"/>
                </a:solidFill>
              </a:rPr>
              <a:t>resolution in the range 100 </a:t>
            </a:r>
            <a:r>
              <a:rPr lang="en-US" dirty="0" err="1" smtClean="0">
                <a:solidFill>
                  <a:srgbClr val="FF0000"/>
                </a:solidFill>
              </a:rPr>
              <a:t>ps</a:t>
            </a:r>
            <a:r>
              <a:rPr lang="en-US" dirty="0" smtClean="0">
                <a:solidFill>
                  <a:srgbClr val="FF0000"/>
                </a:solidFill>
              </a:rPr>
              <a:t> – 20 </a:t>
            </a:r>
            <a:r>
              <a:rPr lang="en-US" dirty="0" err="1" smtClean="0">
                <a:solidFill>
                  <a:srgbClr val="FF0000"/>
                </a:solidFill>
              </a:rPr>
              <a:t>ps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is an ideal competition field for the RPCs at the future accelerators</a:t>
            </a:r>
          </a:p>
          <a:p>
            <a:r>
              <a:rPr lang="en-US" dirty="0" smtClean="0"/>
              <a:t>The study of the RPC potential in </a:t>
            </a:r>
            <a:r>
              <a:rPr lang="en-US" dirty="0" smtClean="0">
                <a:solidFill>
                  <a:srgbClr val="FF0000"/>
                </a:solidFill>
              </a:rPr>
              <a:t>calorimetry</a:t>
            </a:r>
            <a:r>
              <a:rPr lang="en-US" dirty="0" smtClean="0"/>
              <a:t> is a crucial item to be investigated in the near future</a:t>
            </a:r>
          </a:p>
          <a:p>
            <a:r>
              <a:rPr lang="en-US" dirty="0" smtClean="0"/>
              <a:t>The Cosmic Ray physics is another important</a:t>
            </a:r>
            <a:r>
              <a:rPr lang="en-US" dirty="0"/>
              <a:t> competition </a:t>
            </a:r>
            <a:r>
              <a:rPr lang="en-US" dirty="0" smtClean="0"/>
              <a:t>field as clearly demonstrated by the Argo-YBJ experiment</a:t>
            </a:r>
          </a:p>
          <a:p>
            <a:r>
              <a:rPr lang="en-US" dirty="0" smtClean="0"/>
              <a:t> The RPC, independently on its applications, is itself an ideal instrument to study the physics of the electrical phenomena in gaseous media.  The plasma </a:t>
            </a:r>
            <a:r>
              <a:rPr lang="en-US" dirty="0" smtClean="0"/>
              <a:t>physics could substantially  </a:t>
            </a:r>
            <a:r>
              <a:rPr lang="en-US" dirty="0" smtClean="0"/>
              <a:t>benefit of the RPC approach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RPC community has to be aware to have in their hands a crucial detector for future collider experiments, a unique detector capable to combine: </a:t>
            </a:r>
          </a:p>
          <a:p>
            <a:pPr lvl="1"/>
            <a:r>
              <a:rPr lang="en-US" dirty="0" smtClean="0"/>
              <a:t>Outstanding space-time resolutions</a:t>
            </a:r>
            <a:endParaRPr lang="en-US" dirty="0"/>
          </a:p>
          <a:p>
            <a:pPr lvl="1"/>
            <a:r>
              <a:rPr lang="en-US" dirty="0"/>
              <a:t>Counting rate in the range up to 100 </a:t>
            </a:r>
            <a:r>
              <a:rPr lang="en-US" dirty="0" err="1"/>
              <a:t>Khz</a:t>
            </a:r>
            <a:r>
              <a:rPr lang="en-US" dirty="0"/>
              <a:t>/cm2 </a:t>
            </a:r>
          </a:p>
          <a:p>
            <a:pPr lvl="1"/>
            <a:r>
              <a:rPr lang="en-US" dirty="0"/>
              <a:t>very large detection areas</a:t>
            </a:r>
          </a:p>
          <a:p>
            <a:pPr lvl="0"/>
            <a:r>
              <a:rPr lang="en-US" dirty="0"/>
              <a:t>To compete with such a detector and to fully demonstrate its performance is our main task for the next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RPCs </a:t>
            </a:r>
            <a:r>
              <a:rPr lang="en-US" dirty="0"/>
              <a:t>at the future colliders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</a:t>
            </a:r>
            <a:r>
              <a:rPr lang="en-US" dirty="0"/>
              <a:t>from LHC and HL-LHC a number of new accelerators have been proposed</a:t>
            </a:r>
          </a:p>
          <a:p>
            <a:r>
              <a:rPr lang="en-US" dirty="0"/>
              <a:t>V</a:t>
            </a:r>
            <a:r>
              <a:rPr lang="en-US" dirty="0" smtClean="0"/>
              <a:t>ery ambitious projects</a:t>
            </a:r>
          </a:p>
          <a:p>
            <a:r>
              <a:rPr lang="en-US" dirty="0" smtClean="0"/>
              <a:t>Which contribution can be expected from the RPCs?</a:t>
            </a:r>
          </a:p>
          <a:p>
            <a:r>
              <a:rPr lang="en-US" dirty="0" smtClean="0"/>
              <a:t>Which are the challenges for our (small) community?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r="-173"/>
          <a:stretch/>
        </p:blipFill>
        <p:spPr>
          <a:xfrm>
            <a:off x="5951985" y="949640"/>
            <a:ext cx="4716016" cy="51849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16170" y="949640"/>
            <a:ext cx="4291663" cy="5201424"/>
            <a:chOff x="-1487378" y="908720"/>
            <a:chExt cx="4291663" cy="5201424"/>
          </a:xfrm>
        </p:grpSpPr>
        <p:sp>
          <p:nvSpPr>
            <p:cNvPr id="8" name="Rectangle 7"/>
            <p:cNvSpPr/>
            <p:nvPr/>
          </p:nvSpPr>
          <p:spPr>
            <a:xfrm>
              <a:off x="-1487378" y="908720"/>
              <a:ext cx="4291663" cy="5201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2400" b="1" kern="0" dirty="0">
                  <a:latin typeface="Arial"/>
                  <a:cs typeface="Calibri" pitchFamily="34" charset="0"/>
                </a:rPr>
                <a:t>International FCC collaboration (CERN as host lab) to study: 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000" b="1" i="1" kern="0" dirty="0">
                  <a:latin typeface="Arial"/>
                  <a:cs typeface="Calibri" pitchFamily="34" charset="0"/>
                </a:rPr>
                <a:t>pp</a:t>
              </a:r>
              <a:r>
                <a:rPr lang="en-US" sz="2000" b="1" kern="0" dirty="0">
                  <a:latin typeface="Arial"/>
                  <a:cs typeface="Calibri" pitchFamily="34" charset="0"/>
                </a:rPr>
                <a:t>-collider (</a:t>
              </a:r>
              <a:r>
                <a:rPr lang="en-US" sz="2000" b="1" i="1" kern="0" dirty="0">
                  <a:latin typeface="Arial"/>
                  <a:cs typeface="Calibri" pitchFamily="34" charset="0"/>
                </a:rPr>
                <a:t>FCC-</a:t>
              </a:r>
              <a:r>
                <a:rPr lang="en-US" sz="2000" b="1" i="1" kern="0" dirty="0" err="1">
                  <a:latin typeface="Arial"/>
                  <a:cs typeface="Calibri" pitchFamily="34" charset="0"/>
                </a:rPr>
                <a:t>hh</a:t>
              </a:r>
              <a:r>
                <a:rPr lang="en-US" sz="2000" b="1" kern="0" dirty="0">
                  <a:latin typeface="Arial"/>
                  <a:cs typeface="Calibri" pitchFamily="34" charset="0"/>
                </a:rPr>
                <a:t>)                      </a:t>
              </a:r>
              <a:r>
                <a:rPr lang="en-US" sz="2000" kern="0" dirty="0">
                  <a:latin typeface="Arial"/>
                  <a:cs typeface="Calibri" pitchFamily="34" charset="0"/>
                  <a:sym typeface="Wingdings" panose="05000000000000000000" pitchFamily="2" charset="2"/>
                </a:rPr>
                <a:t> main emphasis, </a:t>
              </a:r>
              <a:r>
                <a:rPr lang="en-US" sz="2000" kern="0" dirty="0">
                  <a:latin typeface="Arial"/>
                  <a:cs typeface="Calibri" pitchFamily="34" charset="0"/>
                </a:rPr>
                <a:t>defining infrastructure requirements 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endParaRPr lang="en-US" sz="2000" b="1" i="1" kern="0" dirty="0">
                <a:latin typeface="Arial"/>
                <a:cs typeface="Calibri" pitchFamily="34" charset="0"/>
              </a:endParaRP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000" b="1" kern="0" dirty="0">
                  <a:cs typeface="Calibri" pitchFamily="34" charset="0"/>
                </a:rPr>
                <a:t>80-100 km infrastructure </a:t>
              </a:r>
              <a:r>
                <a:rPr lang="en-US" sz="2000" kern="0" dirty="0">
                  <a:cs typeface="Calibri" pitchFamily="34" charset="0"/>
                </a:rPr>
                <a:t>in Geneva area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000" b="1" i="1" kern="0" dirty="0" err="1">
                  <a:latin typeface="Arial"/>
                  <a:cs typeface="Calibri" pitchFamily="34" charset="0"/>
                </a:rPr>
                <a:t>e</a:t>
              </a:r>
              <a:r>
                <a:rPr lang="en-US" sz="2000" b="1" kern="0" baseline="30000" dirty="0" err="1">
                  <a:latin typeface="Arial"/>
                  <a:cs typeface="Calibri" pitchFamily="34" charset="0"/>
                </a:rPr>
                <a:t>+</a:t>
              </a:r>
              <a:r>
                <a:rPr lang="en-US" sz="2000" b="1" i="1" kern="0" dirty="0" err="1">
                  <a:latin typeface="Arial"/>
                  <a:cs typeface="Calibri" pitchFamily="34" charset="0"/>
                </a:rPr>
                <a:t>e</a:t>
              </a:r>
              <a:r>
                <a:rPr lang="en-US" sz="2000" b="1" kern="0" baseline="30000" dirty="0">
                  <a:latin typeface="Arial"/>
                  <a:cs typeface="Calibri" pitchFamily="34" charset="0"/>
                </a:rPr>
                <a:t>-</a:t>
              </a:r>
              <a:r>
                <a:rPr lang="en-US" sz="2000" b="1" kern="0" dirty="0">
                  <a:latin typeface="Arial"/>
                  <a:cs typeface="Calibri" pitchFamily="34" charset="0"/>
                </a:rPr>
                <a:t> collider (</a:t>
              </a:r>
              <a:r>
                <a:rPr lang="en-US" sz="2000" b="1" i="1" kern="0" dirty="0">
                  <a:latin typeface="Arial"/>
                  <a:cs typeface="Calibri" pitchFamily="34" charset="0"/>
                </a:rPr>
                <a:t>FCC-</a:t>
              </a:r>
              <a:r>
                <a:rPr lang="en-US" sz="2000" b="1" i="1" kern="0" dirty="0" err="1">
                  <a:latin typeface="Arial"/>
                  <a:cs typeface="Calibri" pitchFamily="34" charset="0"/>
                </a:rPr>
                <a:t>ee</a:t>
              </a:r>
              <a:r>
                <a:rPr lang="en-US" sz="2000" b="1" kern="0" dirty="0">
                  <a:latin typeface="Arial"/>
                  <a:cs typeface="Calibri" pitchFamily="34" charset="0"/>
                </a:rPr>
                <a:t>) </a:t>
              </a:r>
              <a:r>
                <a:rPr lang="en-US" sz="2000" kern="0" dirty="0">
                  <a:latin typeface="Arial"/>
                  <a:cs typeface="Calibri" pitchFamily="34" charset="0"/>
                </a:rPr>
                <a:t>as potential intermediate step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000" b="1" i="1" kern="0" dirty="0">
                  <a:cs typeface="Calibri" pitchFamily="34" charset="0"/>
                </a:rPr>
                <a:t>p-e</a:t>
              </a:r>
              <a:r>
                <a:rPr lang="en-US" sz="2000" b="1" kern="0" dirty="0">
                  <a:cs typeface="Calibri" pitchFamily="34" charset="0"/>
                </a:rPr>
                <a:t> (FCC-he) option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000" b="1" kern="0" dirty="0">
                  <a:cs typeface="Calibri" pitchFamily="34" charset="0"/>
                </a:rPr>
                <a:t>HE-LHC</a:t>
              </a:r>
              <a:r>
                <a:rPr lang="en-US" sz="2000" kern="0" dirty="0">
                  <a:cs typeface="Calibri" pitchFamily="34" charset="0"/>
                </a:rPr>
                <a:t> with FCC-</a:t>
              </a:r>
              <a:r>
                <a:rPr lang="en-US" sz="2000" kern="0" dirty="0" err="1">
                  <a:cs typeface="Calibri" pitchFamily="34" charset="0"/>
                </a:rPr>
                <a:t>hh</a:t>
              </a:r>
              <a:r>
                <a:rPr lang="en-US" sz="2000" kern="0" dirty="0">
                  <a:cs typeface="Calibri" pitchFamily="34" charset="0"/>
                </a:rPr>
                <a:t> technology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080244" y="3212976"/>
              <a:ext cx="3833552" cy="40011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CH" sz="2000" b="1" kern="0" dirty="0">
                  <a:solidFill>
                    <a:srgbClr val="FF0000"/>
                  </a:solidFill>
                  <a:latin typeface="Arial"/>
                </a:rPr>
                <a:t>~16 T </a:t>
              </a:r>
              <a:r>
                <a:rPr lang="fr-CH" sz="2000" b="1" kern="0" dirty="0">
                  <a:solidFill>
                    <a:srgbClr val="FF0000"/>
                  </a:solidFill>
                  <a:latin typeface="Arial"/>
                  <a:sym typeface="Symbol"/>
                </a:rPr>
                <a:t> 100 </a:t>
              </a:r>
              <a:r>
                <a:rPr lang="fr-CH" sz="2000" b="1" kern="0" dirty="0" err="1">
                  <a:solidFill>
                    <a:srgbClr val="FF0000"/>
                  </a:solidFill>
                  <a:latin typeface="Arial"/>
                  <a:sym typeface="Symbol"/>
                </a:rPr>
                <a:t>TeV</a:t>
              </a:r>
              <a:r>
                <a:rPr lang="fr-CH" sz="2000" b="1" kern="0" dirty="0">
                  <a:solidFill>
                    <a:srgbClr val="FF0000"/>
                  </a:solidFill>
                  <a:latin typeface="Arial"/>
                  <a:sym typeface="Symbol"/>
                </a:rPr>
                <a:t> </a:t>
              </a:r>
              <a:r>
                <a:rPr lang="fr-CH" sz="2000" b="1" i="1" kern="0" dirty="0">
                  <a:solidFill>
                    <a:srgbClr val="FF0000"/>
                  </a:solidFill>
                  <a:latin typeface="Arial"/>
                  <a:sym typeface="Symbol"/>
                </a:rPr>
                <a:t>pp</a:t>
              </a:r>
              <a:r>
                <a:rPr lang="fr-CH" sz="2000" b="1" kern="0" dirty="0">
                  <a:solidFill>
                    <a:srgbClr val="FF0000"/>
                  </a:solidFill>
                  <a:latin typeface="Arial"/>
                  <a:sym typeface="Symbol"/>
                </a:rPr>
                <a:t> in 100 km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2294" y="172062"/>
            <a:ext cx="9190036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kern="0" dirty="0">
                <a:solidFill>
                  <a:srgbClr val="FFFF00"/>
                </a:solidFill>
                <a:cs typeface="Calibri" pitchFamily="34" charset="0"/>
              </a:rPr>
              <a:t>Future Circular Collider Study </a:t>
            </a:r>
          </a:p>
        </p:txBody>
      </p:sp>
    </p:spTree>
    <p:extLst>
      <p:ext uri="{BB962C8B-B14F-4D97-AF65-F5344CB8AC3E}">
        <p14:creationId xmlns:p14="http://schemas.microsoft.com/office/powerpoint/2010/main" val="25903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Footer Placeholder 1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dirty="0">
                <a:solidFill>
                  <a:srgbClr val="3366CC"/>
                </a:solidFill>
              </a:rPr>
              <a:t> P.N. Burrows                                                                                                               ICHEP12 Melbourne  7/7/12                                                                </a:t>
            </a:r>
            <a:endParaRPr lang="en-US" altLang="en-US" sz="1400" dirty="0">
              <a:solidFill>
                <a:srgbClr val="3366CC"/>
              </a:solidFill>
            </a:endParaRPr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fld id="{82862BF7-DB27-4A89-88AE-576090F97C1A}" type="slidenum">
              <a:rPr lang="en-GB" altLang="en-US" sz="1400" b="0">
                <a:solidFill>
                  <a:srgbClr val="000000"/>
                </a:solidFill>
              </a:rPr>
              <a:pPr eaLnBrk="0" hangingPunct="0"/>
              <a:t>5</a:t>
            </a:fld>
            <a:endParaRPr lang="en-GB" altLang="en-US" sz="1400" b="0">
              <a:solidFill>
                <a:srgbClr val="000000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GB" altLang="en-US" sz="4400" dirty="0" err="1">
                <a:solidFill>
                  <a:srgbClr val="C00000"/>
                </a:solidFill>
                <a:cs typeface="Times New Roman" pitchFamily="18" charset="0"/>
              </a:rPr>
              <a:t>e</a:t>
            </a:r>
            <a:r>
              <a:rPr kumimoji="1" lang="en-GB" altLang="en-US" sz="4400" baseline="30000" dirty="0" err="1">
                <a:solidFill>
                  <a:srgbClr val="C00000"/>
                </a:solidFill>
                <a:cs typeface="Times New Roman" pitchFamily="18" charset="0"/>
              </a:rPr>
              <a:t>+</a:t>
            </a:r>
            <a:r>
              <a:rPr kumimoji="1" lang="en-GB" altLang="en-US" sz="4400" dirty="0" err="1">
                <a:solidFill>
                  <a:srgbClr val="C00000"/>
                </a:solidFill>
                <a:cs typeface="Times New Roman" pitchFamily="18" charset="0"/>
              </a:rPr>
              <a:t>e</a:t>
            </a:r>
            <a:r>
              <a:rPr kumimoji="1" lang="en-GB" altLang="en-US" sz="4400" baseline="30000" dirty="0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kumimoji="1" lang="en-GB" altLang="en-US" sz="4400" dirty="0">
                <a:solidFill>
                  <a:srgbClr val="C00000"/>
                </a:solidFill>
                <a:cs typeface="Times New Roman" pitchFamily="18" charset="0"/>
              </a:rPr>
              <a:t> Beam Parameters</a:t>
            </a:r>
            <a:endParaRPr kumimoji="1" lang="en-US" altLang="en-US" sz="4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1524000" y="1103717"/>
            <a:ext cx="9144000" cy="50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				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ILC (500)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CLIC (3 </a:t>
            </a:r>
            <a:r>
              <a:rPr kumimoji="1" lang="en-GB" altLang="en-US" sz="2400" dirty="0" err="1">
                <a:solidFill>
                  <a:srgbClr val="000099"/>
                </a:solidFill>
                <a:cs typeface="Times New Roman" pitchFamily="18" charset="0"/>
              </a:rPr>
              <a:t>TeV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Electrons/bunch 			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0.75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0.37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       ×10</a:t>
            </a:r>
            <a:r>
              <a:rPr kumimoji="1" lang="en-GB" altLang="en-US" sz="2400" baseline="30000" dirty="0">
                <a:solidFill>
                  <a:srgbClr val="000000"/>
                </a:solidFill>
                <a:cs typeface="Times New Roman" pitchFamily="18" charset="0"/>
              </a:rPr>
              <a:t>10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Bunches/train		          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2820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312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Train repetition rate		  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 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50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Hz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Bunch separation 			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308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0.5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ns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Train length				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868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0.156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us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Horizontal IP beam size		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655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40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nm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Vertical IP beam size		 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 6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 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1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nm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Longitudinal IP beam size	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300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45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um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Luminosity				  </a:t>
            </a:r>
            <a:r>
              <a:rPr kumimoji="1" lang="en-GB" altLang="en-US" sz="24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	 </a:t>
            </a:r>
            <a:r>
              <a:rPr kumimoji="1" lang="en-GB" altLang="en-US" sz="2400" dirty="0">
                <a:solidFill>
                  <a:srgbClr val="000099"/>
                </a:solidFill>
                <a:cs typeface="Times New Roman" pitchFamily="18" charset="0"/>
              </a:rPr>
              <a:t>6</a:t>
            </a:r>
            <a:r>
              <a:rPr kumimoji="1" lang="en-GB" altLang="en-US" sz="2400" dirty="0">
                <a:solidFill>
                  <a:srgbClr val="000000"/>
                </a:solidFill>
                <a:cs typeface="Times New Roman" pitchFamily="18" charset="0"/>
              </a:rPr>
              <a:t>	       ×10</a:t>
            </a:r>
            <a:r>
              <a:rPr kumimoji="1" lang="en-GB" altLang="en-US" sz="2400" baseline="30000" dirty="0">
                <a:solidFill>
                  <a:srgbClr val="000000"/>
                </a:solidFill>
                <a:cs typeface="Times New Roman" pitchFamily="18" charset="0"/>
              </a:rPr>
              <a:t>34</a:t>
            </a:r>
            <a:endParaRPr kumimoji="1" lang="en-GB" altLang="en-US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897" cy="11798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timing performance for experiments at the future </a:t>
            </a:r>
            <a:r>
              <a:rPr lang="en-US" dirty="0" smtClean="0"/>
              <a:t>colliders (1)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Two ways to pursue </a:t>
            </a:r>
            <a:r>
              <a:rPr lang="en-US" dirty="0">
                <a:solidFill>
                  <a:srgbClr val="FF0000"/>
                </a:solidFill>
              </a:rPr>
              <a:t>high luminosity </a:t>
            </a:r>
            <a:r>
              <a:rPr lang="en-US" dirty="0"/>
              <a:t>at the future colliders:</a:t>
            </a:r>
          </a:p>
          <a:p>
            <a:pPr lvl="1"/>
            <a:r>
              <a:rPr lang="en-US" dirty="0"/>
              <a:t>To </a:t>
            </a:r>
            <a:r>
              <a:rPr lang="en-US" dirty="0" smtClean="0"/>
              <a:t>increase the number of bunches an decrease </a:t>
            </a:r>
            <a:r>
              <a:rPr lang="en-US" dirty="0"/>
              <a:t>the inter-bunch crossing time down to 0.5 - 1 ns </a:t>
            </a:r>
          </a:p>
          <a:p>
            <a:pPr lvl="1"/>
            <a:r>
              <a:rPr lang="en-US" dirty="0"/>
              <a:t>To increase the number of particles per bunch at fixed inter-bunch crossing time</a:t>
            </a:r>
          </a:p>
          <a:p>
            <a:pPr lvl="0"/>
            <a:r>
              <a:rPr lang="en-US" dirty="0"/>
              <a:t>In both cases the detector timing will be crucial</a:t>
            </a:r>
          </a:p>
          <a:p>
            <a:pPr lvl="1"/>
            <a:r>
              <a:rPr lang="en-US" dirty="0"/>
              <a:t>To </a:t>
            </a:r>
            <a:r>
              <a:rPr lang="en-GB" dirty="0"/>
              <a:t>identify</a:t>
            </a:r>
            <a:r>
              <a:rPr lang="en-US" dirty="0"/>
              <a:t> the correct  bunch crossing</a:t>
            </a:r>
          </a:p>
          <a:p>
            <a:pPr lvl="1"/>
            <a:r>
              <a:rPr lang="en-US" dirty="0"/>
              <a:t>To resolve the pile up of </a:t>
            </a:r>
            <a:r>
              <a:rPr lang="en-GB" dirty="0"/>
              <a:t>events </a:t>
            </a:r>
            <a:r>
              <a:rPr lang="en-US" dirty="0"/>
              <a:t>generated in the same bunch crossing</a:t>
            </a:r>
          </a:p>
          <a:p>
            <a:r>
              <a:rPr lang="en-US" dirty="0" smtClean="0"/>
              <a:t>Already now the </a:t>
            </a:r>
            <a:r>
              <a:rPr lang="en-US" dirty="0" smtClean="0">
                <a:solidFill>
                  <a:srgbClr val="FF0000"/>
                </a:solidFill>
              </a:rPr>
              <a:t>pile up </a:t>
            </a:r>
            <a:r>
              <a:rPr lang="en-US" dirty="0" smtClean="0"/>
              <a:t>at LHC is several tens of interaction vertices per bunch crossing</a:t>
            </a:r>
          </a:p>
        </p:txBody>
      </p:sp>
    </p:spTree>
    <p:extLst>
      <p:ext uri="{BB962C8B-B14F-4D97-AF65-F5344CB8AC3E}">
        <p14:creationId xmlns:p14="http://schemas.microsoft.com/office/powerpoint/2010/main" val="6321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timing performance for experiments at the future colliders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35987"/>
            <a:ext cx="10515600" cy="4351338"/>
          </a:xfrm>
        </p:spPr>
        <p:txBody>
          <a:bodyPr/>
          <a:lstStyle/>
          <a:p>
            <a:r>
              <a:rPr lang="en-US" dirty="0"/>
              <a:t>A space-time tracking with </a:t>
            </a:r>
            <a:r>
              <a:rPr lang="en-US" dirty="0">
                <a:solidFill>
                  <a:srgbClr val="FF0000"/>
                </a:solidFill>
              </a:rPr>
              <a:t>space resolution ≤</a:t>
            </a:r>
            <a:r>
              <a:rPr lang="it-IT" dirty="0">
                <a:solidFill>
                  <a:srgbClr val="FF0000"/>
                </a:solidFill>
              </a:rPr>
              <a:t>µm </a:t>
            </a:r>
            <a:r>
              <a:rPr lang="it-IT" dirty="0"/>
              <a:t>and </a:t>
            </a:r>
            <a:r>
              <a:rPr lang="it-IT" dirty="0">
                <a:solidFill>
                  <a:srgbClr val="FF0000"/>
                </a:solidFill>
              </a:rPr>
              <a:t>time </a:t>
            </a:r>
            <a:r>
              <a:rPr lang="it-IT" dirty="0" err="1">
                <a:solidFill>
                  <a:srgbClr val="FF0000"/>
                </a:solidFill>
              </a:rPr>
              <a:t>resolution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≤100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would be crucial for a correct association of each track to the corresponding vertex</a:t>
            </a:r>
          </a:p>
          <a:p>
            <a:r>
              <a:rPr lang="en-US" dirty="0"/>
              <a:t>The </a:t>
            </a:r>
            <a:r>
              <a:rPr lang="en-US" dirty="0" err="1"/>
              <a:t>RPcs</a:t>
            </a:r>
            <a:r>
              <a:rPr lang="en-US" dirty="0"/>
              <a:t> have already demonstrated to have the required space-time accuracy</a:t>
            </a:r>
          </a:p>
          <a:p>
            <a:r>
              <a:rPr lang="en-US" dirty="0"/>
              <a:t>Substantial improvements can be expected in the next future: a timing in the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range </a:t>
            </a:r>
            <a:r>
              <a:rPr lang="en-US" dirty="0"/>
              <a:t>is possible and we should point to it</a:t>
            </a:r>
          </a:p>
        </p:txBody>
      </p:sp>
    </p:spTree>
    <p:extLst>
      <p:ext uri="{BB962C8B-B14F-4D97-AF65-F5344CB8AC3E}">
        <p14:creationId xmlns:p14="http://schemas.microsoft.com/office/powerpoint/2010/main" val="5908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timing for multidimensional tracking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time coordinate can be associated to the space coordinates in a </a:t>
            </a:r>
            <a:r>
              <a:rPr lang="en-US" dirty="0" smtClean="0">
                <a:solidFill>
                  <a:srgbClr val="FF0000"/>
                </a:solidFill>
              </a:rPr>
              <a:t>4-Dimensional</a:t>
            </a:r>
            <a:r>
              <a:rPr lang="en-US" dirty="0" smtClean="0"/>
              <a:t> tracking</a:t>
            </a:r>
          </a:p>
          <a:p>
            <a:r>
              <a:rPr lang="en-US" dirty="0" smtClean="0"/>
              <a:t>This is the most powerful method to exploit the RPC timing</a:t>
            </a:r>
          </a:p>
          <a:p>
            <a:r>
              <a:rPr lang="en-US" dirty="0" smtClean="0"/>
              <a:t>The 4-D tracking can offer crucial advantages to analyze a large number of tracks coming from many different vertices generated in the same bunch crossing</a:t>
            </a:r>
          </a:p>
          <a:p>
            <a:r>
              <a:rPr lang="en-US" dirty="0" smtClean="0"/>
              <a:t>Other</a:t>
            </a:r>
            <a:r>
              <a:rPr lang="en-US" dirty="0"/>
              <a:t> parameters can be </a:t>
            </a:r>
            <a:r>
              <a:rPr lang="en-US" dirty="0" smtClean="0"/>
              <a:t>included in the tracking to eliminate ambiguities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Calorimetry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So far the RPCs were mainly considered excellent timing trackers</a:t>
            </a:r>
          </a:p>
          <a:p>
            <a:pPr lvl="0"/>
            <a:r>
              <a:rPr lang="en-US" dirty="0"/>
              <a:t>Now we should seriously propose them as ideal detectors for </a:t>
            </a:r>
            <a:r>
              <a:rPr lang="en-US" dirty="0">
                <a:solidFill>
                  <a:srgbClr val="FF0000"/>
                </a:solidFill>
              </a:rPr>
              <a:t>calorimetry with high timing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pioneering </a:t>
            </a:r>
            <a:r>
              <a:rPr lang="en-US" dirty="0"/>
              <a:t>work in this field has been already done by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CALICE DHCAL collaboration </a:t>
            </a:r>
            <a:r>
              <a:rPr lang="en-US" dirty="0" smtClean="0"/>
              <a:t>who tested a RPC Fe and W calorimeter with</a:t>
            </a:r>
            <a:r>
              <a:rPr lang="en-US" dirty="0"/>
              <a:t> 1 </a:t>
            </a:r>
            <a:r>
              <a:rPr lang="it-IT" dirty="0"/>
              <a:t>cm</a:t>
            </a:r>
            <a:r>
              <a:rPr lang="it-IT" baseline="30000" dirty="0"/>
              <a:t>2 </a:t>
            </a:r>
            <a:r>
              <a:rPr lang="en-US" dirty="0" smtClean="0"/>
              <a:t>pads digital read out</a:t>
            </a:r>
            <a:endParaRPr lang="en-US" dirty="0"/>
          </a:p>
          <a:p>
            <a:pPr lvl="0"/>
            <a:r>
              <a:rPr lang="en-US" dirty="0"/>
              <a:t>The analog read out would greatly increase </a:t>
            </a:r>
            <a:r>
              <a:rPr lang="en-US" dirty="0" smtClean="0"/>
              <a:t>the RPC </a:t>
            </a:r>
            <a:r>
              <a:rPr lang="en-US" dirty="0"/>
              <a:t>linearity </a:t>
            </a:r>
            <a:r>
              <a:rPr lang="en-US" dirty="0" smtClean="0"/>
              <a:t>range in calorimetry</a:t>
            </a:r>
            <a:endParaRPr lang="en-US" dirty="0"/>
          </a:p>
          <a:p>
            <a:r>
              <a:rPr lang="en-US" dirty="0"/>
              <a:t>A strong indication has been already given by the observation of the CR air shower core in the Argo-YBJ experiment. </a:t>
            </a:r>
            <a:r>
              <a:rPr lang="en-US" dirty="0" smtClean="0"/>
              <a:t>The hit </a:t>
            </a:r>
            <a:r>
              <a:rPr lang="en-US" dirty="0"/>
              <a:t>multiplicity achievable with the analog read out exceeded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/m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>
                <a:solidFill>
                  <a:srgbClr val="FF0000"/>
                </a:solidFill>
              </a:rPr>
              <a:t>streamer</a:t>
            </a:r>
            <a:r>
              <a:rPr lang="en-US" dirty="0"/>
              <a:t> </a:t>
            </a:r>
            <a:r>
              <a:rPr lang="en-US" dirty="0" smtClean="0"/>
              <a:t>mode</a:t>
            </a:r>
          </a:p>
          <a:p>
            <a:pPr lvl="0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avalanche</a:t>
            </a:r>
            <a:r>
              <a:rPr lang="en-US" dirty="0" smtClean="0"/>
              <a:t> mode operation would greatly improve this result</a:t>
            </a:r>
            <a:endParaRPr lang="en-US" dirty="0"/>
          </a:p>
          <a:p>
            <a:pPr lvl="0"/>
            <a:r>
              <a:rPr lang="en-US" dirty="0"/>
              <a:t>Further beam tests needed to measure the </a:t>
            </a:r>
            <a:r>
              <a:rPr lang="en-US" dirty="0">
                <a:solidFill>
                  <a:srgbClr val="FF0000"/>
                </a:solidFill>
              </a:rPr>
              <a:t>intrinsic RPC linearity range 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7076</TotalTime>
  <Words>1621</Words>
  <Application>Microsoft Office PowerPoint</Application>
  <PresentationFormat>Widescreen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 Neue</vt:lpstr>
      <vt:lpstr>Symbol</vt:lpstr>
      <vt:lpstr>Times New Roman</vt:lpstr>
      <vt:lpstr>Wingdings</vt:lpstr>
      <vt:lpstr>Tema di Office</vt:lpstr>
      <vt:lpstr>An INTRODUCTION to RPC2016</vt:lpstr>
      <vt:lpstr>Abstract</vt:lpstr>
      <vt:lpstr>RPCs at the future colliders</vt:lpstr>
      <vt:lpstr>Presentazione standard di PowerPoint</vt:lpstr>
      <vt:lpstr>Presentazione standard di PowerPoint</vt:lpstr>
      <vt:lpstr>The timing performance for experiments at the future colliders (1)</vt:lpstr>
      <vt:lpstr>The timing performance for experiments at the future colliders (2)</vt:lpstr>
      <vt:lpstr>RPC timing for multidimensional tracking</vt:lpstr>
      <vt:lpstr> Calorimetry</vt:lpstr>
      <vt:lpstr>Presentazione standard di PowerPoint</vt:lpstr>
      <vt:lpstr>Intrinsic linearity: test at the BTF facility</vt:lpstr>
      <vt:lpstr>Scaling from streamer to avalanche mode</vt:lpstr>
      <vt:lpstr> Expected performance of RPCs operating in avalanche mode with analog pad read out </vt:lpstr>
      <vt:lpstr>Perspectives in RPC calorimetry</vt:lpstr>
      <vt:lpstr> RPC perspective in Cosmic Ray physics  (1)</vt:lpstr>
      <vt:lpstr>RPC perspective in Cosmic Ray physics  (2)</vt:lpstr>
      <vt:lpstr>RPC as an ideal instrument to study the electrical phenomena inside a gas </vt:lpstr>
      <vt:lpstr>Prompt and ionic signals for 2 mm and 0.5 mm gap</vt:lpstr>
      <vt:lpstr>Potential investigation fields</vt:lpstr>
      <vt:lpstr>Conclusions (1)</vt:lpstr>
      <vt:lpstr>Conclusions (2)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RPC2016 INTRODUCTION</dc:title>
  <dc:creator>Rinaldo</dc:creator>
  <cp:lastModifiedBy>Rinaldo</cp:lastModifiedBy>
  <cp:revision>125</cp:revision>
  <dcterms:created xsi:type="dcterms:W3CDTF">2016-01-30T08:33:22Z</dcterms:created>
  <dcterms:modified xsi:type="dcterms:W3CDTF">2016-02-23T05:34:05Z</dcterms:modified>
</cp:coreProperties>
</file>