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768" r:id="rId1"/>
  </p:sldMasterIdLst>
  <p:notesMasterIdLst>
    <p:notesMasterId r:id="rId25"/>
  </p:notesMasterIdLst>
  <p:sldIdLst>
    <p:sldId id="295" r:id="rId2"/>
    <p:sldId id="304" r:id="rId3"/>
    <p:sldId id="313" r:id="rId4"/>
    <p:sldId id="314" r:id="rId5"/>
    <p:sldId id="303" r:id="rId6"/>
    <p:sldId id="311" r:id="rId7"/>
    <p:sldId id="324" r:id="rId8"/>
    <p:sldId id="316" r:id="rId9"/>
    <p:sldId id="312" r:id="rId10"/>
    <p:sldId id="300" r:id="rId11"/>
    <p:sldId id="323" r:id="rId12"/>
    <p:sldId id="296" r:id="rId13"/>
    <p:sldId id="286" r:id="rId14"/>
    <p:sldId id="325" r:id="rId15"/>
    <p:sldId id="294" r:id="rId16"/>
    <p:sldId id="297" r:id="rId17"/>
    <p:sldId id="320" r:id="rId18"/>
    <p:sldId id="321" r:id="rId19"/>
    <p:sldId id="305" r:id="rId20"/>
    <p:sldId id="322" r:id="rId21"/>
    <p:sldId id="306" r:id="rId22"/>
    <p:sldId id="319" r:id="rId23"/>
    <p:sldId id="317"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CDFE6"/>
    <a:srgbClr val="FF9966"/>
    <a:srgbClr val="B9E5EF"/>
    <a:srgbClr val="90E0E8"/>
    <a:srgbClr val="98DFF0"/>
    <a:srgbClr val="CCFFFF"/>
    <a:srgbClr val="FFFFC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61" autoAdjust="0"/>
    <p:restoredTop sz="79545" autoAdjust="0"/>
  </p:normalViewPr>
  <p:slideViewPr>
    <p:cSldViewPr>
      <p:cViewPr>
        <p:scale>
          <a:sx n="100" d="100"/>
          <a:sy n="100" d="100"/>
        </p:scale>
        <p:origin x="-1494" y="19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C42E86-2E0E-4FF1-A7B0-7BD81EEE05F9}" type="datetimeFigureOut">
              <a:rPr lang="ru-RU" smtClean="0"/>
              <a:pPr/>
              <a:t>20.02.2016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B93229-34BB-4E05-9037-CC6DDE4CA9D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smtClean="0"/>
              <a:t>Good morning!</a:t>
            </a:r>
          </a:p>
          <a:p>
            <a:r>
              <a:rPr lang="en-US" sz="1200" dirty="0" smtClean="0"/>
              <a:t>My name is </a:t>
            </a:r>
            <a:r>
              <a:rPr lang="en-US" sz="1200" dirty="0" err="1" smtClean="0"/>
              <a:t>Vadim</a:t>
            </a:r>
            <a:r>
              <a:rPr lang="en-US" sz="1200" dirty="0" smtClean="0"/>
              <a:t> </a:t>
            </a:r>
            <a:r>
              <a:rPr lang="en-US" sz="1200" dirty="0" err="1" smtClean="0"/>
              <a:t>Babkin</a:t>
            </a:r>
            <a:r>
              <a:rPr lang="en-US" sz="1200" dirty="0" smtClean="0"/>
              <a:t>. I</a:t>
            </a:r>
            <a:r>
              <a:rPr lang="en-US" sz="1200" baseline="0" dirty="0" smtClean="0"/>
              <a:t> work in the Joint Institute for Nuclear Research at the V&amp;B Laboratory of High Energy Physics. </a:t>
            </a:r>
            <a:endParaRPr lang="en-US" sz="1200" dirty="0" smtClean="0"/>
          </a:p>
          <a:p>
            <a:r>
              <a:rPr lang="en-US" sz="1200" dirty="0" smtClean="0"/>
              <a:t>I would like to tell you some words about our new project for studying hot and dense baryonic matter MPD (or </a:t>
            </a:r>
            <a:r>
              <a:rPr lang="en-US" sz="1200" dirty="0" err="1" smtClean="0"/>
              <a:t>MultiPurpose</a:t>
            </a:r>
            <a:r>
              <a:rPr lang="en-US" sz="1200" dirty="0" smtClean="0"/>
              <a:t> Detector) and detailed about contribution of the time-of-flight group to preparing of this experiment. </a:t>
            </a:r>
          </a:p>
          <a:p>
            <a:endParaRPr lang="ru-RU" sz="1200" dirty="0"/>
          </a:p>
        </p:txBody>
      </p:sp>
      <p:sp>
        <p:nvSpPr>
          <p:cNvPr id="4" name="Номер слайда 3"/>
          <p:cNvSpPr>
            <a:spLocks noGrp="1"/>
          </p:cNvSpPr>
          <p:nvPr>
            <p:ph type="sldNum" sz="quarter" idx="10"/>
          </p:nvPr>
        </p:nvSpPr>
        <p:spPr/>
        <p:txBody>
          <a:bodyPr/>
          <a:lstStyle/>
          <a:p>
            <a:fld id="{0AB93229-34BB-4E05-9037-CC6DDE4CA9D5}"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special 72-channel VME64x time-to-digital converter TDC72VHL (fig) is based on HPTDC</a:t>
            </a:r>
            <a:r>
              <a:rPr lang="en-US" sz="1200" kern="1200" baseline="0" dirty="0" smtClean="0">
                <a:solidFill>
                  <a:schemeClr val="tx1"/>
                </a:solidFill>
                <a:latin typeface="+mn-lt"/>
                <a:ea typeface="+mn-ea"/>
                <a:cs typeface="+mn-cs"/>
              </a:rPr>
              <a:t> ASIC</a:t>
            </a:r>
            <a:r>
              <a:rPr lang="en-US" sz="1200" kern="1200" dirty="0" smtClean="0">
                <a:solidFill>
                  <a:schemeClr val="tx1"/>
                </a:solidFill>
                <a:latin typeface="+mn-lt"/>
                <a:ea typeface="+mn-ea"/>
                <a:cs typeface="+mn-cs"/>
              </a:rPr>
              <a:t>. TDC72VHL was designed and produced at the LHEP NEOAFI department.  It is used for digitizing the LVDS signals, coming from the output of the NINO amplifier. Time-sampling of the TDC72VHL is less than 25 ps. This time-to-digital converter was produced under both types of connectors, like the amplifiers were. Three amplifiers can be connected to one such module of the VME TDC. </a:t>
            </a:r>
          </a:p>
          <a:p>
            <a:r>
              <a:rPr lang="en-US" sz="1200" kern="1200" dirty="0" smtClean="0">
                <a:solidFill>
                  <a:schemeClr val="tx1"/>
                </a:solidFill>
                <a:latin typeface="+mn-lt"/>
                <a:ea typeface="+mn-ea"/>
                <a:cs typeface="+mn-cs"/>
              </a:rPr>
              <a:t>The HPTDC chip has a very strong integral nonlinearity (INL). The code density test was used for calibration (consideration of nonlinearity) of the VME TDC72VHL modules. Native time resolution of one channel of electronics (including the NINO resolution) made up better 20 </a:t>
            </a:r>
            <a:r>
              <a:rPr lang="en-US" sz="1200" kern="1200" dirty="0" err="1" smtClean="0">
                <a:solidFill>
                  <a:schemeClr val="tx1"/>
                </a:solidFill>
                <a:latin typeface="+mn-lt"/>
                <a:ea typeface="+mn-ea"/>
                <a:cs typeface="+mn-cs"/>
              </a:rPr>
              <a:t>ps</a:t>
            </a:r>
            <a:r>
              <a:rPr lang="en-US" sz="1200" kern="1200" dirty="0" smtClean="0">
                <a:solidFill>
                  <a:schemeClr val="tx1"/>
                </a:solidFill>
                <a:latin typeface="+mn-lt"/>
                <a:ea typeface="+mn-ea"/>
                <a:cs typeface="+mn-cs"/>
              </a:rPr>
              <a:t> after applying the calibrations (fig).</a:t>
            </a:r>
          </a:p>
          <a:p>
            <a:r>
              <a:rPr lang="en-US" sz="1200" kern="1200" dirty="0" smtClean="0">
                <a:solidFill>
                  <a:schemeClr val="tx1"/>
                </a:solidFill>
                <a:latin typeface="+mn-lt"/>
                <a:ea typeface="+mn-ea"/>
                <a:cs typeface="+mn-cs"/>
              </a:rPr>
              <a:t>The main estimated parameters of the TOF DAQ are in the Table bottom</a:t>
            </a:r>
            <a:r>
              <a:rPr lang="en-US" sz="1200" kern="1200" baseline="0" dirty="0" smtClean="0">
                <a:solidFill>
                  <a:schemeClr val="tx1"/>
                </a:solidFill>
                <a:latin typeface="+mn-lt"/>
                <a:ea typeface="+mn-ea"/>
                <a:cs typeface="+mn-cs"/>
              </a:rPr>
              <a:t> right.</a:t>
            </a:r>
            <a:r>
              <a:rPr lang="en-US" sz="1200" kern="120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0AB93229-34BB-4E05-9037-CC6DDE4CA9D5}"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In order to get good time resolution from MRPC by using the time-over-threshold method one needs to provide very good termination of impedance between the strip, the cable and the preamplifier input. Any reflection could cause the wrong estimation of the signal width when the amplitude correction applied. </a:t>
            </a:r>
          </a:p>
          <a:p>
            <a:r>
              <a:rPr lang="en-US" dirty="0" smtClean="0"/>
              <a:t>The setup for studying the differential signal reflection and deterioration during its propagation on the strip and cables to the preamplifier is shown in this</a:t>
            </a:r>
            <a:r>
              <a:rPr lang="en-US" baseline="0" dirty="0" smtClean="0"/>
              <a:t> figure</a:t>
            </a:r>
            <a:r>
              <a:rPr lang="en-US" dirty="0" smtClean="0"/>
              <a:t>. The differential signal from the pulse generator applied to the anode and cathode strips returns after reflection from the </a:t>
            </a:r>
            <a:r>
              <a:rPr lang="en-US" dirty="0" err="1" smtClean="0"/>
              <a:t>nonterminated</a:t>
            </a:r>
            <a:r>
              <a:rPr lang="en-US" dirty="0" smtClean="0"/>
              <a:t> end with delays.</a:t>
            </a:r>
          </a:p>
          <a:p>
            <a:r>
              <a:rPr lang="en-US" dirty="0" smtClean="0"/>
              <a:t>Working with double stack MRPC with differential signal readout scheme one also has to pay attention to the fact that readout strips for positive and negative signals have different impedances. The inner strip is surrounded on both sides by the fiberglass PCB and glass with dielectric constants about ~4.</a:t>
            </a:r>
            <a:r>
              <a:rPr lang="en-US" baseline="0" dirty="0" smtClean="0"/>
              <a:t> </a:t>
            </a:r>
            <a:r>
              <a:rPr lang="en-US" dirty="0" smtClean="0"/>
              <a:t>The external electrodes have a honeycomb on one side and glass from the other. As a result the positive and negative parts of the signal propagate with different velocities and this leads to dispersion of the signals. </a:t>
            </a:r>
          </a:p>
          <a:p>
            <a:r>
              <a:rPr lang="en-US" dirty="0" smtClean="0"/>
              <a:t>One solution of this problem is by introducing the honeycomb spacer between two inner PCBs. These</a:t>
            </a:r>
            <a:r>
              <a:rPr lang="en-US" baseline="0" dirty="0" smtClean="0"/>
              <a:t> results were published in </a:t>
            </a:r>
            <a:r>
              <a:rPr lang="en-US" baseline="0" dirty="0" err="1" smtClean="0"/>
              <a:t>PoS.</a:t>
            </a:r>
            <a:r>
              <a:rPr lang="en-US" baseline="0" dirty="0" smtClean="0"/>
              <a:t> Good time resolution and efficiency can be obtained with this double stack MRPC, but with one stack we had problems with efficiency. Although this design is the best for the signal propagation. </a:t>
            </a:r>
          </a:p>
          <a:p>
            <a:r>
              <a:rPr lang="en-US" baseline="0" dirty="0" smtClean="0"/>
              <a:t>In the end, it proposed a new design which solves many problems. Primarily, this construction is symmetrical.</a:t>
            </a:r>
            <a:endParaRPr lang="en-US" dirty="0" smtClean="0"/>
          </a:p>
        </p:txBody>
      </p:sp>
      <p:sp>
        <p:nvSpPr>
          <p:cNvPr id="4" name="Номер слайда 3"/>
          <p:cNvSpPr>
            <a:spLocks noGrp="1"/>
          </p:cNvSpPr>
          <p:nvPr>
            <p:ph type="sldNum" sz="quarter" idx="10"/>
          </p:nvPr>
        </p:nvSpPr>
        <p:spPr/>
        <p:txBody>
          <a:bodyPr/>
          <a:lstStyle/>
          <a:p>
            <a:fld id="{0AB93229-34BB-4E05-9037-CC6DDE4CA9D5}"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This is the cat view of the</a:t>
            </a:r>
            <a:r>
              <a:rPr lang="en-US" sz="1200" kern="1200" dirty="0" smtClean="0">
                <a:solidFill>
                  <a:schemeClr val="tx1"/>
                </a:solidFill>
                <a:latin typeface="+mn-lt"/>
                <a:ea typeface="+mn-ea"/>
                <a:cs typeface="+mn-cs"/>
              </a:rPr>
              <a:t> triple-stack MRPC with strip readout. Each stack consists of 5 gas gaps of 200 </a:t>
            </a:r>
            <a:r>
              <a:rPr lang="en-US" sz="1200" kern="1200" dirty="0" err="1" smtClean="0">
                <a:solidFill>
                  <a:schemeClr val="tx1"/>
                </a:solidFill>
                <a:latin typeface="+mn-lt"/>
                <a:ea typeface="+mn-ea"/>
                <a:cs typeface="+mn-cs"/>
              </a:rPr>
              <a:t>mkm</a:t>
            </a:r>
            <a:r>
              <a:rPr lang="en-US" sz="1200" kern="1200" dirty="0" smtClean="0">
                <a:solidFill>
                  <a:schemeClr val="tx1"/>
                </a:solidFill>
                <a:latin typeface="+mn-lt"/>
                <a:ea typeface="+mn-ea"/>
                <a:cs typeface="+mn-cs"/>
              </a:rPr>
              <a:t>. Gaps are formed of common float glass with thickness of 280 microns. </a:t>
            </a:r>
          </a:p>
          <a:p>
            <a:r>
              <a:rPr lang="en-US" sz="1200" b="1" kern="1200" dirty="0" smtClean="0">
                <a:solidFill>
                  <a:schemeClr val="tx1"/>
                </a:solidFill>
                <a:latin typeface="+mn-lt"/>
                <a:ea typeface="+mn-ea"/>
                <a:cs typeface="+mn-cs"/>
              </a:rPr>
              <a:t>The(</a:t>
            </a:r>
            <a:r>
              <a:rPr lang="en-US" sz="1200" b="1" kern="1200" dirty="0" err="1" smtClean="0">
                <a:solidFill>
                  <a:schemeClr val="tx1"/>
                </a:solidFill>
                <a:latin typeface="+mn-lt"/>
                <a:ea typeface="+mn-ea"/>
                <a:cs typeface="+mn-cs"/>
              </a:rPr>
              <a:t>i</a:t>
            </a:r>
            <a:r>
              <a:rPr lang="en-US" sz="1200" b="1" kern="1200" dirty="0" smtClean="0">
                <a:solidFill>
                  <a:schemeClr val="tx1"/>
                </a:solidFill>
                <a:latin typeface="+mn-lt"/>
                <a:ea typeface="+mn-ea"/>
                <a:cs typeface="+mn-cs"/>
              </a:rPr>
              <a:t>) active region</a:t>
            </a:r>
            <a:r>
              <a:rPr lang="en-US" sz="1200" kern="1200" dirty="0" smtClean="0">
                <a:solidFill>
                  <a:schemeClr val="tx1"/>
                </a:solidFill>
                <a:latin typeface="+mn-lt"/>
                <a:ea typeface="+mn-ea"/>
                <a:cs typeface="+mn-cs"/>
              </a:rPr>
              <a:t> is determined by the geometry of the entire TOF system. Currently it is 640 by 330 mm</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The width of strips is 10 mm. Distance between them is 2.5 mm. Number of the strips is 24. </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Why three stacks? First, we </a:t>
            </a:r>
            <a:r>
              <a:rPr lang="en-US" sz="1200" b="1" kern="1200" dirty="0" smtClean="0">
                <a:solidFill>
                  <a:schemeClr val="tx1"/>
                </a:solidFill>
                <a:latin typeface="+mn-lt"/>
                <a:ea typeface="+mn-ea"/>
                <a:cs typeface="+mn-cs"/>
              </a:rPr>
              <a:t>were looking </a:t>
            </a:r>
            <a:r>
              <a:rPr lang="en-US" sz="1200" kern="1200" dirty="0" smtClean="0">
                <a:solidFill>
                  <a:schemeClr val="tx1"/>
                </a:solidFill>
                <a:latin typeface="+mn-lt"/>
                <a:ea typeface="+mn-ea"/>
                <a:cs typeface="+mn-cs"/>
              </a:rPr>
              <a:t>for symmetric design to </a:t>
            </a:r>
            <a:r>
              <a:rPr lang="en-US" sz="1200" b="1" kern="1200" dirty="0" smtClean="0">
                <a:solidFill>
                  <a:schemeClr val="tx1"/>
                </a:solidFill>
                <a:latin typeface="+mn-lt"/>
                <a:ea typeface="+mn-ea"/>
                <a:cs typeface="+mn-cs"/>
              </a:rPr>
              <a:t>reduce</a:t>
            </a:r>
            <a:r>
              <a:rPr lang="en-US" sz="1200" kern="1200" dirty="0" smtClean="0">
                <a:solidFill>
                  <a:schemeClr val="tx1"/>
                </a:solidFill>
                <a:latin typeface="+mn-lt"/>
                <a:ea typeface="+mn-ea"/>
                <a:cs typeface="+mn-cs"/>
              </a:rPr>
              <a:t> dispersion of the differential signal on the readout strips due to </a:t>
            </a:r>
            <a:r>
              <a:rPr lang="en-US" sz="1200" b="1" kern="1200" dirty="0" smtClean="0">
                <a:solidFill>
                  <a:schemeClr val="tx1"/>
                </a:solidFill>
                <a:latin typeface="+mn-lt"/>
                <a:ea typeface="+mn-ea"/>
                <a:cs typeface="+mn-cs"/>
              </a:rPr>
              <a:t>different dielectrics</a:t>
            </a:r>
            <a:r>
              <a:rPr lang="en-US" sz="1200" kern="1200" dirty="0" smtClean="0">
                <a:solidFill>
                  <a:schemeClr val="tx1"/>
                </a:solidFill>
                <a:latin typeface="+mn-lt"/>
                <a:ea typeface="+mn-ea"/>
                <a:cs typeface="+mn-cs"/>
              </a:rPr>
              <a:t> near strips. The signal read out </a:t>
            </a:r>
            <a:r>
              <a:rPr lang="en-US" sz="1200" b="1" kern="1200" dirty="0" smtClean="0">
                <a:solidFill>
                  <a:schemeClr val="tx1"/>
                </a:solidFill>
                <a:latin typeface="+mn-lt"/>
                <a:ea typeface="+mn-ea"/>
                <a:cs typeface="+mn-cs"/>
              </a:rPr>
              <a:t>only from the inner</a:t>
            </a:r>
            <a:r>
              <a:rPr lang="en-US" sz="1200" kern="1200" dirty="0" smtClean="0">
                <a:solidFill>
                  <a:schemeClr val="tx1"/>
                </a:solidFill>
                <a:latin typeface="+mn-lt"/>
                <a:ea typeface="+mn-ea"/>
                <a:cs typeface="+mn-cs"/>
              </a:rPr>
              <a:t> stack. Thin glass plates were used to </a:t>
            </a:r>
            <a:r>
              <a:rPr lang="en-US" sz="1200" b="1" kern="1200" dirty="0" smtClean="0">
                <a:solidFill>
                  <a:schemeClr val="tx1"/>
                </a:solidFill>
                <a:latin typeface="+mn-lt"/>
                <a:ea typeface="+mn-ea"/>
                <a:cs typeface="+mn-cs"/>
              </a:rPr>
              <a:t>reduce the radiation length</a:t>
            </a:r>
            <a:r>
              <a:rPr lang="en-US" sz="1200" kern="1200" dirty="0" smtClean="0">
                <a:solidFill>
                  <a:schemeClr val="tx1"/>
                </a:solidFill>
                <a:latin typeface="+mn-lt"/>
                <a:ea typeface="+mn-ea"/>
                <a:cs typeface="+mn-cs"/>
              </a:rPr>
              <a:t> of the detector. The time resolution </a:t>
            </a:r>
            <a:r>
              <a:rPr lang="en-US" sz="1200" b="1" kern="1200" dirty="0" smtClean="0">
                <a:solidFill>
                  <a:schemeClr val="tx1"/>
                </a:solidFill>
                <a:latin typeface="+mn-lt"/>
                <a:ea typeface="+mn-ea"/>
                <a:cs typeface="+mn-cs"/>
              </a:rPr>
              <a:t>is improved due to</a:t>
            </a:r>
            <a:r>
              <a:rPr lang="en-US" sz="1200" kern="1200" dirty="0" smtClean="0">
                <a:solidFill>
                  <a:schemeClr val="tx1"/>
                </a:solidFill>
                <a:latin typeface="+mn-lt"/>
                <a:ea typeface="+mn-ea"/>
                <a:cs typeface="+mn-cs"/>
              </a:rPr>
              <a:t> large number of small gas gaps. For </a:t>
            </a:r>
            <a:r>
              <a:rPr lang="en-US" sz="1200" b="1" kern="1200" dirty="0" smtClean="0">
                <a:solidFill>
                  <a:schemeClr val="tx1"/>
                </a:solidFill>
                <a:latin typeface="+mn-lt"/>
                <a:ea typeface="+mn-ea"/>
                <a:cs typeface="+mn-cs"/>
              </a:rPr>
              <a:t>the same reason and due to thin glass</a:t>
            </a:r>
            <a:r>
              <a:rPr lang="en-US" sz="1200" kern="1200" dirty="0" smtClean="0">
                <a:solidFill>
                  <a:schemeClr val="tx1"/>
                </a:solidFill>
                <a:latin typeface="+mn-lt"/>
                <a:ea typeface="+mn-ea"/>
                <a:cs typeface="+mn-cs"/>
              </a:rPr>
              <a:t> the rate capability must be improved too.</a:t>
            </a:r>
          </a:p>
          <a:p>
            <a:r>
              <a:rPr lang="en-US" sz="1200" kern="1200" dirty="0" smtClean="0">
                <a:solidFill>
                  <a:schemeClr val="tx1"/>
                </a:solidFill>
                <a:latin typeface="+mn-lt"/>
                <a:ea typeface="+mn-ea"/>
                <a:cs typeface="+mn-cs"/>
              </a:rPr>
              <a:t>  For tests we made two prototypes:</a:t>
            </a:r>
            <a:r>
              <a:rPr lang="en-US" sz="1200" kern="1200" baseline="0" dirty="0" smtClean="0">
                <a:solidFill>
                  <a:schemeClr val="tx1"/>
                </a:solidFill>
                <a:latin typeface="+mn-lt"/>
                <a:ea typeface="+mn-ea"/>
                <a:cs typeface="+mn-cs"/>
              </a:rPr>
              <a:t> with inner glass with thickness of 280 </a:t>
            </a:r>
            <a:r>
              <a:rPr lang="en-US" sz="1200" kern="1200" baseline="0" dirty="0" err="1" smtClean="0">
                <a:solidFill>
                  <a:schemeClr val="tx1"/>
                </a:solidFill>
                <a:latin typeface="+mn-lt"/>
                <a:ea typeface="+mn-ea"/>
                <a:cs typeface="+mn-cs"/>
              </a:rPr>
              <a:t>mkm</a:t>
            </a:r>
            <a:r>
              <a:rPr lang="en-US" sz="1200" kern="1200" baseline="0" dirty="0" smtClean="0">
                <a:solidFill>
                  <a:schemeClr val="tx1"/>
                </a:solidFill>
                <a:latin typeface="+mn-lt"/>
                <a:ea typeface="+mn-ea"/>
                <a:cs typeface="+mn-cs"/>
              </a:rPr>
              <a:t> and with thickness of 400 </a:t>
            </a:r>
            <a:r>
              <a:rPr lang="en-US" sz="1200" kern="1200" baseline="0" dirty="0" err="1" smtClean="0">
                <a:solidFill>
                  <a:schemeClr val="tx1"/>
                </a:solidFill>
                <a:latin typeface="+mn-lt"/>
                <a:ea typeface="+mn-ea"/>
                <a:cs typeface="+mn-cs"/>
              </a:rPr>
              <a:t>mkm</a:t>
            </a:r>
            <a:r>
              <a:rPr lang="en-US" sz="1200" kern="1200" baseline="0" dirty="0" smtClean="0">
                <a:solidFill>
                  <a:schemeClr val="tx1"/>
                </a:solidFill>
                <a:latin typeface="+mn-lt"/>
                <a:ea typeface="+mn-ea"/>
                <a:cs typeface="+mn-cs"/>
              </a:rPr>
              <a:t>. </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AB93229-34BB-4E05-9037-CC6DDE4CA9D5}"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baseline="0" dirty="0" smtClean="0"/>
              <a:t>The basic setup for the test prototypes is the "Test beam MPD» setup.</a:t>
            </a:r>
          </a:p>
          <a:p>
            <a:r>
              <a:rPr lang="en-US" baseline="0" dirty="0" smtClean="0"/>
              <a:t>It is situated at the channel 4B of the extracted beams of the Nuclotron.</a:t>
            </a:r>
          </a:p>
          <a:p>
            <a:r>
              <a:rPr lang="en-US" baseline="0" dirty="0" smtClean="0"/>
              <a:t>It consists of two platforms for fixing all devices… etc</a:t>
            </a:r>
          </a:p>
          <a:p>
            <a:r>
              <a:rPr lang="en-US" baseline="0" dirty="0" smtClean="0"/>
              <a:t>You can test all kinds of detectors.</a:t>
            </a:r>
          </a:p>
          <a:p>
            <a:r>
              <a:rPr lang="en-US" baseline="0" dirty="0" smtClean="0"/>
              <a:t>On this basis, we test all created detectors.</a:t>
            </a:r>
            <a:endParaRPr lang="ru-RU" dirty="0"/>
          </a:p>
        </p:txBody>
      </p:sp>
      <p:sp>
        <p:nvSpPr>
          <p:cNvPr id="4" name="Номер слайда 3"/>
          <p:cNvSpPr>
            <a:spLocks noGrp="1"/>
          </p:cNvSpPr>
          <p:nvPr>
            <p:ph type="sldNum" sz="quarter" idx="10"/>
          </p:nvPr>
        </p:nvSpPr>
        <p:spPr/>
        <p:txBody>
          <a:bodyPr/>
          <a:lstStyle/>
          <a:p>
            <a:fld id="{0AB93229-34BB-4E05-9037-CC6DDE4CA9D5}"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There</a:t>
            </a:r>
            <a:r>
              <a:rPr lang="en-US" baseline="0" dirty="0" smtClean="0"/>
              <a:t> are some figures which are shown t-o-t correction and typical time distribution spectra. </a:t>
            </a:r>
          </a:p>
          <a:p>
            <a:r>
              <a:rPr lang="en-US" baseline="0" dirty="0" smtClean="0"/>
              <a:t>Time resolution for MRPCs were calculated from the difference of the squares of sigma parameter of </a:t>
            </a:r>
            <a:r>
              <a:rPr lang="en-US" baseline="0" dirty="0" err="1" smtClean="0"/>
              <a:t>gaus</a:t>
            </a:r>
            <a:r>
              <a:rPr lang="en-US" baseline="0" dirty="0" smtClean="0"/>
              <a:t> fit and time resolution of the T0.</a:t>
            </a:r>
          </a:p>
          <a:p>
            <a:r>
              <a:rPr lang="en-US" baseline="0" dirty="0" smtClean="0"/>
              <a:t>The time resolution of the T0 detector was about 48 ps. (Due to thin quartz radiator). </a:t>
            </a:r>
          </a:p>
          <a:p>
            <a:r>
              <a:rPr lang="en-US" dirty="0" smtClean="0"/>
              <a:t>Thus all the following dependencies were obtained.</a:t>
            </a:r>
            <a:endParaRPr lang="ru-RU" dirty="0"/>
          </a:p>
        </p:txBody>
      </p:sp>
      <p:sp>
        <p:nvSpPr>
          <p:cNvPr id="4" name="Номер слайда 3"/>
          <p:cNvSpPr>
            <a:spLocks noGrp="1"/>
          </p:cNvSpPr>
          <p:nvPr>
            <p:ph type="sldNum" sz="quarter" idx="10"/>
          </p:nvPr>
        </p:nvSpPr>
        <p:spPr/>
        <p:txBody>
          <a:bodyPr/>
          <a:lstStyle/>
          <a:p>
            <a:fld id="{0AB93229-34BB-4E05-9037-CC6DDE4CA9D5}"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First,</a:t>
            </a:r>
            <a:r>
              <a:rPr lang="en-US" baseline="0" dirty="0" smtClean="0"/>
              <a:t> we measured dependence of time resolution and efficiency from applied voltage for different discriminator threshold.</a:t>
            </a:r>
          </a:p>
          <a:p>
            <a:r>
              <a:rPr lang="en-US" baseline="0" dirty="0" smtClean="0"/>
              <a:t>You see, the detector with thickness of glass of 280 </a:t>
            </a:r>
            <a:r>
              <a:rPr lang="en-US" baseline="0" dirty="0" err="1" smtClean="0"/>
              <a:t>mkm</a:t>
            </a:r>
            <a:r>
              <a:rPr lang="en-US" baseline="0" dirty="0" smtClean="0"/>
              <a:t> operated better than 400 </a:t>
            </a:r>
            <a:r>
              <a:rPr lang="en-US" baseline="0" dirty="0" err="1" smtClean="0"/>
              <a:t>mkm</a:t>
            </a:r>
            <a:r>
              <a:rPr lang="en-US" baseline="0" dirty="0" smtClean="0"/>
              <a:t>. I thought it if due to bad strip-</a:t>
            </a:r>
            <a:r>
              <a:rPr lang="en-US" baseline="0" dirty="0" err="1" smtClean="0"/>
              <a:t>cabel</a:t>
            </a:r>
            <a:r>
              <a:rPr lang="en-US" baseline="0" dirty="0" smtClean="0"/>
              <a:t>-</a:t>
            </a:r>
            <a:r>
              <a:rPr lang="en-US" baseline="0" dirty="0" err="1" smtClean="0"/>
              <a:t>pream</a:t>
            </a:r>
            <a:r>
              <a:rPr lang="en-US" baseline="0" dirty="0" smtClean="0"/>
              <a:t> impedances matching. </a:t>
            </a:r>
          </a:p>
          <a:p>
            <a:endParaRPr lang="en-US" baseline="0" dirty="0" smtClean="0"/>
          </a:p>
          <a:p>
            <a:r>
              <a:rPr lang="en-US" baseline="0" dirty="0" smtClean="0"/>
              <a:t>Because only one detector (with 280 </a:t>
            </a:r>
            <a:r>
              <a:rPr lang="en-US" baseline="0" dirty="0" err="1" smtClean="0"/>
              <a:t>mkm</a:t>
            </a:r>
            <a:r>
              <a:rPr lang="en-US" baseline="0" dirty="0" smtClean="0"/>
              <a:t> glass) was fixed on the positioning device and all other detectors was fixed and aligned, it was measured the time resolution along the strip only for this detector by moving in X direction. Time resolution is almost unchanged from the coordinates of the particles flight.</a:t>
            </a:r>
            <a:endParaRPr lang="en-US" dirty="0" smtClean="0"/>
          </a:p>
        </p:txBody>
      </p:sp>
      <p:sp>
        <p:nvSpPr>
          <p:cNvPr id="4" name="Номер слайда 3"/>
          <p:cNvSpPr>
            <a:spLocks noGrp="1"/>
          </p:cNvSpPr>
          <p:nvPr>
            <p:ph type="sldNum" sz="quarter" idx="10"/>
          </p:nvPr>
        </p:nvSpPr>
        <p:spPr/>
        <p:txBody>
          <a:bodyPr/>
          <a:lstStyle/>
          <a:p>
            <a:fld id="{0AB93229-34BB-4E05-9037-CC6DDE4CA9D5}"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Here you can see how the detector was fixed on the positioning device. We can</a:t>
            </a:r>
            <a:r>
              <a:rPr lang="en-US" baseline="0" dirty="0" smtClean="0"/>
              <a:t> move it in X,Y directions and rotate in two plates (XZ and YZ).</a:t>
            </a:r>
          </a:p>
          <a:p>
            <a:r>
              <a:rPr lang="en-US" baseline="0" dirty="0" smtClean="0"/>
              <a:t>Dependence of the time resolution on the angle of particles flight were evaluated.</a:t>
            </a:r>
          </a:p>
          <a:p>
            <a:r>
              <a:rPr lang="en-US" baseline="0" dirty="0" smtClean="0"/>
              <a:t>Changes were not observed when turning the detector in horizontal plane. But the maximum angle was only 20 degrees due to structural deficiencies of the frame. In future we plan to measure it for larger angles.</a:t>
            </a:r>
          </a:p>
          <a:p>
            <a:r>
              <a:rPr lang="en-US" baseline="0" dirty="0" smtClean="0"/>
              <a:t>When we rotate detector in vertical plane it was observed some slight changes. But the time resolution almost did not exceed 50 ps.</a:t>
            </a:r>
            <a:endParaRPr lang="ru-RU" dirty="0"/>
          </a:p>
        </p:txBody>
      </p:sp>
      <p:sp>
        <p:nvSpPr>
          <p:cNvPr id="4" name="Номер слайда 3"/>
          <p:cNvSpPr>
            <a:spLocks noGrp="1"/>
          </p:cNvSpPr>
          <p:nvPr>
            <p:ph type="sldNum" sz="quarter" idx="10"/>
          </p:nvPr>
        </p:nvSpPr>
        <p:spPr/>
        <p:txBody>
          <a:bodyPr/>
          <a:lstStyle/>
          <a:p>
            <a:fld id="{0AB93229-34BB-4E05-9037-CC6DDE4CA9D5}"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Rate capability is not very interesting for</a:t>
            </a:r>
            <a:r>
              <a:rPr lang="en-US" baseline="0" dirty="0" smtClean="0"/>
              <a:t> barrel TOF, since the high rate region can be only on the end cups.</a:t>
            </a:r>
          </a:p>
          <a:p>
            <a:r>
              <a:rPr lang="en-US" baseline="0" dirty="0" smtClean="0"/>
              <a:t>But it is interesting for the methodical study of the triple-stack MRPC (because we use large numbers of the thin gaps divided by thin glass).</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First, how to calculate the flux of particles more accurate? </a:t>
            </a:r>
            <a:r>
              <a:rPr lang="en-US" baseline="0" dirty="0" smtClean="0"/>
              <a:t>We know that the structure of the Nuclotron beam is not stable in time.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use for particles rate determination the beam profile in proportional chambers and counts of the scintillation counter.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a:t>
            </a:r>
            <a:r>
              <a:rPr lang="en-US" dirty="0" err="1" smtClean="0"/>
              <a:t>multihit</a:t>
            </a:r>
            <a:r>
              <a:rPr lang="en-US" dirty="0" smtClean="0"/>
              <a:t> </a:t>
            </a:r>
            <a:r>
              <a:rPr lang="en-US" dirty="0" err="1" smtClean="0"/>
              <a:t>scaler</a:t>
            </a:r>
            <a:r>
              <a:rPr lang="en-US" dirty="0" smtClean="0"/>
              <a:t> MSC16V we can measure particles rate with time sampling of 1 </a:t>
            </a:r>
            <a:r>
              <a:rPr lang="en-US" dirty="0" err="1" smtClean="0"/>
              <a:t>mks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a:t>
            </a:r>
            <a:r>
              <a:rPr lang="en-US" baseline="0" dirty="0" smtClean="0"/>
              <a:t> can see that the structure of the beam has many </a:t>
            </a:r>
            <a:r>
              <a:rPr lang="en-US" baseline="0" dirty="0" err="1" smtClean="0"/>
              <a:t>peacks</a:t>
            </a:r>
            <a:r>
              <a:rPr lang="en-US" baseline="0" dirty="0" smtClean="0"/>
              <a:t>. But we can take into account this information in the calculations. The average intensity is sufficiently uniform.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Using time structure of the beam we divided it into some number of time intervals. Then we can calculate efficiency of time resolution for each interval. </a:t>
            </a:r>
            <a:endParaRPr lang="ru-RU" dirty="0"/>
          </a:p>
        </p:txBody>
      </p:sp>
      <p:sp>
        <p:nvSpPr>
          <p:cNvPr id="4" name="Номер слайда 3"/>
          <p:cNvSpPr>
            <a:spLocks noGrp="1"/>
          </p:cNvSpPr>
          <p:nvPr>
            <p:ph type="sldNum" sz="quarter" idx="10"/>
          </p:nvPr>
        </p:nvSpPr>
        <p:spPr/>
        <p:txBody>
          <a:bodyPr/>
          <a:lstStyle/>
          <a:p>
            <a:fld id="{0AB93229-34BB-4E05-9037-CC6DDE4CA9D5}"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 results are very interesting. We discovered that the efficiency and resolution degrade</a:t>
            </a:r>
            <a:r>
              <a:rPr lang="en-US" baseline="0" dirty="0" smtClean="0"/>
              <a:t> slow in time.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Left picture for 280 </a:t>
            </a:r>
            <a:r>
              <a:rPr lang="en-US" baseline="0" dirty="0" err="1" smtClean="0"/>
              <a:t>mkm</a:t>
            </a:r>
            <a:r>
              <a:rPr lang="en-US" baseline="0" dirty="0" smtClean="0"/>
              <a:t> MRPC and right one for the 400 </a:t>
            </a:r>
            <a:r>
              <a:rPr lang="en-US" baseline="0" dirty="0" err="1" smtClean="0"/>
              <a:t>mkm</a:t>
            </a:r>
            <a:r>
              <a:rPr lang="en-US" baseline="0" dirty="0" smtClean="0"/>
              <a:t> MRPC. For 400 </a:t>
            </a:r>
            <a:r>
              <a:rPr lang="en-US" baseline="0" dirty="0" err="1" smtClean="0"/>
              <a:t>mkm</a:t>
            </a:r>
            <a:r>
              <a:rPr lang="en-US" baseline="0" dirty="0" smtClean="0"/>
              <a:t> prototype the efficiency drops from 86% to 60 % during 1 second</a:t>
            </a:r>
            <a:r>
              <a:rPr lang="ru-RU" baseline="0" dirty="0" smtClean="0"/>
              <a:t>. </a:t>
            </a:r>
            <a:endParaRPr lang="en-US" baseline="0" dirty="0" smtClean="0"/>
          </a:p>
          <a:p>
            <a:r>
              <a:rPr lang="en-US" baseline="0" dirty="0" smtClean="0"/>
              <a:t>Obviously, saturation for rates higher 500 must come during certain time.</a:t>
            </a:r>
          </a:p>
          <a:p>
            <a:r>
              <a:rPr lang="en-US" baseline="0" dirty="0" smtClean="0"/>
              <a:t>In this case, demonstrating the rate capability of the detector, it is necessary to specify the duration of the </a:t>
            </a:r>
            <a:r>
              <a:rPr lang="en-US" baseline="0" dirty="0" err="1" smtClean="0"/>
              <a:t>measurements.</a:t>
            </a:r>
            <a:r>
              <a:rPr lang="en-US" dirty="0" err="1" smtClean="0"/>
              <a:t>Next</a:t>
            </a:r>
            <a:r>
              <a:rPr lang="en-US" dirty="0" smtClean="0"/>
              <a:t> </a:t>
            </a:r>
            <a:r>
              <a:rPr lang="en-US" dirty="0" smtClean="0"/>
              <a:t>beam test we plan</a:t>
            </a:r>
            <a:r>
              <a:rPr lang="en-US" baseline="0" dirty="0" smtClean="0"/>
              <a:t> to use </a:t>
            </a:r>
            <a:r>
              <a:rPr lang="en-US" baseline="0" dirty="0" smtClean="0"/>
              <a:t>longer </a:t>
            </a:r>
            <a:r>
              <a:rPr lang="en-US" baseline="0" dirty="0" smtClean="0"/>
              <a:t>extraction time for finding saturation region</a:t>
            </a:r>
            <a:r>
              <a:rPr lang="en-US" baseline="0" dirty="0" smtClean="0"/>
              <a:t>. For our detectors “time-averaged” </a:t>
            </a:r>
            <a:r>
              <a:rPr lang="en-US" baseline="0" dirty="0" err="1" smtClean="0"/>
              <a:t>eff</a:t>
            </a:r>
            <a:r>
              <a:rPr lang="en-US" baseline="0" dirty="0" smtClean="0"/>
              <a:t> and res looks something like this.</a:t>
            </a:r>
          </a:p>
        </p:txBody>
      </p:sp>
      <p:sp>
        <p:nvSpPr>
          <p:cNvPr id="4" name="Номер слайда 3"/>
          <p:cNvSpPr>
            <a:spLocks noGrp="1"/>
          </p:cNvSpPr>
          <p:nvPr>
            <p:ph type="sldNum" sz="quarter" idx="10"/>
          </p:nvPr>
        </p:nvSpPr>
        <p:spPr/>
        <p:txBody>
          <a:bodyPr/>
          <a:lstStyle/>
          <a:p>
            <a:fld id="{0AB93229-34BB-4E05-9037-CC6DDE4CA9D5}"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B93229-34BB-4E05-9037-CC6DDE4CA9D5}"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My report contents 5 main parts:</a:t>
            </a:r>
          </a:p>
          <a:p>
            <a:pPr marL="228600" indent="-228600">
              <a:buAutoNum type="arabicParenR"/>
            </a:pPr>
            <a:r>
              <a:rPr lang="en-US" dirty="0" smtClean="0"/>
              <a:t>At first I will present you the NICA accelerator complex and design of the Multi-Purpose Detector at different stages of development.</a:t>
            </a:r>
          </a:p>
          <a:p>
            <a:pPr marL="228600" indent="-228600">
              <a:buAutoNum type="arabicParenR"/>
            </a:pPr>
            <a:r>
              <a:rPr lang="en-US" dirty="0" smtClean="0"/>
              <a:t>Second, I will outline the requirements for TOF system and describe the technical details of its creation and integration into the MPD.</a:t>
            </a:r>
          </a:p>
          <a:p>
            <a:pPr marL="228600" indent="-228600">
              <a:buAutoNum type="arabicParenR"/>
            </a:pPr>
            <a:r>
              <a:rPr lang="en-US" dirty="0" smtClean="0"/>
              <a:t>Next I</a:t>
            </a:r>
            <a:r>
              <a:rPr lang="en-US" baseline="0" dirty="0" smtClean="0"/>
              <a:t> will describe new triple-stack design of the MRPC for the TOF, which we proposed as </a:t>
            </a:r>
            <a:r>
              <a:rPr lang="en-US" baseline="0" dirty="0" err="1" smtClean="0"/>
              <a:t>tof</a:t>
            </a:r>
            <a:r>
              <a:rPr lang="en-US" baseline="0" dirty="0" smtClean="0"/>
              <a:t> detector.</a:t>
            </a:r>
          </a:p>
          <a:p>
            <a:pPr marL="228600" indent="-228600">
              <a:buAutoNum type="arabicParenR"/>
            </a:pPr>
            <a:r>
              <a:rPr lang="en-US" dirty="0" smtClean="0"/>
              <a:t>The fourth part of the report will be devoted to the TOF readout and data</a:t>
            </a:r>
            <a:r>
              <a:rPr lang="en-US" baseline="0" dirty="0" smtClean="0"/>
              <a:t> acquisition</a:t>
            </a:r>
            <a:r>
              <a:rPr lang="en-US" dirty="0" smtClean="0"/>
              <a:t> electronics.</a:t>
            </a:r>
          </a:p>
          <a:p>
            <a:pPr marL="228600" indent="-228600">
              <a:buAutoNum type="arabicParenR"/>
            </a:pPr>
            <a:r>
              <a:rPr lang="en-US" dirty="0" smtClean="0"/>
              <a:t>At parts</a:t>
            </a:r>
            <a:r>
              <a:rPr lang="en-US" baseline="0" dirty="0" smtClean="0"/>
              <a:t> 5 I will show you main results of the beam test of the full-scale MRPC prototype.</a:t>
            </a:r>
            <a:endParaRPr lang="en-US" dirty="0" smtClean="0"/>
          </a:p>
          <a:p>
            <a:pPr marL="228600" indent="-228600">
              <a:buAutoNum type="arabicParenR"/>
            </a:pPr>
            <a:endParaRPr lang="en-US" dirty="0" smtClean="0"/>
          </a:p>
          <a:p>
            <a:pPr marL="228600" indent="-228600">
              <a:buAutoNum type="arabicParenR"/>
            </a:pPr>
            <a:endParaRPr lang="ru-RU" dirty="0"/>
          </a:p>
        </p:txBody>
      </p:sp>
      <p:sp>
        <p:nvSpPr>
          <p:cNvPr id="4" name="Номер слайда 3"/>
          <p:cNvSpPr>
            <a:spLocks noGrp="1"/>
          </p:cNvSpPr>
          <p:nvPr>
            <p:ph type="sldNum" sz="quarter" idx="10"/>
          </p:nvPr>
        </p:nvSpPr>
        <p:spPr/>
        <p:txBody>
          <a:bodyPr/>
          <a:lstStyle/>
          <a:p>
            <a:fld id="{0AB93229-34BB-4E05-9037-CC6DDE4CA9D5}"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a:t>
            </a:r>
            <a:r>
              <a:rPr lang="ru-RU" baseline="0" dirty="0" smtClean="0"/>
              <a:t> завершении технического отчета приведен план-график работ по созданию установки и примерные оценки затрат.</a:t>
            </a:r>
          </a:p>
          <a:p>
            <a:r>
              <a:rPr lang="ru-RU" baseline="0" dirty="0" smtClean="0"/>
              <a:t>Из данного графика можно выделить некоторые основные этапы (</a:t>
            </a:r>
            <a:r>
              <a:rPr lang="en-US" baseline="0" dirty="0" smtClean="0"/>
              <a:t>milestones</a:t>
            </a:r>
            <a:r>
              <a:rPr lang="ru-RU" baseline="0" dirty="0" smtClean="0"/>
              <a:t>):</a:t>
            </a:r>
          </a:p>
          <a:p>
            <a:r>
              <a:rPr lang="ru-RU" baseline="0" dirty="0" smtClean="0"/>
              <a:t>С 2011 по 2014 годы изготавливались и проводились испытания прототипов детекторов и электроники.</a:t>
            </a:r>
          </a:p>
          <a:p>
            <a:r>
              <a:rPr lang="ru-RU" baseline="0" dirty="0" smtClean="0"/>
              <a:t>В 2015 году оптимизируется конструкция модуля и начинается разработка электроники. К началу 2016 года заканчивается оборудование участок массового производства детекторов.</a:t>
            </a:r>
          </a:p>
          <a:p>
            <a:r>
              <a:rPr lang="ru-RU" baseline="0" dirty="0" smtClean="0"/>
              <a:t>В 2016 году проводится подготовка к массовому производству. Закупаются все необходимые материалы и инструменты.</a:t>
            </a:r>
          </a:p>
          <a:p>
            <a:r>
              <a:rPr lang="ru-RU" baseline="0" dirty="0" smtClean="0"/>
              <a:t>В 2017 – 2018 годах производится массовая сборка всех элементов </a:t>
            </a:r>
            <a:r>
              <a:rPr lang="en-US" baseline="0" dirty="0" smtClean="0"/>
              <a:t>TOF</a:t>
            </a:r>
            <a:r>
              <a:rPr lang="ru-RU" baseline="0" dirty="0" smtClean="0"/>
              <a:t>. С середины 2018 года начинается сборка системы считывания, газовой системы и системы медленного контроля.</a:t>
            </a:r>
          </a:p>
          <a:p>
            <a:r>
              <a:rPr lang="ru-RU" baseline="0" dirty="0" smtClean="0"/>
              <a:t>В 2019 году производится тестирование всех </a:t>
            </a:r>
            <a:r>
              <a:rPr lang="ru-RU" baseline="0" dirty="0" err="1" smtClean="0"/>
              <a:t>дететоров</a:t>
            </a:r>
            <a:r>
              <a:rPr lang="ru-RU" baseline="0" dirty="0" smtClean="0"/>
              <a:t>. И с середины 2019 года начинается установка их в ярмо магнита. Начало 2020 года – ввод в эксплуатацию детектора.</a:t>
            </a:r>
          </a:p>
          <a:p>
            <a:r>
              <a:rPr lang="ru-RU" baseline="0" dirty="0" smtClean="0"/>
              <a:t> </a:t>
            </a:r>
          </a:p>
          <a:p>
            <a:endParaRPr lang="ru-RU" dirty="0"/>
          </a:p>
        </p:txBody>
      </p:sp>
      <p:sp>
        <p:nvSpPr>
          <p:cNvPr id="4" name="Номер слайда 3"/>
          <p:cNvSpPr>
            <a:spLocks noGrp="1"/>
          </p:cNvSpPr>
          <p:nvPr>
            <p:ph type="sldNum" sz="quarter" idx="10"/>
          </p:nvPr>
        </p:nvSpPr>
        <p:spPr/>
        <p:txBody>
          <a:bodyPr/>
          <a:lstStyle/>
          <a:p>
            <a:fld id="{0AB93229-34BB-4E05-9037-CC6DDE4CA9D5}"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t>Представляется</a:t>
            </a:r>
            <a:r>
              <a:rPr lang="ru-RU" sz="1200" baseline="0" dirty="0" smtClean="0"/>
              <a:t> первая версия </a:t>
            </a:r>
            <a:r>
              <a:rPr lang="en-US" sz="1200" baseline="0" dirty="0" smtClean="0"/>
              <a:t>TDR</a:t>
            </a:r>
            <a:r>
              <a:rPr lang="ru-RU" sz="1200" baseline="0" dirty="0" smtClean="0"/>
              <a:t> времяпролетной системы </a:t>
            </a:r>
            <a:r>
              <a:rPr lang="en-US" sz="1200" baseline="0" dirty="0" smtClean="0"/>
              <a:t>MPD</a:t>
            </a:r>
            <a:r>
              <a:rPr lang="ru-RU" sz="1200" baseline="0" dirty="0" smtClean="0"/>
              <a:t>.</a:t>
            </a:r>
            <a:r>
              <a:rPr lang="en-US" sz="1200" baseline="0" dirty="0" smtClean="0"/>
              <a:t> </a:t>
            </a:r>
            <a:r>
              <a:rPr lang="ru-RU" sz="1200" baseline="0" dirty="0" smtClean="0"/>
              <a:t>При  его написании мы придерживались рекомендованного экспертами порядка. </a:t>
            </a:r>
          </a:p>
          <a:p>
            <a:r>
              <a:rPr lang="ru-RU" sz="1200" baseline="0" dirty="0" smtClean="0"/>
              <a:t>В введении приводится короткое описание целей эксперимента, описание геометрии центральной части многоцелевого детектора. Описывается задача идентификации частиц. И, наконец, приводятся требования и рекомендации к времяпролетной системе. </a:t>
            </a:r>
          </a:p>
          <a:p>
            <a:r>
              <a:rPr lang="ru-RU" sz="1200" baseline="0" dirty="0" smtClean="0"/>
              <a:t>Во второй главе описываются основные прототипы МРПК, испытательные установки и полученные результаты.</a:t>
            </a:r>
          </a:p>
          <a:p>
            <a:r>
              <a:rPr lang="ru-RU" sz="1200" baseline="0" dirty="0" smtClean="0"/>
              <a:t>Третья глава полностью посвящена техническим особенностям </a:t>
            </a:r>
            <a:r>
              <a:rPr lang="ru-RU" sz="1200" baseline="0" dirty="0" err="1" smtClean="0"/>
              <a:t>время-пролетной</a:t>
            </a:r>
            <a:r>
              <a:rPr lang="ru-RU" sz="1200" baseline="0" dirty="0" smtClean="0"/>
              <a:t> системы, а так же включает в себя результаты моделирования.</a:t>
            </a:r>
          </a:p>
          <a:p>
            <a:r>
              <a:rPr lang="ru-RU" sz="1200" baseline="0" dirty="0" smtClean="0"/>
              <a:t>Четвертая глава содержит сведения о сервисных </a:t>
            </a:r>
            <a:r>
              <a:rPr lang="ru-RU" sz="1200" baseline="0" dirty="0" err="1" smtClean="0"/>
              <a:t>ситемах</a:t>
            </a:r>
            <a:r>
              <a:rPr lang="ru-RU" sz="1200" baseline="0" dirty="0" smtClean="0"/>
              <a:t> </a:t>
            </a:r>
            <a:r>
              <a:rPr lang="en-US" sz="1200" baseline="0" dirty="0" smtClean="0"/>
              <a:t>TOF</a:t>
            </a:r>
            <a:r>
              <a:rPr lang="ru-RU" sz="1200" baseline="0" dirty="0" smtClean="0"/>
              <a:t>, таких как: газовая система, высоковольтная система и тому подобное.</a:t>
            </a:r>
          </a:p>
          <a:p>
            <a:r>
              <a:rPr lang="ru-RU" sz="1200" baseline="0" dirty="0" smtClean="0"/>
              <a:t>В конце приводится график планируемых работ с приблизительной оценкой затрат на создание детектора.</a:t>
            </a:r>
          </a:p>
          <a:p>
            <a:r>
              <a:rPr lang="ru-RU" sz="1200" baseline="0" dirty="0" smtClean="0"/>
              <a:t>Итак, пройдемся по всем главам поподробнее.</a:t>
            </a:r>
            <a:endParaRPr lang="ru-RU" sz="1200" dirty="0"/>
          </a:p>
        </p:txBody>
      </p:sp>
      <p:sp>
        <p:nvSpPr>
          <p:cNvPr id="4" name="Номер слайда 3"/>
          <p:cNvSpPr>
            <a:spLocks noGrp="1"/>
          </p:cNvSpPr>
          <p:nvPr>
            <p:ph type="sldNum" sz="quarter" idx="10"/>
          </p:nvPr>
        </p:nvSpPr>
        <p:spPr/>
        <p:txBody>
          <a:bodyPr/>
          <a:lstStyle/>
          <a:p>
            <a:fld id="{0AB93229-34BB-4E05-9037-CC6DDE4CA9D5}"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Для описанной выше конструкции была проведена симуляция </a:t>
            </a:r>
            <a:r>
              <a:rPr lang="en-US" dirty="0" smtClean="0"/>
              <a:t>GEANT</a:t>
            </a:r>
            <a:r>
              <a:rPr lang="ru-RU" dirty="0" smtClean="0"/>
              <a:t>.</a:t>
            </a:r>
            <a:r>
              <a:rPr lang="ru-RU" baseline="0" dirty="0" smtClean="0"/>
              <a:t> В основном, использовался генератор </a:t>
            </a:r>
            <a:r>
              <a:rPr lang="en-US" baseline="0" dirty="0" err="1" smtClean="0"/>
              <a:t>UrQMD</a:t>
            </a:r>
            <a:r>
              <a:rPr lang="en-US" baseline="0" dirty="0" smtClean="0"/>
              <a:t>.</a:t>
            </a:r>
            <a:endParaRPr lang="ru-RU" baseline="0" dirty="0" smtClean="0"/>
          </a:p>
          <a:p>
            <a:r>
              <a:rPr lang="ru-RU" baseline="0" dirty="0" smtClean="0"/>
              <a:t>Как видно из гистограммы (вверху справа), геометрическая эффективность </a:t>
            </a:r>
            <a:r>
              <a:rPr lang="en-US" baseline="0" dirty="0" smtClean="0"/>
              <a:t>TOF </a:t>
            </a:r>
            <a:r>
              <a:rPr lang="ru-RU" baseline="0" dirty="0" smtClean="0"/>
              <a:t>при таком расположении детекторов составляет </a:t>
            </a:r>
            <a:r>
              <a:rPr lang="en-US" baseline="0" dirty="0" smtClean="0"/>
              <a:t>~95%</a:t>
            </a:r>
            <a:r>
              <a:rPr lang="ru-RU" baseline="0" dirty="0" smtClean="0"/>
              <a:t>. </a:t>
            </a:r>
          </a:p>
          <a:p>
            <a:r>
              <a:rPr lang="ru-RU" baseline="0" dirty="0" smtClean="0"/>
              <a:t>Оценка </a:t>
            </a:r>
            <a:r>
              <a:rPr lang="ru-RU" baseline="0" dirty="0" err="1" smtClean="0"/>
              <a:t>акцептанса</a:t>
            </a:r>
            <a:r>
              <a:rPr lang="ru-RU" baseline="0" dirty="0" smtClean="0"/>
              <a:t> так же была проведена... картинки есть в тексте. В таблице приводятся конечные результаты… Видно, что…</a:t>
            </a:r>
          </a:p>
          <a:p>
            <a:r>
              <a:rPr lang="ru-RU" baseline="0" dirty="0" smtClean="0"/>
              <a:t>И, наконец, оценка возможностей идентификации. Совместная с </a:t>
            </a:r>
            <a:r>
              <a:rPr lang="en-US" baseline="0" dirty="0" smtClean="0"/>
              <a:t>TPC de/</a:t>
            </a:r>
            <a:r>
              <a:rPr lang="en-US" baseline="0" dirty="0" err="1" smtClean="0"/>
              <a:t>dx</a:t>
            </a:r>
            <a:r>
              <a:rPr lang="en-US" baseline="0" dirty="0" smtClean="0"/>
              <a:t> </a:t>
            </a:r>
            <a:r>
              <a:rPr lang="ru-RU" baseline="0" dirty="0" smtClean="0"/>
              <a:t>дает… Необходимо более подробное изучение.</a:t>
            </a:r>
          </a:p>
        </p:txBody>
      </p:sp>
      <p:sp>
        <p:nvSpPr>
          <p:cNvPr id="4" name="Номер слайда 3"/>
          <p:cNvSpPr>
            <a:spLocks noGrp="1"/>
          </p:cNvSpPr>
          <p:nvPr>
            <p:ph type="sldNum" sz="quarter" idx="10"/>
          </p:nvPr>
        </p:nvSpPr>
        <p:spPr/>
        <p:txBody>
          <a:bodyPr/>
          <a:lstStyle/>
          <a:p>
            <a:fld id="{0AB93229-34BB-4E05-9037-CC6DDE4CA9D5}" type="slidenum">
              <a:rPr lang="ru-RU" smtClean="0"/>
              <a:pPr/>
              <a:t>23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100" dirty="0" smtClean="0"/>
              <a:t>At this slide you can see the schematic view of the future Nuclotron based Ion Collider Facility (NICA).</a:t>
            </a:r>
          </a:p>
          <a:p>
            <a:r>
              <a:rPr lang="en-US" sz="1100" baseline="0" dirty="0" smtClean="0"/>
              <a:t>The Nuclotron is the basic research facility of the LHEP and is the world’s first superconductive synchrotron. It was commissioned in 1993. The Nuclotron has internal target station and extracted beams. The largest new experiment at the extracted beam is the baryonic matter at Nuclotron (BM@N).</a:t>
            </a:r>
          </a:p>
          <a:p>
            <a:r>
              <a:rPr lang="en-US" sz="1100" baseline="0" dirty="0" smtClean="0"/>
              <a:t>Particles for the colliding from the ion source and </a:t>
            </a:r>
            <a:r>
              <a:rPr lang="en-US" sz="1100" baseline="0" dirty="0" err="1" smtClean="0"/>
              <a:t>Linac</a:t>
            </a:r>
            <a:r>
              <a:rPr lang="en-US" sz="1100" baseline="0" dirty="0" smtClean="0"/>
              <a:t> accumulate in the buster then accelerate by the Nuclotron and extract to the rings of the NICA. </a:t>
            </a:r>
          </a:p>
          <a:p>
            <a:r>
              <a:rPr lang="en-US" sz="1100" baseline="0" dirty="0" smtClean="0"/>
              <a:t>Main estimated parameters of the collider is:</a:t>
            </a:r>
          </a:p>
          <a:p>
            <a:pPr>
              <a:buFontTx/>
              <a:buChar char="-"/>
            </a:pPr>
            <a:r>
              <a:rPr lang="en-US" sz="1100" baseline="0" dirty="0" smtClean="0"/>
              <a:t> Center of mass energy from 4 </a:t>
            </a:r>
            <a:r>
              <a:rPr lang="en-US" sz="1100" baseline="0" dirty="0" err="1" smtClean="0"/>
              <a:t>GeV</a:t>
            </a:r>
            <a:r>
              <a:rPr lang="en-US" sz="1100" baseline="0" dirty="0" smtClean="0"/>
              <a:t> to 11 </a:t>
            </a:r>
            <a:r>
              <a:rPr lang="en-US" sz="1100" baseline="0" dirty="0" err="1" smtClean="0"/>
              <a:t>GeV</a:t>
            </a:r>
            <a:r>
              <a:rPr lang="en-US" sz="1100" baseline="0" dirty="0" smtClean="0"/>
              <a:t> for gold-gold collisions.</a:t>
            </a:r>
          </a:p>
          <a:p>
            <a:pPr>
              <a:buFontTx/>
              <a:buChar char="-"/>
            </a:pPr>
            <a:r>
              <a:rPr lang="en-US" sz="1100" baseline="0" dirty="0" smtClean="0"/>
              <a:t> Beams from protons to gold.</a:t>
            </a:r>
          </a:p>
          <a:p>
            <a:pPr>
              <a:buFontTx/>
              <a:buChar char="-"/>
            </a:pPr>
            <a:r>
              <a:rPr lang="en-US" sz="1100" baseline="0" dirty="0" smtClean="0"/>
              <a:t> and luminosity about 10 in 27 per square cm per second.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NICA has two interaction points. One of them plan to use for the Multi-Purpose detector. Now the MPD hall is under construction by the STRABAG company.</a:t>
            </a:r>
          </a:p>
          <a:p>
            <a:pPr>
              <a:buFontTx/>
              <a:buChar char="-"/>
            </a:pPr>
            <a:endParaRPr lang="en-US" baseline="0" dirty="0" smtClean="0"/>
          </a:p>
        </p:txBody>
      </p:sp>
      <p:sp>
        <p:nvSpPr>
          <p:cNvPr id="4" name="Номер слайда 3"/>
          <p:cNvSpPr>
            <a:spLocks noGrp="1"/>
          </p:cNvSpPr>
          <p:nvPr>
            <p:ph type="sldNum" sz="quarter" idx="10"/>
          </p:nvPr>
        </p:nvSpPr>
        <p:spPr/>
        <p:txBody>
          <a:bodyPr/>
          <a:lstStyle/>
          <a:p>
            <a:fld id="{0AB93229-34BB-4E05-9037-CC6DDE4CA9D5}"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FontTx/>
              <a:buNone/>
            </a:pPr>
            <a:r>
              <a:rPr lang="en-US" sz="1100" baseline="0" dirty="0" smtClean="0"/>
              <a:t>MPD setup looks like a typical center of mass experiment – like a barrel inside the solenoid. </a:t>
            </a:r>
            <a:r>
              <a:rPr lang="en-US" sz="1100" b="1" baseline="0" dirty="0" smtClean="0"/>
              <a:t>Overall dimensions </a:t>
            </a:r>
            <a:r>
              <a:rPr lang="en-US" sz="1100" baseline="0" dirty="0" smtClean="0"/>
              <a:t>of the Magnet yoke is about 9 m length and 7 meters high.</a:t>
            </a:r>
          </a:p>
          <a:p>
            <a:pPr>
              <a:buFontTx/>
              <a:buNone/>
            </a:pPr>
            <a:r>
              <a:rPr lang="en-US" sz="1100" baseline="0" dirty="0" smtClean="0"/>
              <a:t>Here you see the cut view of the barrel MPD at the first stage.</a:t>
            </a:r>
          </a:p>
          <a:p>
            <a:pPr>
              <a:buFontTx/>
              <a:buNone/>
            </a:pPr>
            <a:r>
              <a:rPr lang="en-US" sz="1100" baseline="0" dirty="0" smtClean="0"/>
              <a:t>The MPD </a:t>
            </a:r>
            <a:r>
              <a:rPr lang="en-US" sz="1100" b="1" baseline="0" dirty="0" smtClean="0"/>
              <a:t>will be put into operation </a:t>
            </a:r>
            <a:r>
              <a:rPr lang="en-US" sz="1100" baseline="0" dirty="0" smtClean="0"/>
              <a:t>in 2020 in this configuration. Here you see main goals for the first stage.</a:t>
            </a:r>
          </a:p>
          <a:p>
            <a:pPr>
              <a:buFontTx/>
              <a:buNone/>
            </a:pPr>
            <a:r>
              <a:rPr lang="en-US" sz="1100" baseline="0" dirty="0" smtClean="0"/>
              <a:t>- Setup covers </a:t>
            </a:r>
            <a:r>
              <a:rPr lang="en-US" sz="1100" baseline="0" dirty="0" err="1" smtClean="0"/>
              <a:t>pseudorapidity</a:t>
            </a:r>
            <a:r>
              <a:rPr lang="en-US" sz="1100" baseline="0" dirty="0" smtClean="0"/>
              <a:t> region less than 1.3 and consists of four main detector systems</a:t>
            </a:r>
            <a:r>
              <a:rPr lang="ru-RU" sz="1100" baseline="0" dirty="0" smtClean="0"/>
              <a:t>: </a:t>
            </a:r>
            <a:r>
              <a:rPr lang="en-US" sz="1100" baseline="0" dirty="0" smtClean="0"/>
              <a:t>TPC tracker, TOF </a:t>
            </a:r>
            <a:r>
              <a:rPr lang="en-US" sz="1100" baseline="0" dirty="0" err="1" smtClean="0"/>
              <a:t>hadron</a:t>
            </a:r>
            <a:r>
              <a:rPr lang="en-US" sz="1100" baseline="0" dirty="0" smtClean="0"/>
              <a:t> identification system, electromagnetic calorimeter for photons and leptons registration and ZDC with T0 detector. </a:t>
            </a:r>
          </a:p>
          <a:p>
            <a:pPr>
              <a:buFontTx/>
              <a:buChar char="-"/>
            </a:pPr>
            <a:r>
              <a:rPr lang="en-US" sz="1100" baseline="0" dirty="0" smtClean="0"/>
              <a:t> Second stage will start in 2023. The main addition is inner tracker on this stage. Also the additional end cap tracker, TOF and calorimeter will be installed. The MPD cover </a:t>
            </a:r>
            <a:r>
              <a:rPr lang="en-US" sz="1100" baseline="0" dirty="0" err="1" smtClean="0"/>
              <a:t>pseudorapidity</a:t>
            </a:r>
            <a:r>
              <a:rPr lang="en-US" sz="1100" baseline="0" dirty="0" smtClean="0"/>
              <a:t> region up to 2.</a:t>
            </a:r>
          </a:p>
          <a:p>
            <a:pPr>
              <a:buFontTx/>
              <a:buNone/>
            </a:pPr>
            <a:r>
              <a:rPr lang="en-US" sz="1100" baseline="0" dirty="0" smtClean="0"/>
              <a:t>The </a:t>
            </a:r>
            <a:r>
              <a:rPr lang="en-US" sz="1100" baseline="0" dirty="0" err="1" smtClean="0"/>
              <a:t>tof</a:t>
            </a:r>
            <a:r>
              <a:rPr lang="en-US" sz="1100" baseline="0" dirty="0" smtClean="0"/>
              <a:t> system presented at all stages and is important part of the detector.</a:t>
            </a:r>
            <a:endParaRPr lang="ru-RU" sz="1100" dirty="0"/>
          </a:p>
        </p:txBody>
      </p:sp>
      <p:sp>
        <p:nvSpPr>
          <p:cNvPr id="4" name="Номер слайда 3"/>
          <p:cNvSpPr>
            <a:spLocks noGrp="1"/>
          </p:cNvSpPr>
          <p:nvPr>
            <p:ph type="sldNum" sz="quarter" idx="10"/>
          </p:nvPr>
        </p:nvSpPr>
        <p:spPr/>
        <p:txBody>
          <a:bodyPr/>
          <a:lstStyle/>
          <a:p>
            <a:fld id="{0AB93229-34BB-4E05-9037-CC6DDE4CA9D5}"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 basic </a:t>
            </a:r>
            <a:r>
              <a:rPr lang="en-US" dirty="0" err="1" smtClean="0"/>
              <a:t>reqiurements</a:t>
            </a:r>
            <a:r>
              <a:rPr lang="en-US" dirty="0" smtClean="0"/>
              <a:t> to the TOF MPD is:</a:t>
            </a:r>
            <a:r>
              <a:rPr lang="en-US" baseline="0" dirty="0" smtClean="0"/>
              <a:t> </a:t>
            </a:r>
          </a:p>
          <a:p>
            <a:pPr algn="just" eaLnBrk="0" fontAlgn="base" hangingPunct="0">
              <a:spcBef>
                <a:spcPct val="0"/>
              </a:spcBef>
              <a:spcAft>
                <a:spcPct val="0"/>
              </a:spcAft>
              <a:buFontTx/>
              <a:buNone/>
              <a:tabLst>
                <a:tab pos="409575" algn="l"/>
              </a:tabLst>
            </a:pPr>
            <a:r>
              <a:rPr lang="en-US" sz="1200" dirty="0" smtClean="0">
                <a:latin typeface="Cambria" pitchFamily="18" charset="0"/>
                <a:ea typeface="MS Mincho"/>
              </a:rPr>
              <a:t>1) large phase space coverage </a:t>
            </a:r>
            <a:r>
              <a:rPr lang="el-GR" sz="1200" dirty="0" smtClean="0">
                <a:latin typeface="Cambria" pitchFamily="18" charset="0"/>
                <a:ea typeface="MS Mincho"/>
              </a:rPr>
              <a:t> </a:t>
            </a:r>
            <a:r>
              <a:rPr lang="el-GR" sz="1200" b="1" dirty="0" smtClean="0">
                <a:latin typeface="Cambria" pitchFamily="18" charset="0"/>
                <a:ea typeface="MS Mincho"/>
              </a:rPr>
              <a:t>|η| &lt;</a:t>
            </a:r>
            <a:r>
              <a:rPr lang="en-US" sz="1200" b="1" dirty="0" smtClean="0">
                <a:latin typeface="Cambria" pitchFamily="18" charset="0"/>
                <a:ea typeface="MS Mincho"/>
              </a:rPr>
              <a:t> </a:t>
            </a:r>
            <a:r>
              <a:rPr lang="el-GR" sz="1200" b="1" dirty="0" smtClean="0">
                <a:latin typeface="Cambria" pitchFamily="18" charset="0"/>
                <a:ea typeface="MS Mincho"/>
              </a:rPr>
              <a:t>2</a:t>
            </a:r>
            <a:r>
              <a:rPr lang="en-US" sz="1200" b="1" dirty="0" smtClean="0">
                <a:latin typeface="Cambria" pitchFamily="18" charset="0"/>
                <a:ea typeface="MS Mincho"/>
              </a:rPr>
              <a:t> (optional 3)</a:t>
            </a:r>
            <a:r>
              <a:rPr lang="en-US" sz="1200" dirty="0" smtClean="0">
                <a:latin typeface="Cambria" pitchFamily="18" charset="0"/>
                <a:ea typeface="MS Mincho"/>
              </a:rPr>
              <a:t>;</a:t>
            </a:r>
          </a:p>
          <a:p>
            <a:pPr algn="just" eaLnBrk="0" fontAlgn="base" hangingPunct="0">
              <a:spcBef>
                <a:spcPct val="0"/>
              </a:spcBef>
              <a:spcAft>
                <a:spcPct val="0"/>
              </a:spcAft>
              <a:buFontTx/>
              <a:buNone/>
              <a:tabLst>
                <a:tab pos="409575" algn="l"/>
              </a:tabLst>
            </a:pPr>
            <a:r>
              <a:rPr lang="en-US" altLang="ja-JP" sz="1200" dirty="0" smtClean="0">
                <a:latin typeface="Cambria" pitchFamily="18" charset="0"/>
                <a:ea typeface="MS Mincho"/>
                <a:cs typeface="Times New Roman" pitchFamily="18" charset="0"/>
              </a:rPr>
              <a:t>2) time resolution &lt; </a:t>
            </a:r>
            <a:r>
              <a:rPr lang="en-US" altLang="ja-JP" sz="1200" b="1" dirty="0" smtClean="0">
                <a:latin typeface="Cambria" pitchFamily="18" charset="0"/>
                <a:ea typeface="MS Mincho"/>
                <a:cs typeface="Times New Roman" pitchFamily="18" charset="0"/>
              </a:rPr>
              <a:t>100 </a:t>
            </a:r>
            <a:r>
              <a:rPr lang="en-US" altLang="ja-JP" sz="1200" b="1" dirty="0" err="1" smtClean="0">
                <a:latin typeface="Cambria" pitchFamily="18" charset="0"/>
                <a:ea typeface="MS Mincho"/>
                <a:cs typeface="Times New Roman" pitchFamily="18" charset="0"/>
              </a:rPr>
              <a:t>ps</a:t>
            </a:r>
            <a:r>
              <a:rPr lang="en-US" altLang="ja-JP" sz="1200" dirty="0" smtClean="0">
                <a:latin typeface="Cambria" pitchFamily="18" charset="0"/>
                <a:ea typeface="MS Mincho"/>
                <a:cs typeface="Times New Roman" pitchFamily="18" charset="0"/>
              </a:rPr>
              <a:t>; </a:t>
            </a:r>
            <a:r>
              <a:rPr lang="en-US" altLang="ja-JP" sz="1200" baseline="0" dirty="0" smtClean="0">
                <a:latin typeface="+mn-lt"/>
                <a:ea typeface="+mn-ea"/>
                <a:cs typeface="+mn-cs"/>
              </a:rPr>
              <a:t>H</a:t>
            </a:r>
            <a:r>
              <a:rPr lang="en-US" baseline="0" dirty="0" smtClean="0"/>
              <a:t>ow you can see on the picture right </a:t>
            </a:r>
            <a:r>
              <a:rPr lang="en-US" baseline="0" dirty="0" err="1" smtClean="0"/>
              <a:t>pions</a:t>
            </a:r>
            <a:r>
              <a:rPr lang="en-US" baseline="0" dirty="0" smtClean="0"/>
              <a:t> and </a:t>
            </a:r>
            <a:r>
              <a:rPr lang="en-US" baseline="0" dirty="0" err="1" smtClean="0"/>
              <a:t>kaons</a:t>
            </a:r>
            <a:r>
              <a:rPr lang="en-US" baseline="0" dirty="0" smtClean="0"/>
              <a:t> are separated on the flight base of 1.5 into 2 and half sigma with transverse momentum up to 2 </a:t>
            </a:r>
            <a:r>
              <a:rPr lang="en-US" baseline="0" dirty="0" err="1" smtClean="0"/>
              <a:t>GeV</a:t>
            </a:r>
            <a:r>
              <a:rPr lang="en-US" baseline="0" dirty="0" smtClean="0"/>
              <a:t>/c.</a:t>
            </a:r>
            <a:endParaRPr lang="en-US" altLang="ja-JP" sz="1200" dirty="0" smtClean="0">
              <a:latin typeface="Cambria" pitchFamily="18" charset="0"/>
              <a:ea typeface="MS Mincho" pitchFamily="49" charset="-128"/>
              <a:cs typeface="Times New Roman" pitchFamily="18" charset="0"/>
            </a:endParaRPr>
          </a:p>
          <a:p>
            <a:pPr lvl="0" algn="just" eaLnBrk="0" fontAlgn="base" hangingPunct="0">
              <a:spcBef>
                <a:spcPct val="0"/>
              </a:spcBef>
              <a:spcAft>
                <a:spcPct val="0"/>
              </a:spcAft>
              <a:buFontTx/>
              <a:buNone/>
              <a:tabLst>
                <a:tab pos="409575" algn="l"/>
              </a:tabLst>
            </a:pPr>
            <a:r>
              <a:rPr lang="en-US" altLang="ja-JP" sz="1200" dirty="0" smtClean="0">
                <a:latin typeface="Cambria" pitchFamily="18" charset="0"/>
                <a:ea typeface="MS Mincho" pitchFamily="49" charset="-128"/>
                <a:cs typeface="Times New Roman" pitchFamily="18" charset="0"/>
              </a:rPr>
              <a:t>3) </a:t>
            </a:r>
            <a:r>
              <a:rPr lang="en-US" baseline="0" dirty="0" smtClean="0"/>
              <a:t>Third we need to make such readout electrode which provide </a:t>
            </a:r>
            <a:r>
              <a:rPr lang="en-US" altLang="ja-JP" sz="1200" dirty="0" smtClean="0">
                <a:latin typeface="Cambria" pitchFamily="18" charset="0"/>
                <a:ea typeface="MS Mincho" pitchFamily="49" charset="-128"/>
                <a:cs typeface="Times New Roman" pitchFamily="18" charset="0"/>
              </a:rPr>
              <a:t>high granularity to keep the overall system occupancy below </a:t>
            </a:r>
            <a:r>
              <a:rPr lang="en-US" altLang="ja-JP" sz="1200" b="1" dirty="0" smtClean="0">
                <a:latin typeface="Cambria" pitchFamily="18" charset="0"/>
                <a:ea typeface="MS Mincho" pitchFamily="49" charset="-128"/>
                <a:cs typeface="Times New Roman" pitchFamily="18" charset="0"/>
              </a:rPr>
              <a:t>1</a:t>
            </a:r>
            <a:r>
              <a:rPr lang="ru-RU" altLang="ja-JP" sz="1200" b="1" dirty="0" smtClean="0">
                <a:latin typeface="Cambria" pitchFamily="18" charset="0"/>
                <a:ea typeface="MS Mincho" pitchFamily="49" charset="-128"/>
                <a:cs typeface="Times New Roman" pitchFamily="18" charset="0"/>
              </a:rPr>
              <a:t>5</a:t>
            </a:r>
            <a:r>
              <a:rPr lang="en-US" altLang="ja-JP" sz="1200" b="1" dirty="0" smtClean="0">
                <a:latin typeface="Cambria" pitchFamily="18" charset="0"/>
                <a:ea typeface="MS Mincho" pitchFamily="49" charset="-128"/>
                <a:cs typeface="Times New Roman" pitchFamily="18" charset="0"/>
              </a:rPr>
              <a:t>% (&lt;1%</a:t>
            </a:r>
            <a:r>
              <a:rPr lang="en-US" altLang="ja-JP" sz="1200" b="1" baseline="0" dirty="0" smtClean="0">
                <a:latin typeface="Cambria" pitchFamily="18" charset="0"/>
                <a:ea typeface="MS Mincho" pitchFamily="49" charset="-128"/>
                <a:cs typeface="Times New Roman" pitchFamily="18" charset="0"/>
              </a:rPr>
              <a:t> of </a:t>
            </a:r>
            <a:r>
              <a:rPr lang="en-US" altLang="ja-JP" sz="1200" b="1" baseline="0" dirty="0" err="1" smtClean="0">
                <a:latin typeface="Cambria" pitchFamily="18" charset="0"/>
                <a:ea typeface="MS Mincho" pitchFamily="49" charset="-128"/>
                <a:cs typeface="Times New Roman" pitchFamily="18" charset="0"/>
              </a:rPr>
              <a:t>multihits</a:t>
            </a:r>
            <a:r>
              <a:rPr lang="en-US" altLang="ja-JP" sz="1200" b="1" dirty="0" smtClean="0">
                <a:latin typeface="Cambria" pitchFamily="18" charset="0"/>
                <a:ea typeface="MS Mincho" pitchFamily="49" charset="-128"/>
                <a:cs typeface="Times New Roman" pitchFamily="18" charset="0"/>
              </a:rPr>
              <a:t>)</a:t>
            </a:r>
            <a:r>
              <a:rPr lang="en-US" altLang="ja-JP" sz="1200" dirty="0" smtClean="0">
                <a:latin typeface="Cambria" pitchFamily="18" charset="0"/>
                <a:ea typeface="MS Mincho" pitchFamily="49" charset="-128"/>
                <a:cs typeface="Times New Roman" pitchFamily="18" charset="0"/>
              </a:rPr>
              <a:t>;</a:t>
            </a:r>
            <a:endParaRPr lang="ru-RU" altLang="ja-JP" sz="1200" dirty="0" smtClean="0">
              <a:latin typeface="Cambria" pitchFamily="18" charset="0"/>
              <a:cs typeface="Arial" pitchFamily="34" charset="0"/>
            </a:endParaRPr>
          </a:p>
          <a:p>
            <a:pPr lvl="0" algn="just" eaLnBrk="0" fontAlgn="base" hangingPunct="0">
              <a:spcBef>
                <a:spcPct val="0"/>
              </a:spcBef>
              <a:spcAft>
                <a:spcPct val="0"/>
              </a:spcAft>
              <a:buFontTx/>
              <a:buNone/>
              <a:tabLst>
                <a:tab pos="409575" algn="l"/>
              </a:tabLst>
            </a:pPr>
            <a:r>
              <a:rPr lang="en-US" altLang="ja-JP" sz="1200" dirty="0" smtClean="0">
                <a:latin typeface="Cambria" pitchFamily="18" charset="0"/>
                <a:ea typeface="MS Mincho" pitchFamily="49" charset="-128"/>
                <a:cs typeface="Times New Roman" pitchFamily="18" charset="0"/>
              </a:rPr>
              <a:t>4) The arrangement of detectors must be the best for the high geometrical efficiency;</a:t>
            </a:r>
            <a:endParaRPr lang="ru-RU" altLang="ja-JP" sz="1200" dirty="0" smtClean="0">
              <a:latin typeface="Cambria" pitchFamily="18" charset="0"/>
              <a:cs typeface="Arial" pitchFamily="34" charset="0"/>
            </a:endParaRPr>
          </a:p>
          <a:p>
            <a:pPr lvl="0" algn="just" eaLnBrk="0" fontAlgn="base" hangingPunct="0">
              <a:spcBef>
                <a:spcPct val="0"/>
              </a:spcBef>
              <a:spcAft>
                <a:spcPct val="0"/>
              </a:spcAft>
              <a:buFontTx/>
              <a:buNone/>
              <a:tabLst>
                <a:tab pos="409575" algn="l"/>
              </a:tabLst>
            </a:pPr>
            <a:r>
              <a:rPr lang="en-US" altLang="ja-JP" sz="1200" dirty="0" smtClean="0">
                <a:latin typeface="Cambria" pitchFamily="18" charset="0"/>
                <a:ea typeface="MS Mincho" pitchFamily="49" charset="-128"/>
                <a:cs typeface="Times New Roman" pitchFamily="18" charset="0"/>
              </a:rPr>
              <a:t>5) In the left figure you see the transverse momentum distribution for protons, </a:t>
            </a:r>
            <a:r>
              <a:rPr lang="en-US" altLang="ja-JP" sz="1200" dirty="0" err="1" smtClean="0">
                <a:latin typeface="Cambria" pitchFamily="18" charset="0"/>
                <a:ea typeface="MS Mincho" pitchFamily="49" charset="-128"/>
                <a:cs typeface="Times New Roman" pitchFamily="18" charset="0"/>
              </a:rPr>
              <a:t>kaons</a:t>
            </a:r>
            <a:r>
              <a:rPr lang="en-US" altLang="ja-JP" sz="1200" dirty="0" smtClean="0">
                <a:latin typeface="Cambria" pitchFamily="18" charset="0"/>
                <a:ea typeface="MS Mincho" pitchFamily="49" charset="-128"/>
                <a:cs typeface="Times New Roman" pitchFamily="18" charset="0"/>
              </a:rPr>
              <a:t> and </a:t>
            </a:r>
            <a:r>
              <a:rPr lang="en-US" altLang="ja-JP" sz="1200" dirty="0" err="1" smtClean="0">
                <a:latin typeface="Cambria" pitchFamily="18" charset="0"/>
                <a:ea typeface="MS Mincho" pitchFamily="49" charset="-128"/>
                <a:cs typeface="Times New Roman" pitchFamily="18" charset="0"/>
              </a:rPr>
              <a:t>pions</a:t>
            </a:r>
            <a:r>
              <a:rPr lang="en-US" altLang="ja-JP" sz="1200" dirty="0" smtClean="0">
                <a:latin typeface="Cambria" pitchFamily="18" charset="0"/>
                <a:ea typeface="MS Mincho" pitchFamily="49" charset="-128"/>
                <a:cs typeface="Times New Roman" pitchFamily="18" charset="0"/>
              </a:rPr>
              <a:t> for collisions with energy of 11 </a:t>
            </a:r>
            <a:r>
              <a:rPr lang="en-US" altLang="ja-JP" sz="1200" dirty="0" err="1" smtClean="0">
                <a:latin typeface="Cambria" pitchFamily="18" charset="0"/>
                <a:ea typeface="MS Mincho" pitchFamily="49" charset="-128"/>
                <a:cs typeface="Times New Roman" pitchFamily="18" charset="0"/>
              </a:rPr>
              <a:t>GeV</a:t>
            </a:r>
            <a:r>
              <a:rPr lang="en-US" altLang="ja-JP" sz="1200" dirty="0" smtClean="0">
                <a:latin typeface="Cambria" pitchFamily="18" charset="0"/>
                <a:ea typeface="MS Mincho" pitchFamily="49" charset="-128"/>
                <a:cs typeface="Times New Roman" pitchFamily="18" charset="0"/>
              </a:rPr>
              <a:t>. Most of </a:t>
            </a:r>
            <a:r>
              <a:rPr lang="en-US" altLang="ja-JP" sz="1200" dirty="0" err="1" smtClean="0">
                <a:latin typeface="Cambria" pitchFamily="18" charset="0"/>
                <a:ea typeface="MS Mincho" pitchFamily="49" charset="-128"/>
                <a:cs typeface="Times New Roman" pitchFamily="18" charset="0"/>
              </a:rPr>
              <a:t>pions</a:t>
            </a:r>
            <a:r>
              <a:rPr lang="en-US" altLang="ja-JP" sz="1200" dirty="0" smtClean="0">
                <a:latin typeface="Cambria" pitchFamily="18" charset="0"/>
                <a:ea typeface="MS Mincho" pitchFamily="49" charset="-128"/>
                <a:cs typeface="Times New Roman" pitchFamily="18" charset="0"/>
              </a:rPr>
              <a:t> and </a:t>
            </a:r>
            <a:r>
              <a:rPr lang="en-US" altLang="ja-JP" sz="1200" dirty="0" err="1" smtClean="0">
                <a:latin typeface="Cambria" pitchFamily="18" charset="0"/>
                <a:ea typeface="MS Mincho" pitchFamily="49" charset="-128"/>
                <a:cs typeface="Times New Roman" pitchFamily="18" charset="0"/>
              </a:rPr>
              <a:t>kaons</a:t>
            </a:r>
            <a:r>
              <a:rPr lang="en-US" altLang="ja-JP" sz="1200" dirty="0" smtClean="0">
                <a:latin typeface="Cambria" pitchFamily="18" charset="0"/>
                <a:ea typeface="MS Mincho" pitchFamily="49" charset="-128"/>
                <a:cs typeface="Times New Roman" pitchFamily="18" charset="0"/>
              </a:rPr>
              <a:t> have momentum less then 1.5 </a:t>
            </a:r>
            <a:r>
              <a:rPr lang="en-US" altLang="ja-JP" sz="1200" dirty="0" err="1" smtClean="0">
                <a:latin typeface="Cambria" pitchFamily="18" charset="0"/>
                <a:ea typeface="MS Mincho" pitchFamily="49" charset="-128"/>
                <a:cs typeface="Times New Roman" pitchFamily="18" charset="0"/>
              </a:rPr>
              <a:t>GeV</a:t>
            </a:r>
            <a:r>
              <a:rPr lang="en-US" altLang="ja-JP" sz="1200" dirty="0" smtClean="0">
                <a:latin typeface="Cambria" pitchFamily="18" charset="0"/>
                <a:ea typeface="MS Mincho" pitchFamily="49" charset="-128"/>
                <a:cs typeface="Times New Roman" pitchFamily="18" charset="0"/>
              </a:rPr>
              <a:t>/c. Therefore it is enough to separate these particles up to that momentum. Protons can be separated it up to 3 </a:t>
            </a:r>
            <a:r>
              <a:rPr lang="en-US" altLang="ja-JP" sz="1200" dirty="0" err="1" smtClean="0">
                <a:latin typeface="Cambria" pitchFamily="18" charset="0"/>
                <a:ea typeface="MS Mincho" pitchFamily="49" charset="-128"/>
                <a:cs typeface="Times New Roman" pitchFamily="18" charset="0"/>
              </a:rPr>
              <a:t>GeV</a:t>
            </a:r>
            <a:r>
              <a:rPr lang="en-US" altLang="ja-JP" sz="1200" dirty="0" smtClean="0">
                <a:latin typeface="Cambria" pitchFamily="18" charset="0"/>
                <a:ea typeface="MS Mincho" pitchFamily="49" charset="-128"/>
                <a:cs typeface="Times New Roman" pitchFamily="18" charset="0"/>
              </a:rPr>
              <a:t>. rate capability </a:t>
            </a:r>
          </a:p>
          <a:p>
            <a:pPr lvl="0" algn="just" eaLnBrk="0" fontAlgn="base" hangingPunct="0">
              <a:spcBef>
                <a:spcPct val="0"/>
              </a:spcBef>
              <a:spcAft>
                <a:spcPct val="0"/>
              </a:spcAft>
              <a:buFontTx/>
              <a:buNone/>
              <a:tabLst>
                <a:tab pos="409575" algn="l"/>
              </a:tabLst>
            </a:pPr>
            <a:r>
              <a:rPr lang="en-US" dirty="0" smtClean="0"/>
              <a:t>6) Particles rate at the MPD is low </a:t>
            </a:r>
            <a:r>
              <a:rPr lang="ru-RU" dirty="0" smtClean="0"/>
              <a:t>(</a:t>
            </a:r>
            <a:r>
              <a:rPr lang="en-US" dirty="0" smtClean="0"/>
              <a:t>&lt;20</a:t>
            </a:r>
            <a:r>
              <a:rPr lang="en-US" baseline="0" dirty="0" smtClean="0"/>
              <a:t> Hz/cm</a:t>
            </a:r>
            <a:r>
              <a:rPr lang="en-US" baseline="30000" dirty="0" smtClean="0"/>
              <a:t>2</a:t>
            </a:r>
            <a:r>
              <a:rPr lang="ru-RU" baseline="0" dirty="0" smtClean="0"/>
              <a:t>)</a:t>
            </a:r>
            <a:r>
              <a:rPr lang="en-US" dirty="0" smtClean="0"/>
              <a:t>. Therefore</a:t>
            </a:r>
            <a:r>
              <a:rPr lang="en-US" baseline="0" dirty="0" smtClean="0"/>
              <a:t> we can use MRPC with common float glass.</a:t>
            </a:r>
            <a:endParaRPr lang="ru-RU" dirty="0"/>
          </a:p>
        </p:txBody>
      </p:sp>
      <p:sp>
        <p:nvSpPr>
          <p:cNvPr id="4" name="Номер слайда 3"/>
          <p:cNvSpPr>
            <a:spLocks noGrp="1"/>
          </p:cNvSpPr>
          <p:nvPr>
            <p:ph type="sldNum" sz="quarter" idx="10"/>
          </p:nvPr>
        </p:nvSpPr>
        <p:spPr/>
        <p:txBody>
          <a:bodyPr/>
          <a:lstStyle/>
          <a:p>
            <a:fld id="{0AB93229-34BB-4E05-9037-CC6DDE4CA9D5}"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Layout</a:t>
            </a:r>
            <a:r>
              <a:rPr lang="en-US" sz="1200" kern="1200" dirty="0" smtClean="0">
                <a:solidFill>
                  <a:schemeClr val="tx1"/>
                </a:solidFill>
                <a:latin typeface="+mn-lt"/>
                <a:ea typeface="+mn-ea"/>
                <a:cs typeface="+mn-cs"/>
              </a:rPr>
              <a:t> of the barrel TOF modules is presented on this slide. </a:t>
            </a:r>
          </a:p>
          <a:p>
            <a:r>
              <a:rPr lang="en-US" sz="1200" kern="1200" dirty="0" smtClean="0">
                <a:solidFill>
                  <a:schemeClr val="tx1"/>
                </a:solidFill>
                <a:latin typeface="+mn-lt"/>
                <a:ea typeface="+mn-ea"/>
                <a:cs typeface="+mn-cs"/>
              </a:rPr>
              <a:t>The detector </a:t>
            </a:r>
            <a:r>
              <a:rPr lang="en-US" sz="1200" b="1" kern="1200" dirty="0" smtClean="0">
                <a:solidFill>
                  <a:schemeClr val="tx1"/>
                </a:solidFill>
                <a:latin typeface="+mn-lt"/>
                <a:ea typeface="+mn-ea"/>
                <a:cs typeface="+mn-cs"/>
              </a:rPr>
              <a:t>is segmented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in </a:t>
            </a:r>
            <a:r>
              <a:rPr lang="ru-RU" sz="1200" b="1" kern="1200" dirty="0" err="1" smtClean="0">
                <a:solidFill>
                  <a:schemeClr val="tx1"/>
                </a:solidFill>
                <a:latin typeface="+mn-lt"/>
                <a:ea typeface="+mn-ea"/>
                <a:cs typeface="+mn-cs"/>
              </a:rPr>
              <a:t>φ</a:t>
            </a:r>
            <a:r>
              <a:rPr lang="en-US" sz="1200" b="1" kern="1200" dirty="0" smtClean="0">
                <a:solidFill>
                  <a:schemeClr val="tx1"/>
                </a:solidFill>
                <a:latin typeface="+mn-lt"/>
                <a:ea typeface="+mn-ea"/>
                <a:cs typeface="+mn-cs"/>
              </a:rPr>
              <a:t> into</a:t>
            </a:r>
            <a:r>
              <a:rPr lang="en-US" sz="1200" kern="1200" dirty="0" smtClean="0">
                <a:solidFill>
                  <a:schemeClr val="tx1"/>
                </a:solidFill>
                <a:latin typeface="+mn-lt"/>
                <a:ea typeface="+mn-ea"/>
                <a:cs typeface="+mn-cs"/>
              </a:rPr>
              <a:t> 14 sectors of ~5.9 m length. It is </a:t>
            </a:r>
            <a:r>
              <a:rPr lang="en-US" sz="1200" b="1" kern="1200" dirty="0" smtClean="0">
                <a:solidFill>
                  <a:schemeClr val="tx1"/>
                </a:solidFill>
                <a:latin typeface="+mn-lt"/>
                <a:ea typeface="+mn-ea"/>
                <a:cs typeface="+mn-cs"/>
              </a:rPr>
              <a:t>convenient for integration</a:t>
            </a:r>
            <a:r>
              <a:rPr lang="en-US" sz="1200" kern="1200" dirty="0" smtClean="0">
                <a:solidFill>
                  <a:schemeClr val="tx1"/>
                </a:solidFill>
                <a:latin typeface="+mn-lt"/>
                <a:ea typeface="+mn-ea"/>
                <a:cs typeface="+mn-cs"/>
              </a:rPr>
              <a:t>, because the </a:t>
            </a:r>
            <a:r>
              <a:rPr lang="en-US" sz="1200" kern="1200" dirty="0" err="1" smtClean="0">
                <a:solidFill>
                  <a:schemeClr val="tx1"/>
                </a:solidFill>
                <a:latin typeface="+mn-lt"/>
                <a:ea typeface="+mn-ea"/>
                <a:cs typeface="+mn-cs"/>
              </a:rPr>
              <a:t>ECal</a:t>
            </a:r>
            <a:r>
              <a:rPr lang="en-US" sz="1200" kern="1200" dirty="0" smtClean="0">
                <a:solidFill>
                  <a:schemeClr val="tx1"/>
                </a:solidFill>
                <a:latin typeface="+mn-lt"/>
                <a:ea typeface="+mn-ea"/>
                <a:cs typeface="+mn-cs"/>
              </a:rPr>
              <a:t> contains 24 sectors.  </a:t>
            </a:r>
          </a:p>
          <a:p>
            <a:r>
              <a:rPr lang="en-US" sz="1200" kern="1200" dirty="0" smtClean="0">
                <a:solidFill>
                  <a:schemeClr val="tx1"/>
                </a:solidFill>
                <a:latin typeface="+mn-lt"/>
                <a:ea typeface="+mn-ea"/>
                <a:cs typeface="+mn-cs"/>
              </a:rPr>
              <a:t>Each TOF sector </a:t>
            </a:r>
            <a:r>
              <a:rPr lang="en-US" sz="1200" b="1" kern="1200" dirty="0" smtClean="0">
                <a:solidFill>
                  <a:schemeClr val="tx1"/>
                </a:solidFill>
                <a:latin typeface="+mn-lt"/>
                <a:ea typeface="+mn-ea"/>
                <a:cs typeface="+mn-cs"/>
              </a:rPr>
              <a:t>carries</a:t>
            </a:r>
            <a:r>
              <a:rPr lang="en-US" sz="1200" kern="1200" dirty="0" smtClean="0">
                <a:solidFill>
                  <a:schemeClr val="tx1"/>
                </a:solidFill>
                <a:latin typeface="+mn-lt"/>
                <a:ea typeface="+mn-ea"/>
                <a:cs typeface="+mn-cs"/>
              </a:rPr>
              <a:t> 2 individual modules. Each module </a:t>
            </a:r>
            <a:r>
              <a:rPr lang="en-US" sz="1200" b="1" kern="1200" dirty="0" smtClean="0">
                <a:solidFill>
                  <a:schemeClr val="tx1"/>
                </a:solidFill>
                <a:latin typeface="+mn-lt"/>
                <a:ea typeface="+mn-ea"/>
                <a:cs typeface="+mn-cs"/>
              </a:rPr>
              <a:t>contains 10 MRPCs arranged at</a:t>
            </a:r>
            <a:r>
              <a:rPr lang="en-US" sz="1200" kern="1200" dirty="0" smtClean="0">
                <a:solidFill>
                  <a:schemeClr val="tx1"/>
                </a:solidFill>
                <a:latin typeface="+mn-lt"/>
                <a:ea typeface="+mn-ea"/>
                <a:cs typeface="+mn-cs"/>
              </a:rPr>
              <a:t> an angle of 6 degrees. </a:t>
            </a:r>
          </a:p>
          <a:p>
            <a:r>
              <a:rPr lang="en-US" sz="1200" kern="1200" dirty="0" smtClean="0">
                <a:solidFill>
                  <a:schemeClr val="tx1"/>
                </a:solidFill>
                <a:latin typeface="+mn-lt"/>
                <a:ea typeface="+mn-ea"/>
                <a:cs typeface="+mn-cs"/>
              </a:rPr>
              <a:t>Total number of the MRPC in the barrel TOF is 280. Number of FEE channels is 13440. </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Estimated geometrical efficiency is about 94% due to small dead areas between sectors in phi direction and wide gaps in the horizontal plane which </a:t>
            </a:r>
            <a:r>
              <a:rPr lang="en-US" sz="1200" b="1" kern="1200" dirty="0" smtClean="0">
                <a:solidFill>
                  <a:schemeClr val="tx1"/>
                </a:solidFill>
                <a:latin typeface="+mn-lt"/>
                <a:ea typeface="+mn-ea"/>
                <a:cs typeface="+mn-cs"/>
              </a:rPr>
              <a:t>are required for support structures</a:t>
            </a:r>
            <a:r>
              <a:rPr lang="en-US" sz="1200" kern="1200" dirty="0" smtClean="0">
                <a:solidFill>
                  <a:schemeClr val="tx1"/>
                </a:solidFill>
                <a:latin typeface="+mn-lt"/>
                <a:ea typeface="+mn-ea"/>
                <a:cs typeface="+mn-cs"/>
              </a:rPr>
              <a:t> for mounting the TPC. Estimated occupancy with this readout strip should be less than 15%. </a:t>
            </a:r>
            <a:endParaRPr lang="ru-RU" sz="1200" kern="1200" dirty="0" smtClean="0">
              <a:solidFill>
                <a:schemeClr val="tx1"/>
              </a:solidFill>
              <a:latin typeface="+mn-lt"/>
              <a:ea typeface="+mn-ea"/>
              <a:cs typeface="+mn-cs"/>
            </a:endParaRPr>
          </a:p>
          <a:p>
            <a:r>
              <a:rPr lang="ru-RU" baseline="0" dirty="0" smtClean="0"/>
              <a:t> </a:t>
            </a:r>
            <a:endParaRPr lang="ru-RU" dirty="0"/>
          </a:p>
        </p:txBody>
      </p:sp>
      <p:sp>
        <p:nvSpPr>
          <p:cNvPr id="4" name="Номер слайда 3"/>
          <p:cNvSpPr>
            <a:spLocks noGrp="1"/>
          </p:cNvSpPr>
          <p:nvPr>
            <p:ph type="sldNum" sz="quarter" idx="10"/>
          </p:nvPr>
        </p:nvSpPr>
        <p:spPr/>
        <p:txBody>
          <a:bodyPr/>
          <a:lstStyle/>
          <a:p>
            <a:fld id="{0AB93229-34BB-4E05-9037-CC6DDE4CA9D5}"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GEANT simulation was carried out for the construction described </a:t>
            </a:r>
            <a:r>
              <a:rPr lang="en-US" dirty="0" smtClean="0"/>
              <a:t>above.</a:t>
            </a:r>
            <a:r>
              <a:rPr lang="en-US" baseline="0" dirty="0" smtClean="0"/>
              <a:t> </a:t>
            </a:r>
            <a:r>
              <a:rPr lang="en-US" dirty="0" smtClean="0"/>
              <a:t>QGSM generator was used.</a:t>
            </a:r>
            <a:endParaRPr lang="en-US" dirty="0" smtClean="0"/>
          </a:p>
          <a:p>
            <a:r>
              <a:rPr lang="en-US" dirty="0" smtClean="0"/>
              <a:t>Indeed, it can be seen from the histograms, the occupancy does not exceed 15% and the geometric efficiency of the TOF detectors in this arrangement is ~ 95%.</a:t>
            </a:r>
            <a:endParaRPr lang="ru-RU" baseline="0" dirty="0" smtClean="0"/>
          </a:p>
        </p:txBody>
      </p:sp>
      <p:sp>
        <p:nvSpPr>
          <p:cNvPr id="4" name="Номер слайда 3"/>
          <p:cNvSpPr>
            <a:spLocks noGrp="1"/>
          </p:cNvSpPr>
          <p:nvPr>
            <p:ph type="sldNum" sz="quarter" idx="10"/>
          </p:nvPr>
        </p:nvSpPr>
        <p:spPr/>
        <p:txBody>
          <a:bodyPr/>
          <a:lstStyle/>
          <a:p>
            <a:fld id="{0AB93229-34BB-4E05-9037-CC6DDE4CA9D5}"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very important part of </a:t>
            </a:r>
            <a:r>
              <a:rPr lang="en-US" sz="1200" b="1" kern="1200" dirty="0" smtClean="0">
                <a:solidFill>
                  <a:schemeClr val="tx1"/>
                </a:solidFill>
                <a:latin typeface="+mn-lt"/>
                <a:ea typeface="+mn-ea"/>
                <a:cs typeface="+mn-cs"/>
              </a:rPr>
              <a:t>creating the TOF system</a:t>
            </a:r>
            <a:r>
              <a:rPr lang="en-US" sz="1200" kern="1200" dirty="0" smtClean="0">
                <a:solidFill>
                  <a:schemeClr val="tx1"/>
                </a:solidFill>
                <a:latin typeface="+mn-lt"/>
                <a:ea typeface="+mn-ea"/>
                <a:cs typeface="+mn-cs"/>
              </a:rPr>
              <a:t> is the </a:t>
            </a:r>
            <a:r>
              <a:rPr lang="en-US" sz="1200" b="1" kern="1200" dirty="0" smtClean="0">
                <a:solidFill>
                  <a:schemeClr val="tx1"/>
                </a:solidFill>
                <a:latin typeface="+mn-lt"/>
                <a:ea typeface="+mn-ea"/>
                <a:cs typeface="+mn-cs"/>
              </a:rPr>
              <a:t>correct cabling</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is single module with </a:t>
            </a:r>
            <a:r>
              <a:rPr lang="en-US" sz="1200" b="1" kern="1200" dirty="0" smtClean="0">
                <a:solidFill>
                  <a:schemeClr val="tx1"/>
                </a:solidFill>
                <a:latin typeface="+mn-lt"/>
                <a:ea typeface="+mn-ea"/>
                <a:cs typeface="+mn-cs"/>
              </a:rPr>
              <a:t>all communications that should be placed</a:t>
            </a:r>
            <a:r>
              <a:rPr lang="en-US" sz="1200" kern="1200" dirty="0" smtClean="0">
                <a:solidFill>
                  <a:schemeClr val="tx1"/>
                </a:solidFill>
                <a:latin typeface="+mn-lt"/>
                <a:ea typeface="+mn-ea"/>
                <a:cs typeface="+mn-cs"/>
              </a:rPr>
              <a:t> inside it. </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readout electronics must be </a:t>
            </a:r>
            <a:r>
              <a:rPr lang="en-US" sz="1200" b="1" kern="1200" dirty="0" smtClean="0">
                <a:solidFill>
                  <a:schemeClr val="tx1"/>
                </a:solidFill>
                <a:latin typeface="+mn-lt"/>
                <a:ea typeface="+mn-ea"/>
                <a:cs typeface="+mn-cs"/>
              </a:rPr>
              <a:t>as close as possible</a:t>
            </a:r>
            <a:r>
              <a:rPr lang="en-US" sz="1200" kern="1200" dirty="0" smtClean="0">
                <a:solidFill>
                  <a:schemeClr val="tx1"/>
                </a:solidFill>
                <a:latin typeface="+mn-lt"/>
                <a:ea typeface="+mn-ea"/>
                <a:cs typeface="+mn-cs"/>
              </a:rPr>
              <a:t> to the detector </a:t>
            </a:r>
            <a:r>
              <a:rPr lang="en-US" sz="1200" b="1" kern="1200" dirty="0" smtClean="0">
                <a:solidFill>
                  <a:schemeClr val="tx1"/>
                </a:solidFill>
                <a:latin typeface="+mn-lt"/>
                <a:ea typeface="+mn-ea"/>
                <a:cs typeface="+mn-cs"/>
              </a:rPr>
              <a:t>for achieving best</a:t>
            </a:r>
            <a:r>
              <a:rPr lang="en-US" sz="1200" kern="1200" dirty="0" smtClean="0">
                <a:solidFill>
                  <a:schemeClr val="tx1"/>
                </a:solidFill>
                <a:latin typeface="+mn-lt"/>
                <a:ea typeface="+mn-ea"/>
                <a:cs typeface="+mn-cs"/>
              </a:rPr>
              <a:t> time resolution.</a:t>
            </a:r>
          </a:p>
          <a:p>
            <a:r>
              <a:rPr lang="en-US" sz="1200" kern="1200" dirty="0" smtClean="0">
                <a:solidFill>
                  <a:schemeClr val="tx1"/>
                </a:solidFill>
                <a:latin typeface="+mn-lt"/>
                <a:ea typeface="+mn-ea"/>
                <a:cs typeface="+mn-cs"/>
              </a:rPr>
              <a:t>But each crate </a:t>
            </a:r>
            <a:r>
              <a:rPr lang="en-US" sz="1200" b="1" kern="1200" dirty="0" smtClean="0">
                <a:solidFill>
                  <a:schemeClr val="tx1"/>
                </a:solidFill>
                <a:latin typeface="+mn-lt"/>
                <a:ea typeface="+mn-ea"/>
                <a:cs typeface="+mn-cs"/>
              </a:rPr>
              <a:t>radiates heat</a:t>
            </a:r>
            <a:r>
              <a:rPr lang="en-US" sz="1200" kern="1200" dirty="0" smtClean="0">
                <a:solidFill>
                  <a:schemeClr val="tx1"/>
                </a:solidFill>
                <a:latin typeface="+mn-lt"/>
                <a:ea typeface="+mn-ea"/>
                <a:cs typeface="+mn-cs"/>
              </a:rPr>
              <a:t> up to 300 W. Therefore </a:t>
            </a:r>
            <a:r>
              <a:rPr lang="en-US" sz="1200" b="1" kern="1200" dirty="0" smtClean="0">
                <a:solidFill>
                  <a:schemeClr val="tx1"/>
                </a:solidFill>
                <a:latin typeface="+mn-lt"/>
                <a:ea typeface="+mn-ea"/>
                <a:cs typeface="+mn-cs"/>
              </a:rPr>
              <a:t>we decided to fix them directly</a:t>
            </a:r>
            <a:r>
              <a:rPr lang="en-US" sz="1200" kern="1200" dirty="0" smtClean="0">
                <a:solidFill>
                  <a:schemeClr val="tx1"/>
                </a:solidFill>
                <a:latin typeface="+mn-lt"/>
                <a:ea typeface="+mn-ea"/>
                <a:cs typeface="+mn-cs"/>
              </a:rPr>
              <a:t> on the yoke. </a:t>
            </a:r>
          </a:p>
          <a:p>
            <a:r>
              <a:rPr lang="en-US" sz="1200" kern="1200" dirty="0" smtClean="0">
                <a:solidFill>
                  <a:schemeClr val="tx1"/>
                </a:solidFill>
                <a:latin typeface="+mn-lt"/>
                <a:ea typeface="+mn-ea"/>
                <a:cs typeface="+mn-cs"/>
              </a:rPr>
              <a:t>Cables taking the signals from the FEE, LV cables, gas tubes and slow control buses </a:t>
            </a:r>
            <a:r>
              <a:rPr lang="en-US" sz="1200" b="1" kern="1200" dirty="0" smtClean="0">
                <a:solidFill>
                  <a:schemeClr val="tx1"/>
                </a:solidFill>
                <a:latin typeface="+mn-lt"/>
                <a:ea typeface="+mn-ea"/>
                <a:cs typeface="+mn-cs"/>
              </a:rPr>
              <a:t>will be routed through the center</a:t>
            </a:r>
            <a:r>
              <a:rPr lang="en-US" sz="1200" kern="1200" dirty="0" smtClean="0">
                <a:solidFill>
                  <a:schemeClr val="tx1"/>
                </a:solidFill>
                <a:latin typeface="+mn-lt"/>
                <a:ea typeface="+mn-ea"/>
                <a:cs typeface="+mn-cs"/>
              </a:rPr>
              <a:t> of the module to its outer ends. </a:t>
            </a:r>
          </a:p>
          <a:p>
            <a:r>
              <a:rPr lang="en-US" sz="1200" kern="1200" dirty="0" smtClean="0">
                <a:solidFill>
                  <a:schemeClr val="tx1"/>
                </a:solidFill>
                <a:latin typeface="+mn-lt"/>
                <a:ea typeface="+mn-ea"/>
                <a:cs typeface="+mn-cs"/>
              </a:rPr>
              <a:t>Then they will come out from the external sides of the sector and pass through special holes in the yoke. </a:t>
            </a:r>
          </a:p>
          <a:p>
            <a:r>
              <a:rPr lang="en-US" sz="1200" kern="1200" dirty="0" smtClean="0">
                <a:solidFill>
                  <a:schemeClr val="tx1"/>
                </a:solidFill>
                <a:latin typeface="+mn-lt"/>
                <a:ea typeface="+mn-ea"/>
                <a:cs typeface="+mn-cs"/>
              </a:rPr>
              <a:t>The space about 70 cm</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(&lt;1% of total size) is enough in each hole in the yoke for all TOF system cables, tubes. </a:t>
            </a:r>
          </a:p>
          <a:p>
            <a:r>
              <a:rPr lang="en-US" sz="1200" kern="1200" dirty="0" smtClean="0">
                <a:solidFill>
                  <a:schemeClr val="tx1"/>
                </a:solidFill>
                <a:latin typeface="+mn-lt"/>
                <a:ea typeface="+mn-ea"/>
                <a:cs typeface="+mn-cs"/>
              </a:rPr>
              <a:t>Total number of 72-channel TDC for the time-of-flight system is 196.</a:t>
            </a:r>
            <a:endParaRPr lang="ru-RU" sz="1200" kern="1200" dirty="0" smtClean="0">
              <a:solidFill>
                <a:schemeClr val="tx1"/>
              </a:solidFill>
              <a:latin typeface="+mn-lt"/>
              <a:ea typeface="+mn-ea"/>
              <a:cs typeface="+mn-cs"/>
            </a:endParaRPr>
          </a:p>
          <a:p>
            <a:r>
              <a:rPr lang="ru-RU" baseline="0" dirty="0" smtClean="0"/>
              <a:t> </a:t>
            </a:r>
            <a:endParaRPr lang="ru-RU" dirty="0"/>
          </a:p>
        </p:txBody>
      </p:sp>
      <p:sp>
        <p:nvSpPr>
          <p:cNvPr id="4" name="Номер слайда 3"/>
          <p:cNvSpPr>
            <a:spLocks noGrp="1"/>
          </p:cNvSpPr>
          <p:nvPr>
            <p:ph type="sldNum" sz="quarter" idx="10"/>
          </p:nvPr>
        </p:nvSpPr>
        <p:spPr/>
        <p:txBody>
          <a:bodyPr/>
          <a:lstStyle/>
          <a:p>
            <a:fld id="{0AB93229-34BB-4E05-9037-CC6DDE4CA9D5}"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Front-end</a:t>
            </a:r>
            <a:r>
              <a:rPr lang="en-US" baseline="0" dirty="0" smtClean="0"/>
              <a:t> electronics based on </a:t>
            </a:r>
            <a:r>
              <a:rPr lang="en-US" dirty="0" smtClean="0"/>
              <a:t>NINO chip. Currently, it is the best ASIC for these detectors.</a:t>
            </a:r>
          </a:p>
          <a:p>
            <a:r>
              <a:rPr lang="en-US" dirty="0" smtClean="0"/>
              <a:t>On the basis of this chip by our electronics have been designed board specially for two ends strip readout.</a:t>
            </a:r>
          </a:p>
          <a:p>
            <a:r>
              <a:rPr lang="en-US" dirty="0" smtClean="0"/>
              <a:t>It has such remarkable features:</a:t>
            </a:r>
          </a:p>
          <a:p>
            <a:r>
              <a:rPr lang="en-US" dirty="0" smtClean="0"/>
              <a:t>…. read.</a:t>
            </a:r>
          </a:p>
          <a:p>
            <a:r>
              <a:rPr lang="en-US" dirty="0" smtClean="0"/>
              <a:t>The time resolution</a:t>
            </a:r>
            <a:r>
              <a:rPr lang="en-US" baseline="0" dirty="0" smtClean="0"/>
              <a:t> was measured between two channels.</a:t>
            </a:r>
            <a:endParaRPr lang="en-US" dirty="0" smtClean="0"/>
          </a:p>
          <a:p>
            <a:r>
              <a:rPr lang="en-US" dirty="0" smtClean="0"/>
              <a:t>Output connector and cable were</a:t>
            </a:r>
            <a:r>
              <a:rPr lang="en-US" baseline="0" dirty="0" smtClean="0"/>
              <a:t> </a:t>
            </a:r>
            <a:r>
              <a:rPr lang="en-US" dirty="0" smtClean="0"/>
              <a:t>taken</a:t>
            </a:r>
            <a:r>
              <a:rPr lang="en-US" baseline="0" dirty="0" smtClean="0"/>
              <a:t> from the </a:t>
            </a:r>
            <a:r>
              <a:rPr lang="en-US" baseline="0" dirty="0" err="1" smtClean="0"/>
              <a:t>InfiniBand</a:t>
            </a:r>
            <a:r>
              <a:rPr lang="en-US" baseline="0" dirty="0" smtClean="0"/>
              <a:t> technology. </a:t>
            </a:r>
            <a:endParaRPr lang="en-US" dirty="0" smtClean="0"/>
          </a:p>
          <a:p>
            <a:r>
              <a:rPr lang="en-US" dirty="0" smtClean="0"/>
              <a:t>This type of cable has been tested and has shown better results than with the used Alice blue cable to the VHDCI connectors. It</a:t>
            </a:r>
            <a:r>
              <a:rPr lang="en-US" baseline="0" dirty="0" smtClean="0"/>
              <a:t> is better matched and the signal is less attenuated.</a:t>
            </a:r>
          </a:p>
        </p:txBody>
      </p:sp>
      <p:sp>
        <p:nvSpPr>
          <p:cNvPr id="4" name="Номер слайда 3"/>
          <p:cNvSpPr>
            <a:spLocks noGrp="1"/>
          </p:cNvSpPr>
          <p:nvPr>
            <p:ph type="sldNum" sz="quarter" idx="10"/>
          </p:nvPr>
        </p:nvSpPr>
        <p:spPr/>
        <p:txBody>
          <a:bodyPr/>
          <a:lstStyle/>
          <a:p>
            <a:fld id="{0AB93229-34BB-4E05-9037-CC6DDE4CA9D5}"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67E0AF8-0DCA-4BD5-ABAA-BF2B9FD48843}" type="datetime1">
              <a:rPr lang="ru-RU" smtClean="0"/>
              <a:pPr/>
              <a:t>20.02.2016</a:t>
            </a:fld>
            <a:endParaRPr lang="ru-RU"/>
          </a:p>
        </p:txBody>
      </p:sp>
      <p:sp>
        <p:nvSpPr>
          <p:cNvPr id="19" name="Нижний колонтитул 18"/>
          <p:cNvSpPr>
            <a:spLocks noGrp="1"/>
          </p:cNvSpPr>
          <p:nvPr>
            <p:ph type="ftr" sz="quarter" idx="11"/>
          </p:nvPr>
        </p:nvSpPr>
        <p:spPr/>
        <p:txBody>
          <a:bodyPr/>
          <a:lstStyle/>
          <a:p>
            <a:r>
              <a:rPr lang="en-US" smtClean="0"/>
              <a:t>V. Babkin, MRPC for the TOF MPD</a:t>
            </a:r>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EF864A4-BF8A-4F30-A794-12745E4B432E}" type="datetime1">
              <a:rPr lang="ru-RU" smtClean="0"/>
              <a:pPr/>
              <a:t>20.02.2016</a:t>
            </a:fld>
            <a:endParaRPr lang="ru-RU"/>
          </a:p>
        </p:txBody>
      </p:sp>
      <p:sp>
        <p:nvSpPr>
          <p:cNvPr id="5" name="Нижний колонтитул 4"/>
          <p:cNvSpPr>
            <a:spLocks noGrp="1"/>
          </p:cNvSpPr>
          <p:nvPr>
            <p:ph type="ftr" sz="quarter" idx="11"/>
          </p:nvPr>
        </p:nvSpPr>
        <p:spPr/>
        <p:txBody>
          <a:bodyPr/>
          <a:lstStyle/>
          <a:p>
            <a:r>
              <a:rPr lang="en-US" smtClean="0"/>
              <a:t>V. Babkin, MRPC for the TOF MPD</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6923F30-550B-4017-A27B-E41E95BB4F36}" type="datetime1">
              <a:rPr lang="ru-RU" smtClean="0"/>
              <a:pPr/>
              <a:t>20.02.2016</a:t>
            </a:fld>
            <a:endParaRPr lang="ru-RU"/>
          </a:p>
        </p:txBody>
      </p:sp>
      <p:sp>
        <p:nvSpPr>
          <p:cNvPr id="5" name="Нижний колонтитул 4"/>
          <p:cNvSpPr>
            <a:spLocks noGrp="1"/>
          </p:cNvSpPr>
          <p:nvPr>
            <p:ph type="ftr" sz="quarter" idx="11"/>
          </p:nvPr>
        </p:nvSpPr>
        <p:spPr/>
        <p:txBody>
          <a:bodyPr/>
          <a:lstStyle/>
          <a:p>
            <a:r>
              <a:rPr lang="en-US" smtClean="0"/>
              <a:t>V. Babkin, MRPC for the TOF MPD</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DE08D11-8F3E-42CB-A10C-B8B60E20F214}" type="datetime1">
              <a:rPr lang="ru-RU" smtClean="0"/>
              <a:pPr/>
              <a:t>20.02.2016</a:t>
            </a:fld>
            <a:endParaRPr lang="ru-RU"/>
          </a:p>
        </p:txBody>
      </p:sp>
      <p:sp>
        <p:nvSpPr>
          <p:cNvPr id="5" name="Нижний колонтитул 4"/>
          <p:cNvSpPr>
            <a:spLocks noGrp="1"/>
          </p:cNvSpPr>
          <p:nvPr>
            <p:ph type="ftr" sz="quarter" idx="11"/>
          </p:nvPr>
        </p:nvSpPr>
        <p:spPr/>
        <p:txBody>
          <a:bodyPr/>
          <a:lstStyle/>
          <a:p>
            <a:r>
              <a:rPr lang="en-US" smtClean="0"/>
              <a:t>V. Babkin, MRPC for the TOF MPD</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BCCFB54-DD8B-44E4-B96F-1E467FA2DF5B}" type="datetime1">
              <a:rPr lang="ru-RU" smtClean="0"/>
              <a:pPr/>
              <a:t>20.02.2016</a:t>
            </a:fld>
            <a:endParaRPr lang="ru-RU"/>
          </a:p>
        </p:txBody>
      </p:sp>
      <p:sp>
        <p:nvSpPr>
          <p:cNvPr id="5" name="Нижний колонтитул 4"/>
          <p:cNvSpPr>
            <a:spLocks noGrp="1"/>
          </p:cNvSpPr>
          <p:nvPr>
            <p:ph type="ftr" sz="quarter" idx="11"/>
          </p:nvPr>
        </p:nvSpPr>
        <p:spPr/>
        <p:txBody>
          <a:bodyPr/>
          <a:lstStyle/>
          <a:p>
            <a:r>
              <a:rPr lang="en-US" smtClean="0"/>
              <a:t>V. Babkin, MRPC for the TOF MPD</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51AD9DD-678A-4AC3-A7A0-1C0C70293DA3}" type="datetime1">
              <a:rPr lang="ru-RU" smtClean="0"/>
              <a:pPr/>
              <a:t>20.02.2016</a:t>
            </a:fld>
            <a:endParaRPr lang="ru-RU"/>
          </a:p>
        </p:txBody>
      </p:sp>
      <p:sp>
        <p:nvSpPr>
          <p:cNvPr id="6" name="Нижний колонтитул 5"/>
          <p:cNvSpPr>
            <a:spLocks noGrp="1"/>
          </p:cNvSpPr>
          <p:nvPr>
            <p:ph type="ftr" sz="quarter" idx="11"/>
          </p:nvPr>
        </p:nvSpPr>
        <p:spPr/>
        <p:txBody>
          <a:bodyPr/>
          <a:lstStyle/>
          <a:p>
            <a:r>
              <a:rPr lang="en-US" smtClean="0"/>
              <a:t>V. Babkin, MRPC for the TOF MPD</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4954743-8A99-4797-9239-D7622E0C2B3F}" type="datetime1">
              <a:rPr lang="ru-RU" smtClean="0"/>
              <a:pPr/>
              <a:t>20.02.2016</a:t>
            </a:fld>
            <a:endParaRPr lang="ru-RU"/>
          </a:p>
        </p:txBody>
      </p:sp>
      <p:sp>
        <p:nvSpPr>
          <p:cNvPr id="8" name="Нижний колонтитул 7"/>
          <p:cNvSpPr>
            <a:spLocks noGrp="1"/>
          </p:cNvSpPr>
          <p:nvPr>
            <p:ph type="ftr" sz="quarter" idx="11"/>
          </p:nvPr>
        </p:nvSpPr>
        <p:spPr/>
        <p:txBody>
          <a:bodyPr/>
          <a:lstStyle/>
          <a:p>
            <a:r>
              <a:rPr lang="en-US" smtClean="0"/>
              <a:t>V. Babkin, MRPC for the TOF MPD</a:t>
            </a:r>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833FF91-7438-4560-BA94-5328416678AB}" type="datetime1">
              <a:rPr lang="ru-RU" smtClean="0"/>
              <a:pPr/>
              <a:t>20.02.2016</a:t>
            </a:fld>
            <a:endParaRPr lang="ru-RU"/>
          </a:p>
        </p:txBody>
      </p:sp>
      <p:sp>
        <p:nvSpPr>
          <p:cNvPr id="4" name="Нижний колонтитул 3"/>
          <p:cNvSpPr>
            <a:spLocks noGrp="1"/>
          </p:cNvSpPr>
          <p:nvPr>
            <p:ph type="ftr" sz="quarter" idx="11"/>
          </p:nvPr>
        </p:nvSpPr>
        <p:spPr/>
        <p:txBody>
          <a:bodyPr/>
          <a:lstStyle/>
          <a:p>
            <a:r>
              <a:rPr lang="en-US" smtClean="0"/>
              <a:t>V. Babkin, MRPC for the TOF MPD</a:t>
            </a:r>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BA1B188-45F2-420C-93ED-AC473152D5F3}" type="datetime1">
              <a:rPr lang="ru-RU" smtClean="0"/>
              <a:pPr/>
              <a:t>20.02.2016</a:t>
            </a:fld>
            <a:endParaRPr lang="ru-RU"/>
          </a:p>
        </p:txBody>
      </p:sp>
      <p:sp>
        <p:nvSpPr>
          <p:cNvPr id="3" name="Нижний колонтитул 2"/>
          <p:cNvSpPr>
            <a:spLocks noGrp="1"/>
          </p:cNvSpPr>
          <p:nvPr>
            <p:ph type="ftr" sz="quarter" idx="11"/>
          </p:nvPr>
        </p:nvSpPr>
        <p:spPr/>
        <p:txBody>
          <a:bodyPr/>
          <a:lstStyle/>
          <a:p>
            <a:r>
              <a:rPr lang="en-US" smtClean="0"/>
              <a:t>V. Babkin, MRPC for the TOF MPD</a:t>
            </a:r>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B49B0F1-45CC-4F80-BD97-764704F4F385}" type="datetime1">
              <a:rPr lang="ru-RU" smtClean="0"/>
              <a:pPr/>
              <a:t>20.02.2016</a:t>
            </a:fld>
            <a:endParaRPr lang="ru-RU"/>
          </a:p>
        </p:txBody>
      </p:sp>
      <p:sp>
        <p:nvSpPr>
          <p:cNvPr id="6" name="Нижний колонтитул 5"/>
          <p:cNvSpPr>
            <a:spLocks noGrp="1"/>
          </p:cNvSpPr>
          <p:nvPr>
            <p:ph type="ftr" sz="quarter" idx="11"/>
          </p:nvPr>
        </p:nvSpPr>
        <p:spPr/>
        <p:txBody>
          <a:bodyPr/>
          <a:lstStyle/>
          <a:p>
            <a:r>
              <a:rPr lang="en-US" smtClean="0"/>
              <a:t>V. Babkin, MRPC for the TOF MPD</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A290693-5C69-4F9C-A538-06E147D0BF45}" type="datetime1">
              <a:rPr lang="ru-RU" smtClean="0"/>
              <a:pPr/>
              <a:t>20.02.2016</a:t>
            </a:fld>
            <a:endParaRPr lang="ru-RU"/>
          </a:p>
        </p:txBody>
      </p:sp>
      <p:sp>
        <p:nvSpPr>
          <p:cNvPr id="6" name="Нижний колонтитул 5"/>
          <p:cNvSpPr>
            <a:spLocks noGrp="1"/>
          </p:cNvSpPr>
          <p:nvPr>
            <p:ph type="ftr" sz="quarter" idx="11"/>
          </p:nvPr>
        </p:nvSpPr>
        <p:spPr/>
        <p:txBody>
          <a:bodyPr/>
          <a:lstStyle/>
          <a:p>
            <a:r>
              <a:rPr lang="en-US" smtClean="0"/>
              <a:t>V. Babkin, MRPC for the TOF MPD</a:t>
            </a:r>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594F8B5-6F93-4193-80E2-ED14F3C1639B}" type="datetime1">
              <a:rPr lang="ru-RU" smtClean="0"/>
              <a:pPr/>
              <a:t>20.02.2016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V. Babkin, MRPC for the TOF MPD</a:t>
            </a: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notesSlide" Target="../notesSlides/notesSlide12.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1.png"/><Relationship Id="rId9"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14.xml"/><Relationship Id="rId7"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9.png"/><Relationship Id="rId11" Type="http://schemas.openxmlformats.org/officeDocument/2006/relationships/image" Target="../media/image42.png"/><Relationship Id="rId5" Type="http://schemas.openxmlformats.org/officeDocument/2006/relationships/image" Target="../media/image3.png"/><Relationship Id="rId10" Type="http://schemas.openxmlformats.org/officeDocument/2006/relationships/oleObject" Target="../embeddings/oleObject3.bin"/><Relationship Id="rId4" Type="http://schemas.openxmlformats.org/officeDocument/2006/relationships/image" Target="../media/image2.png"/><Relationship Id="rId9"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5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3.png"/><Relationship Id="rId10" Type="http://schemas.openxmlformats.org/officeDocument/2006/relationships/image" Target="../media/image65.png"/><Relationship Id="rId4" Type="http://schemas.openxmlformats.org/officeDocument/2006/relationships/image" Target="../media/image2.pn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CAFE46EA-A917-4762-8210-122BB8D5F849}" type="datetime1">
              <a:rPr lang="ru-RU" smtClean="0">
                <a:latin typeface="Cambria" pitchFamily="18" charset="0"/>
              </a:rPr>
              <a:pPr/>
              <a:t>20.02.2016</a:t>
            </a:fld>
            <a:endParaRPr lang="ru-RU" dirty="0">
              <a:latin typeface="Cambria" pitchFamily="18" charset="0"/>
            </a:endParaRPr>
          </a:p>
        </p:txBody>
      </p:sp>
      <p:sp>
        <p:nvSpPr>
          <p:cNvPr id="5" name="Нижний колонтитул 4"/>
          <p:cNvSpPr>
            <a:spLocks noGrp="1"/>
          </p:cNvSpPr>
          <p:nvPr>
            <p:ph type="ftr" sz="quarter" idx="11"/>
          </p:nvPr>
        </p:nvSpPr>
        <p:spPr/>
        <p:txBody>
          <a:bodyPr/>
          <a:lstStyle/>
          <a:p>
            <a:pPr algn="ctr"/>
            <a:r>
              <a:rPr lang="en-US" dirty="0" smtClean="0">
                <a:latin typeface="Cambria" pitchFamily="18" charset="0"/>
              </a:rPr>
              <a:t>V. </a:t>
            </a:r>
            <a:r>
              <a:rPr lang="en-US" dirty="0" err="1" smtClean="0">
                <a:latin typeface="Cambria" pitchFamily="18" charset="0"/>
              </a:rPr>
              <a:t>Babkin</a:t>
            </a:r>
            <a:r>
              <a:rPr lang="en-US" dirty="0" smtClean="0">
                <a:latin typeface="Cambria" pitchFamily="18" charset="0"/>
              </a:rPr>
              <a:t>, MRPC for the TOF MPD</a:t>
            </a:r>
            <a:endParaRPr lang="ru-RU" dirty="0">
              <a:latin typeface="Cambria" pitchFamily="18" charset="0"/>
            </a:endParaRPr>
          </a:p>
        </p:txBody>
      </p:sp>
      <p:sp>
        <p:nvSpPr>
          <p:cNvPr id="6" name="Номер слайда 5"/>
          <p:cNvSpPr>
            <a:spLocks noGrp="1"/>
          </p:cNvSpPr>
          <p:nvPr>
            <p:ph type="sldNum" sz="quarter" idx="12"/>
          </p:nvPr>
        </p:nvSpPr>
        <p:spPr/>
        <p:txBody>
          <a:bodyPr/>
          <a:lstStyle/>
          <a:p>
            <a:fld id="{725C68B6-61C2-468F-89AB-4B9F7531AA68}" type="slidenum">
              <a:rPr lang="ru-RU" smtClean="0">
                <a:latin typeface="Cambria" pitchFamily="18" charset="0"/>
              </a:rPr>
              <a:pPr/>
              <a:t>1</a:t>
            </a:fld>
            <a:r>
              <a:rPr lang="en-US" dirty="0" smtClean="0">
                <a:latin typeface="Cambria" pitchFamily="18" charset="0"/>
              </a:rPr>
              <a:t>/19</a:t>
            </a:r>
            <a:endParaRPr lang="ru-RU" dirty="0">
              <a:latin typeface="Cambria" pitchFamily="18" charset="0"/>
            </a:endParaRPr>
          </a:p>
        </p:txBody>
      </p:sp>
      <p:sp>
        <p:nvSpPr>
          <p:cNvPr id="7" name="TextBox 6"/>
          <p:cNvSpPr txBox="1"/>
          <p:nvPr/>
        </p:nvSpPr>
        <p:spPr>
          <a:xfrm>
            <a:off x="1475656" y="1916832"/>
            <a:ext cx="6192688" cy="830997"/>
          </a:xfrm>
          <a:prstGeom prst="rect">
            <a:avLst/>
          </a:prstGeom>
          <a:noFill/>
        </p:spPr>
        <p:txBody>
          <a:bodyPr wrap="square" rtlCol="0">
            <a:spAutoFit/>
          </a:bodyPr>
          <a:lstStyle/>
          <a:p>
            <a:pPr algn="ctr"/>
            <a:r>
              <a:rPr lang="en-US" sz="2400" b="1" dirty="0" err="1" smtClean="0">
                <a:solidFill>
                  <a:srgbClr val="FF0000"/>
                </a:solidFill>
                <a:latin typeface="Cambria" pitchFamily="18" charset="0"/>
              </a:rPr>
              <a:t>Developement</a:t>
            </a:r>
            <a:r>
              <a:rPr lang="en-US" sz="2400" b="1" dirty="0" smtClean="0">
                <a:solidFill>
                  <a:srgbClr val="FF0000"/>
                </a:solidFill>
                <a:latin typeface="Cambria" pitchFamily="18" charset="0"/>
              </a:rPr>
              <a:t> of the MRPC for the TOF system of the </a:t>
            </a:r>
            <a:r>
              <a:rPr lang="en-US" sz="2400" b="1" dirty="0" err="1" smtClean="0">
                <a:solidFill>
                  <a:srgbClr val="FF0000"/>
                </a:solidFill>
                <a:latin typeface="Cambria" pitchFamily="18" charset="0"/>
              </a:rPr>
              <a:t>MultiPurpose</a:t>
            </a:r>
            <a:r>
              <a:rPr lang="en-US" sz="2400" b="1" dirty="0" smtClean="0">
                <a:solidFill>
                  <a:srgbClr val="FF0000"/>
                </a:solidFill>
                <a:latin typeface="Cambria" pitchFamily="18" charset="0"/>
              </a:rPr>
              <a:t> Detector</a:t>
            </a:r>
            <a:endParaRPr lang="ru-RU" sz="2400" b="1" dirty="0">
              <a:solidFill>
                <a:srgbClr val="FF0000"/>
              </a:solidFill>
              <a:latin typeface="Cambria" pitchFamily="18" charset="0"/>
            </a:endParaRPr>
          </a:p>
        </p:txBody>
      </p:sp>
      <p:sp>
        <p:nvSpPr>
          <p:cNvPr id="10" name="TextBox 9"/>
          <p:cNvSpPr txBox="1"/>
          <p:nvPr/>
        </p:nvSpPr>
        <p:spPr>
          <a:xfrm>
            <a:off x="2627784" y="4797152"/>
            <a:ext cx="3875163" cy="338554"/>
          </a:xfrm>
          <a:prstGeom prst="rect">
            <a:avLst/>
          </a:prstGeom>
          <a:noFill/>
        </p:spPr>
        <p:txBody>
          <a:bodyPr wrap="none" rtlCol="0">
            <a:spAutoFit/>
          </a:bodyPr>
          <a:lstStyle/>
          <a:p>
            <a:r>
              <a:rPr lang="en-US" sz="1600" dirty="0" smtClean="0">
                <a:latin typeface="Cambria" pitchFamily="18" charset="0"/>
              </a:rPr>
              <a:t>V. </a:t>
            </a:r>
            <a:r>
              <a:rPr lang="en-US" sz="1600" dirty="0" err="1" smtClean="0">
                <a:latin typeface="Cambria" pitchFamily="18" charset="0"/>
              </a:rPr>
              <a:t>Babkin</a:t>
            </a:r>
            <a:r>
              <a:rPr lang="en-US" sz="1600" dirty="0" smtClean="0">
                <a:latin typeface="Cambria" pitchFamily="18" charset="0"/>
              </a:rPr>
              <a:t> on behalf of the TOF MPD group </a:t>
            </a:r>
            <a:endParaRPr lang="ru-RU" sz="1600" dirty="0">
              <a:latin typeface="Cambria" pitchFamily="18" charset="0"/>
            </a:endParaRPr>
          </a:p>
        </p:txBody>
      </p:sp>
      <p:pic>
        <p:nvPicPr>
          <p:cNvPr id="16" name="Picture 2" descr="D:\babkin\conference\2015-11_Warsaw_NICA_days\LHEP-emblema.png"/>
          <p:cNvPicPr>
            <a:picLocks noChangeAspect="1" noChangeArrowheads="1"/>
          </p:cNvPicPr>
          <p:nvPr/>
        </p:nvPicPr>
        <p:blipFill>
          <a:blip r:embed="rId3" cstate="print"/>
          <a:srcRect/>
          <a:stretch>
            <a:fillRect/>
          </a:stretch>
        </p:blipFill>
        <p:spPr bwMode="auto">
          <a:xfrm>
            <a:off x="1" y="0"/>
            <a:ext cx="1259632" cy="706705"/>
          </a:xfrm>
          <a:prstGeom prst="rect">
            <a:avLst/>
          </a:prstGeom>
          <a:noFill/>
        </p:spPr>
      </p:pic>
      <p:pic>
        <p:nvPicPr>
          <p:cNvPr id="17" name="Picture 3" descr="D:\babkin\conference\2015-11_Warsaw_NICA_days\NICA_emblema.png"/>
          <p:cNvPicPr>
            <a:picLocks noChangeAspect="1" noChangeArrowheads="1"/>
          </p:cNvPicPr>
          <p:nvPr/>
        </p:nvPicPr>
        <p:blipFill>
          <a:blip r:embed="rId4" cstate="print"/>
          <a:srcRect/>
          <a:stretch>
            <a:fillRect/>
          </a:stretch>
        </p:blipFill>
        <p:spPr bwMode="auto">
          <a:xfrm>
            <a:off x="7596336" y="0"/>
            <a:ext cx="1547664" cy="767161"/>
          </a:xfrm>
          <a:prstGeom prst="rect">
            <a:avLst/>
          </a:prstGeom>
          <a:noFill/>
        </p:spPr>
      </p:pic>
      <p:sp>
        <p:nvSpPr>
          <p:cNvPr id="23" name="Прямоугольник 22"/>
          <p:cNvSpPr/>
          <p:nvPr/>
        </p:nvSpPr>
        <p:spPr>
          <a:xfrm>
            <a:off x="89756" y="5157192"/>
            <a:ext cx="8964488" cy="1384995"/>
          </a:xfrm>
          <a:prstGeom prst="rect">
            <a:avLst/>
          </a:prstGeom>
        </p:spPr>
        <p:txBody>
          <a:bodyPr wrap="square">
            <a:spAutoFit/>
          </a:bodyPr>
          <a:lstStyle/>
          <a:p>
            <a:pPr algn="just"/>
            <a:r>
              <a:rPr lang="en-US" sz="1400" b="1" dirty="0" smtClean="0">
                <a:latin typeface="Cambria" pitchFamily="18" charset="0"/>
              </a:rPr>
              <a:t>Abstract: </a:t>
            </a:r>
            <a:r>
              <a:rPr lang="en-US" sz="1400" dirty="0" smtClean="0"/>
              <a:t>The </a:t>
            </a:r>
            <a:r>
              <a:rPr lang="en-US" sz="1400" dirty="0" err="1" smtClean="0"/>
              <a:t>MultiPurpose</a:t>
            </a:r>
            <a:r>
              <a:rPr lang="en-US" sz="1400" dirty="0" smtClean="0"/>
              <a:t> Detector (MPD) is designed at JINR for properties of hot and dense baryonic matter study. The MPD is system of detectors surrounding one of the interaction points of the future ion collider NICA. Time-of-Flight identification system in this experiment will be based on MRPC. The MRPC satisfied of requirements of the experiments has been developed. The report presents main parameters of the detector and the latest beam test results. The achieved time resolution is about 40 </a:t>
            </a:r>
            <a:r>
              <a:rPr lang="en-US" sz="1400" dirty="0" err="1" smtClean="0"/>
              <a:t>ps</a:t>
            </a:r>
            <a:r>
              <a:rPr lang="en-US" sz="1400" dirty="0" smtClean="0"/>
              <a:t> by 99% of efficiency.</a:t>
            </a:r>
          </a:p>
          <a:p>
            <a:pPr algn="just"/>
            <a:endParaRPr lang="ru-RU" sz="1400" dirty="0">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1D0BD9C-89E4-49B6-85A2-B461FB2482CE}" type="datetime1">
              <a:rPr lang="ru-RU" smtClean="0"/>
              <a:pPr/>
              <a:t>20.02.2016</a:t>
            </a:fld>
            <a:endParaRPr lang="ru-RU"/>
          </a:p>
        </p:txBody>
      </p:sp>
      <p:sp>
        <p:nvSpPr>
          <p:cNvPr id="4" name="Нижний колонтитул 3"/>
          <p:cNvSpPr>
            <a:spLocks noGrp="1"/>
          </p:cNvSpPr>
          <p:nvPr>
            <p:ph type="ftr" sz="quarter" idx="11"/>
          </p:nvPr>
        </p:nvSpPr>
        <p:spPr/>
        <p:txBody>
          <a:bodyPr/>
          <a:lstStyle/>
          <a:p>
            <a:pPr algn="ctr"/>
            <a:r>
              <a:rPr lang="en-US" smtClean="0"/>
              <a:t>V. Babkin, MRPC for the TOF MPD</a:t>
            </a:r>
            <a:endParaRPr lang="ru-RU" dirty="0"/>
          </a:p>
        </p:txBody>
      </p:sp>
      <p:sp>
        <p:nvSpPr>
          <p:cNvPr id="3" name="Номер слайда 2"/>
          <p:cNvSpPr>
            <a:spLocks noGrp="1"/>
          </p:cNvSpPr>
          <p:nvPr>
            <p:ph type="sldNum" sz="quarter" idx="12"/>
          </p:nvPr>
        </p:nvSpPr>
        <p:spPr/>
        <p:txBody>
          <a:bodyPr/>
          <a:lstStyle/>
          <a:p>
            <a:fld id="{725C68B6-61C2-468F-89AB-4B9F7531AA68}" type="slidenum">
              <a:rPr lang="ru-RU" smtClean="0"/>
              <a:pPr/>
              <a:t>10</a:t>
            </a:fld>
            <a:r>
              <a:rPr lang="en-US" dirty="0" smtClean="0"/>
              <a:t>/19</a:t>
            </a:r>
            <a:endParaRPr lang="ru-RU" dirty="0"/>
          </a:p>
        </p:txBody>
      </p:sp>
      <p:sp>
        <p:nvSpPr>
          <p:cNvPr id="21" name="Прямоугольник 20"/>
          <p:cNvSpPr/>
          <p:nvPr/>
        </p:nvSpPr>
        <p:spPr>
          <a:xfrm>
            <a:off x="1952836" y="0"/>
            <a:ext cx="5238328" cy="400110"/>
          </a:xfrm>
          <a:prstGeom prst="rect">
            <a:avLst/>
          </a:prstGeom>
        </p:spPr>
        <p:txBody>
          <a:bodyPr wrap="square">
            <a:spAutoFit/>
          </a:bodyPr>
          <a:lstStyle/>
          <a:p>
            <a:pPr algn="ctr"/>
            <a:r>
              <a:rPr lang="en-US" sz="2000" b="1" dirty="0" smtClean="0">
                <a:solidFill>
                  <a:srgbClr val="FF0000"/>
                </a:solidFill>
                <a:latin typeface="Cambria" pitchFamily="18" charset="0"/>
                <a:ea typeface="Calibri"/>
              </a:rPr>
              <a:t>Readout &amp; DAQ</a:t>
            </a:r>
            <a:endParaRPr lang="ru-RU" sz="2000" b="1" dirty="0">
              <a:solidFill>
                <a:srgbClr val="FF0000"/>
              </a:solidFill>
              <a:latin typeface="Cambria" pitchFamily="18" charset="0"/>
            </a:endParaRPr>
          </a:p>
        </p:txBody>
      </p:sp>
      <p:sp>
        <p:nvSpPr>
          <p:cNvPr id="17" name="Прямоугольник 16"/>
          <p:cNvSpPr/>
          <p:nvPr/>
        </p:nvSpPr>
        <p:spPr>
          <a:xfrm>
            <a:off x="611560" y="2996952"/>
            <a:ext cx="3563888" cy="307777"/>
          </a:xfrm>
          <a:prstGeom prst="rect">
            <a:avLst/>
          </a:prstGeom>
        </p:spPr>
        <p:txBody>
          <a:bodyPr wrap="square">
            <a:spAutoFit/>
          </a:bodyPr>
          <a:lstStyle/>
          <a:p>
            <a:pPr algn="ctr"/>
            <a:r>
              <a:rPr lang="en-US" sz="1400" dirty="0" smtClean="0">
                <a:latin typeface="Cambria" pitchFamily="18" charset="0"/>
                <a:ea typeface="Calibri"/>
              </a:rPr>
              <a:t>TDC72VHL with CPX(</a:t>
            </a:r>
            <a:r>
              <a:rPr lang="en-US" sz="1400" dirty="0" err="1" smtClean="0">
                <a:latin typeface="Cambria" pitchFamily="18" charset="0"/>
                <a:ea typeface="Calibri"/>
              </a:rPr>
              <a:t>InfiniBand</a:t>
            </a:r>
            <a:r>
              <a:rPr lang="en-US" sz="1400" dirty="0" smtClean="0">
                <a:latin typeface="Cambria" pitchFamily="18" charset="0"/>
                <a:ea typeface="Calibri"/>
              </a:rPr>
              <a:t>) connector</a:t>
            </a:r>
            <a:endParaRPr lang="ru-RU" sz="1400" dirty="0">
              <a:latin typeface="Cambria" pitchFamily="18" charset="0"/>
            </a:endParaRPr>
          </a:p>
        </p:txBody>
      </p:sp>
      <p:sp>
        <p:nvSpPr>
          <p:cNvPr id="18" name="Прямоугольник 17"/>
          <p:cNvSpPr/>
          <p:nvPr/>
        </p:nvSpPr>
        <p:spPr>
          <a:xfrm>
            <a:off x="4716016" y="764704"/>
            <a:ext cx="3816424" cy="3662541"/>
          </a:xfrm>
          <a:prstGeom prst="rect">
            <a:avLst/>
          </a:prstGeom>
        </p:spPr>
        <p:txBody>
          <a:bodyPr wrap="square">
            <a:spAutoFit/>
          </a:bodyPr>
          <a:lstStyle/>
          <a:p>
            <a:pPr algn="ctr">
              <a:spcAft>
                <a:spcPts val="600"/>
              </a:spcAft>
            </a:pPr>
            <a:r>
              <a:rPr lang="en-US" sz="1400" b="1" dirty="0" smtClean="0">
                <a:latin typeface="Cambria" pitchFamily="18" charset="0"/>
                <a:cs typeface="Times New Roman" pitchFamily="18" charset="0"/>
              </a:rPr>
              <a:t>TDC72VHL module specification:</a:t>
            </a:r>
          </a:p>
          <a:p>
            <a:pPr>
              <a:spcAft>
                <a:spcPts val="600"/>
              </a:spcAft>
              <a:buFont typeface="Arial" pitchFamily="34" charset="0"/>
              <a:buChar char="•"/>
            </a:pPr>
            <a:r>
              <a:rPr lang="en-US" sz="1400" dirty="0" smtClean="0">
                <a:latin typeface="Cambria" pitchFamily="18" charset="0"/>
                <a:cs typeface="Times New Roman" pitchFamily="18" charset="0"/>
              </a:rPr>
              <a:t> VME64x interface;</a:t>
            </a:r>
          </a:p>
          <a:p>
            <a:pPr>
              <a:spcAft>
                <a:spcPts val="600"/>
              </a:spcAft>
              <a:buFont typeface="Arial" pitchFamily="34" charset="0"/>
              <a:buChar char="•"/>
            </a:pPr>
            <a:r>
              <a:rPr lang="en-US" sz="1400" dirty="0" smtClean="0">
                <a:latin typeface="Cambria" pitchFamily="18" charset="0"/>
              </a:rPr>
              <a:t> </a:t>
            </a:r>
            <a:r>
              <a:rPr lang="en-US" sz="1400" dirty="0" smtClean="0">
                <a:latin typeface="Cambria" pitchFamily="18" charset="0"/>
                <a:cs typeface="Times New Roman" pitchFamily="18" charset="0"/>
              </a:rPr>
              <a:t>TDC type: </a:t>
            </a:r>
            <a:r>
              <a:rPr lang="en-US" sz="1400" dirty="0" err="1" smtClean="0">
                <a:latin typeface="Cambria" pitchFamily="18" charset="0"/>
                <a:cs typeface="Times New Roman" pitchFamily="18" charset="0"/>
              </a:rPr>
              <a:t>timestamping</a:t>
            </a:r>
            <a:r>
              <a:rPr lang="en-US" sz="1400" dirty="0" smtClean="0">
                <a:latin typeface="Cambria" pitchFamily="18" charset="0"/>
                <a:cs typeface="Times New Roman" pitchFamily="18" charset="0"/>
              </a:rPr>
              <a:t> HPTDC chip;</a:t>
            </a:r>
          </a:p>
          <a:p>
            <a:pPr>
              <a:spcAft>
                <a:spcPts val="600"/>
              </a:spcAft>
              <a:buFont typeface="Arial" pitchFamily="34" charset="0"/>
              <a:buChar char="•"/>
            </a:pPr>
            <a:r>
              <a:rPr lang="en-US" sz="1400" dirty="0" smtClean="0">
                <a:latin typeface="Cambria" pitchFamily="18" charset="0"/>
                <a:cs typeface="Times New Roman" pitchFamily="18" charset="0"/>
              </a:rPr>
              <a:t> Number of input channels: 72;</a:t>
            </a:r>
          </a:p>
          <a:p>
            <a:pPr>
              <a:spcAft>
                <a:spcPts val="600"/>
              </a:spcAft>
              <a:buFont typeface="Arial" pitchFamily="34" charset="0"/>
              <a:buChar char="•"/>
            </a:pPr>
            <a:r>
              <a:rPr lang="en-US" sz="1400" dirty="0" smtClean="0">
                <a:latin typeface="Cambria" pitchFamily="18" charset="0"/>
                <a:cs typeface="Times New Roman" pitchFamily="18" charset="0"/>
              </a:rPr>
              <a:t> Input: differential 100 </a:t>
            </a:r>
            <a:r>
              <a:rPr lang="el-GR" sz="1400" dirty="0" smtClean="0">
                <a:latin typeface="Cambria" pitchFamily="18" charset="0"/>
                <a:cs typeface="Times New Roman" pitchFamily="18" charset="0"/>
              </a:rPr>
              <a:t>Ω</a:t>
            </a:r>
            <a:r>
              <a:rPr lang="en-US" sz="1400" dirty="0" smtClean="0">
                <a:latin typeface="Cambria" pitchFamily="18" charset="0"/>
                <a:cs typeface="Times New Roman" pitchFamily="18" charset="0"/>
              </a:rPr>
              <a:t> (LVDS);</a:t>
            </a:r>
          </a:p>
          <a:p>
            <a:pPr>
              <a:spcAft>
                <a:spcPts val="600"/>
              </a:spcAft>
              <a:buFont typeface="Arial" pitchFamily="34" charset="0"/>
              <a:buChar char="•"/>
            </a:pPr>
            <a:r>
              <a:rPr lang="en-US" sz="1400" dirty="0" smtClean="0">
                <a:latin typeface="Cambria" pitchFamily="18" charset="0"/>
                <a:cs typeface="Times New Roman" pitchFamily="18" charset="0"/>
              </a:rPr>
              <a:t> Resolution: ~ 25ps bin size (</a:t>
            </a:r>
            <a:r>
              <a:rPr lang="el-GR" sz="1400" dirty="0" smtClean="0">
                <a:latin typeface="Cambria" pitchFamily="18" charset="0"/>
                <a:cs typeface="Times New Roman" pitchFamily="18" charset="0"/>
              </a:rPr>
              <a:t>σ</a:t>
            </a:r>
            <a:r>
              <a:rPr lang="en-US" sz="1400" dirty="0" smtClean="0">
                <a:latin typeface="Cambria" pitchFamily="18" charset="0"/>
                <a:cs typeface="Times New Roman" pitchFamily="18" charset="0"/>
              </a:rPr>
              <a:t> </a:t>
            </a:r>
            <a:r>
              <a:rPr lang="el-GR" sz="1400" dirty="0" smtClean="0">
                <a:latin typeface="Cambria" pitchFamily="18" charset="0"/>
                <a:cs typeface="Times New Roman" pitchFamily="18" charset="0"/>
              </a:rPr>
              <a:t>≈</a:t>
            </a:r>
            <a:r>
              <a:rPr lang="en-US" sz="1400" dirty="0" smtClean="0">
                <a:latin typeface="Cambria" pitchFamily="18" charset="0"/>
                <a:cs typeface="Times New Roman" pitchFamily="18" charset="0"/>
              </a:rPr>
              <a:t> 20 </a:t>
            </a:r>
            <a:r>
              <a:rPr lang="en-US" sz="1400" dirty="0" err="1" smtClean="0">
                <a:latin typeface="Cambria" pitchFamily="18" charset="0"/>
                <a:cs typeface="Times New Roman" pitchFamily="18" charset="0"/>
              </a:rPr>
              <a:t>ps</a:t>
            </a:r>
            <a:r>
              <a:rPr lang="en-US" sz="1400" dirty="0" smtClean="0">
                <a:latin typeface="Cambria" pitchFamily="18" charset="0"/>
                <a:cs typeface="Times New Roman" pitchFamily="18" charset="0"/>
              </a:rPr>
              <a:t>);</a:t>
            </a:r>
          </a:p>
          <a:p>
            <a:pPr>
              <a:spcAft>
                <a:spcPts val="600"/>
              </a:spcAft>
              <a:buFont typeface="Arial" pitchFamily="34" charset="0"/>
              <a:buChar char="•"/>
            </a:pPr>
            <a:r>
              <a:rPr lang="en-US" sz="1400" dirty="0" smtClean="0">
                <a:latin typeface="Cambria" pitchFamily="18" charset="0"/>
                <a:cs typeface="Times New Roman" pitchFamily="18" charset="0"/>
              </a:rPr>
              <a:t> Power consumption: +5 V 0.13 A; +3.3 V 5.6 A.</a:t>
            </a:r>
          </a:p>
          <a:p>
            <a:pPr>
              <a:spcAft>
                <a:spcPts val="600"/>
              </a:spcAft>
            </a:pPr>
            <a:r>
              <a:rPr lang="en-US" sz="1400" dirty="0" smtClean="0"/>
              <a:t>Standalone mode:</a:t>
            </a:r>
          </a:p>
          <a:p>
            <a:pPr marL="3175" indent="74613">
              <a:spcAft>
                <a:spcPts val="600"/>
              </a:spcAft>
              <a:buFont typeface="Arial" panose="020B0604020202020204" pitchFamily="34" charset="0"/>
              <a:buChar char="•"/>
            </a:pPr>
            <a:r>
              <a:rPr lang="en-US" sz="1400" dirty="0" smtClean="0"/>
              <a:t>Ethernet or M-Link data transfer</a:t>
            </a:r>
          </a:p>
          <a:p>
            <a:pPr marL="3175" indent="74613">
              <a:spcAft>
                <a:spcPts val="600"/>
              </a:spcAft>
              <a:buFont typeface="Arial" panose="020B0604020202020204" pitchFamily="34" charset="0"/>
              <a:buChar char="•"/>
            </a:pPr>
            <a:r>
              <a:rPr lang="en-US" sz="1400" dirty="0" smtClean="0"/>
              <a:t>Time synchronization by the White Rabbit</a:t>
            </a:r>
          </a:p>
          <a:p>
            <a:pPr>
              <a:lnSpc>
                <a:spcPct val="150000"/>
              </a:lnSpc>
              <a:buFont typeface="Arial" pitchFamily="34" charset="0"/>
              <a:buChar char="•"/>
            </a:pPr>
            <a:endParaRPr lang="en-US" sz="1400" dirty="0" smtClean="0">
              <a:latin typeface="Cambria" pitchFamily="18" charset="0"/>
              <a:cs typeface="Times New Roman" pitchFamily="18" charset="0"/>
            </a:endParaRPr>
          </a:p>
          <a:p>
            <a:pPr>
              <a:lnSpc>
                <a:spcPct val="150000"/>
              </a:lnSpc>
              <a:buFont typeface="Arial" pitchFamily="34" charset="0"/>
              <a:buChar char="•"/>
            </a:pPr>
            <a:endParaRPr lang="en-US" sz="1400" dirty="0" smtClean="0">
              <a:latin typeface="Times New Roman" pitchFamily="18" charset="0"/>
              <a:cs typeface="Times New Roman" pitchFamily="18" charset="0"/>
            </a:endParaRPr>
          </a:p>
        </p:txBody>
      </p:sp>
      <p:graphicFrame>
        <p:nvGraphicFramePr>
          <p:cNvPr id="20" name="Таблица 19"/>
          <p:cNvGraphicFramePr>
            <a:graphicFrameLocks noGrp="1"/>
          </p:cNvGraphicFramePr>
          <p:nvPr/>
        </p:nvGraphicFramePr>
        <p:xfrm>
          <a:off x="4499992" y="4077072"/>
          <a:ext cx="4488934" cy="2240280"/>
        </p:xfrm>
        <a:graphic>
          <a:graphicData uri="http://schemas.openxmlformats.org/drawingml/2006/table">
            <a:tbl>
              <a:tblPr/>
              <a:tblGrid>
                <a:gridCol w="2304256"/>
                <a:gridCol w="2184678"/>
              </a:tblGrid>
              <a:tr h="0">
                <a:tc>
                  <a:txBody>
                    <a:bodyPr/>
                    <a:lstStyle/>
                    <a:p>
                      <a:pPr algn="ctr">
                        <a:lnSpc>
                          <a:spcPct val="150000"/>
                        </a:lnSpc>
                        <a:spcAft>
                          <a:spcPts val="0"/>
                        </a:spcAft>
                      </a:pPr>
                      <a:r>
                        <a:rPr lang="en-US" sz="1400" b="1" dirty="0">
                          <a:latin typeface="Cambria" pitchFamily="18" charset="0"/>
                          <a:ea typeface="Calibri"/>
                          <a:cs typeface="Times New Roman"/>
                        </a:rPr>
                        <a:t>Parameter</a:t>
                      </a:r>
                      <a:endParaRPr lang="ru-RU" sz="1400" dirty="0">
                        <a:latin typeface="Cambria" pitchFamily="18" charset="0"/>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a:latin typeface="Cambria" pitchFamily="18" charset="0"/>
                          <a:ea typeface="Calibri"/>
                          <a:cs typeface="Times New Roman"/>
                        </a:rPr>
                        <a:t>Value</a:t>
                      </a:r>
                      <a:endParaRPr lang="ru-RU" sz="1400" dirty="0">
                        <a:latin typeface="Cambr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1400" dirty="0">
                          <a:latin typeface="Cambria" pitchFamily="18" charset="0"/>
                          <a:ea typeface="Calibri"/>
                          <a:cs typeface="Times New Roman"/>
                        </a:rPr>
                        <a:t>Raw data information type</a:t>
                      </a:r>
                      <a:endParaRPr lang="ru-RU" sz="1400" dirty="0">
                        <a:latin typeface="Cambria" pitchFamily="18" charset="0"/>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err="1">
                          <a:latin typeface="Cambria" pitchFamily="18" charset="0"/>
                          <a:ea typeface="Calibri"/>
                          <a:cs typeface="Times New Roman"/>
                        </a:rPr>
                        <a:t>Lead+trail</a:t>
                      </a:r>
                      <a:r>
                        <a:rPr lang="en-US" sz="1400" dirty="0">
                          <a:latin typeface="Cambria" pitchFamily="18" charset="0"/>
                          <a:ea typeface="Calibri"/>
                          <a:cs typeface="Times New Roman"/>
                        </a:rPr>
                        <a:t> time, 25 </a:t>
                      </a:r>
                      <a:r>
                        <a:rPr lang="en-US" sz="1400" dirty="0" err="1">
                          <a:latin typeface="Cambria" pitchFamily="18" charset="0"/>
                          <a:ea typeface="Calibri"/>
                          <a:cs typeface="Times New Roman"/>
                        </a:rPr>
                        <a:t>ps</a:t>
                      </a:r>
                      <a:r>
                        <a:rPr lang="en-US" sz="1400" dirty="0">
                          <a:latin typeface="Cambria" pitchFamily="18" charset="0"/>
                          <a:ea typeface="Calibri"/>
                          <a:cs typeface="Times New Roman"/>
                        </a:rPr>
                        <a:t>/bin</a:t>
                      </a:r>
                      <a:endParaRPr lang="ru-RU" sz="1400" dirty="0">
                        <a:latin typeface="Cambr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1400" dirty="0" smtClean="0">
                          <a:latin typeface="Cambria" pitchFamily="18" charset="0"/>
                          <a:ea typeface="Calibri"/>
                          <a:cs typeface="Times New Roman"/>
                        </a:rPr>
                        <a:t>Channel size</a:t>
                      </a:r>
                      <a:endParaRPr lang="ru-RU" sz="1400" dirty="0">
                        <a:latin typeface="Cambria" pitchFamily="18" charset="0"/>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latin typeface="Cambria" pitchFamily="18" charset="0"/>
                          <a:ea typeface="Calibri"/>
                          <a:cs typeface="Times New Roman"/>
                        </a:rPr>
                        <a:t>12 Bytes</a:t>
                      </a:r>
                      <a:endParaRPr lang="ru-RU" sz="1400" dirty="0">
                        <a:latin typeface="Cambr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1400" dirty="0">
                          <a:latin typeface="Cambria" pitchFamily="18" charset="0"/>
                          <a:ea typeface="Calibri"/>
                          <a:cs typeface="Times New Roman"/>
                        </a:rPr>
                        <a:t>Average event size</a:t>
                      </a:r>
                      <a:endParaRPr lang="ru-RU" sz="1400" dirty="0">
                        <a:latin typeface="Cambria" pitchFamily="18" charset="0"/>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smtClean="0">
                          <a:latin typeface="Cambria" pitchFamily="18" charset="0"/>
                          <a:ea typeface="Calibri"/>
                          <a:cs typeface="Times New Roman"/>
                        </a:rPr>
                        <a:t>24 </a:t>
                      </a:r>
                      <a:r>
                        <a:rPr lang="en-US" sz="1400" dirty="0" err="1">
                          <a:latin typeface="Cambria" pitchFamily="18" charset="0"/>
                          <a:ea typeface="Calibri"/>
                          <a:cs typeface="Times New Roman"/>
                        </a:rPr>
                        <a:t>kBytes</a:t>
                      </a:r>
                      <a:endParaRPr lang="ru-RU" sz="1400" dirty="0">
                        <a:latin typeface="Cambr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1400" dirty="0">
                          <a:latin typeface="Cambria" pitchFamily="18" charset="0"/>
                          <a:ea typeface="Calibri"/>
                          <a:cs typeface="Times New Roman"/>
                        </a:rPr>
                        <a:t>Data </a:t>
                      </a:r>
                      <a:r>
                        <a:rPr lang="en-US" sz="1400" dirty="0" smtClean="0">
                          <a:latin typeface="Cambria" pitchFamily="18" charset="0"/>
                          <a:ea typeface="Calibri"/>
                          <a:cs typeface="Times New Roman"/>
                        </a:rPr>
                        <a:t>rate</a:t>
                      </a:r>
                      <a:endParaRPr lang="ru-RU" sz="1400" dirty="0">
                        <a:latin typeface="Cambria" pitchFamily="18" charset="0"/>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smtClean="0">
                          <a:latin typeface="Cambria" pitchFamily="18" charset="0"/>
                          <a:ea typeface="Calibri"/>
                          <a:cs typeface="Times New Roman"/>
                        </a:rPr>
                        <a:t>&lt; 1.5 </a:t>
                      </a:r>
                      <a:r>
                        <a:rPr lang="en-US" sz="1400" dirty="0" err="1" smtClean="0">
                          <a:latin typeface="Cambria" pitchFamily="18" charset="0"/>
                          <a:ea typeface="Calibri"/>
                          <a:cs typeface="Times New Roman"/>
                        </a:rPr>
                        <a:t>Gb</a:t>
                      </a:r>
                      <a:r>
                        <a:rPr lang="en-US" sz="1400" dirty="0" smtClean="0">
                          <a:latin typeface="Cambria" pitchFamily="18" charset="0"/>
                          <a:ea typeface="Calibri"/>
                          <a:cs typeface="Times New Roman"/>
                        </a:rPr>
                        <a:t>/s</a:t>
                      </a:r>
                      <a:endParaRPr lang="ru-RU" sz="1400" dirty="0">
                        <a:latin typeface="Cambr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1400" dirty="0">
                          <a:latin typeface="Cambria" pitchFamily="18" charset="0"/>
                          <a:ea typeface="Calibri"/>
                          <a:cs typeface="Times New Roman"/>
                        </a:rPr>
                        <a:t>Number of TDC72VHL</a:t>
                      </a:r>
                      <a:endParaRPr lang="ru-RU" sz="1400" dirty="0">
                        <a:latin typeface="Cambria" pitchFamily="18" charset="0"/>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smtClean="0">
                          <a:latin typeface="Cambria" pitchFamily="18" charset="0"/>
                          <a:ea typeface="Calibri"/>
                          <a:cs typeface="Times New Roman"/>
                        </a:rPr>
                        <a:t>196</a:t>
                      </a:r>
                      <a:endParaRPr lang="ru-RU" sz="1400" dirty="0">
                        <a:latin typeface="Cambr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1400" dirty="0">
                          <a:latin typeface="Cambria" pitchFamily="18" charset="0"/>
                          <a:ea typeface="Calibri"/>
                          <a:cs typeface="Times New Roman"/>
                        </a:rPr>
                        <a:t>Total </a:t>
                      </a:r>
                      <a:r>
                        <a:rPr lang="en-US" sz="1400" dirty="0" smtClean="0">
                          <a:latin typeface="Cambria" pitchFamily="18" charset="0"/>
                          <a:ea typeface="Calibri"/>
                          <a:cs typeface="Times New Roman"/>
                        </a:rPr>
                        <a:t>power</a:t>
                      </a:r>
                      <a:endParaRPr lang="ru-RU" sz="1400" dirty="0">
                        <a:latin typeface="Cambria" pitchFamily="18" charset="0"/>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smtClean="0">
                          <a:latin typeface="Cambria" pitchFamily="18" charset="0"/>
                          <a:ea typeface="Calibri"/>
                          <a:cs typeface="Times New Roman"/>
                        </a:rPr>
                        <a:t>3500 W</a:t>
                      </a:r>
                      <a:endParaRPr lang="ru-RU" sz="1400" dirty="0">
                        <a:latin typeface="Cambr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23" name="Прямоугольник 22"/>
          <p:cNvSpPr/>
          <p:nvPr/>
        </p:nvSpPr>
        <p:spPr>
          <a:xfrm>
            <a:off x="5436096" y="3789040"/>
            <a:ext cx="2843855" cy="307777"/>
          </a:xfrm>
          <a:prstGeom prst="rect">
            <a:avLst/>
          </a:prstGeom>
        </p:spPr>
        <p:txBody>
          <a:bodyPr wrap="none">
            <a:spAutoFit/>
          </a:bodyPr>
          <a:lstStyle/>
          <a:p>
            <a:r>
              <a:rPr lang="en-US" sz="1400" b="1" dirty="0" smtClean="0">
                <a:latin typeface="Cambria" pitchFamily="18" charset="0"/>
                <a:ea typeface="Calibri"/>
              </a:rPr>
              <a:t>TOF DAQ estimation parameters</a:t>
            </a:r>
            <a:endParaRPr lang="ru-RU" sz="1400" b="1" dirty="0">
              <a:latin typeface="Cambria" pitchFamily="18" charset="0"/>
            </a:endParaRPr>
          </a:p>
        </p:txBody>
      </p:sp>
      <p:pic>
        <p:nvPicPr>
          <p:cNvPr id="15" name="Picture 2" descr="D:\babkin\conference\2015-11_Warsaw_NICA_days\LHEP-emblema.png"/>
          <p:cNvPicPr>
            <a:picLocks noChangeAspect="1" noChangeArrowheads="1"/>
          </p:cNvPicPr>
          <p:nvPr/>
        </p:nvPicPr>
        <p:blipFill>
          <a:blip r:embed="rId3" cstate="print"/>
          <a:srcRect/>
          <a:stretch>
            <a:fillRect/>
          </a:stretch>
        </p:blipFill>
        <p:spPr bwMode="auto">
          <a:xfrm>
            <a:off x="1" y="0"/>
            <a:ext cx="1259632" cy="706705"/>
          </a:xfrm>
          <a:prstGeom prst="rect">
            <a:avLst/>
          </a:prstGeom>
          <a:noFill/>
        </p:spPr>
      </p:pic>
      <p:pic>
        <p:nvPicPr>
          <p:cNvPr id="16" name="Picture 3" descr="D:\babkin\conference\2015-11_Warsaw_NICA_days\NICA_emblema.png"/>
          <p:cNvPicPr>
            <a:picLocks noChangeAspect="1" noChangeArrowheads="1"/>
          </p:cNvPicPr>
          <p:nvPr/>
        </p:nvPicPr>
        <p:blipFill>
          <a:blip r:embed="rId4" cstate="print"/>
          <a:srcRect/>
          <a:stretch>
            <a:fillRect/>
          </a:stretch>
        </p:blipFill>
        <p:spPr bwMode="auto">
          <a:xfrm>
            <a:off x="7596336" y="0"/>
            <a:ext cx="1547664" cy="767161"/>
          </a:xfrm>
          <a:prstGeom prst="rect">
            <a:avLst/>
          </a:prstGeom>
          <a:noFill/>
        </p:spPr>
      </p:pic>
      <p:pic>
        <p:nvPicPr>
          <p:cNvPr id="24" name="Рисунок 2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85077" y="836712"/>
            <a:ext cx="4430417" cy="2304256"/>
          </a:xfrm>
          <a:prstGeom prst="rect">
            <a:avLst/>
          </a:prstGeom>
          <a:ln>
            <a:noFill/>
          </a:ln>
          <a:effectLst>
            <a:outerShdw blurRad="292100" dist="139700" dir="2700000" algn="tl" rotWithShape="0">
              <a:srgbClr val="333333">
                <a:alpha val="65000"/>
              </a:srgbClr>
            </a:outerShdw>
          </a:effectLst>
        </p:spPr>
      </p:pic>
      <p:pic>
        <p:nvPicPr>
          <p:cNvPr id="28" name="Picture 2" descr="D:\babkin\NIKA-MPD\ToF_RPC\documents_15\ToF_TDR\electronics_jitter_INL1.png"/>
          <p:cNvPicPr>
            <a:picLocks noChangeAspect="1" noChangeArrowheads="1"/>
          </p:cNvPicPr>
          <p:nvPr/>
        </p:nvPicPr>
        <p:blipFill>
          <a:blip r:embed="rId6" cstate="print"/>
          <a:srcRect/>
          <a:stretch>
            <a:fillRect/>
          </a:stretch>
        </p:blipFill>
        <p:spPr bwMode="auto">
          <a:xfrm>
            <a:off x="395536" y="3356992"/>
            <a:ext cx="4013086" cy="2808312"/>
          </a:xfrm>
          <a:prstGeom prst="rect">
            <a:avLst/>
          </a:prstGeom>
          <a:noFill/>
        </p:spPr>
      </p:pic>
      <p:sp>
        <p:nvSpPr>
          <p:cNvPr id="29" name="TextBox 28"/>
          <p:cNvSpPr txBox="1"/>
          <p:nvPr/>
        </p:nvSpPr>
        <p:spPr>
          <a:xfrm>
            <a:off x="539552" y="6165304"/>
            <a:ext cx="3800592" cy="307777"/>
          </a:xfrm>
          <a:prstGeom prst="rect">
            <a:avLst/>
          </a:prstGeom>
          <a:noFill/>
        </p:spPr>
        <p:txBody>
          <a:bodyPr wrap="none" rtlCol="0">
            <a:spAutoFit/>
          </a:bodyPr>
          <a:lstStyle/>
          <a:p>
            <a:r>
              <a:rPr lang="en-US" sz="1400" dirty="0" smtClean="0"/>
              <a:t>TDC72VHL time resolution after INL correction</a:t>
            </a:r>
            <a:endParaRPr lang="ru-RU" sz="1400" dirty="0"/>
          </a:p>
        </p:txBody>
      </p:sp>
      <p:pic>
        <p:nvPicPr>
          <p:cNvPr id="19" name="Рисунок 1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172400" y="3212976"/>
            <a:ext cx="651326" cy="59085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B27C291-735D-4B2F-9D50-A078614B3737}" type="datetime1">
              <a:rPr lang="ru-RU" smtClean="0"/>
              <a:pPr/>
              <a:t>20.02.2016</a:t>
            </a:fld>
            <a:endParaRPr lang="ru-RU"/>
          </a:p>
        </p:txBody>
      </p:sp>
      <p:sp>
        <p:nvSpPr>
          <p:cNvPr id="3" name="Нижний колонтитул 2"/>
          <p:cNvSpPr>
            <a:spLocks noGrp="1"/>
          </p:cNvSpPr>
          <p:nvPr>
            <p:ph type="ftr" sz="quarter" idx="11"/>
          </p:nvPr>
        </p:nvSpPr>
        <p:spPr/>
        <p:txBody>
          <a:bodyPr/>
          <a:lstStyle/>
          <a:p>
            <a:pPr algn="ctr"/>
            <a:r>
              <a:rPr lang="en-US" smtClean="0"/>
              <a:t>V. Babkin, MRPC for the TOF MPD</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11</a:t>
            </a:fld>
            <a:r>
              <a:rPr lang="en-US" dirty="0" smtClean="0"/>
              <a:t>/19</a:t>
            </a:r>
            <a:endParaRPr lang="ru-RU" dirty="0"/>
          </a:p>
        </p:txBody>
      </p:sp>
      <p:pic>
        <p:nvPicPr>
          <p:cNvPr id="8" name="Picture 2" descr="D:\babkin\conference\2015-11_Warsaw_NICA_days\LHEP-emblema.png"/>
          <p:cNvPicPr>
            <a:picLocks noChangeAspect="1" noChangeArrowheads="1"/>
          </p:cNvPicPr>
          <p:nvPr/>
        </p:nvPicPr>
        <p:blipFill>
          <a:blip r:embed="rId3" cstate="print"/>
          <a:srcRect/>
          <a:stretch>
            <a:fillRect/>
          </a:stretch>
        </p:blipFill>
        <p:spPr bwMode="auto">
          <a:xfrm>
            <a:off x="1" y="0"/>
            <a:ext cx="1259632" cy="706705"/>
          </a:xfrm>
          <a:prstGeom prst="rect">
            <a:avLst/>
          </a:prstGeom>
          <a:noFill/>
        </p:spPr>
      </p:pic>
      <p:pic>
        <p:nvPicPr>
          <p:cNvPr id="9" name="Picture 3" descr="D:\babkin\conference\2015-11_Warsaw_NICA_days\NICA_emblema.png"/>
          <p:cNvPicPr>
            <a:picLocks noChangeAspect="1" noChangeArrowheads="1"/>
          </p:cNvPicPr>
          <p:nvPr/>
        </p:nvPicPr>
        <p:blipFill>
          <a:blip r:embed="rId4" cstate="print"/>
          <a:srcRect/>
          <a:stretch>
            <a:fillRect/>
          </a:stretch>
        </p:blipFill>
        <p:spPr bwMode="auto">
          <a:xfrm>
            <a:off x="7596336" y="0"/>
            <a:ext cx="1547664" cy="767161"/>
          </a:xfrm>
          <a:prstGeom prst="rect">
            <a:avLst/>
          </a:prstGeom>
          <a:noFill/>
        </p:spPr>
      </p:pic>
      <p:sp>
        <p:nvSpPr>
          <p:cNvPr id="10" name="TextBox 9"/>
          <p:cNvSpPr txBox="1"/>
          <p:nvPr/>
        </p:nvSpPr>
        <p:spPr>
          <a:xfrm>
            <a:off x="2611559" y="0"/>
            <a:ext cx="3920882" cy="400110"/>
          </a:xfrm>
          <a:prstGeom prst="rect">
            <a:avLst/>
          </a:prstGeom>
          <a:noFill/>
        </p:spPr>
        <p:txBody>
          <a:bodyPr wrap="none" rtlCol="0">
            <a:spAutoFit/>
          </a:bodyPr>
          <a:lstStyle/>
          <a:p>
            <a:r>
              <a:rPr lang="en-US" sz="2000" b="1" dirty="0" smtClean="0">
                <a:solidFill>
                  <a:srgbClr val="FF0000"/>
                </a:solidFill>
              </a:rPr>
              <a:t> Selection of the detector design</a:t>
            </a:r>
            <a:endParaRPr lang="ru-RU" sz="2000" b="1" dirty="0">
              <a:solidFill>
                <a:srgbClr val="FF0000"/>
              </a:solidFill>
            </a:endParaRPr>
          </a:p>
        </p:txBody>
      </p:sp>
      <p:pic>
        <p:nvPicPr>
          <p:cNvPr id="2050" name="Picture 2" descr="D:\babkin\NIKA-MPD\ToF_RPC\documents_16\Тестовый канал MPD(ПТЭ)\dou_stack_test_ref.png"/>
          <p:cNvPicPr>
            <a:picLocks noChangeAspect="1" noChangeArrowheads="1"/>
          </p:cNvPicPr>
          <p:nvPr/>
        </p:nvPicPr>
        <p:blipFill>
          <a:blip r:embed="rId5" cstate="print"/>
          <a:srcRect/>
          <a:stretch>
            <a:fillRect/>
          </a:stretch>
        </p:blipFill>
        <p:spPr bwMode="auto">
          <a:xfrm>
            <a:off x="0" y="1052736"/>
            <a:ext cx="5047306" cy="1728192"/>
          </a:xfrm>
          <a:prstGeom prst="rect">
            <a:avLst/>
          </a:prstGeom>
          <a:noFill/>
        </p:spPr>
      </p:pic>
      <p:pic>
        <p:nvPicPr>
          <p:cNvPr id="11" name="Picture 2" descr="D:\babkin\conference\2015-05_INFN_ELBA\proceedings\elba2015\fig2a_disp_ds.png"/>
          <p:cNvPicPr>
            <a:picLocks noChangeAspect="1" noChangeArrowheads="1"/>
          </p:cNvPicPr>
          <p:nvPr/>
        </p:nvPicPr>
        <p:blipFill>
          <a:blip r:embed="rId6" cstate="print"/>
          <a:srcRect/>
          <a:stretch>
            <a:fillRect/>
          </a:stretch>
        </p:blipFill>
        <p:spPr bwMode="auto">
          <a:xfrm>
            <a:off x="5045668" y="908720"/>
            <a:ext cx="3916028" cy="2592288"/>
          </a:xfrm>
          <a:prstGeom prst="rect">
            <a:avLst/>
          </a:prstGeom>
          <a:noFill/>
        </p:spPr>
      </p:pic>
      <p:pic>
        <p:nvPicPr>
          <p:cNvPr id="12" name="Picture 3" descr="D:\babkin\conference\2015-05_INFN_ELBA\proceedings\elba2015\fig2b_disp_ss.png"/>
          <p:cNvPicPr>
            <a:picLocks noChangeAspect="1" noChangeArrowheads="1"/>
          </p:cNvPicPr>
          <p:nvPr/>
        </p:nvPicPr>
        <p:blipFill>
          <a:blip r:embed="rId7" cstate="print"/>
          <a:srcRect/>
          <a:stretch>
            <a:fillRect/>
          </a:stretch>
        </p:blipFill>
        <p:spPr bwMode="auto">
          <a:xfrm>
            <a:off x="683569" y="3732704"/>
            <a:ext cx="3816423" cy="2504607"/>
          </a:xfrm>
          <a:prstGeom prst="rect">
            <a:avLst/>
          </a:prstGeom>
          <a:noFill/>
        </p:spPr>
      </p:pic>
      <p:pic>
        <p:nvPicPr>
          <p:cNvPr id="13" name="Picture 4" descr="D:\babkin\conference\2015-05_INFN_ELBA\proceedings\elba2015\fig2c_disp_ts.png"/>
          <p:cNvPicPr>
            <a:picLocks noChangeAspect="1" noChangeArrowheads="1"/>
          </p:cNvPicPr>
          <p:nvPr/>
        </p:nvPicPr>
        <p:blipFill>
          <a:blip r:embed="rId8" cstate="print"/>
          <a:srcRect/>
          <a:stretch>
            <a:fillRect/>
          </a:stretch>
        </p:blipFill>
        <p:spPr bwMode="auto">
          <a:xfrm>
            <a:off x="5074088" y="3717032"/>
            <a:ext cx="3890400" cy="2570184"/>
          </a:xfrm>
          <a:prstGeom prst="rect">
            <a:avLst/>
          </a:prstGeom>
          <a:noFill/>
        </p:spPr>
      </p:pic>
      <p:sp>
        <p:nvSpPr>
          <p:cNvPr id="14" name="TextBox 13"/>
          <p:cNvSpPr txBox="1"/>
          <p:nvPr/>
        </p:nvSpPr>
        <p:spPr>
          <a:xfrm>
            <a:off x="6012160" y="2852936"/>
            <a:ext cx="1775230" cy="307777"/>
          </a:xfrm>
          <a:prstGeom prst="rect">
            <a:avLst/>
          </a:prstGeom>
          <a:noFill/>
        </p:spPr>
        <p:txBody>
          <a:bodyPr wrap="none" rtlCol="0">
            <a:spAutoFit/>
          </a:bodyPr>
          <a:lstStyle/>
          <a:p>
            <a:r>
              <a:rPr lang="en-US" sz="1400" b="1" dirty="0" smtClean="0">
                <a:solidFill>
                  <a:srgbClr val="0070C0"/>
                </a:solidFill>
              </a:rPr>
              <a:t>Double stack MRPC</a:t>
            </a:r>
            <a:endParaRPr lang="ru-RU" sz="1400" b="1" dirty="0">
              <a:solidFill>
                <a:srgbClr val="0070C0"/>
              </a:solidFill>
            </a:endParaRPr>
          </a:p>
        </p:txBody>
      </p:sp>
      <p:sp>
        <p:nvSpPr>
          <p:cNvPr id="15" name="TextBox 14"/>
          <p:cNvSpPr txBox="1"/>
          <p:nvPr/>
        </p:nvSpPr>
        <p:spPr>
          <a:xfrm>
            <a:off x="1403648" y="5517232"/>
            <a:ext cx="1681038" cy="307777"/>
          </a:xfrm>
          <a:prstGeom prst="rect">
            <a:avLst/>
          </a:prstGeom>
          <a:noFill/>
        </p:spPr>
        <p:txBody>
          <a:bodyPr wrap="none" rtlCol="0">
            <a:spAutoFit/>
          </a:bodyPr>
          <a:lstStyle/>
          <a:p>
            <a:r>
              <a:rPr lang="en-US" sz="1400" b="1" dirty="0" smtClean="0">
                <a:solidFill>
                  <a:srgbClr val="0070C0"/>
                </a:solidFill>
              </a:rPr>
              <a:t>Single stack MRPC</a:t>
            </a:r>
            <a:endParaRPr lang="ru-RU" sz="1400" b="1" dirty="0">
              <a:solidFill>
                <a:srgbClr val="0070C0"/>
              </a:solidFill>
            </a:endParaRPr>
          </a:p>
        </p:txBody>
      </p:sp>
      <p:sp>
        <p:nvSpPr>
          <p:cNvPr id="16" name="TextBox 15"/>
          <p:cNvSpPr txBox="1"/>
          <p:nvPr/>
        </p:nvSpPr>
        <p:spPr>
          <a:xfrm>
            <a:off x="6156176" y="5517232"/>
            <a:ext cx="1688924" cy="307777"/>
          </a:xfrm>
          <a:prstGeom prst="rect">
            <a:avLst/>
          </a:prstGeom>
          <a:noFill/>
        </p:spPr>
        <p:txBody>
          <a:bodyPr wrap="none" rtlCol="0">
            <a:spAutoFit/>
          </a:bodyPr>
          <a:lstStyle/>
          <a:p>
            <a:r>
              <a:rPr lang="en-US" sz="1400" b="1" dirty="0" smtClean="0">
                <a:solidFill>
                  <a:srgbClr val="0070C0"/>
                </a:solidFill>
              </a:rPr>
              <a:t>Triple stack MRPC</a:t>
            </a:r>
            <a:endParaRPr lang="ru-RU" sz="1400" b="1" dirty="0">
              <a:solidFill>
                <a:srgbClr val="0070C0"/>
              </a:solidFill>
            </a:endParaRPr>
          </a:p>
        </p:txBody>
      </p:sp>
      <p:sp>
        <p:nvSpPr>
          <p:cNvPr id="17" name="TextBox 16"/>
          <p:cNvSpPr txBox="1"/>
          <p:nvPr/>
        </p:nvSpPr>
        <p:spPr>
          <a:xfrm>
            <a:off x="6588224" y="1124744"/>
            <a:ext cx="774571" cy="307777"/>
          </a:xfrm>
          <a:prstGeom prst="rect">
            <a:avLst/>
          </a:prstGeom>
          <a:noFill/>
        </p:spPr>
        <p:txBody>
          <a:bodyPr wrap="none" rtlCol="0">
            <a:spAutoFit/>
          </a:bodyPr>
          <a:lstStyle/>
          <a:p>
            <a:r>
              <a:rPr lang="en-US" sz="1400" b="1" dirty="0" smtClean="0">
                <a:solidFill>
                  <a:srgbClr val="0070C0"/>
                </a:solidFill>
              </a:rPr>
              <a:t>7.30 ns</a:t>
            </a:r>
            <a:endParaRPr lang="ru-RU" sz="1400" b="1" dirty="0">
              <a:solidFill>
                <a:srgbClr val="0070C0"/>
              </a:solidFill>
            </a:endParaRPr>
          </a:p>
        </p:txBody>
      </p:sp>
      <p:sp>
        <p:nvSpPr>
          <p:cNvPr id="18" name="TextBox 17"/>
          <p:cNvSpPr txBox="1"/>
          <p:nvPr/>
        </p:nvSpPr>
        <p:spPr>
          <a:xfrm>
            <a:off x="6588224" y="1484784"/>
            <a:ext cx="774571" cy="307777"/>
          </a:xfrm>
          <a:prstGeom prst="rect">
            <a:avLst/>
          </a:prstGeom>
          <a:noFill/>
        </p:spPr>
        <p:txBody>
          <a:bodyPr wrap="none" rtlCol="0">
            <a:spAutoFit/>
          </a:bodyPr>
          <a:lstStyle/>
          <a:p>
            <a:r>
              <a:rPr lang="en-US" sz="1400" b="1" dirty="0" smtClean="0">
                <a:solidFill>
                  <a:srgbClr val="0070C0"/>
                </a:solidFill>
              </a:rPr>
              <a:t>7.68 ns</a:t>
            </a:r>
            <a:endParaRPr lang="ru-RU" sz="1400" b="1" dirty="0">
              <a:solidFill>
                <a:srgbClr val="0070C0"/>
              </a:solidFill>
            </a:endParaRPr>
          </a:p>
        </p:txBody>
      </p:sp>
      <p:cxnSp>
        <p:nvCxnSpPr>
          <p:cNvPr id="20" name="Прямая со стрелкой 19"/>
          <p:cNvCxnSpPr/>
          <p:nvPr/>
        </p:nvCxnSpPr>
        <p:spPr>
          <a:xfrm flipV="1">
            <a:off x="7524328" y="1988840"/>
            <a:ext cx="360040" cy="360040"/>
          </a:xfrm>
          <a:prstGeom prst="straightConnector1">
            <a:avLst/>
          </a:prstGeom>
          <a:ln w="28575">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20272" y="2276872"/>
            <a:ext cx="1083951" cy="307777"/>
          </a:xfrm>
          <a:prstGeom prst="rect">
            <a:avLst/>
          </a:prstGeom>
          <a:noFill/>
        </p:spPr>
        <p:txBody>
          <a:bodyPr wrap="none" rtlCol="0">
            <a:spAutoFit/>
          </a:bodyPr>
          <a:lstStyle/>
          <a:p>
            <a:r>
              <a:rPr lang="en-US" sz="1400" b="1" dirty="0" smtClean="0">
                <a:solidFill>
                  <a:srgbClr val="FF0000"/>
                </a:solidFill>
              </a:rPr>
              <a:t>Dispersion</a:t>
            </a:r>
            <a:endParaRPr lang="ru-RU" sz="1400" b="1" dirty="0">
              <a:solidFill>
                <a:srgbClr val="FF0000"/>
              </a:solidFill>
            </a:endParaRPr>
          </a:p>
        </p:txBody>
      </p:sp>
      <p:sp>
        <p:nvSpPr>
          <p:cNvPr id="22" name="TextBox 21"/>
          <p:cNvSpPr txBox="1"/>
          <p:nvPr/>
        </p:nvSpPr>
        <p:spPr>
          <a:xfrm>
            <a:off x="1547664" y="2852936"/>
            <a:ext cx="2820580" cy="307777"/>
          </a:xfrm>
          <a:prstGeom prst="rect">
            <a:avLst/>
          </a:prstGeom>
          <a:noFill/>
        </p:spPr>
        <p:txBody>
          <a:bodyPr wrap="none" rtlCol="0">
            <a:spAutoFit/>
          </a:bodyPr>
          <a:lstStyle/>
          <a:p>
            <a:r>
              <a:rPr lang="en-US" sz="1400" dirty="0" smtClean="0"/>
              <a:t>Scheme of the reflection test setup</a:t>
            </a:r>
            <a:endParaRPr lang="ru-RU" sz="1400" dirty="0"/>
          </a:p>
        </p:txBody>
      </p:sp>
      <p:sp>
        <p:nvSpPr>
          <p:cNvPr id="23" name="TextBox 22"/>
          <p:cNvSpPr txBox="1"/>
          <p:nvPr/>
        </p:nvSpPr>
        <p:spPr>
          <a:xfrm>
            <a:off x="1835696" y="4077072"/>
            <a:ext cx="774571" cy="307777"/>
          </a:xfrm>
          <a:prstGeom prst="rect">
            <a:avLst/>
          </a:prstGeom>
          <a:noFill/>
        </p:spPr>
        <p:txBody>
          <a:bodyPr wrap="none" rtlCol="0">
            <a:spAutoFit/>
          </a:bodyPr>
          <a:lstStyle/>
          <a:p>
            <a:r>
              <a:rPr lang="en-US" sz="1400" b="1" dirty="0" smtClean="0">
                <a:solidFill>
                  <a:srgbClr val="0070C0"/>
                </a:solidFill>
              </a:rPr>
              <a:t>7.10 ns</a:t>
            </a:r>
            <a:endParaRPr lang="ru-RU" sz="1400" b="1" dirty="0">
              <a:solidFill>
                <a:srgbClr val="0070C0"/>
              </a:solidFill>
            </a:endParaRPr>
          </a:p>
        </p:txBody>
      </p:sp>
      <p:sp>
        <p:nvSpPr>
          <p:cNvPr id="24" name="TextBox 23"/>
          <p:cNvSpPr txBox="1"/>
          <p:nvPr/>
        </p:nvSpPr>
        <p:spPr>
          <a:xfrm>
            <a:off x="6588224" y="5013176"/>
            <a:ext cx="774571" cy="307777"/>
          </a:xfrm>
          <a:prstGeom prst="rect">
            <a:avLst/>
          </a:prstGeom>
          <a:noFill/>
        </p:spPr>
        <p:txBody>
          <a:bodyPr wrap="none" rtlCol="0">
            <a:spAutoFit/>
          </a:bodyPr>
          <a:lstStyle/>
          <a:p>
            <a:r>
              <a:rPr lang="en-US" sz="1400" b="1" dirty="0" smtClean="0">
                <a:solidFill>
                  <a:srgbClr val="0070C0"/>
                </a:solidFill>
              </a:rPr>
              <a:t>7.20 ns</a:t>
            </a:r>
            <a:endParaRPr lang="ru-RU" sz="1400" b="1" dirty="0">
              <a:solidFill>
                <a:srgbClr val="0070C0"/>
              </a:solidFill>
            </a:endParaRPr>
          </a:p>
        </p:txBody>
      </p:sp>
      <p:sp>
        <p:nvSpPr>
          <p:cNvPr id="25" name="Овал 24"/>
          <p:cNvSpPr/>
          <p:nvPr/>
        </p:nvSpPr>
        <p:spPr>
          <a:xfrm>
            <a:off x="7812360" y="980728"/>
            <a:ext cx="864096"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169" name="Picture 1" descr="D:\babkin\conference\2014-06_TIPP2014_Amsterdam\double stack SRPC scheme.png"/>
          <p:cNvPicPr>
            <a:picLocks noChangeAspect="1" noChangeArrowheads="1"/>
          </p:cNvPicPr>
          <p:nvPr/>
        </p:nvPicPr>
        <p:blipFill>
          <a:blip r:embed="rId9" cstate="print"/>
          <a:srcRect/>
          <a:stretch>
            <a:fillRect/>
          </a:stretch>
        </p:blipFill>
        <p:spPr bwMode="auto">
          <a:xfrm>
            <a:off x="395536" y="3501008"/>
            <a:ext cx="5544616" cy="2781251"/>
          </a:xfrm>
          <a:prstGeom prst="rect">
            <a:avLst/>
          </a:prstGeom>
          <a:noFill/>
        </p:spPr>
      </p:pic>
      <p:cxnSp>
        <p:nvCxnSpPr>
          <p:cNvPr id="27" name="Прямая со стрелкой 26"/>
          <p:cNvCxnSpPr>
            <a:stCxn id="28" idx="2"/>
          </p:cNvCxnSpPr>
          <p:nvPr/>
        </p:nvCxnSpPr>
        <p:spPr>
          <a:xfrm>
            <a:off x="2303748" y="3736777"/>
            <a:ext cx="1548172" cy="700335"/>
          </a:xfrm>
          <a:prstGeom prst="straightConnector1">
            <a:avLst/>
          </a:prstGeom>
          <a:ln w="190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475656" y="3429000"/>
            <a:ext cx="1656184" cy="307777"/>
          </a:xfrm>
          <a:prstGeom prst="rect">
            <a:avLst/>
          </a:prstGeom>
          <a:noFill/>
          <a:ln>
            <a:solidFill>
              <a:srgbClr val="FF3300"/>
            </a:solidFill>
          </a:ln>
        </p:spPr>
        <p:txBody>
          <a:bodyPr wrap="square" rtlCol="0">
            <a:spAutoFit/>
          </a:bodyPr>
          <a:lstStyle/>
          <a:p>
            <a:pPr algn="ctr"/>
            <a:r>
              <a:rPr lang="en-US" sz="1400" dirty="0" smtClean="0">
                <a:solidFill>
                  <a:srgbClr val="FF0000"/>
                </a:solidFill>
              </a:rPr>
              <a:t>Honeycomb spacer</a:t>
            </a:r>
            <a:endParaRPr lang="ru-RU" sz="1400" dirty="0">
              <a:solidFill>
                <a:srgbClr val="FF0000"/>
              </a:solidFill>
            </a:endParaRPr>
          </a:p>
        </p:txBody>
      </p:sp>
      <p:sp>
        <p:nvSpPr>
          <p:cNvPr id="31" name="TextBox 30"/>
          <p:cNvSpPr txBox="1"/>
          <p:nvPr/>
        </p:nvSpPr>
        <p:spPr>
          <a:xfrm>
            <a:off x="1361827" y="6309320"/>
            <a:ext cx="6420347" cy="246221"/>
          </a:xfrm>
          <a:prstGeom prst="rect">
            <a:avLst/>
          </a:prstGeom>
          <a:noFill/>
        </p:spPr>
        <p:txBody>
          <a:bodyPr wrap="none" rtlCol="0">
            <a:spAutoFit/>
          </a:bodyPr>
          <a:lstStyle/>
          <a:p>
            <a:r>
              <a:rPr lang="en-US" sz="1000" b="1" dirty="0" err="1" smtClean="0"/>
              <a:t>V.Babkin</a:t>
            </a:r>
            <a:r>
              <a:rPr lang="en-US" sz="1000" b="1" dirty="0" smtClean="0"/>
              <a:t> </a:t>
            </a:r>
            <a:r>
              <a:rPr lang="en-US" sz="1000" b="1" i="1" dirty="0" smtClean="0"/>
              <a:t>et al.</a:t>
            </a:r>
            <a:r>
              <a:rPr lang="en-US" sz="1000" b="1" dirty="0" smtClean="0"/>
              <a:t>, </a:t>
            </a:r>
            <a:r>
              <a:rPr lang="en-US" sz="1000" b="1" dirty="0" err="1" smtClean="0"/>
              <a:t>PoS</a:t>
            </a:r>
            <a:r>
              <a:rPr lang="en-US" sz="1000" b="1" dirty="0" smtClean="0"/>
              <a:t>(TIPP2014)289 (</a:t>
            </a:r>
            <a:r>
              <a:rPr lang="en-US" sz="1000" b="1" u="sng" dirty="0" smtClean="0">
                <a:solidFill>
                  <a:srgbClr val="C00000"/>
                </a:solidFill>
              </a:rPr>
              <a:t>http://pos.sissa.it/archive/conferences/213/289/TIPP2014_289.pdf</a:t>
            </a:r>
            <a:r>
              <a:rPr lang="en-US" sz="1000" b="1" u="sng" dirty="0" smtClean="0"/>
              <a:t>)</a:t>
            </a:r>
            <a:endParaRPr lang="ru-RU" sz="1000" b="1" u="sng" dirty="0"/>
          </a:p>
        </p:txBody>
      </p:sp>
      <p:pic>
        <p:nvPicPr>
          <p:cNvPr id="7170" name="Picture 2" descr="E:\YaDisk\YandexDisk\Скриншоты\2016-02-20 12-18-40 Скриншот экрана.png"/>
          <p:cNvPicPr>
            <a:picLocks noChangeAspect="1" noChangeArrowheads="1"/>
          </p:cNvPicPr>
          <p:nvPr/>
        </p:nvPicPr>
        <p:blipFill>
          <a:blip r:embed="rId10" cstate="print"/>
          <a:srcRect/>
          <a:stretch>
            <a:fillRect/>
          </a:stretch>
        </p:blipFill>
        <p:spPr bwMode="auto">
          <a:xfrm>
            <a:off x="5796136" y="3933056"/>
            <a:ext cx="3158129" cy="20882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22" presetClass="entr" presetSubtype="4" fill="hold" nodeType="withEffect">
                                  <p:stCondLst>
                                    <p:cond delay="0"/>
                                  </p:stCondLst>
                                  <p:childTnLst>
                                    <p:set>
                                      <p:cBhvr>
                                        <p:cTn id="30" dur="1" fill="hold">
                                          <p:stCondLst>
                                            <p:cond delay="0"/>
                                          </p:stCondLst>
                                        </p:cTn>
                                        <p:tgtEl>
                                          <p:spTgt spid="7170"/>
                                        </p:tgtEl>
                                        <p:attrNameLst>
                                          <p:attrName>style.visibility</p:attrName>
                                        </p:attrNameLst>
                                      </p:cBhvr>
                                      <p:to>
                                        <p:strVal val="visible"/>
                                      </p:to>
                                    </p:set>
                                    <p:animEffect transition="in" filter="wipe(down)">
                                      <p:cBhvr>
                                        <p:cTn id="31" dur="500"/>
                                        <p:tgtEl>
                                          <p:spTgt spid="7170"/>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7169"/>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28"/>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7"/>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7170"/>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31"/>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P spid="15" grpId="0"/>
      <p:bldP spid="16" grpId="0"/>
      <p:bldP spid="17" grpId="1"/>
      <p:bldP spid="18" grpId="1"/>
      <p:bldP spid="21" grpId="0"/>
      <p:bldP spid="23" grpId="0"/>
      <p:bldP spid="24" grpId="0"/>
      <p:bldP spid="25" grpId="0" animBg="1"/>
      <p:bldP spid="28" grpId="0" animBg="1"/>
      <p:bldP spid="28" grpId="1" animBg="1"/>
      <p:bldP spid="31" grpId="0"/>
      <p:bldP spid="3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D:\babkin\phd\tripple_stack_SRPC_scheme1.png"/>
          <p:cNvPicPr>
            <a:picLocks noChangeAspect="1" noChangeArrowheads="1"/>
          </p:cNvPicPr>
          <p:nvPr/>
        </p:nvPicPr>
        <p:blipFill>
          <a:blip r:embed="rId4" cstate="print"/>
          <a:srcRect/>
          <a:stretch>
            <a:fillRect/>
          </a:stretch>
        </p:blipFill>
        <p:spPr bwMode="auto">
          <a:xfrm>
            <a:off x="1004890" y="620688"/>
            <a:ext cx="6700018" cy="3312368"/>
          </a:xfrm>
          <a:prstGeom prst="rect">
            <a:avLst/>
          </a:prstGeom>
          <a:noFill/>
        </p:spPr>
      </p:pic>
      <p:sp>
        <p:nvSpPr>
          <p:cNvPr id="2" name="Дата 1"/>
          <p:cNvSpPr>
            <a:spLocks noGrp="1"/>
          </p:cNvSpPr>
          <p:nvPr>
            <p:ph type="dt" sz="half" idx="10"/>
          </p:nvPr>
        </p:nvSpPr>
        <p:spPr/>
        <p:txBody>
          <a:bodyPr/>
          <a:lstStyle/>
          <a:p>
            <a:fld id="{F42FCC3B-B00C-42B1-9D63-C57E4F4421ED}" type="datetime1">
              <a:rPr lang="ru-RU" smtClean="0"/>
              <a:pPr/>
              <a:t>20.02.2016</a:t>
            </a:fld>
            <a:endParaRPr lang="ru-RU"/>
          </a:p>
        </p:txBody>
      </p:sp>
      <p:sp>
        <p:nvSpPr>
          <p:cNvPr id="3" name="Нижний колонтитул 2"/>
          <p:cNvSpPr>
            <a:spLocks noGrp="1"/>
          </p:cNvSpPr>
          <p:nvPr>
            <p:ph type="ftr" sz="quarter" idx="11"/>
          </p:nvPr>
        </p:nvSpPr>
        <p:spPr/>
        <p:txBody>
          <a:bodyPr/>
          <a:lstStyle/>
          <a:p>
            <a:pPr algn="ctr"/>
            <a:r>
              <a:rPr lang="en-US" smtClean="0"/>
              <a:t>V. Babkin, MRPC for the TOF MPD</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12</a:t>
            </a:fld>
            <a:r>
              <a:rPr lang="en-US" dirty="0" smtClean="0"/>
              <a:t>/19</a:t>
            </a:r>
            <a:endParaRPr lang="ru-RU" dirty="0"/>
          </a:p>
        </p:txBody>
      </p:sp>
      <p:sp>
        <p:nvSpPr>
          <p:cNvPr id="5" name="TextBox 4"/>
          <p:cNvSpPr txBox="1"/>
          <p:nvPr/>
        </p:nvSpPr>
        <p:spPr>
          <a:xfrm>
            <a:off x="3173925" y="0"/>
            <a:ext cx="2796150" cy="461665"/>
          </a:xfrm>
          <a:prstGeom prst="rect">
            <a:avLst/>
          </a:prstGeom>
          <a:noFill/>
        </p:spPr>
        <p:txBody>
          <a:bodyPr wrap="none" rtlCol="0">
            <a:spAutoFit/>
          </a:bodyPr>
          <a:lstStyle/>
          <a:p>
            <a:r>
              <a:rPr lang="en-US" sz="2400" b="1" dirty="0" smtClean="0">
                <a:solidFill>
                  <a:srgbClr val="FF0000"/>
                </a:solidFill>
                <a:latin typeface="Cambria" pitchFamily="18" charset="0"/>
                <a:cs typeface="Times New Roman" pitchFamily="18" charset="0"/>
              </a:rPr>
              <a:t>Triple-stack MRPC</a:t>
            </a:r>
            <a:endParaRPr lang="ru-RU" sz="2400" b="1" dirty="0">
              <a:solidFill>
                <a:srgbClr val="FF0000"/>
              </a:solidFill>
              <a:latin typeface="Cambria" pitchFamily="18" charset="0"/>
              <a:cs typeface="Times New Roman" pitchFamily="18" charset="0"/>
            </a:endParaRPr>
          </a:p>
        </p:txBody>
      </p:sp>
      <p:pic>
        <p:nvPicPr>
          <p:cNvPr id="17" name="Picture 2" descr="D:\babkin\conference\2015-11_Warsaw_NICA_days\LHEP-emblema.png"/>
          <p:cNvPicPr>
            <a:picLocks noChangeAspect="1" noChangeArrowheads="1"/>
          </p:cNvPicPr>
          <p:nvPr/>
        </p:nvPicPr>
        <p:blipFill>
          <a:blip r:embed="rId5" cstate="print"/>
          <a:srcRect/>
          <a:stretch>
            <a:fillRect/>
          </a:stretch>
        </p:blipFill>
        <p:spPr bwMode="auto">
          <a:xfrm>
            <a:off x="1" y="0"/>
            <a:ext cx="1259632" cy="706705"/>
          </a:xfrm>
          <a:prstGeom prst="rect">
            <a:avLst/>
          </a:prstGeom>
          <a:noFill/>
        </p:spPr>
      </p:pic>
      <p:pic>
        <p:nvPicPr>
          <p:cNvPr id="18" name="Picture 3" descr="D:\babkin\conference\2015-11_Warsaw_NICA_days\NICA_emblema.png"/>
          <p:cNvPicPr>
            <a:picLocks noChangeAspect="1" noChangeArrowheads="1"/>
          </p:cNvPicPr>
          <p:nvPr/>
        </p:nvPicPr>
        <p:blipFill>
          <a:blip r:embed="rId6" cstate="print"/>
          <a:srcRect/>
          <a:stretch>
            <a:fillRect/>
          </a:stretch>
        </p:blipFill>
        <p:spPr bwMode="auto">
          <a:xfrm>
            <a:off x="7596336" y="0"/>
            <a:ext cx="1547664" cy="767161"/>
          </a:xfrm>
          <a:prstGeom prst="rect">
            <a:avLst/>
          </a:prstGeom>
          <a:noFill/>
        </p:spPr>
      </p:pic>
      <p:pic>
        <p:nvPicPr>
          <p:cNvPr id="20" name="Рисунок 19" descr="D:\babkin\NIKA-MPD\ToF_RPC\documents_15\ToF_TDR\buryakov\10mm_1.PNG"/>
          <p:cNvPicPr/>
          <p:nvPr/>
        </p:nvPicPr>
        <p:blipFill>
          <a:blip r:embed="rId7" cstate="print"/>
          <a:srcRect t="8276"/>
          <a:stretch>
            <a:fillRect/>
          </a:stretch>
        </p:blipFill>
        <p:spPr bwMode="auto">
          <a:xfrm>
            <a:off x="179512" y="3933056"/>
            <a:ext cx="4536504" cy="2016224"/>
          </a:xfrm>
          <a:prstGeom prst="rect">
            <a:avLst/>
          </a:prstGeom>
          <a:noFill/>
          <a:ln w="9525">
            <a:noFill/>
            <a:miter lim="800000"/>
            <a:headEnd/>
            <a:tailEnd/>
          </a:ln>
        </p:spPr>
      </p:pic>
      <p:sp>
        <p:nvSpPr>
          <p:cNvPr id="22" name="TextBox 21"/>
          <p:cNvSpPr txBox="1"/>
          <p:nvPr/>
        </p:nvSpPr>
        <p:spPr>
          <a:xfrm>
            <a:off x="5076056" y="5949280"/>
            <a:ext cx="3623684" cy="307777"/>
          </a:xfrm>
          <a:prstGeom prst="rect">
            <a:avLst/>
          </a:prstGeom>
          <a:noFill/>
        </p:spPr>
        <p:txBody>
          <a:bodyPr wrap="none" rtlCol="0">
            <a:spAutoFit/>
          </a:bodyPr>
          <a:lstStyle/>
          <a:p>
            <a:r>
              <a:rPr lang="en-US" sz="1400" dirty="0" smtClean="0">
                <a:latin typeface="+mn-lt"/>
              </a:rPr>
              <a:t>Assembled triple-stack prototypes in module</a:t>
            </a:r>
            <a:endParaRPr lang="ru-RU" sz="1400" dirty="0">
              <a:latin typeface="+mn-lt"/>
            </a:endParaRPr>
          </a:p>
        </p:txBody>
      </p:sp>
      <p:sp>
        <p:nvSpPr>
          <p:cNvPr id="24" name="TextBox 23"/>
          <p:cNvSpPr txBox="1"/>
          <p:nvPr/>
        </p:nvSpPr>
        <p:spPr>
          <a:xfrm>
            <a:off x="1187624" y="5949280"/>
            <a:ext cx="2606355" cy="307777"/>
          </a:xfrm>
          <a:prstGeom prst="rect">
            <a:avLst/>
          </a:prstGeom>
          <a:noFill/>
        </p:spPr>
        <p:txBody>
          <a:bodyPr wrap="none" rtlCol="0">
            <a:spAutoFit/>
          </a:bodyPr>
          <a:lstStyle/>
          <a:p>
            <a:r>
              <a:rPr lang="en-US" sz="1400" dirty="0" smtClean="0">
                <a:latin typeface="+mn-lt"/>
              </a:rPr>
              <a:t>Inner readout board with strips</a:t>
            </a:r>
            <a:endParaRPr lang="ru-RU" sz="1400" dirty="0">
              <a:latin typeface="+mn-lt"/>
            </a:endParaRPr>
          </a:p>
        </p:txBody>
      </p:sp>
      <p:pic>
        <p:nvPicPr>
          <p:cNvPr id="69635" name="Picture 3" descr="D:\babkin\conference\2015-11_Warsaw_NICA_days\pY2ow28__oI.jpg"/>
          <p:cNvPicPr>
            <a:picLocks noChangeAspect="1" noChangeArrowheads="1"/>
          </p:cNvPicPr>
          <p:nvPr/>
        </p:nvPicPr>
        <p:blipFill>
          <a:blip r:embed="rId8" cstate="print"/>
          <a:srcRect/>
          <a:stretch>
            <a:fillRect/>
          </a:stretch>
        </p:blipFill>
        <p:spPr bwMode="auto">
          <a:xfrm>
            <a:off x="4788024" y="3501008"/>
            <a:ext cx="4127104" cy="2448272"/>
          </a:xfrm>
          <a:prstGeom prst="rect">
            <a:avLst/>
          </a:prstGeom>
          <a:noFill/>
        </p:spPr>
      </p:pic>
      <p:sp>
        <p:nvSpPr>
          <p:cNvPr id="15" name="TextBox 14"/>
          <p:cNvSpPr txBox="1"/>
          <p:nvPr/>
        </p:nvSpPr>
        <p:spPr>
          <a:xfrm>
            <a:off x="759899" y="6237312"/>
            <a:ext cx="8246168" cy="246221"/>
          </a:xfrm>
          <a:prstGeom prst="rect">
            <a:avLst/>
          </a:prstGeom>
          <a:noFill/>
        </p:spPr>
        <p:txBody>
          <a:bodyPr wrap="none" rtlCol="0">
            <a:spAutoFit/>
          </a:bodyPr>
          <a:lstStyle/>
          <a:p>
            <a:r>
              <a:rPr lang="en-US" sz="1000" b="1" dirty="0" smtClean="0"/>
              <a:t>V. </a:t>
            </a:r>
            <a:r>
              <a:rPr lang="en-US" sz="1000" b="1" dirty="0" err="1" smtClean="0"/>
              <a:t>Babkin</a:t>
            </a:r>
            <a:r>
              <a:rPr lang="en-US" sz="1000" b="1" dirty="0" smtClean="0"/>
              <a:t> </a:t>
            </a:r>
            <a:r>
              <a:rPr lang="en-US" sz="1000" b="1" i="1" dirty="0" smtClean="0"/>
              <a:t>et al</a:t>
            </a:r>
            <a:r>
              <a:rPr lang="en-US" sz="1000" b="1" dirty="0" smtClean="0"/>
              <a:t>, Triple-stack </a:t>
            </a:r>
            <a:r>
              <a:rPr lang="en-US" sz="1000" b="1" dirty="0" err="1"/>
              <a:t>m</a:t>
            </a:r>
            <a:r>
              <a:rPr lang="en-US" sz="1000" b="1" dirty="0" err="1" smtClean="0"/>
              <a:t>ultigap</a:t>
            </a:r>
            <a:r>
              <a:rPr lang="en-US" sz="1000" b="1" dirty="0" smtClean="0"/>
              <a:t> </a:t>
            </a:r>
            <a:r>
              <a:rPr lang="en-US" sz="1000" b="1" dirty="0"/>
              <a:t>r</a:t>
            </a:r>
            <a:r>
              <a:rPr lang="en-US" sz="1000" b="1" dirty="0" smtClean="0"/>
              <a:t>esistive </a:t>
            </a:r>
            <a:r>
              <a:rPr lang="en-US" sz="1000" b="1" dirty="0"/>
              <a:t>p</a:t>
            </a:r>
            <a:r>
              <a:rPr lang="en-US" sz="1000" b="1" dirty="0" smtClean="0"/>
              <a:t>late </a:t>
            </a:r>
            <a:r>
              <a:rPr lang="en-US" sz="1000" b="1" dirty="0"/>
              <a:t>c</a:t>
            </a:r>
            <a:r>
              <a:rPr lang="en-US" sz="1000" b="1" dirty="0" smtClean="0"/>
              <a:t>hamber </a:t>
            </a:r>
            <a:r>
              <a:rPr lang="en-US" sz="1000" b="1" dirty="0"/>
              <a:t>with </a:t>
            </a:r>
            <a:r>
              <a:rPr lang="en-US" sz="1000" b="1" dirty="0" smtClean="0"/>
              <a:t>strip readout, NIM A (</a:t>
            </a:r>
            <a:r>
              <a:rPr lang="en-US" sz="1000" b="1" u="sng" dirty="0" smtClean="0">
                <a:solidFill>
                  <a:srgbClr val="C00000"/>
                </a:solidFill>
              </a:rPr>
              <a:t>http://dx.doi.org/10.1016/j. nima.2015.11.060</a:t>
            </a:r>
            <a:r>
              <a:rPr lang="en-US" sz="1000" b="1" dirty="0" smtClean="0">
                <a:solidFill>
                  <a:srgbClr val="C00000"/>
                </a:solidFill>
              </a:rPr>
              <a:t>.</a:t>
            </a:r>
            <a:r>
              <a:rPr lang="en-US" sz="1000" b="1" dirty="0" smtClean="0"/>
              <a:t>)</a:t>
            </a:r>
            <a:endParaRPr lang="ru-RU" sz="1000" b="1" dirty="0"/>
          </a:p>
        </p:txBody>
      </p:sp>
      <p:sp>
        <p:nvSpPr>
          <p:cNvPr id="19" name="TextBox 18"/>
          <p:cNvSpPr txBox="1"/>
          <p:nvPr/>
        </p:nvSpPr>
        <p:spPr>
          <a:xfrm>
            <a:off x="4932040" y="2780928"/>
            <a:ext cx="2664296" cy="307777"/>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Triple-stack MRPC cut view</a:t>
            </a:r>
            <a:endParaRPr lang="ru-RU" sz="1400" dirty="0">
              <a:latin typeface="Times New Roman" pitchFamily="18" charset="0"/>
              <a:cs typeface="Times New Roman" pitchFamily="18" charset="0"/>
            </a:endParaRPr>
          </a:p>
        </p:txBody>
      </p:sp>
      <p:sp>
        <p:nvSpPr>
          <p:cNvPr id="27" name="TextBox 26"/>
          <p:cNvSpPr txBox="1"/>
          <p:nvPr/>
        </p:nvSpPr>
        <p:spPr>
          <a:xfrm>
            <a:off x="179512" y="2420888"/>
            <a:ext cx="881460" cy="461665"/>
          </a:xfrm>
          <a:prstGeom prst="rect">
            <a:avLst/>
          </a:prstGeom>
          <a:noFill/>
          <a:ln w="12700">
            <a:solidFill>
              <a:srgbClr val="FF3300"/>
            </a:solidFill>
          </a:ln>
        </p:spPr>
        <p:txBody>
          <a:bodyPr wrap="none" rtlCol="0">
            <a:spAutoFit/>
          </a:bodyPr>
          <a:lstStyle/>
          <a:p>
            <a:r>
              <a:rPr lang="en-US" sz="1200" dirty="0" smtClean="0"/>
              <a:t>Soda-lime </a:t>
            </a:r>
          </a:p>
          <a:p>
            <a:pPr algn="ctr"/>
            <a:r>
              <a:rPr lang="en-US" sz="1200" dirty="0" smtClean="0"/>
              <a:t>float glass</a:t>
            </a:r>
            <a:endParaRPr lang="ru-RU" sz="1200" dirty="0"/>
          </a:p>
        </p:txBody>
      </p:sp>
      <p:cxnSp>
        <p:nvCxnSpPr>
          <p:cNvPr id="31" name="Прямая со стрелкой 30"/>
          <p:cNvCxnSpPr>
            <a:stCxn id="27" idx="2"/>
          </p:cNvCxnSpPr>
          <p:nvPr/>
        </p:nvCxnSpPr>
        <p:spPr>
          <a:xfrm>
            <a:off x="620242" y="2882553"/>
            <a:ext cx="423366" cy="33042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3" name="Объект 22"/>
          <p:cNvGraphicFramePr>
            <a:graphicFrameLocks noChangeAspect="1"/>
          </p:cNvGraphicFramePr>
          <p:nvPr/>
        </p:nvGraphicFramePr>
        <p:xfrm>
          <a:off x="7956376" y="1268761"/>
          <a:ext cx="1008112" cy="590962"/>
        </p:xfrm>
        <a:graphic>
          <a:graphicData uri="http://schemas.openxmlformats.org/presentationml/2006/ole">
            <p:oleObj spid="_x0000_s5121" name="Формула" r:id="rId9" imgW="736560" imgH="43164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F541784-5BC7-48AE-ADE5-48C126FE334C}" type="datetime1">
              <a:rPr lang="ru-RU" smtClean="0"/>
              <a:pPr/>
              <a:t>20.02.2016</a:t>
            </a:fld>
            <a:endParaRPr lang="ru-RU"/>
          </a:p>
        </p:txBody>
      </p:sp>
      <p:sp>
        <p:nvSpPr>
          <p:cNvPr id="3" name="Нижний колонтитул 2"/>
          <p:cNvSpPr>
            <a:spLocks noGrp="1"/>
          </p:cNvSpPr>
          <p:nvPr>
            <p:ph type="ftr" sz="quarter" idx="11"/>
          </p:nvPr>
        </p:nvSpPr>
        <p:spPr/>
        <p:txBody>
          <a:bodyPr/>
          <a:lstStyle/>
          <a:p>
            <a:pPr algn="ctr"/>
            <a:r>
              <a:rPr lang="en-US" smtClean="0"/>
              <a:t>V. Babkin, MRPC for the TOF MPD</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13</a:t>
            </a:fld>
            <a:r>
              <a:rPr lang="en-US" dirty="0" smtClean="0"/>
              <a:t>/19</a:t>
            </a:r>
            <a:endParaRPr lang="ru-RU" dirty="0"/>
          </a:p>
        </p:txBody>
      </p:sp>
      <p:sp>
        <p:nvSpPr>
          <p:cNvPr id="44" name="TextBox 43"/>
          <p:cNvSpPr txBox="1"/>
          <p:nvPr/>
        </p:nvSpPr>
        <p:spPr>
          <a:xfrm>
            <a:off x="3117980" y="0"/>
            <a:ext cx="2908040" cy="400110"/>
          </a:xfrm>
          <a:prstGeom prst="rect">
            <a:avLst/>
          </a:prstGeom>
          <a:noFill/>
        </p:spPr>
        <p:txBody>
          <a:bodyPr wrap="none" rtlCol="0">
            <a:spAutoFit/>
          </a:bodyPr>
          <a:lstStyle/>
          <a:p>
            <a:r>
              <a:rPr lang="en-US" sz="2000" b="1" dirty="0" smtClean="0">
                <a:solidFill>
                  <a:srgbClr val="FF0000"/>
                </a:solidFill>
                <a:latin typeface="Cambria" pitchFamily="18" charset="0"/>
                <a:cs typeface="Times New Roman" pitchFamily="18" charset="0"/>
              </a:rPr>
              <a:t>“Test beam MPD” setup</a:t>
            </a:r>
            <a:endParaRPr lang="ru-RU" sz="2000" b="1" dirty="0">
              <a:solidFill>
                <a:srgbClr val="FF0000"/>
              </a:solidFill>
              <a:latin typeface="Cambria" pitchFamily="18" charset="0"/>
              <a:cs typeface="Times New Roman" pitchFamily="18" charset="0"/>
            </a:endParaRPr>
          </a:p>
        </p:txBody>
      </p:sp>
      <p:sp>
        <p:nvSpPr>
          <p:cNvPr id="45" name="Прямоугольник 44"/>
          <p:cNvSpPr/>
          <p:nvPr/>
        </p:nvSpPr>
        <p:spPr>
          <a:xfrm>
            <a:off x="5148064" y="3140968"/>
            <a:ext cx="3411640" cy="307777"/>
          </a:xfrm>
          <a:prstGeom prst="rect">
            <a:avLst/>
          </a:prstGeom>
        </p:spPr>
        <p:txBody>
          <a:bodyPr wrap="none">
            <a:spAutoFit/>
          </a:bodyPr>
          <a:lstStyle/>
          <a:p>
            <a:r>
              <a:rPr lang="en-US" sz="1400" dirty="0" smtClean="0">
                <a:latin typeface="Cambria" pitchFamily="18" charset="0"/>
                <a:ea typeface="Calibri"/>
              </a:rPr>
              <a:t>Schematic diagram of the test beam setup</a:t>
            </a:r>
            <a:endParaRPr lang="ru-RU" sz="1400" dirty="0">
              <a:latin typeface="Cambria" pitchFamily="18" charset="0"/>
            </a:endParaRPr>
          </a:p>
        </p:txBody>
      </p:sp>
      <p:pic>
        <p:nvPicPr>
          <p:cNvPr id="46" name="Рисунок 45" descr="D:\babkin\NIKA-MPD\ToF_RPC\documents_15\Отчет_2010-2015\2015-02-26 08-36-01.JPG"/>
          <p:cNvPicPr/>
          <p:nvPr/>
        </p:nvPicPr>
        <p:blipFill>
          <a:blip r:embed="rId3" cstate="print"/>
          <a:srcRect t="-819" b="-2051"/>
          <a:stretch>
            <a:fillRect/>
          </a:stretch>
        </p:blipFill>
        <p:spPr bwMode="auto">
          <a:xfrm>
            <a:off x="107504" y="3356992"/>
            <a:ext cx="4824536" cy="2880320"/>
          </a:xfrm>
          <a:prstGeom prst="rect">
            <a:avLst/>
          </a:prstGeom>
          <a:noFill/>
          <a:ln w="9525">
            <a:noFill/>
            <a:miter lim="800000"/>
            <a:headEnd/>
            <a:tailEnd/>
          </a:ln>
        </p:spPr>
      </p:pic>
      <p:sp>
        <p:nvSpPr>
          <p:cNvPr id="45097" name="Rectangle 41"/>
          <p:cNvSpPr>
            <a:spLocks noChangeArrowheads="1"/>
          </p:cNvSpPr>
          <p:nvPr/>
        </p:nvSpPr>
        <p:spPr bwMode="auto">
          <a:xfrm>
            <a:off x="5004048" y="3573016"/>
            <a:ext cx="413995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80975" algn="l"/>
              </a:tabLst>
            </a:pPr>
            <a:r>
              <a:rPr kumimoji="0" lang="en-US" sz="1400" b="0" i="0" u="none" strike="noStrike" cap="none" normalizeH="0" baseline="0" dirty="0" smtClean="0">
                <a:ln>
                  <a:noFill/>
                </a:ln>
                <a:solidFill>
                  <a:schemeClr val="tx1"/>
                </a:solidFill>
                <a:effectLst/>
                <a:latin typeface="Cambria" pitchFamily="18" charset="0"/>
                <a:cs typeface="Times New Roman" pitchFamily="18" charset="0"/>
              </a:rPr>
              <a:t> two platforms made of aluminum profile;</a:t>
            </a:r>
            <a:endParaRPr kumimoji="0" lang="ru-RU" sz="1400" b="0" i="0" u="none" strike="noStrike" cap="none" normalizeH="0" baseline="0" dirty="0" smtClean="0">
              <a:ln>
                <a:noFill/>
              </a:ln>
              <a:solidFill>
                <a:schemeClr val="tx1"/>
              </a:solidFill>
              <a:effectLst/>
              <a:latin typeface="Cambr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US" sz="1400" b="0" i="0" u="none" strike="noStrike" cap="none" normalizeH="0" baseline="0" dirty="0" smtClean="0">
                <a:ln>
                  <a:noFill/>
                </a:ln>
                <a:solidFill>
                  <a:schemeClr val="tx1"/>
                </a:solidFill>
                <a:effectLst/>
                <a:latin typeface="Cambria" pitchFamily="18" charset="0"/>
                <a:cs typeface="Times New Roman" pitchFamily="18" charset="0"/>
              </a:rPr>
              <a:t> the precision positioning device (PD);</a:t>
            </a:r>
            <a:endParaRPr kumimoji="0" lang="ru-RU" sz="1400" b="0" i="0" u="none" strike="noStrike" cap="none" normalizeH="0" baseline="0" dirty="0" smtClean="0">
              <a:ln>
                <a:noFill/>
              </a:ln>
              <a:solidFill>
                <a:schemeClr val="tx1"/>
              </a:solidFill>
              <a:effectLst/>
              <a:latin typeface="Cambr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US" sz="1400" b="0" i="0" u="none" strike="noStrike" cap="none" normalizeH="0" baseline="0" dirty="0" smtClean="0">
                <a:ln>
                  <a:noFill/>
                </a:ln>
                <a:solidFill>
                  <a:schemeClr val="tx1"/>
                </a:solidFill>
                <a:effectLst/>
                <a:latin typeface="Cambria" pitchFamily="18" charset="0"/>
                <a:cs typeface="Times New Roman" pitchFamily="18" charset="0"/>
              </a:rPr>
              <a:t> three proportional chambers (MWPC 1, 2, 3) with an accuracy of determination of coordinate &lt;1 mm;</a:t>
            </a:r>
            <a:endParaRPr kumimoji="0" lang="ru-RU" sz="1400" b="0" i="0" u="none" strike="noStrike" cap="none" normalizeH="0" baseline="0" dirty="0" smtClean="0">
              <a:ln>
                <a:noFill/>
              </a:ln>
              <a:solidFill>
                <a:schemeClr val="tx1"/>
              </a:solidFill>
              <a:effectLst/>
              <a:latin typeface="Cambr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US" sz="1400" b="0" i="0" u="none" strike="noStrike" cap="none" normalizeH="0" baseline="0" dirty="0" smtClean="0">
                <a:ln>
                  <a:noFill/>
                </a:ln>
                <a:solidFill>
                  <a:schemeClr val="tx1"/>
                </a:solidFill>
                <a:effectLst/>
                <a:latin typeface="Cambria" pitchFamily="18" charset="0"/>
                <a:cs typeface="Times New Roman" pitchFamily="18" charset="0"/>
              </a:rPr>
              <a:t> trigger scintillation counters (S1-S3);</a:t>
            </a:r>
            <a:endParaRPr kumimoji="0" lang="ru-RU" sz="1400" b="0" i="0" u="none" strike="noStrike" cap="none" normalizeH="0" baseline="0" dirty="0" smtClean="0">
              <a:ln>
                <a:noFill/>
              </a:ln>
              <a:solidFill>
                <a:schemeClr val="tx1"/>
              </a:solidFill>
              <a:effectLst/>
              <a:latin typeface="Cambria" pitchFamily="18" charset="0"/>
              <a:cs typeface="Times New Roman" pitchFamily="18" charset="0"/>
            </a:endParaRPr>
          </a:p>
          <a:p>
            <a:pPr lvl="0" eaLnBrk="0" fontAlgn="base" hangingPunct="0">
              <a:spcBef>
                <a:spcPct val="0"/>
              </a:spcBef>
              <a:spcAft>
                <a:spcPct val="0"/>
              </a:spcAft>
              <a:buFontTx/>
              <a:buChar char="•"/>
              <a:tabLst>
                <a:tab pos="180975" algn="l"/>
              </a:tabLst>
            </a:pPr>
            <a:r>
              <a:rPr lang="en-US" sz="1400" dirty="0" smtClean="0">
                <a:latin typeface="Cambria" pitchFamily="18" charset="0"/>
                <a:cs typeface="Times New Roman" pitchFamily="18" charset="0"/>
              </a:rPr>
              <a:t> two independent </a:t>
            </a:r>
            <a:r>
              <a:rPr kumimoji="0" lang="en-US" sz="1400" b="0" i="0" u="none" strike="noStrike" cap="none" normalizeH="0" baseline="0" dirty="0" smtClean="0">
                <a:ln>
                  <a:noFill/>
                </a:ln>
                <a:solidFill>
                  <a:schemeClr val="tx1"/>
                </a:solidFill>
                <a:effectLst/>
                <a:latin typeface="Cambria" pitchFamily="18" charset="0"/>
                <a:cs typeface="Times New Roman" pitchFamily="18" charset="0"/>
              </a:rPr>
              <a:t>gas system for various gas-filled detectors with different gas mixtures; </a:t>
            </a:r>
            <a:endParaRPr lang="en-US" sz="1400" dirty="0" smtClean="0">
              <a:latin typeface="Cambria" pitchFamily="18" charset="0"/>
              <a:cs typeface="Times New Roman" pitchFamily="18" charset="0"/>
            </a:endParaRPr>
          </a:p>
          <a:p>
            <a:pPr lvl="0" eaLnBrk="0" fontAlgn="base" hangingPunct="0">
              <a:spcBef>
                <a:spcPct val="0"/>
              </a:spcBef>
              <a:spcAft>
                <a:spcPct val="0"/>
              </a:spcAft>
              <a:buFontTx/>
              <a:buChar char="•"/>
              <a:tabLst>
                <a:tab pos="180975" algn="l"/>
              </a:tabLst>
            </a:pPr>
            <a:r>
              <a:rPr kumimoji="0" lang="en-US" sz="1400" b="0" i="0" u="none" strike="noStrike" cap="none" normalizeH="0" dirty="0" smtClean="0">
                <a:ln>
                  <a:noFill/>
                </a:ln>
                <a:solidFill>
                  <a:schemeClr val="tx1"/>
                </a:solidFill>
                <a:effectLst/>
                <a:latin typeface="Cambria" pitchFamily="18" charset="0"/>
                <a:ea typeface="Calibri" pitchFamily="34" charset="0"/>
                <a:cs typeface="Times New Roman" pitchFamily="18" charset="0"/>
              </a:rPr>
              <a:t> </a:t>
            </a:r>
            <a:r>
              <a:rPr kumimoji="0" lang="en-US" sz="1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data acquisition system (DAQ) based on the VME and Ethernet.</a:t>
            </a:r>
            <a:r>
              <a:rPr kumimoji="0" lang="ru-RU" sz="1400" b="0" i="0" u="none" strike="noStrike" cap="none" normalizeH="0" baseline="0" dirty="0" smtClean="0">
                <a:ln>
                  <a:noFill/>
                </a:ln>
                <a:solidFill>
                  <a:schemeClr val="tx1"/>
                </a:solidFill>
                <a:effectLst/>
                <a:latin typeface="Cambria" pitchFamily="18" charset="0"/>
                <a:cs typeface="Times New Roman" pitchFamily="18" charset="0"/>
              </a:rPr>
              <a:t> </a:t>
            </a:r>
          </a:p>
        </p:txBody>
      </p:sp>
      <p:sp>
        <p:nvSpPr>
          <p:cNvPr id="48" name="Прямоугольник 47"/>
          <p:cNvSpPr/>
          <p:nvPr/>
        </p:nvSpPr>
        <p:spPr>
          <a:xfrm>
            <a:off x="0" y="6165304"/>
            <a:ext cx="4838440" cy="276999"/>
          </a:xfrm>
          <a:prstGeom prst="rect">
            <a:avLst/>
          </a:prstGeom>
        </p:spPr>
        <p:txBody>
          <a:bodyPr wrap="none">
            <a:spAutoFit/>
          </a:bodyPr>
          <a:lstStyle/>
          <a:p>
            <a:r>
              <a:rPr lang="en-US" sz="1200" dirty="0" smtClean="0">
                <a:latin typeface="Cambria" pitchFamily="18" charset="0"/>
                <a:ea typeface="Calibri"/>
              </a:rPr>
              <a:t>General view of the “Test beam MPD” setup in the 51 Nuclotron session</a:t>
            </a:r>
            <a:endParaRPr lang="ru-RU" sz="1200" dirty="0">
              <a:latin typeface="Cambria" pitchFamily="18" charset="0"/>
            </a:endParaRPr>
          </a:p>
        </p:txBody>
      </p:sp>
      <p:pic>
        <p:nvPicPr>
          <p:cNvPr id="15" name="Picture 2" descr="D:\babkin\conference\2015-11_Warsaw_NICA_days\LHEP-emblema.png"/>
          <p:cNvPicPr>
            <a:picLocks noChangeAspect="1" noChangeArrowheads="1"/>
          </p:cNvPicPr>
          <p:nvPr/>
        </p:nvPicPr>
        <p:blipFill>
          <a:blip r:embed="rId4" cstate="print"/>
          <a:srcRect/>
          <a:stretch>
            <a:fillRect/>
          </a:stretch>
        </p:blipFill>
        <p:spPr bwMode="auto">
          <a:xfrm>
            <a:off x="1" y="0"/>
            <a:ext cx="1259632" cy="706705"/>
          </a:xfrm>
          <a:prstGeom prst="rect">
            <a:avLst/>
          </a:prstGeom>
          <a:noFill/>
        </p:spPr>
      </p:pic>
      <p:pic>
        <p:nvPicPr>
          <p:cNvPr id="16" name="Picture 3" descr="D:\babkin\conference\2015-11_Warsaw_NICA_days\NICA_emblema.png"/>
          <p:cNvPicPr>
            <a:picLocks noChangeAspect="1" noChangeArrowheads="1"/>
          </p:cNvPicPr>
          <p:nvPr/>
        </p:nvPicPr>
        <p:blipFill>
          <a:blip r:embed="rId5" cstate="print"/>
          <a:srcRect/>
          <a:stretch>
            <a:fillRect/>
          </a:stretch>
        </p:blipFill>
        <p:spPr bwMode="auto">
          <a:xfrm>
            <a:off x="7596336" y="0"/>
            <a:ext cx="1547664" cy="767161"/>
          </a:xfrm>
          <a:prstGeom prst="rect">
            <a:avLst/>
          </a:prstGeom>
          <a:noFill/>
        </p:spPr>
      </p:pic>
      <p:pic>
        <p:nvPicPr>
          <p:cNvPr id="1026" name="Picture 2" descr="D:\babkin\NIKA-MPD\ToF_RPC\documents_16\Тестовый канал MPD(ПТЭ)\Test_MPD_conception.png"/>
          <p:cNvPicPr>
            <a:picLocks noChangeAspect="1" noChangeArrowheads="1"/>
          </p:cNvPicPr>
          <p:nvPr/>
        </p:nvPicPr>
        <p:blipFill>
          <a:blip r:embed="rId6" cstate="print"/>
          <a:srcRect/>
          <a:stretch>
            <a:fillRect/>
          </a:stretch>
        </p:blipFill>
        <p:spPr bwMode="auto">
          <a:xfrm>
            <a:off x="3851920" y="835244"/>
            <a:ext cx="5292080" cy="2276870"/>
          </a:xfrm>
          <a:prstGeom prst="rect">
            <a:avLst/>
          </a:prstGeom>
          <a:noFill/>
        </p:spPr>
      </p:pic>
      <p:pic>
        <p:nvPicPr>
          <p:cNvPr id="1027" name="Picture 3" descr="D:\babkin\NIKA-MPD\ToF_RPC\documents_16\Тестовый канал MPD(ПТЭ)\Test_MPD_buildings.png"/>
          <p:cNvPicPr>
            <a:picLocks noChangeAspect="1" noChangeArrowheads="1"/>
          </p:cNvPicPr>
          <p:nvPr/>
        </p:nvPicPr>
        <p:blipFill>
          <a:blip r:embed="rId7" cstate="print"/>
          <a:srcRect/>
          <a:stretch>
            <a:fillRect/>
          </a:stretch>
        </p:blipFill>
        <p:spPr bwMode="auto">
          <a:xfrm>
            <a:off x="179512" y="836712"/>
            <a:ext cx="3643802" cy="2335156"/>
          </a:xfrm>
          <a:prstGeom prst="rect">
            <a:avLst/>
          </a:prstGeom>
          <a:noFill/>
        </p:spPr>
      </p:pic>
      <p:sp>
        <p:nvSpPr>
          <p:cNvPr id="14" name="TextBox 13"/>
          <p:cNvSpPr txBox="1"/>
          <p:nvPr/>
        </p:nvSpPr>
        <p:spPr>
          <a:xfrm>
            <a:off x="4978757" y="5661248"/>
            <a:ext cx="4165243" cy="307777"/>
          </a:xfrm>
          <a:prstGeom prst="rect">
            <a:avLst/>
          </a:prstGeom>
          <a:noFill/>
        </p:spPr>
        <p:txBody>
          <a:bodyPr wrap="none" rtlCol="0">
            <a:spAutoFit/>
          </a:bodyPr>
          <a:lstStyle/>
          <a:p>
            <a:r>
              <a:rPr lang="en-US" sz="1400" b="1" dirty="0" smtClean="0">
                <a:solidFill>
                  <a:srgbClr val="FF0000"/>
                </a:solidFill>
              </a:rPr>
              <a:t>March 2015 beam: deuterons, T = 2 &amp; 3.5 </a:t>
            </a:r>
            <a:r>
              <a:rPr lang="en-US" sz="1400" b="1" dirty="0" err="1" smtClean="0">
                <a:solidFill>
                  <a:srgbClr val="FF0000"/>
                </a:solidFill>
              </a:rPr>
              <a:t>GeV</a:t>
            </a:r>
            <a:r>
              <a:rPr lang="en-US" sz="1400" b="1" dirty="0" smtClean="0">
                <a:solidFill>
                  <a:srgbClr val="FF0000"/>
                </a:solidFill>
              </a:rPr>
              <a:t>/A</a:t>
            </a:r>
            <a:endParaRPr lang="ru-RU" sz="1400"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F541784-5BC7-48AE-ADE5-48C126FE334C}" type="datetime1">
              <a:rPr lang="ru-RU" smtClean="0"/>
              <a:pPr/>
              <a:t>20.02.2016</a:t>
            </a:fld>
            <a:endParaRPr lang="ru-RU"/>
          </a:p>
        </p:txBody>
      </p:sp>
      <p:sp>
        <p:nvSpPr>
          <p:cNvPr id="3" name="Нижний колонтитул 2"/>
          <p:cNvSpPr>
            <a:spLocks noGrp="1"/>
          </p:cNvSpPr>
          <p:nvPr>
            <p:ph type="ftr" sz="quarter" idx="11"/>
          </p:nvPr>
        </p:nvSpPr>
        <p:spPr/>
        <p:txBody>
          <a:bodyPr/>
          <a:lstStyle/>
          <a:p>
            <a:pPr algn="ctr"/>
            <a:r>
              <a:rPr lang="en-US" smtClean="0"/>
              <a:t>V. Babkin, MRPC for the TOF MPD</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14</a:t>
            </a:fld>
            <a:r>
              <a:rPr lang="en-US" dirty="0" smtClean="0"/>
              <a:t>/19</a:t>
            </a:r>
            <a:endParaRPr lang="ru-RU" dirty="0"/>
          </a:p>
        </p:txBody>
      </p:sp>
      <p:pic>
        <p:nvPicPr>
          <p:cNvPr id="15" name="Picture 2" descr="D:\babkin\conference\2015-11_Warsaw_NICA_days\LHEP-emblema.png"/>
          <p:cNvPicPr>
            <a:picLocks noChangeAspect="1" noChangeArrowheads="1"/>
          </p:cNvPicPr>
          <p:nvPr/>
        </p:nvPicPr>
        <p:blipFill>
          <a:blip r:embed="rId4" cstate="print"/>
          <a:srcRect/>
          <a:stretch>
            <a:fillRect/>
          </a:stretch>
        </p:blipFill>
        <p:spPr bwMode="auto">
          <a:xfrm>
            <a:off x="1" y="0"/>
            <a:ext cx="1259632" cy="706705"/>
          </a:xfrm>
          <a:prstGeom prst="rect">
            <a:avLst/>
          </a:prstGeom>
          <a:noFill/>
        </p:spPr>
      </p:pic>
      <p:pic>
        <p:nvPicPr>
          <p:cNvPr id="16" name="Picture 3" descr="D:\babkin\conference\2015-11_Warsaw_NICA_days\NICA_emblema.png"/>
          <p:cNvPicPr>
            <a:picLocks noChangeAspect="1" noChangeArrowheads="1"/>
          </p:cNvPicPr>
          <p:nvPr/>
        </p:nvPicPr>
        <p:blipFill>
          <a:blip r:embed="rId5" cstate="print"/>
          <a:srcRect/>
          <a:stretch>
            <a:fillRect/>
          </a:stretch>
        </p:blipFill>
        <p:spPr bwMode="auto">
          <a:xfrm>
            <a:off x="7596336" y="0"/>
            <a:ext cx="1547664" cy="767161"/>
          </a:xfrm>
          <a:prstGeom prst="rect">
            <a:avLst/>
          </a:prstGeom>
          <a:noFill/>
        </p:spPr>
      </p:pic>
      <p:pic>
        <p:nvPicPr>
          <p:cNvPr id="1038" name="Picture 14" descr="D:\babkin\NIKA-MPD\ToF_RPC\beamtest2015-02\MPD_test\170mV_Thr\dt400_12_25kV_RPC2016.png"/>
          <p:cNvPicPr>
            <a:picLocks noChangeAspect="1" noChangeArrowheads="1"/>
          </p:cNvPicPr>
          <p:nvPr/>
        </p:nvPicPr>
        <p:blipFill>
          <a:blip r:embed="rId6" cstate="print"/>
          <a:srcRect/>
          <a:stretch>
            <a:fillRect/>
          </a:stretch>
        </p:blipFill>
        <p:spPr bwMode="auto">
          <a:xfrm>
            <a:off x="4860032" y="3645024"/>
            <a:ext cx="3948852" cy="2808312"/>
          </a:xfrm>
          <a:prstGeom prst="rect">
            <a:avLst/>
          </a:prstGeom>
          <a:noFill/>
        </p:spPr>
      </p:pic>
      <p:pic>
        <p:nvPicPr>
          <p:cNvPr id="1039" name="Picture 15" descr="D:\babkin\NIKA-MPD\ToF_RPC\beamtest2015-02\MPD_test\170mV_Thr\dtvsw280_12_25kV_RPC2016.png"/>
          <p:cNvPicPr>
            <a:picLocks noChangeAspect="1" noChangeArrowheads="1"/>
          </p:cNvPicPr>
          <p:nvPr/>
        </p:nvPicPr>
        <p:blipFill>
          <a:blip r:embed="rId7" cstate="print"/>
          <a:srcRect/>
          <a:stretch>
            <a:fillRect/>
          </a:stretch>
        </p:blipFill>
        <p:spPr bwMode="auto">
          <a:xfrm>
            <a:off x="4860032" y="764704"/>
            <a:ext cx="3960440" cy="2816553"/>
          </a:xfrm>
          <a:prstGeom prst="rect">
            <a:avLst/>
          </a:prstGeom>
          <a:noFill/>
        </p:spPr>
      </p:pic>
      <p:pic>
        <p:nvPicPr>
          <p:cNvPr id="1041" name="Picture 17" descr="D:\babkin\NIKA-MPD\ToF_RPC\beamtest2015-02\MPD_test\170mV_Thr\dt280_12_25kV_RPC2016_1.png"/>
          <p:cNvPicPr>
            <a:picLocks noChangeArrowheads="1"/>
          </p:cNvPicPr>
          <p:nvPr/>
        </p:nvPicPr>
        <p:blipFill>
          <a:blip r:embed="rId8" cstate="print"/>
          <a:srcRect/>
          <a:stretch>
            <a:fillRect/>
          </a:stretch>
        </p:blipFill>
        <p:spPr bwMode="auto">
          <a:xfrm>
            <a:off x="467544" y="3645024"/>
            <a:ext cx="4165184" cy="2808000"/>
          </a:xfrm>
          <a:prstGeom prst="rect">
            <a:avLst/>
          </a:prstGeom>
          <a:noFill/>
        </p:spPr>
      </p:pic>
      <p:sp>
        <p:nvSpPr>
          <p:cNvPr id="27" name="TextBox 26"/>
          <p:cNvSpPr txBox="1"/>
          <p:nvPr/>
        </p:nvSpPr>
        <p:spPr>
          <a:xfrm>
            <a:off x="1691680" y="3573016"/>
            <a:ext cx="1617751" cy="307777"/>
          </a:xfrm>
          <a:prstGeom prst="rect">
            <a:avLst/>
          </a:prstGeom>
          <a:noFill/>
        </p:spPr>
        <p:txBody>
          <a:bodyPr wrap="none" rtlCol="0">
            <a:spAutoFit/>
          </a:bodyPr>
          <a:lstStyle/>
          <a:p>
            <a:r>
              <a:rPr lang="ru-RU" sz="1400" b="1" dirty="0" smtClean="0"/>
              <a:t>280 </a:t>
            </a:r>
            <a:r>
              <a:rPr lang="el-GR" sz="1400" b="1" dirty="0" smtClean="0"/>
              <a:t>μ</a:t>
            </a:r>
            <a:r>
              <a:rPr lang="en-US" sz="1400" b="1" dirty="0" smtClean="0"/>
              <a:t>m, 12.25 kV</a:t>
            </a:r>
            <a:endParaRPr lang="ru-RU" sz="1400" b="1" dirty="0"/>
          </a:p>
        </p:txBody>
      </p:sp>
      <p:sp>
        <p:nvSpPr>
          <p:cNvPr id="28" name="TextBox 27"/>
          <p:cNvSpPr txBox="1"/>
          <p:nvPr/>
        </p:nvSpPr>
        <p:spPr>
          <a:xfrm>
            <a:off x="5940152" y="3573016"/>
            <a:ext cx="1617751" cy="307777"/>
          </a:xfrm>
          <a:prstGeom prst="rect">
            <a:avLst/>
          </a:prstGeom>
          <a:noFill/>
        </p:spPr>
        <p:txBody>
          <a:bodyPr wrap="none" rtlCol="0">
            <a:spAutoFit/>
          </a:bodyPr>
          <a:lstStyle/>
          <a:p>
            <a:r>
              <a:rPr lang="en-US" sz="1400" b="1" dirty="0" smtClean="0"/>
              <a:t>40</a:t>
            </a:r>
            <a:r>
              <a:rPr lang="ru-RU" sz="1400" b="1" dirty="0" smtClean="0"/>
              <a:t>0 </a:t>
            </a:r>
            <a:r>
              <a:rPr lang="el-GR" sz="1400" b="1" dirty="0" smtClean="0"/>
              <a:t>μ</a:t>
            </a:r>
            <a:r>
              <a:rPr lang="en-US" sz="1400" b="1" dirty="0" smtClean="0"/>
              <a:t>m, 12.25 kV</a:t>
            </a:r>
            <a:endParaRPr lang="ru-RU" sz="1400" b="1" dirty="0"/>
          </a:p>
        </p:txBody>
      </p:sp>
      <p:graphicFrame>
        <p:nvGraphicFramePr>
          <p:cNvPr id="29" name="Объект 28"/>
          <p:cNvGraphicFramePr>
            <a:graphicFrameLocks noChangeAspect="1"/>
          </p:cNvGraphicFramePr>
          <p:nvPr/>
        </p:nvGraphicFramePr>
        <p:xfrm>
          <a:off x="1043608" y="3861048"/>
          <a:ext cx="1368152" cy="305651"/>
        </p:xfrm>
        <a:graphic>
          <a:graphicData uri="http://schemas.openxmlformats.org/presentationml/2006/ole">
            <p:oleObj spid="_x0000_s1042" name="Формула" r:id="rId9" imgW="1193760" imgH="266400" progId="Equation.3">
              <p:embed/>
            </p:oleObj>
          </a:graphicData>
        </a:graphic>
      </p:graphicFrame>
      <p:graphicFrame>
        <p:nvGraphicFramePr>
          <p:cNvPr id="1043" name="Object 19"/>
          <p:cNvGraphicFramePr>
            <a:graphicFrameLocks noChangeAspect="1"/>
          </p:cNvGraphicFramePr>
          <p:nvPr/>
        </p:nvGraphicFramePr>
        <p:xfrm>
          <a:off x="5364088" y="3861048"/>
          <a:ext cx="1384300" cy="304800"/>
        </p:xfrm>
        <a:graphic>
          <a:graphicData uri="http://schemas.openxmlformats.org/presentationml/2006/ole">
            <p:oleObj spid="_x0000_s1043" name="Формула" r:id="rId10" imgW="1206360" imgH="266400" progId="Equation.3">
              <p:embed/>
            </p:oleObj>
          </a:graphicData>
        </a:graphic>
      </p:graphicFrame>
      <p:sp>
        <p:nvSpPr>
          <p:cNvPr id="31" name="TextBox 30"/>
          <p:cNvSpPr txBox="1"/>
          <p:nvPr/>
        </p:nvSpPr>
        <p:spPr>
          <a:xfrm>
            <a:off x="2741950" y="0"/>
            <a:ext cx="3660105" cy="400110"/>
          </a:xfrm>
          <a:prstGeom prst="rect">
            <a:avLst/>
          </a:prstGeom>
          <a:noFill/>
        </p:spPr>
        <p:txBody>
          <a:bodyPr wrap="none" rtlCol="0">
            <a:spAutoFit/>
          </a:bodyPr>
          <a:lstStyle/>
          <a:p>
            <a:pPr algn="ctr"/>
            <a:r>
              <a:rPr lang="en-US" sz="2000" b="1" dirty="0" smtClean="0">
                <a:solidFill>
                  <a:srgbClr val="FF0000"/>
                </a:solidFill>
                <a:latin typeface="Cambria" pitchFamily="18" charset="0"/>
                <a:cs typeface="Times New Roman" pitchFamily="18" charset="0"/>
              </a:rPr>
              <a:t>March 2015 test beam results</a:t>
            </a:r>
            <a:endParaRPr lang="ru-RU" sz="2000" b="1" dirty="0">
              <a:solidFill>
                <a:srgbClr val="FF0000"/>
              </a:solidFill>
              <a:latin typeface="Cambria" pitchFamily="18" charset="0"/>
              <a:cs typeface="Times New Roman" pitchFamily="18" charset="0"/>
            </a:endParaRPr>
          </a:p>
        </p:txBody>
      </p:sp>
      <p:pic>
        <p:nvPicPr>
          <p:cNvPr id="1044" name="Picture 20" descr="D:\babkin\NIKA-MPD\ToF_RPC\beamtest2015-02\MPD_test\170mV_Thr\dtvsw280_12_25kV_RPC2016_no_corr.png"/>
          <p:cNvPicPr>
            <a:picLocks noChangeAspect="1" noChangeArrowheads="1"/>
          </p:cNvPicPr>
          <p:nvPr/>
        </p:nvPicPr>
        <p:blipFill>
          <a:blip r:embed="rId11" cstate="print"/>
          <a:srcRect/>
          <a:stretch>
            <a:fillRect/>
          </a:stretch>
        </p:blipFill>
        <p:spPr bwMode="auto">
          <a:xfrm>
            <a:off x="467544" y="764704"/>
            <a:ext cx="4176463" cy="2825282"/>
          </a:xfrm>
          <a:prstGeom prst="rect">
            <a:avLst/>
          </a:prstGeom>
          <a:noFill/>
        </p:spPr>
      </p:pic>
      <p:sp>
        <p:nvSpPr>
          <p:cNvPr id="17" name="TextBox 16"/>
          <p:cNvSpPr txBox="1"/>
          <p:nvPr/>
        </p:nvSpPr>
        <p:spPr>
          <a:xfrm>
            <a:off x="1115616" y="980728"/>
            <a:ext cx="1518942" cy="307777"/>
          </a:xfrm>
          <a:prstGeom prst="rect">
            <a:avLst/>
          </a:prstGeom>
          <a:noFill/>
        </p:spPr>
        <p:txBody>
          <a:bodyPr wrap="none" rtlCol="0">
            <a:spAutoFit/>
          </a:bodyPr>
          <a:lstStyle/>
          <a:p>
            <a:r>
              <a:rPr lang="en-US" sz="1400" dirty="0" smtClean="0"/>
              <a:t>Before correction</a:t>
            </a:r>
            <a:endParaRPr lang="ru-RU" sz="1400" dirty="0"/>
          </a:p>
        </p:txBody>
      </p:sp>
      <p:sp>
        <p:nvSpPr>
          <p:cNvPr id="18" name="TextBox 17"/>
          <p:cNvSpPr txBox="1"/>
          <p:nvPr/>
        </p:nvSpPr>
        <p:spPr>
          <a:xfrm>
            <a:off x="5436096" y="980728"/>
            <a:ext cx="1403526" cy="307777"/>
          </a:xfrm>
          <a:prstGeom prst="rect">
            <a:avLst/>
          </a:prstGeom>
          <a:noFill/>
        </p:spPr>
        <p:txBody>
          <a:bodyPr wrap="none" rtlCol="0">
            <a:spAutoFit/>
          </a:bodyPr>
          <a:lstStyle/>
          <a:p>
            <a:r>
              <a:rPr lang="en-US" sz="1400" dirty="0" smtClean="0"/>
              <a:t>After correction</a:t>
            </a:r>
            <a:endParaRPr lang="ru-RU"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93C5A8A-E355-4FD4-BCD4-295FA154C3CC}" type="datetime1">
              <a:rPr lang="ru-RU" smtClean="0"/>
              <a:pPr/>
              <a:t>20.02.2016</a:t>
            </a:fld>
            <a:endParaRPr lang="ru-RU"/>
          </a:p>
        </p:txBody>
      </p:sp>
      <p:sp>
        <p:nvSpPr>
          <p:cNvPr id="3" name="Нижний колонтитул 2"/>
          <p:cNvSpPr>
            <a:spLocks noGrp="1"/>
          </p:cNvSpPr>
          <p:nvPr>
            <p:ph type="ftr" sz="quarter" idx="11"/>
          </p:nvPr>
        </p:nvSpPr>
        <p:spPr/>
        <p:txBody>
          <a:bodyPr/>
          <a:lstStyle/>
          <a:p>
            <a:pPr algn="ctr"/>
            <a:r>
              <a:rPr lang="en-US" smtClean="0"/>
              <a:t>V. Babkin, MRPC for the TOF MPD</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15</a:t>
            </a:fld>
            <a:r>
              <a:rPr lang="en-US" dirty="0" smtClean="0"/>
              <a:t>/19</a:t>
            </a:r>
            <a:endParaRPr lang="ru-RU" dirty="0"/>
          </a:p>
        </p:txBody>
      </p:sp>
      <p:pic>
        <p:nvPicPr>
          <p:cNvPr id="8" name="Picture 2" descr="D:\babkin\conference\2015-11_Warsaw_NICA_days\LHEP-emblema.png"/>
          <p:cNvPicPr>
            <a:picLocks noChangeAspect="1" noChangeArrowheads="1"/>
          </p:cNvPicPr>
          <p:nvPr/>
        </p:nvPicPr>
        <p:blipFill>
          <a:blip r:embed="rId3" cstate="print"/>
          <a:srcRect/>
          <a:stretch>
            <a:fillRect/>
          </a:stretch>
        </p:blipFill>
        <p:spPr bwMode="auto">
          <a:xfrm>
            <a:off x="1" y="0"/>
            <a:ext cx="1259632" cy="706705"/>
          </a:xfrm>
          <a:prstGeom prst="rect">
            <a:avLst/>
          </a:prstGeom>
          <a:noFill/>
        </p:spPr>
      </p:pic>
      <p:pic>
        <p:nvPicPr>
          <p:cNvPr id="9" name="Picture 3" descr="D:\babkin\conference\2015-11_Warsaw_NICA_days\NICA_emblema.png"/>
          <p:cNvPicPr>
            <a:picLocks noChangeAspect="1" noChangeArrowheads="1"/>
          </p:cNvPicPr>
          <p:nvPr/>
        </p:nvPicPr>
        <p:blipFill>
          <a:blip r:embed="rId4" cstate="print"/>
          <a:srcRect/>
          <a:stretch>
            <a:fillRect/>
          </a:stretch>
        </p:blipFill>
        <p:spPr bwMode="auto">
          <a:xfrm>
            <a:off x="7596336" y="0"/>
            <a:ext cx="1547664" cy="767161"/>
          </a:xfrm>
          <a:prstGeom prst="rect">
            <a:avLst/>
          </a:prstGeom>
          <a:noFill/>
        </p:spPr>
      </p:pic>
      <p:sp>
        <p:nvSpPr>
          <p:cNvPr id="10" name="TextBox 9"/>
          <p:cNvSpPr txBox="1"/>
          <p:nvPr/>
        </p:nvSpPr>
        <p:spPr>
          <a:xfrm>
            <a:off x="2741948" y="0"/>
            <a:ext cx="3660105" cy="400110"/>
          </a:xfrm>
          <a:prstGeom prst="rect">
            <a:avLst/>
          </a:prstGeom>
          <a:noFill/>
        </p:spPr>
        <p:txBody>
          <a:bodyPr wrap="none" rtlCol="0">
            <a:spAutoFit/>
          </a:bodyPr>
          <a:lstStyle/>
          <a:p>
            <a:pPr algn="ctr"/>
            <a:r>
              <a:rPr lang="en-US" sz="2000" b="1" dirty="0" smtClean="0">
                <a:solidFill>
                  <a:srgbClr val="FF0000"/>
                </a:solidFill>
                <a:latin typeface="Cambria" pitchFamily="18" charset="0"/>
                <a:cs typeface="Times New Roman" pitchFamily="18" charset="0"/>
              </a:rPr>
              <a:t>March 2015 test beam results</a:t>
            </a:r>
            <a:endParaRPr lang="ru-RU" sz="2000" b="1" dirty="0">
              <a:solidFill>
                <a:srgbClr val="FF0000"/>
              </a:solidFill>
              <a:latin typeface="Cambria" pitchFamily="18" charset="0"/>
              <a:cs typeface="Times New Roman" pitchFamily="18" charset="0"/>
            </a:endParaRPr>
          </a:p>
        </p:txBody>
      </p:sp>
      <p:pic>
        <p:nvPicPr>
          <p:cNvPr id="11" name="Рисунок 10" descr="D:\babkin\NIKA-MPD\ToF_RPC\beamtest2015-02\MPD_test\dt_along_X_MRPC280_alpha_0-20_beam_02_15.png"/>
          <p:cNvPicPr/>
          <p:nvPr/>
        </p:nvPicPr>
        <p:blipFill>
          <a:blip r:embed="rId5" cstate="print"/>
          <a:srcRect l="6069" t="7524" r="11032" b="2670"/>
          <a:stretch>
            <a:fillRect/>
          </a:stretch>
        </p:blipFill>
        <p:spPr bwMode="auto">
          <a:xfrm>
            <a:off x="4716016" y="3789040"/>
            <a:ext cx="3816702" cy="2684027"/>
          </a:xfrm>
          <a:prstGeom prst="rect">
            <a:avLst/>
          </a:prstGeom>
          <a:noFill/>
          <a:ln w="9525">
            <a:noFill/>
            <a:miter lim="800000"/>
            <a:headEnd/>
            <a:tailEnd/>
          </a:ln>
        </p:spPr>
      </p:pic>
      <p:pic>
        <p:nvPicPr>
          <p:cNvPr id="12" name="Рисунок 11" descr="D:\babkin\NIKA-MPD\ToF_RPC\beamtest2015-02\MPD_test\MRPC280_tr_eff_beam_02_15.png"/>
          <p:cNvPicPr/>
          <p:nvPr/>
        </p:nvPicPr>
        <p:blipFill>
          <a:blip r:embed="rId6" cstate="print"/>
          <a:srcRect l="4362" t="6876" b="1911"/>
          <a:stretch>
            <a:fillRect/>
          </a:stretch>
        </p:blipFill>
        <p:spPr bwMode="auto">
          <a:xfrm>
            <a:off x="323528" y="836712"/>
            <a:ext cx="4309777" cy="2880420"/>
          </a:xfrm>
          <a:prstGeom prst="rect">
            <a:avLst/>
          </a:prstGeom>
          <a:noFill/>
          <a:ln w="9525">
            <a:noFill/>
            <a:miter lim="800000"/>
            <a:headEnd/>
            <a:tailEnd/>
          </a:ln>
        </p:spPr>
      </p:pic>
      <p:pic>
        <p:nvPicPr>
          <p:cNvPr id="13" name="Рисунок 12" descr="D:\babkin\NIKA-MPD\ToF_RPC\beamtest2015-02\MPD_test\MRPC400_tr_eff_beam_02_15.png"/>
          <p:cNvPicPr/>
          <p:nvPr/>
        </p:nvPicPr>
        <p:blipFill>
          <a:blip r:embed="rId7" cstate="print"/>
          <a:srcRect l="1877" t="6483" b="2750"/>
          <a:stretch>
            <a:fillRect/>
          </a:stretch>
        </p:blipFill>
        <p:spPr bwMode="auto">
          <a:xfrm>
            <a:off x="4788024" y="836712"/>
            <a:ext cx="4196232" cy="2881415"/>
          </a:xfrm>
          <a:prstGeom prst="rect">
            <a:avLst/>
          </a:prstGeom>
          <a:noFill/>
          <a:ln w="9525">
            <a:noFill/>
            <a:miter lim="800000"/>
            <a:headEnd/>
            <a:tailEnd/>
          </a:ln>
        </p:spPr>
      </p:pic>
      <p:sp>
        <p:nvSpPr>
          <p:cNvPr id="16" name="TextBox 15"/>
          <p:cNvSpPr txBox="1"/>
          <p:nvPr/>
        </p:nvSpPr>
        <p:spPr>
          <a:xfrm>
            <a:off x="1331640" y="2924944"/>
            <a:ext cx="2239716" cy="307777"/>
          </a:xfrm>
          <a:prstGeom prst="rect">
            <a:avLst/>
          </a:prstGeom>
          <a:noFill/>
        </p:spPr>
        <p:txBody>
          <a:bodyPr wrap="none" rtlCol="0">
            <a:spAutoFit/>
          </a:bodyPr>
          <a:lstStyle/>
          <a:p>
            <a:r>
              <a:rPr lang="en-US" sz="1400" b="1" dirty="0" smtClean="0"/>
              <a:t>Glass thickness</a:t>
            </a:r>
            <a:r>
              <a:rPr lang="ru-RU" sz="1400" b="1" dirty="0" smtClean="0">
                <a:latin typeface="+mn-lt"/>
              </a:rPr>
              <a:t> – 280 </a:t>
            </a:r>
            <a:r>
              <a:rPr lang="ru-RU" sz="1400" b="1" dirty="0" err="1" smtClean="0"/>
              <a:t>μ</a:t>
            </a:r>
            <a:r>
              <a:rPr lang="en-US" sz="1400" b="1" dirty="0" smtClean="0"/>
              <a:t>m</a:t>
            </a:r>
            <a:endParaRPr lang="ru-RU" sz="1400" b="1" dirty="0">
              <a:latin typeface="+mn-lt"/>
            </a:endParaRPr>
          </a:p>
        </p:txBody>
      </p:sp>
      <p:sp>
        <p:nvSpPr>
          <p:cNvPr id="17" name="TextBox 16"/>
          <p:cNvSpPr txBox="1"/>
          <p:nvPr/>
        </p:nvSpPr>
        <p:spPr>
          <a:xfrm>
            <a:off x="5724128" y="2996952"/>
            <a:ext cx="2239716" cy="307777"/>
          </a:xfrm>
          <a:prstGeom prst="rect">
            <a:avLst/>
          </a:prstGeom>
          <a:noFill/>
        </p:spPr>
        <p:txBody>
          <a:bodyPr wrap="none" rtlCol="0">
            <a:spAutoFit/>
          </a:bodyPr>
          <a:lstStyle/>
          <a:p>
            <a:r>
              <a:rPr lang="en-US" sz="1400" b="1" dirty="0" smtClean="0"/>
              <a:t>Glass thickness</a:t>
            </a:r>
            <a:r>
              <a:rPr lang="ru-RU" sz="1400" b="1" dirty="0" smtClean="0"/>
              <a:t> – </a:t>
            </a:r>
            <a:r>
              <a:rPr lang="en-US" sz="1400" b="1" dirty="0" smtClean="0"/>
              <a:t>40</a:t>
            </a:r>
            <a:r>
              <a:rPr lang="ru-RU" sz="1400" b="1" dirty="0" smtClean="0"/>
              <a:t>0 </a:t>
            </a:r>
            <a:r>
              <a:rPr lang="ru-RU" sz="1400" b="1" dirty="0" err="1" smtClean="0"/>
              <a:t>μ</a:t>
            </a:r>
            <a:r>
              <a:rPr lang="en-US" sz="1400" b="1" dirty="0" smtClean="0"/>
              <a:t>m</a:t>
            </a:r>
            <a:endParaRPr lang="ru-RU" sz="1400" b="1" dirty="0"/>
          </a:p>
        </p:txBody>
      </p:sp>
      <p:sp>
        <p:nvSpPr>
          <p:cNvPr id="18" name="TextBox 17"/>
          <p:cNvSpPr txBox="1"/>
          <p:nvPr/>
        </p:nvSpPr>
        <p:spPr>
          <a:xfrm>
            <a:off x="5436096" y="5661248"/>
            <a:ext cx="2439066" cy="307777"/>
          </a:xfrm>
          <a:prstGeom prst="rect">
            <a:avLst/>
          </a:prstGeom>
          <a:noFill/>
        </p:spPr>
        <p:txBody>
          <a:bodyPr wrap="none" rtlCol="0">
            <a:spAutoFit/>
          </a:bodyPr>
          <a:lstStyle/>
          <a:p>
            <a:r>
              <a:rPr lang="en-US" sz="1400" b="1" dirty="0" smtClean="0">
                <a:latin typeface="+mn-lt"/>
              </a:rPr>
              <a:t>Time resolution along strip</a:t>
            </a:r>
            <a:endParaRPr lang="ru-RU" sz="1400" b="1" dirty="0">
              <a:latin typeface="+mn-lt"/>
            </a:endParaRPr>
          </a:p>
        </p:txBody>
      </p:sp>
      <p:sp>
        <p:nvSpPr>
          <p:cNvPr id="19" name="TextBox 18"/>
          <p:cNvSpPr txBox="1"/>
          <p:nvPr/>
        </p:nvSpPr>
        <p:spPr>
          <a:xfrm>
            <a:off x="1475656" y="404664"/>
            <a:ext cx="6177846" cy="338554"/>
          </a:xfrm>
          <a:prstGeom prst="rect">
            <a:avLst/>
          </a:prstGeom>
          <a:noFill/>
        </p:spPr>
        <p:txBody>
          <a:bodyPr wrap="none" rtlCol="0">
            <a:spAutoFit/>
          </a:bodyPr>
          <a:lstStyle/>
          <a:p>
            <a:pPr algn="ctr"/>
            <a:r>
              <a:rPr lang="en-US" sz="1600" dirty="0" smtClean="0"/>
              <a:t>Time resolution and efficiency in dependence of applied high voltage</a:t>
            </a:r>
            <a:endParaRPr lang="ru-RU" sz="1600" dirty="0"/>
          </a:p>
        </p:txBody>
      </p:sp>
      <p:grpSp>
        <p:nvGrpSpPr>
          <p:cNvPr id="23" name="Группа 22"/>
          <p:cNvGrpSpPr/>
          <p:nvPr/>
        </p:nvGrpSpPr>
        <p:grpSpPr>
          <a:xfrm>
            <a:off x="755576" y="3789040"/>
            <a:ext cx="3506285" cy="2808312"/>
            <a:chOff x="907286" y="3789040"/>
            <a:chExt cx="3354575" cy="2694493"/>
          </a:xfrm>
        </p:grpSpPr>
        <p:pic>
          <p:nvPicPr>
            <p:cNvPr id="14" name="Picture 2" descr="D:\babkin\NIKA-MPD\ToF_RPC\beamtest2015-02\MPD_test_2\s40_s280_FFD_mwpc1.gif"/>
            <p:cNvPicPr>
              <a:picLocks noChangeAspect="1" noChangeArrowheads="1"/>
            </p:cNvPicPr>
            <p:nvPr/>
          </p:nvPicPr>
          <p:blipFill>
            <a:blip r:embed="rId8" cstate="print"/>
            <a:srcRect l="4240" t="6741" b="4603"/>
            <a:stretch>
              <a:fillRect/>
            </a:stretch>
          </p:blipFill>
          <p:spPr bwMode="auto">
            <a:xfrm>
              <a:off x="971600" y="3789040"/>
              <a:ext cx="3290261" cy="2639999"/>
            </a:xfrm>
            <a:prstGeom prst="rect">
              <a:avLst/>
            </a:prstGeom>
            <a:noFill/>
          </p:spPr>
        </p:pic>
        <p:sp>
          <p:nvSpPr>
            <p:cNvPr id="15" name="Прямоугольник 14"/>
            <p:cNvSpPr/>
            <p:nvPr/>
          </p:nvSpPr>
          <p:spPr>
            <a:xfrm>
              <a:off x="2339752" y="5013176"/>
              <a:ext cx="329026" cy="327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0" name="TextBox 19"/>
            <p:cNvSpPr txBox="1"/>
            <p:nvPr/>
          </p:nvSpPr>
          <p:spPr>
            <a:xfrm rot="16200000">
              <a:off x="782572" y="3999387"/>
              <a:ext cx="495649" cy="246221"/>
            </a:xfrm>
            <a:prstGeom prst="rect">
              <a:avLst/>
            </a:prstGeom>
            <a:noFill/>
          </p:spPr>
          <p:txBody>
            <a:bodyPr wrap="none" rtlCol="0">
              <a:spAutoFit/>
            </a:bodyPr>
            <a:lstStyle/>
            <a:p>
              <a:r>
                <a:rPr lang="en-US" sz="1000" b="1" dirty="0" smtClean="0"/>
                <a:t>Y, cm</a:t>
              </a:r>
              <a:endParaRPr lang="ru-RU" sz="1000" b="1" dirty="0"/>
            </a:p>
          </p:txBody>
        </p:sp>
        <p:sp>
          <p:nvSpPr>
            <p:cNvPr id="21" name="TextBox 20"/>
            <p:cNvSpPr txBox="1"/>
            <p:nvPr/>
          </p:nvSpPr>
          <p:spPr>
            <a:xfrm>
              <a:off x="3707904" y="6237312"/>
              <a:ext cx="497252" cy="246221"/>
            </a:xfrm>
            <a:prstGeom prst="rect">
              <a:avLst/>
            </a:prstGeom>
            <a:noFill/>
          </p:spPr>
          <p:txBody>
            <a:bodyPr wrap="none" rtlCol="0">
              <a:spAutoFit/>
            </a:bodyPr>
            <a:lstStyle/>
            <a:p>
              <a:r>
                <a:rPr lang="en-US" sz="1000" b="1" dirty="0" smtClean="0"/>
                <a:t>X, cm</a:t>
              </a:r>
              <a:endParaRPr lang="ru-RU" sz="1000" b="1" dirty="0"/>
            </a:p>
          </p:txBody>
        </p:sp>
      </p:grpSp>
      <p:cxnSp>
        <p:nvCxnSpPr>
          <p:cNvPr id="24" name="Прямая со стрелкой 23"/>
          <p:cNvCxnSpPr/>
          <p:nvPr/>
        </p:nvCxnSpPr>
        <p:spPr>
          <a:xfrm>
            <a:off x="1403648" y="5229200"/>
            <a:ext cx="2088232" cy="0"/>
          </a:xfrm>
          <a:prstGeom prst="straightConnector1">
            <a:avLst/>
          </a:prstGeom>
          <a:ln w="38100">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5D5B8DC-C02C-4B83-B986-60FA173E82E0}" type="datetime1">
              <a:rPr lang="ru-RU" smtClean="0"/>
              <a:pPr/>
              <a:t>20.02.2016</a:t>
            </a:fld>
            <a:endParaRPr lang="ru-RU"/>
          </a:p>
        </p:txBody>
      </p:sp>
      <p:sp>
        <p:nvSpPr>
          <p:cNvPr id="3" name="Нижний колонтитул 2"/>
          <p:cNvSpPr>
            <a:spLocks noGrp="1"/>
          </p:cNvSpPr>
          <p:nvPr>
            <p:ph type="ftr" sz="quarter" idx="11"/>
          </p:nvPr>
        </p:nvSpPr>
        <p:spPr/>
        <p:txBody>
          <a:bodyPr/>
          <a:lstStyle/>
          <a:p>
            <a:pPr algn="ctr"/>
            <a:r>
              <a:rPr lang="en-US" smtClean="0"/>
              <a:t>V. Babkin, MRPC for the TOF MPD</a:t>
            </a:r>
            <a:endParaRPr lang="ru-RU" dirty="0"/>
          </a:p>
        </p:txBody>
      </p:sp>
      <p:sp>
        <p:nvSpPr>
          <p:cNvPr id="4" name="Номер слайда 3"/>
          <p:cNvSpPr>
            <a:spLocks noGrp="1"/>
          </p:cNvSpPr>
          <p:nvPr>
            <p:ph type="sldNum" sz="quarter" idx="12"/>
          </p:nvPr>
        </p:nvSpPr>
        <p:spPr>
          <a:xfrm>
            <a:off x="7914456" y="6356350"/>
            <a:ext cx="762000" cy="365125"/>
          </a:xfrm>
        </p:spPr>
        <p:txBody>
          <a:bodyPr/>
          <a:lstStyle/>
          <a:p>
            <a:fld id="{725C68B6-61C2-468F-89AB-4B9F7531AA68}" type="slidenum">
              <a:rPr lang="ru-RU" smtClean="0"/>
              <a:pPr/>
              <a:t>16</a:t>
            </a:fld>
            <a:r>
              <a:rPr lang="en-US" dirty="0" smtClean="0"/>
              <a:t>/19</a:t>
            </a:r>
            <a:endParaRPr lang="ru-RU" dirty="0"/>
          </a:p>
        </p:txBody>
      </p:sp>
      <p:pic>
        <p:nvPicPr>
          <p:cNvPr id="8" name="Picture 2" descr="D:\babkin\conference\2015-11_Warsaw_NICA_days\LHEP-emblema.png"/>
          <p:cNvPicPr>
            <a:picLocks noChangeAspect="1" noChangeArrowheads="1"/>
          </p:cNvPicPr>
          <p:nvPr/>
        </p:nvPicPr>
        <p:blipFill>
          <a:blip r:embed="rId3" cstate="print"/>
          <a:srcRect/>
          <a:stretch>
            <a:fillRect/>
          </a:stretch>
        </p:blipFill>
        <p:spPr bwMode="auto">
          <a:xfrm>
            <a:off x="1" y="0"/>
            <a:ext cx="1259632" cy="706705"/>
          </a:xfrm>
          <a:prstGeom prst="rect">
            <a:avLst/>
          </a:prstGeom>
          <a:noFill/>
        </p:spPr>
      </p:pic>
      <p:pic>
        <p:nvPicPr>
          <p:cNvPr id="9" name="Picture 3" descr="D:\babkin\conference\2015-11_Warsaw_NICA_days\NICA_emblema.png"/>
          <p:cNvPicPr>
            <a:picLocks noChangeAspect="1" noChangeArrowheads="1"/>
          </p:cNvPicPr>
          <p:nvPr/>
        </p:nvPicPr>
        <p:blipFill>
          <a:blip r:embed="rId4" cstate="print"/>
          <a:srcRect/>
          <a:stretch>
            <a:fillRect/>
          </a:stretch>
        </p:blipFill>
        <p:spPr bwMode="auto">
          <a:xfrm>
            <a:off x="7596336" y="0"/>
            <a:ext cx="1547664" cy="767161"/>
          </a:xfrm>
          <a:prstGeom prst="rect">
            <a:avLst/>
          </a:prstGeom>
          <a:noFill/>
        </p:spPr>
      </p:pic>
      <p:sp>
        <p:nvSpPr>
          <p:cNvPr id="10" name="TextBox 9"/>
          <p:cNvSpPr txBox="1"/>
          <p:nvPr/>
        </p:nvSpPr>
        <p:spPr>
          <a:xfrm>
            <a:off x="2741948" y="0"/>
            <a:ext cx="3660105" cy="400110"/>
          </a:xfrm>
          <a:prstGeom prst="rect">
            <a:avLst/>
          </a:prstGeom>
          <a:noFill/>
        </p:spPr>
        <p:txBody>
          <a:bodyPr wrap="none" rtlCol="0">
            <a:spAutoFit/>
          </a:bodyPr>
          <a:lstStyle/>
          <a:p>
            <a:r>
              <a:rPr lang="en-US" sz="2000" b="1" dirty="0" smtClean="0">
                <a:solidFill>
                  <a:srgbClr val="FF0000"/>
                </a:solidFill>
                <a:latin typeface="Cambria" pitchFamily="18" charset="0"/>
                <a:cs typeface="Times New Roman" pitchFamily="18" charset="0"/>
              </a:rPr>
              <a:t>March 2015 </a:t>
            </a:r>
            <a:r>
              <a:rPr lang="en-US" sz="2000" b="1" dirty="0" smtClean="0">
                <a:solidFill>
                  <a:srgbClr val="FF0000"/>
                </a:solidFill>
                <a:latin typeface="Cambria" pitchFamily="18" charset="0"/>
                <a:cs typeface="Times New Roman" pitchFamily="18" charset="0"/>
              </a:rPr>
              <a:t>test beam </a:t>
            </a:r>
            <a:r>
              <a:rPr lang="en-US" sz="2000" b="1" dirty="0" smtClean="0">
                <a:solidFill>
                  <a:srgbClr val="FF0000"/>
                </a:solidFill>
                <a:latin typeface="Cambria" pitchFamily="18" charset="0"/>
                <a:cs typeface="Times New Roman" pitchFamily="18" charset="0"/>
              </a:rPr>
              <a:t>results</a:t>
            </a:r>
            <a:endParaRPr lang="ru-RU" sz="2000" b="1" dirty="0">
              <a:solidFill>
                <a:srgbClr val="FF0000"/>
              </a:solidFill>
              <a:latin typeface="Cambria" pitchFamily="18" charset="0"/>
              <a:cs typeface="Times New Roman" pitchFamily="18" charset="0"/>
            </a:endParaRPr>
          </a:p>
        </p:txBody>
      </p:sp>
      <p:pic>
        <p:nvPicPr>
          <p:cNvPr id="11" name="Picture 3" descr="C:\Users\Admin\YandexDisk\Фотокамера\2015-02-24 14-19-56_1.jpg"/>
          <p:cNvPicPr>
            <a:picLocks noChangeAspect="1" noChangeArrowheads="1"/>
          </p:cNvPicPr>
          <p:nvPr/>
        </p:nvPicPr>
        <p:blipFill>
          <a:blip r:embed="rId5" cstate="print"/>
          <a:srcRect b="14516"/>
          <a:stretch>
            <a:fillRect/>
          </a:stretch>
        </p:blipFill>
        <p:spPr bwMode="auto">
          <a:xfrm>
            <a:off x="755576" y="836712"/>
            <a:ext cx="3601081" cy="5472608"/>
          </a:xfrm>
          <a:prstGeom prst="rect">
            <a:avLst/>
          </a:prstGeom>
          <a:noFill/>
        </p:spPr>
      </p:pic>
      <p:pic>
        <p:nvPicPr>
          <p:cNvPr id="12" name="Picture 5" descr="D:\babkin\conference\2015-10_Nuclotron_meeting\tr_beta_alpha_new.png"/>
          <p:cNvPicPr>
            <a:picLocks noChangeAspect="1" noChangeArrowheads="1"/>
          </p:cNvPicPr>
          <p:nvPr/>
        </p:nvPicPr>
        <p:blipFill>
          <a:blip r:embed="rId6" cstate="print"/>
          <a:srcRect l="6931" t="7648" r="11070" b="4138"/>
          <a:stretch>
            <a:fillRect/>
          </a:stretch>
        </p:blipFill>
        <p:spPr bwMode="auto">
          <a:xfrm>
            <a:off x="4932040" y="764704"/>
            <a:ext cx="3649180" cy="2759136"/>
          </a:xfrm>
          <a:prstGeom prst="rect">
            <a:avLst/>
          </a:prstGeom>
          <a:noFill/>
        </p:spPr>
      </p:pic>
      <p:sp>
        <p:nvSpPr>
          <p:cNvPr id="14" name="TextBox 13"/>
          <p:cNvSpPr txBox="1"/>
          <p:nvPr/>
        </p:nvSpPr>
        <p:spPr>
          <a:xfrm>
            <a:off x="683568" y="6309320"/>
            <a:ext cx="3694088" cy="307777"/>
          </a:xfrm>
          <a:prstGeom prst="rect">
            <a:avLst/>
          </a:prstGeom>
          <a:noFill/>
        </p:spPr>
        <p:txBody>
          <a:bodyPr wrap="none" rtlCol="0">
            <a:spAutoFit/>
          </a:bodyPr>
          <a:lstStyle/>
          <a:p>
            <a:r>
              <a:rPr lang="en-US" sz="1400" dirty="0" smtClean="0"/>
              <a:t>The MRPC prototype in the positioning device</a:t>
            </a:r>
            <a:endParaRPr lang="ru-RU" sz="1400" dirty="0"/>
          </a:p>
        </p:txBody>
      </p:sp>
      <p:sp>
        <p:nvSpPr>
          <p:cNvPr id="15" name="TextBox 14"/>
          <p:cNvSpPr txBox="1"/>
          <p:nvPr/>
        </p:nvSpPr>
        <p:spPr>
          <a:xfrm>
            <a:off x="4499992" y="3501008"/>
            <a:ext cx="4439036" cy="307777"/>
          </a:xfrm>
          <a:prstGeom prst="rect">
            <a:avLst/>
          </a:prstGeom>
          <a:noFill/>
        </p:spPr>
        <p:txBody>
          <a:bodyPr wrap="none" rtlCol="0">
            <a:spAutoFit/>
          </a:bodyPr>
          <a:lstStyle/>
          <a:p>
            <a:r>
              <a:rPr lang="en-US" sz="1400" dirty="0" smtClean="0">
                <a:latin typeface="Cambria" pitchFamily="18" charset="0"/>
              </a:rPr>
              <a:t>Time resolution in dependence of rotation in surface XZ</a:t>
            </a:r>
            <a:endParaRPr lang="ru-RU" sz="1400" dirty="0">
              <a:latin typeface="Cambria" pitchFamily="18" charset="0"/>
            </a:endParaRPr>
          </a:p>
        </p:txBody>
      </p:sp>
      <p:sp>
        <p:nvSpPr>
          <p:cNvPr id="16" name="TextBox 15"/>
          <p:cNvSpPr txBox="1"/>
          <p:nvPr/>
        </p:nvSpPr>
        <p:spPr>
          <a:xfrm>
            <a:off x="4499992" y="6309320"/>
            <a:ext cx="4543873" cy="307777"/>
          </a:xfrm>
          <a:prstGeom prst="rect">
            <a:avLst/>
          </a:prstGeom>
          <a:noFill/>
        </p:spPr>
        <p:txBody>
          <a:bodyPr wrap="none" rtlCol="0">
            <a:spAutoFit/>
          </a:bodyPr>
          <a:lstStyle/>
          <a:p>
            <a:r>
              <a:rPr lang="en-US" sz="1400" dirty="0" smtClean="0">
                <a:latin typeface="Cambria" pitchFamily="18" charset="0"/>
              </a:rPr>
              <a:t>Time resolution in dependence of rotation in surface YZ</a:t>
            </a:r>
            <a:endParaRPr lang="ru-RU" sz="1400" dirty="0">
              <a:latin typeface="Cambria" pitchFamily="18" charset="0"/>
            </a:endParaRPr>
          </a:p>
        </p:txBody>
      </p:sp>
      <p:sp>
        <p:nvSpPr>
          <p:cNvPr id="17" name="TextBox 16"/>
          <p:cNvSpPr txBox="1"/>
          <p:nvPr/>
        </p:nvSpPr>
        <p:spPr>
          <a:xfrm>
            <a:off x="1331640" y="404664"/>
            <a:ext cx="6106736" cy="338554"/>
          </a:xfrm>
          <a:prstGeom prst="rect">
            <a:avLst/>
          </a:prstGeom>
          <a:noFill/>
        </p:spPr>
        <p:txBody>
          <a:bodyPr wrap="none" rtlCol="0">
            <a:spAutoFit/>
          </a:bodyPr>
          <a:lstStyle/>
          <a:p>
            <a:pPr algn="ctr"/>
            <a:r>
              <a:rPr lang="en-US" sz="1600" dirty="0" smtClean="0"/>
              <a:t>Influence of the angle of flight of the particles on the time resolution</a:t>
            </a:r>
            <a:endParaRPr lang="ru-RU" sz="1600" dirty="0"/>
          </a:p>
        </p:txBody>
      </p:sp>
      <p:pic>
        <p:nvPicPr>
          <p:cNvPr id="18" name="Рисунок 17" descr="D:\Documents\TOF\MPD\TDR_MPD\TimeRes_vs_angle.png"/>
          <p:cNvPicPr/>
          <p:nvPr/>
        </p:nvPicPr>
        <p:blipFill>
          <a:blip r:embed="rId7"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9321" t="7955" r="5720" b="5554"/>
          <a:stretch>
            <a:fillRect/>
          </a:stretch>
        </p:blipFill>
        <p:spPr bwMode="auto">
          <a:xfrm>
            <a:off x="4932040" y="3789040"/>
            <a:ext cx="3653170" cy="2592288"/>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5" name="Picture 5" descr="D:\babkin\conference\2016-02_RPC2016_Belgium\Beam_Profile.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940152" y="3284984"/>
            <a:ext cx="2880320" cy="2547593"/>
          </a:xfrm>
          <a:prstGeom prst="rect">
            <a:avLst/>
          </a:prstGeom>
          <a:noFill/>
        </p:spPr>
      </p:pic>
      <p:sp>
        <p:nvSpPr>
          <p:cNvPr id="2" name="Дата 1"/>
          <p:cNvSpPr>
            <a:spLocks noGrp="1"/>
          </p:cNvSpPr>
          <p:nvPr>
            <p:ph type="dt" sz="half" idx="10"/>
          </p:nvPr>
        </p:nvSpPr>
        <p:spPr/>
        <p:txBody>
          <a:bodyPr/>
          <a:lstStyle/>
          <a:p>
            <a:fld id="{193C5A8A-E355-4FD4-BCD4-295FA154C3CC}" type="datetime1">
              <a:rPr lang="ru-RU" smtClean="0"/>
              <a:pPr/>
              <a:t>20.02.2016</a:t>
            </a:fld>
            <a:endParaRPr lang="ru-RU"/>
          </a:p>
        </p:txBody>
      </p:sp>
      <p:sp>
        <p:nvSpPr>
          <p:cNvPr id="3" name="Нижний колонтитул 2"/>
          <p:cNvSpPr>
            <a:spLocks noGrp="1"/>
          </p:cNvSpPr>
          <p:nvPr>
            <p:ph type="ftr" sz="quarter" idx="11"/>
          </p:nvPr>
        </p:nvSpPr>
        <p:spPr/>
        <p:txBody>
          <a:bodyPr/>
          <a:lstStyle/>
          <a:p>
            <a:pPr algn="ctr"/>
            <a:r>
              <a:rPr lang="en-US" dirty="0" smtClean="0"/>
              <a:t>V. </a:t>
            </a:r>
            <a:r>
              <a:rPr lang="en-US" dirty="0" err="1" smtClean="0"/>
              <a:t>Babkin</a:t>
            </a:r>
            <a:r>
              <a:rPr lang="en-US" dirty="0" smtClean="0"/>
              <a:t>, MRPC for the TOF MPD</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17</a:t>
            </a:fld>
            <a:r>
              <a:rPr lang="en-US" dirty="0" smtClean="0"/>
              <a:t>/19</a:t>
            </a:r>
            <a:endParaRPr lang="ru-RU" dirty="0"/>
          </a:p>
        </p:txBody>
      </p:sp>
      <p:pic>
        <p:nvPicPr>
          <p:cNvPr id="8" name="Picture 2" descr="D:\babkin\conference\2015-11_Warsaw_NICA_days\LHEP-emblema.png"/>
          <p:cNvPicPr>
            <a:picLocks noChangeAspect="1" noChangeArrowheads="1"/>
          </p:cNvPicPr>
          <p:nvPr/>
        </p:nvPicPr>
        <p:blipFill>
          <a:blip r:embed="rId4" cstate="print"/>
          <a:srcRect/>
          <a:stretch>
            <a:fillRect/>
          </a:stretch>
        </p:blipFill>
        <p:spPr bwMode="auto">
          <a:xfrm>
            <a:off x="1" y="0"/>
            <a:ext cx="1259632" cy="706705"/>
          </a:xfrm>
          <a:prstGeom prst="rect">
            <a:avLst/>
          </a:prstGeom>
          <a:noFill/>
        </p:spPr>
      </p:pic>
      <p:pic>
        <p:nvPicPr>
          <p:cNvPr id="9" name="Picture 3" descr="D:\babkin\conference\2015-11_Warsaw_NICA_days\NICA_emblema.png"/>
          <p:cNvPicPr>
            <a:picLocks noChangeAspect="1" noChangeArrowheads="1"/>
          </p:cNvPicPr>
          <p:nvPr/>
        </p:nvPicPr>
        <p:blipFill>
          <a:blip r:embed="rId5" cstate="print"/>
          <a:srcRect/>
          <a:stretch>
            <a:fillRect/>
          </a:stretch>
        </p:blipFill>
        <p:spPr bwMode="auto">
          <a:xfrm>
            <a:off x="7596336" y="0"/>
            <a:ext cx="1547664" cy="767161"/>
          </a:xfrm>
          <a:prstGeom prst="rect">
            <a:avLst/>
          </a:prstGeom>
          <a:noFill/>
        </p:spPr>
      </p:pic>
      <p:sp>
        <p:nvSpPr>
          <p:cNvPr id="10" name="TextBox 9"/>
          <p:cNvSpPr txBox="1"/>
          <p:nvPr/>
        </p:nvSpPr>
        <p:spPr>
          <a:xfrm>
            <a:off x="3486256" y="0"/>
            <a:ext cx="2171492" cy="400110"/>
          </a:xfrm>
          <a:prstGeom prst="rect">
            <a:avLst/>
          </a:prstGeom>
          <a:noFill/>
        </p:spPr>
        <p:txBody>
          <a:bodyPr wrap="none" rtlCol="0">
            <a:spAutoFit/>
          </a:bodyPr>
          <a:lstStyle/>
          <a:p>
            <a:pPr algn="ctr"/>
            <a:r>
              <a:rPr lang="en-US" sz="2000" b="1" dirty="0" smtClean="0">
                <a:solidFill>
                  <a:srgbClr val="FF0000"/>
                </a:solidFill>
                <a:latin typeface="Cambria" pitchFamily="18" charset="0"/>
                <a:cs typeface="Times New Roman" pitchFamily="18" charset="0"/>
              </a:rPr>
              <a:t>Rate scan results</a:t>
            </a:r>
            <a:endParaRPr lang="ru-RU" sz="2000" b="1" dirty="0">
              <a:solidFill>
                <a:srgbClr val="FF0000"/>
              </a:solidFill>
              <a:latin typeface="Cambria" pitchFamily="18" charset="0"/>
              <a:cs typeface="Times New Roman" pitchFamily="18" charset="0"/>
            </a:endParaRPr>
          </a:p>
        </p:txBody>
      </p:sp>
      <p:pic>
        <p:nvPicPr>
          <p:cNvPr id="20" name="Рисунок 1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2118" r="1419"/>
          <a:stretch>
            <a:fillRect/>
          </a:stretch>
        </p:blipFill>
        <p:spPr>
          <a:xfrm>
            <a:off x="96829" y="764704"/>
            <a:ext cx="4410314" cy="2676662"/>
          </a:xfrm>
          <a:prstGeom prst="rect">
            <a:avLst/>
          </a:prstGeom>
        </p:spPr>
      </p:pic>
      <p:pic>
        <p:nvPicPr>
          <p:cNvPr id="21" name="Рисунок 2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0" y="3536506"/>
            <a:ext cx="4572000" cy="2745957"/>
          </a:xfrm>
          <a:prstGeom prst="rect">
            <a:avLst/>
          </a:prstGeom>
        </p:spPr>
      </p:pic>
      <p:sp>
        <p:nvSpPr>
          <p:cNvPr id="23" name="Прямоугольник 22"/>
          <p:cNvSpPr/>
          <p:nvPr/>
        </p:nvSpPr>
        <p:spPr>
          <a:xfrm>
            <a:off x="2331756" y="3051441"/>
            <a:ext cx="424232" cy="316288"/>
          </a:xfrm>
          <a:prstGeom prst="rect">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4" name="Прямоугольник 23"/>
          <p:cNvSpPr/>
          <p:nvPr/>
        </p:nvSpPr>
        <p:spPr>
          <a:xfrm>
            <a:off x="226544" y="3694275"/>
            <a:ext cx="4280599" cy="25447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5" name="Прямая соединительная линия 24"/>
          <p:cNvCxnSpPr/>
          <p:nvPr/>
        </p:nvCxnSpPr>
        <p:spPr>
          <a:xfrm flipH="1">
            <a:off x="226544" y="3051441"/>
            <a:ext cx="2105213" cy="642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2755988" y="3051441"/>
            <a:ext cx="1751154" cy="642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80112" y="5877272"/>
            <a:ext cx="3563888" cy="646331"/>
          </a:xfrm>
          <a:prstGeom prst="rect">
            <a:avLst/>
          </a:prstGeom>
          <a:noFill/>
        </p:spPr>
        <p:txBody>
          <a:bodyPr wrap="square" rtlCol="0">
            <a:spAutoFit/>
          </a:bodyPr>
          <a:lstStyle/>
          <a:p>
            <a:pPr algn="just"/>
            <a:r>
              <a:rPr lang="en-US" sz="1200" dirty="0" smtClean="0"/>
              <a:t>Red square is the area for processing. The intensity is determined by the ratio of the number of tracks in this area to the total number of tracks.</a:t>
            </a:r>
            <a:endParaRPr lang="ru-RU" sz="1200" dirty="0">
              <a:latin typeface="+mn-lt"/>
            </a:endParaRPr>
          </a:p>
        </p:txBody>
      </p:sp>
      <p:sp>
        <p:nvSpPr>
          <p:cNvPr id="38" name="Прямоугольник 37"/>
          <p:cNvSpPr/>
          <p:nvPr/>
        </p:nvSpPr>
        <p:spPr>
          <a:xfrm>
            <a:off x="6588224" y="4509120"/>
            <a:ext cx="596184" cy="58326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7283" name="Picture 3" descr="E:\YaDisk\YandexDisk\Фотокамера\present_gent.jpg"/>
          <p:cNvPicPr>
            <a:picLocks noChangeAspect="1" noChangeArrowheads="1"/>
          </p:cNvPicPr>
          <p:nvPr/>
        </p:nvPicPr>
        <p:blipFill>
          <a:blip r:embed="rId8" cstate="print"/>
          <a:srcRect/>
          <a:stretch>
            <a:fillRect/>
          </a:stretch>
        </p:blipFill>
        <p:spPr bwMode="auto">
          <a:xfrm>
            <a:off x="4499992" y="764704"/>
            <a:ext cx="4512822" cy="2520280"/>
          </a:xfrm>
          <a:prstGeom prst="rect">
            <a:avLst/>
          </a:prstGeom>
          <a:noFill/>
        </p:spPr>
      </p:pic>
      <p:cxnSp>
        <p:nvCxnSpPr>
          <p:cNvPr id="44" name="Прямая со стрелкой 43"/>
          <p:cNvCxnSpPr/>
          <p:nvPr/>
        </p:nvCxnSpPr>
        <p:spPr>
          <a:xfrm>
            <a:off x="4788024" y="2420888"/>
            <a:ext cx="1656184" cy="122413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flipH="1">
            <a:off x="7668344" y="2420888"/>
            <a:ext cx="1008112" cy="122413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97284" name="Picture 4" descr="D:\babkin\conference\2016-02_RPC2016_Belgium\msc16v.jpg"/>
          <p:cNvPicPr>
            <a:picLocks noChangeAspect="1" noChangeArrowheads="1"/>
          </p:cNvPicPr>
          <p:nvPr/>
        </p:nvPicPr>
        <p:blipFill>
          <a:blip r:embed="rId9" cstate="print"/>
          <a:srcRect/>
          <a:stretch>
            <a:fillRect/>
          </a:stretch>
        </p:blipFill>
        <p:spPr bwMode="auto">
          <a:xfrm>
            <a:off x="4644008" y="3323045"/>
            <a:ext cx="1008112" cy="2811912"/>
          </a:xfrm>
          <a:prstGeom prst="rect">
            <a:avLst/>
          </a:prstGeom>
          <a:noFill/>
        </p:spPr>
      </p:pic>
      <p:cxnSp>
        <p:nvCxnSpPr>
          <p:cNvPr id="48" name="Прямая со стрелкой 47"/>
          <p:cNvCxnSpPr/>
          <p:nvPr/>
        </p:nvCxnSpPr>
        <p:spPr>
          <a:xfrm flipH="1">
            <a:off x="5220072" y="2060848"/>
            <a:ext cx="864096" cy="172819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572000" y="6165304"/>
            <a:ext cx="1128835" cy="430887"/>
          </a:xfrm>
          <a:prstGeom prst="rect">
            <a:avLst/>
          </a:prstGeom>
          <a:noFill/>
        </p:spPr>
        <p:txBody>
          <a:bodyPr wrap="none" rtlCol="0">
            <a:spAutoFit/>
          </a:bodyPr>
          <a:lstStyle/>
          <a:p>
            <a:pPr algn="ctr"/>
            <a:r>
              <a:rPr lang="en-US" sz="1100" b="1" dirty="0" err="1" smtClean="0">
                <a:solidFill>
                  <a:srgbClr val="FF0000"/>
                </a:solidFill>
              </a:rPr>
              <a:t>Multihit</a:t>
            </a:r>
            <a:r>
              <a:rPr lang="en-US" sz="1100" b="1" dirty="0" smtClean="0">
                <a:solidFill>
                  <a:srgbClr val="FF0000"/>
                </a:solidFill>
              </a:rPr>
              <a:t> </a:t>
            </a:r>
            <a:r>
              <a:rPr lang="en-US" sz="1100" b="1" dirty="0" err="1" smtClean="0">
                <a:solidFill>
                  <a:srgbClr val="FF0000"/>
                </a:solidFill>
              </a:rPr>
              <a:t>scaler</a:t>
            </a:r>
            <a:endParaRPr lang="en-US" sz="1100" b="1" dirty="0" smtClean="0">
              <a:solidFill>
                <a:srgbClr val="FF0000"/>
              </a:solidFill>
            </a:endParaRPr>
          </a:p>
          <a:p>
            <a:pPr algn="ctr"/>
            <a:r>
              <a:rPr lang="en-US" sz="1100" b="1" dirty="0" smtClean="0">
                <a:solidFill>
                  <a:srgbClr val="FF0000"/>
                </a:solidFill>
              </a:rPr>
              <a:t>MSC16V</a:t>
            </a:r>
            <a:endParaRPr lang="ru-RU" sz="1100" b="1" dirty="0">
              <a:solidFill>
                <a:srgbClr val="FF0000"/>
              </a:solidFill>
            </a:endParaRPr>
          </a:p>
        </p:txBody>
      </p:sp>
      <p:cxnSp>
        <p:nvCxnSpPr>
          <p:cNvPr id="52" name="Прямая со стрелкой 51"/>
          <p:cNvCxnSpPr/>
          <p:nvPr/>
        </p:nvCxnSpPr>
        <p:spPr>
          <a:xfrm flipH="1" flipV="1">
            <a:off x="3995936" y="2636912"/>
            <a:ext cx="1080120" cy="108012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804278" y="5661248"/>
            <a:ext cx="3169777" cy="276999"/>
          </a:xfrm>
          <a:prstGeom prst="rect">
            <a:avLst/>
          </a:prstGeom>
          <a:noFill/>
        </p:spPr>
        <p:txBody>
          <a:bodyPr wrap="none" rtlCol="0">
            <a:spAutoFit/>
          </a:bodyPr>
          <a:lstStyle/>
          <a:p>
            <a:pPr lvl="0" algn="ctr"/>
            <a:r>
              <a:rPr lang="en-US" sz="1200" dirty="0" smtClean="0">
                <a:solidFill>
                  <a:prstClr val="black"/>
                </a:solidFill>
              </a:rPr>
              <a:t>The beam profile in proportional chambers. </a:t>
            </a:r>
          </a:p>
        </p:txBody>
      </p:sp>
      <p:sp>
        <p:nvSpPr>
          <p:cNvPr id="27" name="TextBox 26"/>
          <p:cNvSpPr txBox="1"/>
          <p:nvPr/>
        </p:nvSpPr>
        <p:spPr>
          <a:xfrm>
            <a:off x="1750907" y="1412776"/>
            <a:ext cx="5642186" cy="369332"/>
          </a:xfrm>
          <a:prstGeom prst="rect">
            <a:avLst/>
          </a:prstGeom>
          <a:noFill/>
        </p:spPr>
        <p:txBody>
          <a:bodyPr wrap="none" rtlCol="0">
            <a:spAutoFit/>
          </a:bodyPr>
          <a:lstStyle/>
          <a:p>
            <a:r>
              <a:rPr lang="en-US" b="1" dirty="0" smtClean="0">
                <a:solidFill>
                  <a:srgbClr val="FF0000"/>
                </a:solidFill>
              </a:rPr>
              <a:t>How to calculate the flux of particles more accurate?</a:t>
            </a:r>
            <a:endParaRPr lang="ru-RU"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7283"/>
                                        </p:tgtEl>
                                        <p:attrNameLst>
                                          <p:attrName>style.visibility</p:attrName>
                                        </p:attrNameLst>
                                      </p:cBhvr>
                                      <p:to>
                                        <p:strVal val="visible"/>
                                      </p:to>
                                    </p:set>
                                    <p:animEffect transition="in" filter="blinds(horizontal)">
                                      <p:cBhvr>
                                        <p:cTn id="7" dur="500"/>
                                        <p:tgtEl>
                                          <p:spTgt spid="97283"/>
                                        </p:tgtEl>
                                      </p:cBhvr>
                                    </p:animEffect>
                                  </p:childTnLst>
                                </p:cTn>
                              </p:par>
                              <p:par>
                                <p:cTn id="8" presetID="1" presetClass="exit"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hidden"/>
                                      </p:to>
                                    </p:set>
                                  </p:childTnLst>
                                </p:cTn>
                              </p:par>
                              <p:par>
                                <p:cTn id="10" presetID="3" presetClass="entr" presetSubtype="10" fill="hold" grpId="0" nodeType="with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blinds(horizontal)">
                                      <p:cBhvr>
                                        <p:cTn id="12" dur="500"/>
                                        <p:tgtEl>
                                          <p:spTgt spid="62"/>
                                        </p:tgtEl>
                                      </p:cBhvr>
                                    </p:animEffect>
                                  </p:childTnLst>
                                </p:cTn>
                              </p:par>
                              <p:par>
                                <p:cTn id="13" presetID="3" presetClass="entr" presetSubtype="1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blinds(horizontal)">
                                      <p:cBhvr>
                                        <p:cTn id="15" dur="500"/>
                                        <p:tgtEl>
                                          <p:spTgt spid="44"/>
                                        </p:tgtEl>
                                      </p:cBhvr>
                                    </p:animEffect>
                                  </p:childTnLst>
                                </p:cTn>
                              </p:par>
                              <p:par>
                                <p:cTn id="16" presetID="3" presetClass="entr" presetSubtype="10"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linds(horizontal)">
                                      <p:cBhvr>
                                        <p:cTn id="18" dur="500"/>
                                        <p:tgtEl>
                                          <p:spTgt spid="46"/>
                                        </p:tgtEl>
                                      </p:cBhvr>
                                    </p:animEffect>
                                  </p:childTnLst>
                                </p:cTn>
                              </p:par>
                              <p:par>
                                <p:cTn id="19" presetID="22" presetClass="entr" presetSubtype="4" fill="hold" nodeType="withEffect">
                                  <p:stCondLst>
                                    <p:cond delay="0"/>
                                  </p:stCondLst>
                                  <p:childTnLst>
                                    <p:set>
                                      <p:cBhvr>
                                        <p:cTn id="20" dur="1" fill="hold">
                                          <p:stCondLst>
                                            <p:cond delay="0"/>
                                          </p:stCondLst>
                                        </p:cTn>
                                        <p:tgtEl>
                                          <p:spTgt spid="97285"/>
                                        </p:tgtEl>
                                        <p:attrNameLst>
                                          <p:attrName>style.visibility</p:attrName>
                                        </p:attrNameLst>
                                      </p:cBhvr>
                                      <p:to>
                                        <p:strVal val="visible"/>
                                      </p:to>
                                    </p:set>
                                    <p:animEffect transition="in" filter="wipe(down)">
                                      <p:cBhvr>
                                        <p:cTn id="21" dur="500"/>
                                        <p:tgtEl>
                                          <p:spTgt spid="9728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linds(horizontal)">
                                      <p:cBhvr>
                                        <p:cTn id="26" dur="500"/>
                                        <p:tgtEl>
                                          <p:spTgt spid="3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linds(horizontal)">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right)">
                                      <p:cBhvr>
                                        <p:cTn id="34" dur="500"/>
                                        <p:tgtEl>
                                          <p:spTgt spid="48"/>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97284"/>
                                        </p:tgtEl>
                                        <p:attrNameLst>
                                          <p:attrName>style.visibility</p:attrName>
                                        </p:attrNameLst>
                                      </p:cBhvr>
                                      <p:to>
                                        <p:strVal val="visible"/>
                                      </p:to>
                                    </p:set>
                                    <p:animEffect transition="in" filter="wipe(right)">
                                      <p:cBhvr>
                                        <p:cTn id="38" dur="500"/>
                                        <p:tgtEl>
                                          <p:spTgt spid="9728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down)">
                                      <p:cBhvr>
                                        <p:cTn id="41" dur="500"/>
                                        <p:tgtEl>
                                          <p:spTgt spid="50"/>
                                        </p:tgtEl>
                                      </p:cBhvr>
                                    </p:animEffect>
                                  </p:childTnLst>
                                </p:cTn>
                              </p:par>
                            </p:childTnLst>
                          </p:cTn>
                        </p:par>
                        <p:par>
                          <p:cTn id="42" fill="hold">
                            <p:stCondLst>
                              <p:cond delay="1000"/>
                            </p:stCondLst>
                            <p:childTnLst>
                              <p:par>
                                <p:cTn id="43" presetID="22" presetClass="entr" presetSubtype="2" fill="hold" nodeType="after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wipe(right)">
                                      <p:cBhvr>
                                        <p:cTn id="45" dur="500"/>
                                        <p:tgtEl>
                                          <p:spTgt spid="52"/>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cTn>
                              </p:par>
                              <p:par>
                                <p:cTn id="55" presetID="22" presetClass="entr" presetSubtype="1"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par>
                                <p:cTn id="58" presetID="22" presetClass="entr" presetSubtype="1"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up)">
                                      <p:cBhvr>
                                        <p:cTn id="60" dur="500"/>
                                        <p:tgtEl>
                                          <p:spTgt spid="26"/>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500"/>
                                        <p:tgtEl>
                                          <p:spTgt spid="24"/>
                                        </p:tgtEl>
                                      </p:cBhvr>
                                    </p:animEffect>
                                  </p:childTnLst>
                                </p:cTn>
                              </p:par>
                              <p:par>
                                <p:cTn id="64" presetID="22" presetClass="entr" presetSubtype="1"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up)">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8" grpId="0"/>
      <p:bldP spid="38" grpId="0" animBg="1"/>
      <p:bldP spid="50" grpId="0"/>
      <p:bldP spid="62"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93C5A8A-E355-4FD4-BCD4-295FA154C3CC}" type="datetime1">
              <a:rPr lang="ru-RU" smtClean="0"/>
              <a:pPr/>
              <a:t>20.02.2016</a:t>
            </a:fld>
            <a:endParaRPr lang="ru-RU"/>
          </a:p>
        </p:txBody>
      </p:sp>
      <p:sp>
        <p:nvSpPr>
          <p:cNvPr id="3" name="Нижний колонтитул 2"/>
          <p:cNvSpPr>
            <a:spLocks noGrp="1"/>
          </p:cNvSpPr>
          <p:nvPr>
            <p:ph type="ftr" sz="quarter" idx="11"/>
          </p:nvPr>
        </p:nvSpPr>
        <p:spPr/>
        <p:txBody>
          <a:bodyPr/>
          <a:lstStyle/>
          <a:p>
            <a:pPr algn="ctr"/>
            <a:r>
              <a:rPr lang="en-US" smtClean="0"/>
              <a:t>V. Babkin, MRPC for the TOF MPD</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18</a:t>
            </a:fld>
            <a:r>
              <a:rPr lang="en-US" dirty="0" smtClean="0"/>
              <a:t>/19</a:t>
            </a:r>
            <a:endParaRPr lang="ru-RU" dirty="0"/>
          </a:p>
        </p:txBody>
      </p:sp>
      <p:pic>
        <p:nvPicPr>
          <p:cNvPr id="8" name="Picture 2" descr="D:\babkin\conference\2015-11_Warsaw_NICA_days\LHEP-emblema.png"/>
          <p:cNvPicPr>
            <a:picLocks noChangeAspect="1" noChangeArrowheads="1"/>
          </p:cNvPicPr>
          <p:nvPr/>
        </p:nvPicPr>
        <p:blipFill>
          <a:blip r:embed="rId3" cstate="print"/>
          <a:srcRect/>
          <a:stretch>
            <a:fillRect/>
          </a:stretch>
        </p:blipFill>
        <p:spPr bwMode="auto">
          <a:xfrm>
            <a:off x="1" y="0"/>
            <a:ext cx="1259632" cy="706705"/>
          </a:xfrm>
          <a:prstGeom prst="rect">
            <a:avLst/>
          </a:prstGeom>
          <a:noFill/>
        </p:spPr>
      </p:pic>
      <p:pic>
        <p:nvPicPr>
          <p:cNvPr id="9" name="Picture 3" descr="D:\babkin\conference\2015-11_Warsaw_NICA_days\NICA_emblema.png"/>
          <p:cNvPicPr>
            <a:picLocks noChangeAspect="1" noChangeArrowheads="1"/>
          </p:cNvPicPr>
          <p:nvPr/>
        </p:nvPicPr>
        <p:blipFill>
          <a:blip r:embed="rId4" cstate="print"/>
          <a:srcRect/>
          <a:stretch>
            <a:fillRect/>
          </a:stretch>
        </p:blipFill>
        <p:spPr bwMode="auto">
          <a:xfrm>
            <a:off x="7596336" y="0"/>
            <a:ext cx="1547664" cy="767161"/>
          </a:xfrm>
          <a:prstGeom prst="rect">
            <a:avLst/>
          </a:prstGeom>
          <a:noFill/>
        </p:spPr>
      </p:pic>
      <p:sp>
        <p:nvSpPr>
          <p:cNvPr id="10" name="TextBox 9"/>
          <p:cNvSpPr txBox="1"/>
          <p:nvPr/>
        </p:nvSpPr>
        <p:spPr>
          <a:xfrm>
            <a:off x="3486256" y="0"/>
            <a:ext cx="2171492" cy="400110"/>
          </a:xfrm>
          <a:prstGeom prst="rect">
            <a:avLst/>
          </a:prstGeom>
          <a:noFill/>
        </p:spPr>
        <p:txBody>
          <a:bodyPr wrap="none" rtlCol="0">
            <a:spAutoFit/>
          </a:bodyPr>
          <a:lstStyle/>
          <a:p>
            <a:pPr algn="ctr"/>
            <a:r>
              <a:rPr lang="en-US" sz="2000" b="1" dirty="0" smtClean="0">
                <a:solidFill>
                  <a:srgbClr val="FF0000"/>
                </a:solidFill>
                <a:latin typeface="Cambria" pitchFamily="18" charset="0"/>
                <a:cs typeface="Times New Roman" pitchFamily="18" charset="0"/>
              </a:rPr>
              <a:t>Rate scan results</a:t>
            </a:r>
            <a:endParaRPr lang="ru-RU" sz="2000" b="1" dirty="0">
              <a:solidFill>
                <a:srgbClr val="FF0000"/>
              </a:solidFill>
              <a:latin typeface="Cambria" pitchFamily="18" charset="0"/>
              <a:cs typeface="Times New Roman" pitchFamily="18" charset="0"/>
            </a:endParaRPr>
          </a:p>
        </p:txBody>
      </p:sp>
      <p:sp>
        <p:nvSpPr>
          <p:cNvPr id="30" name="TextBox 29"/>
          <p:cNvSpPr txBox="1"/>
          <p:nvPr/>
        </p:nvSpPr>
        <p:spPr>
          <a:xfrm>
            <a:off x="2267744" y="332656"/>
            <a:ext cx="4547783" cy="276999"/>
          </a:xfrm>
          <a:prstGeom prst="rect">
            <a:avLst/>
          </a:prstGeom>
          <a:noFill/>
        </p:spPr>
        <p:txBody>
          <a:bodyPr wrap="none" rtlCol="0">
            <a:spAutoFit/>
          </a:bodyPr>
          <a:lstStyle/>
          <a:p>
            <a:r>
              <a:rPr lang="en-US" sz="1200" dirty="0" smtClean="0">
                <a:latin typeface="+mn-lt"/>
              </a:rPr>
              <a:t>Degradation of the detector efficiency due to particles flux in time.</a:t>
            </a:r>
            <a:endParaRPr lang="ru-RU" sz="1200" dirty="0">
              <a:latin typeface="+mn-lt"/>
            </a:endParaRPr>
          </a:p>
        </p:txBody>
      </p:sp>
      <p:grpSp>
        <p:nvGrpSpPr>
          <p:cNvPr id="26" name="Группа 25"/>
          <p:cNvGrpSpPr/>
          <p:nvPr/>
        </p:nvGrpSpPr>
        <p:grpSpPr>
          <a:xfrm>
            <a:off x="1979712" y="3429000"/>
            <a:ext cx="5328592" cy="3157319"/>
            <a:chOff x="1979712" y="3429000"/>
            <a:chExt cx="5328592" cy="3157319"/>
          </a:xfrm>
        </p:grpSpPr>
        <p:pic>
          <p:nvPicPr>
            <p:cNvPr id="45061" name="Picture 5" descr="D:\babkin\conference\2016-02_RPC2016_Belgium\eff_tr_rate.png"/>
            <p:cNvPicPr>
              <a:picLocks noChangeAspect="1" noChangeArrowheads="1"/>
            </p:cNvPicPr>
            <p:nvPr/>
          </p:nvPicPr>
          <p:blipFill>
            <a:blip r:embed="rId5" cstate="print"/>
            <a:srcRect l="6954" t="9613" r="5197" b="5000"/>
            <a:stretch>
              <a:fillRect/>
            </a:stretch>
          </p:blipFill>
          <p:spPr bwMode="auto">
            <a:xfrm>
              <a:off x="2555776" y="3429000"/>
              <a:ext cx="4258758" cy="2909122"/>
            </a:xfrm>
            <a:prstGeom prst="rect">
              <a:avLst/>
            </a:prstGeom>
            <a:noFill/>
          </p:spPr>
        </p:pic>
        <p:sp>
          <p:nvSpPr>
            <p:cNvPr id="31" name="TextBox 30"/>
            <p:cNvSpPr txBox="1"/>
            <p:nvPr/>
          </p:nvSpPr>
          <p:spPr>
            <a:xfrm>
              <a:off x="1979712" y="6309320"/>
              <a:ext cx="5328592" cy="276999"/>
            </a:xfrm>
            <a:prstGeom prst="rect">
              <a:avLst/>
            </a:prstGeom>
            <a:noFill/>
          </p:spPr>
          <p:txBody>
            <a:bodyPr wrap="square" rtlCol="0">
              <a:spAutoFit/>
            </a:bodyPr>
            <a:lstStyle/>
            <a:p>
              <a:pPr algn="ctr"/>
              <a:r>
                <a:rPr lang="en-US" sz="1200" dirty="0" smtClean="0"/>
                <a:t>The </a:t>
              </a:r>
              <a:r>
                <a:rPr lang="en-US" sz="1200" dirty="0" smtClean="0"/>
                <a:t>“time-averaged</a:t>
              </a:r>
              <a:r>
                <a:rPr lang="en-US" sz="1200" dirty="0" smtClean="0"/>
                <a:t>" </a:t>
              </a:r>
              <a:r>
                <a:rPr lang="en-US" sz="1200" dirty="0" smtClean="0"/>
                <a:t>efficiency and time resolution depending on </a:t>
              </a:r>
              <a:r>
                <a:rPr lang="en-US" sz="1200" dirty="0" smtClean="0"/>
                <a:t>intensity</a:t>
              </a:r>
              <a:endParaRPr lang="ru-RU" sz="1200" dirty="0">
                <a:latin typeface="+mn-lt"/>
              </a:endParaRPr>
            </a:p>
          </p:txBody>
        </p:sp>
        <p:cxnSp>
          <p:nvCxnSpPr>
            <p:cNvPr id="45" name="Прямая соединительная линия 44"/>
            <p:cNvCxnSpPr/>
            <p:nvPr/>
          </p:nvCxnSpPr>
          <p:spPr>
            <a:xfrm flipV="1">
              <a:off x="5724128" y="3501008"/>
              <a:ext cx="0" cy="2448272"/>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436096" y="5877272"/>
              <a:ext cx="672523" cy="307777"/>
            </a:xfrm>
            <a:prstGeom prst="rect">
              <a:avLst/>
            </a:prstGeom>
            <a:noFill/>
          </p:spPr>
          <p:txBody>
            <a:bodyPr wrap="square" rtlCol="0">
              <a:spAutoFit/>
            </a:bodyPr>
            <a:lstStyle/>
            <a:p>
              <a:r>
                <a:rPr lang="en-US" sz="1400" b="1" dirty="0" smtClean="0">
                  <a:solidFill>
                    <a:srgbClr val="FF0000"/>
                  </a:solidFill>
                </a:rPr>
                <a:t>2 kHz</a:t>
              </a:r>
              <a:endParaRPr lang="ru-RU" sz="1400" b="1" dirty="0">
                <a:solidFill>
                  <a:srgbClr val="FF0000"/>
                </a:solidFill>
              </a:endParaRPr>
            </a:p>
          </p:txBody>
        </p:sp>
      </p:grpSp>
      <p:pic>
        <p:nvPicPr>
          <p:cNvPr id="45059" name="Picture 3" descr="D:\babkin\conference\2016-02_RPC2016_Belgium\eff_rate_400.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283968" y="332656"/>
            <a:ext cx="4542238" cy="3168352"/>
          </a:xfrm>
          <a:prstGeom prst="rect">
            <a:avLst/>
          </a:prstGeom>
          <a:noFill/>
        </p:spPr>
      </p:pic>
      <p:pic>
        <p:nvPicPr>
          <p:cNvPr id="45060" name="Picture 4" descr="E:\YaDisk\YandexDisk\2016-02_RPC2016_Belgium\eff_rate_280.pn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3529" y="332656"/>
            <a:ext cx="4542238" cy="3168352"/>
          </a:xfrm>
          <a:prstGeom prst="rect">
            <a:avLst/>
          </a:prstGeom>
          <a:noFill/>
        </p:spPr>
      </p:pic>
      <p:sp>
        <p:nvSpPr>
          <p:cNvPr id="24" name="TextBox 23"/>
          <p:cNvSpPr txBox="1"/>
          <p:nvPr/>
        </p:nvSpPr>
        <p:spPr>
          <a:xfrm>
            <a:off x="1835696" y="476672"/>
            <a:ext cx="1563826" cy="276999"/>
          </a:xfrm>
          <a:prstGeom prst="rect">
            <a:avLst/>
          </a:prstGeom>
          <a:noFill/>
        </p:spPr>
        <p:txBody>
          <a:bodyPr wrap="none" rtlCol="0">
            <a:spAutoFit/>
          </a:bodyPr>
          <a:lstStyle/>
          <a:p>
            <a:r>
              <a:rPr lang="en-US" sz="1200" b="1" dirty="0" smtClean="0">
                <a:solidFill>
                  <a:srgbClr val="FF0000"/>
                </a:solidFill>
              </a:rPr>
              <a:t>MRPC280 (11.5 kV)</a:t>
            </a:r>
            <a:endParaRPr lang="ru-RU" sz="1200" b="1" dirty="0">
              <a:solidFill>
                <a:srgbClr val="FF0000"/>
              </a:solidFill>
            </a:endParaRPr>
          </a:p>
        </p:txBody>
      </p:sp>
      <p:sp>
        <p:nvSpPr>
          <p:cNvPr id="25" name="TextBox 24"/>
          <p:cNvSpPr txBox="1"/>
          <p:nvPr/>
        </p:nvSpPr>
        <p:spPr>
          <a:xfrm>
            <a:off x="5940152" y="487705"/>
            <a:ext cx="1437188" cy="276999"/>
          </a:xfrm>
          <a:prstGeom prst="rect">
            <a:avLst/>
          </a:prstGeom>
          <a:noFill/>
        </p:spPr>
        <p:txBody>
          <a:bodyPr wrap="none" rtlCol="0">
            <a:spAutoFit/>
          </a:bodyPr>
          <a:lstStyle/>
          <a:p>
            <a:r>
              <a:rPr lang="en-US" sz="1200" b="1" dirty="0" smtClean="0">
                <a:solidFill>
                  <a:srgbClr val="FF0000"/>
                </a:solidFill>
              </a:rPr>
              <a:t>MRPC400 (12 kV)</a:t>
            </a:r>
            <a:endParaRPr lang="ru-RU" sz="1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0DAAF19-A48E-4A73-8C43-2A646FC0A01A}" type="datetime1">
              <a:rPr lang="ru-RU" smtClean="0"/>
              <a:pPr/>
              <a:t>20.02.2016</a:t>
            </a:fld>
            <a:endParaRPr lang="ru-RU"/>
          </a:p>
        </p:txBody>
      </p:sp>
      <p:sp>
        <p:nvSpPr>
          <p:cNvPr id="3" name="Нижний колонтитул 2"/>
          <p:cNvSpPr>
            <a:spLocks noGrp="1"/>
          </p:cNvSpPr>
          <p:nvPr>
            <p:ph type="ftr" sz="quarter" idx="11"/>
          </p:nvPr>
        </p:nvSpPr>
        <p:spPr/>
        <p:txBody>
          <a:bodyPr/>
          <a:lstStyle/>
          <a:p>
            <a:pPr algn="ctr"/>
            <a:r>
              <a:rPr lang="en-US" smtClean="0"/>
              <a:t>V. Babkin, MRPC for the TOF MPD</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19</a:t>
            </a:fld>
            <a:r>
              <a:rPr lang="en-US" dirty="0" smtClean="0"/>
              <a:t>/19</a:t>
            </a:r>
            <a:endParaRPr lang="ru-RU" dirty="0"/>
          </a:p>
        </p:txBody>
      </p:sp>
      <p:pic>
        <p:nvPicPr>
          <p:cNvPr id="8" name="Picture 2" descr="D:\babkin\conference\2015-11_Warsaw_NICA_days\LHEP-emblema.png"/>
          <p:cNvPicPr>
            <a:picLocks noChangeAspect="1" noChangeArrowheads="1"/>
          </p:cNvPicPr>
          <p:nvPr/>
        </p:nvPicPr>
        <p:blipFill>
          <a:blip r:embed="rId3" cstate="print"/>
          <a:srcRect/>
          <a:stretch>
            <a:fillRect/>
          </a:stretch>
        </p:blipFill>
        <p:spPr bwMode="auto">
          <a:xfrm>
            <a:off x="1" y="0"/>
            <a:ext cx="1259632" cy="706705"/>
          </a:xfrm>
          <a:prstGeom prst="rect">
            <a:avLst/>
          </a:prstGeom>
          <a:noFill/>
        </p:spPr>
      </p:pic>
      <p:pic>
        <p:nvPicPr>
          <p:cNvPr id="9" name="Picture 3" descr="D:\babkin\conference\2015-11_Warsaw_NICA_days\NICA_emblema.png"/>
          <p:cNvPicPr>
            <a:picLocks noChangeAspect="1" noChangeArrowheads="1"/>
          </p:cNvPicPr>
          <p:nvPr/>
        </p:nvPicPr>
        <p:blipFill>
          <a:blip r:embed="rId4" cstate="print"/>
          <a:srcRect/>
          <a:stretch>
            <a:fillRect/>
          </a:stretch>
        </p:blipFill>
        <p:spPr bwMode="auto">
          <a:xfrm>
            <a:off x="7596336" y="0"/>
            <a:ext cx="1547664" cy="767161"/>
          </a:xfrm>
          <a:prstGeom prst="rect">
            <a:avLst/>
          </a:prstGeom>
          <a:noFill/>
        </p:spPr>
      </p:pic>
      <p:sp>
        <p:nvSpPr>
          <p:cNvPr id="13" name="TextBox 12"/>
          <p:cNvSpPr txBox="1"/>
          <p:nvPr/>
        </p:nvSpPr>
        <p:spPr>
          <a:xfrm>
            <a:off x="494698" y="5013176"/>
            <a:ext cx="8154605" cy="830997"/>
          </a:xfrm>
          <a:prstGeom prst="rect">
            <a:avLst/>
          </a:prstGeom>
          <a:solidFill>
            <a:schemeClr val="bg1"/>
          </a:solidFill>
          <a:effectLst>
            <a:glow rad="139700">
              <a:schemeClr val="accent4">
                <a:satMod val="175000"/>
                <a:alpha val="40000"/>
              </a:schemeClr>
            </a:glow>
          </a:effectLst>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rgbClr val="C00000"/>
                </a:solidFill>
                <a:effectLst>
                  <a:outerShdw blurRad="50800" dist="39000" dir="5460000" algn="tl">
                    <a:srgbClr val="000000">
                      <a:alpha val="38000"/>
                    </a:srgbClr>
                  </a:outerShdw>
                </a:effectLst>
              </a:rPr>
              <a:t>Thank you for the attention!</a:t>
            </a:r>
            <a:endParaRPr lang="ru-RU" sz="4800" b="1" dirty="0">
              <a:ln w="11430"/>
              <a:solidFill>
                <a:srgbClr val="C00000"/>
              </a:solidFill>
              <a:effectLst>
                <a:outerShdw blurRad="50800" dist="39000" dir="5460000" algn="tl">
                  <a:srgbClr val="000000">
                    <a:alpha val="38000"/>
                  </a:srgbClr>
                </a:outerShdw>
              </a:effectLst>
            </a:endParaRPr>
          </a:p>
        </p:txBody>
      </p:sp>
      <p:sp>
        <p:nvSpPr>
          <p:cNvPr id="10" name="TextBox 9"/>
          <p:cNvSpPr txBox="1"/>
          <p:nvPr/>
        </p:nvSpPr>
        <p:spPr>
          <a:xfrm>
            <a:off x="395536" y="908720"/>
            <a:ext cx="8568952" cy="4237057"/>
          </a:xfrm>
          <a:prstGeom prst="rect">
            <a:avLst/>
          </a:prstGeom>
          <a:noFill/>
        </p:spPr>
        <p:txBody>
          <a:bodyPr wrap="square" rtlCol="0">
            <a:spAutoFit/>
          </a:bodyPr>
          <a:lstStyle/>
          <a:p>
            <a:pPr algn="ctr"/>
            <a:r>
              <a:rPr lang="en-US" sz="2800" b="1" dirty="0" smtClean="0"/>
              <a:t>Summary:</a:t>
            </a:r>
          </a:p>
          <a:p>
            <a:pPr algn="ctr"/>
            <a:endParaRPr lang="en-US" sz="2800" dirty="0" smtClean="0"/>
          </a:p>
          <a:p>
            <a:pPr marL="342900" indent="-342900">
              <a:spcAft>
                <a:spcPts val="800"/>
              </a:spcAft>
              <a:buAutoNum type="arabicPeriod"/>
            </a:pPr>
            <a:r>
              <a:rPr lang="en-US" dirty="0" smtClean="0"/>
              <a:t>The design of the TOF system for MPD/NICA was created and simulated.</a:t>
            </a:r>
          </a:p>
          <a:p>
            <a:pPr marL="342900" indent="-342900">
              <a:spcAft>
                <a:spcPts val="800"/>
              </a:spcAft>
              <a:buAutoNum type="arabicPeriod"/>
            </a:pPr>
            <a:r>
              <a:rPr lang="en-US" dirty="0" smtClean="0"/>
              <a:t>The effect of dispersion of the signal on strips has been studied and taken into account in the design of the </a:t>
            </a:r>
            <a:r>
              <a:rPr lang="en-US" dirty="0" smtClean="0"/>
              <a:t>MRPC.</a:t>
            </a:r>
            <a:endParaRPr lang="en-US" dirty="0" smtClean="0"/>
          </a:p>
          <a:p>
            <a:pPr marL="342900" indent="-342900">
              <a:spcAft>
                <a:spcPts val="800"/>
              </a:spcAft>
              <a:buAutoNum type="arabicPeriod"/>
            </a:pPr>
            <a:r>
              <a:rPr lang="en-US" dirty="0" smtClean="0"/>
              <a:t>Triple stack MRPC was developed specially for TOF MPD.</a:t>
            </a:r>
          </a:p>
          <a:p>
            <a:pPr marL="342900" indent="-342900">
              <a:spcAft>
                <a:spcPts val="800"/>
              </a:spcAft>
              <a:buAutoNum type="arabicPeriod"/>
            </a:pPr>
            <a:r>
              <a:rPr lang="en-US" dirty="0" smtClean="0"/>
              <a:t>Dependencies of the efficiency </a:t>
            </a:r>
            <a:r>
              <a:rPr lang="en-US" dirty="0" smtClean="0"/>
              <a:t>and time resolution from applied voltage, position and angle of the particle </a:t>
            </a:r>
            <a:r>
              <a:rPr lang="en-US" dirty="0" smtClean="0"/>
              <a:t>were </a:t>
            </a:r>
            <a:r>
              <a:rPr lang="en-US" dirty="0" smtClean="0"/>
              <a:t>measured</a:t>
            </a:r>
            <a:r>
              <a:rPr lang="en-US" dirty="0" smtClean="0"/>
              <a:t>.</a:t>
            </a:r>
          </a:p>
          <a:p>
            <a:pPr marL="342900" indent="-342900">
              <a:spcAft>
                <a:spcPts val="800"/>
              </a:spcAft>
              <a:buAutoNum type="arabicPeriod"/>
            </a:pPr>
            <a:r>
              <a:rPr lang="en-US" dirty="0" smtClean="0"/>
              <a:t>It was found that the drop of efficiency depends from irradiation time. The triple stack </a:t>
            </a:r>
            <a:r>
              <a:rPr lang="en-US" dirty="0" smtClean="0"/>
              <a:t>MRPC with 280 </a:t>
            </a:r>
            <a:r>
              <a:rPr lang="el-GR" dirty="0" smtClean="0"/>
              <a:t>μ</a:t>
            </a:r>
            <a:r>
              <a:rPr lang="en-US" dirty="0" smtClean="0"/>
              <a:t>m glass </a:t>
            </a:r>
            <a:r>
              <a:rPr lang="en-US" dirty="0" smtClean="0"/>
              <a:t>operates with efficiency </a:t>
            </a:r>
            <a:r>
              <a:rPr lang="en-US" dirty="0" smtClean="0"/>
              <a:t>better 90</a:t>
            </a:r>
            <a:r>
              <a:rPr lang="en-US" dirty="0" smtClean="0"/>
              <a:t>% and time resolution </a:t>
            </a:r>
            <a:r>
              <a:rPr lang="en-US" dirty="0" smtClean="0"/>
              <a:t>&lt;60 </a:t>
            </a:r>
            <a:r>
              <a:rPr lang="en-US" dirty="0" err="1" smtClean="0"/>
              <a:t>ps</a:t>
            </a:r>
            <a:r>
              <a:rPr lang="en-US" dirty="0" smtClean="0"/>
              <a:t> for particles flux up to 2 kHz/cm</a:t>
            </a:r>
            <a:r>
              <a:rPr lang="en-US" baseline="30000" dirty="0" smtClean="0"/>
              <a:t>2</a:t>
            </a:r>
            <a:r>
              <a:rPr lang="en-US" dirty="0" smtClean="0"/>
              <a:t> during </a:t>
            </a:r>
            <a:r>
              <a:rPr lang="en-US" dirty="0" smtClean="0"/>
              <a:t>spill of 1 second .</a:t>
            </a:r>
          </a:p>
          <a:p>
            <a:pPr marL="342900" indent="-342900">
              <a:buAutoNum type="arabicPeriod"/>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A4AA7C9-6EC0-49BD-8D0B-4A212F41989F}" type="datetime1">
              <a:rPr lang="ru-RU" smtClean="0"/>
              <a:pPr/>
              <a:t>20.02.2016</a:t>
            </a:fld>
            <a:endParaRPr lang="ru-RU"/>
          </a:p>
        </p:txBody>
      </p:sp>
      <p:sp>
        <p:nvSpPr>
          <p:cNvPr id="5" name="Нижний колонтитул 4"/>
          <p:cNvSpPr>
            <a:spLocks noGrp="1"/>
          </p:cNvSpPr>
          <p:nvPr>
            <p:ph type="ftr" sz="quarter" idx="11"/>
          </p:nvPr>
        </p:nvSpPr>
        <p:spPr/>
        <p:txBody>
          <a:bodyPr/>
          <a:lstStyle/>
          <a:p>
            <a:pPr algn="ctr"/>
            <a:r>
              <a:rPr lang="en-US" dirty="0" smtClean="0"/>
              <a:t>V. </a:t>
            </a:r>
            <a:r>
              <a:rPr lang="en-US" dirty="0" err="1" smtClean="0"/>
              <a:t>Babkin</a:t>
            </a:r>
            <a:r>
              <a:rPr lang="en-US" dirty="0" smtClean="0"/>
              <a:t>, MRPC for the TOF MPD</a:t>
            </a:r>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2</a:t>
            </a:fld>
            <a:r>
              <a:rPr lang="en-US" dirty="0" smtClean="0"/>
              <a:t>/19</a:t>
            </a:r>
            <a:endParaRPr lang="ru-RU" dirty="0"/>
          </a:p>
        </p:txBody>
      </p:sp>
      <p:sp>
        <p:nvSpPr>
          <p:cNvPr id="7" name="TextBox 6"/>
          <p:cNvSpPr txBox="1"/>
          <p:nvPr/>
        </p:nvSpPr>
        <p:spPr>
          <a:xfrm>
            <a:off x="3635896" y="1628800"/>
            <a:ext cx="1851341" cy="584775"/>
          </a:xfrm>
          <a:prstGeom prst="rect">
            <a:avLst/>
          </a:prstGeom>
          <a:noFill/>
        </p:spPr>
        <p:txBody>
          <a:bodyPr wrap="none" rtlCol="0">
            <a:spAutoFit/>
          </a:bodyPr>
          <a:lstStyle/>
          <a:p>
            <a:r>
              <a:rPr lang="en-US" sz="3200" b="1" dirty="0" smtClean="0">
                <a:solidFill>
                  <a:srgbClr val="FF0000"/>
                </a:solidFill>
                <a:latin typeface="Cambria" pitchFamily="18" charset="0"/>
              </a:rPr>
              <a:t>Contents</a:t>
            </a:r>
            <a:endParaRPr lang="ru-RU" sz="3200" b="1" dirty="0">
              <a:solidFill>
                <a:srgbClr val="FF0000"/>
              </a:solidFill>
              <a:latin typeface="Cambria" pitchFamily="18" charset="0"/>
            </a:endParaRPr>
          </a:p>
        </p:txBody>
      </p:sp>
      <p:sp>
        <p:nvSpPr>
          <p:cNvPr id="8" name="TextBox 7"/>
          <p:cNvSpPr txBox="1"/>
          <p:nvPr/>
        </p:nvSpPr>
        <p:spPr>
          <a:xfrm>
            <a:off x="1727684" y="2276872"/>
            <a:ext cx="5688632" cy="2400657"/>
          </a:xfrm>
          <a:prstGeom prst="rect">
            <a:avLst/>
          </a:prstGeom>
          <a:noFill/>
        </p:spPr>
        <p:txBody>
          <a:bodyPr wrap="square" rtlCol="0">
            <a:spAutoFit/>
          </a:bodyPr>
          <a:lstStyle/>
          <a:p>
            <a:pPr marL="342900" indent="-342900">
              <a:spcAft>
                <a:spcPts val="300"/>
              </a:spcAft>
              <a:buAutoNum type="arabicPeriod"/>
            </a:pPr>
            <a:r>
              <a:rPr lang="en-US" sz="2800" dirty="0" smtClean="0"/>
              <a:t>The NICA/MPD  layout and stages</a:t>
            </a:r>
          </a:p>
          <a:p>
            <a:pPr marL="342900" indent="-342900">
              <a:spcAft>
                <a:spcPts val="300"/>
              </a:spcAft>
              <a:buAutoNum type="arabicPeriod"/>
            </a:pPr>
            <a:r>
              <a:rPr lang="en-US" sz="2800" dirty="0" smtClean="0"/>
              <a:t>The Barrel TOF design</a:t>
            </a:r>
          </a:p>
          <a:p>
            <a:pPr marL="342900" indent="-342900">
              <a:spcAft>
                <a:spcPts val="300"/>
              </a:spcAft>
              <a:buFontTx/>
              <a:buAutoNum type="arabicPeriod"/>
            </a:pPr>
            <a:r>
              <a:rPr lang="en-US" sz="2800" dirty="0" smtClean="0"/>
              <a:t>Readout electronics</a:t>
            </a:r>
          </a:p>
          <a:p>
            <a:pPr marL="342900" indent="-342900">
              <a:spcAft>
                <a:spcPts val="300"/>
              </a:spcAft>
              <a:buAutoNum type="arabicPeriod"/>
            </a:pPr>
            <a:r>
              <a:rPr lang="en-US" sz="2800" dirty="0" smtClean="0"/>
              <a:t>New triple-stack MRPC</a:t>
            </a:r>
          </a:p>
          <a:p>
            <a:pPr marL="342900" indent="-342900">
              <a:spcAft>
                <a:spcPts val="300"/>
              </a:spcAft>
              <a:buAutoNum type="arabicPeriod"/>
            </a:pPr>
            <a:r>
              <a:rPr lang="en-US" sz="2800" dirty="0" smtClean="0"/>
              <a:t>Nuclotron beam test results</a:t>
            </a:r>
          </a:p>
        </p:txBody>
      </p:sp>
      <p:pic>
        <p:nvPicPr>
          <p:cNvPr id="9" name="Picture 2" descr="D:\babkin\conference\2015-11_Warsaw_NICA_days\LHEP-emblema.png"/>
          <p:cNvPicPr>
            <a:picLocks noChangeAspect="1" noChangeArrowheads="1"/>
          </p:cNvPicPr>
          <p:nvPr/>
        </p:nvPicPr>
        <p:blipFill>
          <a:blip r:embed="rId3" cstate="print"/>
          <a:srcRect/>
          <a:stretch>
            <a:fillRect/>
          </a:stretch>
        </p:blipFill>
        <p:spPr bwMode="auto">
          <a:xfrm>
            <a:off x="1" y="0"/>
            <a:ext cx="1259632" cy="706705"/>
          </a:xfrm>
          <a:prstGeom prst="rect">
            <a:avLst/>
          </a:prstGeom>
          <a:noFill/>
        </p:spPr>
      </p:pic>
      <p:pic>
        <p:nvPicPr>
          <p:cNvPr id="10" name="Picture 3" descr="D:\babkin\conference\2015-11_Warsaw_NICA_days\NICA_emblema.png"/>
          <p:cNvPicPr>
            <a:picLocks noChangeAspect="1" noChangeArrowheads="1"/>
          </p:cNvPicPr>
          <p:nvPr/>
        </p:nvPicPr>
        <p:blipFill>
          <a:blip r:embed="rId4" cstate="print"/>
          <a:srcRect/>
          <a:stretch>
            <a:fillRect/>
          </a:stretch>
        </p:blipFill>
        <p:spPr bwMode="auto">
          <a:xfrm>
            <a:off x="7596336" y="0"/>
            <a:ext cx="1547664" cy="76716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B27C291-735D-4B2F-9D50-A078614B3737}" type="datetime1">
              <a:rPr lang="ru-RU" smtClean="0"/>
              <a:pPr/>
              <a:t>20.02.2016</a:t>
            </a:fld>
            <a:endParaRPr lang="ru-RU"/>
          </a:p>
        </p:txBody>
      </p:sp>
      <p:sp>
        <p:nvSpPr>
          <p:cNvPr id="3" name="Нижний колонтитул 2"/>
          <p:cNvSpPr>
            <a:spLocks noGrp="1"/>
          </p:cNvSpPr>
          <p:nvPr>
            <p:ph type="ftr" sz="quarter" idx="11"/>
          </p:nvPr>
        </p:nvSpPr>
        <p:spPr/>
        <p:txBody>
          <a:bodyPr/>
          <a:lstStyle/>
          <a:p>
            <a:pPr algn="ctr"/>
            <a:r>
              <a:rPr lang="en-US" smtClean="0"/>
              <a:t>V. Babkin, MRPC for the TOF MPD</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20</a:t>
            </a:fld>
            <a:r>
              <a:rPr lang="en-US" dirty="0" smtClean="0"/>
              <a:t>/16</a:t>
            </a:r>
            <a:endParaRPr lang="ru-RU" dirty="0"/>
          </a:p>
        </p:txBody>
      </p:sp>
      <p:pic>
        <p:nvPicPr>
          <p:cNvPr id="8" name="Picture 2" descr="D:\babkin\conference\2015-11_Warsaw_NICA_days\LHEP-emblema.png"/>
          <p:cNvPicPr>
            <a:picLocks noChangeAspect="1" noChangeArrowheads="1"/>
          </p:cNvPicPr>
          <p:nvPr/>
        </p:nvPicPr>
        <p:blipFill>
          <a:blip r:embed="rId3" cstate="print"/>
          <a:srcRect/>
          <a:stretch>
            <a:fillRect/>
          </a:stretch>
        </p:blipFill>
        <p:spPr bwMode="auto">
          <a:xfrm>
            <a:off x="1" y="0"/>
            <a:ext cx="1259632" cy="706705"/>
          </a:xfrm>
          <a:prstGeom prst="rect">
            <a:avLst/>
          </a:prstGeom>
          <a:noFill/>
        </p:spPr>
      </p:pic>
      <p:pic>
        <p:nvPicPr>
          <p:cNvPr id="9" name="Picture 3" descr="D:\babkin\conference\2015-11_Warsaw_NICA_days\NICA_emblema.png"/>
          <p:cNvPicPr>
            <a:picLocks noChangeAspect="1" noChangeArrowheads="1"/>
          </p:cNvPicPr>
          <p:nvPr/>
        </p:nvPicPr>
        <p:blipFill>
          <a:blip r:embed="rId4" cstate="print"/>
          <a:srcRect/>
          <a:stretch>
            <a:fillRect/>
          </a:stretch>
        </p:blipFill>
        <p:spPr bwMode="auto">
          <a:xfrm>
            <a:off x="7596336" y="0"/>
            <a:ext cx="1547664" cy="767161"/>
          </a:xfrm>
          <a:prstGeom prst="rect">
            <a:avLst/>
          </a:prstGeom>
          <a:noFill/>
        </p:spPr>
      </p:pic>
      <p:sp>
        <p:nvSpPr>
          <p:cNvPr id="10" name="TextBox 9"/>
          <p:cNvSpPr txBox="1"/>
          <p:nvPr/>
        </p:nvSpPr>
        <p:spPr>
          <a:xfrm>
            <a:off x="3743087" y="2852936"/>
            <a:ext cx="1858970" cy="400110"/>
          </a:xfrm>
          <a:prstGeom prst="rect">
            <a:avLst/>
          </a:prstGeom>
          <a:noFill/>
        </p:spPr>
        <p:txBody>
          <a:bodyPr wrap="none" rtlCol="0">
            <a:spAutoFit/>
          </a:bodyPr>
          <a:lstStyle/>
          <a:p>
            <a:r>
              <a:rPr lang="en-US" sz="2000" b="1" dirty="0" smtClean="0">
                <a:solidFill>
                  <a:srgbClr val="FF0000"/>
                </a:solidFill>
              </a:rPr>
              <a:t> Backup slides</a:t>
            </a:r>
            <a:endParaRPr lang="ru-RU" sz="2000"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FE9903EA-FFF7-4E97-98A7-AE9EDC2707AF}" type="datetime1">
              <a:rPr lang="ru-RU" smtClean="0"/>
              <a:pPr/>
              <a:t>20.02.2016</a:t>
            </a:fld>
            <a:endParaRPr lang="ru-RU" dirty="0"/>
          </a:p>
        </p:txBody>
      </p:sp>
      <p:sp>
        <p:nvSpPr>
          <p:cNvPr id="5" name="Нижний колонтитул 4"/>
          <p:cNvSpPr>
            <a:spLocks noGrp="1"/>
          </p:cNvSpPr>
          <p:nvPr>
            <p:ph type="ftr" sz="quarter" idx="11"/>
          </p:nvPr>
        </p:nvSpPr>
        <p:spPr/>
        <p:txBody>
          <a:bodyPr/>
          <a:lstStyle/>
          <a:p>
            <a:pPr algn="ctr"/>
            <a:r>
              <a:rPr lang="en-US" smtClean="0"/>
              <a:t>V. Babkin, MRPC for the TOF MPD</a:t>
            </a:r>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21</a:t>
            </a:fld>
            <a:r>
              <a:rPr lang="en-US" dirty="0" smtClean="0"/>
              <a:t>/23</a:t>
            </a:r>
            <a:endParaRPr lang="ru-RU" dirty="0"/>
          </a:p>
        </p:txBody>
      </p:sp>
      <p:pic>
        <p:nvPicPr>
          <p:cNvPr id="12" name="Picture 2" descr="D:\babkin\conference\2015-11_Warsaw_NICA_days\LHEP-emblema.png"/>
          <p:cNvPicPr>
            <a:picLocks noChangeAspect="1" noChangeArrowheads="1"/>
          </p:cNvPicPr>
          <p:nvPr/>
        </p:nvPicPr>
        <p:blipFill>
          <a:blip r:embed="rId3" cstate="print"/>
          <a:srcRect/>
          <a:stretch>
            <a:fillRect/>
          </a:stretch>
        </p:blipFill>
        <p:spPr bwMode="auto">
          <a:xfrm>
            <a:off x="1" y="0"/>
            <a:ext cx="1259632" cy="706705"/>
          </a:xfrm>
          <a:prstGeom prst="rect">
            <a:avLst/>
          </a:prstGeom>
          <a:noFill/>
        </p:spPr>
      </p:pic>
      <p:pic>
        <p:nvPicPr>
          <p:cNvPr id="13" name="Picture 3" descr="D:\babkin\conference\2015-11_Warsaw_NICA_days\NICA_emblema.png"/>
          <p:cNvPicPr>
            <a:picLocks noChangeAspect="1" noChangeArrowheads="1"/>
          </p:cNvPicPr>
          <p:nvPr/>
        </p:nvPicPr>
        <p:blipFill>
          <a:blip r:embed="rId4" cstate="print"/>
          <a:srcRect/>
          <a:stretch>
            <a:fillRect/>
          </a:stretch>
        </p:blipFill>
        <p:spPr bwMode="auto">
          <a:xfrm>
            <a:off x="7596336" y="0"/>
            <a:ext cx="1547664" cy="767161"/>
          </a:xfrm>
          <a:prstGeom prst="rect">
            <a:avLst/>
          </a:prstGeom>
          <a:noFill/>
        </p:spPr>
      </p:pic>
      <p:sp>
        <p:nvSpPr>
          <p:cNvPr id="22" name="TextBox 21"/>
          <p:cNvSpPr txBox="1"/>
          <p:nvPr/>
        </p:nvSpPr>
        <p:spPr>
          <a:xfrm>
            <a:off x="3431303" y="0"/>
            <a:ext cx="2281394" cy="400110"/>
          </a:xfrm>
          <a:prstGeom prst="rect">
            <a:avLst/>
          </a:prstGeom>
          <a:noFill/>
        </p:spPr>
        <p:txBody>
          <a:bodyPr wrap="none" rtlCol="0">
            <a:spAutoFit/>
          </a:bodyPr>
          <a:lstStyle/>
          <a:p>
            <a:r>
              <a:rPr lang="en-US" sz="2000" b="1" dirty="0" smtClean="0">
                <a:solidFill>
                  <a:srgbClr val="FF0000"/>
                </a:solidFill>
              </a:rPr>
              <a:t>MPD setup design</a:t>
            </a:r>
            <a:endParaRPr lang="ru-RU" sz="2000" b="1" dirty="0">
              <a:solidFill>
                <a:srgbClr val="FF0000"/>
              </a:solidFill>
            </a:endParaRPr>
          </a:p>
        </p:txBody>
      </p:sp>
      <p:pic>
        <p:nvPicPr>
          <p:cNvPr id="15" name="Picture 3" descr="E:\Downloads\MPD34 1.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1196752"/>
            <a:ext cx="4768863" cy="439248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16" name="TextBox 15"/>
          <p:cNvSpPr txBox="1"/>
          <p:nvPr/>
        </p:nvSpPr>
        <p:spPr>
          <a:xfrm>
            <a:off x="4716016" y="1052736"/>
            <a:ext cx="4248472" cy="461664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b="1" dirty="0" smtClean="0"/>
              <a:t>The main systems of the MPD detector:</a:t>
            </a:r>
          </a:p>
          <a:p>
            <a:r>
              <a:rPr lang="en-US" sz="1400" b="1" dirty="0" smtClean="0"/>
              <a:t>     1. Particles Identification (PID) system:</a:t>
            </a:r>
          </a:p>
          <a:p>
            <a:r>
              <a:rPr lang="en-US" sz="1400" dirty="0" smtClean="0"/>
              <a:t>– Time Projection Chamber (</a:t>
            </a:r>
            <a:r>
              <a:rPr lang="en-US" sz="1400" b="1" dirty="0" smtClean="0"/>
              <a:t>TPC</a:t>
            </a:r>
            <a:r>
              <a:rPr lang="en-US" sz="1400" dirty="0" smtClean="0"/>
              <a:t>) is measure momentum and </a:t>
            </a:r>
            <a:r>
              <a:rPr lang="en-US" sz="1400" i="1" dirty="0" err="1" smtClean="0"/>
              <a:t>dE</a:t>
            </a:r>
            <a:r>
              <a:rPr lang="en-US" sz="1400" i="1" dirty="0" smtClean="0"/>
              <a:t>/</a:t>
            </a:r>
            <a:r>
              <a:rPr lang="en-US" sz="1400" i="1" dirty="0" err="1" smtClean="0"/>
              <a:t>dx</a:t>
            </a:r>
            <a:r>
              <a:rPr lang="en-US" sz="1400" dirty="0" smtClean="0"/>
              <a:t> of charged particles;</a:t>
            </a:r>
          </a:p>
          <a:p>
            <a:r>
              <a:rPr lang="en-US" sz="1400" dirty="0" smtClean="0"/>
              <a:t>– Time of Flight (</a:t>
            </a:r>
            <a:r>
              <a:rPr lang="en-US" sz="1400" b="1" dirty="0" smtClean="0"/>
              <a:t>TOF</a:t>
            </a:r>
            <a:r>
              <a:rPr lang="en-US" sz="1400" dirty="0" smtClean="0"/>
              <a:t>) for charged particles identification by time-of-flight;</a:t>
            </a:r>
          </a:p>
          <a:p>
            <a:r>
              <a:rPr lang="en-US" sz="1400" dirty="0" smtClean="0"/>
              <a:t>– Electromagnetic Calorimeter (</a:t>
            </a:r>
            <a:r>
              <a:rPr lang="en-US" sz="1400" b="1" dirty="0" err="1" smtClean="0"/>
              <a:t>ECal</a:t>
            </a:r>
            <a:r>
              <a:rPr lang="en-US" sz="1400" dirty="0" smtClean="0"/>
              <a:t>) to identify electrons and photons and measure their energy.</a:t>
            </a:r>
          </a:p>
          <a:p>
            <a:r>
              <a:rPr lang="en-US" sz="1400" b="1" dirty="0" smtClean="0"/>
              <a:t>     2. Tracking system: </a:t>
            </a:r>
          </a:p>
          <a:p>
            <a:r>
              <a:rPr lang="en-US" sz="1400" dirty="0" smtClean="0"/>
              <a:t>– Inner Tracker (</a:t>
            </a:r>
            <a:r>
              <a:rPr lang="en-US" sz="1400" b="1" dirty="0" smtClean="0"/>
              <a:t>IT</a:t>
            </a:r>
            <a:r>
              <a:rPr lang="en-US" sz="1400" dirty="0" smtClean="0"/>
              <a:t>) provide precise tracking and vertex determination;</a:t>
            </a:r>
          </a:p>
          <a:p>
            <a:r>
              <a:rPr lang="en-US" sz="1400" dirty="0" smtClean="0"/>
              <a:t>– Time Projection Chamber (</a:t>
            </a:r>
            <a:r>
              <a:rPr lang="en-US" sz="1400" b="1" dirty="0" smtClean="0"/>
              <a:t>TPC</a:t>
            </a:r>
            <a:r>
              <a:rPr lang="en-US" sz="1400" dirty="0" smtClean="0"/>
              <a:t>) is the main device for tracking;</a:t>
            </a:r>
          </a:p>
          <a:p>
            <a:r>
              <a:rPr lang="en-US" sz="1400" dirty="0" smtClean="0"/>
              <a:t>– </a:t>
            </a:r>
            <a:r>
              <a:rPr lang="en-US" sz="1400" dirty="0" err="1" smtClean="0"/>
              <a:t>Endcap</a:t>
            </a:r>
            <a:r>
              <a:rPr lang="en-US" sz="1400" dirty="0" smtClean="0"/>
              <a:t> Straw Tracker (</a:t>
            </a:r>
            <a:r>
              <a:rPr lang="en-US" sz="1400" b="1" dirty="0" smtClean="0"/>
              <a:t>ECT</a:t>
            </a:r>
            <a:r>
              <a:rPr lang="en-US" sz="1400" dirty="0" smtClean="0"/>
              <a:t>) and (</a:t>
            </a:r>
            <a:r>
              <a:rPr lang="en-US" sz="1400" b="1" dirty="0" smtClean="0"/>
              <a:t>CPC</a:t>
            </a:r>
            <a:r>
              <a:rPr lang="en-US" sz="1400" dirty="0" smtClean="0"/>
              <a:t>) are provide tracking for particles travailing in forward direction;</a:t>
            </a:r>
          </a:p>
          <a:p>
            <a:r>
              <a:rPr lang="en-US" sz="1400" dirty="0" smtClean="0"/>
              <a:t>– </a:t>
            </a:r>
            <a:r>
              <a:rPr lang="en-US" sz="1400" b="1" dirty="0" smtClean="0"/>
              <a:t>TOF</a:t>
            </a:r>
            <a:r>
              <a:rPr lang="en-US" sz="1400" dirty="0" smtClean="0"/>
              <a:t> &amp; </a:t>
            </a:r>
            <a:r>
              <a:rPr lang="en-US" sz="1400" b="1" dirty="0" err="1" smtClean="0"/>
              <a:t>ECal</a:t>
            </a:r>
            <a:r>
              <a:rPr lang="en-US" sz="1400" dirty="0" smtClean="0"/>
              <a:t> can used for additional tracking information. </a:t>
            </a:r>
          </a:p>
          <a:p>
            <a:r>
              <a:rPr lang="en-US" sz="1400" b="1" dirty="0" smtClean="0"/>
              <a:t>     3. Trigger system used for trigger definition, T0 and centrality determination:</a:t>
            </a:r>
          </a:p>
          <a:p>
            <a:r>
              <a:rPr lang="en-US" sz="1400" dirty="0" smtClean="0"/>
              <a:t>– Fast Forward Detectors (</a:t>
            </a:r>
            <a:r>
              <a:rPr lang="en-US" sz="1400" b="1" dirty="0" smtClean="0"/>
              <a:t>FD</a:t>
            </a:r>
            <a:r>
              <a:rPr lang="en-US" sz="1400" dirty="0" smtClean="0"/>
              <a:t>);</a:t>
            </a:r>
          </a:p>
          <a:p>
            <a:r>
              <a:rPr lang="en-US" sz="1400" dirty="0" smtClean="0"/>
              <a:t>– Zero Degree Calorimeters (</a:t>
            </a:r>
            <a:r>
              <a:rPr lang="en-US" sz="1400" b="1" dirty="0" smtClean="0"/>
              <a:t>ZDC</a:t>
            </a:r>
            <a:r>
              <a:rPr lang="en-US" sz="1400" dirty="0" smtClean="0"/>
              <a:t>).</a:t>
            </a:r>
            <a:endParaRPr lang="ru-RU"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Дата 6"/>
          <p:cNvSpPr>
            <a:spLocks noGrp="1"/>
          </p:cNvSpPr>
          <p:nvPr>
            <p:ph type="dt" sz="half" idx="10"/>
          </p:nvPr>
        </p:nvSpPr>
        <p:spPr/>
        <p:txBody>
          <a:bodyPr/>
          <a:lstStyle/>
          <a:p>
            <a:fld id="{9505C606-F016-49DC-8406-9B68F12FB7D0}" type="datetime1">
              <a:rPr lang="ru-RU" smtClean="0"/>
              <a:pPr/>
              <a:t>20.02.2016</a:t>
            </a:fld>
            <a:endParaRPr lang="ru-RU"/>
          </a:p>
        </p:txBody>
      </p:sp>
      <p:sp>
        <p:nvSpPr>
          <p:cNvPr id="8" name="Номер слайда 7"/>
          <p:cNvSpPr>
            <a:spLocks noGrp="1"/>
          </p:cNvSpPr>
          <p:nvPr>
            <p:ph type="sldNum" sz="quarter" idx="12"/>
          </p:nvPr>
        </p:nvSpPr>
        <p:spPr/>
        <p:txBody>
          <a:bodyPr/>
          <a:lstStyle/>
          <a:p>
            <a:fld id="{432D6898-0A46-4AB4-8E0F-EC70D0D57769}" type="slidenum">
              <a:rPr lang="ru-RU" smtClean="0"/>
              <a:pPr/>
              <a:t>22</a:t>
            </a:fld>
            <a:endParaRPr lang="ru-RU"/>
          </a:p>
        </p:txBody>
      </p:sp>
      <p:sp>
        <p:nvSpPr>
          <p:cNvPr id="9" name="Нижний колонтитул 8"/>
          <p:cNvSpPr>
            <a:spLocks noGrp="1"/>
          </p:cNvSpPr>
          <p:nvPr>
            <p:ph type="ftr" sz="quarter" idx="11"/>
          </p:nvPr>
        </p:nvSpPr>
        <p:spPr/>
        <p:txBody>
          <a:bodyPr/>
          <a:lstStyle/>
          <a:p>
            <a:r>
              <a:rPr lang="it-IT" smtClean="0"/>
              <a:t>V.Babkin  ToF TDR Upgrade</a:t>
            </a:r>
            <a:endParaRPr lang="ru-RU"/>
          </a:p>
        </p:txBody>
      </p:sp>
      <p:pic>
        <p:nvPicPr>
          <p:cNvPr id="10" name="Picture 6" descr="D:\babkin\NIKA-MPD\ToF_RPC\beamtest2015-02\tr_beta_new.png"/>
          <p:cNvPicPr>
            <a:picLocks noChangeAspect="1" noChangeArrowheads="1"/>
          </p:cNvPicPr>
          <p:nvPr/>
        </p:nvPicPr>
        <p:blipFill>
          <a:blip r:embed="rId2" cstate="print"/>
          <a:srcRect l="6780" t="9461" r="6780" b="5948"/>
          <a:stretch>
            <a:fillRect/>
          </a:stretch>
        </p:blipFill>
        <p:spPr bwMode="auto">
          <a:xfrm>
            <a:off x="1043608" y="908720"/>
            <a:ext cx="6912768" cy="475448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FE99A24-16B7-465A-9973-56C1CAE434A6}" type="datetime1">
              <a:rPr lang="ru-RU" smtClean="0"/>
              <a:pPr/>
              <a:t>20.02.2016</a:t>
            </a:fld>
            <a:endParaRPr lang="ru-RU" dirty="0"/>
          </a:p>
        </p:txBody>
      </p:sp>
      <p:sp>
        <p:nvSpPr>
          <p:cNvPr id="3" name="Нижний колонтитул 2"/>
          <p:cNvSpPr>
            <a:spLocks noGrp="1"/>
          </p:cNvSpPr>
          <p:nvPr>
            <p:ph type="ftr" sz="quarter" idx="11"/>
          </p:nvPr>
        </p:nvSpPr>
        <p:spPr/>
        <p:txBody>
          <a:bodyPr/>
          <a:lstStyle/>
          <a:p>
            <a:pPr algn="ctr"/>
            <a:r>
              <a:rPr lang="en-US" smtClean="0"/>
              <a:t>V. Babkin, MRPC for the TOF MPD</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23</a:t>
            </a:fld>
            <a:r>
              <a:rPr lang="en-US" dirty="0" smtClean="0"/>
              <a:t>/16</a:t>
            </a:r>
            <a:endParaRPr lang="ru-RU" dirty="0"/>
          </a:p>
        </p:txBody>
      </p:sp>
      <p:sp>
        <p:nvSpPr>
          <p:cNvPr id="5" name="Прямоугольник 4"/>
          <p:cNvSpPr/>
          <p:nvPr/>
        </p:nvSpPr>
        <p:spPr>
          <a:xfrm>
            <a:off x="3201561" y="0"/>
            <a:ext cx="2740879" cy="400110"/>
          </a:xfrm>
          <a:prstGeom prst="rect">
            <a:avLst/>
          </a:prstGeom>
        </p:spPr>
        <p:txBody>
          <a:bodyPr wrap="none">
            <a:spAutoFit/>
          </a:bodyPr>
          <a:lstStyle/>
          <a:p>
            <a:r>
              <a:rPr lang="en-US" sz="2000" b="1" dirty="0" smtClean="0">
                <a:solidFill>
                  <a:srgbClr val="FF0000"/>
                </a:solidFill>
                <a:latin typeface="Cambria" pitchFamily="18" charset="0"/>
                <a:ea typeface="Calibri"/>
              </a:rPr>
              <a:t>MC simulation results</a:t>
            </a:r>
            <a:endParaRPr lang="ru-RU" sz="2000" b="1" dirty="0">
              <a:solidFill>
                <a:srgbClr val="FF0000"/>
              </a:solidFill>
              <a:latin typeface="Cambria" pitchFamily="18" charset="0"/>
            </a:endParaRPr>
          </a:p>
        </p:txBody>
      </p:sp>
      <p:pic>
        <p:nvPicPr>
          <p:cNvPr id="12" name="Рисунок 11"/>
          <p:cNvPicPr/>
          <p:nvPr/>
        </p:nvPicPr>
        <p:blipFill>
          <a:blip r:embed="rId3" cstate="print"/>
          <a:srcRect t="6152" b="40"/>
          <a:stretch>
            <a:fillRect/>
          </a:stretch>
        </p:blipFill>
        <p:spPr bwMode="auto">
          <a:xfrm>
            <a:off x="5292080" y="3501008"/>
            <a:ext cx="3672408" cy="2740396"/>
          </a:xfrm>
          <a:prstGeom prst="rect">
            <a:avLst/>
          </a:prstGeom>
          <a:noFill/>
          <a:ln w="9525">
            <a:noFill/>
            <a:miter lim="800000"/>
            <a:headEnd/>
            <a:tailEnd/>
          </a:ln>
        </p:spPr>
      </p:pic>
      <p:sp>
        <p:nvSpPr>
          <p:cNvPr id="19" name="Прямоугольник 18"/>
          <p:cNvSpPr/>
          <p:nvPr/>
        </p:nvSpPr>
        <p:spPr>
          <a:xfrm>
            <a:off x="4860032" y="6237312"/>
            <a:ext cx="4392488" cy="261610"/>
          </a:xfrm>
          <a:prstGeom prst="rect">
            <a:avLst/>
          </a:prstGeom>
        </p:spPr>
        <p:txBody>
          <a:bodyPr wrap="square">
            <a:spAutoFit/>
          </a:bodyPr>
          <a:lstStyle/>
          <a:p>
            <a:r>
              <a:rPr lang="en-US" sz="1100" dirty="0" smtClean="0">
                <a:latin typeface="Cambria" pitchFamily="18" charset="0"/>
                <a:ea typeface="Calibri"/>
              </a:rPr>
              <a:t>Combined </a:t>
            </a:r>
            <a:r>
              <a:rPr lang="en-US" sz="1100" i="1" dirty="0" err="1" smtClean="0">
                <a:latin typeface="Cambria" pitchFamily="18" charset="0"/>
                <a:ea typeface="Calibri"/>
              </a:rPr>
              <a:t>dE</a:t>
            </a:r>
            <a:r>
              <a:rPr lang="en-US" sz="1100" i="1" dirty="0" smtClean="0">
                <a:latin typeface="Cambria" pitchFamily="18" charset="0"/>
                <a:ea typeface="Calibri"/>
              </a:rPr>
              <a:t>/</a:t>
            </a:r>
            <a:r>
              <a:rPr lang="en-US" sz="1100" i="1" dirty="0" err="1" smtClean="0">
                <a:latin typeface="Cambria" pitchFamily="18" charset="0"/>
                <a:ea typeface="Calibri"/>
              </a:rPr>
              <a:t>dx</a:t>
            </a:r>
            <a:r>
              <a:rPr lang="en-US" sz="1100" dirty="0" smtClean="0">
                <a:latin typeface="Cambria" pitchFamily="18" charset="0"/>
                <a:ea typeface="Calibri"/>
              </a:rPr>
              <a:t> and TOF particles identification for 0.5 &lt; </a:t>
            </a:r>
            <a:r>
              <a:rPr lang="en-US" sz="1100" i="1" dirty="0" smtClean="0">
                <a:latin typeface="Cambria" pitchFamily="18" charset="0"/>
                <a:ea typeface="Calibri"/>
              </a:rPr>
              <a:t>p</a:t>
            </a:r>
            <a:r>
              <a:rPr lang="en-US" sz="1100" dirty="0" smtClean="0">
                <a:latin typeface="Cambria" pitchFamily="18" charset="0"/>
                <a:ea typeface="Calibri"/>
              </a:rPr>
              <a:t> &lt; 1 </a:t>
            </a:r>
            <a:r>
              <a:rPr lang="en-US" sz="1100" dirty="0" err="1" smtClean="0">
                <a:latin typeface="Cambria" pitchFamily="18" charset="0"/>
                <a:ea typeface="Calibri"/>
              </a:rPr>
              <a:t>GeV</a:t>
            </a:r>
            <a:r>
              <a:rPr lang="en-US" sz="1100" dirty="0" smtClean="0">
                <a:latin typeface="Cambria" pitchFamily="18" charset="0"/>
                <a:ea typeface="Calibri"/>
              </a:rPr>
              <a:t>/c</a:t>
            </a:r>
            <a:endParaRPr lang="ru-RU" sz="1100" dirty="0">
              <a:latin typeface="Cambria" pitchFamily="18" charset="0"/>
            </a:endParaRPr>
          </a:p>
        </p:txBody>
      </p:sp>
      <p:sp>
        <p:nvSpPr>
          <p:cNvPr id="30" name="TextBox 29"/>
          <p:cNvSpPr txBox="1"/>
          <p:nvPr/>
        </p:nvSpPr>
        <p:spPr>
          <a:xfrm>
            <a:off x="1979712" y="6309320"/>
            <a:ext cx="1666225" cy="276999"/>
          </a:xfrm>
          <a:prstGeom prst="rect">
            <a:avLst/>
          </a:prstGeom>
          <a:noFill/>
        </p:spPr>
        <p:txBody>
          <a:bodyPr wrap="none" rtlCol="0">
            <a:spAutoFit/>
          </a:bodyPr>
          <a:lstStyle/>
          <a:p>
            <a:r>
              <a:rPr lang="en-US" sz="1200" dirty="0" smtClean="0">
                <a:latin typeface="Cambria" pitchFamily="18" charset="0"/>
                <a:cs typeface="Times New Roman" pitchFamily="18" charset="0"/>
              </a:rPr>
              <a:t>Acceptance estimation</a:t>
            </a:r>
            <a:endParaRPr lang="ru-RU" sz="1200" dirty="0">
              <a:latin typeface="Cambria" pitchFamily="18" charset="0"/>
              <a:cs typeface="Times New Roman" pitchFamily="18" charset="0"/>
            </a:endParaRPr>
          </a:p>
        </p:txBody>
      </p:sp>
      <p:pic>
        <p:nvPicPr>
          <p:cNvPr id="32" name="Picture 2" descr="D:\babkin\conference\2015-11_Warsaw_NICA_days\LHEP-emblema.png"/>
          <p:cNvPicPr>
            <a:picLocks noChangeAspect="1" noChangeArrowheads="1"/>
          </p:cNvPicPr>
          <p:nvPr/>
        </p:nvPicPr>
        <p:blipFill>
          <a:blip r:embed="rId4" cstate="print"/>
          <a:srcRect/>
          <a:stretch>
            <a:fillRect/>
          </a:stretch>
        </p:blipFill>
        <p:spPr bwMode="auto">
          <a:xfrm>
            <a:off x="1" y="0"/>
            <a:ext cx="1259632" cy="706705"/>
          </a:xfrm>
          <a:prstGeom prst="rect">
            <a:avLst/>
          </a:prstGeom>
          <a:noFill/>
        </p:spPr>
      </p:pic>
      <p:pic>
        <p:nvPicPr>
          <p:cNvPr id="33" name="Picture 3" descr="D:\babkin\conference\2015-11_Warsaw_NICA_days\NICA_emblema.png"/>
          <p:cNvPicPr>
            <a:picLocks noChangeAspect="1" noChangeArrowheads="1"/>
          </p:cNvPicPr>
          <p:nvPr/>
        </p:nvPicPr>
        <p:blipFill>
          <a:blip r:embed="rId5" cstate="print"/>
          <a:srcRect/>
          <a:stretch>
            <a:fillRect/>
          </a:stretch>
        </p:blipFill>
        <p:spPr bwMode="auto">
          <a:xfrm>
            <a:off x="7596336" y="0"/>
            <a:ext cx="1547664" cy="767161"/>
          </a:xfrm>
          <a:prstGeom prst="rect">
            <a:avLst/>
          </a:prstGeom>
          <a:noFill/>
        </p:spPr>
      </p:pic>
      <p:pic>
        <p:nvPicPr>
          <p:cNvPr id="31" name="Рисунок 30" descr="D:\babkin\NIKA-MPD\ToF_RPC\documents_15\ToF_TDR\Lobastov_MC\2Pi_rap_5.png"/>
          <p:cNvPicPr>
            <a:picLocks/>
          </p:cNvPicPr>
          <p:nvPr/>
        </p:nvPicPr>
        <p:blipFill>
          <a:blip r:embed="rId6" cstate="print"/>
          <a:srcRect/>
          <a:stretch>
            <a:fillRect/>
          </a:stretch>
        </p:blipFill>
        <p:spPr bwMode="auto">
          <a:xfrm>
            <a:off x="179512" y="764704"/>
            <a:ext cx="2453450" cy="1866900"/>
          </a:xfrm>
          <a:prstGeom prst="rect">
            <a:avLst/>
          </a:prstGeom>
          <a:noFill/>
          <a:ln w="9525">
            <a:noFill/>
            <a:miter lim="800000"/>
            <a:headEnd/>
            <a:tailEnd/>
          </a:ln>
        </p:spPr>
      </p:pic>
      <p:pic>
        <p:nvPicPr>
          <p:cNvPr id="34" name="Рисунок 33" descr="D:\babkin\NIKA-MPD\ToF_RPC\documents_15\ToF_TDR\Lobastov_MC\2Pi_rap_11.png"/>
          <p:cNvPicPr>
            <a:picLocks noChangeAspect="1"/>
          </p:cNvPicPr>
          <p:nvPr/>
        </p:nvPicPr>
        <p:blipFill>
          <a:blip r:embed="rId7" cstate="print"/>
          <a:srcRect/>
          <a:stretch>
            <a:fillRect/>
          </a:stretch>
        </p:blipFill>
        <p:spPr bwMode="auto">
          <a:xfrm>
            <a:off x="2699792" y="764704"/>
            <a:ext cx="2450878" cy="1849088"/>
          </a:xfrm>
          <a:prstGeom prst="rect">
            <a:avLst/>
          </a:prstGeom>
          <a:noFill/>
          <a:ln w="9525">
            <a:noFill/>
            <a:miter lim="800000"/>
            <a:headEnd/>
            <a:tailEnd/>
          </a:ln>
        </p:spPr>
      </p:pic>
      <p:pic>
        <p:nvPicPr>
          <p:cNvPr id="35" name="Рисунок 34" descr="D:\babkin\NIKA-MPD\ToF_RPC\documents_15\ToF_TDR\Lobastov_MC\2K_rap_5.png"/>
          <p:cNvPicPr>
            <a:picLocks/>
          </p:cNvPicPr>
          <p:nvPr/>
        </p:nvPicPr>
        <p:blipFill>
          <a:blip r:embed="rId8" cstate="print"/>
          <a:srcRect/>
          <a:stretch>
            <a:fillRect/>
          </a:stretch>
        </p:blipFill>
        <p:spPr bwMode="auto">
          <a:xfrm>
            <a:off x="179512" y="2564904"/>
            <a:ext cx="2453450" cy="1866900"/>
          </a:xfrm>
          <a:prstGeom prst="rect">
            <a:avLst/>
          </a:prstGeom>
          <a:noFill/>
          <a:ln w="9525">
            <a:noFill/>
            <a:miter lim="800000"/>
            <a:headEnd/>
            <a:tailEnd/>
          </a:ln>
        </p:spPr>
      </p:pic>
      <p:pic>
        <p:nvPicPr>
          <p:cNvPr id="36" name="Рисунок 35" descr="D:\babkin\NIKA-MPD\ToF_RPC\documents_15\ToF_TDR\Lobastov_MC\2K_rap_11.png"/>
          <p:cNvPicPr>
            <a:picLocks noChangeAspect="1"/>
          </p:cNvPicPr>
          <p:nvPr/>
        </p:nvPicPr>
        <p:blipFill>
          <a:blip r:embed="rId9" cstate="print"/>
          <a:srcRect/>
          <a:stretch>
            <a:fillRect/>
          </a:stretch>
        </p:blipFill>
        <p:spPr bwMode="auto">
          <a:xfrm>
            <a:off x="2699792" y="2582716"/>
            <a:ext cx="2450878" cy="1849088"/>
          </a:xfrm>
          <a:prstGeom prst="rect">
            <a:avLst/>
          </a:prstGeom>
          <a:noFill/>
          <a:ln w="9525">
            <a:noFill/>
            <a:miter lim="800000"/>
            <a:headEnd/>
            <a:tailEnd/>
          </a:ln>
        </p:spPr>
      </p:pic>
      <p:pic>
        <p:nvPicPr>
          <p:cNvPr id="37" name="Рисунок 36" descr="D:\babkin\NIKA-MPD\ToF_RPC\documents_15\ToF_TDR\Lobastov_MC\2P_rap_5.png"/>
          <p:cNvPicPr>
            <a:picLocks/>
          </p:cNvPicPr>
          <p:nvPr/>
        </p:nvPicPr>
        <p:blipFill>
          <a:blip r:embed="rId10" cstate="print"/>
          <a:srcRect/>
          <a:stretch>
            <a:fillRect/>
          </a:stretch>
        </p:blipFill>
        <p:spPr bwMode="auto">
          <a:xfrm>
            <a:off x="179512" y="4437112"/>
            <a:ext cx="2453450" cy="1866900"/>
          </a:xfrm>
          <a:prstGeom prst="rect">
            <a:avLst/>
          </a:prstGeom>
          <a:noFill/>
          <a:ln w="9525">
            <a:noFill/>
            <a:miter lim="800000"/>
            <a:headEnd/>
            <a:tailEnd/>
          </a:ln>
        </p:spPr>
      </p:pic>
      <p:pic>
        <p:nvPicPr>
          <p:cNvPr id="38" name="Рисунок 37" descr="D:\babkin\NIKA-MPD\ToF_RPC\documents_15\ToF_TDR\Lobastov_MC\2P_rap_11.png"/>
          <p:cNvPicPr>
            <a:picLocks/>
          </p:cNvPicPr>
          <p:nvPr/>
        </p:nvPicPr>
        <p:blipFill>
          <a:blip r:embed="rId11" cstate="print"/>
          <a:srcRect/>
          <a:stretch>
            <a:fillRect/>
          </a:stretch>
        </p:blipFill>
        <p:spPr bwMode="auto">
          <a:xfrm>
            <a:off x="2699792" y="4386439"/>
            <a:ext cx="2450878" cy="19175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C2E3EE17-220D-4712-BD0E-022F7BECD18E}" type="datetime1">
              <a:rPr lang="ru-RU" smtClean="0"/>
              <a:pPr/>
              <a:t>20.02.2016</a:t>
            </a:fld>
            <a:endParaRPr lang="ru-RU"/>
          </a:p>
        </p:txBody>
      </p:sp>
      <p:sp>
        <p:nvSpPr>
          <p:cNvPr id="5" name="Нижний колонтитул 4"/>
          <p:cNvSpPr>
            <a:spLocks noGrp="1"/>
          </p:cNvSpPr>
          <p:nvPr>
            <p:ph type="ftr" sz="quarter" idx="11"/>
          </p:nvPr>
        </p:nvSpPr>
        <p:spPr/>
        <p:txBody>
          <a:bodyPr/>
          <a:lstStyle/>
          <a:p>
            <a:pPr algn="ctr"/>
            <a:r>
              <a:rPr lang="en-US" dirty="0" smtClean="0"/>
              <a:t>V. </a:t>
            </a:r>
            <a:r>
              <a:rPr lang="en-US" dirty="0" err="1" smtClean="0"/>
              <a:t>Babkin</a:t>
            </a:r>
            <a:r>
              <a:rPr lang="en-US" dirty="0" smtClean="0"/>
              <a:t>, MRPC for the TOF MPD</a:t>
            </a:r>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3</a:t>
            </a:fld>
            <a:r>
              <a:rPr lang="en-US" dirty="0" smtClean="0"/>
              <a:t>/19</a:t>
            </a:r>
            <a:endParaRPr lang="ru-RU" dirty="0"/>
          </a:p>
        </p:txBody>
      </p:sp>
      <p:pic>
        <p:nvPicPr>
          <p:cNvPr id="7" name="Picture 10" descr="3.jpg"/>
          <p:cNvPicPr>
            <a:picLocks noChangeAspect="1"/>
          </p:cNvPicPr>
          <p:nvPr/>
        </p:nvPicPr>
        <p:blipFill>
          <a:blip r:embed="rId3" cstate="print"/>
          <a:srcRect/>
          <a:stretch>
            <a:fillRect/>
          </a:stretch>
        </p:blipFill>
        <p:spPr bwMode="auto">
          <a:xfrm>
            <a:off x="107504" y="1537622"/>
            <a:ext cx="8904659" cy="4785392"/>
          </a:xfrm>
          <a:prstGeom prst="rect">
            <a:avLst/>
          </a:prstGeom>
          <a:noFill/>
          <a:ln w="9525">
            <a:noFill/>
            <a:miter lim="800000"/>
            <a:headEnd/>
            <a:tailEnd/>
          </a:ln>
        </p:spPr>
      </p:pic>
      <p:sp>
        <p:nvSpPr>
          <p:cNvPr id="9" name="Rectangle 22"/>
          <p:cNvSpPr/>
          <p:nvPr/>
        </p:nvSpPr>
        <p:spPr bwMode="auto">
          <a:xfrm>
            <a:off x="539552" y="836712"/>
            <a:ext cx="8136904" cy="584775"/>
          </a:xfrm>
          <a:prstGeom prst="rect">
            <a:avLst/>
          </a:prstGeom>
          <a:noFill/>
          <a:ln w="38100" cap="flat" cmpd="sng" algn="ctr">
            <a:noFill/>
            <a:prstDash val="solid"/>
            <a:round/>
            <a:headEnd type="none" w="med" len="med"/>
            <a:tailEnd type="none" w="med" len="med"/>
          </a:ln>
          <a:effectLst/>
        </p:spPr>
        <p:txBody>
          <a:bodyPr wrap="square">
            <a:spAutoFit/>
          </a:bodyPr>
          <a:lstStyle/>
          <a:p>
            <a:pPr algn="ctr" fontAlgn="auto">
              <a:spcBef>
                <a:spcPts val="0"/>
              </a:spcBef>
              <a:spcAft>
                <a:spcPts val="0"/>
              </a:spcAft>
              <a:defRPr/>
            </a:pPr>
            <a:r>
              <a:rPr lang="en-US" sz="1600" b="1" dirty="0">
                <a:solidFill>
                  <a:srgbClr val="C00000"/>
                </a:solidFill>
                <a:latin typeface="+mn-lt"/>
                <a:cs typeface="+mn-cs"/>
                <a:sym typeface="SymbolPS" charset="0"/>
              </a:rPr>
              <a:t>Collider basic parameters:</a:t>
            </a:r>
          </a:p>
          <a:p>
            <a:pPr algn="ctr" fontAlgn="auto">
              <a:spcBef>
                <a:spcPts val="0"/>
              </a:spcBef>
              <a:spcAft>
                <a:spcPts val="0"/>
              </a:spcAft>
              <a:defRPr/>
            </a:pPr>
            <a:r>
              <a:rPr lang="en-US" sz="1600" b="1" i="1" dirty="0">
                <a:solidFill>
                  <a:srgbClr val="161645"/>
                </a:solidFill>
                <a:latin typeface="+mn-lt"/>
                <a:cs typeface="+mn-cs"/>
                <a:sym typeface="SymbolPS" charset="0"/>
              </a:rPr>
              <a:t>√</a:t>
            </a:r>
            <a:r>
              <a:rPr lang="en-US" sz="1600" b="1" i="1" dirty="0" err="1">
                <a:solidFill>
                  <a:srgbClr val="161645"/>
                </a:solidFill>
                <a:latin typeface="+mn-lt"/>
                <a:cs typeface="+mn-cs"/>
                <a:sym typeface="SymbolPS" charset="0"/>
              </a:rPr>
              <a:t>s</a:t>
            </a:r>
            <a:r>
              <a:rPr lang="en-US" sz="1600" b="1" i="1" baseline="-25000" dirty="0" err="1">
                <a:solidFill>
                  <a:srgbClr val="161645"/>
                </a:solidFill>
                <a:latin typeface="+mn-lt"/>
                <a:cs typeface="+mn-cs"/>
                <a:sym typeface="SymbolPS" charset="0"/>
              </a:rPr>
              <a:t>NN</a:t>
            </a:r>
            <a:r>
              <a:rPr lang="en-US" sz="1600" b="1" i="1" dirty="0">
                <a:solidFill>
                  <a:srgbClr val="161645"/>
                </a:solidFill>
                <a:latin typeface="+mn-lt"/>
                <a:cs typeface="+mn-cs"/>
                <a:sym typeface="SymbolPS" charset="0"/>
              </a:rPr>
              <a:t> </a:t>
            </a:r>
            <a:r>
              <a:rPr lang="en-US" sz="1600" dirty="0">
                <a:solidFill>
                  <a:srgbClr val="161645"/>
                </a:solidFill>
                <a:latin typeface="+mn-lt"/>
                <a:cs typeface="+mn-cs"/>
                <a:sym typeface="SymbolPS" charset="0"/>
              </a:rPr>
              <a:t>= </a:t>
            </a:r>
            <a:r>
              <a:rPr lang="en-US" sz="1600" b="1" dirty="0" smtClean="0">
                <a:solidFill>
                  <a:srgbClr val="0000FF"/>
                </a:solidFill>
                <a:latin typeface="+mn-lt"/>
                <a:cs typeface="+mn-cs"/>
              </a:rPr>
              <a:t>4 – 11 </a:t>
            </a:r>
            <a:r>
              <a:rPr lang="en-US" sz="1600" dirty="0" err="1">
                <a:solidFill>
                  <a:srgbClr val="161645"/>
                </a:solidFill>
                <a:latin typeface="+mn-lt"/>
                <a:cs typeface="+mn-cs"/>
              </a:rPr>
              <a:t>GeV</a:t>
            </a:r>
            <a:r>
              <a:rPr lang="en-US" sz="1600" dirty="0">
                <a:solidFill>
                  <a:srgbClr val="161645"/>
                </a:solidFill>
                <a:latin typeface="+mn-lt"/>
                <a:cs typeface="+mn-cs"/>
              </a:rPr>
              <a:t> (</a:t>
            </a:r>
            <a:r>
              <a:rPr lang="en-US" sz="1600" dirty="0" smtClean="0">
                <a:solidFill>
                  <a:srgbClr val="161645"/>
                </a:solidFill>
                <a:latin typeface="+mn-lt"/>
                <a:cs typeface="+mn-cs"/>
              </a:rPr>
              <a:t>scan);     </a:t>
            </a:r>
            <a:r>
              <a:rPr lang="en-US" sz="1600" b="1" i="1" dirty="0" smtClean="0">
                <a:solidFill>
                  <a:srgbClr val="161645"/>
                </a:solidFill>
                <a:latin typeface="+mn-lt"/>
                <a:cs typeface="+mn-cs"/>
              </a:rPr>
              <a:t>beams</a:t>
            </a:r>
            <a:r>
              <a:rPr lang="ru-RU" sz="1600" i="1" dirty="0">
                <a:solidFill>
                  <a:srgbClr val="161645"/>
                </a:solidFill>
                <a:latin typeface="+mn-lt"/>
                <a:cs typeface="+mn-cs"/>
              </a:rPr>
              <a:t>: </a:t>
            </a:r>
            <a:r>
              <a:rPr lang="en-US" sz="1600" i="1" dirty="0">
                <a:solidFill>
                  <a:srgbClr val="000090"/>
                </a:solidFill>
                <a:latin typeface="+mn-lt"/>
                <a:cs typeface="+mn-cs"/>
              </a:rPr>
              <a:t>from</a:t>
            </a:r>
            <a:r>
              <a:rPr lang="en-US" sz="1600" dirty="0">
                <a:solidFill>
                  <a:srgbClr val="0000FF"/>
                </a:solidFill>
                <a:latin typeface="+mn-lt"/>
                <a:cs typeface="+mn-cs"/>
              </a:rPr>
              <a:t> </a:t>
            </a:r>
            <a:r>
              <a:rPr lang="en-US" sz="1600" b="1" dirty="0">
                <a:solidFill>
                  <a:srgbClr val="0000FF"/>
                </a:solidFill>
                <a:latin typeface="+mn-lt"/>
                <a:cs typeface="+mn-cs"/>
              </a:rPr>
              <a:t>p</a:t>
            </a:r>
            <a:r>
              <a:rPr lang="en-US" sz="1600" dirty="0">
                <a:solidFill>
                  <a:srgbClr val="161645"/>
                </a:solidFill>
                <a:latin typeface="+mn-lt"/>
                <a:cs typeface="+mn-cs"/>
              </a:rPr>
              <a:t> to </a:t>
            </a:r>
            <a:r>
              <a:rPr lang="en-US" sz="1600" b="1" dirty="0" smtClean="0">
                <a:solidFill>
                  <a:srgbClr val="0000FF"/>
                </a:solidFill>
                <a:latin typeface="+mn-lt"/>
                <a:cs typeface="+mn-cs"/>
              </a:rPr>
              <a:t>Au;    </a:t>
            </a:r>
            <a:r>
              <a:rPr lang="en-US" sz="1600" b="1" i="1" dirty="0" smtClean="0">
                <a:solidFill>
                  <a:srgbClr val="161645"/>
                </a:solidFill>
                <a:latin typeface="+mn-lt"/>
                <a:cs typeface="+mn-cs"/>
              </a:rPr>
              <a:t>L</a:t>
            </a:r>
            <a:r>
              <a:rPr lang="en-US" sz="1600" dirty="0" smtClean="0">
                <a:solidFill>
                  <a:srgbClr val="161645"/>
                </a:solidFill>
                <a:latin typeface="+mn-lt"/>
                <a:cs typeface="+mn-cs"/>
              </a:rPr>
              <a:t>~</a:t>
            </a:r>
            <a:r>
              <a:rPr lang="en-US" sz="1600" b="1" dirty="0" smtClean="0">
                <a:solidFill>
                  <a:srgbClr val="0000FF"/>
                </a:solidFill>
                <a:latin typeface="+mn-lt"/>
                <a:cs typeface="+mn-cs"/>
              </a:rPr>
              <a:t>10</a:t>
            </a:r>
            <a:r>
              <a:rPr lang="en-US" sz="1600" b="1" baseline="30000" dirty="0" smtClean="0">
                <a:solidFill>
                  <a:srgbClr val="0000FF"/>
                </a:solidFill>
                <a:latin typeface="+mn-lt"/>
                <a:cs typeface="+mn-cs"/>
              </a:rPr>
              <a:t>27</a:t>
            </a:r>
            <a:r>
              <a:rPr lang="en-US" sz="1600" baseline="30000" dirty="0" smtClean="0">
                <a:solidFill>
                  <a:srgbClr val="161645"/>
                </a:solidFill>
                <a:latin typeface="+mn-lt"/>
                <a:cs typeface="+mn-cs"/>
              </a:rPr>
              <a:t> </a:t>
            </a:r>
            <a:r>
              <a:rPr lang="en-US" sz="1600" dirty="0">
                <a:solidFill>
                  <a:srgbClr val="161645"/>
                </a:solidFill>
                <a:latin typeface="+mn-lt"/>
                <a:cs typeface="+mn-cs"/>
              </a:rPr>
              <a:t>cm</a:t>
            </a:r>
            <a:r>
              <a:rPr lang="en-US" sz="1600" baseline="30000" dirty="0">
                <a:solidFill>
                  <a:srgbClr val="161645"/>
                </a:solidFill>
                <a:latin typeface="+mn-lt"/>
                <a:cs typeface="+mn-cs"/>
              </a:rPr>
              <a:t>-2 </a:t>
            </a:r>
            <a:r>
              <a:rPr lang="en-US" sz="1600" dirty="0">
                <a:solidFill>
                  <a:srgbClr val="161645"/>
                </a:solidFill>
                <a:latin typeface="+mn-lt"/>
                <a:cs typeface="+mn-cs"/>
              </a:rPr>
              <a:t>c</a:t>
            </a:r>
            <a:r>
              <a:rPr lang="en-US" sz="1600" baseline="30000" dirty="0">
                <a:solidFill>
                  <a:srgbClr val="161645"/>
                </a:solidFill>
                <a:latin typeface="+mn-lt"/>
                <a:cs typeface="+mn-cs"/>
              </a:rPr>
              <a:t>-1 </a:t>
            </a:r>
            <a:r>
              <a:rPr lang="en-US" sz="1600" dirty="0">
                <a:solidFill>
                  <a:srgbClr val="161645"/>
                </a:solidFill>
                <a:latin typeface="+mn-lt"/>
                <a:cs typeface="+mn-cs"/>
              </a:rPr>
              <a:t>(Au</a:t>
            </a:r>
            <a:r>
              <a:rPr lang="en-US" sz="1600" dirty="0" smtClean="0">
                <a:solidFill>
                  <a:srgbClr val="161645"/>
                </a:solidFill>
                <a:latin typeface="+mn-lt"/>
                <a:cs typeface="+mn-cs"/>
              </a:rPr>
              <a:t>), ~</a:t>
            </a:r>
            <a:r>
              <a:rPr lang="en-US" sz="1600" b="1" dirty="0">
                <a:solidFill>
                  <a:srgbClr val="0000FF"/>
                </a:solidFill>
                <a:latin typeface="+mn-lt"/>
                <a:cs typeface="+mn-cs"/>
              </a:rPr>
              <a:t>10</a:t>
            </a:r>
            <a:r>
              <a:rPr lang="en-US" sz="1600" b="1" baseline="30000" dirty="0">
                <a:solidFill>
                  <a:srgbClr val="0000FF"/>
                </a:solidFill>
                <a:latin typeface="+mn-lt"/>
                <a:cs typeface="+mn-cs"/>
              </a:rPr>
              <a:t>32</a:t>
            </a:r>
            <a:r>
              <a:rPr lang="en-US" sz="1600" baseline="30000" dirty="0">
                <a:solidFill>
                  <a:srgbClr val="161645"/>
                </a:solidFill>
                <a:latin typeface="+mn-lt"/>
                <a:cs typeface="+mn-cs"/>
              </a:rPr>
              <a:t> </a:t>
            </a:r>
            <a:r>
              <a:rPr lang="en-US" sz="1600" dirty="0">
                <a:solidFill>
                  <a:srgbClr val="161645"/>
                </a:solidFill>
                <a:latin typeface="+mn-lt"/>
                <a:cs typeface="+mn-cs"/>
              </a:rPr>
              <a:t>cm</a:t>
            </a:r>
            <a:r>
              <a:rPr lang="en-US" sz="1600" baseline="30000" dirty="0">
                <a:solidFill>
                  <a:srgbClr val="161645"/>
                </a:solidFill>
                <a:latin typeface="+mn-lt"/>
                <a:cs typeface="+mn-cs"/>
              </a:rPr>
              <a:t>-2 </a:t>
            </a:r>
            <a:r>
              <a:rPr lang="en-US" sz="1600" dirty="0">
                <a:solidFill>
                  <a:srgbClr val="161645"/>
                </a:solidFill>
                <a:latin typeface="+mn-lt"/>
                <a:cs typeface="+mn-cs"/>
              </a:rPr>
              <a:t>c</a:t>
            </a:r>
            <a:r>
              <a:rPr lang="en-US" sz="1600" baseline="30000" dirty="0">
                <a:solidFill>
                  <a:srgbClr val="161645"/>
                </a:solidFill>
                <a:latin typeface="+mn-lt"/>
                <a:cs typeface="+mn-cs"/>
              </a:rPr>
              <a:t>-1 </a:t>
            </a:r>
            <a:r>
              <a:rPr lang="en-US" sz="1600" dirty="0">
                <a:solidFill>
                  <a:srgbClr val="161645"/>
                </a:solidFill>
                <a:latin typeface="+mn-lt"/>
                <a:cs typeface="+mn-cs"/>
              </a:rPr>
              <a:t>(p)   </a:t>
            </a:r>
            <a:endParaRPr lang="en-US" sz="1600" dirty="0">
              <a:latin typeface="+mn-lt"/>
              <a:cs typeface="+mn-cs"/>
            </a:endParaRPr>
          </a:p>
        </p:txBody>
      </p:sp>
      <p:sp>
        <p:nvSpPr>
          <p:cNvPr id="14" name="Text Box 40"/>
          <p:cNvSpPr txBox="1">
            <a:spLocks noChangeArrowheads="1"/>
          </p:cNvSpPr>
          <p:nvPr/>
        </p:nvSpPr>
        <p:spPr bwMode="auto">
          <a:xfrm>
            <a:off x="6732240" y="5661248"/>
            <a:ext cx="2197699" cy="557523"/>
          </a:xfrm>
          <a:prstGeom prst="rect">
            <a:avLst/>
          </a:prstGeom>
          <a:noFill/>
          <a:ln w="9525">
            <a:noFill/>
            <a:miter lim="800000"/>
            <a:headEnd/>
            <a:tailEnd/>
          </a:ln>
        </p:spPr>
        <p:txBody>
          <a:bodyPr wrap="square">
            <a:spAutoFit/>
          </a:bodyPr>
          <a:lstStyle/>
          <a:p>
            <a:r>
              <a:rPr lang="en-US" sz="1400" b="1" dirty="0" err="1">
                <a:solidFill>
                  <a:schemeClr val="bg1"/>
                </a:solidFill>
                <a:ea typeface="SimSun" pitchFamily="2" charset="-122"/>
              </a:rPr>
              <a:t>MultiPurpose</a:t>
            </a:r>
            <a:r>
              <a:rPr lang="ru-RU" sz="1400" b="1" dirty="0">
                <a:solidFill>
                  <a:schemeClr val="bg1"/>
                </a:solidFill>
                <a:ea typeface="SimSun" pitchFamily="2" charset="-122"/>
              </a:rPr>
              <a:t> </a:t>
            </a:r>
            <a:r>
              <a:rPr lang="en-US" sz="1400" b="1" dirty="0" smtClean="0">
                <a:solidFill>
                  <a:schemeClr val="bg1"/>
                </a:solidFill>
                <a:ea typeface="SimSun" pitchFamily="2" charset="-122"/>
              </a:rPr>
              <a:t>Detector (under construction)</a:t>
            </a:r>
            <a:endParaRPr lang="ru-RU" sz="1400" b="1" dirty="0">
              <a:solidFill>
                <a:schemeClr val="bg1"/>
              </a:solidFill>
              <a:ea typeface="SimSun" pitchFamily="2" charset="-122"/>
            </a:endParaRPr>
          </a:p>
        </p:txBody>
      </p:sp>
      <p:sp>
        <p:nvSpPr>
          <p:cNvPr id="15" name="AutoShape 42"/>
          <p:cNvSpPr>
            <a:spLocks noChangeArrowheads="1"/>
          </p:cNvSpPr>
          <p:nvPr/>
        </p:nvSpPr>
        <p:spPr bwMode="auto">
          <a:xfrm rot="2334238" flipH="1">
            <a:off x="5240816" y="5180536"/>
            <a:ext cx="1040639" cy="98103"/>
          </a:xfrm>
          <a:prstGeom prst="rightArrow">
            <a:avLst>
              <a:gd name="adj1" fmla="val 50000"/>
              <a:gd name="adj2" fmla="val 335724"/>
            </a:avLst>
          </a:prstGeom>
          <a:solidFill>
            <a:schemeClr val="bg1"/>
          </a:solidFill>
          <a:ln w="28575">
            <a:solidFill>
              <a:schemeClr val="bg1"/>
            </a:solidFill>
            <a:miter lim="800000"/>
            <a:headEnd/>
            <a:tailEnd/>
          </a:ln>
        </p:spPr>
        <p:txBody>
          <a:bodyPr wrap="none" anchor="ctr"/>
          <a:lstStyle/>
          <a:p>
            <a:endParaRPr lang="en-US" baseline="30000">
              <a:latin typeface="Bookman Old Style" pitchFamily="18" charset="0"/>
            </a:endParaRPr>
          </a:p>
        </p:txBody>
      </p:sp>
      <p:pic>
        <p:nvPicPr>
          <p:cNvPr id="16" name="Picture 2"/>
          <p:cNvPicPr>
            <a:picLocks noChangeAspect="1" noChangeArrowheads="1"/>
          </p:cNvPicPr>
          <p:nvPr/>
        </p:nvPicPr>
        <p:blipFill>
          <a:blip r:embed="rId4" cstate="print"/>
          <a:srcRect l="3314"/>
          <a:stretch>
            <a:fillRect/>
          </a:stretch>
        </p:blipFill>
        <p:spPr bwMode="auto">
          <a:xfrm>
            <a:off x="6012160" y="5589240"/>
            <a:ext cx="805165" cy="678264"/>
          </a:xfrm>
          <a:prstGeom prst="rect">
            <a:avLst/>
          </a:prstGeom>
          <a:noFill/>
          <a:ln w="9525">
            <a:noFill/>
            <a:round/>
            <a:headEnd/>
            <a:tailEnd/>
          </a:ln>
          <a:scene3d>
            <a:camera prst="orthographicFront">
              <a:rot lat="0" lon="0" rev="0"/>
            </a:camera>
            <a:lightRig rig="threePt" dir="t"/>
          </a:scene3d>
        </p:spPr>
      </p:pic>
      <p:sp>
        <p:nvSpPr>
          <p:cNvPr id="12" name="Text Box 14"/>
          <p:cNvSpPr txBox="1">
            <a:spLocks noChangeArrowheads="1"/>
          </p:cNvSpPr>
          <p:nvPr/>
        </p:nvSpPr>
        <p:spPr bwMode="auto">
          <a:xfrm rot="19873502">
            <a:off x="2126432" y="2114548"/>
            <a:ext cx="851054" cy="215444"/>
          </a:xfrm>
          <a:prstGeom prst="rect">
            <a:avLst/>
          </a:prstGeom>
          <a:solidFill>
            <a:schemeClr val="bg1"/>
          </a:solidFill>
          <a:ln w="9525">
            <a:solidFill>
              <a:schemeClr val="bg1"/>
            </a:solidFill>
            <a:miter lim="800000"/>
            <a:headEnd/>
            <a:tailEnd/>
          </a:ln>
        </p:spPr>
        <p:txBody>
          <a:bodyPr tIns="0" bIns="0">
            <a:spAutoFit/>
          </a:bodyPr>
          <a:lstStyle/>
          <a:p>
            <a:r>
              <a:rPr lang="en-US" sz="1400" b="1" dirty="0">
                <a:solidFill>
                  <a:srgbClr val="FF0000"/>
                </a:solidFill>
                <a:latin typeface="+mj-lt"/>
              </a:rPr>
              <a:t>BM@N</a:t>
            </a:r>
            <a:endParaRPr lang="en-US" sz="1400" b="1" dirty="0">
              <a:solidFill>
                <a:srgbClr val="333399"/>
              </a:solidFill>
              <a:latin typeface="+mj-lt"/>
            </a:endParaRPr>
          </a:p>
        </p:txBody>
      </p:sp>
      <p:sp>
        <p:nvSpPr>
          <p:cNvPr id="27" name="TextBox 26"/>
          <p:cNvSpPr txBox="1"/>
          <p:nvPr/>
        </p:nvSpPr>
        <p:spPr>
          <a:xfrm>
            <a:off x="1894280" y="0"/>
            <a:ext cx="5355440" cy="400110"/>
          </a:xfrm>
          <a:prstGeom prst="rect">
            <a:avLst/>
          </a:prstGeom>
          <a:noFill/>
        </p:spPr>
        <p:txBody>
          <a:bodyPr wrap="none" rtlCol="0">
            <a:spAutoFit/>
          </a:bodyPr>
          <a:lstStyle/>
          <a:p>
            <a:r>
              <a:rPr lang="en-US" sz="2000" b="1" dirty="0" smtClean="0">
                <a:solidFill>
                  <a:srgbClr val="FF0000"/>
                </a:solidFill>
              </a:rPr>
              <a:t>Nuclotron based Ion Collider </a:t>
            </a:r>
            <a:r>
              <a:rPr lang="en-US" sz="2000" b="1" dirty="0" err="1" smtClean="0">
                <a:solidFill>
                  <a:srgbClr val="FF0000"/>
                </a:solidFill>
              </a:rPr>
              <a:t>fAcility</a:t>
            </a:r>
            <a:r>
              <a:rPr lang="en-US" sz="2000" b="1" dirty="0" smtClean="0">
                <a:solidFill>
                  <a:srgbClr val="FF0000"/>
                </a:solidFill>
              </a:rPr>
              <a:t> (NICA)</a:t>
            </a:r>
            <a:endParaRPr lang="ru-RU" sz="2000" b="1" dirty="0">
              <a:solidFill>
                <a:srgbClr val="FF0000"/>
              </a:solidFill>
            </a:endParaRPr>
          </a:p>
        </p:txBody>
      </p:sp>
      <p:pic>
        <p:nvPicPr>
          <p:cNvPr id="28" name="Picture 2" descr="D:\babkin\conference\2015-11_Warsaw_NICA_days\LHEP-emblema.png"/>
          <p:cNvPicPr>
            <a:picLocks noChangeAspect="1" noChangeArrowheads="1"/>
          </p:cNvPicPr>
          <p:nvPr/>
        </p:nvPicPr>
        <p:blipFill>
          <a:blip r:embed="rId5" cstate="print"/>
          <a:srcRect/>
          <a:stretch>
            <a:fillRect/>
          </a:stretch>
        </p:blipFill>
        <p:spPr bwMode="auto">
          <a:xfrm>
            <a:off x="1" y="0"/>
            <a:ext cx="1259632" cy="706705"/>
          </a:xfrm>
          <a:prstGeom prst="rect">
            <a:avLst/>
          </a:prstGeom>
          <a:noFill/>
        </p:spPr>
      </p:pic>
      <p:pic>
        <p:nvPicPr>
          <p:cNvPr id="29" name="Picture 3" descr="D:\babkin\conference\2015-11_Warsaw_NICA_days\NICA_emblema.png"/>
          <p:cNvPicPr>
            <a:picLocks noChangeAspect="1" noChangeArrowheads="1"/>
          </p:cNvPicPr>
          <p:nvPr/>
        </p:nvPicPr>
        <p:blipFill>
          <a:blip r:embed="rId6" cstate="print"/>
          <a:srcRect/>
          <a:stretch>
            <a:fillRect/>
          </a:stretch>
        </p:blipFill>
        <p:spPr bwMode="auto">
          <a:xfrm>
            <a:off x="7596336" y="0"/>
            <a:ext cx="1547664" cy="767161"/>
          </a:xfrm>
          <a:prstGeom prst="rect">
            <a:avLst/>
          </a:prstGeom>
          <a:noFill/>
        </p:spPr>
      </p:pic>
      <p:sp>
        <p:nvSpPr>
          <p:cNvPr id="33" name="TextBox 32"/>
          <p:cNvSpPr txBox="1"/>
          <p:nvPr/>
        </p:nvSpPr>
        <p:spPr>
          <a:xfrm>
            <a:off x="107504" y="3933056"/>
            <a:ext cx="1015599" cy="523220"/>
          </a:xfrm>
          <a:prstGeom prst="rect">
            <a:avLst/>
          </a:prstGeom>
          <a:solidFill>
            <a:schemeClr val="bg1"/>
          </a:solidFill>
        </p:spPr>
        <p:txBody>
          <a:bodyPr wrap="none" rtlCol="0">
            <a:spAutoFit/>
          </a:bodyPr>
          <a:lstStyle/>
          <a:p>
            <a:r>
              <a:rPr lang="en-US" sz="1400" b="1" dirty="0" smtClean="0">
                <a:solidFill>
                  <a:srgbClr val="FF0000"/>
                </a:solidFill>
              </a:rPr>
              <a:t>Nuclotron</a:t>
            </a:r>
          </a:p>
          <a:p>
            <a:r>
              <a:rPr lang="en-US" sz="1400" b="1" dirty="0" smtClean="0">
                <a:solidFill>
                  <a:srgbClr val="FF0000"/>
                </a:solidFill>
              </a:rPr>
              <a:t>&amp; buster</a:t>
            </a:r>
            <a:endParaRPr lang="ru-RU" sz="1400" b="1" dirty="0">
              <a:solidFill>
                <a:srgbClr val="FF0000"/>
              </a:solidFill>
            </a:endParaRPr>
          </a:p>
        </p:txBody>
      </p:sp>
      <p:sp>
        <p:nvSpPr>
          <p:cNvPr id="34" name="Овал 33"/>
          <p:cNvSpPr/>
          <p:nvPr/>
        </p:nvSpPr>
        <p:spPr>
          <a:xfrm rot="498919">
            <a:off x="3332588" y="3859442"/>
            <a:ext cx="5040560" cy="1150969"/>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6" name="Прямая соединительная линия 35"/>
          <p:cNvCxnSpPr>
            <a:endCxn id="34" idx="1"/>
          </p:cNvCxnSpPr>
          <p:nvPr/>
        </p:nvCxnSpPr>
        <p:spPr>
          <a:xfrm>
            <a:off x="611560" y="3717032"/>
            <a:ext cx="3536786" cy="575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a:endCxn id="34" idx="3"/>
          </p:cNvCxnSpPr>
          <p:nvPr/>
        </p:nvCxnSpPr>
        <p:spPr>
          <a:xfrm>
            <a:off x="467544" y="3789040"/>
            <a:ext cx="3563102" cy="7908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Полилиния 51"/>
          <p:cNvSpPr/>
          <p:nvPr/>
        </p:nvSpPr>
        <p:spPr>
          <a:xfrm>
            <a:off x="107251" y="2996953"/>
            <a:ext cx="647819" cy="864095"/>
          </a:xfrm>
          <a:custGeom>
            <a:avLst/>
            <a:gdLst>
              <a:gd name="connsiteX0" fmla="*/ 0 w 1295636"/>
              <a:gd name="connsiteY0" fmla="*/ 432048 h 864096"/>
              <a:gd name="connsiteX1" fmla="*/ 288376 w 1295636"/>
              <a:gd name="connsiteY1" fmla="*/ 72606 h 864096"/>
              <a:gd name="connsiteX2" fmla="*/ 647818 w 1295636"/>
              <a:gd name="connsiteY2" fmla="*/ 1 h 864096"/>
              <a:gd name="connsiteX3" fmla="*/ 1007261 w 1295636"/>
              <a:gd name="connsiteY3" fmla="*/ 72607 h 864096"/>
              <a:gd name="connsiteX4" fmla="*/ 1295636 w 1295636"/>
              <a:gd name="connsiteY4" fmla="*/ 432050 h 864096"/>
              <a:gd name="connsiteX5" fmla="*/ 1007260 w 1295636"/>
              <a:gd name="connsiteY5" fmla="*/ 791492 h 864096"/>
              <a:gd name="connsiteX6" fmla="*/ 647818 w 1295636"/>
              <a:gd name="connsiteY6" fmla="*/ 864098 h 864096"/>
              <a:gd name="connsiteX7" fmla="*/ 288376 w 1295636"/>
              <a:gd name="connsiteY7" fmla="*/ 791492 h 864096"/>
              <a:gd name="connsiteX8" fmla="*/ 1 w 1295636"/>
              <a:gd name="connsiteY8" fmla="*/ 432049 h 864096"/>
              <a:gd name="connsiteX9" fmla="*/ 0 w 1295636"/>
              <a:gd name="connsiteY9" fmla="*/ 432048 h 864096"/>
              <a:gd name="connsiteX0" fmla="*/ 0 w 1295637"/>
              <a:gd name="connsiteY0" fmla="*/ 432047 h 864097"/>
              <a:gd name="connsiteX1" fmla="*/ 647818 w 1295637"/>
              <a:gd name="connsiteY1" fmla="*/ 0 h 864097"/>
              <a:gd name="connsiteX2" fmla="*/ 1007261 w 1295637"/>
              <a:gd name="connsiteY2" fmla="*/ 72606 h 864097"/>
              <a:gd name="connsiteX3" fmla="*/ 1295636 w 1295637"/>
              <a:gd name="connsiteY3" fmla="*/ 432049 h 864097"/>
              <a:gd name="connsiteX4" fmla="*/ 1007260 w 1295637"/>
              <a:gd name="connsiteY4" fmla="*/ 791491 h 864097"/>
              <a:gd name="connsiteX5" fmla="*/ 647818 w 1295637"/>
              <a:gd name="connsiteY5" fmla="*/ 864097 h 864097"/>
              <a:gd name="connsiteX6" fmla="*/ 288376 w 1295637"/>
              <a:gd name="connsiteY6" fmla="*/ 791491 h 864097"/>
              <a:gd name="connsiteX7" fmla="*/ 1 w 1295637"/>
              <a:gd name="connsiteY7" fmla="*/ 432048 h 864097"/>
              <a:gd name="connsiteX8" fmla="*/ 0 w 1295637"/>
              <a:gd name="connsiteY8" fmla="*/ 432047 h 864097"/>
              <a:gd name="connsiteX0" fmla="*/ 1 w 1295637"/>
              <a:gd name="connsiteY0" fmla="*/ 432048 h 864097"/>
              <a:gd name="connsiteX1" fmla="*/ 647818 w 1295637"/>
              <a:gd name="connsiteY1" fmla="*/ 0 h 864097"/>
              <a:gd name="connsiteX2" fmla="*/ 1007261 w 1295637"/>
              <a:gd name="connsiteY2" fmla="*/ 72606 h 864097"/>
              <a:gd name="connsiteX3" fmla="*/ 1295636 w 1295637"/>
              <a:gd name="connsiteY3" fmla="*/ 432049 h 864097"/>
              <a:gd name="connsiteX4" fmla="*/ 1007260 w 1295637"/>
              <a:gd name="connsiteY4" fmla="*/ 791491 h 864097"/>
              <a:gd name="connsiteX5" fmla="*/ 647818 w 1295637"/>
              <a:gd name="connsiteY5" fmla="*/ 864097 h 864097"/>
              <a:gd name="connsiteX6" fmla="*/ 288376 w 1295637"/>
              <a:gd name="connsiteY6" fmla="*/ 791491 h 864097"/>
              <a:gd name="connsiteX7" fmla="*/ 1 w 1295637"/>
              <a:gd name="connsiteY7" fmla="*/ 432048 h 864097"/>
              <a:gd name="connsiteX0" fmla="*/ 0 w 1007261"/>
              <a:gd name="connsiteY0" fmla="*/ 791491 h 864097"/>
              <a:gd name="connsiteX1" fmla="*/ 359442 w 1007261"/>
              <a:gd name="connsiteY1" fmla="*/ 0 h 864097"/>
              <a:gd name="connsiteX2" fmla="*/ 718885 w 1007261"/>
              <a:gd name="connsiteY2" fmla="*/ 72606 h 864097"/>
              <a:gd name="connsiteX3" fmla="*/ 1007260 w 1007261"/>
              <a:gd name="connsiteY3" fmla="*/ 432049 h 864097"/>
              <a:gd name="connsiteX4" fmla="*/ 718884 w 1007261"/>
              <a:gd name="connsiteY4" fmla="*/ 791491 h 864097"/>
              <a:gd name="connsiteX5" fmla="*/ 359442 w 1007261"/>
              <a:gd name="connsiteY5" fmla="*/ 864097 h 864097"/>
              <a:gd name="connsiteX6" fmla="*/ 0 w 1007261"/>
              <a:gd name="connsiteY6" fmla="*/ 791491 h 864097"/>
              <a:gd name="connsiteX0" fmla="*/ 59907 w 707726"/>
              <a:gd name="connsiteY0" fmla="*/ 864097 h 996012"/>
              <a:gd name="connsiteX1" fmla="*/ 59907 w 707726"/>
              <a:gd name="connsiteY1" fmla="*/ 0 h 996012"/>
              <a:gd name="connsiteX2" fmla="*/ 419350 w 707726"/>
              <a:gd name="connsiteY2" fmla="*/ 72606 h 996012"/>
              <a:gd name="connsiteX3" fmla="*/ 707725 w 707726"/>
              <a:gd name="connsiteY3" fmla="*/ 432049 h 996012"/>
              <a:gd name="connsiteX4" fmla="*/ 419349 w 707726"/>
              <a:gd name="connsiteY4" fmla="*/ 791491 h 996012"/>
              <a:gd name="connsiteX5" fmla="*/ 59907 w 707726"/>
              <a:gd name="connsiteY5" fmla="*/ 864097 h 996012"/>
              <a:gd name="connsiteX0" fmla="*/ 59907 w 707726"/>
              <a:gd name="connsiteY0" fmla="*/ 864097 h 864097"/>
              <a:gd name="connsiteX1" fmla="*/ 59907 w 707726"/>
              <a:gd name="connsiteY1" fmla="*/ 0 h 864097"/>
              <a:gd name="connsiteX2" fmla="*/ 419350 w 707726"/>
              <a:gd name="connsiteY2" fmla="*/ 72606 h 864097"/>
              <a:gd name="connsiteX3" fmla="*/ 707725 w 707726"/>
              <a:gd name="connsiteY3" fmla="*/ 432049 h 864097"/>
              <a:gd name="connsiteX4" fmla="*/ 419349 w 707726"/>
              <a:gd name="connsiteY4" fmla="*/ 791491 h 864097"/>
              <a:gd name="connsiteX5" fmla="*/ 59907 w 707726"/>
              <a:gd name="connsiteY5" fmla="*/ 864097 h 864097"/>
              <a:gd name="connsiteX0" fmla="*/ 60160 w 707726"/>
              <a:gd name="connsiteY0" fmla="*/ 864095 h 864095"/>
              <a:gd name="connsiteX1" fmla="*/ 59907 w 707726"/>
              <a:gd name="connsiteY1" fmla="*/ 0 h 864095"/>
              <a:gd name="connsiteX2" fmla="*/ 419350 w 707726"/>
              <a:gd name="connsiteY2" fmla="*/ 72606 h 864095"/>
              <a:gd name="connsiteX3" fmla="*/ 707725 w 707726"/>
              <a:gd name="connsiteY3" fmla="*/ 432049 h 864095"/>
              <a:gd name="connsiteX4" fmla="*/ 419349 w 707726"/>
              <a:gd name="connsiteY4" fmla="*/ 791491 h 864095"/>
              <a:gd name="connsiteX5" fmla="*/ 60160 w 707726"/>
              <a:gd name="connsiteY5" fmla="*/ 864095 h 864095"/>
              <a:gd name="connsiteX0" fmla="*/ 60160 w 707726"/>
              <a:gd name="connsiteY0" fmla="*/ 864095 h 864095"/>
              <a:gd name="connsiteX1" fmla="*/ 59907 w 707726"/>
              <a:gd name="connsiteY1" fmla="*/ 0 h 864095"/>
              <a:gd name="connsiteX2" fmla="*/ 419350 w 707726"/>
              <a:gd name="connsiteY2" fmla="*/ 72606 h 864095"/>
              <a:gd name="connsiteX3" fmla="*/ 707725 w 707726"/>
              <a:gd name="connsiteY3" fmla="*/ 432049 h 864095"/>
              <a:gd name="connsiteX4" fmla="*/ 419349 w 707726"/>
              <a:gd name="connsiteY4" fmla="*/ 791491 h 864095"/>
              <a:gd name="connsiteX5" fmla="*/ 60160 w 707726"/>
              <a:gd name="connsiteY5" fmla="*/ 864095 h 864095"/>
              <a:gd name="connsiteX0" fmla="*/ 60160 w 707726"/>
              <a:gd name="connsiteY0" fmla="*/ 864095 h 864095"/>
              <a:gd name="connsiteX1" fmla="*/ 59907 w 707726"/>
              <a:gd name="connsiteY1" fmla="*/ 0 h 864095"/>
              <a:gd name="connsiteX2" fmla="*/ 419350 w 707726"/>
              <a:gd name="connsiteY2" fmla="*/ 72606 h 864095"/>
              <a:gd name="connsiteX3" fmla="*/ 707725 w 707726"/>
              <a:gd name="connsiteY3" fmla="*/ 432049 h 864095"/>
              <a:gd name="connsiteX4" fmla="*/ 419349 w 707726"/>
              <a:gd name="connsiteY4" fmla="*/ 791491 h 864095"/>
              <a:gd name="connsiteX5" fmla="*/ 60160 w 707726"/>
              <a:gd name="connsiteY5" fmla="*/ 864095 h 864095"/>
              <a:gd name="connsiteX0" fmla="*/ 0 w 647819"/>
              <a:gd name="connsiteY0" fmla="*/ 0 h 955535"/>
              <a:gd name="connsiteX1" fmla="*/ 359443 w 647819"/>
              <a:gd name="connsiteY1" fmla="*/ 72606 h 955535"/>
              <a:gd name="connsiteX2" fmla="*/ 647818 w 647819"/>
              <a:gd name="connsiteY2" fmla="*/ 432049 h 955535"/>
              <a:gd name="connsiteX3" fmla="*/ 359442 w 647819"/>
              <a:gd name="connsiteY3" fmla="*/ 791491 h 955535"/>
              <a:gd name="connsiteX4" fmla="*/ 91693 w 647819"/>
              <a:gd name="connsiteY4" fmla="*/ 955535 h 955535"/>
              <a:gd name="connsiteX0" fmla="*/ 0 w 647819"/>
              <a:gd name="connsiteY0" fmla="*/ 0 h 936103"/>
              <a:gd name="connsiteX1" fmla="*/ 359443 w 647819"/>
              <a:gd name="connsiteY1" fmla="*/ 72606 h 936103"/>
              <a:gd name="connsiteX2" fmla="*/ 647818 w 647819"/>
              <a:gd name="connsiteY2" fmla="*/ 432049 h 936103"/>
              <a:gd name="connsiteX3" fmla="*/ 359442 w 647819"/>
              <a:gd name="connsiteY3" fmla="*/ 791491 h 936103"/>
              <a:gd name="connsiteX4" fmla="*/ 253 w 647819"/>
              <a:gd name="connsiteY4" fmla="*/ 936103 h 936103"/>
              <a:gd name="connsiteX0" fmla="*/ 0 w 647819"/>
              <a:gd name="connsiteY0" fmla="*/ 0 h 936103"/>
              <a:gd name="connsiteX1" fmla="*/ 359443 w 647819"/>
              <a:gd name="connsiteY1" fmla="*/ 72606 h 936103"/>
              <a:gd name="connsiteX2" fmla="*/ 647818 w 647819"/>
              <a:gd name="connsiteY2" fmla="*/ 432049 h 936103"/>
              <a:gd name="connsiteX3" fmla="*/ 359442 w 647819"/>
              <a:gd name="connsiteY3" fmla="*/ 791491 h 936103"/>
              <a:gd name="connsiteX4" fmla="*/ 253 w 647819"/>
              <a:gd name="connsiteY4" fmla="*/ 936103 h 936103"/>
              <a:gd name="connsiteX0" fmla="*/ 0 w 647819"/>
              <a:gd name="connsiteY0" fmla="*/ 0 h 864095"/>
              <a:gd name="connsiteX1" fmla="*/ 359443 w 647819"/>
              <a:gd name="connsiteY1" fmla="*/ 72606 h 864095"/>
              <a:gd name="connsiteX2" fmla="*/ 647818 w 647819"/>
              <a:gd name="connsiteY2" fmla="*/ 432049 h 864095"/>
              <a:gd name="connsiteX3" fmla="*/ 359442 w 647819"/>
              <a:gd name="connsiteY3" fmla="*/ 791491 h 864095"/>
              <a:gd name="connsiteX4" fmla="*/ 253 w 647819"/>
              <a:gd name="connsiteY4" fmla="*/ 864095 h 864095"/>
              <a:gd name="connsiteX0" fmla="*/ 0 w 647819"/>
              <a:gd name="connsiteY0" fmla="*/ 0 h 864095"/>
              <a:gd name="connsiteX1" fmla="*/ 359443 w 647819"/>
              <a:gd name="connsiteY1" fmla="*/ 72606 h 864095"/>
              <a:gd name="connsiteX2" fmla="*/ 647818 w 647819"/>
              <a:gd name="connsiteY2" fmla="*/ 432049 h 864095"/>
              <a:gd name="connsiteX3" fmla="*/ 359442 w 647819"/>
              <a:gd name="connsiteY3" fmla="*/ 791491 h 864095"/>
              <a:gd name="connsiteX4" fmla="*/ 253 w 647819"/>
              <a:gd name="connsiteY4" fmla="*/ 864095 h 86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19" h="864095">
                <a:moveTo>
                  <a:pt x="0" y="0"/>
                </a:moveTo>
                <a:cubicBezTo>
                  <a:pt x="127936" y="0"/>
                  <a:pt x="253007" y="25264"/>
                  <a:pt x="359443" y="72606"/>
                </a:cubicBezTo>
                <a:cubicBezTo>
                  <a:pt x="539609" y="152743"/>
                  <a:pt x="647819" y="287620"/>
                  <a:pt x="647818" y="432049"/>
                </a:cubicBezTo>
                <a:cubicBezTo>
                  <a:pt x="647818" y="576478"/>
                  <a:pt x="539608" y="711355"/>
                  <a:pt x="359442" y="791491"/>
                </a:cubicBezTo>
                <a:cubicBezTo>
                  <a:pt x="253006" y="838833"/>
                  <a:pt x="144560" y="847917"/>
                  <a:pt x="253" y="86409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TextBox 54"/>
          <p:cNvSpPr txBox="1"/>
          <p:nvPr/>
        </p:nvSpPr>
        <p:spPr>
          <a:xfrm>
            <a:off x="4139952" y="4077072"/>
            <a:ext cx="646331" cy="338554"/>
          </a:xfrm>
          <a:prstGeom prst="rect">
            <a:avLst/>
          </a:prstGeom>
          <a:solidFill>
            <a:schemeClr val="bg1"/>
          </a:solidFill>
        </p:spPr>
        <p:txBody>
          <a:bodyPr wrap="none" rtlCol="0">
            <a:spAutoFit/>
          </a:bodyPr>
          <a:lstStyle/>
          <a:p>
            <a:r>
              <a:rPr lang="en-US" sz="1600" b="1" dirty="0" smtClean="0">
                <a:solidFill>
                  <a:srgbClr val="FF0000"/>
                </a:solidFill>
              </a:rPr>
              <a:t>NICA</a:t>
            </a:r>
            <a:endParaRPr lang="ru-RU" sz="1600" b="1" dirty="0">
              <a:solidFill>
                <a:srgbClr val="FF0000"/>
              </a:solidFill>
            </a:endParaRPr>
          </a:p>
        </p:txBody>
      </p:sp>
      <p:cxnSp>
        <p:nvCxnSpPr>
          <p:cNvPr id="60" name="Прямая со стрелкой 59"/>
          <p:cNvCxnSpPr>
            <a:endCxn id="12" idx="1"/>
          </p:cNvCxnSpPr>
          <p:nvPr/>
        </p:nvCxnSpPr>
        <p:spPr>
          <a:xfrm flipV="1">
            <a:off x="755576" y="2427106"/>
            <a:ext cx="1423401" cy="85787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wipe(left)">
                                      <p:cBhvr>
                                        <p:cTn id="13" dur="500"/>
                                        <p:tgtEl>
                                          <p:spTgt spid="6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par>
                                <p:cTn id="22" presetID="22" presetClass="entr" presetSubtype="8"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2" grpId="0" animBg="1"/>
      <p:bldP spid="33" grpId="0" animBg="1"/>
      <p:bldP spid="34" grpId="0" animBg="1"/>
      <p:bldP spid="52" grpId="0" animBg="1"/>
      <p:bldP spid="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75A74E9-B0B9-4BE8-88D3-D53ECCFF177D}" type="datetime1">
              <a:rPr lang="ru-RU" smtClean="0"/>
              <a:pPr/>
              <a:t>20.02.2016</a:t>
            </a:fld>
            <a:endParaRPr lang="ru-RU"/>
          </a:p>
        </p:txBody>
      </p:sp>
      <p:sp>
        <p:nvSpPr>
          <p:cNvPr id="3" name="Нижний колонтитул 2"/>
          <p:cNvSpPr>
            <a:spLocks noGrp="1"/>
          </p:cNvSpPr>
          <p:nvPr>
            <p:ph type="ftr" sz="quarter" idx="11"/>
          </p:nvPr>
        </p:nvSpPr>
        <p:spPr/>
        <p:txBody>
          <a:bodyPr/>
          <a:lstStyle/>
          <a:p>
            <a:pPr algn="ctr"/>
            <a:r>
              <a:rPr lang="en-US" smtClean="0"/>
              <a:t>V. Babkin, MRPC for the TOF MPD</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4</a:t>
            </a:fld>
            <a:r>
              <a:rPr lang="en-US" dirty="0" smtClean="0"/>
              <a:t>/19</a:t>
            </a:r>
            <a:endParaRPr lang="ru-RU" dirty="0"/>
          </a:p>
        </p:txBody>
      </p:sp>
      <p:pic>
        <p:nvPicPr>
          <p:cNvPr id="7" name="Picture 2" descr="D:\babkin\conference\2015-11_Warsaw_NICA_days\LHEP-emblema.png"/>
          <p:cNvPicPr>
            <a:picLocks noChangeAspect="1" noChangeArrowheads="1"/>
          </p:cNvPicPr>
          <p:nvPr/>
        </p:nvPicPr>
        <p:blipFill>
          <a:blip r:embed="rId3" cstate="print"/>
          <a:srcRect/>
          <a:stretch>
            <a:fillRect/>
          </a:stretch>
        </p:blipFill>
        <p:spPr bwMode="auto">
          <a:xfrm>
            <a:off x="1" y="0"/>
            <a:ext cx="1259632" cy="706705"/>
          </a:xfrm>
          <a:prstGeom prst="rect">
            <a:avLst/>
          </a:prstGeom>
          <a:noFill/>
        </p:spPr>
      </p:pic>
      <p:pic>
        <p:nvPicPr>
          <p:cNvPr id="8" name="Picture 3" descr="D:\babkin\conference\2015-11_Warsaw_NICA_days\NICA_emblema.png"/>
          <p:cNvPicPr>
            <a:picLocks noChangeAspect="1" noChangeArrowheads="1"/>
          </p:cNvPicPr>
          <p:nvPr/>
        </p:nvPicPr>
        <p:blipFill>
          <a:blip r:embed="rId4" cstate="print"/>
          <a:srcRect/>
          <a:stretch>
            <a:fillRect/>
          </a:stretch>
        </p:blipFill>
        <p:spPr bwMode="auto">
          <a:xfrm>
            <a:off x="7596336" y="0"/>
            <a:ext cx="1547664" cy="767161"/>
          </a:xfrm>
          <a:prstGeom prst="rect">
            <a:avLst/>
          </a:prstGeom>
          <a:noFill/>
        </p:spPr>
      </p:pic>
      <p:pic>
        <p:nvPicPr>
          <p:cNvPr id="51201" name="Picture 1" descr="C:\Users\Admin\YandexDisk\Скриншоты\2015-10-23 15-05-27 Скриншот экрана.png"/>
          <p:cNvPicPr>
            <a:picLocks noChangeAspect="1" noChangeArrowheads="1"/>
          </p:cNvPicPr>
          <p:nvPr/>
        </p:nvPicPr>
        <p:blipFill>
          <a:blip r:embed="rId5" cstate="print"/>
          <a:srcRect b="925"/>
          <a:stretch>
            <a:fillRect/>
          </a:stretch>
        </p:blipFill>
        <p:spPr bwMode="auto">
          <a:xfrm>
            <a:off x="1403648" y="404664"/>
            <a:ext cx="6048672" cy="4392488"/>
          </a:xfrm>
          <a:prstGeom prst="rect">
            <a:avLst/>
          </a:prstGeom>
          <a:noFill/>
        </p:spPr>
      </p:pic>
      <p:sp>
        <p:nvSpPr>
          <p:cNvPr id="11" name="TextBox 10"/>
          <p:cNvSpPr txBox="1"/>
          <p:nvPr/>
        </p:nvSpPr>
        <p:spPr>
          <a:xfrm>
            <a:off x="314712" y="4797152"/>
            <a:ext cx="4135876" cy="1831271"/>
          </a:xfrm>
          <a:prstGeom prst="rect">
            <a:avLst/>
          </a:prstGeom>
          <a:noFill/>
        </p:spPr>
        <p:txBody>
          <a:bodyPr wrap="none" rtlCol="0">
            <a:spAutoFit/>
          </a:bodyPr>
          <a:lstStyle/>
          <a:p>
            <a:pPr algn="ctr">
              <a:spcAft>
                <a:spcPts val="300"/>
              </a:spcAft>
              <a:buClr>
                <a:srgbClr val="333399"/>
              </a:buClr>
              <a:buSzPct val="80000"/>
            </a:pPr>
            <a:r>
              <a:rPr lang="en-US" sz="1400" b="1" dirty="0" smtClean="0">
                <a:latin typeface="Cambria" pitchFamily="18" charset="0"/>
                <a:ea typeface="ＭＳ Ｐゴシック" pitchFamily="34" charset="-128"/>
              </a:rPr>
              <a:t> First stage (2020): </a:t>
            </a:r>
            <a:r>
              <a:rPr lang="en-US" sz="1400" b="1" dirty="0" smtClean="0">
                <a:solidFill>
                  <a:srgbClr val="FF0000"/>
                </a:solidFill>
                <a:latin typeface="Cambria" pitchFamily="18" charset="0"/>
                <a:ea typeface="ＭＳ Ｐゴシック" pitchFamily="34" charset="-128"/>
              </a:rPr>
              <a:t>mid rapidity region</a:t>
            </a:r>
            <a:endParaRPr lang="en-US" sz="1400" dirty="0" smtClean="0">
              <a:latin typeface="Cambria" pitchFamily="18" charset="0"/>
              <a:ea typeface="ＭＳ Ｐゴシック" pitchFamily="34" charset="-128"/>
            </a:endParaRPr>
          </a:p>
          <a:p>
            <a:pPr>
              <a:spcAft>
                <a:spcPts val="300"/>
              </a:spcAft>
              <a:buSzPct val="80000"/>
              <a:buFont typeface="Wingdings" pitchFamily="2" charset="2"/>
              <a:buChar char="q"/>
            </a:pPr>
            <a:r>
              <a:rPr lang="en-US" sz="1400" dirty="0" smtClean="0">
                <a:latin typeface="Cambria" pitchFamily="18" charset="0"/>
                <a:ea typeface="ＭＳ Ｐゴシック" pitchFamily="34" charset="-128"/>
              </a:rPr>
              <a:t> Particle yields</a:t>
            </a:r>
            <a:r>
              <a:rPr lang="ru-RU" sz="1400" dirty="0" smtClean="0">
                <a:latin typeface="Cambria" pitchFamily="18" charset="0"/>
                <a:ea typeface="ＭＳ Ｐゴシック" pitchFamily="34" charset="-128"/>
              </a:rPr>
              <a:t> </a:t>
            </a:r>
            <a:r>
              <a:rPr lang="en-US" sz="1400" dirty="0" smtClean="0">
                <a:latin typeface="Cambria" pitchFamily="18" charset="0"/>
                <a:ea typeface="ＭＳ Ｐゴシック" pitchFamily="34" charset="-128"/>
              </a:rPr>
              <a:t>and spectra (</a:t>
            </a:r>
            <a:r>
              <a:rPr lang="en-US" sz="1400" dirty="0" err="1" smtClean="0">
                <a:latin typeface="Cambria" pitchFamily="18" charset="0"/>
                <a:ea typeface="ＭＳ Ｐゴシック" pitchFamily="34" charset="-128"/>
              </a:rPr>
              <a:t>π,K,p,clusters</a:t>
            </a:r>
            <a:r>
              <a:rPr lang="en-US" sz="1400" dirty="0" smtClean="0">
                <a:latin typeface="Cambria" pitchFamily="18" charset="0"/>
                <a:ea typeface="ＭＳ Ｐゴシック" pitchFamily="34" charset="-128"/>
              </a:rPr>
              <a:t>,</a:t>
            </a:r>
            <a:r>
              <a:rPr lang="el-GR" sz="1400" dirty="0" smtClean="0">
                <a:latin typeface="Cambria" pitchFamily="18" charset="0"/>
                <a:ea typeface="ＭＳ Ｐゴシック" pitchFamily="34" charset="-128"/>
              </a:rPr>
              <a:t>Λ</a:t>
            </a:r>
            <a:r>
              <a:rPr lang="en-US" sz="1400" dirty="0" smtClean="0">
                <a:latin typeface="Cambria" pitchFamily="18" charset="0"/>
                <a:ea typeface="ＭＳ Ｐゴシック" pitchFamily="34" charset="-128"/>
              </a:rPr>
              <a:t>,</a:t>
            </a:r>
            <a:r>
              <a:rPr lang="el-GR" sz="1400" dirty="0" smtClean="0">
                <a:latin typeface="Cambria" pitchFamily="18" charset="0"/>
                <a:ea typeface="ＭＳ Ｐゴシック" pitchFamily="34" charset="-128"/>
              </a:rPr>
              <a:t>Ξ</a:t>
            </a:r>
            <a:r>
              <a:rPr lang="en-US" sz="1400" dirty="0" smtClean="0">
                <a:latin typeface="Cambria" pitchFamily="18" charset="0"/>
                <a:ea typeface="ＭＳ Ｐゴシック" pitchFamily="34" charset="-128"/>
              </a:rPr>
              <a:t>,</a:t>
            </a:r>
            <a:r>
              <a:rPr lang="el-GR" sz="1400" dirty="0" smtClean="0">
                <a:latin typeface="Cambria" pitchFamily="18" charset="0"/>
                <a:ea typeface="ＭＳ Ｐゴシック" pitchFamily="34" charset="-128"/>
              </a:rPr>
              <a:t>Ω</a:t>
            </a:r>
            <a:r>
              <a:rPr lang="en-US" sz="1400" dirty="0" smtClean="0">
                <a:latin typeface="Cambria" pitchFamily="18" charset="0"/>
                <a:ea typeface="ＭＳ Ｐゴシック" pitchFamily="34" charset="-128"/>
              </a:rPr>
              <a:t>)</a:t>
            </a:r>
          </a:p>
          <a:p>
            <a:pPr>
              <a:spcAft>
                <a:spcPts val="300"/>
              </a:spcAft>
              <a:buSzPct val="80000"/>
              <a:buFont typeface="Wingdings" pitchFamily="2" charset="2"/>
              <a:buChar char="q"/>
            </a:pPr>
            <a:r>
              <a:rPr lang="en-US" sz="1400" dirty="0" smtClean="0">
                <a:latin typeface="Cambria" pitchFamily="18" charset="0"/>
                <a:ea typeface="ＭＳ Ｐゴシック" pitchFamily="34" charset="-128"/>
              </a:rPr>
              <a:t> Event-by-event fluctuations</a:t>
            </a:r>
          </a:p>
          <a:p>
            <a:pPr>
              <a:spcAft>
                <a:spcPts val="300"/>
              </a:spcAft>
              <a:buSzPct val="80000"/>
              <a:buFont typeface="Wingdings" pitchFamily="2" charset="2"/>
              <a:buChar char="q"/>
            </a:pPr>
            <a:r>
              <a:rPr lang="en-US" sz="1400" dirty="0" smtClean="0">
                <a:latin typeface="Cambria" pitchFamily="18" charset="0"/>
                <a:ea typeface="ＭＳ Ｐゴシック" pitchFamily="34" charset="-128"/>
              </a:rPr>
              <a:t> </a:t>
            </a:r>
            <a:r>
              <a:rPr lang="en-US" sz="1400" dirty="0" err="1" smtClean="0">
                <a:latin typeface="Cambria" pitchFamily="18" charset="0"/>
                <a:ea typeface="ＭＳ Ｐゴシック" pitchFamily="34" charset="-128"/>
              </a:rPr>
              <a:t>Femtoscopy</a:t>
            </a:r>
            <a:r>
              <a:rPr lang="en-US" sz="1400" dirty="0" smtClean="0">
                <a:latin typeface="Cambria" pitchFamily="18" charset="0"/>
                <a:ea typeface="ＭＳ Ｐゴシック" pitchFamily="34" charset="-128"/>
              </a:rPr>
              <a:t> involving  </a:t>
            </a:r>
            <a:r>
              <a:rPr lang="en-US" sz="1400" dirty="0" smtClean="0">
                <a:latin typeface="Cambria" pitchFamily="18" charset="0"/>
                <a:ea typeface="SimSun" pitchFamily="2" charset="-122"/>
              </a:rPr>
              <a:t>π, K, p, Λ </a:t>
            </a:r>
            <a:endParaRPr lang="en-US" sz="1400" dirty="0" smtClean="0">
              <a:latin typeface="Cambria" pitchFamily="18" charset="0"/>
              <a:ea typeface="ＭＳ Ｐゴシック" pitchFamily="34" charset="-128"/>
            </a:endParaRPr>
          </a:p>
          <a:p>
            <a:pPr>
              <a:spcAft>
                <a:spcPts val="300"/>
              </a:spcAft>
              <a:buSzPct val="80000"/>
              <a:buFont typeface="Wingdings" pitchFamily="2" charset="2"/>
              <a:buChar char="q"/>
            </a:pPr>
            <a:r>
              <a:rPr lang="en-US" sz="1400" dirty="0" smtClean="0">
                <a:latin typeface="Cambria" pitchFamily="18" charset="0"/>
                <a:ea typeface="ＭＳ Ｐゴシック" pitchFamily="34" charset="-128"/>
              </a:rPr>
              <a:t> Collective flow  for identified </a:t>
            </a:r>
            <a:r>
              <a:rPr lang="en-US" sz="1400" dirty="0" err="1" smtClean="0">
                <a:latin typeface="Cambria" pitchFamily="18" charset="0"/>
                <a:ea typeface="ＭＳ Ｐゴシック" pitchFamily="34" charset="-128"/>
              </a:rPr>
              <a:t>hadron</a:t>
            </a:r>
            <a:r>
              <a:rPr lang="en-US" sz="1400" dirty="0" smtClean="0">
                <a:latin typeface="Cambria" pitchFamily="18" charset="0"/>
                <a:ea typeface="ＭＳ Ｐゴシック" pitchFamily="34" charset="-128"/>
              </a:rPr>
              <a:t> species</a:t>
            </a:r>
          </a:p>
          <a:p>
            <a:pPr>
              <a:spcAft>
                <a:spcPts val="300"/>
              </a:spcAft>
              <a:buSzPct val="80000"/>
              <a:buFont typeface="Wingdings" pitchFamily="2" charset="2"/>
              <a:buChar char="q"/>
            </a:pPr>
            <a:r>
              <a:rPr lang="en-US" sz="1400" dirty="0" smtClean="0">
                <a:latin typeface="Cambria" pitchFamily="18" charset="0"/>
                <a:ea typeface="ＭＳ Ｐゴシック" pitchFamily="34" charset="-128"/>
              </a:rPr>
              <a:t> Electromagnetic probes (electrons, gammas)</a:t>
            </a:r>
          </a:p>
          <a:p>
            <a:endParaRPr lang="ru-RU" sz="1400" dirty="0">
              <a:latin typeface="Cambria" pitchFamily="18" charset="0"/>
            </a:endParaRPr>
          </a:p>
        </p:txBody>
      </p:sp>
      <p:sp>
        <p:nvSpPr>
          <p:cNvPr id="12" name="TextBox 11"/>
          <p:cNvSpPr txBox="1"/>
          <p:nvPr/>
        </p:nvSpPr>
        <p:spPr>
          <a:xfrm>
            <a:off x="4388724" y="4797152"/>
            <a:ext cx="4755276" cy="1608133"/>
          </a:xfrm>
          <a:prstGeom prst="rect">
            <a:avLst/>
          </a:prstGeom>
          <a:noFill/>
        </p:spPr>
        <p:txBody>
          <a:bodyPr wrap="none" rtlCol="0">
            <a:spAutoFit/>
          </a:bodyPr>
          <a:lstStyle/>
          <a:p>
            <a:pPr algn="ctr">
              <a:spcAft>
                <a:spcPts val="300"/>
              </a:spcAft>
              <a:buClr>
                <a:srgbClr val="333399"/>
              </a:buClr>
              <a:buSzPct val="80000"/>
            </a:pPr>
            <a:r>
              <a:rPr lang="en-US" sz="1400" b="1" dirty="0" smtClean="0">
                <a:latin typeface="Cambria" pitchFamily="18" charset="0"/>
                <a:ea typeface="ＭＳ Ｐゴシック" pitchFamily="34" charset="-128"/>
              </a:rPr>
              <a:t>Second stage (2023): </a:t>
            </a:r>
            <a:r>
              <a:rPr lang="en-US" sz="1400" b="1" dirty="0" smtClean="0">
                <a:solidFill>
                  <a:srgbClr val="FF0000"/>
                </a:solidFill>
                <a:latin typeface="Cambria" pitchFamily="18" charset="0"/>
                <a:ea typeface="ＭＳ Ｐゴシック" pitchFamily="34" charset="-128"/>
              </a:rPr>
              <a:t>extended rapidity + IT</a:t>
            </a:r>
            <a:endParaRPr lang="en-US" sz="1400" dirty="0" smtClean="0">
              <a:latin typeface="Cambria" pitchFamily="18" charset="0"/>
              <a:ea typeface="ＭＳ Ｐゴシック" pitchFamily="34" charset="-128"/>
            </a:endParaRPr>
          </a:p>
          <a:p>
            <a:pPr>
              <a:spcAft>
                <a:spcPts val="300"/>
              </a:spcAft>
              <a:buSzPct val="80000"/>
              <a:buFont typeface="Wingdings" pitchFamily="2" charset="2"/>
              <a:buChar char="q"/>
            </a:pPr>
            <a:r>
              <a:rPr lang="en-US" sz="1400" dirty="0" smtClean="0">
                <a:latin typeface="Cambria" pitchFamily="18" charset="0"/>
                <a:ea typeface="ＭＳ Ｐゴシック" pitchFamily="34" charset="-128"/>
              </a:rPr>
              <a:t> Total particle multiplicities</a:t>
            </a:r>
          </a:p>
          <a:p>
            <a:pPr>
              <a:spcAft>
                <a:spcPts val="300"/>
              </a:spcAft>
              <a:buSzPct val="80000"/>
              <a:buFont typeface="Wingdings" pitchFamily="2" charset="2"/>
              <a:buChar char="q"/>
            </a:pPr>
            <a:r>
              <a:rPr lang="en-US" sz="1400" dirty="0" smtClean="0">
                <a:latin typeface="Cambria" pitchFamily="18" charset="0"/>
                <a:ea typeface="ＭＳ Ｐゴシック" pitchFamily="34" charset="-128"/>
              </a:rPr>
              <a:t> Asymmetries study (better reaction plane determination)</a:t>
            </a:r>
          </a:p>
          <a:p>
            <a:pPr>
              <a:spcAft>
                <a:spcPts val="300"/>
              </a:spcAft>
              <a:buSzPct val="80000"/>
              <a:buFont typeface="Wingdings" pitchFamily="2" charset="2"/>
              <a:buChar char="q"/>
            </a:pPr>
            <a:r>
              <a:rPr lang="en-US" sz="1400" dirty="0" smtClean="0">
                <a:latin typeface="Cambria" pitchFamily="18" charset="0"/>
                <a:ea typeface="ＭＳ Ｐゴシック" pitchFamily="34" charset="-128"/>
              </a:rPr>
              <a:t> Di-Lepton precise study (</a:t>
            </a:r>
            <a:r>
              <a:rPr lang="en-US" sz="1400" dirty="0" err="1" smtClean="0">
                <a:latin typeface="Cambria" pitchFamily="18" charset="0"/>
                <a:ea typeface="ＭＳ Ｐゴシック" pitchFamily="34" charset="-128"/>
              </a:rPr>
              <a:t>ECal</a:t>
            </a:r>
            <a:r>
              <a:rPr lang="en-US" sz="1400" dirty="0" smtClean="0">
                <a:latin typeface="Cambria" pitchFamily="18" charset="0"/>
                <a:ea typeface="ＭＳ Ｐゴシック" pitchFamily="34" charset="-128"/>
              </a:rPr>
              <a:t> expansion)  </a:t>
            </a:r>
          </a:p>
          <a:p>
            <a:pPr>
              <a:spcAft>
                <a:spcPts val="300"/>
              </a:spcAft>
              <a:buSzPct val="80000"/>
              <a:buFont typeface="Wingdings" pitchFamily="2" charset="2"/>
              <a:buChar char="q"/>
            </a:pPr>
            <a:r>
              <a:rPr lang="en-US" sz="1400" dirty="0" smtClean="0">
                <a:latin typeface="Cambria" pitchFamily="18" charset="0"/>
                <a:ea typeface="ＭＳ Ｐゴシック" pitchFamily="34" charset="-128"/>
              </a:rPr>
              <a:t> Exotics (soft photons, </a:t>
            </a:r>
            <a:r>
              <a:rPr lang="en-US" sz="1400" dirty="0" err="1" smtClean="0">
                <a:latin typeface="Cambria" pitchFamily="18" charset="0"/>
                <a:ea typeface="ＭＳ Ｐゴシック" pitchFamily="34" charset="-128"/>
              </a:rPr>
              <a:t>hypernuclei</a:t>
            </a:r>
            <a:r>
              <a:rPr lang="en-US" sz="1400" dirty="0" smtClean="0">
                <a:latin typeface="Cambria" pitchFamily="18" charset="0"/>
                <a:ea typeface="ＭＳ Ｐゴシック" pitchFamily="34" charset="-128"/>
              </a:rPr>
              <a:t>)</a:t>
            </a:r>
          </a:p>
          <a:p>
            <a:pPr>
              <a:buFont typeface="Wingdings" pitchFamily="2" charset="2"/>
              <a:buChar char="q"/>
            </a:pPr>
            <a:endParaRPr lang="ru-RU" sz="1600" dirty="0">
              <a:latin typeface="Cambria" pitchFamily="18" charset="0"/>
            </a:endParaRPr>
          </a:p>
        </p:txBody>
      </p:sp>
      <p:grpSp>
        <p:nvGrpSpPr>
          <p:cNvPr id="6" name="Группа 14"/>
          <p:cNvGrpSpPr/>
          <p:nvPr/>
        </p:nvGrpSpPr>
        <p:grpSpPr>
          <a:xfrm>
            <a:off x="1187624" y="404664"/>
            <a:ext cx="6284532" cy="4409712"/>
            <a:chOff x="1187624" y="404664"/>
            <a:chExt cx="6284532" cy="4409712"/>
          </a:xfrm>
        </p:grpSpPr>
        <p:pic>
          <p:nvPicPr>
            <p:cNvPr id="5" name="Рисунок 4"/>
            <p:cNvPicPr>
              <a:picLocks noChangeAspect="1"/>
            </p:cNvPicPr>
            <p:nvPr/>
          </p:nvPicPr>
          <p:blipFill>
            <a:blip r:embed="rId6" cstate="print"/>
            <a:srcRect/>
            <a:stretch>
              <a:fillRect/>
            </a:stretch>
          </p:blipFill>
          <p:spPr bwMode="auto">
            <a:xfrm>
              <a:off x="1187624" y="404664"/>
              <a:ext cx="6284532" cy="4409712"/>
            </a:xfrm>
            <a:prstGeom prst="rect">
              <a:avLst/>
            </a:prstGeom>
            <a:noFill/>
            <a:ln w="9525">
              <a:noFill/>
              <a:miter lim="800000"/>
              <a:headEnd/>
              <a:tailEnd/>
            </a:ln>
          </p:spPr>
        </p:pic>
        <p:sp>
          <p:nvSpPr>
            <p:cNvPr id="14" name="Прямоугольник 13"/>
            <p:cNvSpPr/>
            <p:nvPr/>
          </p:nvSpPr>
          <p:spPr>
            <a:xfrm>
              <a:off x="1259632" y="404664"/>
              <a:ext cx="1440160"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5" name="TextBox 34"/>
          <p:cNvSpPr txBox="1"/>
          <p:nvPr/>
        </p:nvSpPr>
        <p:spPr>
          <a:xfrm>
            <a:off x="2427599" y="0"/>
            <a:ext cx="4288803" cy="400110"/>
          </a:xfrm>
          <a:prstGeom prst="rect">
            <a:avLst/>
          </a:prstGeom>
          <a:noFill/>
        </p:spPr>
        <p:txBody>
          <a:bodyPr wrap="none" rtlCol="0">
            <a:spAutoFit/>
          </a:bodyPr>
          <a:lstStyle/>
          <a:p>
            <a:pPr algn="ctr"/>
            <a:r>
              <a:rPr lang="it-IT" sz="2000" b="1" dirty="0" smtClean="0">
                <a:solidFill>
                  <a:srgbClr val="FF0000"/>
                </a:solidFill>
              </a:rPr>
              <a:t>Two stages of the MPD experiment</a:t>
            </a:r>
            <a:endParaRPr lang="ru-RU"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120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0E48855-4DA9-476D-9EC9-482C1090ABF2}" type="datetime1">
              <a:rPr lang="ru-RU" smtClean="0"/>
              <a:pPr/>
              <a:t>20.02.2016</a:t>
            </a:fld>
            <a:endParaRPr lang="ru-RU"/>
          </a:p>
        </p:txBody>
      </p:sp>
      <p:sp>
        <p:nvSpPr>
          <p:cNvPr id="3" name="Нижний колонтитул 2"/>
          <p:cNvSpPr>
            <a:spLocks noGrp="1"/>
          </p:cNvSpPr>
          <p:nvPr>
            <p:ph type="ftr" sz="quarter" idx="11"/>
          </p:nvPr>
        </p:nvSpPr>
        <p:spPr/>
        <p:txBody>
          <a:bodyPr/>
          <a:lstStyle/>
          <a:p>
            <a:pPr algn="ctr"/>
            <a:r>
              <a:rPr lang="en-US" smtClean="0"/>
              <a:t>V. Babkin, MRPC for the TOF MPD</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5</a:t>
            </a:fld>
            <a:r>
              <a:rPr lang="en-US" dirty="0" smtClean="0"/>
              <a:t>/19</a:t>
            </a:r>
            <a:endParaRPr lang="ru-RU" dirty="0"/>
          </a:p>
        </p:txBody>
      </p:sp>
      <p:sp>
        <p:nvSpPr>
          <p:cNvPr id="5" name="TextBox 4"/>
          <p:cNvSpPr txBox="1"/>
          <p:nvPr/>
        </p:nvSpPr>
        <p:spPr>
          <a:xfrm>
            <a:off x="1979712" y="4149080"/>
            <a:ext cx="6120680" cy="2062103"/>
          </a:xfrm>
          <a:prstGeom prst="rect">
            <a:avLst/>
          </a:prstGeom>
          <a:noFill/>
        </p:spPr>
        <p:txBody>
          <a:bodyPr wrap="square" rtlCol="0">
            <a:spAutoFit/>
          </a:bodyPr>
          <a:lstStyle/>
          <a:p>
            <a:pPr lvl="0" algn="ctr" fontAlgn="base">
              <a:spcBef>
                <a:spcPct val="0"/>
              </a:spcBef>
              <a:spcAft>
                <a:spcPct val="0"/>
              </a:spcAft>
              <a:tabLst>
                <a:tab pos="409575" algn="l"/>
              </a:tabLst>
            </a:pPr>
            <a:r>
              <a:rPr lang="en-US" altLang="ja-JP" sz="1600" b="1" dirty="0" smtClean="0">
                <a:solidFill>
                  <a:srgbClr val="C00000"/>
                </a:solidFill>
                <a:latin typeface="Cambria" pitchFamily="18" charset="0"/>
                <a:ea typeface="MS Mincho" pitchFamily="49" charset="-128"/>
                <a:cs typeface="Times New Roman" pitchFamily="18" charset="0"/>
              </a:rPr>
              <a:t>The basic requirements to the TOF system are</a:t>
            </a:r>
            <a:r>
              <a:rPr lang="en-US" altLang="ja-JP" sz="1600" dirty="0" smtClean="0">
                <a:solidFill>
                  <a:srgbClr val="C00000"/>
                </a:solidFill>
                <a:latin typeface="Cambria" pitchFamily="18" charset="0"/>
                <a:ea typeface="MS Mincho" pitchFamily="49" charset="-128"/>
                <a:cs typeface="Times New Roman" pitchFamily="18" charset="0"/>
              </a:rPr>
              <a:t>:</a:t>
            </a:r>
            <a:endParaRPr lang="ru-RU" altLang="ja-JP" sz="1600" dirty="0" smtClean="0">
              <a:solidFill>
                <a:srgbClr val="C00000"/>
              </a:solidFill>
              <a:latin typeface="Cambria" pitchFamily="18" charset="0"/>
              <a:cs typeface="Arial" pitchFamily="34" charset="0"/>
            </a:endParaRPr>
          </a:p>
          <a:p>
            <a:pPr algn="just" eaLnBrk="0" fontAlgn="base" hangingPunct="0">
              <a:spcBef>
                <a:spcPct val="0"/>
              </a:spcBef>
              <a:spcAft>
                <a:spcPct val="0"/>
              </a:spcAft>
              <a:buFontTx/>
              <a:buChar char="•"/>
              <a:tabLst>
                <a:tab pos="409575" algn="l"/>
              </a:tabLst>
            </a:pPr>
            <a:r>
              <a:rPr lang="en-US" altLang="ja-JP" sz="1600" dirty="0" smtClean="0">
                <a:latin typeface="Cambria" pitchFamily="18" charset="0"/>
                <a:ea typeface="MS Mincho" pitchFamily="49" charset="-128"/>
                <a:cs typeface="Times New Roman" pitchFamily="18" charset="0"/>
              </a:rPr>
              <a:t> </a:t>
            </a:r>
            <a:r>
              <a:rPr lang="en-US" sz="1600" dirty="0" smtClean="0">
                <a:latin typeface="Cambria" pitchFamily="18" charset="0"/>
                <a:ea typeface="MS Mincho"/>
              </a:rPr>
              <a:t>large phase space coverage </a:t>
            </a:r>
            <a:r>
              <a:rPr lang="el-GR" sz="1600" dirty="0" smtClean="0">
                <a:latin typeface="Cambria" pitchFamily="18" charset="0"/>
                <a:ea typeface="MS Mincho"/>
              </a:rPr>
              <a:t> </a:t>
            </a:r>
            <a:r>
              <a:rPr lang="el-GR" sz="1600" b="1" dirty="0" smtClean="0">
                <a:latin typeface="Cambria" pitchFamily="18" charset="0"/>
                <a:ea typeface="MS Mincho"/>
              </a:rPr>
              <a:t>|η| &lt;</a:t>
            </a:r>
            <a:r>
              <a:rPr lang="en-US" sz="1600" b="1" dirty="0" smtClean="0">
                <a:latin typeface="Cambria" pitchFamily="18" charset="0"/>
                <a:ea typeface="MS Mincho"/>
              </a:rPr>
              <a:t> </a:t>
            </a:r>
            <a:r>
              <a:rPr lang="el-GR" sz="1600" b="1" dirty="0" smtClean="0">
                <a:latin typeface="Cambria" pitchFamily="18" charset="0"/>
                <a:ea typeface="MS Mincho"/>
              </a:rPr>
              <a:t>2</a:t>
            </a:r>
            <a:r>
              <a:rPr lang="en-US" sz="1600" b="1" dirty="0" smtClean="0">
                <a:latin typeface="Cambria" pitchFamily="18" charset="0"/>
                <a:ea typeface="MS Mincho"/>
              </a:rPr>
              <a:t> (optional 3)</a:t>
            </a:r>
            <a:r>
              <a:rPr lang="en-US" sz="1600" dirty="0" smtClean="0">
                <a:latin typeface="Cambria" pitchFamily="18" charset="0"/>
                <a:ea typeface="MS Mincho"/>
              </a:rPr>
              <a:t>;</a:t>
            </a:r>
          </a:p>
          <a:p>
            <a:pPr algn="just" eaLnBrk="0" fontAlgn="base" hangingPunct="0">
              <a:spcBef>
                <a:spcPct val="0"/>
              </a:spcBef>
              <a:spcAft>
                <a:spcPct val="0"/>
              </a:spcAft>
              <a:buFontTx/>
              <a:buChar char="•"/>
              <a:tabLst>
                <a:tab pos="409575" algn="l"/>
              </a:tabLst>
            </a:pPr>
            <a:r>
              <a:rPr lang="en-US" altLang="ja-JP" sz="1600" dirty="0" smtClean="0">
                <a:latin typeface="Cambria" pitchFamily="18" charset="0"/>
                <a:ea typeface="MS Mincho"/>
                <a:cs typeface="Times New Roman" pitchFamily="18" charset="0"/>
              </a:rPr>
              <a:t> time resolution &lt; </a:t>
            </a:r>
            <a:r>
              <a:rPr lang="en-US" altLang="ja-JP" sz="1600" b="1" dirty="0" smtClean="0">
                <a:latin typeface="Cambria" pitchFamily="18" charset="0"/>
                <a:ea typeface="MS Mincho"/>
                <a:cs typeface="Times New Roman" pitchFamily="18" charset="0"/>
              </a:rPr>
              <a:t>100 </a:t>
            </a:r>
            <a:r>
              <a:rPr lang="en-US" altLang="ja-JP" sz="1600" b="1" dirty="0" err="1" smtClean="0">
                <a:latin typeface="Cambria" pitchFamily="18" charset="0"/>
                <a:ea typeface="MS Mincho"/>
                <a:cs typeface="Times New Roman" pitchFamily="18" charset="0"/>
              </a:rPr>
              <a:t>ps</a:t>
            </a:r>
            <a:r>
              <a:rPr lang="en-US" altLang="ja-JP" sz="1600" dirty="0" smtClean="0">
                <a:latin typeface="Cambria" pitchFamily="18" charset="0"/>
                <a:ea typeface="MS Mincho"/>
                <a:cs typeface="Times New Roman" pitchFamily="18" charset="0"/>
              </a:rPr>
              <a:t>;</a:t>
            </a:r>
            <a:endParaRPr lang="en-US" altLang="ja-JP" sz="1600" dirty="0" smtClean="0">
              <a:latin typeface="Cambria" pitchFamily="18" charset="0"/>
              <a:ea typeface="MS Mincho" pitchFamily="49" charset="-128"/>
              <a:cs typeface="Times New Roman" pitchFamily="18" charset="0"/>
            </a:endParaRPr>
          </a:p>
          <a:p>
            <a:pPr lvl="0" algn="just" eaLnBrk="0" fontAlgn="base" hangingPunct="0">
              <a:spcBef>
                <a:spcPct val="0"/>
              </a:spcBef>
              <a:spcAft>
                <a:spcPct val="0"/>
              </a:spcAft>
              <a:buFontTx/>
              <a:buChar char="•"/>
              <a:tabLst>
                <a:tab pos="409575" algn="l"/>
              </a:tabLst>
            </a:pPr>
            <a:r>
              <a:rPr lang="en-US" altLang="ja-JP" sz="1600" dirty="0" smtClean="0">
                <a:latin typeface="Cambria" pitchFamily="18" charset="0"/>
                <a:ea typeface="MS Mincho" pitchFamily="49" charset="-128"/>
                <a:cs typeface="Times New Roman" pitchFamily="18" charset="0"/>
              </a:rPr>
              <a:t> high granularity to keep the overall system occupancy below </a:t>
            </a:r>
            <a:r>
              <a:rPr lang="en-US" altLang="ja-JP" sz="1600" b="1" dirty="0" smtClean="0">
                <a:latin typeface="Cambria" pitchFamily="18" charset="0"/>
                <a:ea typeface="MS Mincho" pitchFamily="49" charset="-128"/>
                <a:cs typeface="Times New Roman" pitchFamily="18" charset="0"/>
              </a:rPr>
              <a:t>1</a:t>
            </a:r>
            <a:r>
              <a:rPr lang="ru-RU" altLang="ja-JP" sz="1600" b="1" dirty="0" smtClean="0">
                <a:latin typeface="Cambria" pitchFamily="18" charset="0"/>
                <a:ea typeface="MS Mincho" pitchFamily="49" charset="-128"/>
                <a:cs typeface="Times New Roman" pitchFamily="18" charset="0"/>
              </a:rPr>
              <a:t>5</a:t>
            </a:r>
            <a:r>
              <a:rPr lang="en-US" altLang="ja-JP" sz="1600" b="1" dirty="0" smtClean="0">
                <a:latin typeface="Cambria" pitchFamily="18" charset="0"/>
                <a:ea typeface="MS Mincho" pitchFamily="49" charset="-128"/>
                <a:cs typeface="Times New Roman" pitchFamily="18" charset="0"/>
              </a:rPr>
              <a:t>%</a:t>
            </a:r>
            <a:r>
              <a:rPr lang="en-US" altLang="ja-JP" sz="1600" dirty="0" smtClean="0">
                <a:latin typeface="Cambria" pitchFamily="18" charset="0"/>
                <a:ea typeface="MS Mincho" pitchFamily="49" charset="-128"/>
                <a:cs typeface="Times New Roman" pitchFamily="18" charset="0"/>
              </a:rPr>
              <a:t>;</a:t>
            </a:r>
            <a:endParaRPr lang="ru-RU" altLang="ja-JP" sz="1600" dirty="0" smtClean="0">
              <a:latin typeface="Cambria" pitchFamily="18" charset="0"/>
              <a:cs typeface="Arial" pitchFamily="34" charset="0"/>
            </a:endParaRPr>
          </a:p>
          <a:p>
            <a:pPr lvl="0" algn="just" eaLnBrk="0" fontAlgn="base" hangingPunct="0">
              <a:spcBef>
                <a:spcPct val="0"/>
              </a:spcBef>
              <a:spcAft>
                <a:spcPct val="0"/>
              </a:spcAft>
              <a:buFontTx/>
              <a:buChar char="•"/>
              <a:tabLst>
                <a:tab pos="409575" algn="l"/>
              </a:tabLst>
            </a:pPr>
            <a:r>
              <a:rPr lang="en-US" altLang="ja-JP" sz="1600" dirty="0" smtClean="0">
                <a:latin typeface="Cambria" pitchFamily="18" charset="0"/>
                <a:ea typeface="MS Mincho" pitchFamily="49" charset="-128"/>
                <a:cs typeface="Times New Roman" pitchFamily="18" charset="0"/>
              </a:rPr>
              <a:t> high geometrical efficiency;</a:t>
            </a:r>
            <a:endParaRPr lang="ru-RU" altLang="ja-JP" sz="1600" dirty="0" smtClean="0">
              <a:latin typeface="Cambria" pitchFamily="18" charset="0"/>
              <a:cs typeface="Arial" pitchFamily="34" charset="0"/>
            </a:endParaRPr>
          </a:p>
          <a:p>
            <a:pPr lvl="0" algn="just" eaLnBrk="0" fontAlgn="base" hangingPunct="0">
              <a:spcBef>
                <a:spcPct val="0"/>
              </a:spcBef>
              <a:spcAft>
                <a:spcPct val="0"/>
              </a:spcAft>
              <a:buFontTx/>
              <a:buChar char="•"/>
              <a:tabLst>
                <a:tab pos="409575" algn="l"/>
              </a:tabLst>
            </a:pPr>
            <a:r>
              <a:rPr lang="en-US" altLang="ja-JP" sz="1600" dirty="0" smtClean="0">
                <a:latin typeface="Cambria" pitchFamily="18" charset="0"/>
                <a:ea typeface="MS Mincho" pitchFamily="49" charset="-128"/>
                <a:cs typeface="Times New Roman" pitchFamily="18" charset="0"/>
              </a:rPr>
              <a:t> identification of </a:t>
            </a:r>
            <a:r>
              <a:rPr lang="en-US" altLang="ja-JP" sz="1600" dirty="0" err="1" smtClean="0">
                <a:latin typeface="Cambria" pitchFamily="18" charset="0"/>
                <a:ea typeface="MS Mincho" pitchFamily="49" charset="-128"/>
                <a:cs typeface="Times New Roman" pitchFamily="18" charset="0"/>
              </a:rPr>
              <a:t>pions</a:t>
            </a:r>
            <a:r>
              <a:rPr lang="en-US" altLang="ja-JP" sz="1600" dirty="0" smtClean="0">
                <a:latin typeface="Cambria" pitchFamily="18" charset="0"/>
                <a:ea typeface="MS Mincho" pitchFamily="49" charset="-128"/>
                <a:cs typeface="Times New Roman" pitchFamily="18" charset="0"/>
              </a:rPr>
              <a:t> and </a:t>
            </a:r>
            <a:r>
              <a:rPr lang="en-US" altLang="ja-JP" sz="1600" dirty="0" err="1" smtClean="0">
                <a:latin typeface="Cambria" pitchFamily="18" charset="0"/>
                <a:ea typeface="MS Mincho" pitchFamily="49" charset="-128"/>
                <a:cs typeface="Times New Roman" pitchFamily="18" charset="0"/>
              </a:rPr>
              <a:t>kaons</a:t>
            </a:r>
            <a:r>
              <a:rPr lang="en-US" altLang="ja-JP" sz="1600" dirty="0" smtClean="0">
                <a:latin typeface="Cambria" pitchFamily="18" charset="0"/>
                <a:ea typeface="MS Mincho" pitchFamily="49" charset="-128"/>
                <a:cs typeface="Times New Roman" pitchFamily="18" charset="0"/>
              </a:rPr>
              <a:t> with up to </a:t>
            </a:r>
            <a:r>
              <a:rPr lang="en-US" altLang="ja-JP" sz="1600" b="1" i="1" dirty="0" smtClean="0">
                <a:latin typeface="Cambria" pitchFamily="18" charset="0"/>
                <a:ea typeface="MS Mincho" pitchFamily="49" charset="-128"/>
                <a:cs typeface="Times New Roman" pitchFamily="18" charset="0"/>
              </a:rPr>
              <a:t>p</a:t>
            </a:r>
            <a:r>
              <a:rPr lang="en-US" altLang="ja-JP" sz="1600" b="1" i="1" baseline="-30000" dirty="0" smtClean="0">
                <a:latin typeface="Cambria" pitchFamily="18" charset="0"/>
                <a:ea typeface="MS Mincho" pitchFamily="49" charset="-128"/>
                <a:cs typeface="Times New Roman" pitchFamily="18" charset="0"/>
              </a:rPr>
              <a:t>t</a:t>
            </a:r>
            <a:r>
              <a:rPr lang="en-US" altLang="ja-JP" sz="1600" b="1" dirty="0" smtClean="0">
                <a:latin typeface="Cambria" pitchFamily="18" charset="0"/>
                <a:ea typeface="MS Mincho" pitchFamily="49" charset="-128"/>
                <a:cs typeface="Times New Roman" pitchFamily="18" charset="0"/>
              </a:rPr>
              <a:t> &lt; 1.5 </a:t>
            </a:r>
            <a:r>
              <a:rPr lang="en-US" altLang="ja-JP" sz="1600" b="1" dirty="0" err="1" smtClean="0">
                <a:latin typeface="Cambria" pitchFamily="18" charset="0"/>
                <a:ea typeface="MS Mincho" pitchFamily="49" charset="-128"/>
                <a:cs typeface="Times New Roman" pitchFamily="18" charset="0"/>
              </a:rPr>
              <a:t>GeV</a:t>
            </a:r>
            <a:r>
              <a:rPr lang="en-US" altLang="ja-JP" sz="1600" b="1" dirty="0" smtClean="0">
                <a:latin typeface="Cambria" pitchFamily="18" charset="0"/>
                <a:ea typeface="MS Mincho" pitchFamily="49" charset="-128"/>
                <a:cs typeface="Times New Roman" pitchFamily="18" charset="0"/>
              </a:rPr>
              <a:t>/c</a:t>
            </a:r>
            <a:r>
              <a:rPr lang="en-US" altLang="ja-JP" sz="1600" dirty="0" smtClean="0">
                <a:latin typeface="Cambria" pitchFamily="18" charset="0"/>
                <a:ea typeface="MS Mincho" pitchFamily="49" charset="-128"/>
                <a:cs typeface="Times New Roman" pitchFamily="18" charset="0"/>
              </a:rPr>
              <a:t>;</a:t>
            </a:r>
            <a:endParaRPr lang="ru-RU" altLang="ja-JP" sz="1600" dirty="0" smtClean="0">
              <a:latin typeface="Cambria" pitchFamily="18" charset="0"/>
              <a:cs typeface="Arial" pitchFamily="34" charset="0"/>
            </a:endParaRPr>
          </a:p>
          <a:p>
            <a:pPr lvl="0" algn="just" eaLnBrk="0" fontAlgn="base" hangingPunct="0">
              <a:spcBef>
                <a:spcPct val="0"/>
              </a:spcBef>
              <a:spcAft>
                <a:spcPct val="0"/>
              </a:spcAft>
              <a:buFontTx/>
              <a:buChar char="•"/>
              <a:tabLst>
                <a:tab pos="409575" algn="l"/>
              </a:tabLst>
            </a:pPr>
            <a:r>
              <a:rPr lang="en-US" altLang="ja-JP" sz="1600" dirty="0" smtClean="0">
                <a:latin typeface="Cambria" pitchFamily="18" charset="0"/>
                <a:ea typeface="MS Mincho" pitchFamily="49" charset="-128"/>
                <a:cs typeface="Times New Roman" pitchFamily="18" charset="0"/>
              </a:rPr>
              <a:t> identification of (anti)protons with up to </a:t>
            </a:r>
            <a:r>
              <a:rPr lang="en-US" altLang="ja-JP" sz="1600" b="1" i="1" dirty="0" smtClean="0">
                <a:latin typeface="Cambria" pitchFamily="18" charset="0"/>
                <a:ea typeface="MS Mincho" pitchFamily="49" charset="-128"/>
                <a:cs typeface="Times New Roman" pitchFamily="18" charset="0"/>
              </a:rPr>
              <a:t>p</a:t>
            </a:r>
            <a:r>
              <a:rPr lang="en-US" altLang="ja-JP" sz="1600" b="1" i="1" baseline="-30000" dirty="0" smtClean="0">
                <a:latin typeface="Cambria" pitchFamily="18" charset="0"/>
                <a:ea typeface="MS Mincho" pitchFamily="49" charset="-128"/>
                <a:cs typeface="Times New Roman" pitchFamily="18" charset="0"/>
              </a:rPr>
              <a:t>t</a:t>
            </a:r>
            <a:r>
              <a:rPr lang="en-US" altLang="ja-JP" sz="1600" b="1" dirty="0" smtClean="0">
                <a:latin typeface="Cambria" pitchFamily="18" charset="0"/>
                <a:ea typeface="MS Mincho" pitchFamily="49" charset="-128"/>
                <a:cs typeface="Times New Roman" pitchFamily="18" charset="0"/>
              </a:rPr>
              <a:t> &lt; 3 </a:t>
            </a:r>
            <a:r>
              <a:rPr lang="en-US" altLang="ja-JP" sz="1600" b="1" dirty="0" err="1" smtClean="0">
                <a:latin typeface="Cambria" pitchFamily="18" charset="0"/>
                <a:ea typeface="MS Mincho" pitchFamily="49" charset="-128"/>
                <a:cs typeface="Times New Roman" pitchFamily="18" charset="0"/>
              </a:rPr>
              <a:t>GeV</a:t>
            </a:r>
            <a:r>
              <a:rPr lang="en-US" altLang="ja-JP" sz="1600" b="1" dirty="0" smtClean="0">
                <a:latin typeface="Cambria" pitchFamily="18" charset="0"/>
                <a:ea typeface="MS Mincho" pitchFamily="49" charset="-128"/>
                <a:cs typeface="Times New Roman" pitchFamily="18" charset="0"/>
              </a:rPr>
              <a:t>/c</a:t>
            </a:r>
            <a:r>
              <a:rPr lang="en-US" altLang="ja-JP" sz="1600" dirty="0" smtClean="0">
                <a:latin typeface="Cambria" pitchFamily="18" charset="0"/>
                <a:ea typeface="MS Mincho" pitchFamily="49" charset="-128"/>
                <a:cs typeface="Times New Roman" pitchFamily="18" charset="0"/>
              </a:rPr>
              <a:t>;</a:t>
            </a:r>
          </a:p>
          <a:p>
            <a:pPr lvl="0" algn="just" eaLnBrk="0" fontAlgn="base" hangingPunct="0">
              <a:spcBef>
                <a:spcPct val="0"/>
              </a:spcBef>
              <a:spcAft>
                <a:spcPct val="0"/>
              </a:spcAft>
              <a:buFontTx/>
              <a:buChar char="•"/>
              <a:tabLst>
                <a:tab pos="409575" algn="l"/>
              </a:tabLst>
            </a:pPr>
            <a:r>
              <a:rPr lang="en-US" altLang="ja-JP" sz="1600" dirty="0" smtClean="0">
                <a:latin typeface="Cambria" pitchFamily="18" charset="0"/>
                <a:ea typeface="MS Mincho" pitchFamily="49" charset="-128"/>
                <a:cs typeface="Times New Roman" pitchFamily="18" charset="0"/>
              </a:rPr>
              <a:t> rate capability &lt;20 Hz/cm</a:t>
            </a:r>
            <a:r>
              <a:rPr lang="en-US" altLang="ja-JP" sz="1600" baseline="30000" dirty="0" smtClean="0">
                <a:latin typeface="Cambria" pitchFamily="18" charset="0"/>
                <a:ea typeface="MS Mincho" pitchFamily="49" charset="-128"/>
                <a:cs typeface="Times New Roman" pitchFamily="18" charset="0"/>
              </a:rPr>
              <a:t>2</a:t>
            </a:r>
          </a:p>
        </p:txBody>
      </p:sp>
      <p:sp>
        <p:nvSpPr>
          <p:cNvPr id="7" name="TextBox 6"/>
          <p:cNvSpPr txBox="1"/>
          <p:nvPr/>
        </p:nvSpPr>
        <p:spPr>
          <a:xfrm>
            <a:off x="2683406" y="0"/>
            <a:ext cx="3777188" cy="400110"/>
          </a:xfrm>
          <a:prstGeom prst="rect">
            <a:avLst/>
          </a:prstGeom>
          <a:noFill/>
        </p:spPr>
        <p:txBody>
          <a:bodyPr wrap="none" rtlCol="0">
            <a:spAutoFit/>
          </a:bodyPr>
          <a:lstStyle/>
          <a:p>
            <a:r>
              <a:rPr lang="en-US" sz="2000" b="1" dirty="0" smtClean="0">
                <a:solidFill>
                  <a:srgbClr val="FF0000"/>
                </a:solidFill>
              </a:rPr>
              <a:t>Requirements to the TOF MPD</a:t>
            </a:r>
            <a:endParaRPr lang="ru-RU" sz="2000" b="1" dirty="0">
              <a:solidFill>
                <a:srgbClr val="FF0000"/>
              </a:solidFill>
            </a:endParaRPr>
          </a:p>
        </p:txBody>
      </p:sp>
      <p:pic>
        <p:nvPicPr>
          <p:cNvPr id="12" name="Рисунок 11" descr="D:\babkin\NIKA-MPD\ToF_RPC\documents_15\ToF_TDR\11GeV_etha12.gif"/>
          <p:cNvPicPr/>
          <p:nvPr/>
        </p:nvPicPr>
        <p:blipFill>
          <a:blip r:embed="rId3" cstate="print"/>
          <a:srcRect t="4228"/>
          <a:stretch>
            <a:fillRect/>
          </a:stretch>
        </p:blipFill>
        <p:spPr bwMode="auto">
          <a:xfrm>
            <a:off x="395536" y="836712"/>
            <a:ext cx="4320480" cy="3312368"/>
          </a:xfrm>
          <a:prstGeom prst="rect">
            <a:avLst/>
          </a:prstGeom>
          <a:noFill/>
          <a:ln w="9525">
            <a:noFill/>
            <a:miter lim="800000"/>
            <a:headEnd/>
            <a:tailEnd/>
          </a:ln>
        </p:spPr>
      </p:pic>
      <p:sp>
        <p:nvSpPr>
          <p:cNvPr id="13" name="TextBox 12"/>
          <p:cNvSpPr txBox="1"/>
          <p:nvPr/>
        </p:nvSpPr>
        <p:spPr>
          <a:xfrm>
            <a:off x="808598" y="6093296"/>
            <a:ext cx="7603620" cy="369332"/>
          </a:xfrm>
          <a:prstGeom prst="rect">
            <a:avLst/>
          </a:prstGeom>
          <a:noFill/>
        </p:spPr>
        <p:txBody>
          <a:bodyPr wrap="none" rtlCol="0">
            <a:spAutoFit/>
          </a:bodyPr>
          <a:lstStyle/>
          <a:p>
            <a:r>
              <a:rPr lang="en-US" dirty="0" smtClean="0"/>
              <a:t>The best choice for this requirements is a </a:t>
            </a:r>
            <a:r>
              <a:rPr lang="en-US" dirty="0" err="1" smtClean="0"/>
              <a:t>Multigap</a:t>
            </a:r>
            <a:r>
              <a:rPr lang="en-US" dirty="0" smtClean="0"/>
              <a:t> Resistive Plate Chamber.</a:t>
            </a:r>
            <a:endParaRPr lang="ru-RU" dirty="0"/>
          </a:p>
        </p:txBody>
      </p:sp>
      <p:pic>
        <p:nvPicPr>
          <p:cNvPr id="73733" name="Picture 5"/>
          <p:cNvPicPr>
            <a:picLocks noChangeAspect="1" noChangeArrowheads="1"/>
          </p:cNvPicPr>
          <p:nvPr/>
        </p:nvPicPr>
        <p:blipFill>
          <a:blip r:embed="rId4" cstate="print"/>
          <a:srcRect/>
          <a:stretch>
            <a:fillRect/>
          </a:stretch>
        </p:blipFill>
        <p:spPr bwMode="auto">
          <a:xfrm>
            <a:off x="4860032" y="836712"/>
            <a:ext cx="4104456" cy="3314244"/>
          </a:xfrm>
          <a:prstGeom prst="rect">
            <a:avLst/>
          </a:prstGeom>
          <a:noFill/>
          <a:ln w="9525">
            <a:noFill/>
            <a:miter lim="800000"/>
            <a:headEnd/>
            <a:tailEnd/>
          </a:ln>
          <a:effectLst/>
        </p:spPr>
      </p:pic>
      <p:cxnSp>
        <p:nvCxnSpPr>
          <p:cNvPr id="16" name="Прямая соединительная линия 15"/>
          <p:cNvCxnSpPr/>
          <p:nvPr/>
        </p:nvCxnSpPr>
        <p:spPr>
          <a:xfrm>
            <a:off x="6948264" y="1196752"/>
            <a:ext cx="0" cy="252028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V="1">
            <a:off x="2699792" y="980728"/>
            <a:ext cx="0" cy="273630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47664" y="980728"/>
            <a:ext cx="1032655" cy="307777"/>
          </a:xfrm>
          <a:prstGeom prst="rect">
            <a:avLst/>
          </a:prstGeom>
          <a:noFill/>
        </p:spPr>
        <p:txBody>
          <a:bodyPr wrap="none" rtlCol="0">
            <a:spAutoFit/>
          </a:bodyPr>
          <a:lstStyle/>
          <a:p>
            <a:r>
              <a:rPr lang="el-GR" sz="1400" b="1" dirty="0" smtClean="0">
                <a:solidFill>
                  <a:srgbClr val="FF0000"/>
                </a:solidFill>
              </a:rPr>
              <a:t>π</a:t>
            </a:r>
            <a:r>
              <a:rPr lang="en-US" sz="1400" b="1" dirty="0" smtClean="0">
                <a:solidFill>
                  <a:srgbClr val="FF0000"/>
                </a:solidFill>
              </a:rPr>
              <a:t>,K &gt; 99%</a:t>
            </a:r>
            <a:endParaRPr lang="ru-RU" sz="1400" b="1" dirty="0">
              <a:solidFill>
                <a:srgbClr val="FF0000"/>
              </a:solidFill>
            </a:endParaRPr>
          </a:p>
        </p:txBody>
      </p:sp>
      <p:pic>
        <p:nvPicPr>
          <p:cNvPr id="18" name="Picture 2" descr="D:\babkin\conference\2015-11_Warsaw_NICA_days\LHEP-emblema.png"/>
          <p:cNvPicPr>
            <a:picLocks noChangeAspect="1" noChangeArrowheads="1"/>
          </p:cNvPicPr>
          <p:nvPr/>
        </p:nvPicPr>
        <p:blipFill>
          <a:blip r:embed="rId5" cstate="print"/>
          <a:srcRect/>
          <a:stretch>
            <a:fillRect/>
          </a:stretch>
        </p:blipFill>
        <p:spPr bwMode="auto">
          <a:xfrm>
            <a:off x="1" y="0"/>
            <a:ext cx="1259632" cy="706705"/>
          </a:xfrm>
          <a:prstGeom prst="rect">
            <a:avLst/>
          </a:prstGeom>
          <a:noFill/>
        </p:spPr>
      </p:pic>
      <p:pic>
        <p:nvPicPr>
          <p:cNvPr id="19" name="Picture 3" descr="D:\babkin\conference\2015-11_Warsaw_NICA_days\NICA_emblema.png"/>
          <p:cNvPicPr>
            <a:picLocks noChangeAspect="1" noChangeArrowheads="1"/>
          </p:cNvPicPr>
          <p:nvPr/>
        </p:nvPicPr>
        <p:blipFill>
          <a:blip r:embed="rId6" cstate="print"/>
          <a:srcRect/>
          <a:stretch>
            <a:fillRect/>
          </a:stretch>
        </p:blipFill>
        <p:spPr bwMode="auto">
          <a:xfrm>
            <a:off x="7596336" y="0"/>
            <a:ext cx="1547664" cy="76716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308D4D1-EBA0-44FF-B41E-DEF5A528F22B}" type="datetime1">
              <a:rPr lang="ru-RU" smtClean="0"/>
              <a:pPr/>
              <a:t>20.02.2016</a:t>
            </a:fld>
            <a:endParaRPr lang="ru-RU"/>
          </a:p>
        </p:txBody>
      </p:sp>
      <p:sp>
        <p:nvSpPr>
          <p:cNvPr id="3" name="Нижний колонтитул 2"/>
          <p:cNvSpPr>
            <a:spLocks noGrp="1"/>
          </p:cNvSpPr>
          <p:nvPr>
            <p:ph type="ftr" sz="quarter" idx="11"/>
          </p:nvPr>
        </p:nvSpPr>
        <p:spPr/>
        <p:txBody>
          <a:bodyPr/>
          <a:lstStyle/>
          <a:p>
            <a:pPr algn="ctr"/>
            <a:r>
              <a:rPr lang="en-US" smtClean="0"/>
              <a:t>V. Babkin, MRPC for the TOF MPD</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6</a:t>
            </a:fld>
            <a:r>
              <a:rPr lang="en-US" dirty="0" smtClean="0"/>
              <a:t>/19</a:t>
            </a:r>
            <a:endParaRPr lang="ru-RU" dirty="0"/>
          </a:p>
        </p:txBody>
      </p:sp>
      <p:sp>
        <p:nvSpPr>
          <p:cNvPr id="6" name="Прямоугольник 5"/>
          <p:cNvSpPr/>
          <p:nvPr/>
        </p:nvSpPr>
        <p:spPr>
          <a:xfrm>
            <a:off x="2371622" y="0"/>
            <a:ext cx="4400757" cy="400110"/>
          </a:xfrm>
          <a:prstGeom prst="rect">
            <a:avLst/>
          </a:prstGeom>
        </p:spPr>
        <p:txBody>
          <a:bodyPr wrap="none">
            <a:spAutoFit/>
          </a:bodyPr>
          <a:lstStyle/>
          <a:p>
            <a:pPr marL="0" lvl="1" fontAlgn="base">
              <a:spcBef>
                <a:spcPct val="0"/>
              </a:spcBef>
              <a:spcAft>
                <a:spcPct val="0"/>
              </a:spcAft>
              <a:buSzPct val="100000"/>
            </a:pPr>
            <a:r>
              <a:rPr lang="en-US" altLang="ja-JP" sz="2000" b="1" dirty="0" smtClean="0" bmk="">
                <a:solidFill>
                  <a:srgbClr val="FF0000"/>
                </a:solidFill>
                <a:latin typeface="Cambria" pitchFamily="18" charset="0"/>
                <a:ea typeface="Times New Roman" pitchFamily="18" charset="0"/>
                <a:cs typeface="Arial" pitchFamily="34" charset="0"/>
              </a:rPr>
              <a:t>Mechanical design of the TOF barrel</a:t>
            </a:r>
            <a:endParaRPr lang="ru-RU" altLang="ja-JP" sz="2000" b="1" dirty="0" smtClean="0">
              <a:solidFill>
                <a:srgbClr val="FF0000"/>
              </a:solidFill>
              <a:latin typeface="Cambria" pitchFamily="18" charset="0"/>
              <a:ea typeface="Times New Roman" pitchFamily="18" charset="0"/>
              <a:cs typeface="Arial" pitchFamily="34" charset="0"/>
            </a:endParaRPr>
          </a:p>
        </p:txBody>
      </p:sp>
      <p:pic>
        <p:nvPicPr>
          <p:cNvPr id="16" name="Picture 2" descr="D:\babkin\conference\2015-11_Warsaw_NICA_days\LHEP-emblema.png"/>
          <p:cNvPicPr>
            <a:picLocks noChangeAspect="1" noChangeArrowheads="1"/>
          </p:cNvPicPr>
          <p:nvPr/>
        </p:nvPicPr>
        <p:blipFill>
          <a:blip r:embed="rId3" cstate="print"/>
          <a:srcRect/>
          <a:stretch>
            <a:fillRect/>
          </a:stretch>
        </p:blipFill>
        <p:spPr bwMode="auto">
          <a:xfrm>
            <a:off x="1" y="0"/>
            <a:ext cx="1259632" cy="706705"/>
          </a:xfrm>
          <a:prstGeom prst="rect">
            <a:avLst/>
          </a:prstGeom>
          <a:noFill/>
        </p:spPr>
      </p:pic>
      <p:pic>
        <p:nvPicPr>
          <p:cNvPr id="17" name="Picture 3" descr="D:\babkin\conference\2015-11_Warsaw_NICA_days\NICA_emblema.png"/>
          <p:cNvPicPr>
            <a:picLocks noChangeAspect="1" noChangeArrowheads="1"/>
          </p:cNvPicPr>
          <p:nvPr/>
        </p:nvPicPr>
        <p:blipFill>
          <a:blip r:embed="rId4" cstate="print"/>
          <a:srcRect/>
          <a:stretch>
            <a:fillRect/>
          </a:stretch>
        </p:blipFill>
        <p:spPr bwMode="auto">
          <a:xfrm>
            <a:off x="7596336" y="0"/>
            <a:ext cx="1547664" cy="767161"/>
          </a:xfrm>
          <a:prstGeom prst="rect">
            <a:avLst/>
          </a:prstGeom>
          <a:noFill/>
        </p:spPr>
      </p:pic>
      <p:pic>
        <p:nvPicPr>
          <p:cNvPr id="11" name="Рисунок 10" descr="D:\babkin\NIKA-MPD\ToF_RPC\documents_15\ToF_TDR\fig_3_18_box_along.png"/>
          <p:cNvPicPr>
            <a:picLocks noChangeAspect="1"/>
          </p:cNvPicPr>
          <p:nvPr/>
        </p:nvPicPr>
        <p:blipFill>
          <a:blip r:embed="rId5" cstate="print">
            <a:clrChange>
              <a:clrFrom>
                <a:srgbClr val="FFFFFF"/>
              </a:clrFrom>
              <a:clrTo>
                <a:srgbClr val="FFFFFF">
                  <a:alpha val="0"/>
                </a:srgbClr>
              </a:clrTo>
            </a:clrChange>
          </a:blip>
          <a:srcRect r="42201"/>
          <a:stretch>
            <a:fillRect/>
          </a:stretch>
        </p:blipFill>
        <p:spPr bwMode="auto">
          <a:xfrm>
            <a:off x="4211960" y="692696"/>
            <a:ext cx="4932040" cy="2870940"/>
          </a:xfrm>
          <a:prstGeom prst="rect">
            <a:avLst/>
          </a:prstGeom>
          <a:ln w="9525">
            <a:noFill/>
            <a:miter lim="800000"/>
            <a:headEnd/>
            <a:tailEnd/>
          </a:ln>
        </p:spPr>
      </p:pic>
      <p:sp>
        <p:nvSpPr>
          <p:cNvPr id="12" name="TextBox 11"/>
          <p:cNvSpPr txBox="1"/>
          <p:nvPr/>
        </p:nvSpPr>
        <p:spPr>
          <a:xfrm>
            <a:off x="971600" y="908720"/>
            <a:ext cx="3168352" cy="697627"/>
          </a:xfrm>
          <a:prstGeom prst="rect">
            <a:avLst/>
          </a:prstGeom>
          <a:noFill/>
        </p:spPr>
        <p:txBody>
          <a:bodyPr wrap="square" rtlCol="0">
            <a:spAutoFit/>
          </a:bodyPr>
          <a:lstStyle/>
          <a:p>
            <a:pPr>
              <a:spcAft>
                <a:spcPts val="200"/>
              </a:spcAft>
            </a:pPr>
            <a:r>
              <a:rPr lang="it-IT" sz="1200" b="1" dirty="0" smtClean="0"/>
              <a:t>Est. Occupancy </a:t>
            </a:r>
            <a:r>
              <a:rPr lang="en-US" sz="1200" b="1" dirty="0" smtClean="0">
                <a:solidFill>
                  <a:srgbClr val="FF0000"/>
                </a:solidFill>
              </a:rPr>
              <a:t>~</a:t>
            </a:r>
            <a:r>
              <a:rPr lang="ru-RU" sz="1200" b="1" dirty="0" smtClean="0">
                <a:solidFill>
                  <a:srgbClr val="FF0000"/>
                </a:solidFill>
              </a:rPr>
              <a:t>1</a:t>
            </a:r>
            <a:r>
              <a:rPr lang="en-US" sz="1200" b="1" dirty="0" smtClean="0">
                <a:solidFill>
                  <a:srgbClr val="FF0000"/>
                </a:solidFill>
              </a:rPr>
              <a:t>4</a:t>
            </a:r>
            <a:r>
              <a:rPr lang="ru-RU" sz="1200" b="1" dirty="0" smtClean="0">
                <a:solidFill>
                  <a:srgbClr val="FF0000"/>
                </a:solidFill>
              </a:rPr>
              <a:t>%</a:t>
            </a:r>
            <a:r>
              <a:rPr lang="ru-RU" sz="1200" b="1" dirty="0" smtClean="0"/>
              <a:t> </a:t>
            </a:r>
            <a:endParaRPr lang="en-US" sz="1200" b="1" dirty="0" smtClean="0"/>
          </a:p>
          <a:p>
            <a:pPr>
              <a:spcAft>
                <a:spcPts val="200"/>
              </a:spcAft>
            </a:pPr>
            <a:r>
              <a:rPr lang="en-US" sz="1200" b="1" dirty="0" smtClean="0"/>
              <a:t>Estimated coverage </a:t>
            </a:r>
            <a:r>
              <a:rPr lang="en-US" sz="1200" b="1" dirty="0" smtClean="0">
                <a:solidFill>
                  <a:srgbClr val="FF0000"/>
                </a:solidFill>
              </a:rPr>
              <a:t>~94</a:t>
            </a:r>
            <a:r>
              <a:rPr lang="ru-RU" sz="1200" b="1" dirty="0" smtClean="0">
                <a:solidFill>
                  <a:srgbClr val="FF0000"/>
                </a:solidFill>
              </a:rPr>
              <a:t>%</a:t>
            </a:r>
            <a:r>
              <a:rPr lang="ru-RU" sz="1200" b="1" dirty="0" smtClean="0"/>
              <a:t> </a:t>
            </a:r>
            <a:endParaRPr lang="en-US" sz="1200" b="1" dirty="0" smtClean="0"/>
          </a:p>
          <a:p>
            <a:pPr>
              <a:spcAft>
                <a:spcPts val="200"/>
              </a:spcAft>
            </a:pPr>
            <a:endParaRPr lang="ru-RU" sz="1200" b="1" dirty="0" smtClean="0"/>
          </a:p>
        </p:txBody>
      </p:sp>
      <p:sp>
        <p:nvSpPr>
          <p:cNvPr id="14" name="TextBox 13"/>
          <p:cNvSpPr txBox="1"/>
          <p:nvPr/>
        </p:nvSpPr>
        <p:spPr>
          <a:xfrm>
            <a:off x="6804248" y="1844824"/>
            <a:ext cx="1908984" cy="276999"/>
          </a:xfrm>
          <a:prstGeom prst="rect">
            <a:avLst/>
          </a:prstGeom>
          <a:noFill/>
        </p:spPr>
        <p:txBody>
          <a:bodyPr wrap="none" rtlCol="0">
            <a:spAutoFit/>
          </a:bodyPr>
          <a:lstStyle/>
          <a:p>
            <a:r>
              <a:rPr lang="en-US" sz="1200" dirty="0" smtClean="0">
                <a:latin typeface="Times New Roman" pitchFamily="18" charset="0"/>
                <a:cs typeface="Times New Roman" pitchFamily="18" charset="0"/>
              </a:rPr>
              <a:t>Z-direction detectors layout</a:t>
            </a:r>
            <a:endParaRPr lang="ru-RU" sz="1200" dirty="0">
              <a:latin typeface="Times New Roman" pitchFamily="18" charset="0"/>
              <a:cs typeface="Times New Roman" pitchFamily="18" charset="0"/>
            </a:endParaRPr>
          </a:p>
        </p:txBody>
      </p:sp>
      <p:pic>
        <p:nvPicPr>
          <p:cNvPr id="19" name="Рисунок 18" descr="D:\babkin\NIKA-MPD\ToF_RPC\documents_15\ToF_TDR\barrel_tof_14.png"/>
          <p:cNvPicPr>
            <a:picLocks noChangeAspect="1"/>
          </p:cNvPicPr>
          <p:nvPr/>
        </p:nvPicPr>
        <p:blipFill>
          <a:blip r:embed="rId6" cstate="print">
            <a:clrChange>
              <a:clrFrom>
                <a:srgbClr val="FFFFFF"/>
              </a:clrFrom>
              <a:clrTo>
                <a:srgbClr val="FFFFFF">
                  <a:alpha val="0"/>
                </a:srgbClr>
              </a:clrTo>
            </a:clrChange>
          </a:blip>
          <a:srcRect l="753"/>
          <a:stretch>
            <a:fillRect/>
          </a:stretch>
        </p:blipFill>
        <p:spPr bwMode="auto">
          <a:xfrm>
            <a:off x="0" y="1484784"/>
            <a:ext cx="4499992" cy="4188630"/>
          </a:xfrm>
          <a:prstGeom prst="rect">
            <a:avLst/>
          </a:prstGeom>
          <a:ln w="9525">
            <a:noFill/>
            <a:miter lim="800000"/>
            <a:headEnd/>
            <a:tailEnd/>
          </a:ln>
        </p:spPr>
      </p:pic>
      <p:graphicFrame>
        <p:nvGraphicFramePr>
          <p:cNvPr id="20" name="Таблица 19"/>
          <p:cNvGraphicFramePr>
            <a:graphicFrameLocks noGrp="1"/>
          </p:cNvGraphicFramePr>
          <p:nvPr/>
        </p:nvGraphicFramePr>
        <p:xfrm>
          <a:off x="3779912" y="5157192"/>
          <a:ext cx="5256584" cy="1389688"/>
        </p:xfrm>
        <a:graphic>
          <a:graphicData uri="http://schemas.openxmlformats.org/drawingml/2006/table">
            <a:tbl>
              <a:tblPr/>
              <a:tblGrid>
                <a:gridCol w="745047"/>
                <a:gridCol w="780923"/>
                <a:gridCol w="1014365"/>
                <a:gridCol w="850643"/>
                <a:gridCol w="842913"/>
                <a:gridCol w="1022693"/>
              </a:tblGrid>
              <a:tr h="340498">
                <a:tc>
                  <a:txBody>
                    <a:bodyPr/>
                    <a:lstStyle/>
                    <a:p>
                      <a:pPr algn="ctr">
                        <a:lnSpc>
                          <a:spcPct val="107000"/>
                        </a:lnSpc>
                        <a:spcBef>
                          <a:spcPts val="0"/>
                        </a:spcBef>
                        <a:spcAft>
                          <a:spcPts val="0"/>
                        </a:spcAft>
                      </a:pPr>
                      <a:endParaRPr lang="en-US" sz="1200" dirty="0">
                        <a:latin typeface="+mn-lt"/>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0"/>
                        </a:spcBef>
                        <a:spcAft>
                          <a:spcPts val="0"/>
                        </a:spcAft>
                      </a:pPr>
                      <a:r>
                        <a:rPr lang="en-US" sz="1100" b="1" dirty="0">
                          <a:latin typeface="+mn-lt"/>
                          <a:ea typeface="Calibri"/>
                          <a:cs typeface="Times New Roman"/>
                        </a:rPr>
                        <a:t>Number of detectors</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0"/>
                        </a:spcBef>
                        <a:spcAft>
                          <a:spcPts val="0"/>
                        </a:spcAft>
                      </a:pPr>
                      <a:r>
                        <a:rPr lang="en-US" sz="1100" b="1">
                          <a:latin typeface="+mn-lt"/>
                          <a:ea typeface="Calibri"/>
                          <a:cs typeface="Times New Roman"/>
                        </a:rPr>
                        <a:t>Number of readout strips</a:t>
                      </a:r>
                      <a:endParaRPr lang="ru-RU" sz="120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0"/>
                        </a:spcBef>
                        <a:spcAft>
                          <a:spcPts val="0"/>
                        </a:spcAft>
                      </a:pPr>
                      <a:r>
                        <a:rPr lang="en-US" sz="1100" b="1" dirty="0">
                          <a:latin typeface="+mn-lt"/>
                          <a:ea typeface="Calibri"/>
                          <a:cs typeface="Times New Roman"/>
                        </a:rPr>
                        <a:t>Sensitive area, m</a:t>
                      </a:r>
                      <a:r>
                        <a:rPr lang="en-US" sz="1100" b="1" baseline="30000" dirty="0">
                          <a:latin typeface="+mn-lt"/>
                          <a:ea typeface="Calibri"/>
                          <a:cs typeface="Times New Roman"/>
                        </a:rPr>
                        <a:t>2</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0"/>
                        </a:spcBef>
                        <a:spcAft>
                          <a:spcPts val="0"/>
                        </a:spcAft>
                      </a:pPr>
                      <a:r>
                        <a:rPr lang="en-US" sz="1100" b="1">
                          <a:latin typeface="+mn-lt"/>
                          <a:ea typeface="Calibri"/>
                          <a:cs typeface="Times New Roman"/>
                        </a:rPr>
                        <a:t>Number of FEE cards</a:t>
                      </a:r>
                      <a:endParaRPr lang="ru-RU" sz="120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0"/>
                        </a:spcBef>
                        <a:spcAft>
                          <a:spcPts val="0"/>
                        </a:spcAft>
                      </a:pPr>
                      <a:r>
                        <a:rPr lang="en-US" sz="1100" b="1" dirty="0">
                          <a:latin typeface="+mn-lt"/>
                          <a:ea typeface="Calibri"/>
                          <a:cs typeface="Times New Roman"/>
                        </a:rPr>
                        <a:t>Number of FEE channels</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5737">
                <a:tc>
                  <a:txBody>
                    <a:bodyPr/>
                    <a:lstStyle/>
                    <a:p>
                      <a:pPr algn="ctr">
                        <a:lnSpc>
                          <a:spcPct val="107000"/>
                        </a:lnSpc>
                        <a:spcBef>
                          <a:spcPts val="0"/>
                        </a:spcBef>
                        <a:spcAft>
                          <a:spcPts val="0"/>
                        </a:spcAft>
                      </a:pPr>
                      <a:r>
                        <a:rPr lang="en-US" sz="1200">
                          <a:latin typeface="+mn-lt"/>
                          <a:ea typeface="Calibri"/>
                          <a:cs typeface="Times New Roman"/>
                        </a:rPr>
                        <a:t>MRPC</a:t>
                      </a:r>
                      <a:endParaRPr lang="ru-RU" sz="1200">
                        <a:latin typeface="+mn-lt"/>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0"/>
                        </a:spcBef>
                        <a:spcAft>
                          <a:spcPts val="0"/>
                        </a:spcAft>
                      </a:pPr>
                      <a:r>
                        <a:rPr lang="en-US" sz="1200" dirty="0">
                          <a:latin typeface="+mn-lt"/>
                          <a:ea typeface="Calibri"/>
                          <a:cs typeface="Times New Roman"/>
                        </a:rPr>
                        <a:t>1</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0"/>
                        </a:spcBef>
                        <a:spcAft>
                          <a:spcPts val="0"/>
                        </a:spcAft>
                      </a:pPr>
                      <a:r>
                        <a:rPr lang="en-US" sz="1200">
                          <a:latin typeface="+mn-lt"/>
                          <a:ea typeface="Calibri"/>
                          <a:cs typeface="Times New Roman"/>
                        </a:rPr>
                        <a:t>24</a:t>
                      </a:r>
                      <a:endParaRPr lang="ru-RU" sz="120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0"/>
                        </a:spcBef>
                        <a:spcAft>
                          <a:spcPts val="0"/>
                        </a:spcAft>
                      </a:pPr>
                      <a:r>
                        <a:rPr lang="en-US" sz="1200">
                          <a:latin typeface="+mn-lt"/>
                          <a:ea typeface="Calibri"/>
                          <a:cs typeface="Times New Roman"/>
                        </a:rPr>
                        <a:t>0.2</a:t>
                      </a:r>
                      <a:endParaRPr lang="ru-RU" sz="120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0"/>
                        </a:spcBef>
                        <a:spcAft>
                          <a:spcPts val="0"/>
                        </a:spcAft>
                      </a:pPr>
                      <a:r>
                        <a:rPr lang="en-US" sz="1200">
                          <a:latin typeface="+mn-lt"/>
                          <a:ea typeface="Calibri"/>
                          <a:cs typeface="Times New Roman"/>
                        </a:rPr>
                        <a:t>2</a:t>
                      </a:r>
                      <a:endParaRPr lang="ru-RU" sz="120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0"/>
                        </a:spcBef>
                        <a:spcAft>
                          <a:spcPts val="0"/>
                        </a:spcAft>
                      </a:pPr>
                      <a:r>
                        <a:rPr lang="en-US" sz="1200">
                          <a:latin typeface="+mn-lt"/>
                          <a:ea typeface="Calibri"/>
                          <a:cs typeface="Times New Roman"/>
                        </a:rPr>
                        <a:t>48</a:t>
                      </a:r>
                      <a:endParaRPr lang="ru-RU" sz="120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737">
                <a:tc>
                  <a:txBody>
                    <a:bodyPr/>
                    <a:lstStyle/>
                    <a:p>
                      <a:pPr algn="ctr">
                        <a:lnSpc>
                          <a:spcPct val="107000"/>
                        </a:lnSpc>
                        <a:spcBef>
                          <a:spcPts val="0"/>
                        </a:spcBef>
                        <a:spcAft>
                          <a:spcPts val="0"/>
                        </a:spcAft>
                      </a:pPr>
                      <a:r>
                        <a:rPr lang="en-US" sz="1200">
                          <a:latin typeface="+mn-lt"/>
                          <a:ea typeface="Calibri"/>
                          <a:cs typeface="Times New Roman"/>
                        </a:rPr>
                        <a:t>Module</a:t>
                      </a:r>
                      <a:endParaRPr lang="ru-RU" sz="1200">
                        <a:latin typeface="+mn-lt"/>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0"/>
                        </a:spcBef>
                        <a:spcAft>
                          <a:spcPts val="0"/>
                        </a:spcAft>
                      </a:pPr>
                      <a:r>
                        <a:rPr lang="en-US" sz="1200" dirty="0">
                          <a:latin typeface="+mn-lt"/>
                          <a:ea typeface="Calibri"/>
                          <a:cs typeface="Times New Roman"/>
                        </a:rPr>
                        <a:t>10</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0"/>
                        </a:spcBef>
                        <a:spcAft>
                          <a:spcPts val="0"/>
                        </a:spcAft>
                      </a:pPr>
                      <a:r>
                        <a:rPr lang="en-US" sz="1200" dirty="0">
                          <a:latin typeface="+mn-lt"/>
                          <a:ea typeface="Calibri"/>
                          <a:cs typeface="Times New Roman"/>
                        </a:rPr>
                        <a:t>240</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0"/>
                        </a:spcBef>
                        <a:spcAft>
                          <a:spcPts val="0"/>
                        </a:spcAft>
                      </a:pPr>
                      <a:r>
                        <a:rPr lang="en-US" sz="1200">
                          <a:latin typeface="+mn-lt"/>
                          <a:ea typeface="Calibri"/>
                          <a:cs typeface="Times New Roman"/>
                        </a:rPr>
                        <a:t>1.85</a:t>
                      </a:r>
                      <a:endParaRPr lang="ru-RU" sz="120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0"/>
                        </a:spcBef>
                        <a:spcAft>
                          <a:spcPts val="0"/>
                        </a:spcAft>
                      </a:pPr>
                      <a:r>
                        <a:rPr lang="en-US" sz="1200">
                          <a:latin typeface="+mn-lt"/>
                          <a:ea typeface="Calibri"/>
                          <a:cs typeface="Times New Roman"/>
                        </a:rPr>
                        <a:t>20</a:t>
                      </a:r>
                      <a:endParaRPr lang="ru-RU" sz="120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0"/>
                        </a:spcBef>
                        <a:spcAft>
                          <a:spcPts val="0"/>
                        </a:spcAft>
                      </a:pPr>
                      <a:r>
                        <a:rPr lang="en-US" sz="1200">
                          <a:latin typeface="+mn-lt"/>
                          <a:ea typeface="Calibri"/>
                          <a:cs typeface="Times New Roman"/>
                        </a:rPr>
                        <a:t>480</a:t>
                      </a:r>
                      <a:endParaRPr lang="ru-RU" sz="120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737">
                <a:tc>
                  <a:txBody>
                    <a:bodyPr/>
                    <a:lstStyle/>
                    <a:p>
                      <a:pPr algn="ctr">
                        <a:lnSpc>
                          <a:spcPct val="107000"/>
                        </a:lnSpc>
                        <a:spcBef>
                          <a:spcPts val="0"/>
                        </a:spcBef>
                        <a:spcAft>
                          <a:spcPts val="0"/>
                        </a:spcAft>
                      </a:pPr>
                      <a:r>
                        <a:rPr lang="en-US" sz="1200">
                          <a:latin typeface="+mn-lt"/>
                          <a:ea typeface="Calibri"/>
                          <a:cs typeface="Times New Roman"/>
                        </a:rPr>
                        <a:t>Sector</a:t>
                      </a:r>
                      <a:endParaRPr lang="ru-RU" sz="1200">
                        <a:latin typeface="+mn-lt"/>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0"/>
                        </a:spcBef>
                        <a:spcAft>
                          <a:spcPts val="0"/>
                        </a:spcAft>
                      </a:pPr>
                      <a:r>
                        <a:rPr lang="en-US" sz="1200" dirty="0">
                          <a:latin typeface="+mn-lt"/>
                          <a:ea typeface="Calibri"/>
                          <a:cs typeface="Times New Roman"/>
                        </a:rPr>
                        <a:t>20</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0"/>
                        </a:spcBef>
                        <a:spcAft>
                          <a:spcPts val="0"/>
                        </a:spcAft>
                      </a:pPr>
                      <a:r>
                        <a:rPr lang="en-US" sz="1200" dirty="0">
                          <a:latin typeface="+mn-lt"/>
                          <a:ea typeface="Calibri"/>
                          <a:cs typeface="Times New Roman"/>
                        </a:rPr>
                        <a:t>480</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0"/>
                        </a:spcBef>
                        <a:spcAft>
                          <a:spcPts val="0"/>
                        </a:spcAft>
                      </a:pPr>
                      <a:r>
                        <a:rPr lang="en-US" sz="1200">
                          <a:latin typeface="+mn-lt"/>
                          <a:ea typeface="Calibri"/>
                          <a:cs typeface="Times New Roman"/>
                        </a:rPr>
                        <a:t>3.7</a:t>
                      </a:r>
                      <a:endParaRPr lang="ru-RU" sz="120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0"/>
                        </a:spcBef>
                        <a:spcAft>
                          <a:spcPts val="0"/>
                        </a:spcAft>
                      </a:pPr>
                      <a:r>
                        <a:rPr lang="en-US" sz="1200">
                          <a:latin typeface="+mn-lt"/>
                          <a:ea typeface="Calibri"/>
                          <a:cs typeface="Times New Roman"/>
                        </a:rPr>
                        <a:t>40</a:t>
                      </a:r>
                      <a:endParaRPr lang="ru-RU" sz="120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0"/>
                        </a:spcBef>
                        <a:spcAft>
                          <a:spcPts val="0"/>
                        </a:spcAft>
                      </a:pPr>
                      <a:r>
                        <a:rPr lang="en-US" sz="1200">
                          <a:latin typeface="+mn-lt"/>
                          <a:ea typeface="Calibri"/>
                          <a:cs typeface="Times New Roman"/>
                        </a:rPr>
                        <a:t>960</a:t>
                      </a:r>
                      <a:endParaRPr lang="ru-RU" sz="120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792">
                <a:tc>
                  <a:txBody>
                    <a:bodyPr/>
                    <a:lstStyle/>
                    <a:p>
                      <a:pPr algn="ctr">
                        <a:lnSpc>
                          <a:spcPct val="107000"/>
                        </a:lnSpc>
                        <a:spcBef>
                          <a:spcPts val="0"/>
                        </a:spcBef>
                        <a:spcAft>
                          <a:spcPts val="0"/>
                        </a:spcAft>
                      </a:pPr>
                      <a:r>
                        <a:rPr lang="en-US" sz="1200" dirty="0">
                          <a:latin typeface="+mn-lt"/>
                          <a:ea typeface="Calibri"/>
                          <a:cs typeface="Times New Roman"/>
                        </a:rPr>
                        <a:t>Barrel</a:t>
                      </a:r>
                      <a:endParaRPr lang="ru-RU" sz="1200" dirty="0">
                        <a:latin typeface="+mn-lt"/>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0"/>
                        </a:spcBef>
                        <a:spcAft>
                          <a:spcPts val="0"/>
                        </a:spcAft>
                      </a:pPr>
                      <a:r>
                        <a:rPr lang="en-US" sz="1200">
                          <a:latin typeface="+mn-lt"/>
                          <a:ea typeface="Calibri"/>
                          <a:cs typeface="Times New Roman"/>
                        </a:rPr>
                        <a:t>280</a:t>
                      </a:r>
                      <a:endParaRPr lang="ru-RU" sz="120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0"/>
                        </a:spcBef>
                        <a:spcAft>
                          <a:spcPts val="0"/>
                        </a:spcAft>
                      </a:pPr>
                      <a:r>
                        <a:rPr lang="en-US" sz="1200" dirty="0">
                          <a:latin typeface="+mn-lt"/>
                          <a:ea typeface="Calibri"/>
                          <a:cs typeface="Times New Roman"/>
                        </a:rPr>
                        <a:t>6720</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0"/>
                        </a:spcBef>
                        <a:spcAft>
                          <a:spcPts val="0"/>
                        </a:spcAft>
                      </a:pPr>
                      <a:r>
                        <a:rPr lang="en-US" sz="1200" dirty="0">
                          <a:latin typeface="+mn-lt"/>
                          <a:ea typeface="Calibri"/>
                          <a:cs typeface="Times New Roman"/>
                        </a:rPr>
                        <a:t>51.8</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0"/>
                        </a:spcBef>
                        <a:spcAft>
                          <a:spcPts val="0"/>
                        </a:spcAft>
                      </a:pPr>
                      <a:r>
                        <a:rPr lang="en-US" sz="1200" dirty="0">
                          <a:latin typeface="+mn-lt"/>
                          <a:ea typeface="Calibri"/>
                          <a:cs typeface="Times New Roman"/>
                        </a:rPr>
                        <a:t>560</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0"/>
                        </a:spcBef>
                        <a:spcAft>
                          <a:spcPts val="0"/>
                        </a:spcAft>
                      </a:pPr>
                      <a:r>
                        <a:rPr lang="en-US" sz="1200" b="1" dirty="0">
                          <a:latin typeface="+mn-lt"/>
                          <a:ea typeface="Calibri"/>
                          <a:cs typeface="Times New Roman"/>
                        </a:rPr>
                        <a:t>13440</a:t>
                      </a:r>
                      <a:endParaRPr lang="ru-RU" sz="1200" b="1" dirty="0">
                        <a:latin typeface="+mn-lt"/>
                        <a:ea typeface="Calibri"/>
                        <a:cs typeface="Times New Roman"/>
                      </a:endParaRPr>
                    </a:p>
                    <a:p>
                      <a:pPr algn="ctr">
                        <a:lnSpc>
                          <a:spcPct val="107000"/>
                        </a:lnSpc>
                        <a:spcBef>
                          <a:spcPts val="0"/>
                        </a:spcBef>
                        <a:spcAft>
                          <a:spcPts val="0"/>
                        </a:spcAft>
                      </a:pPr>
                      <a:r>
                        <a:rPr lang="en-US" sz="1200" dirty="0">
                          <a:latin typeface="+mn-lt"/>
                          <a:ea typeface="Calibri"/>
                          <a:cs typeface="Times New Roman"/>
                        </a:rPr>
                        <a:t>(1680 chips)</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pic>
        <p:nvPicPr>
          <p:cNvPr id="21" name="Picture 4"/>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5148064" y="3573016"/>
            <a:ext cx="3024336" cy="13936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AFE9AAC-8F71-490A-98F4-20AFBE572DAD}" type="datetime1">
              <a:rPr lang="ru-RU" smtClean="0"/>
              <a:pPr/>
              <a:t>20.02.2016</a:t>
            </a:fld>
            <a:endParaRPr lang="ru-RU" dirty="0"/>
          </a:p>
        </p:txBody>
      </p:sp>
      <p:sp>
        <p:nvSpPr>
          <p:cNvPr id="3" name="Нижний колонтитул 2"/>
          <p:cNvSpPr>
            <a:spLocks noGrp="1"/>
          </p:cNvSpPr>
          <p:nvPr>
            <p:ph type="ftr" sz="quarter" idx="11"/>
          </p:nvPr>
        </p:nvSpPr>
        <p:spPr/>
        <p:txBody>
          <a:bodyPr/>
          <a:lstStyle/>
          <a:p>
            <a:pPr algn="ctr"/>
            <a:r>
              <a:rPr lang="en-US" smtClean="0"/>
              <a:t>V. Babkin, MRPC for the TOF MPD</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7</a:t>
            </a:fld>
            <a:r>
              <a:rPr lang="en-US" dirty="0" smtClean="0"/>
              <a:t>/19</a:t>
            </a:r>
            <a:endParaRPr lang="ru-RU" dirty="0"/>
          </a:p>
        </p:txBody>
      </p:sp>
      <p:sp>
        <p:nvSpPr>
          <p:cNvPr id="5" name="Прямоугольник 4"/>
          <p:cNvSpPr/>
          <p:nvPr/>
        </p:nvSpPr>
        <p:spPr>
          <a:xfrm>
            <a:off x="3149463" y="0"/>
            <a:ext cx="2845074" cy="400110"/>
          </a:xfrm>
          <a:prstGeom prst="rect">
            <a:avLst/>
          </a:prstGeom>
        </p:spPr>
        <p:txBody>
          <a:bodyPr wrap="none">
            <a:spAutoFit/>
          </a:bodyPr>
          <a:lstStyle/>
          <a:p>
            <a:pPr algn="ctr"/>
            <a:r>
              <a:rPr lang="en-US" sz="2000" b="1" dirty="0" smtClean="0">
                <a:solidFill>
                  <a:srgbClr val="FF0000"/>
                </a:solidFill>
                <a:latin typeface="Cambria" pitchFamily="18" charset="0"/>
                <a:ea typeface="Calibri"/>
              </a:rPr>
              <a:t>MC simulation results</a:t>
            </a:r>
            <a:endParaRPr lang="ru-RU" sz="2000" b="1" dirty="0">
              <a:solidFill>
                <a:srgbClr val="FF0000"/>
              </a:solidFill>
              <a:latin typeface="Cambria" pitchFamily="18" charset="0"/>
            </a:endParaRPr>
          </a:p>
        </p:txBody>
      </p:sp>
      <p:pic>
        <p:nvPicPr>
          <p:cNvPr id="32" name="Picture 2" descr="D:\babkin\conference\2015-11_Warsaw_NICA_days\LHEP-emblema.png"/>
          <p:cNvPicPr>
            <a:picLocks noChangeAspect="1" noChangeArrowheads="1"/>
          </p:cNvPicPr>
          <p:nvPr/>
        </p:nvPicPr>
        <p:blipFill>
          <a:blip r:embed="rId3" cstate="print"/>
          <a:srcRect/>
          <a:stretch>
            <a:fillRect/>
          </a:stretch>
        </p:blipFill>
        <p:spPr bwMode="auto">
          <a:xfrm>
            <a:off x="1" y="0"/>
            <a:ext cx="1259632" cy="706705"/>
          </a:xfrm>
          <a:prstGeom prst="rect">
            <a:avLst/>
          </a:prstGeom>
          <a:noFill/>
        </p:spPr>
      </p:pic>
      <p:pic>
        <p:nvPicPr>
          <p:cNvPr id="33" name="Picture 3" descr="D:\babkin\conference\2015-11_Warsaw_NICA_days\NICA_emblema.png"/>
          <p:cNvPicPr>
            <a:picLocks noChangeAspect="1" noChangeArrowheads="1"/>
          </p:cNvPicPr>
          <p:nvPr/>
        </p:nvPicPr>
        <p:blipFill>
          <a:blip r:embed="rId4" cstate="print"/>
          <a:srcRect/>
          <a:stretch>
            <a:fillRect/>
          </a:stretch>
        </p:blipFill>
        <p:spPr bwMode="auto">
          <a:xfrm>
            <a:off x="7596336" y="0"/>
            <a:ext cx="1547664" cy="767161"/>
          </a:xfrm>
          <a:prstGeom prst="rect">
            <a:avLst/>
          </a:prstGeom>
          <a:noFill/>
        </p:spPr>
      </p:pic>
      <p:pic>
        <p:nvPicPr>
          <p:cNvPr id="27" name="Picture 3" descr="D:\babkin\NIKA-MPD\ToF_RPC\documents_15\ToF_TDR\Lobastov_MC\mpd_geov7.png"/>
          <p:cNvPicPr>
            <a:picLocks noChangeAspect="1" noChangeArrowheads="1"/>
          </p:cNvPicPr>
          <p:nvPr/>
        </p:nvPicPr>
        <p:blipFill>
          <a:blip r:embed="rId5" cstate="print">
            <a:clrChange>
              <a:clrFrom>
                <a:srgbClr val="FFFFFF"/>
              </a:clrFrom>
              <a:clrTo>
                <a:srgbClr val="FFFFFF">
                  <a:alpha val="0"/>
                </a:srgbClr>
              </a:clrTo>
            </a:clrChange>
          </a:blip>
          <a:srcRect l="11583" t="2973" r="14151" b="3965"/>
          <a:stretch>
            <a:fillRect/>
          </a:stretch>
        </p:blipFill>
        <p:spPr bwMode="auto">
          <a:xfrm>
            <a:off x="683568" y="548680"/>
            <a:ext cx="7848872" cy="5904656"/>
          </a:xfrm>
          <a:prstGeom prst="rect">
            <a:avLst/>
          </a:prstGeom>
          <a:noFill/>
        </p:spPr>
      </p:pic>
      <p:pic>
        <p:nvPicPr>
          <p:cNvPr id="31" name="Picture 5" descr="D:\babkin\NIKA-MPD\ToF_RPC\documents_15\Lobastov_MC\occup_TPC.png"/>
          <p:cNvPicPr>
            <a:picLocks noChangeAspect="1" noChangeArrowheads="1"/>
          </p:cNvPicPr>
          <p:nvPr/>
        </p:nvPicPr>
        <p:blipFill>
          <a:blip r:embed="rId6" cstate="print"/>
          <a:srcRect/>
          <a:stretch>
            <a:fillRect/>
          </a:stretch>
        </p:blipFill>
        <p:spPr bwMode="auto">
          <a:xfrm>
            <a:off x="107504" y="3429000"/>
            <a:ext cx="4354656" cy="2953077"/>
          </a:xfrm>
          <a:prstGeom prst="rect">
            <a:avLst/>
          </a:prstGeom>
          <a:noFill/>
        </p:spPr>
      </p:pic>
      <p:sp>
        <p:nvSpPr>
          <p:cNvPr id="34" name="TextBox 33"/>
          <p:cNvSpPr txBox="1"/>
          <p:nvPr/>
        </p:nvSpPr>
        <p:spPr>
          <a:xfrm>
            <a:off x="971600" y="3861048"/>
            <a:ext cx="2802370" cy="369332"/>
          </a:xfrm>
          <a:prstGeom prst="rect">
            <a:avLst/>
          </a:prstGeom>
          <a:noFill/>
        </p:spPr>
        <p:txBody>
          <a:bodyPr wrap="none" rtlCol="0">
            <a:spAutoFit/>
          </a:bodyPr>
          <a:lstStyle/>
          <a:p>
            <a:r>
              <a:rPr lang="en-US" dirty="0" smtClean="0">
                <a:latin typeface="Times New Roman" pitchFamily="18" charset="0"/>
                <a:cs typeface="Times New Roman" pitchFamily="18" charset="0"/>
              </a:rPr>
              <a:t>Maximum occupancy &lt;15%</a:t>
            </a:r>
            <a:endParaRPr lang="ru-RU" dirty="0">
              <a:latin typeface="Times New Roman" pitchFamily="18" charset="0"/>
              <a:cs typeface="Times New Roman" pitchFamily="18" charset="0"/>
            </a:endParaRPr>
          </a:p>
        </p:txBody>
      </p:sp>
      <p:pic>
        <p:nvPicPr>
          <p:cNvPr id="35" name="Picture 2" descr="D:\babkin\NIKA-MPD\ToF_RPC\documents_15\ToF_TDR\Lobastov_MC\geom_eff2.png"/>
          <p:cNvPicPr>
            <a:picLocks noChangeAspect="1" noChangeArrowheads="1"/>
          </p:cNvPicPr>
          <p:nvPr/>
        </p:nvPicPr>
        <p:blipFill>
          <a:blip r:embed="rId7" cstate="print"/>
          <a:srcRect/>
          <a:stretch>
            <a:fillRect/>
          </a:stretch>
        </p:blipFill>
        <p:spPr bwMode="auto">
          <a:xfrm>
            <a:off x="4427984" y="3429000"/>
            <a:ext cx="4627302" cy="2952328"/>
          </a:xfrm>
          <a:prstGeom prst="rect">
            <a:avLst/>
          </a:prstGeom>
          <a:noFill/>
        </p:spPr>
      </p:pic>
      <p:sp>
        <p:nvSpPr>
          <p:cNvPr id="36" name="TextBox 35"/>
          <p:cNvSpPr txBox="1"/>
          <p:nvPr/>
        </p:nvSpPr>
        <p:spPr>
          <a:xfrm>
            <a:off x="5508104" y="3861048"/>
            <a:ext cx="2690801" cy="369332"/>
          </a:xfrm>
          <a:prstGeom prst="rect">
            <a:avLst/>
          </a:prstGeom>
          <a:noFill/>
        </p:spPr>
        <p:txBody>
          <a:bodyPr wrap="none" rtlCol="0">
            <a:spAutoFit/>
          </a:bodyPr>
          <a:lstStyle/>
          <a:p>
            <a:r>
              <a:rPr lang="en-US" dirty="0" smtClean="0">
                <a:latin typeface="Times New Roman" pitchFamily="18" charset="0"/>
                <a:cs typeface="Times New Roman" pitchFamily="18" charset="0"/>
              </a:rPr>
              <a:t>Geometry efficiency ~94%</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down)">
                                      <p:cBhvr>
                                        <p:cTn id="13" dur="500"/>
                                        <p:tgtEl>
                                          <p:spTgt spid="36"/>
                                        </p:tgtEl>
                                      </p:cBhvr>
                                    </p:animEffect>
                                  </p:childTnLst>
                                </p:cTn>
                              </p:par>
                              <p:par>
                                <p:cTn id="14" presetID="22" presetClass="entr" presetSubtype="4"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down)">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67F3705-87BD-401E-9CCC-85F606B51DAF}" type="datetime1">
              <a:rPr lang="ru-RU" smtClean="0"/>
              <a:pPr/>
              <a:t>20.02.2016</a:t>
            </a:fld>
            <a:endParaRPr lang="ru-RU"/>
          </a:p>
        </p:txBody>
      </p:sp>
      <p:sp>
        <p:nvSpPr>
          <p:cNvPr id="3" name="Нижний колонтитул 2"/>
          <p:cNvSpPr>
            <a:spLocks noGrp="1"/>
          </p:cNvSpPr>
          <p:nvPr>
            <p:ph type="ftr" sz="quarter" idx="11"/>
          </p:nvPr>
        </p:nvSpPr>
        <p:spPr/>
        <p:txBody>
          <a:bodyPr/>
          <a:lstStyle/>
          <a:p>
            <a:pPr algn="ctr"/>
            <a:r>
              <a:rPr lang="en-US" dirty="0" smtClean="0"/>
              <a:t>V. </a:t>
            </a:r>
            <a:r>
              <a:rPr lang="en-US" dirty="0" err="1" smtClean="0"/>
              <a:t>Babkin</a:t>
            </a:r>
            <a:r>
              <a:rPr lang="en-US" dirty="0" smtClean="0"/>
              <a:t>, MRPC for the TOF MPD</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8</a:t>
            </a:fld>
            <a:r>
              <a:rPr lang="en-US" dirty="0" smtClean="0"/>
              <a:t>/19</a:t>
            </a:r>
            <a:endParaRPr lang="ru-RU" dirty="0"/>
          </a:p>
        </p:txBody>
      </p:sp>
      <p:sp>
        <p:nvSpPr>
          <p:cNvPr id="6" name="Прямоугольник 5"/>
          <p:cNvSpPr/>
          <p:nvPr/>
        </p:nvSpPr>
        <p:spPr>
          <a:xfrm>
            <a:off x="2041282" y="0"/>
            <a:ext cx="5061450" cy="400110"/>
          </a:xfrm>
          <a:prstGeom prst="rect">
            <a:avLst/>
          </a:prstGeom>
        </p:spPr>
        <p:txBody>
          <a:bodyPr wrap="none">
            <a:spAutoFit/>
          </a:bodyPr>
          <a:lstStyle/>
          <a:p>
            <a:pPr marL="0" lvl="1" algn="ctr" fontAlgn="base">
              <a:spcBef>
                <a:spcPct val="0"/>
              </a:spcBef>
              <a:spcAft>
                <a:spcPct val="0"/>
              </a:spcAft>
              <a:buSzPct val="100000"/>
            </a:pPr>
            <a:r>
              <a:rPr lang="en-US" altLang="ja-JP" sz="2000" b="1" dirty="0" smtClean="0" bmk="">
                <a:solidFill>
                  <a:srgbClr val="FF0000"/>
                </a:solidFill>
                <a:latin typeface="Cambria" pitchFamily="18" charset="0"/>
                <a:ea typeface="Times New Roman" pitchFamily="18" charset="0"/>
                <a:cs typeface="Arial" pitchFamily="34" charset="0"/>
              </a:rPr>
              <a:t>Cabling and readout electronics location</a:t>
            </a:r>
            <a:endParaRPr lang="ru-RU" altLang="ja-JP" sz="2000" b="1" dirty="0" smtClean="0">
              <a:solidFill>
                <a:srgbClr val="FF0000"/>
              </a:solidFill>
              <a:latin typeface="Cambria" pitchFamily="18" charset="0"/>
              <a:ea typeface="Times New Roman" pitchFamily="18" charset="0"/>
              <a:cs typeface="Arial" pitchFamily="34" charset="0"/>
            </a:endParaRPr>
          </a:p>
        </p:txBody>
      </p:sp>
      <p:pic>
        <p:nvPicPr>
          <p:cNvPr id="16" name="Picture 2" descr="D:\babkin\conference\2015-11_Warsaw_NICA_days\LHEP-emblema.png"/>
          <p:cNvPicPr>
            <a:picLocks noChangeAspect="1" noChangeArrowheads="1"/>
          </p:cNvPicPr>
          <p:nvPr/>
        </p:nvPicPr>
        <p:blipFill>
          <a:blip r:embed="rId3" cstate="print"/>
          <a:srcRect/>
          <a:stretch>
            <a:fillRect/>
          </a:stretch>
        </p:blipFill>
        <p:spPr bwMode="auto">
          <a:xfrm>
            <a:off x="1" y="0"/>
            <a:ext cx="1259632" cy="706705"/>
          </a:xfrm>
          <a:prstGeom prst="rect">
            <a:avLst/>
          </a:prstGeom>
          <a:noFill/>
        </p:spPr>
      </p:pic>
      <p:pic>
        <p:nvPicPr>
          <p:cNvPr id="17" name="Picture 3" descr="D:\babkin\conference\2015-11_Warsaw_NICA_days\NICA_emblema.png"/>
          <p:cNvPicPr>
            <a:picLocks noChangeAspect="1" noChangeArrowheads="1"/>
          </p:cNvPicPr>
          <p:nvPr/>
        </p:nvPicPr>
        <p:blipFill>
          <a:blip r:embed="rId4" cstate="print"/>
          <a:srcRect/>
          <a:stretch>
            <a:fillRect/>
          </a:stretch>
        </p:blipFill>
        <p:spPr bwMode="auto">
          <a:xfrm>
            <a:off x="7596336" y="0"/>
            <a:ext cx="1547664" cy="767161"/>
          </a:xfrm>
          <a:prstGeom prst="rect">
            <a:avLst/>
          </a:prstGeom>
          <a:noFill/>
        </p:spPr>
      </p:pic>
      <p:pic>
        <p:nvPicPr>
          <p:cNvPr id="9" name="Рисунок 8"/>
          <p:cNvPicPr/>
          <p:nvPr/>
        </p:nvPicPr>
        <p:blipFill>
          <a:blip r:embed="rId5" cstate="print">
            <a:clrChange>
              <a:clrFrom>
                <a:srgbClr val="FFFFFF"/>
              </a:clrFrom>
              <a:clrTo>
                <a:srgbClr val="FFFFFF">
                  <a:alpha val="0"/>
                </a:srgbClr>
              </a:clrTo>
            </a:clrChange>
          </a:blip>
          <a:srcRect l="2330" t="2995" r="1022" b="1528"/>
          <a:stretch>
            <a:fillRect/>
          </a:stretch>
        </p:blipFill>
        <p:spPr bwMode="auto">
          <a:xfrm>
            <a:off x="2627784" y="2420888"/>
            <a:ext cx="6516216" cy="3960440"/>
          </a:xfrm>
          <a:prstGeom prst="rect">
            <a:avLst/>
          </a:prstGeom>
          <a:noFill/>
          <a:ln w="9525">
            <a:noFill/>
            <a:miter lim="800000"/>
            <a:headEnd/>
            <a:tailEnd/>
          </a:ln>
        </p:spPr>
      </p:pic>
      <p:pic>
        <p:nvPicPr>
          <p:cNvPr id="10"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0" y="764704"/>
            <a:ext cx="4320737" cy="4464496"/>
          </a:xfrm>
          <a:prstGeom prst="rect">
            <a:avLst/>
          </a:prstGeom>
          <a:ln>
            <a:noFill/>
          </a:ln>
          <a:effectLst>
            <a:softEdge rad="12700"/>
          </a:effectLst>
        </p:spPr>
      </p:pic>
      <p:sp>
        <p:nvSpPr>
          <p:cNvPr id="11" name="Стрелка вправо 10"/>
          <p:cNvSpPr/>
          <p:nvPr/>
        </p:nvSpPr>
        <p:spPr>
          <a:xfrm rot="14859076">
            <a:off x="1469633" y="4589261"/>
            <a:ext cx="2268251" cy="105500"/>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2" name="TextBox 11"/>
          <p:cNvSpPr txBox="1"/>
          <p:nvPr/>
        </p:nvSpPr>
        <p:spPr>
          <a:xfrm>
            <a:off x="4355976" y="836712"/>
            <a:ext cx="4477188" cy="1815882"/>
          </a:xfrm>
          <a:prstGeom prst="rect">
            <a:avLst/>
          </a:prstGeom>
          <a:noFill/>
        </p:spPr>
        <p:txBody>
          <a:bodyPr wrap="none" rtlCol="0">
            <a:spAutoFit/>
          </a:bodyPr>
          <a:lstStyle/>
          <a:p>
            <a:r>
              <a:rPr lang="en-US" sz="1400" b="1" dirty="0" smtClean="0">
                <a:cs typeface="Times New Roman" pitchFamily="18" charset="0"/>
              </a:rPr>
              <a:t>Total cabling:</a:t>
            </a:r>
          </a:p>
          <a:p>
            <a:r>
              <a:rPr lang="en-US" sz="1400" dirty="0" smtClean="0">
                <a:cs typeface="Times New Roman" pitchFamily="18" charset="0"/>
              </a:rPr>
              <a:t>14 VME crates </a:t>
            </a:r>
          </a:p>
          <a:p>
            <a:r>
              <a:rPr lang="en-US" sz="1400" dirty="0" smtClean="0">
                <a:cs typeface="Times New Roman" pitchFamily="18" charset="0"/>
              </a:rPr>
              <a:t>196 TDC72VHL  =&gt; 14 per crate</a:t>
            </a:r>
          </a:p>
          <a:p>
            <a:r>
              <a:rPr lang="en-US" sz="1400" dirty="0" smtClean="0">
                <a:cs typeface="Times New Roman" pitchFamily="18" charset="0"/>
              </a:rPr>
              <a:t>560 cables Molex CXP =&gt; 40 per crate</a:t>
            </a:r>
          </a:p>
          <a:p>
            <a:r>
              <a:rPr lang="en-US" sz="1400" dirty="0" smtClean="0">
                <a:cs typeface="Times New Roman" pitchFamily="18" charset="0"/>
              </a:rPr>
              <a:t>Cable lengths: 4 - 8 m</a:t>
            </a:r>
          </a:p>
          <a:p>
            <a:r>
              <a:rPr lang="en-US" sz="1400" dirty="0" smtClean="0">
                <a:cs typeface="Times New Roman" pitchFamily="18" charset="0"/>
              </a:rPr>
              <a:t>About 70 cm</a:t>
            </a:r>
            <a:r>
              <a:rPr lang="en-US" sz="1400" baseline="30000" dirty="0" smtClean="0">
                <a:cs typeface="Times New Roman" pitchFamily="18" charset="0"/>
              </a:rPr>
              <a:t>2</a:t>
            </a:r>
            <a:r>
              <a:rPr lang="en-US" sz="1400" dirty="0" smtClean="0">
                <a:cs typeface="Times New Roman" pitchFamily="18" charset="0"/>
              </a:rPr>
              <a:t> in each technical hole for cables and tubes</a:t>
            </a:r>
            <a:endParaRPr lang="en-US" sz="1400" baseline="30000" dirty="0" smtClean="0">
              <a:cs typeface="Times New Roman" pitchFamily="18" charset="0"/>
            </a:endParaRPr>
          </a:p>
          <a:p>
            <a:r>
              <a:rPr lang="en-US" sz="1400" dirty="0" smtClean="0">
                <a:cs typeface="Times New Roman" pitchFamily="18" charset="0"/>
              </a:rPr>
              <a:t>Low heat dissipation inside the barrel! ~10 W/m</a:t>
            </a:r>
            <a:r>
              <a:rPr lang="en-US" sz="1400" baseline="30000" dirty="0" smtClean="0">
                <a:cs typeface="Times New Roman" pitchFamily="18" charset="0"/>
              </a:rPr>
              <a:t>2</a:t>
            </a:r>
          </a:p>
          <a:p>
            <a:r>
              <a:rPr lang="en-US" sz="1400" dirty="0" smtClean="0">
                <a:cs typeface="Times New Roman" pitchFamily="18" charset="0"/>
              </a:rPr>
              <a:t>Cooling?</a:t>
            </a:r>
          </a:p>
        </p:txBody>
      </p:sp>
      <p:sp>
        <p:nvSpPr>
          <p:cNvPr id="13" name="TextBox 12"/>
          <p:cNvSpPr txBox="1"/>
          <p:nvPr/>
        </p:nvSpPr>
        <p:spPr>
          <a:xfrm>
            <a:off x="6876256" y="4869160"/>
            <a:ext cx="1139414" cy="276999"/>
          </a:xfrm>
          <a:prstGeom prst="rect">
            <a:avLst/>
          </a:prstGeom>
          <a:noFill/>
          <a:ln w="19050">
            <a:solidFill>
              <a:srgbClr val="FF0000"/>
            </a:solidFill>
          </a:ln>
        </p:spPr>
        <p:txBody>
          <a:bodyPr wrap="none" rtlCol="0">
            <a:spAutoFit/>
          </a:bodyPr>
          <a:lstStyle/>
          <a:p>
            <a:pPr algn="ctr"/>
            <a:r>
              <a:rPr lang="en-US" sz="1200" b="1" dirty="0" smtClean="0">
                <a:solidFill>
                  <a:srgbClr val="FF0000"/>
                </a:solidFill>
              </a:rPr>
              <a:t>NINO preamp</a:t>
            </a:r>
            <a:endParaRPr lang="ru-RU" sz="1200" b="1" dirty="0">
              <a:solidFill>
                <a:srgbClr val="FF0000"/>
              </a:solidFill>
            </a:endParaRPr>
          </a:p>
        </p:txBody>
      </p:sp>
      <p:cxnSp>
        <p:nvCxnSpPr>
          <p:cNvPr id="18" name="Прямая со стрелкой 17"/>
          <p:cNvCxnSpPr>
            <a:stCxn id="13" idx="0"/>
          </p:cNvCxnSpPr>
          <p:nvPr/>
        </p:nvCxnSpPr>
        <p:spPr>
          <a:xfrm flipH="1" flipV="1">
            <a:off x="7020272" y="4221088"/>
            <a:ext cx="425691" cy="64807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940152" y="5373216"/>
            <a:ext cx="1876026" cy="276999"/>
          </a:xfrm>
          <a:prstGeom prst="rect">
            <a:avLst/>
          </a:prstGeom>
          <a:noFill/>
          <a:ln w="19050">
            <a:solidFill>
              <a:srgbClr val="FF0000"/>
            </a:solidFill>
          </a:ln>
        </p:spPr>
        <p:txBody>
          <a:bodyPr wrap="none" rtlCol="0">
            <a:spAutoFit/>
          </a:bodyPr>
          <a:lstStyle/>
          <a:p>
            <a:pPr algn="ctr"/>
            <a:r>
              <a:rPr lang="en-US" sz="1200" b="1" dirty="0" smtClean="0">
                <a:solidFill>
                  <a:srgbClr val="FF0000"/>
                </a:solidFill>
              </a:rPr>
              <a:t>Molex </a:t>
            </a:r>
            <a:r>
              <a:rPr lang="en-US" sz="1200" b="1" dirty="0" err="1" smtClean="0">
                <a:solidFill>
                  <a:srgbClr val="FF0000"/>
                </a:solidFill>
              </a:rPr>
              <a:t>InfiniBand</a:t>
            </a:r>
            <a:r>
              <a:rPr lang="en-US" sz="1200" b="1" dirty="0" smtClean="0">
                <a:solidFill>
                  <a:srgbClr val="FF0000"/>
                </a:solidFill>
              </a:rPr>
              <a:t> cables</a:t>
            </a:r>
            <a:endParaRPr lang="ru-RU" sz="1200" b="1" dirty="0">
              <a:solidFill>
                <a:srgbClr val="FF0000"/>
              </a:solidFill>
            </a:endParaRPr>
          </a:p>
        </p:txBody>
      </p:sp>
      <p:cxnSp>
        <p:nvCxnSpPr>
          <p:cNvPr id="21" name="Прямая со стрелкой 20"/>
          <p:cNvCxnSpPr>
            <a:stCxn id="20" idx="0"/>
          </p:cNvCxnSpPr>
          <p:nvPr/>
        </p:nvCxnSpPr>
        <p:spPr>
          <a:xfrm flipH="1" flipV="1">
            <a:off x="5724128" y="4365104"/>
            <a:ext cx="1154037" cy="10081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004586" y="4509120"/>
            <a:ext cx="815886" cy="276999"/>
          </a:xfrm>
          <a:prstGeom prst="rect">
            <a:avLst/>
          </a:prstGeom>
          <a:noFill/>
          <a:ln w="19050">
            <a:solidFill>
              <a:srgbClr val="FF0000"/>
            </a:solidFill>
          </a:ln>
        </p:spPr>
        <p:txBody>
          <a:bodyPr wrap="square" rtlCol="0">
            <a:spAutoFit/>
          </a:bodyPr>
          <a:lstStyle/>
          <a:p>
            <a:pPr algn="ctr"/>
            <a:r>
              <a:rPr lang="en-US" sz="1200" b="1" dirty="0" smtClean="0">
                <a:solidFill>
                  <a:srgbClr val="FF0000"/>
                </a:solidFill>
              </a:rPr>
              <a:t>HV cable</a:t>
            </a:r>
            <a:endParaRPr lang="ru-RU" sz="1200" b="1" dirty="0">
              <a:solidFill>
                <a:srgbClr val="FF0000"/>
              </a:solidFill>
            </a:endParaRPr>
          </a:p>
        </p:txBody>
      </p:sp>
      <p:cxnSp>
        <p:nvCxnSpPr>
          <p:cNvPr id="24" name="Прямая со стрелкой 23"/>
          <p:cNvCxnSpPr>
            <a:stCxn id="23" idx="0"/>
          </p:cNvCxnSpPr>
          <p:nvPr/>
        </p:nvCxnSpPr>
        <p:spPr>
          <a:xfrm flipH="1" flipV="1">
            <a:off x="7308304" y="3861048"/>
            <a:ext cx="1104225" cy="64807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48064" y="5877272"/>
            <a:ext cx="1512168" cy="276999"/>
          </a:xfrm>
          <a:prstGeom prst="rect">
            <a:avLst/>
          </a:prstGeom>
          <a:noFill/>
          <a:ln w="19050">
            <a:solidFill>
              <a:srgbClr val="FF0000"/>
            </a:solidFill>
          </a:ln>
        </p:spPr>
        <p:txBody>
          <a:bodyPr wrap="square" rtlCol="0">
            <a:spAutoFit/>
          </a:bodyPr>
          <a:lstStyle/>
          <a:p>
            <a:pPr algn="ctr"/>
            <a:r>
              <a:rPr lang="en-US" sz="1200" b="1" dirty="0" smtClean="0">
                <a:solidFill>
                  <a:srgbClr val="FF0000"/>
                </a:solidFill>
              </a:rPr>
              <a:t>Distribution board</a:t>
            </a:r>
            <a:endParaRPr lang="ru-RU" sz="1200" b="1" dirty="0">
              <a:solidFill>
                <a:srgbClr val="FF0000"/>
              </a:solidFill>
            </a:endParaRPr>
          </a:p>
        </p:txBody>
      </p:sp>
      <p:cxnSp>
        <p:nvCxnSpPr>
          <p:cNvPr id="29" name="Прямая со стрелкой 28"/>
          <p:cNvCxnSpPr>
            <a:stCxn id="28" idx="1"/>
          </p:cNvCxnSpPr>
          <p:nvPr/>
        </p:nvCxnSpPr>
        <p:spPr>
          <a:xfrm flipH="1" flipV="1">
            <a:off x="3635896" y="5877272"/>
            <a:ext cx="1512168" cy="1385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211960" y="3212976"/>
            <a:ext cx="1224136" cy="276999"/>
          </a:xfrm>
          <a:prstGeom prst="rect">
            <a:avLst/>
          </a:prstGeom>
          <a:noFill/>
          <a:ln w="19050">
            <a:solidFill>
              <a:srgbClr val="FF0000"/>
            </a:solidFill>
          </a:ln>
        </p:spPr>
        <p:txBody>
          <a:bodyPr wrap="square" rtlCol="0">
            <a:spAutoFit/>
          </a:bodyPr>
          <a:lstStyle/>
          <a:p>
            <a:pPr algn="ctr"/>
            <a:r>
              <a:rPr lang="en-US" sz="1200" b="1" dirty="0" smtClean="0">
                <a:solidFill>
                  <a:srgbClr val="FF0000"/>
                </a:solidFill>
              </a:rPr>
              <a:t>VMEx64 crate</a:t>
            </a:r>
            <a:endParaRPr lang="ru-RU" sz="1200" b="1" dirty="0">
              <a:solidFill>
                <a:srgbClr val="FF0000"/>
              </a:solidFill>
            </a:endParaRPr>
          </a:p>
        </p:txBody>
      </p:sp>
      <p:cxnSp>
        <p:nvCxnSpPr>
          <p:cNvPr id="39" name="Прямая со стрелкой 38"/>
          <p:cNvCxnSpPr>
            <a:stCxn id="38" idx="0"/>
          </p:cNvCxnSpPr>
          <p:nvPr/>
        </p:nvCxnSpPr>
        <p:spPr>
          <a:xfrm flipH="1" flipV="1">
            <a:off x="3779914" y="2420888"/>
            <a:ext cx="1044114" cy="7920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3EF3EAF-D34A-468E-B579-140F6CD0746C}" type="datetime1">
              <a:rPr lang="ru-RU" smtClean="0"/>
              <a:pPr/>
              <a:t>20.02.2016</a:t>
            </a:fld>
            <a:endParaRPr lang="ru-RU"/>
          </a:p>
        </p:txBody>
      </p:sp>
      <p:sp>
        <p:nvSpPr>
          <p:cNvPr id="4" name="Нижний колонтитул 3"/>
          <p:cNvSpPr>
            <a:spLocks noGrp="1"/>
          </p:cNvSpPr>
          <p:nvPr>
            <p:ph type="ftr" sz="quarter" idx="11"/>
          </p:nvPr>
        </p:nvSpPr>
        <p:spPr/>
        <p:txBody>
          <a:bodyPr/>
          <a:lstStyle/>
          <a:p>
            <a:pPr algn="ctr"/>
            <a:r>
              <a:rPr lang="en-US" smtClean="0"/>
              <a:t>V. Babkin, MRPC for the TOF MPD</a:t>
            </a:r>
            <a:endParaRPr lang="ru-RU" dirty="0"/>
          </a:p>
        </p:txBody>
      </p:sp>
      <p:sp>
        <p:nvSpPr>
          <p:cNvPr id="3" name="Номер слайда 2"/>
          <p:cNvSpPr>
            <a:spLocks noGrp="1"/>
          </p:cNvSpPr>
          <p:nvPr>
            <p:ph type="sldNum" sz="quarter" idx="12"/>
          </p:nvPr>
        </p:nvSpPr>
        <p:spPr/>
        <p:txBody>
          <a:bodyPr/>
          <a:lstStyle/>
          <a:p>
            <a:fld id="{725C68B6-61C2-468F-89AB-4B9F7531AA68}" type="slidenum">
              <a:rPr lang="ru-RU" smtClean="0"/>
              <a:pPr/>
              <a:t>9</a:t>
            </a:fld>
            <a:r>
              <a:rPr lang="en-US" dirty="0" smtClean="0"/>
              <a:t>/19</a:t>
            </a:r>
            <a:endParaRPr lang="ru-RU" dirty="0"/>
          </a:p>
        </p:txBody>
      </p:sp>
      <p:sp>
        <p:nvSpPr>
          <p:cNvPr id="21" name="Прямоугольник 20"/>
          <p:cNvSpPr/>
          <p:nvPr/>
        </p:nvSpPr>
        <p:spPr>
          <a:xfrm>
            <a:off x="1952836" y="0"/>
            <a:ext cx="5238328" cy="400110"/>
          </a:xfrm>
          <a:prstGeom prst="rect">
            <a:avLst/>
          </a:prstGeom>
        </p:spPr>
        <p:txBody>
          <a:bodyPr wrap="square">
            <a:spAutoFit/>
          </a:bodyPr>
          <a:lstStyle/>
          <a:p>
            <a:pPr algn="ctr"/>
            <a:r>
              <a:rPr lang="en-US" sz="2000" b="1" dirty="0" smtClean="0">
                <a:solidFill>
                  <a:srgbClr val="FF0000"/>
                </a:solidFill>
                <a:latin typeface="Cambria" pitchFamily="18" charset="0"/>
                <a:ea typeface="Calibri"/>
              </a:rPr>
              <a:t>Front-End Electronics</a:t>
            </a:r>
            <a:endParaRPr lang="ru-RU" sz="2000" b="1" dirty="0">
              <a:solidFill>
                <a:srgbClr val="FF0000"/>
              </a:solidFill>
              <a:latin typeface="Cambria" pitchFamily="18" charset="0"/>
            </a:endParaRPr>
          </a:p>
        </p:txBody>
      </p:sp>
      <p:sp>
        <p:nvSpPr>
          <p:cNvPr id="31" name="Прямоугольник 30"/>
          <p:cNvSpPr/>
          <p:nvPr/>
        </p:nvSpPr>
        <p:spPr>
          <a:xfrm>
            <a:off x="611560" y="3068960"/>
            <a:ext cx="3384376" cy="523220"/>
          </a:xfrm>
          <a:prstGeom prst="rect">
            <a:avLst/>
          </a:prstGeom>
        </p:spPr>
        <p:txBody>
          <a:bodyPr wrap="square">
            <a:spAutoFit/>
          </a:bodyPr>
          <a:lstStyle/>
          <a:p>
            <a:pPr algn="ctr"/>
            <a:r>
              <a:rPr lang="en-US" sz="1400" dirty="0" smtClean="0">
                <a:latin typeface="Cambria" pitchFamily="18" charset="0"/>
                <a:ea typeface="Calibri"/>
              </a:rPr>
              <a:t>24-channel amplifier based on </a:t>
            </a:r>
            <a:r>
              <a:rPr lang="en-US" sz="1400" b="1" dirty="0" smtClean="0">
                <a:latin typeface="Cambria" pitchFamily="18" charset="0"/>
                <a:ea typeface="Calibri"/>
              </a:rPr>
              <a:t>NINO</a:t>
            </a:r>
            <a:r>
              <a:rPr lang="en-US" sz="1400" dirty="0" smtClean="0">
                <a:latin typeface="Cambria" pitchFamily="18" charset="0"/>
                <a:ea typeface="Calibri"/>
              </a:rPr>
              <a:t> with CPX (</a:t>
            </a:r>
            <a:r>
              <a:rPr lang="en-US" sz="1400" dirty="0" err="1" smtClean="0">
                <a:latin typeface="Cambria" pitchFamily="18" charset="0"/>
                <a:ea typeface="Calibri"/>
              </a:rPr>
              <a:t>InfiniBand</a:t>
            </a:r>
            <a:r>
              <a:rPr lang="en-US" sz="1400" dirty="0" smtClean="0">
                <a:latin typeface="Cambria" pitchFamily="18" charset="0"/>
                <a:ea typeface="Calibri"/>
              </a:rPr>
              <a:t>) output connector.</a:t>
            </a:r>
            <a:endParaRPr lang="ru-RU" sz="1400" dirty="0">
              <a:latin typeface="Cambria" pitchFamily="18" charset="0"/>
            </a:endParaRPr>
          </a:p>
        </p:txBody>
      </p:sp>
      <p:pic>
        <p:nvPicPr>
          <p:cNvPr id="15" name="Picture 2" descr="D:\babkin\conference\2015-11_Warsaw_NICA_days\LHEP-emblema.png"/>
          <p:cNvPicPr>
            <a:picLocks noChangeAspect="1" noChangeArrowheads="1"/>
          </p:cNvPicPr>
          <p:nvPr/>
        </p:nvPicPr>
        <p:blipFill>
          <a:blip r:embed="rId3" cstate="print"/>
          <a:srcRect/>
          <a:stretch>
            <a:fillRect/>
          </a:stretch>
        </p:blipFill>
        <p:spPr bwMode="auto">
          <a:xfrm>
            <a:off x="1" y="0"/>
            <a:ext cx="1259632" cy="706705"/>
          </a:xfrm>
          <a:prstGeom prst="rect">
            <a:avLst/>
          </a:prstGeom>
          <a:noFill/>
        </p:spPr>
      </p:pic>
      <p:pic>
        <p:nvPicPr>
          <p:cNvPr id="16" name="Picture 3" descr="D:\babkin\conference\2015-11_Warsaw_NICA_days\NICA_emblema.png"/>
          <p:cNvPicPr>
            <a:picLocks noChangeAspect="1" noChangeArrowheads="1"/>
          </p:cNvPicPr>
          <p:nvPr/>
        </p:nvPicPr>
        <p:blipFill>
          <a:blip r:embed="rId4" cstate="print"/>
          <a:srcRect/>
          <a:stretch>
            <a:fillRect/>
          </a:stretch>
        </p:blipFill>
        <p:spPr bwMode="auto">
          <a:xfrm>
            <a:off x="7596336" y="0"/>
            <a:ext cx="1547664" cy="767161"/>
          </a:xfrm>
          <a:prstGeom prst="rect">
            <a:avLst/>
          </a:prstGeom>
          <a:noFill/>
        </p:spPr>
      </p:pic>
      <p:pic>
        <p:nvPicPr>
          <p:cNvPr id="22" name="Picture 4" descr="H:\mg\Cin8ch7.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23528" y="3573016"/>
            <a:ext cx="3960440" cy="2475274"/>
          </a:xfrm>
          <a:prstGeom prst="rect">
            <a:avLst/>
          </a:prstGeom>
          <a:ln>
            <a:noFill/>
          </a:ln>
          <a:effectLst/>
          <a:extLst>
            <a:ext uri="{909E8E84-426E-40DD-AFC4-6F175D3DCCD1}">
              <a14:hiddenFill xmlns="" xmlns:a14="http://schemas.microsoft.com/office/drawing/2010/main">
                <a:solidFill>
                  <a:srgbClr val="FFFFFF"/>
                </a:solidFill>
              </a14:hiddenFill>
            </a:ext>
          </a:extLst>
        </p:spPr>
      </p:pic>
      <p:sp>
        <p:nvSpPr>
          <p:cNvPr id="24" name="Объект 2"/>
          <p:cNvSpPr txBox="1">
            <a:spLocks/>
          </p:cNvSpPr>
          <p:nvPr/>
        </p:nvSpPr>
        <p:spPr>
          <a:xfrm>
            <a:off x="3995936" y="476672"/>
            <a:ext cx="5292080" cy="4320480"/>
          </a:xfrm>
          <a:prstGeom prst="rect">
            <a:avLst/>
          </a:prstGeom>
          <a:ln w="3175">
            <a:noFill/>
          </a:ln>
        </p:spPr>
        <p:txBody>
          <a:bodyPr vert="horz" lIns="417488" tIns="208744" rIns="417488" bIns="208744" rtlCol="0">
            <a:noAutofit/>
          </a:bodyPr>
          <a:lstStyle>
            <a:lvl1pPr marL="0" indent="0" algn="ctr" defTabSz="4174876" rtl="0" eaLnBrk="1" latinLnBrk="0" hangingPunct="1">
              <a:spcBef>
                <a:spcPct val="20000"/>
              </a:spcBef>
              <a:buFont typeface="Arial" panose="020B0604020202020204" pitchFamily="34" charset="0"/>
              <a:buNone/>
              <a:defRPr sz="14600" kern="1200">
                <a:solidFill>
                  <a:schemeClr val="tx1">
                    <a:tint val="75000"/>
                  </a:schemeClr>
                </a:solidFill>
                <a:latin typeface="+mn-lt"/>
                <a:ea typeface="+mn-ea"/>
                <a:cs typeface="+mn-cs"/>
              </a:defRPr>
            </a:lvl1pPr>
            <a:lvl2pPr marL="2087438" indent="0" algn="ctr" defTabSz="4174876" rtl="0" eaLnBrk="1" latinLnBrk="0" hangingPunct="1">
              <a:spcBef>
                <a:spcPct val="20000"/>
              </a:spcBef>
              <a:buFont typeface="Arial" panose="020B0604020202020204" pitchFamily="34" charset="0"/>
              <a:buNone/>
              <a:defRPr sz="12800" kern="1200">
                <a:solidFill>
                  <a:schemeClr val="tx1">
                    <a:tint val="75000"/>
                  </a:schemeClr>
                </a:solidFill>
                <a:latin typeface="+mn-lt"/>
                <a:ea typeface="+mn-ea"/>
                <a:cs typeface="+mn-cs"/>
              </a:defRPr>
            </a:lvl2pPr>
            <a:lvl3pPr marL="4174876" indent="0" algn="ctr" defTabSz="4174876" rtl="0" eaLnBrk="1" latinLnBrk="0" hangingPunct="1">
              <a:spcBef>
                <a:spcPct val="20000"/>
              </a:spcBef>
              <a:buFont typeface="Arial" panose="020B0604020202020204" pitchFamily="34" charset="0"/>
              <a:buNone/>
              <a:defRPr sz="11000" kern="1200">
                <a:solidFill>
                  <a:schemeClr val="tx1">
                    <a:tint val="75000"/>
                  </a:schemeClr>
                </a:solidFill>
                <a:latin typeface="+mn-lt"/>
                <a:ea typeface="+mn-ea"/>
                <a:cs typeface="+mn-cs"/>
              </a:defRPr>
            </a:lvl3pPr>
            <a:lvl4pPr marL="6262314" indent="0" algn="ctr" defTabSz="4174876" rtl="0" eaLnBrk="1" latinLnBrk="0" hangingPunct="1">
              <a:spcBef>
                <a:spcPct val="20000"/>
              </a:spcBef>
              <a:buFont typeface="Arial" panose="020B0604020202020204" pitchFamily="34" charset="0"/>
              <a:buNone/>
              <a:defRPr sz="9100" kern="1200">
                <a:solidFill>
                  <a:schemeClr val="tx1">
                    <a:tint val="75000"/>
                  </a:schemeClr>
                </a:solidFill>
                <a:latin typeface="+mn-lt"/>
                <a:ea typeface="+mn-ea"/>
                <a:cs typeface="+mn-cs"/>
              </a:defRPr>
            </a:lvl4pPr>
            <a:lvl5pPr marL="8349752" indent="0" algn="ctr" defTabSz="4174876" rtl="0" eaLnBrk="1" latinLnBrk="0" hangingPunct="1">
              <a:spcBef>
                <a:spcPct val="20000"/>
              </a:spcBef>
              <a:buFont typeface="Arial" panose="020B0604020202020204" pitchFamily="34" charset="0"/>
              <a:buNone/>
              <a:defRPr sz="9100" kern="1200">
                <a:solidFill>
                  <a:schemeClr val="tx1">
                    <a:tint val="75000"/>
                  </a:schemeClr>
                </a:solidFill>
                <a:latin typeface="+mn-lt"/>
                <a:ea typeface="+mn-ea"/>
                <a:cs typeface="+mn-cs"/>
              </a:defRPr>
            </a:lvl5pPr>
            <a:lvl6pPr marL="10437190" indent="0" algn="ctr" defTabSz="4174876" rtl="0" eaLnBrk="1" latinLnBrk="0" hangingPunct="1">
              <a:spcBef>
                <a:spcPct val="20000"/>
              </a:spcBef>
              <a:buFont typeface="Arial" panose="020B0604020202020204" pitchFamily="34" charset="0"/>
              <a:buNone/>
              <a:defRPr sz="9100" kern="1200">
                <a:solidFill>
                  <a:schemeClr val="tx1">
                    <a:tint val="75000"/>
                  </a:schemeClr>
                </a:solidFill>
                <a:latin typeface="+mn-lt"/>
                <a:ea typeface="+mn-ea"/>
                <a:cs typeface="+mn-cs"/>
              </a:defRPr>
            </a:lvl6pPr>
            <a:lvl7pPr marL="12524628" indent="0" algn="ctr" defTabSz="4174876" rtl="0" eaLnBrk="1" latinLnBrk="0" hangingPunct="1">
              <a:spcBef>
                <a:spcPct val="20000"/>
              </a:spcBef>
              <a:buFont typeface="Arial" panose="020B0604020202020204" pitchFamily="34" charset="0"/>
              <a:buNone/>
              <a:defRPr sz="9100" kern="1200">
                <a:solidFill>
                  <a:schemeClr val="tx1">
                    <a:tint val="75000"/>
                  </a:schemeClr>
                </a:solidFill>
                <a:latin typeface="+mn-lt"/>
                <a:ea typeface="+mn-ea"/>
                <a:cs typeface="+mn-cs"/>
              </a:defRPr>
            </a:lvl7pPr>
            <a:lvl8pPr marL="14612066" indent="0" algn="ctr" defTabSz="4174876" rtl="0" eaLnBrk="1" latinLnBrk="0" hangingPunct="1">
              <a:spcBef>
                <a:spcPct val="20000"/>
              </a:spcBef>
              <a:buFont typeface="Arial" panose="020B0604020202020204" pitchFamily="34" charset="0"/>
              <a:buNone/>
              <a:defRPr sz="9100" kern="1200">
                <a:solidFill>
                  <a:schemeClr val="tx1">
                    <a:tint val="75000"/>
                  </a:schemeClr>
                </a:solidFill>
                <a:latin typeface="+mn-lt"/>
                <a:ea typeface="+mn-ea"/>
                <a:cs typeface="+mn-cs"/>
              </a:defRPr>
            </a:lvl8pPr>
            <a:lvl9pPr marL="16699504" indent="0" algn="ctr" defTabSz="4174876" rtl="0" eaLnBrk="1" latinLnBrk="0" hangingPunct="1">
              <a:spcBef>
                <a:spcPct val="20000"/>
              </a:spcBef>
              <a:buFont typeface="Arial" panose="020B0604020202020204" pitchFamily="34" charset="0"/>
              <a:buNone/>
              <a:defRPr sz="9100" kern="1200">
                <a:solidFill>
                  <a:schemeClr val="tx1">
                    <a:tint val="75000"/>
                  </a:schemeClr>
                </a:solidFill>
                <a:latin typeface="+mn-lt"/>
                <a:ea typeface="+mn-ea"/>
                <a:cs typeface="+mn-cs"/>
              </a:defRPr>
            </a:lvl9pPr>
          </a:lstStyle>
          <a:p>
            <a:pPr indent="180975" algn="l">
              <a:tabLst>
                <a:tab pos="0" algn="l"/>
              </a:tabLst>
            </a:pPr>
            <a:r>
              <a:rPr lang="en-US" sz="1600" b="1" dirty="0" smtClean="0">
                <a:solidFill>
                  <a:schemeClr val="tx1"/>
                </a:solidFill>
              </a:rPr>
              <a:t> </a:t>
            </a:r>
            <a:r>
              <a:rPr lang="en-US" sz="1400" b="1" dirty="0" smtClean="0">
                <a:solidFill>
                  <a:schemeClr val="tx1"/>
                </a:solidFill>
              </a:rPr>
              <a:t>MPD TOF amplifier-discriminator features:</a:t>
            </a:r>
          </a:p>
          <a:p>
            <a:pPr indent="180975" algn="l">
              <a:buFont typeface="Arial" panose="020B0604020202020204" pitchFamily="34" charset="0"/>
              <a:buChar char="•"/>
              <a:tabLst>
                <a:tab pos="0" algn="l"/>
              </a:tabLst>
            </a:pPr>
            <a:r>
              <a:rPr lang="en-US" sz="1400" dirty="0" smtClean="0">
                <a:solidFill>
                  <a:schemeClr val="tx1"/>
                </a:solidFill>
              </a:rPr>
              <a:t>Stabilized of the voltage (</a:t>
            </a:r>
            <a:r>
              <a:rPr lang="en-US" sz="1400" dirty="0" smtClean="0">
                <a:solidFill>
                  <a:srgbClr val="C00000"/>
                </a:solidFill>
              </a:rPr>
              <a:t>+2.5V</a:t>
            </a:r>
            <a:r>
              <a:rPr lang="en-US" sz="1400" dirty="0" smtClean="0">
                <a:solidFill>
                  <a:schemeClr val="tx1"/>
                </a:solidFill>
              </a:rPr>
              <a:t>)</a:t>
            </a:r>
          </a:p>
          <a:p>
            <a:pPr indent="180975" algn="l">
              <a:buFont typeface="Arial" panose="020B0604020202020204" pitchFamily="34" charset="0"/>
              <a:buChar char="•"/>
              <a:tabLst>
                <a:tab pos="0" algn="l"/>
              </a:tabLst>
            </a:pPr>
            <a:r>
              <a:rPr lang="en-US" sz="1400" dirty="0" smtClean="0">
                <a:solidFill>
                  <a:schemeClr val="tx1"/>
                </a:solidFill>
              </a:rPr>
              <a:t>Differential input signal ( </a:t>
            </a:r>
            <a:r>
              <a:rPr lang="en-US" sz="1400" dirty="0" err="1" smtClean="0">
                <a:solidFill>
                  <a:srgbClr val="C00000"/>
                </a:solidFill>
              </a:rPr>
              <a:t>Z</a:t>
            </a:r>
            <a:r>
              <a:rPr lang="en-US" sz="1400" baseline="-25000" dirty="0" err="1" smtClean="0">
                <a:solidFill>
                  <a:srgbClr val="C00000"/>
                </a:solidFill>
              </a:rPr>
              <a:t>diff</a:t>
            </a:r>
            <a:r>
              <a:rPr lang="en-US" sz="1400" dirty="0" smtClean="0">
                <a:solidFill>
                  <a:srgbClr val="C00000"/>
                </a:solidFill>
              </a:rPr>
              <a:t> = 55 Ohm</a:t>
            </a:r>
            <a:r>
              <a:rPr lang="en-US" sz="1400" dirty="0" smtClean="0">
                <a:solidFill>
                  <a:schemeClr val="tx1"/>
                </a:solidFill>
              </a:rPr>
              <a:t>)</a:t>
            </a:r>
            <a:endParaRPr lang="en-US" sz="1400" dirty="0" smtClean="0"/>
          </a:p>
          <a:p>
            <a:pPr indent="180975" algn="l">
              <a:spcBef>
                <a:spcPts val="0"/>
              </a:spcBef>
              <a:buFont typeface="Arial" panose="020B0604020202020204" pitchFamily="34" charset="0"/>
              <a:buChar char="•"/>
              <a:tabLst>
                <a:tab pos="0" algn="l"/>
              </a:tabLst>
            </a:pPr>
            <a:r>
              <a:rPr lang="en-US" sz="1400" dirty="0" smtClean="0">
                <a:solidFill>
                  <a:schemeClr val="tx1"/>
                </a:solidFill>
              </a:rPr>
              <a:t>Overload protection for input channels</a:t>
            </a:r>
          </a:p>
          <a:p>
            <a:pPr indent="180975" algn="l">
              <a:buFont typeface="Arial" panose="020B0604020202020204" pitchFamily="34" charset="0"/>
              <a:buChar char="•"/>
              <a:tabLst>
                <a:tab pos="0" algn="l"/>
              </a:tabLst>
            </a:pPr>
            <a:r>
              <a:rPr lang="en-US" sz="1400" dirty="0" smtClean="0">
                <a:solidFill>
                  <a:schemeClr val="tx1"/>
                </a:solidFill>
              </a:rPr>
              <a:t>Capacitors on the inputs for double-end strip readout</a:t>
            </a:r>
          </a:p>
          <a:p>
            <a:pPr indent="180975" algn="l">
              <a:buFont typeface="Arial" panose="020B0604020202020204" pitchFamily="34" charset="0"/>
              <a:buChar char="•"/>
              <a:tabLst>
                <a:tab pos="0" algn="l"/>
              </a:tabLst>
            </a:pPr>
            <a:r>
              <a:rPr lang="en-US" sz="1400" dirty="0" smtClean="0">
                <a:solidFill>
                  <a:schemeClr val="tx1"/>
                </a:solidFill>
              </a:rPr>
              <a:t>CXP (</a:t>
            </a:r>
            <a:r>
              <a:rPr lang="en-US" sz="1400" dirty="0" err="1" smtClean="0">
                <a:solidFill>
                  <a:srgbClr val="C00000"/>
                </a:solidFill>
              </a:rPr>
              <a:t>InfiniBand</a:t>
            </a:r>
            <a:r>
              <a:rPr lang="en-US" sz="1400" dirty="0" smtClean="0">
                <a:solidFill>
                  <a:schemeClr val="tx1"/>
                </a:solidFill>
              </a:rPr>
              <a:t>) output transmitting line</a:t>
            </a:r>
          </a:p>
          <a:p>
            <a:pPr indent="180975" algn="l">
              <a:buFont typeface="Arial" panose="020B0604020202020204" pitchFamily="34" charset="0"/>
              <a:buChar char="•"/>
              <a:tabLst>
                <a:tab pos="0" algn="l"/>
              </a:tabLst>
            </a:pPr>
            <a:r>
              <a:rPr lang="en-US" sz="1400" dirty="0" smtClean="0">
                <a:solidFill>
                  <a:schemeClr val="tx1"/>
                </a:solidFill>
              </a:rPr>
              <a:t>The possibility to use as trigger (</a:t>
            </a:r>
            <a:r>
              <a:rPr lang="en-US" sz="1400" dirty="0" smtClean="0">
                <a:solidFill>
                  <a:srgbClr val="C00000"/>
                </a:solidFill>
              </a:rPr>
              <a:t>series “or” output</a:t>
            </a:r>
            <a:r>
              <a:rPr lang="en-US" sz="1400" dirty="0" smtClean="0">
                <a:solidFill>
                  <a:schemeClr val="tx1"/>
                </a:solidFill>
              </a:rPr>
              <a:t>)</a:t>
            </a:r>
          </a:p>
          <a:p>
            <a:pPr indent="180975" algn="l">
              <a:buFont typeface="Arial" panose="020B0604020202020204" pitchFamily="34" charset="0"/>
              <a:buChar char="•"/>
              <a:tabLst>
                <a:tab pos="0" algn="l"/>
              </a:tabLst>
            </a:pPr>
            <a:r>
              <a:rPr lang="en-US" sz="1400" dirty="0" smtClean="0">
                <a:solidFill>
                  <a:schemeClr val="tx1"/>
                </a:solidFill>
              </a:rPr>
              <a:t>Controlling  and monitoring of the thresholds</a:t>
            </a:r>
          </a:p>
          <a:p>
            <a:pPr indent="180975" algn="l">
              <a:buFont typeface="Arial" panose="020B0604020202020204" pitchFamily="34" charset="0"/>
              <a:buChar char="•"/>
              <a:tabLst>
                <a:tab pos="0" algn="l"/>
              </a:tabLst>
            </a:pPr>
            <a:r>
              <a:rPr lang="en-US" sz="1400" dirty="0" smtClean="0">
                <a:solidFill>
                  <a:schemeClr val="tx1"/>
                </a:solidFill>
              </a:rPr>
              <a:t>Time resolution for one channel </a:t>
            </a:r>
            <a:r>
              <a:rPr lang="en-US" sz="1400" dirty="0" smtClean="0">
                <a:solidFill>
                  <a:srgbClr val="C00000"/>
                </a:solidFill>
              </a:rPr>
              <a:t>10.4/√2 ≈ 7.3 </a:t>
            </a:r>
            <a:r>
              <a:rPr lang="en-US" sz="1400" dirty="0" err="1" smtClean="0">
                <a:solidFill>
                  <a:srgbClr val="C00000"/>
                </a:solidFill>
              </a:rPr>
              <a:t>ps</a:t>
            </a:r>
            <a:endParaRPr lang="en-US" sz="1400" dirty="0" smtClean="0">
              <a:solidFill>
                <a:srgbClr val="C00000"/>
              </a:solidFill>
            </a:endParaRPr>
          </a:p>
          <a:p>
            <a:pPr indent="180975" algn="l">
              <a:buFont typeface="Arial" panose="020B0604020202020204" pitchFamily="34" charset="0"/>
              <a:buChar char="•"/>
              <a:tabLst>
                <a:tab pos="0" algn="l"/>
              </a:tabLst>
            </a:pPr>
            <a:r>
              <a:rPr lang="en-US" sz="1400" dirty="0" smtClean="0">
                <a:solidFill>
                  <a:schemeClr val="tx1"/>
                </a:solidFill>
              </a:rPr>
              <a:t>Time-over-Threshold correction possibility</a:t>
            </a:r>
          </a:p>
        </p:txBody>
      </p:sp>
      <p:pic>
        <p:nvPicPr>
          <p:cNvPr id="26" name="Picture 8"/>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79512" y="620688"/>
            <a:ext cx="3995936" cy="251746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30" name="Прямая со стрелкой 29"/>
          <p:cNvCxnSpPr>
            <a:stCxn id="32" idx="2"/>
          </p:cNvCxnSpPr>
          <p:nvPr/>
        </p:nvCxnSpPr>
        <p:spPr>
          <a:xfrm flipH="1">
            <a:off x="3347864" y="4456857"/>
            <a:ext cx="446724" cy="268287"/>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sp>
        <p:nvSpPr>
          <p:cNvPr id="32" name="TextBox 31"/>
          <p:cNvSpPr txBox="1"/>
          <p:nvPr/>
        </p:nvSpPr>
        <p:spPr>
          <a:xfrm>
            <a:off x="3275856" y="4149080"/>
            <a:ext cx="1037463" cy="307777"/>
          </a:xfrm>
          <a:prstGeom prst="rect">
            <a:avLst/>
          </a:prstGeom>
          <a:noFill/>
        </p:spPr>
        <p:txBody>
          <a:bodyPr wrap="none" rtlCol="0">
            <a:spAutoFit/>
          </a:bodyPr>
          <a:lstStyle/>
          <a:p>
            <a:r>
              <a:rPr lang="el-GR" sz="1400" u="sng" dirty="0" smtClean="0">
                <a:solidFill>
                  <a:srgbClr val="C00000"/>
                </a:solidFill>
              </a:rPr>
              <a:t>σ</a:t>
            </a:r>
            <a:r>
              <a:rPr lang="en-US" sz="1400" u="sng" dirty="0" smtClean="0">
                <a:solidFill>
                  <a:srgbClr val="C00000"/>
                </a:solidFill>
              </a:rPr>
              <a:t>=10.39 </a:t>
            </a:r>
            <a:r>
              <a:rPr lang="en-US" sz="1400" u="sng" dirty="0" err="1" smtClean="0">
                <a:solidFill>
                  <a:srgbClr val="C00000"/>
                </a:solidFill>
              </a:rPr>
              <a:t>ps</a:t>
            </a:r>
            <a:endParaRPr lang="ru-RU" sz="1400" u="sng" dirty="0">
              <a:solidFill>
                <a:srgbClr val="C00000"/>
              </a:solidFill>
            </a:endParaRPr>
          </a:p>
        </p:txBody>
      </p:sp>
      <p:sp>
        <p:nvSpPr>
          <p:cNvPr id="37" name="TextBox 36"/>
          <p:cNvSpPr txBox="1"/>
          <p:nvPr/>
        </p:nvSpPr>
        <p:spPr>
          <a:xfrm>
            <a:off x="251520" y="6165304"/>
            <a:ext cx="4147161" cy="307777"/>
          </a:xfrm>
          <a:prstGeom prst="rect">
            <a:avLst/>
          </a:prstGeom>
          <a:noFill/>
        </p:spPr>
        <p:txBody>
          <a:bodyPr wrap="none" rtlCol="0">
            <a:spAutoFit/>
          </a:bodyPr>
          <a:lstStyle/>
          <a:p>
            <a:r>
              <a:rPr lang="en-US" sz="1400" dirty="0" smtClean="0"/>
              <a:t>Time difference distribution from two FEE channels</a:t>
            </a:r>
            <a:endParaRPr lang="ru-RU" sz="1400" dirty="0"/>
          </a:p>
        </p:txBody>
      </p:sp>
      <p:sp>
        <p:nvSpPr>
          <p:cNvPr id="38" name="TextBox 37"/>
          <p:cNvSpPr txBox="1"/>
          <p:nvPr/>
        </p:nvSpPr>
        <p:spPr>
          <a:xfrm>
            <a:off x="4788024" y="6165304"/>
            <a:ext cx="3843937" cy="307777"/>
          </a:xfrm>
          <a:prstGeom prst="rect">
            <a:avLst/>
          </a:prstGeom>
          <a:noFill/>
        </p:spPr>
        <p:txBody>
          <a:bodyPr wrap="none" rtlCol="0">
            <a:spAutoFit/>
          </a:bodyPr>
          <a:lstStyle/>
          <a:p>
            <a:r>
              <a:rPr lang="en-US" sz="1400" dirty="0" smtClean="0"/>
              <a:t>View of the Molex CXP cable with the connector.</a:t>
            </a:r>
            <a:endParaRPr lang="ru-RU" sz="1400" dirty="0"/>
          </a:p>
        </p:txBody>
      </p:sp>
      <p:pic>
        <p:nvPicPr>
          <p:cNvPr id="17" name="Рисунок 16" descr="D:\babkin\NIKA-MPD\ToF_RPC\documents_15\ToF_TDR\buryakov\Yh0R4RDjy-8.jpg"/>
          <p:cNvPicPr/>
          <p:nvPr/>
        </p:nvPicPr>
        <p:blipFill>
          <a:blip r:embed="rId7" cstate="print"/>
          <a:srcRect l="17337" t="16865"/>
          <a:stretch>
            <a:fillRect/>
          </a:stretch>
        </p:blipFill>
        <p:spPr bwMode="auto">
          <a:xfrm>
            <a:off x="4716016" y="3356992"/>
            <a:ext cx="3960440"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Warsaw_2015">
      <a:majorFont>
        <a:latin typeface="Cambria"/>
        <a:ea typeface=""/>
        <a:cs typeface=""/>
      </a:majorFont>
      <a:minorFont>
        <a:latin typeface="Cambria"/>
        <a:ea typeface=""/>
        <a:cs typeface=""/>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142512</TotalTime>
  <Words>4055</Words>
  <Application>Microsoft Office PowerPoint</Application>
  <PresentationFormat>Экран (4:3)</PresentationFormat>
  <Paragraphs>422</Paragraphs>
  <Slides>23</Slides>
  <Notes>22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23</vt:i4>
      </vt:variant>
    </vt:vector>
  </HeadingPairs>
  <TitlesOfParts>
    <vt:vector size="25" baseType="lpstr">
      <vt:lpstr>Поток</vt:lpstr>
      <vt:lpstr>Формула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8863</cp:revision>
  <dcterms:modified xsi:type="dcterms:W3CDTF">2016-02-20T14:59:36Z</dcterms:modified>
</cp:coreProperties>
</file>