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7" r:id="rId2"/>
    <p:sldId id="318" r:id="rId3"/>
    <p:sldId id="371" r:id="rId4"/>
    <p:sldId id="372" r:id="rId5"/>
    <p:sldId id="325" r:id="rId6"/>
    <p:sldId id="320" r:id="rId7"/>
    <p:sldId id="352" r:id="rId8"/>
    <p:sldId id="350" r:id="rId9"/>
    <p:sldId id="327" r:id="rId10"/>
    <p:sldId id="357" r:id="rId11"/>
    <p:sldId id="358" r:id="rId12"/>
    <p:sldId id="361" r:id="rId13"/>
    <p:sldId id="366" r:id="rId14"/>
    <p:sldId id="359" r:id="rId15"/>
    <p:sldId id="363" r:id="rId16"/>
    <p:sldId id="364" r:id="rId17"/>
    <p:sldId id="369" r:id="rId18"/>
    <p:sldId id="377" r:id="rId19"/>
    <p:sldId id="365" r:id="rId20"/>
    <p:sldId id="376" r:id="rId21"/>
    <p:sldId id="360" r:id="rId22"/>
    <p:sldId id="381" r:id="rId23"/>
    <p:sldId id="379" r:id="rId24"/>
    <p:sldId id="378" r:id="rId25"/>
    <p:sldId id="380" r:id="rId26"/>
    <p:sldId id="329" r:id="rId27"/>
    <p:sldId id="382" r:id="rId28"/>
  </p:sldIdLst>
  <p:sldSz cx="9144000" cy="6858000" type="screen4x3"/>
  <p:notesSz cx="6794500" cy="99314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  <a:srgbClr val="FF0066"/>
    <a:srgbClr val="FF9933"/>
    <a:srgbClr val="FF6600"/>
    <a:srgbClr val="3399FF"/>
    <a:srgbClr val="CC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>
      <p:cViewPr>
        <p:scale>
          <a:sx n="80" d="100"/>
          <a:sy n="80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511B30-75C5-41CD-8AB5-BE8096492117}" type="datetimeFigureOut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9BA938-AC01-4DF5-A915-F525616A627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5046CB-46B9-4ACB-97E7-1DD051E7E830}" type="datetimeFigureOut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9D7D75-AEA0-4588-AE4C-975EC7988C1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9AA33-EDE7-4F11-9E7E-DB1FD9756B6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2C67F-BF1C-482B-8445-0B06E61D1B5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DCD270-5065-47F4-8647-3A9512278EF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AC474-8B25-430C-9217-35F989A71C1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30C47-7C49-4A05-9A6F-224CC3F7833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18B7A-9D11-4719-BC83-20633DC8979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E9860-85EE-48C6-864B-9CD0C84F82E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4952F-22C8-4759-BD05-AEDAAE11EFF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1D5E6C-06A6-46B1-93BF-B9B33B3E611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1EC92-1C49-46A1-8D65-73729BC492B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E61AC0-A323-4250-B211-D18346797C7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B07462-FE4A-4415-A77C-DD01745DEFA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05168-7A28-4429-ABF2-B6B6FB509FD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948EA-273C-4CB0-ABC0-BB1C0D01B9C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6DB97-DDFF-4A6F-9A8F-D50E393EBCB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6F6AC-B768-4C52-9CAE-5591E874661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99390-6B3E-4347-A7F5-B3BD3654594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5EF24E-9A53-4527-898D-5554E6F717D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2A927-2C48-474D-8170-858946AF894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22E54-10EA-4217-9B60-E3887CAA0E2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9D0BC-3C99-496A-9835-21CE9FE956F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981A6-D643-4DC6-8E9C-5787D1BF9A9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2E16A-8E4C-4AD5-831E-61333B87171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D0B26-B145-4584-88AB-BA024980DFF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955BAA-E0D2-4828-A095-AA9BB3AF775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538B-6D04-43FE-BDDE-8B40762C9898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DEB0-6774-4E58-82B6-D66D63D1934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0CD2-BFC0-4538-B44D-9D9B37064530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C13F-E678-47D3-AED2-861538EC84C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8952-45E6-47BE-A758-16708E6AA96B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3FC7-8FEE-44E2-BC25-40BF17351FB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0E26-0691-4A2E-AC7B-A28222B17EDC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F1059-169D-4D7F-BA61-2590B64AB6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F0FA-3A33-46F6-9A48-FB04385DDDF4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E529-D90A-43C6-8B9B-F85B169165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D917-D090-46ED-ADBF-16C035AF84E0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63B3-9387-49DB-960C-B9E2143A38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493B-F853-4281-A3AD-9EA72274D047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29A6-6BB5-4513-8B85-DD00C2ECAAB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8FE1-AE47-43C7-8E48-97B9A8692F47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F55F-5709-4B1F-8C77-D2B79D80DA8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0032-9E12-4771-AC38-76646CE81FBD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C583-0D44-4CF9-AD48-41C973B8C27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72BE-09A0-4CC1-A29A-6284A7E9DC75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0BF6-E543-4BB6-B2DD-E67F1BD8108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9DA0-8276-4E71-AD51-36E624AC1B7C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CBB0-D239-481A-B49B-F8165B5CF23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5FDC5-BBFF-4E70-9A20-A6A4EA4DA02C}" type="datetime1">
              <a:rPr lang="en-GB"/>
              <a:pPr>
                <a:defRPr/>
              </a:pPr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L. Margato: margato@coimbra.lip.pt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51F074-393C-42D6-A298-AAB4350BA22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qt-projec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oot.cern.ch/" TargetMode="External"/><Relationship Id="rId5" Type="http://schemas.openxmlformats.org/officeDocument/2006/relationships/hyperlink" Target="http://coimbra.lip.pt/ants/ants2.html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coimbra.lip.pt/ants/ants2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805488"/>
            <a:ext cx="69230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468313" y="549275"/>
            <a:ext cx="835183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Cn BT" pitchFamily="34" charset="0"/>
                <a:ea typeface="Calibri" pitchFamily="34" charset="0"/>
                <a:cs typeface="Kartika" pitchFamily="18" charset="0"/>
              </a:rPr>
              <a:t>Boron-10 based thin-gap Hybrid RPCs for sub-millimeter resolution thermal neutron detectors</a:t>
            </a:r>
            <a:endParaRPr lang="pt-PT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Cn BT" pitchFamily="34" charset="0"/>
              <a:ea typeface="Calibri" pitchFamily="34" charset="0"/>
              <a:cs typeface="Kartika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03350" y="1882775"/>
            <a:ext cx="6624638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  <a:defRPr/>
            </a:pPr>
            <a:r>
              <a:rPr lang="en-GB" sz="2000" b="1" u="sng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L. M. S.  Margato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, 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(a)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A. Morozov,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(a)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A. Blanco,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(a)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F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. A. F. Fraga, 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(a)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 P. Fonte 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(a, b)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Futura MdCn BT" pitchFamily="34" charset="0"/>
              <a:ea typeface="Times New Roman" pitchFamily="18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pt-PT" sz="1400" dirty="0">
                <a:latin typeface="Futura MdCn BT" pitchFamily="34" charset="0"/>
                <a:ea typeface="Times New Roman" pitchFamily="18" charset="0"/>
              </a:rPr>
              <a:t>(a) LIP-Coimbra, Departamento de Física, Universidade de Coimbra, Portugal</a:t>
            </a:r>
          </a:p>
          <a:p>
            <a:pPr eaLnBrk="0" hangingPunct="0">
              <a:spcAft>
                <a:spcPts val="1200"/>
              </a:spcAft>
              <a:defRPr/>
            </a:pPr>
            <a:r>
              <a:rPr lang="pt-BR" sz="1400" dirty="0">
                <a:latin typeface="Futura MdCn BT" pitchFamily="34" charset="0"/>
                <a:ea typeface="Times New Roman" pitchFamily="18" charset="0"/>
              </a:rPr>
              <a:t>(b) ISEC - Instituto Superior de Engenharia de Coimbra, </a:t>
            </a:r>
            <a:r>
              <a:rPr lang="pt-PT" sz="1400" dirty="0">
                <a:latin typeface="Futura MdCn BT" pitchFamily="34" charset="0"/>
                <a:ea typeface="Times New Roman" pitchFamily="18" charset="0"/>
              </a:rPr>
              <a:t>Portugal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B. Guérard </a:t>
            </a: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(a)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Futura MdCn BT" pitchFamily="34" charset="0"/>
              <a:ea typeface="Times New Roman" pitchFamily="18" charset="0"/>
            </a:endParaRPr>
          </a:p>
          <a:p>
            <a:pPr eaLnBrk="0" hangingPunct="0">
              <a:spcAft>
                <a:spcPts val="1200"/>
              </a:spcAft>
              <a:defRPr/>
            </a:pPr>
            <a:r>
              <a:rPr lang="en-US" sz="1400" dirty="0">
                <a:latin typeface="Futura MdCn BT" pitchFamily="34" charset="0"/>
              </a:rPr>
              <a:t>(c) ILL-</a:t>
            </a:r>
            <a:r>
              <a:rPr lang="en-US" sz="1400" dirty="0" err="1">
                <a:latin typeface="Futura MdCn BT" pitchFamily="34" charset="0"/>
              </a:rPr>
              <a:t>Institut</a:t>
            </a:r>
            <a:r>
              <a:rPr lang="en-US" sz="1400" dirty="0">
                <a:latin typeface="Futura MdCn BT" pitchFamily="34" charset="0"/>
              </a:rPr>
              <a:t> Laue-Langevin, France</a:t>
            </a:r>
          </a:p>
          <a:p>
            <a:pPr marL="457200" indent="-457200" eaLnBrk="0" hangingPunct="0">
              <a:spcAft>
                <a:spcPts val="60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A. Mangiarotti 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(d)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Futura MdCn BT" pitchFamily="34" charset="0"/>
              <a:ea typeface="Times New Roman" pitchFamily="18" charset="0"/>
            </a:endParaRPr>
          </a:p>
          <a:p>
            <a:pPr marL="457200" indent="-457200" eaLnBrk="0" hangingPunct="0">
              <a:spcAft>
                <a:spcPts val="1200"/>
              </a:spcAft>
              <a:defRPr/>
            </a:pPr>
            <a:r>
              <a:rPr lang="en-US" sz="1400" dirty="0">
                <a:latin typeface="Futura MdCn BT" pitchFamily="34" charset="0"/>
              </a:rPr>
              <a:t>(d) IFUSP,  Institute of Physics,  University of São Paulo, Brazil</a:t>
            </a:r>
          </a:p>
          <a:p>
            <a:pPr marL="457200" indent="-457200" eaLnBrk="0" hangingPunct="0">
              <a:spcAft>
                <a:spcPts val="600"/>
              </a:spcAft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R. Hall-Wilton,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(f,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 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g)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C. Höglund,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(f,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 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h)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S. Schmidt,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(f, h)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L. Robinson </a:t>
            </a:r>
            <a:r>
              <a:rPr lang="en-GB" sz="2000" baseline="30000" dirty="0">
                <a:solidFill>
                  <a:schemeClr val="accent1">
                    <a:lumMod val="75000"/>
                  </a:schemeClr>
                </a:solidFill>
                <a:latin typeface="Futura MdCn BT" pitchFamily="34" charset="0"/>
                <a:ea typeface="Times New Roman" pitchFamily="18" charset="0"/>
              </a:rPr>
              <a:t>(f)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Futura MdCn BT" pitchFamily="34" charset="0"/>
              <a:ea typeface="Times New Roman" pitchFamily="18" charset="0"/>
            </a:endParaRPr>
          </a:p>
          <a:p>
            <a:pPr marL="457200" indent="-457200" eaLnBrk="0" hangingPunct="0">
              <a:spcAft>
                <a:spcPts val="600"/>
              </a:spcAft>
              <a:defRPr/>
            </a:pPr>
            <a:r>
              <a:rPr lang="en-US" sz="1400" dirty="0">
                <a:latin typeface="Futura MdCn BT" pitchFamily="34" charset="0"/>
              </a:rPr>
              <a:t>(f) European Spallation Source (ESS ERIC),  Sweden </a:t>
            </a:r>
          </a:p>
          <a:p>
            <a:pPr marL="457200" indent="-457200" eaLnBrk="0" hangingPunct="0">
              <a:spcAft>
                <a:spcPts val="600"/>
              </a:spcAft>
              <a:defRPr/>
            </a:pPr>
            <a:r>
              <a:rPr lang="en-US" sz="1400" dirty="0">
                <a:latin typeface="Futura MdCn BT" pitchFamily="34" charset="0"/>
              </a:rPr>
              <a:t>(g) Mid-Sweden University,  Sweden </a:t>
            </a:r>
            <a:r>
              <a:rPr lang="en-US" sz="1400" dirty="0">
                <a:latin typeface="Futura MdCn BT" pitchFamily="34" charset="0"/>
              </a:rPr>
              <a:t> /  (</a:t>
            </a:r>
            <a:r>
              <a:rPr lang="en-US" sz="1400" dirty="0">
                <a:latin typeface="Futura MdCn BT" pitchFamily="34" charset="0"/>
              </a:rPr>
              <a:t>h) Linköping University, IFM, Thin Film Physics Division, Sweden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Futura MdCn BT" pitchFamily="34" charset="0"/>
              <a:ea typeface="Times New Roman" pitchFamily="18" charset="0"/>
            </a:endParaRPr>
          </a:p>
        </p:txBody>
      </p:sp>
      <p:pic>
        <p:nvPicPr>
          <p:cNvPr id="2053" name="Picture 8" descr="http://sine2020.eu/img/sine2020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805488"/>
            <a:ext cx="10096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5146F80-CE31-4B78-BB18-AD3DDDB57251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1269" name="Group 41"/>
          <p:cNvGrpSpPr>
            <a:grpSpLocks/>
          </p:cNvGrpSpPr>
          <p:nvPr/>
        </p:nvGrpSpPr>
        <p:grpSpPr bwMode="auto">
          <a:xfrm>
            <a:off x="2195513" y="1916113"/>
            <a:ext cx="3876675" cy="3673475"/>
            <a:chOff x="2555780" y="404658"/>
            <a:chExt cx="2916324" cy="2808312"/>
          </a:xfrm>
        </p:grpSpPr>
        <p:pic>
          <p:nvPicPr>
            <p:cNvPr id="11275" name="Picture 1" descr="F:\Luis_Work_2013_2015\00 B4C Coated RPCs_Resultados Experimentais (ILL_Grenoble_2015)\Fotografias\Fotos at ILL (Julho 2015)\IMG_20150731_101013.jpg"/>
            <p:cNvPicPr>
              <a:picLocks noChangeAspect="1" noChangeArrowheads="1"/>
            </p:cNvPicPr>
            <p:nvPr/>
          </p:nvPicPr>
          <p:blipFill>
            <a:blip r:embed="rId3" cstate="print"/>
            <a:srcRect t="3703" b="24074"/>
            <a:stretch>
              <a:fillRect/>
            </a:stretch>
          </p:blipFill>
          <p:spPr bwMode="auto">
            <a:xfrm>
              <a:off x="2555780" y="404658"/>
              <a:ext cx="2916324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1"/>
            <p:cNvCxnSpPr>
              <a:cxnSpLocks noChangeAspect="1"/>
            </p:cNvCxnSpPr>
            <p:nvPr/>
          </p:nvCxnSpPr>
          <p:spPr>
            <a:xfrm rot="540000" flipH="1">
              <a:off x="4325638" y="1424097"/>
              <a:ext cx="300947" cy="208742"/>
            </a:xfrm>
            <a:prstGeom prst="straightConnector1">
              <a:avLst/>
            </a:prstGeom>
            <a:ln w="635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/>
            <p:cNvSpPr txBox="1"/>
            <p:nvPr/>
          </p:nvSpPr>
          <p:spPr>
            <a:xfrm>
              <a:off x="4181135" y="1615849"/>
              <a:ext cx="1029431" cy="4235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neutron-beam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(2.5 Å)</a:t>
              </a: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3476535" y="845201"/>
              <a:ext cx="900454" cy="266996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Collimator</a:t>
              </a:r>
            </a:p>
          </p:txBody>
        </p:sp>
        <p:cxnSp>
          <p:nvCxnSpPr>
            <p:cNvPr id="16" name="Straight Arrow Connector 35"/>
            <p:cNvCxnSpPr>
              <a:stCxn id="15" idx="2"/>
            </p:cNvCxnSpPr>
            <p:nvPr/>
          </p:nvCxnSpPr>
          <p:spPr>
            <a:xfrm flipH="1">
              <a:off x="3914820" y="1112197"/>
              <a:ext cx="11942" cy="310686"/>
            </a:xfrm>
            <a:prstGeom prst="straightConnector1">
              <a:avLst/>
            </a:prstGeom>
            <a:ln w="69850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7"/>
            <p:cNvSpPr txBox="1"/>
            <p:nvPr/>
          </p:nvSpPr>
          <p:spPr>
            <a:xfrm>
              <a:off x="2609520" y="515097"/>
              <a:ext cx="1081978" cy="266996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</p:spPr>
          <p:txBody>
            <a:bodyPr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RPC Detector</a:t>
              </a:r>
            </a:p>
          </p:txBody>
        </p:sp>
        <p:cxnSp>
          <p:nvCxnSpPr>
            <p:cNvPr id="18" name="Straight Arrow Connector 38"/>
            <p:cNvCxnSpPr/>
            <p:nvPr/>
          </p:nvCxnSpPr>
          <p:spPr>
            <a:xfrm>
              <a:off x="3205444" y="845201"/>
              <a:ext cx="0" cy="989099"/>
            </a:xfrm>
            <a:prstGeom prst="straightConnector1">
              <a:avLst/>
            </a:prstGeom>
            <a:ln w="82550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0" name="Rectângulo 18"/>
          <p:cNvSpPr>
            <a:spLocks noChangeArrowheads="1"/>
          </p:cNvSpPr>
          <p:nvPr/>
        </p:nvSpPr>
        <p:spPr bwMode="auto">
          <a:xfrm>
            <a:off x="395288" y="56610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Neutron beam is collimated by two cadmium slits mounted on an optical bench</a:t>
            </a:r>
            <a:endParaRPr lang="en-GB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ângulo 46"/>
          <p:cNvSpPr>
            <a:spLocks noChangeArrowheads="1"/>
          </p:cNvSpPr>
          <p:nvPr/>
        </p:nvSpPr>
        <p:spPr bwMode="auto">
          <a:xfrm>
            <a:off x="1439863" y="179388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Experimental setup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1273" name="Rectângulo 20"/>
          <p:cNvSpPr>
            <a:spLocks noChangeArrowheads="1"/>
          </p:cNvSpPr>
          <p:nvPr/>
        </p:nvSpPr>
        <p:spPr bwMode="auto">
          <a:xfrm>
            <a:off x="755650" y="1125538"/>
            <a:ext cx="6985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Detector mounted on the CT2 monochromatic neutron beam line (λ</a:t>
            </a:r>
            <a:r>
              <a:rPr lang="en-US" sz="2000" b="1" baseline="-25000"/>
              <a:t>n</a:t>
            </a:r>
            <a:r>
              <a:rPr lang="en-US" sz="2000" b="1"/>
              <a:t>=2.5Å) at ILL, Grenoble </a:t>
            </a:r>
          </a:p>
        </p:txBody>
      </p:sp>
      <p:pic>
        <p:nvPicPr>
          <p:cNvPr id="11274" name="Picture 1" descr="ILL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052513"/>
            <a:ext cx="1006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927FA1-88D9-4CED-B3E9-DD2FAE8D86D8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2293" name="Rectângulo 46"/>
          <p:cNvSpPr>
            <a:spLocks noChangeArrowheads="1"/>
          </p:cNvSpPr>
          <p:nvPr/>
        </p:nvSpPr>
        <p:spPr bwMode="auto">
          <a:xfrm>
            <a:off x="1439863" y="179388"/>
            <a:ext cx="3841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Experimental Results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9138"/>
            <a:ext cx="5113338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ângulo 66"/>
          <p:cNvSpPr>
            <a:spLocks noChangeArrowheads="1"/>
          </p:cNvSpPr>
          <p:nvPr/>
        </p:nvSpPr>
        <p:spPr bwMode="auto">
          <a:xfrm>
            <a:off x="468313" y="1196975"/>
            <a:ext cx="7920037" cy="646113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Plateau measurement </a:t>
            </a:r>
          </a:p>
          <a:p>
            <a:pPr lvl="1">
              <a:buFont typeface="Wingdings" pitchFamily="2" charset="2"/>
              <a:buChar char="§"/>
            </a:pPr>
            <a:r>
              <a:rPr lang="en-US" b="1">
                <a:cs typeface="Arial" charset="0"/>
              </a:rPr>
              <a:t> </a:t>
            </a:r>
            <a:r>
              <a:rPr lang="en-US">
                <a:cs typeface="Arial" charset="0"/>
              </a:rPr>
              <a:t>Neutron beam attenuated by 3 x plates of Plexiglass (3mm thick) </a:t>
            </a:r>
          </a:p>
        </p:txBody>
      </p:sp>
      <p:graphicFrame>
        <p:nvGraphicFramePr>
          <p:cNvPr id="22" name="Tabela 16"/>
          <p:cNvGraphicFramePr>
            <a:graphicFrameLocks noGrp="1"/>
          </p:cNvGraphicFramePr>
          <p:nvPr/>
        </p:nvGraphicFramePr>
        <p:xfrm>
          <a:off x="5435600" y="2205038"/>
          <a:ext cx="3528392" cy="2133600"/>
        </p:xfrm>
        <a:graphic>
          <a:graphicData uri="http://schemas.openxmlformats.org/drawingml/2006/table">
            <a:tbl>
              <a:tblPr/>
              <a:tblGrid>
                <a:gridCol w="990425"/>
                <a:gridCol w="2537967"/>
              </a:tblGrid>
              <a:tr h="22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HV (Volt)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Efficiency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2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1907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From ANTS2 </a:t>
                      </a:r>
                      <a:r>
                        <a:rPr lang="en-US" sz="1800" b="1" i="0" u="none" strike="noStrike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(*)</a:t>
                      </a:r>
                      <a:r>
                        <a:rPr lang="en-US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simulation we got: 6.0%</a:t>
                      </a:r>
                    </a:p>
                    <a:p>
                      <a:pPr algn="l" fontAlgn="b"/>
                      <a:endParaRPr lang="en-US" sz="1800" b="1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Obs.:  </a:t>
                      </a:r>
                      <a:r>
                        <a:rPr lang="en-US" sz="1800" b="1" i="0" u="none" strike="noStrike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en-US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He P. Counter used as Ref. Detector (Nominal Det. efficiency ~ 80%)</a:t>
                      </a:r>
                      <a:endParaRPr lang="en-US" sz="1800" b="1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30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ângulo 11"/>
          <p:cNvSpPr/>
          <p:nvPr/>
        </p:nvSpPr>
        <p:spPr>
          <a:xfrm>
            <a:off x="5435600" y="5229225"/>
            <a:ext cx="3529013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>
              <a:defRPr/>
            </a:pPr>
            <a:r>
              <a:rPr lang="en-US" sz="1400" b="1" baseline="30000" dirty="0">
                <a:latin typeface="Arial" pitchFamily="34" charset="0"/>
              </a:rPr>
              <a:t>(*)   </a:t>
            </a:r>
            <a:r>
              <a:rPr lang="en-US" sz="1400" b="1" u="sng" dirty="0">
                <a:latin typeface="Arial" pitchFamily="34" charset="0"/>
                <a:hlinkClick r:id="rId5"/>
              </a:rPr>
              <a:t>http://coimbra.lip.pt/ants/ants2.html</a:t>
            </a:r>
          </a:p>
          <a:p>
            <a:pPr>
              <a:defRPr/>
            </a:pPr>
            <a:r>
              <a:rPr lang="en-US" sz="1400" dirty="0">
                <a:latin typeface="Arial" pitchFamily="34" charset="0"/>
              </a:rPr>
              <a:t>Open source code developed using </a:t>
            </a:r>
            <a:r>
              <a:rPr lang="en-US" sz="1400" u="sng" dirty="0">
                <a:latin typeface="Arial" pitchFamily="34" charset="0"/>
                <a:hlinkClick r:id="rId6"/>
              </a:rPr>
              <a:t>CERN ROOT</a:t>
            </a:r>
            <a:r>
              <a:rPr lang="en-US" sz="1400" dirty="0">
                <a:latin typeface="Arial" pitchFamily="34" charset="0"/>
              </a:rPr>
              <a:t> and </a:t>
            </a:r>
            <a:r>
              <a:rPr lang="en-US" sz="1400" u="sng" dirty="0">
                <a:latin typeface="Arial" pitchFamily="34" charset="0"/>
                <a:hlinkClick r:id="rId7"/>
              </a:rPr>
              <a:t>Qt framework</a:t>
            </a:r>
            <a:r>
              <a:rPr lang="en-US" sz="1400" dirty="0">
                <a:latin typeface="Arial" pitchFamily="34" charset="0"/>
              </a:rPr>
              <a:t> (C++)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BED4EF5-D376-48D5-9EA3-34E18C008AAB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3317" name="Rectângulo 8"/>
          <p:cNvSpPr>
            <a:spLocks noChangeArrowheads="1"/>
          </p:cNvSpPr>
          <p:nvPr/>
        </p:nvSpPr>
        <p:spPr bwMode="auto">
          <a:xfrm>
            <a:off x="1979613" y="5661025"/>
            <a:ext cx="475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Attenuators: Plates of Plexiglass 3mm thick</a:t>
            </a:r>
            <a:endParaRPr lang="en-GB"/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ângulo 46"/>
          <p:cNvSpPr>
            <a:spLocks noChangeArrowheads="1"/>
          </p:cNvSpPr>
          <p:nvPr/>
        </p:nvSpPr>
        <p:spPr bwMode="auto">
          <a:xfrm>
            <a:off x="1439863" y="179388"/>
            <a:ext cx="3841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Experimental Results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3320" name="Rectângulo 66"/>
          <p:cNvSpPr>
            <a:spLocks noChangeArrowheads="1"/>
          </p:cNvSpPr>
          <p:nvPr/>
        </p:nvSpPr>
        <p:spPr bwMode="auto">
          <a:xfrm>
            <a:off x="1692275" y="1125538"/>
            <a:ext cx="5327650" cy="368300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Efficiency as a function of the beam intensity</a:t>
            </a:r>
          </a:p>
        </p:txBody>
      </p:sp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557338"/>
            <a:ext cx="53625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D28980-398F-4246-8306-D9F82993D646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4341" name="Rectângulo 66"/>
          <p:cNvSpPr>
            <a:spLocks noChangeArrowheads="1"/>
          </p:cNvSpPr>
          <p:nvPr/>
        </p:nvSpPr>
        <p:spPr bwMode="auto">
          <a:xfrm>
            <a:off x="684213" y="1268413"/>
            <a:ext cx="3959225" cy="368300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Efficiency for thermal neutrons </a:t>
            </a:r>
          </a:p>
        </p:txBody>
      </p:sp>
      <p:sp>
        <p:nvSpPr>
          <p:cNvPr id="14342" name="Rectangle 16"/>
          <p:cNvSpPr>
            <a:spLocks noChangeArrowheads="1"/>
          </p:cNvSpPr>
          <p:nvPr/>
        </p:nvSpPr>
        <p:spPr bwMode="auto">
          <a:xfrm>
            <a:off x="5003800" y="55895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Measured in a Cosmic Rays Telescope</a:t>
            </a:r>
          </a:p>
        </p:txBody>
      </p:sp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468313" y="5400675"/>
            <a:ext cx="396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Measured in a monochromatic thermal neutron beam (2.5 Å)</a:t>
            </a:r>
            <a:endParaRPr lang="pt-PT" sz="1600" i="1"/>
          </a:p>
        </p:txBody>
      </p:sp>
      <p:grpSp>
        <p:nvGrpSpPr>
          <p:cNvPr id="14344" name="Grupo 16"/>
          <p:cNvGrpSpPr>
            <a:grpSpLocks noChangeAspect="1"/>
          </p:cNvGrpSpPr>
          <p:nvPr/>
        </p:nvGrpSpPr>
        <p:grpSpPr bwMode="auto">
          <a:xfrm>
            <a:off x="250825" y="1773238"/>
            <a:ext cx="4378325" cy="3455987"/>
            <a:chOff x="432000" y="2060848"/>
            <a:chExt cx="4286699" cy="3384376"/>
          </a:xfrm>
        </p:grpSpPr>
        <p:pic>
          <p:nvPicPr>
            <p:cNvPr id="143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00" y="2060848"/>
              <a:ext cx="4286699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Conexão recta 15"/>
            <p:cNvCxnSpPr/>
            <p:nvPr/>
          </p:nvCxnSpPr>
          <p:spPr>
            <a:xfrm flipV="1">
              <a:off x="3322957" y="2906553"/>
              <a:ext cx="0" cy="2087835"/>
            </a:xfrm>
            <a:prstGeom prst="line">
              <a:avLst/>
            </a:prstGeom>
            <a:ln w="19050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ângulo 46"/>
          <p:cNvSpPr>
            <a:spLocks noChangeArrowheads="1"/>
          </p:cNvSpPr>
          <p:nvPr/>
        </p:nvSpPr>
        <p:spPr bwMode="auto">
          <a:xfrm>
            <a:off x="1439863" y="179388"/>
            <a:ext cx="38417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Experimental Results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4347" name="Rectângulo 66"/>
          <p:cNvSpPr>
            <a:spLocks noChangeArrowheads="1"/>
          </p:cNvSpPr>
          <p:nvPr/>
        </p:nvSpPr>
        <p:spPr bwMode="auto">
          <a:xfrm>
            <a:off x="5327650" y="1341438"/>
            <a:ext cx="3240088" cy="368300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Efficiency for cosmic rays </a:t>
            </a:r>
          </a:p>
        </p:txBody>
      </p:sp>
      <p:grpSp>
        <p:nvGrpSpPr>
          <p:cNvPr id="14348" name="Grupo 24"/>
          <p:cNvGrpSpPr>
            <a:grpSpLocks/>
          </p:cNvGrpSpPr>
          <p:nvPr/>
        </p:nvGrpSpPr>
        <p:grpSpPr bwMode="auto">
          <a:xfrm>
            <a:off x="4751388" y="1628775"/>
            <a:ext cx="4176712" cy="3811588"/>
            <a:chOff x="4752000" y="1628799"/>
            <a:chExt cx="4176000" cy="3810858"/>
          </a:xfrm>
        </p:grpSpPr>
        <p:pic>
          <p:nvPicPr>
            <p:cNvPr id="14349" name="Picture 15" descr="effPlot-1"/>
            <p:cNvPicPr>
              <a:picLocks noChangeAspect="1" noChangeArrowheads="1"/>
            </p:cNvPicPr>
            <p:nvPr/>
          </p:nvPicPr>
          <p:blipFill>
            <a:blip r:embed="rId5" cstate="print"/>
            <a:srcRect l="3413" t="3477" r="4250" b="3477"/>
            <a:stretch>
              <a:fillRect/>
            </a:stretch>
          </p:blipFill>
          <p:spPr bwMode="auto">
            <a:xfrm>
              <a:off x="4752000" y="1628799"/>
              <a:ext cx="4176000" cy="3810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Conexão recta 23"/>
            <p:cNvCxnSpPr/>
            <p:nvPr/>
          </p:nvCxnSpPr>
          <p:spPr>
            <a:xfrm flipV="1">
              <a:off x="5291658" y="2996962"/>
              <a:ext cx="0" cy="2131605"/>
            </a:xfrm>
            <a:prstGeom prst="line">
              <a:avLst/>
            </a:prstGeom>
            <a:ln w="19050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A543AF5-EA69-4394-A869-126E65BC8025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5365" name="Rectângulo 46"/>
          <p:cNvSpPr>
            <a:spLocks noChangeArrowheads="1"/>
          </p:cNvSpPr>
          <p:nvPr/>
        </p:nvSpPr>
        <p:spPr bwMode="auto">
          <a:xfrm>
            <a:off x="1439863" y="179388"/>
            <a:ext cx="384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Experimental Results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5366" name="Rectângulo 66"/>
          <p:cNvSpPr>
            <a:spLocks noChangeArrowheads="1"/>
          </p:cNvSpPr>
          <p:nvPr/>
        </p:nvSpPr>
        <p:spPr bwMode="auto">
          <a:xfrm>
            <a:off x="468313" y="1412875"/>
            <a:ext cx="7056437" cy="369888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DAQ System (spatial resolution measurements)</a:t>
            </a:r>
          </a:p>
        </p:txBody>
      </p:sp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5"/>
            <a:ext cx="33845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2"/>
          <p:cNvSpPr/>
          <p:nvPr/>
        </p:nvSpPr>
        <p:spPr bwMode="auto">
          <a:xfrm>
            <a:off x="611188" y="2060575"/>
            <a:ext cx="4032250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64 channels Data Acquisition System </a:t>
            </a:r>
            <a:r>
              <a:rPr lang="en-GB" sz="1600" b="1" dirty="0">
                <a:latin typeface="+mn-lt"/>
              </a:rPr>
              <a:t>based on MAROC3 ASIC from Omega </a:t>
            </a:r>
            <a:endParaRPr lang="en-US" sz="1600" b="1" dirty="0">
              <a:latin typeface="+mn-lt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067175" y="2781300"/>
            <a:ext cx="44656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latin typeface="Calibri" pitchFamily="34" charset="0"/>
              </a:rPr>
              <a:t>Control and data analysis Software (developed at LIP): </a:t>
            </a:r>
          </a:p>
          <a:p>
            <a:pPr marL="534988" lvl="1" indent="-1793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>
                <a:latin typeface="Calibri" pitchFamily="34" charset="0"/>
              </a:rPr>
              <a:t> LULAS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(LIP Ultra-Light Acquisition Software) for the board control </a:t>
            </a:r>
          </a:p>
          <a:p>
            <a:pPr marL="534988" lvl="1">
              <a:spcAft>
                <a:spcPts val="600"/>
              </a:spcAft>
              <a:defRPr/>
            </a:pPr>
            <a:r>
              <a:rPr lang="en-US" dirty="0">
                <a:latin typeface="Calibri" pitchFamily="34" charset="0"/>
              </a:rPr>
              <a:t>and </a:t>
            </a:r>
          </a:p>
          <a:p>
            <a:pPr marL="534988" lvl="1" indent="-179388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>
                <a:latin typeface="Calibri" pitchFamily="34" charset="0"/>
              </a:rPr>
              <a:t> ANTS2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for Data Analysis</a:t>
            </a:r>
          </a:p>
          <a:p>
            <a:pPr marL="534988" lvl="1">
              <a:spcAft>
                <a:spcPts val="600"/>
              </a:spcAft>
              <a:defRPr/>
            </a:pPr>
            <a:r>
              <a:rPr lang="en-US" sz="1400" u="sng" dirty="0">
                <a:latin typeface="Arial" pitchFamily="34" charset="0"/>
                <a:hlinkClick r:id="rId4"/>
              </a:rPr>
              <a:t>http://coimbra.lip.pt/ants/ants2.html</a:t>
            </a:r>
          </a:p>
        </p:txBody>
      </p:sp>
      <p:pic>
        <p:nvPicPr>
          <p:cNvPr id="1537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ângulo 66"/>
          <p:cNvSpPr>
            <a:spLocks noChangeArrowheads="1"/>
          </p:cNvSpPr>
          <p:nvPr/>
        </p:nvSpPr>
        <p:spPr bwMode="auto">
          <a:xfrm>
            <a:off x="827088" y="5661025"/>
            <a:ext cx="2881312" cy="585788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Charge spectra acquired with MAROC: 4 neighboring strips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8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3E8EF7-BF66-443C-AA6F-4CA1CBB1A16D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390" name="Rectângulo 46"/>
          <p:cNvSpPr>
            <a:spLocks noChangeArrowheads="1"/>
          </p:cNvSpPr>
          <p:nvPr/>
        </p:nvSpPr>
        <p:spPr bwMode="auto">
          <a:xfrm>
            <a:off x="1439863" y="179388"/>
            <a:ext cx="384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Experimental Results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349500"/>
            <a:ext cx="38544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4" cstate="print"/>
          <a:srcRect l="16330" t="12598" r="17094" b="3882"/>
          <a:stretch>
            <a:fillRect/>
          </a:stretch>
        </p:blipFill>
        <p:spPr bwMode="auto">
          <a:xfrm>
            <a:off x="179388" y="2124075"/>
            <a:ext cx="45847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"/>
          <p:cNvSpPr>
            <a:spLocks noChangeArrowheads="1"/>
          </p:cNvSpPr>
          <p:nvPr/>
        </p:nvSpPr>
        <p:spPr bwMode="auto">
          <a:xfrm>
            <a:off x="1187450" y="2852738"/>
            <a:ext cx="1512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100">
                <a:ea typeface="Calibri" pitchFamily="34" charset="0"/>
                <a:cs typeface="Times New Roman" pitchFamily="18" charset="0"/>
              </a:rPr>
              <a:t>HV=2600 V ; X = X0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5" name="Rectângulo 66"/>
          <p:cNvSpPr>
            <a:spLocks noChangeArrowheads="1"/>
          </p:cNvSpPr>
          <p:nvPr/>
        </p:nvSpPr>
        <p:spPr bwMode="auto">
          <a:xfrm>
            <a:off x="360363" y="1223963"/>
            <a:ext cx="7056437" cy="738187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Spatial resolution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/>
              <a:t> Neutron beam collimated  by a slit: </a:t>
            </a:r>
            <a:r>
              <a:rPr lang="en-US" sz="1600" b="1"/>
              <a:t>Slit width ~0.5 mm</a:t>
            </a:r>
            <a:endParaRPr lang="en-US" sz="1600"/>
          </a:p>
        </p:txBody>
      </p:sp>
      <p:sp>
        <p:nvSpPr>
          <p:cNvPr id="16396" name="Rectângulo 66"/>
          <p:cNvSpPr>
            <a:spLocks noChangeArrowheads="1"/>
          </p:cNvSpPr>
          <p:nvPr/>
        </p:nvSpPr>
        <p:spPr bwMode="auto">
          <a:xfrm>
            <a:off x="4932363" y="5445125"/>
            <a:ext cx="3455987" cy="338138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3 strips fired for a chosen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3EF8BA4-8DB5-4838-9ADE-AD14837597B1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3" name="Rectângulo 46"/>
          <p:cNvSpPr>
            <a:spLocks noChangeArrowheads="1"/>
          </p:cNvSpPr>
          <p:nvPr/>
        </p:nvSpPr>
        <p:spPr bwMode="auto">
          <a:xfrm>
            <a:off x="1439863" y="179388"/>
            <a:ext cx="384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Experimental Results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7414" name="Rectângulo 66"/>
          <p:cNvSpPr>
            <a:spLocks noChangeArrowheads="1"/>
          </p:cNvSpPr>
          <p:nvPr/>
        </p:nvSpPr>
        <p:spPr bwMode="auto">
          <a:xfrm>
            <a:off x="611188" y="1196975"/>
            <a:ext cx="2951162" cy="369888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Spatial resolution</a:t>
            </a:r>
          </a:p>
        </p:txBody>
      </p:sp>
      <p:grpSp>
        <p:nvGrpSpPr>
          <p:cNvPr id="17415" name="Grupo 19"/>
          <p:cNvGrpSpPr>
            <a:grpSpLocks/>
          </p:cNvGrpSpPr>
          <p:nvPr/>
        </p:nvGrpSpPr>
        <p:grpSpPr bwMode="auto">
          <a:xfrm>
            <a:off x="323850" y="1700213"/>
            <a:ext cx="4175125" cy="4289425"/>
            <a:chOff x="251521" y="1988840"/>
            <a:chExt cx="4176162" cy="4288284"/>
          </a:xfrm>
        </p:grpSpPr>
        <p:pic>
          <p:nvPicPr>
            <p:cNvPr id="17423" name="Picture 2" descr="lixooo"/>
            <p:cNvPicPr>
              <a:picLocks noChangeAspect="1" noChangeArrowheads="1"/>
            </p:cNvPicPr>
            <p:nvPr/>
          </p:nvPicPr>
          <p:blipFill>
            <a:blip r:embed="rId3" cstate="print"/>
            <a:srcRect l="4063" t="5455" r="2126" b="2338"/>
            <a:stretch>
              <a:fillRect/>
            </a:stretch>
          </p:blipFill>
          <p:spPr bwMode="auto">
            <a:xfrm>
              <a:off x="251521" y="1988840"/>
              <a:ext cx="4176162" cy="4288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4" name="Rectangle 1"/>
            <p:cNvSpPr>
              <a:spLocks noChangeArrowheads="1"/>
            </p:cNvSpPr>
            <p:nvPr/>
          </p:nvSpPr>
          <p:spPr bwMode="auto">
            <a:xfrm>
              <a:off x="971600" y="2348880"/>
              <a:ext cx="10801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200">
                  <a:ea typeface="Calibri" pitchFamily="34" charset="0"/>
                  <a:cs typeface="Times New Roman" pitchFamily="18" charset="0"/>
                </a:rPr>
                <a:t>HV=2600 V</a:t>
              </a:r>
            </a:p>
          </p:txBody>
        </p:sp>
      </p:grpSp>
      <p:sp>
        <p:nvSpPr>
          <p:cNvPr id="14" name="Rectângulo 20"/>
          <p:cNvSpPr/>
          <p:nvPr/>
        </p:nvSpPr>
        <p:spPr>
          <a:xfrm>
            <a:off x="3779838" y="1125538"/>
            <a:ext cx="5040312" cy="1246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/>
              <a:t> Neutron beam collimated  by a slit: </a:t>
            </a:r>
            <a:r>
              <a:rPr lang="en-US" sz="1600" b="1" dirty="0"/>
              <a:t>~0.5 mm width</a:t>
            </a:r>
          </a:p>
          <a:p>
            <a:pPr marL="0"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/>
              <a:t> </a:t>
            </a:r>
            <a:r>
              <a:rPr lang="en-US" b="1" dirty="0"/>
              <a:t> </a:t>
            </a:r>
            <a:r>
              <a:rPr lang="en-US" sz="1600" dirty="0"/>
              <a:t>Moving stage step: </a:t>
            </a:r>
            <a:r>
              <a:rPr lang="en-US" sz="1600" b="1" dirty="0"/>
              <a:t>0.6 mm 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600" dirty="0"/>
              <a:t> Neutron beam at  3 different  positions</a:t>
            </a:r>
          </a:p>
        </p:txBody>
      </p:sp>
      <p:grpSp>
        <p:nvGrpSpPr>
          <p:cNvPr id="17417" name="Grupo 12"/>
          <p:cNvGrpSpPr>
            <a:grpSpLocks/>
          </p:cNvGrpSpPr>
          <p:nvPr/>
        </p:nvGrpSpPr>
        <p:grpSpPr bwMode="auto">
          <a:xfrm>
            <a:off x="4427538" y="3284538"/>
            <a:ext cx="4248150" cy="2076450"/>
            <a:chOff x="4143167" y="3429787"/>
            <a:chExt cx="4039771" cy="2076844"/>
          </a:xfrm>
        </p:grpSpPr>
        <p:sp>
          <p:nvSpPr>
            <p:cNvPr id="17" name="Rectângulo 16"/>
            <p:cNvSpPr/>
            <p:nvPr/>
          </p:nvSpPr>
          <p:spPr>
            <a:xfrm>
              <a:off x="4211100" y="3429787"/>
              <a:ext cx="3834461" cy="708159"/>
            </a:xfrm>
            <a:prstGeom prst="rect">
              <a:avLst/>
            </a:prstGeom>
            <a:solidFill>
              <a:schemeClr val="bg2">
                <a:lumMod val="90000"/>
                <a:alpha val="78000"/>
              </a:schemeClr>
            </a:solidFill>
          </p:spPr>
          <p:txBody>
            <a:bodyPr lIns="72000" rIns="72000">
              <a:spAutoFit/>
            </a:bodyPr>
            <a:lstStyle/>
            <a:p>
              <a:pPr>
                <a:defRPr/>
              </a:pPr>
              <a:r>
                <a:rPr lang="en-US" sz="2000" b="1" dirty="0">
                  <a:latin typeface="+mn-lt"/>
                  <a:ea typeface="Times New Roman" pitchFamily="18" charset="0"/>
                  <a:cs typeface="Arial" pitchFamily="34" charset="0"/>
                </a:rPr>
                <a:t>Spatial Resolution: </a:t>
              </a:r>
              <a:r>
                <a:rPr lang="en-US" sz="2000" b="1" dirty="0">
                  <a:latin typeface="+mn-lt"/>
                  <a:cs typeface="Arial" pitchFamily="34" charset="0"/>
                </a:rPr>
                <a:t>FWHM ~ 0.8 mm </a:t>
              </a:r>
            </a:p>
            <a:p>
              <a:pPr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  <a:cs typeface="Arial" pitchFamily="34" charset="0"/>
                </a:rPr>
                <a:t>(including the Slit width ~ 0.5 mm)</a:t>
              </a: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143167" y="4798472"/>
              <a:ext cx="4039771" cy="708159"/>
            </a:xfrm>
            <a:prstGeom prst="rect">
              <a:avLst/>
            </a:prstGeom>
            <a:solidFill>
              <a:schemeClr val="bg2">
                <a:lumMod val="90000"/>
                <a:alpha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latin typeface="Calibri" pitchFamily="34" charset="0"/>
                  <a:ea typeface="Times New Roman" pitchFamily="18" charset="0"/>
                  <a:cs typeface="Arial" charset="0"/>
                </a:rPr>
                <a:t>Viability for sub-millimeter resolution thermal neutron detectors</a:t>
              </a:r>
              <a:endParaRPr lang="en-US" sz="2000" b="1" dirty="0"/>
            </a:p>
          </p:txBody>
        </p:sp>
        <p:sp>
          <p:nvSpPr>
            <p:cNvPr id="19" name="Seta para baixo 18"/>
            <p:cNvSpPr/>
            <p:nvPr/>
          </p:nvSpPr>
          <p:spPr>
            <a:xfrm>
              <a:off x="5787154" y="4222099"/>
              <a:ext cx="502707" cy="549379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74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ângulo 20"/>
          <p:cNvSpPr>
            <a:spLocks noChangeArrowheads="1"/>
          </p:cNvSpPr>
          <p:nvPr/>
        </p:nvSpPr>
        <p:spPr bwMode="auto">
          <a:xfrm>
            <a:off x="4716463" y="2492375"/>
            <a:ext cx="3671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Times New Roman" pitchFamily="18" charset="0"/>
                <a:cs typeface="Arial" charset="0"/>
              </a:rPr>
              <a:t>COG of 3 neighboring strips with the highest signal </a:t>
            </a:r>
            <a:endParaRPr lang="en-GB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35D1DA-0265-4685-9DED-C8BE94D29EDE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8436" name="Rectângulo 46"/>
          <p:cNvSpPr>
            <a:spLocks noChangeArrowheads="1"/>
          </p:cNvSpPr>
          <p:nvPr/>
        </p:nvSpPr>
        <p:spPr bwMode="auto">
          <a:xfrm>
            <a:off x="1439863" y="179388"/>
            <a:ext cx="2241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Future work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ângulo 10"/>
          <p:cNvSpPr>
            <a:spLocks noChangeArrowheads="1"/>
          </p:cNvSpPr>
          <p:nvPr/>
        </p:nvSpPr>
        <p:spPr bwMode="auto">
          <a:xfrm>
            <a:off x="179388" y="1268413"/>
            <a:ext cx="47529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Detectors for NSS requires a efficiency ~ 50% or even higher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Detection efficiency of a single layer of </a:t>
            </a:r>
            <a:r>
              <a:rPr lang="en-US" sz="1600" b="1" baseline="30000" dirty="0">
                <a:solidFill>
                  <a:srgbClr val="FF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1600" b="1" dirty="0">
                <a:solidFill>
                  <a:srgbClr val="FF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B4C is only  ~5%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1600" b="1" dirty="0">
                <a:cs typeface="Arial" charset="0"/>
              </a:rPr>
              <a:t>How to overcome this </a:t>
            </a:r>
            <a:r>
              <a:rPr lang="en-US" sz="1600" b="1" dirty="0">
                <a:cs typeface="Arial" charset="0"/>
              </a:rPr>
              <a:t>limitation with RPCs?</a:t>
            </a:r>
            <a:endParaRPr lang="en-US" sz="1600" b="1" dirty="0">
              <a:cs typeface="Arial" charset="0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GB" sz="1600" dirty="0">
                <a:cs typeface="Arial" charset="0"/>
              </a:rPr>
              <a:t>Neutron converter in a multi-layer configuration</a:t>
            </a:r>
          </a:p>
          <a:p>
            <a:pPr marL="355600" lvl="1" eaLnBrk="0" hangingPunct="0">
              <a:spcAft>
                <a:spcPts val="1200"/>
              </a:spcAft>
              <a:buSzPct val="120000"/>
              <a:buFont typeface="Wingdings" pitchFamily="2" charset="2"/>
              <a:buChar char="§"/>
              <a:defRPr/>
            </a:pPr>
            <a:r>
              <a:rPr lang="en-GB" sz="1600" dirty="0">
                <a:cs typeface="Arial" charset="0"/>
              </a:rPr>
              <a:t> 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Stack of single-gap or double-gap RPCs</a:t>
            </a:r>
          </a:p>
          <a:p>
            <a:pPr marL="355600" lvl="1" eaLnBrk="0" hangingPunct="0">
              <a:spcAft>
                <a:spcPts val="600"/>
              </a:spcAft>
              <a:buSzPct val="120000"/>
              <a:buFont typeface="Wingdings" pitchFamily="2" charset="2"/>
              <a:buChar char="§"/>
              <a:defRPr/>
            </a:pPr>
            <a:r>
              <a:rPr lang="en-GB" sz="1600" b="1" dirty="0">
                <a:ea typeface="Calibri" pitchFamily="34" charset="0"/>
                <a:cs typeface="Arial" charset="0"/>
              </a:rPr>
              <a:t> 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B4C coated multi-gap RPCs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4" cstate="print"/>
          <a:srcRect l="6717"/>
          <a:stretch>
            <a:fillRect/>
          </a:stretch>
        </p:blipFill>
        <p:spPr bwMode="auto">
          <a:xfrm>
            <a:off x="684213" y="4005263"/>
            <a:ext cx="29368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urved Up Arrow 16"/>
          <p:cNvSpPr/>
          <p:nvPr/>
        </p:nvSpPr>
        <p:spPr bwMode="auto">
          <a:xfrm rot="16200000" flipH="1">
            <a:off x="3023394" y="4185444"/>
            <a:ext cx="1873250" cy="503238"/>
          </a:xfrm>
          <a:prstGeom prst="curvedUpArrow">
            <a:avLst>
              <a:gd name="adj1" fmla="val 42528"/>
              <a:gd name="adj2" fmla="val 250941"/>
              <a:gd name="adj3" fmla="val 34321"/>
            </a:avLst>
          </a:prstGeom>
          <a:solidFill>
            <a:srgbClr val="FF9900"/>
          </a:solidFill>
          <a:ln>
            <a:solidFill>
              <a:srgbClr val="00CC00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0"/>
            <a:ext cx="20510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0288" y="1700213"/>
            <a:ext cx="43037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ta para a direita 17"/>
          <p:cNvSpPr/>
          <p:nvPr/>
        </p:nvSpPr>
        <p:spPr>
          <a:xfrm>
            <a:off x="3779838" y="5661025"/>
            <a:ext cx="576262" cy="28892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445" name="CaixaDeTexto 18"/>
          <p:cNvSpPr txBox="1">
            <a:spLocks noChangeArrowheads="1"/>
          </p:cNvSpPr>
          <p:nvPr/>
        </p:nvSpPr>
        <p:spPr bwMode="auto">
          <a:xfrm>
            <a:off x="4500563" y="5516563"/>
            <a:ext cx="3743325" cy="493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600">
                <a:solidFill>
                  <a:srgbClr val="C00000"/>
                </a:solidFill>
              </a:rPr>
              <a:t>But the </a:t>
            </a:r>
            <a:r>
              <a:rPr lang="en-GB" sz="1600" baseline="30000">
                <a:solidFill>
                  <a:srgbClr val="C00000"/>
                </a:solidFill>
              </a:rPr>
              <a:t>10</a:t>
            </a:r>
            <a:r>
              <a:rPr lang="en-GB" sz="1600">
                <a:solidFill>
                  <a:srgbClr val="C00000"/>
                </a:solidFill>
              </a:rPr>
              <a:t>B4C coatings </a:t>
            </a:r>
            <a:r>
              <a:rPr lang="en-US" sz="1600">
                <a:solidFill>
                  <a:srgbClr val="C00000"/>
                </a:solidFill>
              </a:rPr>
              <a:t>should display a suitable value for the surface resistivity</a:t>
            </a:r>
            <a:endParaRPr lang="en-GB" sz="1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8CD3BA-112F-4C31-8342-E3C195E65625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9460" name="Rectângulo 46"/>
          <p:cNvSpPr>
            <a:spLocks noChangeArrowheads="1"/>
          </p:cNvSpPr>
          <p:nvPr/>
        </p:nvSpPr>
        <p:spPr bwMode="auto">
          <a:xfrm>
            <a:off x="1439863" y="179388"/>
            <a:ext cx="1820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Summary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ângulo 10"/>
          <p:cNvSpPr>
            <a:spLocks noChangeArrowheads="1"/>
          </p:cNvSpPr>
          <p:nvPr/>
        </p:nvSpPr>
        <p:spPr bwMode="auto">
          <a:xfrm>
            <a:off x="827088" y="1557338"/>
            <a:ext cx="720090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55600" indent="-355600" eaLnBrk="0" hangingPunct="0">
              <a:lnSpc>
                <a:spcPts val="2200"/>
              </a:lnSpc>
              <a:spcAft>
                <a:spcPts val="1800"/>
              </a:spcAft>
              <a:buFont typeface="Wingdings" pitchFamily="2" charset="2"/>
              <a:buChar char="q"/>
            </a:pPr>
            <a:r>
              <a:rPr lang="en-US" sz="1600" b="1"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1600" b="1" baseline="30000"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1600" b="1">
                <a:ea typeface="Calibri" pitchFamily="34" charset="0"/>
                <a:cs typeface="Times New Roman" pitchFamily="18" charset="0"/>
              </a:rPr>
              <a:t>B4C coated thin gap RPC shows a detection efficiency for thermal neutrons which are in agreement with the MC simulation.</a:t>
            </a:r>
          </a:p>
          <a:p>
            <a:pPr marL="355600" indent="-355600" eaLnBrk="0" hangingPunct="0">
              <a:lnSpc>
                <a:spcPts val="2200"/>
              </a:lnSpc>
              <a:spcAft>
                <a:spcPts val="1800"/>
              </a:spcAft>
              <a:buFont typeface="Wingdings" pitchFamily="2" charset="2"/>
              <a:buChar char="q"/>
            </a:pPr>
            <a:r>
              <a:rPr lang="en-US" sz="1600" b="1">
                <a:ea typeface="Calibri" pitchFamily="34" charset="0"/>
                <a:cs typeface="Times New Roman" pitchFamily="18" charset="0"/>
              </a:rPr>
              <a:t>An extended counting plateau is observed in a HV region where the RPC has low sensitivity to MIPs.</a:t>
            </a:r>
          </a:p>
          <a:p>
            <a:pPr marL="355600" indent="-355600" eaLnBrk="0" hangingPunct="0">
              <a:lnSpc>
                <a:spcPts val="2200"/>
              </a:lnSpc>
              <a:spcAft>
                <a:spcPts val="1800"/>
              </a:spcAft>
              <a:buFont typeface="Wingdings" pitchFamily="2" charset="2"/>
              <a:buChar char="q"/>
            </a:pPr>
            <a:r>
              <a:rPr lang="en-US" sz="1600" b="1"/>
              <a:t>A spatial resolution better than 1 mm FWHM is measured, demonstrating the viability of </a:t>
            </a:r>
            <a:r>
              <a:rPr lang="en-US" sz="1600" b="1" baseline="30000"/>
              <a:t>10</a:t>
            </a:r>
            <a:r>
              <a:rPr lang="en-US" sz="1600" b="1"/>
              <a:t>B based thin-gap RPCs for PSNDs with sub-millimeter resolution.</a:t>
            </a:r>
          </a:p>
          <a:p>
            <a:pPr marL="355600" indent="-355600" eaLnBrk="0" hangingPunct="0">
              <a:lnSpc>
                <a:spcPts val="2200"/>
              </a:lnSpc>
              <a:spcAft>
                <a:spcPts val="1800"/>
              </a:spcAft>
              <a:buFont typeface="Wingdings" pitchFamily="2" charset="2"/>
              <a:buChar char="q"/>
            </a:pPr>
            <a:r>
              <a:rPr lang="en-US" sz="1600" b="1">
                <a:ea typeface="Calibri" pitchFamily="34" charset="0"/>
                <a:cs typeface="Calibri" pitchFamily="34" charset="0"/>
              </a:rPr>
              <a:t>Focus is now on the study of </a:t>
            </a:r>
            <a:r>
              <a:rPr lang="en-US" sz="1600" b="1" baseline="30000">
                <a:ea typeface="Calibri" pitchFamily="34" charset="0"/>
                <a:cs typeface="Calibri" pitchFamily="34" charset="0"/>
              </a:rPr>
              <a:t>10</a:t>
            </a:r>
            <a:r>
              <a:rPr lang="en-US" sz="1600" b="1">
                <a:ea typeface="Calibri" pitchFamily="34" charset="0"/>
                <a:cs typeface="Calibri" pitchFamily="34" charset="0"/>
              </a:rPr>
              <a:t>B4C RPC detector configurations able to provide high spatial resolution and high efficiency; In the framework of the a EU project (SINE2020) we are exploiting the feasibility of a </a:t>
            </a:r>
            <a:r>
              <a:rPr lang="en-US" sz="1600" b="1" baseline="30000">
                <a:ea typeface="Calibri" pitchFamily="34" charset="0"/>
                <a:cs typeface="Calibri" pitchFamily="34" charset="0"/>
              </a:rPr>
              <a:t>10</a:t>
            </a:r>
            <a:r>
              <a:rPr lang="en-US" sz="1600" b="1">
                <a:ea typeface="Calibri" pitchFamily="34" charset="0"/>
                <a:cs typeface="Calibri" pitchFamily="34" charset="0"/>
              </a:rPr>
              <a:t>B4C coated Multi-Gap RPC.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41F8488-85B8-4BA9-9109-EFE63818FB0B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9750" y="2852738"/>
            <a:ext cx="842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99"/>
                </a:solidFill>
                <a:latin typeface="Lucida Calligraphy" pitchFamily="66" charset="0"/>
              </a:rPr>
              <a:t>Thank you for your attention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076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2602415-FE03-4A73-A821-CCF2E87D123D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3077" name="Rectângulo 7"/>
          <p:cNvSpPr>
            <a:spLocks noChangeArrowheads="1"/>
          </p:cNvSpPr>
          <p:nvPr/>
        </p:nvSpPr>
        <p:spPr bwMode="auto">
          <a:xfrm>
            <a:off x="1331913" y="1700213"/>
            <a:ext cx="51847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/>
              <a:t>Motivation</a:t>
            </a:r>
          </a:p>
          <a:p>
            <a:pPr marL="534988" indent="-534988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baseline="30000"/>
              <a:t>10</a:t>
            </a:r>
            <a:r>
              <a:rPr lang="en-US" sz="2400"/>
              <a:t>B4C thin gap Hybrid RPC</a:t>
            </a:r>
          </a:p>
          <a:p>
            <a:pPr marL="534988" indent="-534988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/>
              <a:t>Experimental Setup</a:t>
            </a:r>
          </a:p>
          <a:p>
            <a:pPr marL="534988" indent="-534988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/>
              <a:t>Results</a:t>
            </a:r>
          </a:p>
          <a:p>
            <a:pPr marL="534988" indent="-534988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/>
              <a:t>Summary </a:t>
            </a:r>
          </a:p>
        </p:txBody>
      </p:sp>
      <p:sp>
        <p:nvSpPr>
          <p:cNvPr id="2" name="Rectângulo 46"/>
          <p:cNvSpPr>
            <a:spLocks noChangeArrowheads="1"/>
          </p:cNvSpPr>
          <p:nvPr/>
        </p:nvSpPr>
        <p:spPr bwMode="auto">
          <a:xfrm>
            <a:off x="1439863" y="179388"/>
            <a:ext cx="142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Outline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38FB712-19F1-4539-9352-FAFC5A66B7EC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555875" y="2636838"/>
            <a:ext cx="39608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 Slides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967AD-02A7-41AE-B2E4-66428F65CD7E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2533" name="Rectângulo 46"/>
          <p:cNvSpPr>
            <a:spLocks noChangeArrowheads="1"/>
          </p:cNvSpPr>
          <p:nvPr/>
        </p:nvSpPr>
        <p:spPr bwMode="auto">
          <a:xfrm>
            <a:off x="468313" y="260350"/>
            <a:ext cx="3840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Experimental Results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773238"/>
            <a:ext cx="51419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ângulo 66"/>
          <p:cNvSpPr>
            <a:spLocks noChangeArrowheads="1"/>
          </p:cNvSpPr>
          <p:nvPr/>
        </p:nvSpPr>
        <p:spPr bwMode="auto">
          <a:xfrm>
            <a:off x="611188" y="1052513"/>
            <a:ext cx="7056437" cy="369887"/>
          </a:xfrm>
          <a:prstGeom prst="rect">
            <a:avLst/>
          </a:prstGeom>
          <a:solidFill>
            <a:schemeClr val="bg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Background measured at LIP (Coimbra) and at ILL  in Grenoble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23963"/>
            <a:ext cx="42481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797425"/>
            <a:ext cx="54133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5" cstate="print"/>
          <a:srcRect l="1711" t="4152" r="2470" b="4507"/>
          <a:stretch>
            <a:fillRect/>
          </a:stretch>
        </p:blipFill>
        <p:spPr bwMode="auto">
          <a:xfrm>
            <a:off x="4572000" y="1300163"/>
            <a:ext cx="4176713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8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5F6C07-632D-4BCD-A516-9F619E50ABDD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3560" name="CaixaDeTexto 7"/>
          <p:cNvSpPr txBox="1">
            <a:spLocks noChangeArrowheads="1"/>
          </p:cNvSpPr>
          <p:nvPr/>
        </p:nvSpPr>
        <p:spPr bwMode="auto">
          <a:xfrm>
            <a:off x="1763713" y="765175"/>
            <a:ext cx="259238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b="1"/>
              <a:t>Ranges in the B4C</a:t>
            </a:r>
          </a:p>
        </p:txBody>
      </p:sp>
      <p:sp>
        <p:nvSpPr>
          <p:cNvPr id="23561" name="CaixaDeTexto 8"/>
          <p:cNvSpPr txBox="1">
            <a:spLocks noChangeArrowheads="1"/>
          </p:cNvSpPr>
          <p:nvPr/>
        </p:nvSpPr>
        <p:spPr bwMode="auto">
          <a:xfrm>
            <a:off x="5076825" y="692150"/>
            <a:ext cx="3311525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b="1"/>
              <a:t>Ranges in the gas freon 134A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0725" y="179388"/>
            <a:ext cx="31321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altLang="fr-FR" sz="2800" b="1" dirty="0">
                <a:latin typeface="+mj-lt"/>
              </a:rPr>
              <a:t>ANTS2 Simulations</a:t>
            </a:r>
          </a:p>
        </p:txBody>
      </p:sp>
      <p:sp>
        <p:nvSpPr>
          <p:cNvPr id="15" name="CaixaDeTexto 15"/>
          <p:cNvSpPr txBox="1"/>
          <p:nvPr/>
        </p:nvSpPr>
        <p:spPr>
          <a:xfrm>
            <a:off x="827088" y="1196975"/>
            <a:ext cx="6337300" cy="3079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Ranges for the 4He and 7Li particles in the gas-gap </a:t>
            </a:r>
          </a:p>
        </p:txBody>
      </p:sp>
      <p:grpSp>
        <p:nvGrpSpPr>
          <p:cNvPr id="24580" name="Grupo 23"/>
          <p:cNvGrpSpPr>
            <a:grpSpLocks/>
          </p:cNvGrpSpPr>
          <p:nvPr/>
        </p:nvGrpSpPr>
        <p:grpSpPr bwMode="auto">
          <a:xfrm>
            <a:off x="395288" y="2087563"/>
            <a:ext cx="8532812" cy="3332162"/>
            <a:chOff x="359999" y="2700000"/>
            <a:chExt cx="8532153" cy="3333052"/>
          </a:xfrm>
        </p:grpSpPr>
        <p:grpSp>
          <p:nvGrpSpPr>
            <p:cNvPr id="24587" name="Grupo 21"/>
            <p:cNvGrpSpPr>
              <a:grpSpLocks/>
            </p:cNvGrpSpPr>
            <p:nvPr/>
          </p:nvGrpSpPr>
          <p:grpSpPr bwMode="auto">
            <a:xfrm>
              <a:off x="3203848" y="2700000"/>
              <a:ext cx="2879992" cy="3261024"/>
              <a:chOff x="3203848" y="2700000"/>
              <a:chExt cx="2879992" cy="3261024"/>
            </a:xfrm>
          </p:grpSpPr>
          <p:pic>
            <p:nvPicPr>
              <p:cNvPr id="24594" name="Picture 3" descr="t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16" t="4651" r="5008" b="4651"/>
              <a:stretch>
                <a:fillRect/>
              </a:stretch>
            </p:blipFill>
            <p:spPr bwMode="auto">
              <a:xfrm>
                <a:off x="3203848" y="2700000"/>
                <a:ext cx="2879992" cy="287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CaixaDeTexto 17"/>
              <p:cNvSpPr txBox="1"/>
              <p:nvPr/>
            </p:nvSpPr>
            <p:spPr>
              <a:xfrm>
                <a:off x="3312521" y="5653539"/>
                <a:ext cx="2663620" cy="3080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latin typeface="+mn-lt"/>
                  </a:rPr>
                  <a:t>Gas-gap: 0.35 mm</a:t>
                </a:r>
              </a:p>
            </p:txBody>
          </p:sp>
        </p:grpSp>
        <p:grpSp>
          <p:nvGrpSpPr>
            <p:cNvPr id="24588" name="Grupo 22"/>
            <p:cNvGrpSpPr>
              <a:grpSpLocks/>
            </p:cNvGrpSpPr>
            <p:nvPr/>
          </p:nvGrpSpPr>
          <p:grpSpPr bwMode="auto">
            <a:xfrm>
              <a:off x="6047572" y="2700000"/>
              <a:ext cx="2844580" cy="3261398"/>
              <a:chOff x="6047572" y="2700000"/>
              <a:chExt cx="2844580" cy="3261398"/>
            </a:xfrm>
          </p:grpSpPr>
          <p:pic>
            <p:nvPicPr>
              <p:cNvPr id="24592" name="Picture 4" descr="t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794" t="2290" r="1730" b="5000"/>
              <a:stretch>
                <a:fillRect/>
              </a:stretch>
            </p:blipFill>
            <p:spPr bwMode="auto">
              <a:xfrm>
                <a:off x="6084168" y="2700000"/>
                <a:ext cx="2807984" cy="2914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CaixaDeTexto 18"/>
              <p:cNvSpPr txBox="1"/>
              <p:nvPr/>
            </p:nvSpPr>
            <p:spPr>
              <a:xfrm>
                <a:off x="6047572" y="5653539"/>
                <a:ext cx="2665207" cy="3080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latin typeface="+mn-lt"/>
                  </a:rPr>
                  <a:t>Gas-gap: 0.175 mm</a:t>
                </a:r>
              </a:p>
            </p:txBody>
          </p:sp>
        </p:grpSp>
        <p:grpSp>
          <p:nvGrpSpPr>
            <p:cNvPr id="24589" name="Grupo 20"/>
            <p:cNvGrpSpPr>
              <a:grpSpLocks/>
            </p:cNvGrpSpPr>
            <p:nvPr/>
          </p:nvGrpSpPr>
          <p:grpSpPr bwMode="auto">
            <a:xfrm>
              <a:off x="359999" y="2700000"/>
              <a:ext cx="2952000" cy="3333052"/>
              <a:chOff x="359999" y="2700000"/>
              <a:chExt cx="2952000" cy="3333052"/>
            </a:xfrm>
          </p:grpSpPr>
          <p:pic>
            <p:nvPicPr>
              <p:cNvPr id="24590" name="Picture 2" descr="t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6677" r="6808"/>
              <a:stretch>
                <a:fillRect/>
              </a:stretch>
            </p:blipFill>
            <p:spPr bwMode="auto">
              <a:xfrm>
                <a:off x="359999" y="2700000"/>
                <a:ext cx="2952000" cy="3018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CaixaDeTexto 16"/>
              <p:cNvSpPr txBox="1"/>
              <p:nvPr/>
            </p:nvSpPr>
            <p:spPr>
              <a:xfrm>
                <a:off x="504450" y="5724995"/>
                <a:ext cx="2736639" cy="3080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latin typeface="+mn-lt"/>
                  </a:rPr>
                  <a:t>Gas-gap: 5 mm</a:t>
                </a:r>
              </a:p>
            </p:txBody>
          </p:sp>
        </p:grpSp>
      </p:grpSp>
      <p:sp>
        <p:nvSpPr>
          <p:cNvPr id="26" name="CaixaDeTexto 24"/>
          <p:cNvSpPr txBox="1"/>
          <p:nvPr/>
        </p:nvSpPr>
        <p:spPr>
          <a:xfrm>
            <a:off x="755650" y="5580063"/>
            <a:ext cx="7561263" cy="61595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Distributions for the length of the Ranges projected in the direction parallel to the plane of the electrodes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2988" y="0"/>
            <a:ext cx="175101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26"/>
          <p:cNvSpPr>
            <a:spLocks noChangeArrowheads="1"/>
          </p:cNvSpPr>
          <p:nvPr/>
        </p:nvSpPr>
        <p:spPr bwMode="auto">
          <a:xfrm>
            <a:off x="1258888" y="1700213"/>
            <a:ext cx="60499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10B4C thickness = 1.3 </a:t>
            </a:r>
            <a:r>
              <a:rPr lang="en-US" sz="1600" b="1">
                <a:latin typeface="Symbol" pitchFamily="18" charset="2"/>
              </a:rPr>
              <a:t>m</a:t>
            </a:r>
            <a:r>
              <a:rPr lang="en-US" sz="1600" b="1"/>
              <a:t>m; </a:t>
            </a:r>
            <a:r>
              <a:rPr lang="en-US" sz="1600" b="1">
                <a:latin typeface="Symbol" pitchFamily="18" charset="2"/>
              </a:rPr>
              <a:t>l</a:t>
            </a:r>
            <a:r>
              <a:rPr lang="en-US" sz="1600" b="1"/>
              <a:t> = 1.8 Å;  C2H2F4 @ 1 atm</a:t>
            </a:r>
          </a:p>
        </p:txBody>
      </p:sp>
      <p:sp>
        <p:nvSpPr>
          <p:cNvPr id="22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5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58D15D-0B4A-4E02-B70D-1626A8BAA09C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0725" y="179388"/>
            <a:ext cx="31321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altLang="fr-FR" sz="2800" b="1" dirty="0">
                <a:latin typeface="+mj-lt"/>
              </a:rPr>
              <a:t>ANTS2 Simulations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988" y="0"/>
            <a:ext cx="175101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6"/>
          <p:cNvSpPr>
            <a:spLocks noChangeArrowheads="1"/>
          </p:cNvSpPr>
          <p:nvPr/>
        </p:nvSpPr>
        <p:spPr bwMode="auto">
          <a:xfrm>
            <a:off x="611188" y="565150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gas-gap: 5 mm</a:t>
            </a:r>
            <a:endParaRPr lang="en-US"/>
          </a:p>
        </p:txBody>
      </p:sp>
      <p:sp>
        <p:nvSpPr>
          <p:cNvPr id="25605" name="Rectangle 27"/>
          <p:cNvSpPr>
            <a:spLocks noChangeArrowheads="1"/>
          </p:cNvSpPr>
          <p:nvPr/>
        </p:nvSpPr>
        <p:spPr bwMode="auto">
          <a:xfrm>
            <a:off x="3492500" y="5661025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gas-gap: 0.35 mm</a:t>
            </a:r>
            <a:endParaRPr lang="en-US"/>
          </a:p>
        </p:txBody>
      </p:sp>
      <p:sp>
        <p:nvSpPr>
          <p:cNvPr id="25606" name="Rectangle 28"/>
          <p:cNvSpPr>
            <a:spLocks noChangeArrowheads="1"/>
          </p:cNvSpPr>
          <p:nvPr/>
        </p:nvSpPr>
        <p:spPr bwMode="auto">
          <a:xfrm>
            <a:off x="6372225" y="56515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gas-gap: 0.175 mm</a:t>
            </a:r>
            <a:endParaRPr lang="en-US"/>
          </a:p>
        </p:txBody>
      </p:sp>
      <p:sp>
        <p:nvSpPr>
          <p:cNvPr id="25607" name="Rectangle 29"/>
          <p:cNvSpPr>
            <a:spLocks noChangeArrowheads="1"/>
          </p:cNvSpPr>
          <p:nvPr/>
        </p:nvSpPr>
        <p:spPr bwMode="auto">
          <a:xfrm>
            <a:off x="1258888" y="2205038"/>
            <a:ext cx="6049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10B4C thickness = 1.3 </a:t>
            </a:r>
            <a:r>
              <a:rPr lang="en-US" sz="1600" b="1">
                <a:latin typeface="Symbol" pitchFamily="18" charset="2"/>
              </a:rPr>
              <a:t>m</a:t>
            </a:r>
            <a:r>
              <a:rPr lang="en-US" sz="1600" b="1"/>
              <a:t>m; </a:t>
            </a:r>
            <a:r>
              <a:rPr lang="en-US" sz="1600" b="1">
                <a:latin typeface="Symbol" pitchFamily="18" charset="2"/>
              </a:rPr>
              <a:t>l</a:t>
            </a:r>
            <a:r>
              <a:rPr lang="en-US" sz="1600" b="1"/>
              <a:t> = 1.8 Å;  C2H2F4 @ 1 atm</a:t>
            </a:r>
          </a:p>
        </p:txBody>
      </p:sp>
      <p:sp>
        <p:nvSpPr>
          <p:cNvPr id="18" name="CaixaDeTexto 15"/>
          <p:cNvSpPr txBox="1"/>
          <p:nvPr/>
        </p:nvSpPr>
        <p:spPr>
          <a:xfrm>
            <a:off x="539750" y="1196975"/>
            <a:ext cx="6624638" cy="8302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Deposited energy in the gas-gap (</a:t>
            </a:r>
            <a:r>
              <a:rPr lang="en-US" b="1" dirty="0"/>
              <a:t>C2H2F4 @ 1 atm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for the 4He and 7Li fissions fragments </a:t>
            </a:r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vs.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Gas-gap width</a:t>
            </a:r>
          </a:p>
        </p:txBody>
      </p:sp>
      <p:pic>
        <p:nvPicPr>
          <p:cNvPr id="25609" name="Picture 2" descr="t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565400"/>
            <a:ext cx="28209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 descr="t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636838"/>
            <a:ext cx="28209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4" descr="t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2781300"/>
            <a:ext cx="2819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13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CB16DF-706A-42B6-A027-1ABC30CE79BC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5"/>
          <p:cNvSpPr txBox="1"/>
          <p:nvPr/>
        </p:nvSpPr>
        <p:spPr>
          <a:xfrm>
            <a:off x="2411413" y="1341438"/>
            <a:ext cx="4033837" cy="3079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10B4C layers thickness optimization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988" y="0"/>
            <a:ext cx="175101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16113"/>
            <a:ext cx="43434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916113"/>
            <a:ext cx="4321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724525" y="3429000"/>
            <a:ext cx="2232025" cy="4921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20 Layers are needed for ~ 50% Efficiency  </a:t>
            </a:r>
          </a:p>
        </p:txBody>
      </p:sp>
      <p:sp>
        <p:nvSpPr>
          <p:cNvPr id="13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32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614EA4F-2387-4057-AF30-52E44D5F6EC3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20725" y="179388"/>
            <a:ext cx="31321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altLang="fr-FR" sz="2800" b="1" dirty="0">
                <a:latin typeface="+mj-lt"/>
              </a:rPr>
              <a:t>ANTS2 Simulations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ângulo 5"/>
          <p:cNvSpPr>
            <a:spLocks noChangeArrowheads="1"/>
          </p:cNvSpPr>
          <p:nvPr/>
        </p:nvSpPr>
        <p:spPr bwMode="auto">
          <a:xfrm>
            <a:off x="684213" y="908050"/>
            <a:ext cx="626586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Data Acquisition</a:t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 Hardware: MAROC3 test board by LAL/Omega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64 channels</a:t>
            </a:r>
          </a:p>
          <a:p>
            <a:pPr lvl="1">
              <a:buFont typeface="Wingdings" pitchFamily="2" charset="2"/>
              <a:buChar char="§"/>
            </a:pPr>
            <a:r>
              <a:rPr lang="pt-BR" sz="1600"/>
              <a:t>Negtive polarity</a:t>
            </a:r>
          </a:p>
          <a:p>
            <a:pPr lvl="1">
              <a:buFont typeface="Wingdings" pitchFamily="2" charset="2"/>
              <a:buChar char="§"/>
            </a:pPr>
            <a:r>
              <a:rPr lang="pt-BR" sz="1600"/>
              <a:t>Dynamic range: 2 fC – 30 pC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Low noise input optimized for PMT/SiPM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Adjustable shaping time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Self-triggered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Individual gain settings per channel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USB interface with host PC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>
                <a:latin typeface="Calibri" pitchFamily="34" charset="0"/>
              </a:rPr>
              <a:t> Software: LULAS (LIP Ultra-Light Acquisition Software)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Full control over MAROC3 configuration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Automatic channel gain adjustment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Acquisition rate up to 3 kHz @ 64 channels x 12 bits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Multiplatform: Windows/Linux</a:t>
            </a:r>
          </a:p>
        </p:txBody>
      </p:sp>
      <p:sp>
        <p:nvSpPr>
          <p:cNvPr id="4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EAF543-9023-4FC0-99B8-CA103F44E3D2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6D34E70-4229-438B-8DF5-89B1B8E88FEC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8677" name="Rectângulo 5"/>
          <p:cNvSpPr>
            <a:spLocks noChangeArrowheads="1"/>
          </p:cNvSpPr>
          <p:nvPr/>
        </p:nvSpPr>
        <p:spPr bwMode="auto">
          <a:xfrm>
            <a:off x="468313" y="179388"/>
            <a:ext cx="755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Charge spectra for 2 PA amplifiers having different Shaping times</a:t>
            </a:r>
          </a:p>
        </p:txBody>
      </p:sp>
      <p:sp>
        <p:nvSpPr>
          <p:cNvPr id="28678" name="Rectângulo 8"/>
          <p:cNvSpPr>
            <a:spLocks noChangeArrowheads="1"/>
          </p:cNvSpPr>
          <p:nvPr/>
        </p:nvSpPr>
        <p:spPr bwMode="auto">
          <a:xfrm>
            <a:off x="4140200" y="908050"/>
            <a:ext cx="293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HV = 2800V, BKG + </a:t>
            </a:r>
            <a:r>
              <a:rPr lang="en-US" b="1" baseline="30000"/>
              <a:t>22</a:t>
            </a:r>
            <a:r>
              <a:rPr lang="en-US" b="1"/>
              <a:t>Na </a:t>
            </a:r>
            <a:endParaRPr lang="en-GB"/>
          </a:p>
        </p:txBody>
      </p:sp>
      <p:sp>
        <p:nvSpPr>
          <p:cNvPr id="28679" name="Rectângulo 9"/>
          <p:cNvSpPr>
            <a:spLocks noChangeArrowheads="1"/>
          </p:cNvSpPr>
          <p:nvPr/>
        </p:nvSpPr>
        <p:spPr bwMode="auto">
          <a:xfrm>
            <a:off x="4140200" y="1773238"/>
            <a:ext cx="44640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PA-1: </a:t>
            </a:r>
            <a:r>
              <a:rPr lang="en-US" sz="1400" b="1">
                <a:latin typeface="Symbol" pitchFamily="18" charset="2"/>
              </a:rPr>
              <a:t>t</a:t>
            </a:r>
            <a:r>
              <a:rPr lang="en-US" sz="1400" b="1"/>
              <a:t> ~ 1 </a:t>
            </a:r>
            <a:r>
              <a:rPr lang="en-US" sz="1400" b="1">
                <a:latin typeface="Symbol" pitchFamily="18" charset="2"/>
              </a:rPr>
              <a:t>m</a:t>
            </a:r>
            <a:r>
              <a:rPr lang="en-US" sz="1400" b="1"/>
              <a:t>s  </a:t>
            </a:r>
          </a:p>
          <a:p>
            <a:r>
              <a:rPr lang="en-US" sz="1400" b="1"/>
              <a:t>S~1V/pC</a:t>
            </a:r>
          </a:p>
          <a:p>
            <a:endParaRPr lang="en-US" sz="1400" b="1"/>
          </a:p>
          <a:p>
            <a:r>
              <a:rPr lang="en-US" sz="1400">
                <a:ea typeface="Calibri" pitchFamily="34" charset="0"/>
                <a:cs typeface="Times New Roman" pitchFamily="18" charset="0"/>
              </a:rPr>
              <a:t>Threshold set on the  SCA  (0.2) discriminates signals from the PA with a charge of  ~0.1pC.</a:t>
            </a:r>
            <a:endParaRPr lang="en-GB" sz="1400"/>
          </a:p>
        </p:txBody>
      </p:sp>
      <p:sp>
        <p:nvSpPr>
          <p:cNvPr id="28680" name="Rectângulo 10"/>
          <p:cNvSpPr>
            <a:spLocks noChangeArrowheads="1"/>
          </p:cNvSpPr>
          <p:nvPr/>
        </p:nvSpPr>
        <p:spPr bwMode="auto">
          <a:xfrm>
            <a:off x="4140200" y="4932363"/>
            <a:ext cx="34655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/>
              <a:t>MAROC3  ASIC – ch0: </a:t>
            </a:r>
            <a:r>
              <a:rPr lang="en-US" sz="1400" b="1">
                <a:latin typeface="Symbol" pitchFamily="18" charset="2"/>
              </a:rPr>
              <a:t>t </a:t>
            </a:r>
            <a:r>
              <a:rPr lang="en-US" sz="1400" b="1"/>
              <a:t>~ 200 ns</a:t>
            </a:r>
          </a:p>
          <a:p>
            <a:r>
              <a:rPr lang="en-US" sz="1400" b="1">
                <a:ea typeface="Calibri" pitchFamily="34" charset="0"/>
                <a:cs typeface="Times New Roman" pitchFamily="18" charset="0"/>
              </a:rPr>
              <a:t>MAROC gain (ch0) = 200 </a:t>
            </a:r>
            <a:r>
              <a:rPr lang="en-US" sz="1400" b="1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1400" b="1">
                <a:ea typeface="Calibri" pitchFamily="34" charset="0"/>
                <a:cs typeface="Times New Roman" pitchFamily="18" charset="0"/>
              </a:rPr>
              <a:t> S~0.3 V/pC</a:t>
            </a:r>
            <a:endParaRPr lang="en-GB" sz="1400"/>
          </a:p>
        </p:txBody>
      </p:sp>
      <p:grpSp>
        <p:nvGrpSpPr>
          <p:cNvPr id="28681" name="Grupo 12"/>
          <p:cNvGrpSpPr>
            <a:grpSpLocks/>
          </p:cNvGrpSpPr>
          <p:nvPr/>
        </p:nvGrpSpPr>
        <p:grpSpPr bwMode="auto">
          <a:xfrm>
            <a:off x="755650" y="647700"/>
            <a:ext cx="3600450" cy="5541963"/>
            <a:chOff x="250825" y="765175"/>
            <a:chExt cx="3600450" cy="5541963"/>
          </a:xfrm>
        </p:grpSpPr>
        <p:pic>
          <p:nvPicPr>
            <p:cNvPr id="286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02" t="5203" r="5846"/>
            <a:stretch>
              <a:fillRect/>
            </a:stretch>
          </p:blipFill>
          <p:spPr bwMode="auto">
            <a:xfrm>
              <a:off x="250825" y="3573463"/>
              <a:ext cx="3529013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811" t="2686" r="3967"/>
            <a:stretch>
              <a:fillRect/>
            </a:stretch>
          </p:blipFill>
          <p:spPr bwMode="auto">
            <a:xfrm>
              <a:off x="250825" y="765175"/>
              <a:ext cx="3600450" cy="277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Conexão recta 11"/>
            <p:cNvCxnSpPr/>
            <p:nvPr/>
          </p:nvCxnSpPr>
          <p:spPr>
            <a:xfrm rot="60000">
              <a:off x="1800225" y="1052513"/>
              <a:ext cx="71438" cy="5040312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611188" y="5589588"/>
            <a:ext cx="3668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Low amounts or None Available</a:t>
            </a:r>
            <a:endParaRPr lang="en-GB" b="1"/>
          </a:p>
        </p:txBody>
      </p:sp>
      <p:grpSp>
        <p:nvGrpSpPr>
          <p:cNvPr id="4099" name="Grupo 14"/>
          <p:cNvGrpSpPr>
            <a:grpSpLocks/>
          </p:cNvGrpSpPr>
          <p:nvPr/>
        </p:nvGrpSpPr>
        <p:grpSpPr bwMode="auto">
          <a:xfrm>
            <a:off x="0" y="2133600"/>
            <a:ext cx="4895850" cy="3322638"/>
            <a:chOff x="179512" y="1844824"/>
            <a:chExt cx="4896544" cy="3323609"/>
          </a:xfrm>
        </p:grpSpPr>
        <p:sp>
          <p:nvSpPr>
            <p:cNvPr id="14" name="Rectangle 13"/>
            <p:cNvSpPr/>
            <p:nvPr/>
          </p:nvSpPr>
          <p:spPr>
            <a:xfrm>
              <a:off x="682821" y="1844824"/>
              <a:ext cx="3961373" cy="5843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2060"/>
                  </a:solidFill>
                  <a:latin typeface="+mn-lt"/>
                </a:rPr>
                <a:t>He-3 is the </a:t>
              </a:r>
              <a:r>
                <a:rPr lang="en-US" sz="16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gold standard</a:t>
              </a:r>
              <a:r>
                <a:rPr lang="en-US" sz="1600" dirty="0">
                  <a:solidFill>
                    <a:srgbClr val="002060"/>
                  </a:solidFill>
                  <a:latin typeface="+mn-lt"/>
                </a:rPr>
                <a:t> for neutron detection in NSS (Neutron Scattering Science)</a:t>
              </a:r>
            </a:p>
          </p:txBody>
        </p:sp>
        <p:pic>
          <p:nvPicPr>
            <p:cNvPr id="41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420888"/>
              <a:ext cx="4896544" cy="274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0" name="Group 25"/>
          <p:cNvGrpSpPr>
            <a:grpSpLocks/>
          </p:cNvGrpSpPr>
          <p:nvPr/>
        </p:nvGrpSpPr>
        <p:grpSpPr bwMode="auto">
          <a:xfrm>
            <a:off x="468313" y="1341438"/>
            <a:ext cx="4535487" cy="722312"/>
            <a:chOff x="395536" y="2060848"/>
            <a:chExt cx="4536314" cy="723275"/>
          </a:xfrm>
        </p:grpSpPr>
        <p:sp>
          <p:nvSpPr>
            <p:cNvPr id="17" name="Rectângulo 14"/>
            <p:cNvSpPr/>
            <p:nvPr/>
          </p:nvSpPr>
          <p:spPr bwMode="auto">
            <a:xfrm>
              <a:off x="395536" y="2060848"/>
              <a:ext cx="3959947" cy="723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buFont typeface="Wingdings" pitchFamily="2" charset="2"/>
                <a:buChar char="§"/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ea typeface="Times New Roman" pitchFamily="18" charset="0"/>
                  <a:cs typeface="Arial" pitchFamily="34" charset="0"/>
                </a:rPr>
                <a:t> 3He crisis </a:t>
              </a:r>
            </a:p>
            <a:p>
              <a:pPr>
                <a:buFont typeface="Wingdings" pitchFamily="2" charset="2"/>
                <a:buChar char="§"/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ea typeface="Times New Roman" pitchFamily="18" charset="0"/>
                  <a:cs typeface="Arial" pitchFamily="34" charset="0"/>
                </a:rPr>
                <a:t> New Spallation Sources(e.g. ESS)</a:t>
              </a:r>
              <a:endParaRPr lang="pt-PT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Right Arrow 20"/>
            <p:cNvSpPr/>
            <p:nvPr/>
          </p:nvSpPr>
          <p:spPr>
            <a:xfrm>
              <a:off x="4428521" y="2132380"/>
              <a:ext cx="503329" cy="5039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01" name="Rectângulo 46"/>
          <p:cNvSpPr>
            <a:spLocks noChangeArrowheads="1"/>
          </p:cNvSpPr>
          <p:nvPr/>
        </p:nvSpPr>
        <p:spPr bwMode="auto">
          <a:xfrm>
            <a:off x="1439863" y="179388"/>
            <a:ext cx="1982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Motivation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04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1B643D-7829-4602-B4F4-BFFF2063D31E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3" name="Rectângulo 14"/>
          <p:cNvSpPr/>
          <p:nvPr/>
        </p:nvSpPr>
        <p:spPr bwMode="auto">
          <a:xfrm>
            <a:off x="5003800" y="1268413"/>
            <a:ext cx="4067175" cy="43084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New types of high performance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3He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free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thermal neutrons detectors are needed  e.g. for SANS and Neutron Reflectometry.</a:t>
            </a:r>
            <a:r>
              <a:rPr lang="en-US" sz="1600" dirty="0"/>
              <a:t> </a:t>
            </a:r>
          </a:p>
          <a:p>
            <a:pPr eaLnBrk="0" hangingPunct="0">
              <a:spcAft>
                <a:spcPts val="1200"/>
              </a:spcAft>
              <a:defRPr/>
            </a:pPr>
            <a:r>
              <a:rPr lang="en-US" sz="1600" dirty="0">
                <a:ea typeface="Times New Roman" pitchFamily="18" charset="0"/>
                <a:cs typeface="Arial" pitchFamily="34" charset="0"/>
              </a:rPr>
              <a:t>For 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instance, h</a:t>
            </a:r>
            <a:r>
              <a:rPr lang="en-US" sz="1600" dirty="0">
                <a:latin typeface="Arial" pitchFamily="34" charset="0"/>
              </a:rPr>
              <a:t>igh rate capability and high spatial resolution detectors for reflectometry applications at the ESS </a:t>
            </a:r>
            <a:r>
              <a:rPr lang="en-US" sz="1600" dirty="0">
                <a:latin typeface="Arial" pitchFamily="34" charset="0"/>
              </a:rPr>
              <a:t>is a pressing need</a:t>
            </a:r>
            <a:r>
              <a:rPr lang="en-US" sz="1600" dirty="0">
                <a:latin typeface="Arial" pitchFamily="34" charset="0"/>
              </a:rPr>
              <a:t>:</a:t>
            </a:r>
          </a:p>
          <a:p>
            <a:pPr marL="180975" indent="-180975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600" dirty="0"/>
              <a:t>High detection efficiency</a:t>
            </a:r>
          </a:p>
          <a:p>
            <a:pPr marL="180975" indent="-180975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600" dirty="0"/>
              <a:t>Spatial resolution of </a:t>
            </a:r>
            <a:r>
              <a:rPr lang="en-US" sz="1600" dirty="0"/>
              <a:t>1-3 mm</a:t>
            </a:r>
            <a:r>
              <a:rPr lang="en-US" sz="1600" dirty="0"/>
              <a:t>, with a perspective of improvement into the sub-mm regime</a:t>
            </a:r>
          </a:p>
          <a:p>
            <a:pPr marL="180975" indent="-180975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600" dirty="0"/>
              <a:t>Time </a:t>
            </a:r>
            <a:r>
              <a:rPr lang="en-US" sz="1600" dirty="0"/>
              <a:t>resolution better than </a:t>
            </a:r>
            <a:r>
              <a:rPr lang="en-US" sz="1600" dirty="0"/>
              <a:t>100 </a:t>
            </a:r>
            <a:r>
              <a:rPr lang="en-US" sz="1600" dirty="0" err="1"/>
              <a:t>μs</a:t>
            </a:r>
            <a:endParaRPr lang="en-US" sz="1600" dirty="0"/>
          </a:p>
          <a:p>
            <a:pPr marL="180975" indent="-180975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600" dirty="0"/>
              <a:t>Local instantaneous rate capability of 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/>
              <a:t>several kHz/mm</a:t>
            </a:r>
            <a:r>
              <a:rPr lang="en-US" sz="1600" baseline="30000" dirty="0"/>
              <a:t>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4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C922CE-AEA2-4292-8832-1E2BB3E771BF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276600" y="765175"/>
            <a:ext cx="5472113" cy="2400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b="1" dirty="0">
                <a:latin typeface="Arial" pitchFamily="34" charset="0"/>
              </a:rPr>
              <a:t>RPCs 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Well suited to operate in the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multi-layer configuration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 - needed to ensure high neutron detection efficiency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/>
              <a:t>Allow modular detector design and good scalability; Cheap</a:t>
            </a:r>
            <a:r>
              <a:rPr lang="en-GB" sz="1600" b="1" dirty="0"/>
              <a:t> </a:t>
            </a:r>
            <a:r>
              <a:rPr lang="en-GB" sz="1600" dirty="0"/>
              <a:t>technology</a:t>
            </a:r>
          </a:p>
          <a:p>
            <a:pPr>
              <a:spcAft>
                <a:spcPts val="1200"/>
              </a:spcAft>
              <a:defRPr/>
            </a:pPr>
            <a:r>
              <a:rPr lang="en-US" sz="1600" dirty="0">
                <a:latin typeface="Arial" pitchFamily="34" charset="0"/>
              </a:rPr>
              <a:t>Well-established technique (e.g. large area detectors for high energy physics (HEP) and </a:t>
            </a:r>
            <a:r>
              <a:rPr lang="en-US" sz="1600" dirty="0" err="1">
                <a:latin typeface="Arial" pitchFamily="34" charset="0"/>
              </a:rPr>
              <a:t>astroparticle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GB" sz="1600" dirty="0"/>
              <a:t>physics)</a:t>
            </a:r>
            <a:endParaRPr lang="en-US" sz="1600" dirty="0">
              <a:latin typeface="Arial" pitchFamily="34" charset="0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 cstate="print"/>
          <a:srcRect t="7968"/>
          <a:stretch>
            <a:fillRect/>
          </a:stretch>
        </p:blipFill>
        <p:spPr bwMode="auto">
          <a:xfrm>
            <a:off x="539750" y="1341438"/>
            <a:ext cx="259238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23"/>
          <p:cNvSpPr/>
          <p:nvPr/>
        </p:nvSpPr>
        <p:spPr>
          <a:xfrm>
            <a:off x="323850" y="3284538"/>
            <a:ext cx="8496300" cy="369887"/>
          </a:xfrm>
          <a:prstGeom prst="rect">
            <a:avLst/>
          </a:prstGeom>
          <a:solidFill>
            <a:srgbClr val="CCFF66"/>
          </a:solidFill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Prior research showed that the idea to detect thermal neutrons with RPCs is feasible </a:t>
            </a:r>
          </a:p>
        </p:txBody>
      </p:sp>
      <p:sp>
        <p:nvSpPr>
          <p:cNvPr id="27" name="Rectângulo 13"/>
          <p:cNvSpPr>
            <a:spLocks noChangeArrowheads="1"/>
          </p:cNvSpPr>
          <p:nvPr/>
        </p:nvSpPr>
        <p:spPr bwMode="auto">
          <a:xfrm>
            <a:off x="468313" y="3789363"/>
            <a:ext cx="83518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RPCs to detect low energy neutrons has been suggested earlier (1993)  by:</a:t>
            </a:r>
          </a:p>
          <a:p>
            <a:pPr eaLnBrk="0" hangingPunct="0">
              <a:spcAft>
                <a:spcPts val="1200"/>
              </a:spcAft>
              <a:defRPr/>
            </a:pPr>
            <a:r>
              <a:rPr lang="en-GB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E. </a:t>
            </a:r>
            <a:r>
              <a:rPr lang="en-GB" sz="13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Calligarich</a:t>
            </a:r>
            <a:r>
              <a:rPr lang="en-GB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; R. </a:t>
            </a:r>
            <a:r>
              <a:rPr lang="en-GB" sz="13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Cardarelli</a:t>
            </a:r>
            <a:r>
              <a:rPr lang="en-GB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; A. </a:t>
            </a:r>
            <a:r>
              <a:rPr lang="en-GB" sz="13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Cesana</a:t>
            </a:r>
            <a:r>
              <a:rPr lang="en-GB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; </a:t>
            </a:r>
            <a:r>
              <a:rPr lang="en-GB" sz="13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Gianluca</a:t>
            </a:r>
            <a:r>
              <a:rPr lang="en-GB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L. </a:t>
            </a:r>
            <a:r>
              <a:rPr lang="en-GB" sz="13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Raselli</a:t>
            </a:r>
            <a:r>
              <a:rPr lang="en-GB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; </a:t>
            </a:r>
            <a:r>
              <a:rPr lang="en-GB" sz="13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Rinaldo</a:t>
            </a:r>
            <a:r>
              <a:rPr lang="en-GB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13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Santonico</a:t>
            </a:r>
            <a:r>
              <a:rPr lang="en-GB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; M. </a:t>
            </a:r>
            <a:r>
              <a:rPr lang="en-GB" sz="13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Terrani</a:t>
            </a:r>
            <a:r>
              <a:rPr lang="en-GB" sz="1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, Neutron-sensitive resistive plate chambers, </a:t>
            </a:r>
            <a:r>
              <a:rPr lang="en-GB" sz="13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Proc. SPIE</a:t>
            </a:r>
            <a:r>
              <a:rPr lang="en-GB" sz="1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1737: doi:10.1117/12.138667 </a:t>
            </a:r>
          </a:p>
          <a:p>
            <a:pPr eaLnBrk="0" hangingPunct="0">
              <a:lnSpc>
                <a:spcPts val="1200"/>
              </a:lnSpc>
              <a:spcAft>
                <a:spcPts val="600"/>
              </a:spcAft>
              <a:defRPr/>
            </a:pPr>
            <a:r>
              <a:rPr lang="en-GB" sz="1600" b="1" dirty="0">
                <a:solidFill>
                  <a:schemeClr val="hlink"/>
                </a:solidFill>
                <a:latin typeface="Arial" pitchFamily="34" charset="0"/>
              </a:rPr>
              <a:t>Significant works on the subject</a:t>
            </a:r>
            <a:endParaRPr lang="en-GB" sz="1600" b="1" dirty="0">
              <a:latin typeface="Arial" pitchFamily="34" charset="0"/>
            </a:endParaRPr>
          </a:p>
          <a:p>
            <a:pPr marL="177800" indent="-177800" eaLnBrk="0" hangingPunct="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sz="1300" b="1" dirty="0">
                <a:latin typeface="Arial" pitchFamily="34" charset="0"/>
              </a:rPr>
              <a:t>M. </a:t>
            </a:r>
            <a:r>
              <a:rPr lang="en-GB" sz="1300" b="1" dirty="0" err="1">
                <a:latin typeface="Arial" pitchFamily="34" charset="0"/>
              </a:rPr>
              <a:t>Abbrescia</a:t>
            </a:r>
            <a:r>
              <a:rPr lang="en-GB" sz="1300" b="1" dirty="0">
                <a:latin typeface="Arial" pitchFamily="34" charset="0"/>
              </a:rPr>
              <a:t> et al. </a:t>
            </a:r>
            <a:r>
              <a:rPr lang="en-GB" sz="1300" dirty="0">
                <a:latin typeface="Arial" pitchFamily="34" charset="0"/>
              </a:rPr>
              <a:t>“</a:t>
            </a:r>
            <a:r>
              <a:rPr lang="en-GB" sz="1300" dirty="0" err="1">
                <a:latin typeface="Arial" pitchFamily="34" charset="0"/>
              </a:rPr>
              <a:t>Gd</a:t>
            </a:r>
            <a:r>
              <a:rPr lang="en-GB" sz="1300" dirty="0">
                <a:latin typeface="Arial" pitchFamily="34" charset="0"/>
              </a:rPr>
              <a:t> as a converter (Gd</a:t>
            </a:r>
            <a:r>
              <a:rPr lang="en-GB" sz="1300" baseline="-25000" dirty="0">
                <a:latin typeface="Arial" pitchFamily="34" charset="0"/>
              </a:rPr>
              <a:t>2</a:t>
            </a:r>
            <a:r>
              <a:rPr lang="en-GB" sz="1300" dirty="0">
                <a:latin typeface="Arial" pitchFamily="34" charset="0"/>
              </a:rPr>
              <a:t>O</a:t>
            </a:r>
            <a:r>
              <a:rPr lang="en-GB" sz="1300" baseline="-25000" dirty="0">
                <a:latin typeface="Arial" pitchFamily="34" charset="0"/>
              </a:rPr>
              <a:t>3</a:t>
            </a:r>
            <a:r>
              <a:rPr lang="en-GB" sz="1300" dirty="0">
                <a:latin typeface="Arial" pitchFamily="34" charset="0"/>
              </a:rPr>
              <a:t> mixed with linseed oil) sprayed onto the </a:t>
            </a:r>
            <a:r>
              <a:rPr lang="en-GB" sz="1300" dirty="0" err="1">
                <a:latin typeface="Arial" pitchFamily="34" charset="0"/>
              </a:rPr>
              <a:t>bakelite</a:t>
            </a:r>
            <a:r>
              <a:rPr lang="en-GB" sz="1300" dirty="0">
                <a:latin typeface="Arial" pitchFamily="34" charset="0"/>
              </a:rPr>
              <a:t> electrodes of the RPC”, Nuclear  Physics  B (Proc.  Suppl.)  125  (2003)  43-47</a:t>
            </a:r>
          </a:p>
          <a:p>
            <a:pPr marL="177800" indent="-177800" eaLnBrk="0" hangingPunct="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sz="1300" b="1" dirty="0" err="1">
                <a:latin typeface="Arial" pitchFamily="34" charset="0"/>
              </a:rPr>
              <a:t>Arnaldi</a:t>
            </a:r>
            <a:r>
              <a:rPr lang="en-GB" sz="1300" b="1" dirty="0">
                <a:latin typeface="Arial" pitchFamily="34" charset="0"/>
              </a:rPr>
              <a:t> et al.</a:t>
            </a:r>
            <a:r>
              <a:rPr lang="en-GB" sz="1300" dirty="0">
                <a:latin typeface="Arial" pitchFamily="34" charset="0"/>
              </a:rPr>
              <a:t>, NIMB 213 (2004) 284–288.</a:t>
            </a:r>
          </a:p>
          <a:p>
            <a:pPr marL="177800" indent="-177800" eaLnBrk="0" hangingPunct="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sz="1300" dirty="0">
                <a:latin typeface="Arial" pitchFamily="34" charset="0"/>
              </a:rPr>
              <a:t> </a:t>
            </a:r>
            <a:r>
              <a:rPr lang="en-GB" sz="1300" b="1" dirty="0">
                <a:latin typeface="Arial" pitchFamily="34" charset="0"/>
              </a:rPr>
              <a:t>K. S</a:t>
            </a:r>
            <a:r>
              <a:rPr lang="en-GB" sz="1300" b="1" dirty="0">
                <a:latin typeface="Arial" pitchFamily="34" charset="0"/>
              </a:rPr>
              <a:t>. Lee</a:t>
            </a:r>
            <a:r>
              <a:rPr lang="en-GB" sz="1300" b="1" dirty="0">
                <a:latin typeface="Arial" pitchFamily="34" charset="0"/>
              </a:rPr>
              <a:t>, et al., </a:t>
            </a:r>
            <a:r>
              <a:rPr lang="en-GB" sz="1300" dirty="0">
                <a:latin typeface="Arial" pitchFamily="34" charset="0"/>
              </a:rPr>
              <a:t>Journal of the Korean Physical Society, Vol. 48, No. 4, April 2006, 846-849.</a:t>
            </a:r>
          </a:p>
        </p:txBody>
      </p:sp>
      <p:sp>
        <p:nvSpPr>
          <p:cNvPr id="5130" name="Rectângulo 46"/>
          <p:cNvSpPr>
            <a:spLocks noChangeArrowheads="1"/>
          </p:cNvSpPr>
          <p:nvPr/>
        </p:nvSpPr>
        <p:spPr bwMode="auto">
          <a:xfrm>
            <a:off x="1439863" y="179388"/>
            <a:ext cx="1982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Motivation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14DE80C-B37A-48E2-BD2B-E7924B859C65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6148" name="Rectângulo 46"/>
          <p:cNvSpPr>
            <a:spLocks noChangeArrowheads="1"/>
          </p:cNvSpPr>
          <p:nvPr/>
        </p:nvSpPr>
        <p:spPr bwMode="auto">
          <a:xfrm>
            <a:off x="1439863" y="179388"/>
            <a:ext cx="328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Neutron detectors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84213" y="2420938"/>
            <a:ext cx="8062912" cy="30480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FF3300"/>
                </a:solidFill>
                <a:latin typeface="+mn-lt"/>
              </a:rPr>
              <a:t>n + 3He </a:t>
            </a:r>
            <a:r>
              <a:rPr lang="en-US" sz="2000" kern="0" dirty="0">
                <a:solidFill>
                  <a:srgbClr val="FF3300"/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solidFill>
                  <a:srgbClr val="FF3300"/>
                </a:solidFill>
                <a:latin typeface="+mn-lt"/>
              </a:rPr>
              <a:t> 3H + 1H + 0.764 MeV </a:t>
            </a:r>
            <a:r>
              <a:rPr lang="en-US" sz="2000" kern="0" dirty="0">
                <a:solidFill>
                  <a:srgbClr val="FF3300"/>
                </a:solidFill>
                <a:latin typeface="+mn-lt"/>
                <a:sym typeface="Symbol"/>
              </a:rPr>
              <a:t> </a:t>
            </a:r>
            <a:r>
              <a:rPr lang="en-US" sz="2000" kern="0" dirty="0">
                <a:solidFill>
                  <a:srgbClr val="FF3300"/>
                </a:solidFill>
                <a:latin typeface="+mn-lt"/>
              </a:rPr>
              <a:t>Gaseous detectors (CF4, prop.)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n + 6Li </a:t>
            </a:r>
            <a:r>
              <a:rPr lang="en-US" sz="2000" kern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solidFill>
                  <a:srgbClr val="0000FF"/>
                </a:solidFill>
                <a:latin typeface="+mn-lt"/>
              </a:rPr>
              <a:t> 4He + 3H + 4.79 MeV	</a:t>
            </a:r>
            <a:r>
              <a:rPr lang="en-US" sz="2000" kern="0" dirty="0">
                <a:solidFill>
                  <a:srgbClr val="FF3300"/>
                </a:solidFill>
                <a:sym typeface="Symbol"/>
              </a:rPr>
              <a:t> </a:t>
            </a:r>
            <a:r>
              <a:rPr lang="en-US" sz="2000" kern="0" dirty="0">
                <a:solidFill>
                  <a:srgbClr val="0000FF"/>
                </a:solidFill>
                <a:sym typeface="Symbol"/>
              </a:rPr>
              <a:t> </a:t>
            </a:r>
            <a:r>
              <a:rPr lang="en-US" sz="2000" kern="0" dirty="0">
                <a:solidFill>
                  <a:srgbClr val="0000FF"/>
                </a:solidFill>
                <a:latin typeface="+mn-lt"/>
              </a:rPr>
              <a:t>Scintillators</a:t>
            </a:r>
            <a:r>
              <a:rPr lang="en-US" sz="2000" kern="0" dirty="0">
                <a:latin typeface="+mn-lt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rgbClr val="339933"/>
                </a:solidFill>
                <a:latin typeface="+mn-lt"/>
              </a:rPr>
              <a:t>n + 10B </a:t>
            </a:r>
            <a:r>
              <a:rPr lang="en-US" sz="2000" b="1" kern="0" dirty="0">
                <a:solidFill>
                  <a:srgbClr val="339933"/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b="1" kern="0" dirty="0">
                <a:solidFill>
                  <a:srgbClr val="339933"/>
                </a:solidFill>
                <a:latin typeface="+mn-lt"/>
              </a:rPr>
              <a:t> 7Li* + 4He</a:t>
            </a:r>
            <a:r>
              <a:rPr lang="en-US" sz="2000" b="1" kern="0" dirty="0">
                <a:solidFill>
                  <a:srgbClr val="339933"/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b="1" kern="0" dirty="0">
                <a:solidFill>
                  <a:srgbClr val="339933"/>
                </a:solidFill>
                <a:latin typeface="+mn-lt"/>
              </a:rPr>
              <a:t>7Li + 4He + 0.48 MeV </a:t>
            </a:r>
            <a:r>
              <a:rPr lang="en-US" sz="2000" b="1" kern="0" dirty="0">
                <a:solidFill>
                  <a:srgbClr val="339933"/>
                </a:solidFill>
                <a:latin typeface="+mn-lt"/>
                <a:sym typeface="Symbol" pitchFamily="18" charset="2"/>
              </a:rPr>
              <a:t></a:t>
            </a:r>
            <a:r>
              <a:rPr lang="en-US" sz="2000" b="1" kern="0" dirty="0">
                <a:solidFill>
                  <a:srgbClr val="339933"/>
                </a:solidFill>
                <a:latin typeface="+mn-lt"/>
              </a:rPr>
              <a:t> +2.3 MeV (93%)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339933"/>
                </a:solidFill>
                <a:latin typeface="+mn-lt"/>
                <a:sym typeface="Symbol" pitchFamily="18" charset="2"/>
              </a:rPr>
              <a:t>                     </a:t>
            </a:r>
            <a:r>
              <a:rPr lang="en-US" sz="2000" b="1" kern="0" dirty="0">
                <a:solidFill>
                  <a:srgbClr val="339933"/>
                </a:solidFill>
                <a:latin typeface="+mn-lt"/>
              </a:rPr>
              <a:t> 7Li + 4H                           +2.8 MeV</a:t>
            </a:r>
            <a:r>
              <a:rPr lang="en-US" sz="2000" kern="0" dirty="0">
                <a:solidFill>
                  <a:srgbClr val="339933"/>
                </a:solidFill>
                <a:latin typeface="+mn-lt"/>
              </a:rPr>
              <a:t> </a:t>
            </a:r>
            <a:r>
              <a:rPr lang="en-US" sz="2000" b="1" kern="0" dirty="0">
                <a:solidFill>
                  <a:srgbClr val="339933"/>
                </a:solidFill>
                <a:latin typeface="+mn-lt"/>
              </a:rPr>
              <a:t>( 7%)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 + 155Gd 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Gd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* 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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-ray spectrum 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conversion electron spectrum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 + 157Gd 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Gd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* 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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-ray spectrum 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conversion electron spectrum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n + 235U </a:t>
            </a:r>
            <a:r>
              <a:rPr lang="en-US" sz="2000" kern="0" dirty="0"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latin typeface="+mn-lt"/>
              </a:rPr>
              <a:t> fission fragments + ~160 </a:t>
            </a:r>
            <a:r>
              <a:rPr lang="en-US" sz="2000" kern="0" dirty="0" err="1">
                <a:latin typeface="+mn-lt"/>
              </a:rPr>
              <a:t>MeV</a:t>
            </a:r>
            <a:r>
              <a:rPr lang="en-US" sz="2000" kern="0" dirty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n + 239Pu </a:t>
            </a:r>
            <a:r>
              <a:rPr lang="en-US" sz="2000" kern="0" dirty="0">
                <a:latin typeface="+mn-lt"/>
                <a:sym typeface="Symbol" pitchFamily="18" charset="2"/>
              </a:rPr>
              <a:t></a:t>
            </a:r>
            <a:r>
              <a:rPr lang="en-US" sz="2000" kern="0" dirty="0">
                <a:latin typeface="+mn-lt"/>
              </a:rPr>
              <a:t> fission fragments + ~160 </a:t>
            </a:r>
            <a:r>
              <a:rPr lang="en-US" sz="2000" kern="0" dirty="0" err="1">
                <a:latin typeface="+mn-lt"/>
              </a:rPr>
              <a:t>MeV</a:t>
            </a:r>
            <a:r>
              <a:rPr lang="en-US" sz="2000" kern="0" dirty="0">
                <a:latin typeface="+mn-lt"/>
              </a:rPr>
              <a:t>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11188" y="1412875"/>
            <a:ext cx="8229600" cy="5762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rgbClr val="00B0F0"/>
                </a:solidFill>
                <a:latin typeface="+mj-lt"/>
                <a:ea typeface="+mj-ea"/>
                <a:cs typeface="Arial" charset="0"/>
              </a:rPr>
              <a:t>Common nuclear reactions to convert neutrons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86350AD-C42B-4BC5-A426-04A234241CF6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839913"/>
            <a:ext cx="5761037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42988" y="1268413"/>
            <a:ext cx="65532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rgbClr val="00B0F0"/>
                </a:solidFill>
                <a:latin typeface="+mj-lt"/>
                <a:ea typeface="+mj-ea"/>
                <a:cs typeface="Arial" charset="0"/>
              </a:rPr>
              <a:t>Neutron capture cross sections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ângulo 46"/>
          <p:cNvSpPr>
            <a:spLocks noChangeArrowheads="1"/>
          </p:cNvSpPr>
          <p:nvPr/>
        </p:nvSpPr>
        <p:spPr bwMode="auto">
          <a:xfrm>
            <a:off x="1439863" y="179388"/>
            <a:ext cx="328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Neutron detectors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0F1E2C1-06E0-4882-8D25-BC2C73F31885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8196" name="Rectângulo 46"/>
          <p:cNvSpPr>
            <a:spLocks noChangeArrowheads="1"/>
          </p:cNvSpPr>
          <p:nvPr/>
        </p:nvSpPr>
        <p:spPr bwMode="auto">
          <a:xfrm>
            <a:off x="1439863" y="179388"/>
            <a:ext cx="466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baseline="30000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10</a:t>
            </a:r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B4C coated Hybrid RPC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8198" name="Group 42"/>
          <p:cNvGrpSpPr>
            <a:grpSpLocks/>
          </p:cNvGrpSpPr>
          <p:nvPr/>
        </p:nvGrpSpPr>
        <p:grpSpPr bwMode="auto">
          <a:xfrm>
            <a:off x="1619250" y="1268413"/>
            <a:ext cx="6408738" cy="2617787"/>
            <a:chOff x="1979613" y="1553207"/>
            <a:chExt cx="5832647" cy="2144671"/>
          </a:xfrm>
        </p:grpSpPr>
        <p:sp>
          <p:nvSpPr>
            <p:cNvPr id="65" name="TextBox 53"/>
            <p:cNvSpPr txBox="1">
              <a:spLocks noChangeArrowheads="1"/>
            </p:cNvSpPr>
            <p:nvPr/>
          </p:nvSpPr>
          <p:spPr bwMode="auto">
            <a:xfrm rot="10800000" flipV="1">
              <a:off x="2879722" y="1553207"/>
              <a:ext cx="1908577" cy="308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Thermal neutron</a:t>
              </a:r>
            </a:p>
          </p:txBody>
        </p:sp>
        <p:sp>
          <p:nvSpPr>
            <p:cNvPr id="8214" name="TextBox 53"/>
            <p:cNvSpPr txBox="1">
              <a:spLocks noChangeArrowheads="1"/>
            </p:cNvSpPr>
            <p:nvPr/>
          </p:nvSpPr>
          <p:spPr bwMode="auto">
            <a:xfrm rot="10800000" flipV="1">
              <a:off x="5795963" y="2278449"/>
              <a:ext cx="1728787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b="1" baseline="30000">
                  <a:solidFill>
                    <a:srgbClr val="FF0000"/>
                  </a:solidFill>
                  <a:latin typeface="Calibri" pitchFamily="34" charset="0"/>
                </a:rPr>
                <a:t>10</a:t>
              </a:r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B4C (2</a:t>
              </a:r>
              <a:r>
                <a:rPr lang="en-GB" b="1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m thick)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 flipV="1">
              <a:off x="1979613" y="3243973"/>
              <a:ext cx="3385160" cy="728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8216" name="Group 56"/>
            <p:cNvGrpSpPr>
              <a:grpSpLocks/>
            </p:cNvGrpSpPr>
            <p:nvPr/>
          </p:nvGrpSpPr>
          <p:grpSpPr bwMode="auto">
            <a:xfrm flipV="1">
              <a:off x="1979613" y="2037369"/>
              <a:ext cx="3384789" cy="1134571"/>
              <a:chOff x="971561" y="2339802"/>
              <a:chExt cx="5185066" cy="4773541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971561" y="2337696"/>
                <a:ext cx="5185635" cy="15157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8" name="Rectangle 97"/>
              <p:cNvSpPr/>
              <p:nvPr/>
            </p:nvSpPr>
            <p:spPr>
              <a:xfrm flipV="1">
                <a:off x="971561" y="3853449"/>
                <a:ext cx="5185635" cy="1515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71561" y="5369205"/>
                <a:ext cx="5185635" cy="30096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71561" y="5599031"/>
                <a:ext cx="5185635" cy="151575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8217" name="TextBox 53"/>
            <p:cNvSpPr txBox="1">
              <a:spLocks noChangeArrowheads="1"/>
            </p:cNvSpPr>
            <p:nvPr/>
          </p:nvSpPr>
          <p:spPr bwMode="auto">
            <a:xfrm rot="10800000" flipV="1">
              <a:off x="2735999" y="3405450"/>
              <a:ext cx="2195941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Signal pick-up strips</a:t>
              </a:r>
            </a:p>
          </p:txBody>
        </p:sp>
        <p:grpSp>
          <p:nvGrpSpPr>
            <p:cNvPr id="8218" name="Group 57"/>
            <p:cNvGrpSpPr>
              <a:grpSpLocks/>
            </p:cNvGrpSpPr>
            <p:nvPr/>
          </p:nvGrpSpPr>
          <p:grpSpPr bwMode="auto">
            <a:xfrm flipV="1">
              <a:off x="1979806" y="3332898"/>
              <a:ext cx="3365546" cy="19052"/>
              <a:chOff x="648116" y="2880024"/>
              <a:chExt cx="5039661" cy="79345"/>
            </a:xfrm>
          </p:grpSpPr>
          <p:sp>
            <p:nvSpPr>
              <p:cNvPr id="91" name="Rectangle 90"/>
              <p:cNvSpPr/>
              <p:nvPr/>
            </p:nvSpPr>
            <p:spPr bwMode="auto">
              <a:xfrm>
                <a:off x="647827" y="2880143"/>
                <a:ext cx="722602" cy="758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513219" y="2885558"/>
                <a:ext cx="718275" cy="758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76448" y="2885558"/>
                <a:ext cx="720438" cy="758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3241839" y="2885558"/>
                <a:ext cx="720438" cy="758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105067" y="2885558"/>
                <a:ext cx="718275" cy="758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968296" y="2885558"/>
                <a:ext cx="720438" cy="758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71" name="TextBox 66"/>
            <p:cNvSpPr txBox="1">
              <a:spLocks noChangeArrowheads="1"/>
            </p:cNvSpPr>
            <p:nvPr/>
          </p:nvSpPr>
          <p:spPr bwMode="auto">
            <a:xfrm rot="10800000" flipV="1">
              <a:off x="2087973" y="2874606"/>
              <a:ext cx="1476583" cy="27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  <a:cs typeface="Arial" charset="0"/>
                </a:rPr>
                <a:t>Anode (glass)</a:t>
              </a:r>
            </a:p>
          </p:txBody>
        </p:sp>
        <p:sp>
          <p:nvSpPr>
            <p:cNvPr id="72" name="TextBox 66"/>
            <p:cNvSpPr txBox="1">
              <a:spLocks noChangeArrowheads="1"/>
            </p:cNvSpPr>
            <p:nvPr/>
          </p:nvSpPr>
          <p:spPr bwMode="auto">
            <a:xfrm rot="10800000" flipV="1">
              <a:off x="2087973" y="2072142"/>
              <a:ext cx="1332103" cy="2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  <a:cs typeface="Arial" charset="0"/>
                </a:rPr>
                <a:t>Cathode (Al)</a:t>
              </a:r>
            </a:p>
          </p:txBody>
        </p:sp>
        <p:sp>
          <p:nvSpPr>
            <p:cNvPr id="8221" name="TextBox 43"/>
            <p:cNvSpPr txBox="1">
              <a:spLocks noChangeArrowheads="1"/>
            </p:cNvSpPr>
            <p:nvPr/>
          </p:nvSpPr>
          <p:spPr bwMode="auto">
            <a:xfrm rot="10800000" flipV="1">
              <a:off x="2087999" y="2507480"/>
              <a:ext cx="899725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Gas gap</a:t>
              </a:r>
            </a:p>
          </p:txBody>
        </p:sp>
        <p:sp>
          <p:nvSpPr>
            <p:cNvPr id="8222" name="TextBox 20"/>
            <p:cNvSpPr txBox="1">
              <a:spLocks noChangeAspect="1" noChangeArrowheads="1"/>
            </p:cNvSpPr>
            <p:nvPr/>
          </p:nvSpPr>
          <p:spPr bwMode="auto">
            <a:xfrm>
              <a:off x="3852000" y="2484696"/>
              <a:ext cx="1440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E</a:t>
              </a:r>
              <a:endParaRPr lang="en-GB" b="1" baseline="30000">
                <a:latin typeface="Calibri" pitchFamily="34" charset="0"/>
              </a:endParaRPr>
            </a:p>
          </p:txBody>
        </p:sp>
        <p:cxnSp>
          <p:nvCxnSpPr>
            <p:cNvPr id="75" name="Conexão recta unidireccional 64"/>
            <p:cNvCxnSpPr/>
            <p:nvPr/>
          </p:nvCxnSpPr>
          <p:spPr bwMode="auto">
            <a:xfrm rot="-60000" flipV="1">
              <a:off x="4067345" y="2483128"/>
              <a:ext cx="0" cy="28873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 bwMode="auto">
            <a:xfrm>
              <a:off x="2988081" y="2519544"/>
              <a:ext cx="433439" cy="2783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</a:t>
              </a:r>
              <a:r>
                <a:rPr lang="en-GB" b="1" baseline="300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709036" y="2086449"/>
              <a:ext cx="502789" cy="2783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</a:t>
              </a:r>
              <a:r>
                <a:rPr lang="en-GB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 flipV="1">
              <a:off x="1979613" y="3172440"/>
              <a:ext cx="3385160" cy="715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8227" name="Group 50"/>
            <p:cNvGrpSpPr>
              <a:grpSpLocks noChangeAspect="1"/>
            </p:cNvGrpSpPr>
            <p:nvPr/>
          </p:nvGrpSpPr>
          <p:grpSpPr bwMode="auto">
            <a:xfrm flipV="1">
              <a:off x="3241686" y="2230201"/>
              <a:ext cx="434970" cy="757344"/>
              <a:chOff x="4051376" y="3078374"/>
              <a:chExt cx="357321" cy="622120"/>
            </a:xfrm>
          </p:grpSpPr>
          <p:cxnSp>
            <p:nvCxnSpPr>
              <p:cNvPr id="89" name="Straight Arrow Connector 88"/>
              <p:cNvCxnSpPr>
                <a:cxnSpLocks/>
              </p:cNvCxnSpPr>
              <p:nvPr/>
            </p:nvCxnSpPr>
            <p:spPr bwMode="auto">
              <a:xfrm rot="5400000" flipH="1">
                <a:off x="3942344" y="3186723"/>
                <a:ext cx="506406" cy="287225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cxnSpLocks noChangeAspect="1"/>
              </p:cNvCxnSpPr>
              <p:nvPr/>
            </p:nvCxnSpPr>
            <p:spPr bwMode="auto">
              <a:xfrm rot="5400000" flipV="1">
                <a:off x="4309477" y="3601350"/>
                <a:ext cx="128204" cy="7121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Arrow Connector 79"/>
            <p:cNvCxnSpPr/>
            <p:nvPr/>
          </p:nvCxnSpPr>
          <p:spPr bwMode="auto">
            <a:xfrm>
              <a:off x="3564556" y="1835434"/>
              <a:ext cx="0" cy="6112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9" name="TextBox 53"/>
            <p:cNvSpPr txBox="1">
              <a:spLocks noChangeArrowheads="1"/>
            </p:cNvSpPr>
            <p:nvPr/>
          </p:nvSpPr>
          <p:spPr bwMode="auto">
            <a:xfrm rot="10800000" flipV="1">
              <a:off x="5796090" y="3420841"/>
              <a:ext cx="1008126" cy="27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Insulator</a:t>
              </a:r>
            </a:p>
          </p:txBody>
        </p:sp>
        <p:sp>
          <p:nvSpPr>
            <p:cNvPr id="8230" name="TextBox 53"/>
            <p:cNvSpPr txBox="1">
              <a:spLocks noChangeArrowheads="1"/>
            </p:cNvSpPr>
            <p:nvPr/>
          </p:nvSpPr>
          <p:spPr bwMode="auto">
            <a:xfrm rot="10800000" flipV="1">
              <a:off x="5795857" y="2864335"/>
              <a:ext cx="2016403" cy="276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Resistive Ink  (HV)</a:t>
              </a:r>
              <a:endParaRPr lang="en-GB">
                <a:latin typeface="Calibri" pitchFamily="34" charset="0"/>
              </a:endParaRPr>
            </a:p>
          </p:txBody>
        </p:sp>
        <p:cxnSp>
          <p:nvCxnSpPr>
            <p:cNvPr id="83" name="Elbow Connector 82"/>
            <p:cNvCxnSpPr>
              <a:stCxn id="67" idx="3"/>
              <a:endCxn id="8229" idx="3"/>
            </p:cNvCxnSpPr>
            <p:nvPr/>
          </p:nvCxnSpPr>
          <p:spPr bwMode="auto">
            <a:xfrm>
              <a:off x="5364773" y="3280389"/>
              <a:ext cx="431994" cy="27962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>
              <a:stCxn id="78" idx="3"/>
              <a:endCxn id="8230" idx="3"/>
            </p:cNvCxnSpPr>
            <p:nvPr/>
          </p:nvCxnSpPr>
          <p:spPr bwMode="auto">
            <a:xfrm flipV="1">
              <a:off x="5364773" y="3002063"/>
              <a:ext cx="431994" cy="20549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99" idx="3"/>
              <a:endCxn id="8214" idx="3"/>
            </p:cNvCxnSpPr>
            <p:nvPr/>
          </p:nvCxnSpPr>
          <p:spPr bwMode="auto">
            <a:xfrm>
              <a:off x="5364773" y="2415497"/>
              <a:ext cx="431994" cy="13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5364773" y="2163183"/>
              <a:ext cx="32363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>
              <a:spLocks noChangeAspect="1"/>
            </p:cNvSpPr>
            <p:nvPr/>
          </p:nvSpPr>
          <p:spPr bwMode="auto">
            <a:xfrm rot="16200000" flipV="1">
              <a:off x="5689320" y="2036114"/>
              <a:ext cx="251013" cy="25283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Freeform 87"/>
            <p:cNvSpPr>
              <a:spLocks noChangeAspect="1"/>
            </p:cNvSpPr>
            <p:nvPr/>
          </p:nvSpPr>
          <p:spPr bwMode="auto">
            <a:xfrm>
              <a:off x="6012043" y="2116362"/>
              <a:ext cx="288959" cy="180782"/>
            </a:xfrm>
            <a:custGeom>
              <a:avLst/>
              <a:gdLst>
                <a:gd name="connsiteX0" fmla="*/ 0 w 361950"/>
                <a:gd name="connsiteY0" fmla="*/ 174625 h 228600"/>
                <a:gd name="connsiteX1" fmla="*/ 95250 w 361950"/>
                <a:gd name="connsiteY1" fmla="*/ 3175 h 228600"/>
                <a:gd name="connsiteX2" fmla="*/ 228600 w 361950"/>
                <a:gd name="connsiteY2" fmla="*/ 193675 h 228600"/>
                <a:gd name="connsiteX3" fmla="*/ 361950 w 361950"/>
                <a:gd name="connsiteY3" fmla="*/ 212725 h 228600"/>
                <a:gd name="connsiteX4" fmla="*/ 361950 w 361950"/>
                <a:gd name="connsiteY4" fmla="*/ 2127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228600">
                  <a:moveTo>
                    <a:pt x="0" y="174625"/>
                  </a:moveTo>
                  <a:cubicBezTo>
                    <a:pt x="28575" y="87312"/>
                    <a:pt x="57150" y="0"/>
                    <a:pt x="95250" y="3175"/>
                  </a:cubicBezTo>
                  <a:cubicBezTo>
                    <a:pt x="133350" y="6350"/>
                    <a:pt x="184150" y="158750"/>
                    <a:pt x="228600" y="193675"/>
                  </a:cubicBezTo>
                  <a:cubicBezTo>
                    <a:pt x="273050" y="228600"/>
                    <a:pt x="361950" y="212725"/>
                    <a:pt x="361950" y="212725"/>
                  </a:cubicBezTo>
                  <a:lnTo>
                    <a:pt x="361950" y="212725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99" name="Group 100"/>
          <p:cNvGrpSpPr>
            <a:grpSpLocks/>
          </p:cNvGrpSpPr>
          <p:nvPr/>
        </p:nvGrpSpPr>
        <p:grpSpPr bwMode="auto">
          <a:xfrm>
            <a:off x="1692275" y="4149725"/>
            <a:ext cx="5689600" cy="1971675"/>
            <a:chOff x="899592" y="4077073"/>
            <a:chExt cx="5689600" cy="1973327"/>
          </a:xfrm>
        </p:grpSpPr>
        <p:grpSp>
          <p:nvGrpSpPr>
            <p:cNvPr id="8201" name="Grupo 75"/>
            <p:cNvGrpSpPr>
              <a:grpSpLocks/>
            </p:cNvGrpSpPr>
            <p:nvPr/>
          </p:nvGrpSpPr>
          <p:grpSpPr bwMode="auto">
            <a:xfrm>
              <a:off x="899592" y="4077073"/>
              <a:ext cx="5689600" cy="998862"/>
              <a:chOff x="971600" y="2996952"/>
              <a:chExt cx="5688632" cy="998968"/>
            </a:xfrm>
          </p:grpSpPr>
          <p:grpSp>
            <p:nvGrpSpPr>
              <p:cNvPr id="8204" name="Grupo 68"/>
              <p:cNvGrpSpPr>
                <a:grpSpLocks/>
              </p:cNvGrpSpPr>
              <p:nvPr/>
            </p:nvGrpSpPr>
            <p:grpSpPr bwMode="auto">
              <a:xfrm>
                <a:off x="971600" y="2996952"/>
                <a:ext cx="5076856" cy="250933"/>
                <a:chOff x="971600" y="2996952"/>
                <a:chExt cx="5076856" cy="250933"/>
              </a:xfrm>
            </p:grpSpPr>
            <p:sp>
              <p:nvSpPr>
                <p:cNvPr id="112" name="Rectângulo 27"/>
                <p:cNvSpPr/>
                <p:nvPr/>
              </p:nvSpPr>
              <p:spPr>
                <a:xfrm>
                  <a:off x="971600" y="2996952"/>
                  <a:ext cx="252370" cy="2510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8212" name="CaixaDeTexto 28"/>
                <p:cNvSpPr txBox="1">
                  <a:spLocks noChangeArrowheads="1"/>
                </p:cNvSpPr>
                <p:nvPr/>
              </p:nvSpPr>
              <p:spPr bwMode="auto">
                <a:xfrm>
                  <a:off x="1295928" y="2996952"/>
                  <a:ext cx="4752528" cy="246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600"/>
                    <a:t>Plate of float glass (0.35 mm thick): 8 cm x 8 cm</a:t>
                  </a:r>
                </a:p>
              </p:txBody>
            </p:sp>
          </p:grpSp>
          <p:grpSp>
            <p:nvGrpSpPr>
              <p:cNvPr id="8205" name="Grupo 69"/>
              <p:cNvGrpSpPr>
                <a:grpSpLocks/>
              </p:cNvGrpSpPr>
              <p:nvPr/>
            </p:nvGrpSpPr>
            <p:grpSpPr bwMode="auto">
              <a:xfrm>
                <a:off x="971600" y="3356992"/>
                <a:ext cx="5076856" cy="251411"/>
                <a:chOff x="971600" y="2996952"/>
                <a:chExt cx="5076856" cy="251411"/>
              </a:xfrm>
            </p:grpSpPr>
            <p:sp>
              <p:nvSpPr>
                <p:cNvPr id="110" name="Rectângulo 25"/>
                <p:cNvSpPr/>
                <p:nvPr/>
              </p:nvSpPr>
              <p:spPr>
                <a:xfrm>
                  <a:off x="971600" y="2997616"/>
                  <a:ext cx="252370" cy="25106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8210" name="CaixaDeTexto 26"/>
                <p:cNvSpPr txBox="1">
                  <a:spLocks noChangeArrowheads="1"/>
                </p:cNvSpPr>
                <p:nvPr/>
              </p:nvSpPr>
              <p:spPr bwMode="auto">
                <a:xfrm>
                  <a:off x="1295928" y="2996952"/>
                  <a:ext cx="4752528" cy="246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600"/>
                    <a:t>Plate of Al (1.0 mm thick): 8 cm x 8 cm</a:t>
                  </a:r>
                </a:p>
              </p:txBody>
            </p:sp>
          </p:grpSp>
          <p:grpSp>
            <p:nvGrpSpPr>
              <p:cNvPr id="8206" name="Grupo 72"/>
              <p:cNvGrpSpPr>
                <a:grpSpLocks/>
              </p:cNvGrpSpPr>
              <p:nvPr/>
            </p:nvGrpSpPr>
            <p:grpSpPr bwMode="auto">
              <a:xfrm>
                <a:off x="971600" y="3744000"/>
                <a:ext cx="5688632" cy="251920"/>
                <a:chOff x="971600" y="2996952"/>
                <a:chExt cx="5040560" cy="251920"/>
              </a:xfrm>
            </p:grpSpPr>
            <p:sp>
              <p:nvSpPr>
                <p:cNvPr id="108" name="Rectângulo 23"/>
                <p:cNvSpPr/>
                <p:nvPr/>
              </p:nvSpPr>
              <p:spPr>
                <a:xfrm>
                  <a:off x="971600" y="3001500"/>
                  <a:ext cx="223619" cy="2478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8208" name="CaixaDeTexto 24"/>
                <p:cNvSpPr txBox="1">
                  <a:spLocks noChangeArrowheads="1"/>
                </p:cNvSpPr>
                <p:nvPr/>
              </p:nvSpPr>
              <p:spPr bwMode="auto">
                <a:xfrm>
                  <a:off x="1259632" y="2996952"/>
                  <a:ext cx="4752528" cy="246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600"/>
                    <a:t>Gas-gap width: 0.35 mm; filled with C2H2F4 @ 1 atm</a:t>
                  </a:r>
                </a:p>
              </p:txBody>
            </p:sp>
          </p:grpSp>
        </p:grpSp>
        <p:sp>
          <p:nvSpPr>
            <p:cNvPr id="8202" name="CaixaDeTexto 19"/>
            <p:cNvSpPr txBox="1">
              <a:spLocks noChangeArrowheads="1"/>
            </p:cNvSpPr>
            <p:nvPr/>
          </p:nvSpPr>
          <p:spPr bwMode="auto">
            <a:xfrm>
              <a:off x="1259632" y="5157192"/>
              <a:ext cx="5256584" cy="89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/>
                <a:t>Signal pick-up strips engraved on a PCB (1.5 mm thick): </a:t>
              </a:r>
            </a:p>
            <a:p>
              <a:pPr lvl="1">
                <a:spcAft>
                  <a:spcPts val="600"/>
                </a:spcAft>
                <a:buFont typeface="Courier New" pitchFamily="49" charset="0"/>
                <a:buChar char="o"/>
              </a:pPr>
              <a:r>
                <a:rPr lang="en-US" sz="1600"/>
                <a:t> </a:t>
              </a:r>
              <a:r>
                <a:rPr lang="en-US" sz="1600" b="1"/>
                <a:t>Strip width </a:t>
              </a:r>
              <a:r>
                <a:rPr lang="en-US" sz="1600"/>
                <a:t>= </a:t>
              </a:r>
              <a:r>
                <a:rPr lang="en-US" sz="1600" b="1"/>
                <a:t>2 mm</a:t>
              </a:r>
            </a:p>
            <a:p>
              <a:pPr lvl="1">
                <a:spcAft>
                  <a:spcPts val="600"/>
                </a:spcAft>
                <a:buFont typeface="Courier New" pitchFamily="49" charset="0"/>
                <a:buChar char="o"/>
              </a:pPr>
              <a:r>
                <a:rPr lang="en-US" sz="1600"/>
                <a:t> </a:t>
              </a:r>
              <a:r>
                <a:rPr lang="en-US" sz="1600" b="1"/>
                <a:t>Pitch</a:t>
              </a:r>
              <a:r>
                <a:rPr lang="en-US" sz="1600"/>
                <a:t> =  </a:t>
              </a:r>
              <a:r>
                <a:rPr lang="en-US" sz="1600" b="1"/>
                <a:t>2.5 mm</a:t>
              </a:r>
            </a:p>
          </p:txBody>
        </p:sp>
        <p:sp>
          <p:nvSpPr>
            <p:cNvPr id="104" name="Rectângulo 23"/>
            <p:cNvSpPr/>
            <p:nvPr/>
          </p:nvSpPr>
          <p:spPr bwMode="auto">
            <a:xfrm>
              <a:off x="899592" y="5230564"/>
              <a:ext cx="252413" cy="2494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:\Luis_Work_2013_2015\00 B4C Coated RPCs Design and Assembly\CAMERA_1\Fotos_Montagem_Camera_1(1Junho2015)\17-06-15_1934.jpg"/>
          <p:cNvPicPr>
            <a:picLocks noChangeAspect="1" noChangeArrowheads="1"/>
          </p:cNvPicPr>
          <p:nvPr/>
        </p:nvPicPr>
        <p:blipFill>
          <a:blip r:embed="rId3" cstate="print"/>
          <a:srcRect t="13191" b="20163"/>
          <a:stretch>
            <a:fillRect/>
          </a:stretch>
        </p:blipFill>
        <p:spPr bwMode="auto">
          <a:xfrm>
            <a:off x="5940425" y="2349500"/>
            <a:ext cx="30781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CE3B2D-913C-47A7-A132-AF291D43C894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9221" name="Rectângulo 46"/>
          <p:cNvSpPr>
            <a:spLocks noChangeArrowheads="1"/>
          </p:cNvSpPr>
          <p:nvPr/>
        </p:nvSpPr>
        <p:spPr bwMode="auto">
          <a:xfrm>
            <a:off x="1439863" y="36513"/>
            <a:ext cx="7129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baseline="30000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10</a:t>
            </a:r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B4C coatings deposited by DC magnetron sputtering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9223" name="Rectângulo 7"/>
          <p:cNvSpPr>
            <a:spLocks noChangeArrowheads="1"/>
          </p:cNvSpPr>
          <p:nvPr/>
        </p:nvSpPr>
        <p:spPr bwMode="auto">
          <a:xfrm>
            <a:off x="611188" y="1196975"/>
            <a:ext cx="71294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en-US" b="1">
                <a:solidFill>
                  <a:srgbClr val="3366FF"/>
                </a:solidFill>
                <a:cs typeface="Arial" charset="0"/>
              </a:rPr>
              <a:t>B4C coatings enriched in </a:t>
            </a:r>
            <a:r>
              <a:rPr lang="en-US" b="1" baseline="30000">
                <a:solidFill>
                  <a:srgbClr val="3366FF"/>
                </a:solidFill>
                <a:cs typeface="Arial" charset="0"/>
              </a:rPr>
              <a:t>10</a:t>
            </a:r>
            <a:r>
              <a:rPr lang="en-US" b="1">
                <a:solidFill>
                  <a:srgbClr val="3366FF"/>
                </a:solidFill>
                <a:cs typeface="Arial" charset="0"/>
              </a:rPr>
              <a:t>B (~98%) manufactured at the  </a:t>
            </a:r>
            <a:r>
              <a:rPr lang="en-GB" b="1">
                <a:solidFill>
                  <a:srgbClr val="3366FF"/>
                </a:solidFill>
              </a:rPr>
              <a:t>ESS Detector Coatings Workshop, Linköping Sweden</a:t>
            </a:r>
            <a:r>
              <a:rPr lang="en-US" b="1">
                <a:solidFill>
                  <a:srgbClr val="3366FF"/>
                </a:solidFill>
                <a:cs typeface="Arial" charset="0"/>
              </a:rPr>
              <a:t> </a:t>
            </a:r>
          </a:p>
        </p:txBody>
      </p:sp>
      <p:pic>
        <p:nvPicPr>
          <p:cNvPr id="9224" name="Picture 27" descr="European Spallation Source 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9080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5" name="Grupo 19"/>
          <p:cNvGrpSpPr>
            <a:grpSpLocks/>
          </p:cNvGrpSpPr>
          <p:nvPr/>
        </p:nvGrpSpPr>
        <p:grpSpPr bwMode="auto">
          <a:xfrm>
            <a:off x="0" y="2133600"/>
            <a:ext cx="4176713" cy="3865563"/>
            <a:chOff x="179512" y="2060848"/>
            <a:chExt cx="4176464" cy="3866946"/>
          </a:xfrm>
        </p:grpSpPr>
        <p:grpSp>
          <p:nvGrpSpPr>
            <p:cNvPr id="9233" name="Grupo 18"/>
            <p:cNvGrpSpPr>
              <a:grpSpLocks/>
            </p:cNvGrpSpPr>
            <p:nvPr/>
          </p:nvGrpSpPr>
          <p:grpSpPr bwMode="auto">
            <a:xfrm>
              <a:off x="179512" y="2348880"/>
              <a:ext cx="4176464" cy="3578914"/>
              <a:chOff x="179512" y="2348880"/>
              <a:chExt cx="4176464" cy="3578914"/>
            </a:xfrm>
          </p:grpSpPr>
          <p:pic>
            <p:nvPicPr>
              <p:cNvPr id="9235" name="Picture 8" descr="E:\0 aRPC 2016 Workshop\10B4C typical ERD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606" t="3999" r="8652" b="2657"/>
              <a:stretch>
                <a:fillRect/>
              </a:stretch>
            </p:blipFill>
            <p:spPr bwMode="auto">
              <a:xfrm>
                <a:off x="179512" y="2348880"/>
                <a:ext cx="3888432" cy="3258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6" name="Rectangle 27"/>
              <p:cNvSpPr>
                <a:spLocks noChangeArrowheads="1"/>
              </p:cNvSpPr>
              <p:nvPr/>
            </p:nvSpPr>
            <p:spPr bwMode="auto">
              <a:xfrm>
                <a:off x="323528" y="5589240"/>
                <a:ext cx="40324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600" b="1"/>
                  <a:t>ERDA depth profile of a</a:t>
                </a:r>
                <a:r>
                  <a:rPr lang="en-GB" sz="1600" b="1" baseline="30000"/>
                  <a:t>10</a:t>
                </a:r>
                <a:r>
                  <a:rPr lang="en-GB" sz="1600" b="1"/>
                  <a:t>B4C thin film </a:t>
                </a:r>
                <a:endParaRPr lang="en-US" sz="1600" b="1"/>
              </a:p>
            </p:txBody>
          </p:sp>
        </p:grpSp>
        <p:sp>
          <p:nvSpPr>
            <p:cNvPr id="9234" name="Rectangle 15"/>
            <p:cNvSpPr>
              <a:spLocks noChangeArrowheads="1"/>
            </p:cNvSpPr>
            <p:nvPr/>
          </p:nvSpPr>
          <p:spPr bwMode="auto">
            <a:xfrm>
              <a:off x="395536" y="2060848"/>
              <a:ext cx="367188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200"/>
                <a:t>C.Höglund et al., J.Appl. Phys.111, 104908 (2012)</a:t>
              </a:r>
              <a:endParaRPr lang="en-US" sz="1200"/>
            </a:p>
          </p:txBody>
        </p:sp>
      </p:grpSp>
      <p:pic>
        <p:nvPicPr>
          <p:cNvPr id="922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7" name="Grupo 16"/>
          <p:cNvGrpSpPr>
            <a:grpSpLocks/>
          </p:cNvGrpSpPr>
          <p:nvPr/>
        </p:nvGrpSpPr>
        <p:grpSpPr bwMode="auto">
          <a:xfrm>
            <a:off x="3851275" y="2133600"/>
            <a:ext cx="2039938" cy="3001963"/>
            <a:chOff x="3995936" y="1628799"/>
            <a:chExt cx="2038789" cy="3002851"/>
          </a:xfrm>
        </p:grpSpPr>
        <p:grpSp>
          <p:nvGrpSpPr>
            <p:cNvPr id="9229" name="Grupo 15"/>
            <p:cNvGrpSpPr>
              <a:grpSpLocks/>
            </p:cNvGrpSpPr>
            <p:nvPr/>
          </p:nvGrpSpPr>
          <p:grpSpPr bwMode="auto">
            <a:xfrm>
              <a:off x="3995936" y="1628799"/>
              <a:ext cx="2038789" cy="2664296"/>
              <a:chOff x="5436076" y="2904652"/>
              <a:chExt cx="1962738" cy="2612569"/>
            </a:xfrm>
          </p:grpSpPr>
          <p:pic>
            <p:nvPicPr>
              <p:cNvPr id="9231" name="Picture 7" descr="E:\0 aRPC 2016 Workshop\140_Luis.t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36077" y="3610751"/>
                <a:ext cx="1962737" cy="1906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5436076" y="2904652"/>
                <a:ext cx="1663363" cy="724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PT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Courtesy </a:t>
                </a:r>
                <a:r>
                  <a:rPr lang="pt-PT" sz="14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of</a:t>
                </a:r>
                <a:r>
                  <a:rPr lang="pt-PT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pt-PT" sz="14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Susann</a:t>
                </a:r>
                <a:r>
                  <a:rPr lang="pt-PT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Schmidt, ESS (SE)</a:t>
                </a:r>
                <a:endParaRPr lang="en-US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230" name="Rectangle 29"/>
            <p:cNvSpPr>
              <a:spLocks noChangeArrowheads="1"/>
            </p:cNvSpPr>
            <p:nvPr/>
          </p:nvSpPr>
          <p:spPr bwMode="auto">
            <a:xfrm>
              <a:off x="4283968" y="4293096"/>
              <a:ext cx="16561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SEM profile</a:t>
              </a:r>
              <a:endParaRPr lang="en-US" sz="1600" b="1"/>
            </a:p>
          </p:txBody>
        </p:sp>
      </p:grpSp>
      <p:sp>
        <p:nvSpPr>
          <p:cNvPr id="9228" name="Rectângulo 8"/>
          <p:cNvSpPr>
            <a:spLocks noChangeArrowheads="1"/>
          </p:cNvSpPr>
          <p:nvPr/>
        </p:nvSpPr>
        <p:spPr bwMode="auto">
          <a:xfrm>
            <a:off x="5940425" y="5084763"/>
            <a:ext cx="309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 plate (8cm x 8cm) coated with  </a:t>
            </a:r>
            <a:r>
              <a:rPr lang="en-US" baseline="30000"/>
              <a:t>10</a:t>
            </a:r>
            <a:r>
              <a:rPr lang="en-US"/>
              <a:t>B4C (2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m thick)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8725"/>
            <a:ext cx="9144000" cy="365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79388" y="6264275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080805D-0058-4A52-955E-8929F2A23A32}" type="slidenum">
              <a:rPr lang="en-US" sz="2600">
                <a:solidFill>
                  <a:srgbClr val="000099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2600">
              <a:solidFill>
                <a:srgbClr val="000099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20725" y="6408738"/>
            <a:ext cx="827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Margato,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RPC-2016 - XIII </a:t>
            </a:r>
            <a:r>
              <a:rPr lang="en-US" sz="1200" dirty="0"/>
              <a:t>Workshop on Resistive Plate Chambers and related detectors, FEB 22-26, 2016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0245" name="Grupo 64"/>
          <p:cNvGrpSpPr>
            <a:grpSpLocks/>
          </p:cNvGrpSpPr>
          <p:nvPr/>
        </p:nvGrpSpPr>
        <p:grpSpPr bwMode="auto">
          <a:xfrm>
            <a:off x="3454400" y="679450"/>
            <a:ext cx="5689600" cy="4117975"/>
            <a:chOff x="1547566" y="1400289"/>
            <a:chExt cx="5688259" cy="4116703"/>
          </a:xfrm>
        </p:grpSpPr>
        <p:grpSp>
          <p:nvGrpSpPr>
            <p:cNvPr id="10252" name="Group 62"/>
            <p:cNvGrpSpPr>
              <a:grpSpLocks/>
            </p:cNvGrpSpPr>
            <p:nvPr/>
          </p:nvGrpSpPr>
          <p:grpSpPr bwMode="auto">
            <a:xfrm>
              <a:off x="1691995" y="1400289"/>
              <a:ext cx="5543830" cy="3909900"/>
              <a:chOff x="1691400" y="896761"/>
              <a:chExt cx="5544895" cy="3910764"/>
            </a:xfrm>
          </p:grpSpPr>
          <p:grpSp>
            <p:nvGrpSpPr>
              <p:cNvPr id="10254" name="Group 42"/>
              <p:cNvGrpSpPr>
                <a:grpSpLocks/>
              </p:cNvGrpSpPr>
              <p:nvPr/>
            </p:nvGrpSpPr>
            <p:grpSpPr bwMode="auto">
              <a:xfrm>
                <a:off x="1691400" y="896761"/>
                <a:ext cx="5544895" cy="2479174"/>
                <a:chOff x="1979333" y="1203297"/>
                <a:chExt cx="5544895" cy="2479174"/>
              </a:xfrm>
            </p:grpSpPr>
            <p:sp>
              <p:nvSpPr>
                <p:cNvPr id="10272" name="TextBox 53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2448392" y="1203297"/>
                  <a:ext cx="2304156" cy="276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GB" b="1">
                      <a:latin typeface="Calibri" pitchFamily="34" charset="0"/>
                    </a:rPr>
                    <a:t>Thermal neutron beam</a:t>
                  </a:r>
                </a:p>
              </p:txBody>
            </p:sp>
            <p:sp>
              <p:nvSpPr>
                <p:cNvPr id="10273" name="TextBox 53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5796213" y="2288079"/>
                  <a:ext cx="1584000" cy="25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GB" sz="1600" b="1" baseline="30000">
                      <a:latin typeface="Calibri" pitchFamily="34" charset="0"/>
                    </a:rPr>
                    <a:t>10</a:t>
                  </a:r>
                  <a:r>
                    <a:rPr lang="en-GB" sz="1600" b="1">
                      <a:latin typeface="Calibri" pitchFamily="34" charset="0"/>
                    </a:rPr>
                    <a:t>B4C (2</a:t>
                  </a:r>
                  <a:r>
                    <a:rPr lang="en-GB" sz="1600" b="1">
                      <a:latin typeface="Symbol" pitchFamily="18" charset="2"/>
                    </a:rPr>
                    <a:t>m</a:t>
                  </a:r>
                  <a:r>
                    <a:rPr lang="en-GB" sz="1600" b="1">
                      <a:latin typeface="Calibri" pitchFamily="34" charset="0"/>
                    </a:rPr>
                    <a:t>m thick)</a:t>
                  </a: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 flipV="1">
                  <a:off x="1979333" y="3243056"/>
                  <a:ext cx="3385989" cy="730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PT"/>
                </a:p>
              </p:txBody>
            </p:sp>
            <p:grpSp>
              <p:nvGrpSpPr>
                <p:cNvPr id="10275" name="Group 56"/>
                <p:cNvGrpSpPr>
                  <a:grpSpLocks/>
                </p:cNvGrpSpPr>
                <p:nvPr/>
              </p:nvGrpSpPr>
              <p:grpSpPr bwMode="auto">
                <a:xfrm flipV="1">
                  <a:off x="1979613" y="2037369"/>
                  <a:ext cx="3384789" cy="1134571"/>
                  <a:chOff x="971561" y="2339802"/>
                  <a:chExt cx="5185066" cy="4773541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971132" y="2341131"/>
                    <a:ext cx="5182041" cy="15093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PT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 flipV="1">
                    <a:off x="971132" y="3850492"/>
                    <a:ext cx="5182041" cy="151603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PT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971132" y="5366528"/>
                    <a:ext cx="5182041" cy="300538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PT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971132" y="5593600"/>
                    <a:ext cx="5182041" cy="151604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PT"/>
                  </a:p>
                </p:txBody>
              </p:sp>
            </p:grpSp>
            <p:sp>
              <p:nvSpPr>
                <p:cNvPr id="10276" name="TextBox 53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2736000" y="3375288"/>
                  <a:ext cx="1728216" cy="246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GB" sz="1600" b="1">
                      <a:latin typeface="Calibri" pitchFamily="34" charset="0"/>
                    </a:rPr>
                    <a:t>Signal pick-up strips</a:t>
                  </a:r>
                </a:p>
              </p:txBody>
            </p:sp>
            <p:grpSp>
              <p:nvGrpSpPr>
                <p:cNvPr id="10277" name="Group 57"/>
                <p:cNvGrpSpPr>
                  <a:grpSpLocks/>
                </p:cNvGrpSpPr>
                <p:nvPr/>
              </p:nvGrpSpPr>
              <p:grpSpPr bwMode="auto">
                <a:xfrm flipV="1">
                  <a:off x="1979806" y="3332898"/>
                  <a:ext cx="3365546" cy="19052"/>
                  <a:chOff x="648116" y="2880024"/>
                  <a:chExt cx="5039661" cy="79345"/>
                </a:xfrm>
              </p:grpSpPr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647408" y="2877388"/>
                    <a:ext cx="722627" cy="7271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1512658" y="2883997"/>
                    <a:ext cx="717873" cy="727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2375531" y="2883997"/>
                    <a:ext cx="717873" cy="727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238406" y="2883997"/>
                    <a:ext cx="720249" cy="727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58" name="Rectangle 34"/>
                  <p:cNvSpPr/>
                  <p:nvPr/>
                </p:nvSpPr>
                <p:spPr bwMode="auto">
                  <a:xfrm>
                    <a:off x="4101278" y="2883997"/>
                    <a:ext cx="717873" cy="727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4964153" y="2883997"/>
                    <a:ext cx="720249" cy="727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  <p:sp>
              <p:nvSpPr>
                <p:cNvPr id="34" name="TextBox 66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2015843" y="2890662"/>
                  <a:ext cx="1263595" cy="246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600" b="1" dirty="0">
                      <a:latin typeface="+mn-lt"/>
                      <a:cs typeface="Arial" charset="0"/>
                    </a:rPr>
                    <a:t>Anode (glass)</a:t>
                  </a:r>
                </a:p>
              </p:txBody>
            </p:sp>
            <p:sp>
              <p:nvSpPr>
                <p:cNvPr id="35" name="TextBox 66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2015843" y="2089044"/>
                  <a:ext cx="1150888" cy="246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600" b="1" dirty="0">
                      <a:latin typeface="+mn-lt"/>
                      <a:cs typeface="Arial" charset="0"/>
                    </a:rPr>
                    <a:t>Cathode (Al)</a:t>
                  </a:r>
                </a:p>
              </p:txBody>
            </p:sp>
            <p:sp>
              <p:nvSpPr>
                <p:cNvPr id="10280" name="TextBox 43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2088000" y="2520000"/>
                  <a:ext cx="720000" cy="25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GB" sz="1600" b="1">
                      <a:latin typeface="Calibri" pitchFamily="34" charset="0"/>
                    </a:rPr>
                    <a:t>Gas gap</a:t>
                  </a:r>
                </a:p>
              </p:txBody>
            </p:sp>
            <p:sp>
              <p:nvSpPr>
                <p:cNvPr id="10281" name="Text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2000" y="2484696"/>
                  <a:ext cx="14401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r>
                    <a:rPr lang="en-GB" b="1">
                      <a:latin typeface="Calibri" pitchFamily="34" charset="0"/>
                    </a:rPr>
                    <a:t>E</a:t>
                  </a:r>
                  <a:endParaRPr lang="en-GB" b="1" baseline="30000">
                    <a:latin typeface="Calibri" pitchFamily="34" charset="0"/>
                  </a:endParaRPr>
                </a:p>
              </p:txBody>
            </p:sp>
            <p:cxnSp>
              <p:nvCxnSpPr>
                <p:cNvPr id="38" name="Conexão recta unidireccional 64"/>
                <p:cNvCxnSpPr/>
                <p:nvPr/>
              </p:nvCxnSpPr>
              <p:spPr bwMode="auto">
                <a:xfrm rot="-60000" flipV="1">
                  <a:off x="4066804" y="2484297"/>
                  <a:ext cx="0" cy="28890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 bwMode="auto">
                <a:xfrm>
                  <a:off x="3058786" y="2520806"/>
                  <a:ext cx="360346" cy="24604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He</a:t>
                  </a:r>
                  <a:r>
                    <a:rPr lang="en-GB" sz="1600" b="1" baseline="30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 bwMode="auto">
                <a:xfrm>
                  <a:off x="3708045" y="2089044"/>
                  <a:ext cx="287325" cy="24604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Li</a:t>
                  </a:r>
                  <a:r>
                    <a:rPr lang="en-GB" sz="1400" b="1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 flipV="1">
                  <a:off x="1979333" y="3173212"/>
                  <a:ext cx="3385989" cy="6984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PT"/>
                </a:p>
              </p:txBody>
            </p:sp>
            <p:grpSp>
              <p:nvGrpSpPr>
                <p:cNvPr id="10286" name="Group 50"/>
                <p:cNvGrpSpPr>
                  <a:grpSpLocks noChangeAspect="1"/>
                </p:cNvGrpSpPr>
                <p:nvPr/>
              </p:nvGrpSpPr>
              <p:grpSpPr bwMode="auto">
                <a:xfrm flipV="1">
                  <a:off x="3240000" y="2232000"/>
                  <a:ext cx="436039" cy="756000"/>
                  <a:chOff x="4050000" y="3078000"/>
                  <a:chExt cx="358200" cy="621016"/>
                </a:xfrm>
              </p:grpSpPr>
              <p:cxnSp>
                <p:nvCxnSpPr>
                  <p:cNvPr id="52" name="Straight Arrow Connector 51"/>
                  <p:cNvCxnSpPr>
                    <a:cxnSpLocks/>
                  </p:cNvCxnSpPr>
                  <p:nvPr/>
                </p:nvCxnSpPr>
                <p:spPr bwMode="auto">
                  <a:xfrm rot="5400000" flipH="1">
                    <a:off x="3942235" y="3187284"/>
                    <a:ext cx="504623" cy="286892"/>
                  </a:xfrm>
                  <a:prstGeom prst="straightConnector1">
                    <a:avLst/>
                  </a:prstGeom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/>
                  <p:cNvCxnSpPr>
                    <a:cxnSpLocks noChangeAspect="1"/>
                  </p:cNvCxnSpPr>
                  <p:nvPr/>
                </p:nvCxnSpPr>
                <p:spPr bwMode="auto">
                  <a:xfrm rot="5400000" flipV="1">
                    <a:off x="4308657" y="3600641"/>
                    <a:ext cx="127786" cy="71722"/>
                  </a:xfrm>
                  <a:prstGeom prst="straightConnector1">
                    <a:avLst/>
                  </a:prstGeom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Straight Arrow Connector 42"/>
                <p:cNvCxnSpPr/>
                <p:nvPr/>
              </p:nvCxnSpPr>
              <p:spPr bwMode="auto">
                <a:xfrm>
                  <a:off x="3563589" y="1503309"/>
                  <a:ext cx="0" cy="946067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88" name="TextBox 53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5796090" y="3436250"/>
                  <a:ext cx="1008126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GB" sz="1600" b="1">
                      <a:latin typeface="Calibri" pitchFamily="34" charset="0"/>
                    </a:rPr>
                    <a:t>Insulator</a:t>
                  </a:r>
                </a:p>
              </p:txBody>
            </p:sp>
            <p:sp>
              <p:nvSpPr>
                <p:cNvPr id="10289" name="TextBox 53"/>
                <p:cNvSpPr txBox="1">
                  <a:spLocks noChangeArrowheads="1"/>
                </p:cNvSpPr>
                <p:nvPr/>
              </p:nvSpPr>
              <p:spPr bwMode="auto">
                <a:xfrm rot="10800000" flipV="1">
                  <a:off x="5795856" y="2756612"/>
                  <a:ext cx="1728372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GB" sz="1600" b="1">
                      <a:latin typeface="Calibri" pitchFamily="34" charset="0"/>
                    </a:rPr>
                    <a:t>Resistive Ink </a:t>
                  </a:r>
                </a:p>
                <a:p>
                  <a:r>
                    <a:rPr lang="en-GB" sz="1600">
                      <a:latin typeface="Calibri" pitchFamily="34" charset="0"/>
                    </a:rPr>
                    <a:t>(for </a:t>
                  </a:r>
                  <a:r>
                    <a:rPr lang="en-GB" sz="1600" b="1">
                      <a:latin typeface="Calibri" pitchFamily="34" charset="0"/>
                    </a:rPr>
                    <a:t>HV</a:t>
                  </a:r>
                  <a:r>
                    <a:rPr lang="en-GB" sz="1600">
                      <a:latin typeface="Calibri" pitchFamily="34" charset="0"/>
                    </a:rPr>
                    <a:t> distribution)</a:t>
                  </a:r>
                </a:p>
              </p:txBody>
            </p:sp>
            <p:cxnSp>
              <p:nvCxnSpPr>
                <p:cNvPr id="46" name="Elbow Connector 45"/>
                <p:cNvCxnSpPr>
                  <a:stCxn id="30" idx="3"/>
                  <a:endCxn id="10288" idx="3"/>
                </p:cNvCxnSpPr>
                <p:nvPr/>
              </p:nvCxnSpPr>
              <p:spPr bwMode="auto">
                <a:xfrm>
                  <a:off x="5365322" y="3279564"/>
                  <a:ext cx="431781" cy="279375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lbow Connector 23"/>
                <p:cNvCxnSpPr>
                  <a:stCxn id="41" idx="3"/>
                  <a:endCxn id="10289" idx="3"/>
                </p:cNvCxnSpPr>
                <p:nvPr/>
              </p:nvCxnSpPr>
              <p:spPr bwMode="auto">
                <a:xfrm flipV="1">
                  <a:off x="5365322" y="3003364"/>
                  <a:ext cx="430194" cy="204770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62" idx="3"/>
                  <a:endCxn id="10273" idx="3"/>
                </p:cNvCxnSpPr>
                <p:nvPr/>
              </p:nvCxnSpPr>
              <p:spPr bwMode="auto">
                <a:xfrm flipV="1">
                  <a:off x="5365322" y="2414453"/>
                  <a:ext cx="431781" cy="15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25"/>
                <p:cNvCxnSpPr/>
                <p:nvPr/>
              </p:nvCxnSpPr>
              <p:spPr bwMode="auto">
                <a:xfrm>
                  <a:off x="5365322" y="2165237"/>
                  <a:ext cx="32383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Isosceles Triangle 49"/>
                <p:cNvSpPr>
                  <a:spLocks noChangeAspect="1"/>
                </p:cNvSpPr>
                <p:nvPr/>
              </p:nvSpPr>
              <p:spPr bwMode="auto">
                <a:xfrm rot="16200000" flipV="1">
                  <a:off x="5689958" y="2039037"/>
                  <a:ext cx="250803" cy="252402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Freeform 50"/>
                <p:cNvSpPr>
                  <a:spLocks noChangeAspect="1"/>
                </p:cNvSpPr>
                <p:nvPr/>
              </p:nvSpPr>
              <p:spPr bwMode="auto">
                <a:xfrm>
                  <a:off x="5976484" y="1890625"/>
                  <a:ext cx="458767" cy="288900"/>
                </a:xfrm>
                <a:custGeom>
                  <a:avLst/>
                  <a:gdLst>
                    <a:gd name="connsiteX0" fmla="*/ 0 w 361950"/>
                    <a:gd name="connsiteY0" fmla="*/ 174625 h 228600"/>
                    <a:gd name="connsiteX1" fmla="*/ 95250 w 361950"/>
                    <a:gd name="connsiteY1" fmla="*/ 3175 h 228600"/>
                    <a:gd name="connsiteX2" fmla="*/ 228600 w 361950"/>
                    <a:gd name="connsiteY2" fmla="*/ 193675 h 228600"/>
                    <a:gd name="connsiteX3" fmla="*/ 361950 w 361950"/>
                    <a:gd name="connsiteY3" fmla="*/ 212725 h 228600"/>
                    <a:gd name="connsiteX4" fmla="*/ 361950 w 361950"/>
                    <a:gd name="connsiteY4" fmla="*/ 212725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228600">
                      <a:moveTo>
                        <a:pt x="0" y="174625"/>
                      </a:moveTo>
                      <a:cubicBezTo>
                        <a:pt x="28575" y="87312"/>
                        <a:pt x="57150" y="0"/>
                        <a:pt x="95250" y="3175"/>
                      </a:cubicBezTo>
                      <a:cubicBezTo>
                        <a:pt x="133350" y="6350"/>
                        <a:pt x="184150" y="158750"/>
                        <a:pt x="228600" y="193675"/>
                      </a:cubicBezTo>
                      <a:cubicBezTo>
                        <a:pt x="273050" y="228600"/>
                        <a:pt x="361950" y="212725"/>
                        <a:pt x="361950" y="212725"/>
                      </a:cubicBezTo>
                      <a:lnTo>
                        <a:pt x="361950" y="212725"/>
                      </a:ln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255" name="Group 42"/>
              <p:cNvGrpSpPr>
                <a:grpSpLocks/>
              </p:cNvGrpSpPr>
              <p:nvPr/>
            </p:nvGrpSpPr>
            <p:grpSpPr bwMode="auto">
              <a:xfrm flipV="1">
                <a:off x="1691680" y="3528000"/>
                <a:ext cx="4456110" cy="1279525"/>
                <a:chOff x="1979613" y="2036762"/>
                <a:chExt cx="4456110" cy="1279525"/>
              </a:xfrm>
            </p:grpSpPr>
            <p:sp>
              <p:nvSpPr>
                <p:cNvPr id="14" name="Rectangle 13"/>
                <p:cNvSpPr/>
                <p:nvPr/>
              </p:nvSpPr>
              <p:spPr bwMode="auto">
                <a:xfrm flipV="1">
                  <a:off x="1979333" y="3242664"/>
                  <a:ext cx="3382815" cy="730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PT"/>
                </a:p>
              </p:txBody>
            </p:sp>
            <p:grpSp>
              <p:nvGrpSpPr>
                <p:cNvPr id="10259" name="Group 56"/>
                <p:cNvGrpSpPr>
                  <a:grpSpLocks/>
                </p:cNvGrpSpPr>
                <p:nvPr/>
              </p:nvGrpSpPr>
              <p:grpSpPr bwMode="auto">
                <a:xfrm flipV="1">
                  <a:off x="1979613" y="2036762"/>
                  <a:ext cx="3384550" cy="1135063"/>
                  <a:chOff x="971561" y="2340286"/>
                  <a:chExt cx="5184700" cy="4775610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971132" y="2342781"/>
                    <a:ext cx="5177179" cy="151603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PT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 flipV="1">
                    <a:off x="971132" y="3858817"/>
                    <a:ext cx="5177179" cy="15160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PT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971132" y="5601929"/>
                    <a:ext cx="5177179" cy="1516036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PT"/>
                  </a:p>
                </p:txBody>
              </p:sp>
            </p:grpSp>
            <p:sp>
              <p:nvSpPr>
                <p:cNvPr id="16" name="TextBox 66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015843" y="2853760"/>
                  <a:ext cx="1263595" cy="246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600" b="1" dirty="0">
                      <a:latin typeface="+mn-lt"/>
                      <a:cs typeface="Arial" charset="0"/>
                    </a:rPr>
                    <a:t>Anode (glass)</a:t>
                  </a:r>
                </a:p>
              </p:txBody>
            </p:sp>
            <p:sp>
              <p:nvSpPr>
                <p:cNvPr id="17" name="TextBox 66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015843" y="2087066"/>
                  <a:ext cx="1150888" cy="246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600" b="1" dirty="0">
                      <a:latin typeface="+mn-lt"/>
                      <a:cs typeface="Arial" charset="0"/>
                    </a:rPr>
                    <a:t>Cathode (Al)</a:t>
                  </a:r>
                </a:p>
              </p:txBody>
            </p:sp>
            <p:sp>
              <p:nvSpPr>
                <p:cNvPr id="10262" name="TextBox 43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088000" y="2488287"/>
                  <a:ext cx="720000" cy="25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GB" sz="1600" b="1">
                      <a:latin typeface="Calibri" pitchFamily="34" charset="0"/>
                    </a:rPr>
                    <a:t>Gas gap</a:t>
                  </a:r>
                </a:p>
              </p:txBody>
            </p:sp>
            <p:sp>
              <p:nvSpPr>
                <p:cNvPr id="10263" name="TextBox 20"/>
                <p:cNvSpPr txBox="1">
                  <a:spLocks noChangeAspect="1" noChangeArrowheads="1"/>
                </p:cNvSpPr>
                <p:nvPr/>
              </p:nvSpPr>
              <p:spPr bwMode="auto">
                <a:xfrm flipV="1">
                  <a:off x="3852000" y="2484696"/>
                  <a:ext cx="14401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r>
                    <a:rPr lang="en-GB" b="1">
                      <a:latin typeface="Calibri" pitchFamily="34" charset="0"/>
                    </a:rPr>
                    <a:t>E</a:t>
                  </a:r>
                  <a:endParaRPr lang="en-GB" b="1" baseline="30000">
                    <a:latin typeface="Calibri" pitchFamily="34" charset="0"/>
                  </a:endParaRPr>
                </a:p>
              </p:txBody>
            </p:sp>
            <p:cxnSp>
              <p:nvCxnSpPr>
                <p:cNvPr id="20" name="Conexão recta unidireccional 64"/>
                <p:cNvCxnSpPr/>
                <p:nvPr/>
              </p:nvCxnSpPr>
              <p:spPr bwMode="auto">
                <a:xfrm rot="-60000" flipV="1">
                  <a:off x="4065217" y="2483906"/>
                  <a:ext cx="0" cy="287312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 bwMode="auto">
                <a:xfrm flipV="1">
                  <a:off x="1979333" y="3171232"/>
                  <a:ext cx="3382815" cy="714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PT"/>
                </a:p>
              </p:txBody>
            </p:sp>
            <p:cxnSp>
              <p:nvCxnSpPr>
                <p:cNvPr id="22" name="Straight Arrow Connector 21"/>
                <p:cNvCxnSpPr/>
                <p:nvPr/>
              </p:nvCxnSpPr>
              <p:spPr bwMode="auto">
                <a:xfrm>
                  <a:off x="5362148" y="2163259"/>
                  <a:ext cx="32383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Isosceles Triangle 22"/>
                <p:cNvSpPr>
                  <a:spLocks noChangeAspect="1"/>
                </p:cNvSpPr>
                <p:nvPr/>
              </p:nvSpPr>
              <p:spPr bwMode="auto">
                <a:xfrm rot="16200000" flipV="1">
                  <a:off x="5686783" y="2037057"/>
                  <a:ext cx="250803" cy="252402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Freeform 23"/>
                <p:cNvSpPr>
                  <a:spLocks noChangeAspect="1"/>
                </p:cNvSpPr>
                <p:nvPr/>
              </p:nvSpPr>
              <p:spPr bwMode="auto">
                <a:xfrm flipV="1">
                  <a:off x="5973309" y="2163259"/>
                  <a:ext cx="461942" cy="288899"/>
                </a:xfrm>
                <a:custGeom>
                  <a:avLst/>
                  <a:gdLst>
                    <a:gd name="connsiteX0" fmla="*/ 0 w 361950"/>
                    <a:gd name="connsiteY0" fmla="*/ 174625 h 228600"/>
                    <a:gd name="connsiteX1" fmla="*/ 95250 w 361950"/>
                    <a:gd name="connsiteY1" fmla="*/ 3175 h 228600"/>
                    <a:gd name="connsiteX2" fmla="*/ 228600 w 361950"/>
                    <a:gd name="connsiteY2" fmla="*/ 193675 h 228600"/>
                    <a:gd name="connsiteX3" fmla="*/ 361950 w 361950"/>
                    <a:gd name="connsiteY3" fmla="*/ 212725 h 228600"/>
                    <a:gd name="connsiteX4" fmla="*/ 361950 w 361950"/>
                    <a:gd name="connsiteY4" fmla="*/ 212725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228600">
                      <a:moveTo>
                        <a:pt x="0" y="174625"/>
                      </a:moveTo>
                      <a:cubicBezTo>
                        <a:pt x="28575" y="87312"/>
                        <a:pt x="57150" y="0"/>
                        <a:pt x="95250" y="3175"/>
                      </a:cubicBezTo>
                      <a:cubicBezTo>
                        <a:pt x="133350" y="6350"/>
                        <a:pt x="184150" y="158750"/>
                        <a:pt x="228600" y="193675"/>
                      </a:cubicBezTo>
                      <a:cubicBezTo>
                        <a:pt x="273050" y="228600"/>
                        <a:pt x="361950" y="212725"/>
                        <a:pt x="361950" y="212725"/>
                      </a:cubicBezTo>
                      <a:lnTo>
                        <a:pt x="361950" y="212725"/>
                      </a:lnTo>
                    </a:path>
                  </a:pathLst>
                </a:cu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1" name="TextBox 43"/>
              <p:cNvSpPr txBox="1">
                <a:spLocks noChangeArrowheads="1"/>
              </p:cNvSpPr>
              <p:nvPr/>
            </p:nvSpPr>
            <p:spPr bwMode="auto">
              <a:xfrm rot="10800000" flipV="1">
                <a:off x="1691400" y="1407891"/>
                <a:ext cx="720694" cy="309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RPC 2</a:t>
                </a:r>
              </a:p>
            </p:txBody>
          </p:sp>
          <p:sp>
            <p:nvSpPr>
              <p:cNvPr id="12" name="TextBox 43"/>
              <p:cNvSpPr txBox="1">
                <a:spLocks noChangeArrowheads="1"/>
              </p:cNvSpPr>
              <p:nvPr/>
            </p:nvSpPr>
            <p:spPr bwMode="auto">
              <a:xfrm rot="10800000" flipV="1">
                <a:off x="1691400" y="3204783"/>
                <a:ext cx="720694" cy="307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RPC 1</a:t>
                </a:r>
              </a:p>
            </p:txBody>
          </p:sp>
        </p:grpSp>
        <p:sp>
          <p:nvSpPr>
            <p:cNvPr id="64" name="Rectângulo 63"/>
            <p:cNvSpPr/>
            <p:nvPr/>
          </p:nvSpPr>
          <p:spPr>
            <a:xfrm>
              <a:off x="1547566" y="1844652"/>
              <a:ext cx="3671023" cy="3672340"/>
            </a:xfrm>
            <a:prstGeom prst="rect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ângulo 46"/>
          <p:cNvSpPr>
            <a:spLocks noChangeArrowheads="1"/>
          </p:cNvSpPr>
          <p:nvPr/>
        </p:nvSpPr>
        <p:spPr bwMode="auto">
          <a:xfrm>
            <a:off x="1439863" y="179388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ea typeface="Arial Unicode MS" pitchFamily="34" charset="-128"/>
                <a:cs typeface="Arial" charset="0"/>
              </a:rPr>
              <a:t>Experimental setup</a:t>
            </a:r>
            <a:endParaRPr lang="en-GB" sz="2800">
              <a:solidFill>
                <a:srgbClr val="003399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0248" name="Rectângulo 10"/>
          <p:cNvSpPr>
            <a:spLocks noChangeArrowheads="1"/>
          </p:cNvSpPr>
          <p:nvPr/>
        </p:nvSpPr>
        <p:spPr bwMode="auto">
          <a:xfrm>
            <a:off x="3635375" y="5229225"/>
            <a:ext cx="52212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Aft>
                <a:spcPts val="600"/>
              </a:spcAft>
              <a:buSzPct val="150000"/>
              <a:buFont typeface="Wingdings" pitchFamily="2" charset="2"/>
              <a:buChar char="§"/>
            </a:pPr>
            <a:r>
              <a:rPr lang="en-GB" sz="1600"/>
              <a:t> </a:t>
            </a:r>
            <a:r>
              <a:rPr lang="en-GB" sz="1600" b="1"/>
              <a:t>RPC 1</a:t>
            </a:r>
            <a:r>
              <a:rPr lang="en-GB" sz="1600"/>
              <a:t>: no coating</a:t>
            </a:r>
          </a:p>
          <a:p>
            <a:pPr marL="177800" indent="-177800">
              <a:buSzPct val="150000"/>
              <a:buFont typeface="Wingdings" pitchFamily="2" charset="2"/>
              <a:buChar char="§"/>
            </a:pPr>
            <a:r>
              <a:rPr lang="en-GB" sz="1600"/>
              <a:t> </a:t>
            </a:r>
            <a:r>
              <a:rPr lang="en-GB" sz="1600" b="1"/>
              <a:t>RPC 2</a:t>
            </a:r>
            <a:r>
              <a:rPr lang="en-GB" sz="1600"/>
              <a:t>: Cathode (Al plate) coated with 2 </a:t>
            </a:r>
            <a:r>
              <a:rPr lang="en-GB" sz="1600">
                <a:latin typeface="Symbol" pitchFamily="18" charset="2"/>
              </a:rPr>
              <a:t>m</a:t>
            </a:r>
            <a:r>
              <a:rPr lang="en-GB" sz="1600"/>
              <a:t>m thick 10B4C layer (enriched in </a:t>
            </a:r>
            <a:r>
              <a:rPr lang="en-GB" sz="1600" baseline="30000"/>
              <a:t>10</a:t>
            </a:r>
            <a:r>
              <a:rPr lang="en-GB" sz="1600"/>
              <a:t>B @ ~98%)  </a:t>
            </a:r>
          </a:p>
        </p:txBody>
      </p:sp>
      <p:pic>
        <p:nvPicPr>
          <p:cNvPr id="10249" name="Picture 5" descr="F:\Luis_Work_2013_2015\00 B4C Coated RPCs Design and Assembly\CAMERA_1\Fotos_Montagem_Camera_1(1Junho2015)\17-06-15_1937.jpg"/>
          <p:cNvPicPr>
            <a:picLocks noChangeAspect="1" noChangeArrowheads="1"/>
          </p:cNvPicPr>
          <p:nvPr/>
        </p:nvPicPr>
        <p:blipFill>
          <a:blip r:embed="rId4" cstate="print"/>
          <a:srcRect l="11909" r="22736" b="23097"/>
          <a:stretch>
            <a:fillRect/>
          </a:stretch>
        </p:blipFill>
        <p:spPr bwMode="auto">
          <a:xfrm>
            <a:off x="160338" y="1628775"/>
            <a:ext cx="3000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ângulo 10"/>
          <p:cNvSpPr>
            <a:spLocks noChangeArrowheads="1"/>
          </p:cNvSpPr>
          <p:nvPr/>
        </p:nvSpPr>
        <p:spPr bwMode="auto">
          <a:xfrm>
            <a:off x="179388" y="4292600"/>
            <a:ext cx="28797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Mounting of the Al cathode over the anode separated by a 0.35 mm diameter monofilament of nylon.</a:t>
            </a:r>
          </a:p>
        </p:txBody>
      </p:sp>
      <p:sp>
        <p:nvSpPr>
          <p:cNvPr id="10251" name="Rectângulo 70"/>
          <p:cNvSpPr>
            <a:spLocks noChangeArrowheads="1"/>
          </p:cNvSpPr>
          <p:nvPr/>
        </p:nvSpPr>
        <p:spPr bwMode="auto">
          <a:xfrm>
            <a:off x="3276600" y="4868863"/>
            <a:ext cx="4535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Two RPCs with an identical geometry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6746</TotalTime>
  <Words>2082</Words>
  <Application>Microsoft Office PowerPoint</Application>
  <PresentationFormat>Apresentação no Ecrã (4:3)</PresentationFormat>
  <Paragraphs>287</Paragraphs>
  <Slides>27</Slides>
  <Notes>25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8" baseType="lpstr">
      <vt:lpstr>Arial</vt:lpstr>
      <vt:lpstr>Calibri</vt:lpstr>
      <vt:lpstr>Futura MdCn BT</vt:lpstr>
      <vt:lpstr>Kartika</vt:lpstr>
      <vt:lpstr>Times New Roman</vt:lpstr>
      <vt:lpstr>Wingdings</vt:lpstr>
      <vt:lpstr>Arial Unicode MS</vt:lpstr>
      <vt:lpstr>Symbol</vt:lpstr>
      <vt:lpstr>Courier New</vt:lpstr>
      <vt:lpstr>Lucida Calligraphy</vt:lpstr>
      <vt:lpstr>Office Theme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 Margato</dc:creator>
  <cp:lastModifiedBy>lumar</cp:lastModifiedBy>
  <cp:revision>925</cp:revision>
  <dcterms:created xsi:type="dcterms:W3CDTF">2014-05-21T10:21:51Z</dcterms:created>
  <dcterms:modified xsi:type="dcterms:W3CDTF">2016-02-23T07:26:32Z</dcterms:modified>
</cp:coreProperties>
</file>