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99" r:id="rId3"/>
    <p:sldId id="400" r:id="rId4"/>
    <p:sldId id="392" r:id="rId5"/>
    <p:sldId id="401" r:id="rId6"/>
    <p:sldId id="419" r:id="rId7"/>
    <p:sldId id="402" r:id="rId8"/>
    <p:sldId id="391" r:id="rId9"/>
    <p:sldId id="403" r:id="rId10"/>
    <p:sldId id="404" r:id="rId11"/>
    <p:sldId id="405" r:id="rId12"/>
    <p:sldId id="406" r:id="rId13"/>
    <p:sldId id="407" r:id="rId14"/>
    <p:sldId id="417" r:id="rId15"/>
    <p:sldId id="421" r:id="rId16"/>
    <p:sldId id="410" r:id="rId17"/>
    <p:sldId id="411" r:id="rId18"/>
    <p:sldId id="416" r:id="rId19"/>
    <p:sldId id="412" r:id="rId20"/>
    <p:sldId id="415" r:id="rId21"/>
    <p:sldId id="413" r:id="rId22"/>
    <p:sldId id="414" r:id="rId23"/>
    <p:sldId id="39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60" d="100"/>
          <a:sy n="60" d="100"/>
        </p:scale>
        <p:origin x="-89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8544B-149C-428E-A717-3D0DA526F371}" type="doc">
      <dgm:prSet loTypeId="urn:microsoft.com/office/officeart/2005/8/layout/chevron2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zh-CN" altLang="en-US"/>
        </a:p>
      </dgm:t>
    </dgm:pt>
    <dgm:pt modelId="{B709B1E1-1E29-40E7-A93A-DA9E170EE4F6}">
      <dgm:prSet phldrT="[文本]" custT="1"/>
      <dgm:spPr/>
      <dgm:t>
        <a:bodyPr/>
        <a:lstStyle/>
        <a:p>
          <a:r>
            <a:rPr lang="en-US" altLang="zh-CN" sz="3600" dirty="0" smtClean="0"/>
            <a:t>1</a:t>
          </a:r>
          <a:endParaRPr lang="zh-CN" altLang="en-US" sz="3600" dirty="0"/>
        </a:p>
      </dgm:t>
    </dgm:pt>
    <dgm:pt modelId="{C235F65F-45C9-428D-A333-D37F4EA7AF5F}" type="par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DF07C57-4DCF-4732-A9C4-F4244CB03C9C}" type="sib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46373C0-81FD-4B1C-AFFA-ED43527B0DD9}">
      <dgm:prSet phldrT="[文本]"/>
      <dgm:spPr/>
      <dgm:t>
        <a:bodyPr/>
        <a:lstStyle/>
        <a:p>
          <a:r>
            <a:rPr lang="en-US" altLang="zh-CN" dirty="0" smtClean="0"/>
            <a:t>Unpacking</a:t>
          </a:r>
          <a:endParaRPr lang="zh-CN" altLang="en-US" dirty="0"/>
        </a:p>
      </dgm:t>
    </dgm:pt>
    <dgm:pt modelId="{671DEDDD-85FC-49BA-BA0C-CF6552860AA4}" type="par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0166C6DE-6302-4E4B-B664-CA92188A8E7A}" type="sib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C9170526-EAEF-49CC-9086-053BD413E501}">
      <dgm:prSet phldrT="[文本]" custT="1"/>
      <dgm:spPr/>
      <dgm:t>
        <a:bodyPr/>
        <a:lstStyle/>
        <a:p>
          <a:r>
            <a:rPr lang="en-US" altLang="zh-CN" sz="3600" dirty="0" smtClean="0"/>
            <a:t>2</a:t>
          </a:r>
          <a:endParaRPr lang="zh-CN" altLang="en-US" sz="3600" dirty="0"/>
        </a:p>
      </dgm:t>
    </dgm:pt>
    <dgm:pt modelId="{4190BA95-BC67-4D9B-843D-EF47F38B58FB}" type="par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EFAE0690-E495-4FB2-ADA2-9411F04BFC6A}" type="sib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8BA8678F-F1B7-42DF-80E9-DEB32859F521}">
      <dgm:prSet phldrT="[文本]"/>
      <dgm:spPr/>
      <dgm:t>
        <a:bodyPr/>
        <a:lstStyle/>
        <a:p>
          <a:r>
            <a:rPr lang="en-US" altLang="en-US" dirty="0" smtClean="0"/>
            <a:t>Cluster Building</a:t>
          </a:r>
          <a:endParaRPr lang="zh-CN" altLang="en-US" dirty="0"/>
        </a:p>
      </dgm:t>
    </dgm:pt>
    <dgm:pt modelId="{58A86FD6-3DE5-40ED-9A2E-08D8935EB8C5}" type="par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3F095ED6-E4D1-40A5-B54F-9FA810BE406B}" type="sib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77D4F723-4F42-42B1-8178-7E37163F577D}">
      <dgm:prSet phldrT="[文本]" custT="1"/>
      <dgm:spPr/>
      <dgm:t>
        <a:bodyPr/>
        <a:lstStyle/>
        <a:p>
          <a:r>
            <a:rPr lang="en-US" altLang="zh-CN" sz="3600" dirty="0" smtClean="0"/>
            <a:t>3</a:t>
          </a:r>
          <a:endParaRPr lang="zh-CN" altLang="en-US" sz="3600" dirty="0"/>
        </a:p>
      </dgm:t>
    </dgm:pt>
    <dgm:pt modelId="{52D9DCEA-9F0E-46D5-AACD-514333FC3C51}" type="par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C53EA40C-90ED-409A-BCF6-2759A79C372A}" type="sib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496254C6-8A0D-41E5-B149-967BAFC98698}">
      <dgm:prSet phldrT="[文本]"/>
      <dgm:spPr/>
      <dgm:t>
        <a:bodyPr/>
        <a:lstStyle/>
        <a:p>
          <a:r>
            <a:rPr lang="en-US" altLang="zh-CN" dirty="0" smtClean="0"/>
            <a:t>Analysis</a:t>
          </a:r>
          <a:endParaRPr lang="zh-CN" altLang="en-US" dirty="0"/>
        </a:p>
      </dgm:t>
    </dgm:pt>
    <dgm:pt modelId="{EEF32844-A092-4E9B-B262-47A69F3DFADE}" type="par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084B3640-46EA-474D-BAE9-AFAB48D02A0A}" type="sib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EED2AA12-DDD6-42CF-BD23-0DD6B573E8F4}" type="pres">
      <dgm:prSet presAssocID="{1A88544B-149C-428E-A717-3D0DA526F3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BC1FE0-F223-4296-9BD0-EB14BF2425B6}" type="pres">
      <dgm:prSet presAssocID="{B709B1E1-1E29-40E7-A93A-DA9E170EE4F6}" presName="composite" presStyleCnt="0"/>
      <dgm:spPr/>
    </dgm:pt>
    <dgm:pt modelId="{A1E9ABB7-8280-4FC0-9BD7-575D32A51D8C}" type="pres">
      <dgm:prSet presAssocID="{B709B1E1-1E29-40E7-A93A-DA9E170EE4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6E075E-2F5B-4F32-8E93-1D0F516AA00C}" type="pres">
      <dgm:prSet presAssocID="{B709B1E1-1E29-40E7-A93A-DA9E170EE4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D17FCD-22A6-4C09-9DFC-D306379AD8A0}" type="pres">
      <dgm:prSet presAssocID="{6DF07C57-4DCF-4732-A9C4-F4244CB03C9C}" presName="sp" presStyleCnt="0"/>
      <dgm:spPr/>
    </dgm:pt>
    <dgm:pt modelId="{7E8196C7-BA3E-4054-8155-152120FA417B}" type="pres">
      <dgm:prSet presAssocID="{C9170526-EAEF-49CC-9086-053BD413E501}" presName="composite" presStyleCnt="0"/>
      <dgm:spPr/>
    </dgm:pt>
    <dgm:pt modelId="{BB5BAB14-F2A0-437A-A3F6-D5B71C45E382}" type="pres">
      <dgm:prSet presAssocID="{C9170526-EAEF-49CC-9086-053BD413E5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08C6DE-4AAE-440B-8DBF-D48745D38CD2}" type="pres">
      <dgm:prSet presAssocID="{C9170526-EAEF-49CC-9086-053BD413E5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7A75A-6418-4915-A420-3932E163589F}" type="pres">
      <dgm:prSet presAssocID="{EFAE0690-E495-4FB2-ADA2-9411F04BFC6A}" presName="sp" presStyleCnt="0"/>
      <dgm:spPr/>
    </dgm:pt>
    <dgm:pt modelId="{BB222C1E-B02C-43AC-9669-141D776CDC33}" type="pres">
      <dgm:prSet presAssocID="{77D4F723-4F42-42B1-8178-7E37163F577D}" presName="composite" presStyleCnt="0"/>
      <dgm:spPr/>
    </dgm:pt>
    <dgm:pt modelId="{EB096DBD-BBB9-4926-8C86-3C0C8DB16F5D}" type="pres">
      <dgm:prSet presAssocID="{77D4F723-4F42-42B1-8178-7E37163F57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09C04-AFCC-424B-A5C2-F604733606E1}" type="pres">
      <dgm:prSet presAssocID="{77D4F723-4F42-42B1-8178-7E37163F57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85DF93-8B3D-4992-8DEF-15CB1DF528CC}" srcId="{77D4F723-4F42-42B1-8178-7E37163F577D}" destId="{496254C6-8A0D-41E5-B149-967BAFC98698}" srcOrd="0" destOrd="0" parTransId="{EEF32844-A092-4E9B-B262-47A69F3DFADE}" sibTransId="{084B3640-46EA-474D-BAE9-AFAB48D02A0A}"/>
    <dgm:cxn modelId="{D22D2F69-8CC4-48BD-A8E9-55F7B062DD68}" srcId="{B709B1E1-1E29-40E7-A93A-DA9E170EE4F6}" destId="{646373C0-81FD-4B1C-AFFA-ED43527B0DD9}" srcOrd="0" destOrd="0" parTransId="{671DEDDD-85FC-49BA-BA0C-CF6552860AA4}" sibTransId="{0166C6DE-6302-4E4B-B664-CA92188A8E7A}"/>
    <dgm:cxn modelId="{69E62261-C71A-4118-A259-4371D58AB26F}" type="presOf" srcId="{77D4F723-4F42-42B1-8178-7E37163F577D}" destId="{EB096DBD-BBB9-4926-8C86-3C0C8DB16F5D}" srcOrd="0" destOrd="0" presId="urn:microsoft.com/office/officeart/2005/8/layout/chevron2"/>
    <dgm:cxn modelId="{62E449B0-7686-4551-9ECC-5D9D9CF2980B}" type="presOf" srcId="{496254C6-8A0D-41E5-B149-967BAFC98698}" destId="{63E09C04-AFCC-424B-A5C2-F604733606E1}" srcOrd="0" destOrd="0" presId="urn:microsoft.com/office/officeart/2005/8/layout/chevron2"/>
    <dgm:cxn modelId="{E0B4E2FD-E879-4A27-BB9E-67014B042C01}" type="presOf" srcId="{C9170526-EAEF-49CC-9086-053BD413E501}" destId="{BB5BAB14-F2A0-437A-A3F6-D5B71C45E382}" srcOrd="0" destOrd="0" presId="urn:microsoft.com/office/officeart/2005/8/layout/chevron2"/>
    <dgm:cxn modelId="{97703E29-5027-46F0-8F6F-9EAA2863D675}" srcId="{C9170526-EAEF-49CC-9086-053BD413E501}" destId="{8BA8678F-F1B7-42DF-80E9-DEB32859F521}" srcOrd="0" destOrd="0" parTransId="{58A86FD6-3DE5-40ED-9A2E-08D8935EB8C5}" sibTransId="{3F095ED6-E4D1-40A5-B54F-9FA810BE406B}"/>
    <dgm:cxn modelId="{92BB56F0-CFF2-4F16-B7ED-4F6CE0137ECB}" srcId="{1A88544B-149C-428E-A717-3D0DA526F371}" destId="{B709B1E1-1E29-40E7-A93A-DA9E170EE4F6}" srcOrd="0" destOrd="0" parTransId="{C235F65F-45C9-428D-A333-D37F4EA7AF5F}" sibTransId="{6DF07C57-4DCF-4732-A9C4-F4244CB03C9C}"/>
    <dgm:cxn modelId="{FFCB4AB2-E1BE-4D31-A72C-24DC07142DD0}" type="presOf" srcId="{646373C0-81FD-4B1C-AFFA-ED43527B0DD9}" destId="{FF6E075E-2F5B-4F32-8E93-1D0F516AA00C}" srcOrd="0" destOrd="0" presId="urn:microsoft.com/office/officeart/2005/8/layout/chevron2"/>
    <dgm:cxn modelId="{AD644F5F-896A-49E1-A42F-3B0BFF95010C}" type="presOf" srcId="{B709B1E1-1E29-40E7-A93A-DA9E170EE4F6}" destId="{A1E9ABB7-8280-4FC0-9BD7-575D32A51D8C}" srcOrd="0" destOrd="0" presId="urn:microsoft.com/office/officeart/2005/8/layout/chevron2"/>
    <dgm:cxn modelId="{58A86AE6-EBA9-4F54-A9B4-DBC7A5754072}" type="presOf" srcId="{1A88544B-149C-428E-A717-3D0DA526F371}" destId="{EED2AA12-DDD6-42CF-BD23-0DD6B573E8F4}" srcOrd="0" destOrd="0" presId="urn:microsoft.com/office/officeart/2005/8/layout/chevron2"/>
    <dgm:cxn modelId="{3A5D92DD-9F3A-40EA-A67E-627FF7258C1A}" type="presOf" srcId="{8BA8678F-F1B7-42DF-80E9-DEB32859F521}" destId="{F808C6DE-4AAE-440B-8DBF-D48745D38CD2}" srcOrd="0" destOrd="0" presId="urn:microsoft.com/office/officeart/2005/8/layout/chevron2"/>
    <dgm:cxn modelId="{D5851460-0B81-429B-B08B-17076F89F22D}" srcId="{1A88544B-149C-428E-A717-3D0DA526F371}" destId="{77D4F723-4F42-42B1-8178-7E37163F577D}" srcOrd="2" destOrd="0" parTransId="{52D9DCEA-9F0E-46D5-AACD-514333FC3C51}" sibTransId="{C53EA40C-90ED-409A-BCF6-2759A79C372A}"/>
    <dgm:cxn modelId="{72EBA8E9-8D6B-4AEF-8365-FCF3E914E767}" srcId="{1A88544B-149C-428E-A717-3D0DA526F371}" destId="{C9170526-EAEF-49CC-9086-053BD413E501}" srcOrd="1" destOrd="0" parTransId="{4190BA95-BC67-4D9B-843D-EF47F38B58FB}" sibTransId="{EFAE0690-E495-4FB2-ADA2-9411F04BFC6A}"/>
    <dgm:cxn modelId="{1F45F277-B0F1-4088-9E78-20B663244010}" type="presParOf" srcId="{EED2AA12-DDD6-42CF-BD23-0DD6B573E8F4}" destId="{EABC1FE0-F223-4296-9BD0-EB14BF2425B6}" srcOrd="0" destOrd="0" presId="urn:microsoft.com/office/officeart/2005/8/layout/chevron2"/>
    <dgm:cxn modelId="{FC19D793-6330-468E-9E04-2A2785EEDC42}" type="presParOf" srcId="{EABC1FE0-F223-4296-9BD0-EB14BF2425B6}" destId="{A1E9ABB7-8280-4FC0-9BD7-575D32A51D8C}" srcOrd="0" destOrd="0" presId="urn:microsoft.com/office/officeart/2005/8/layout/chevron2"/>
    <dgm:cxn modelId="{75F11B24-94EB-41C0-847D-199DEC6E806A}" type="presParOf" srcId="{EABC1FE0-F223-4296-9BD0-EB14BF2425B6}" destId="{FF6E075E-2F5B-4F32-8E93-1D0F516AA00C}" srcOrd="1" destOrd="0" presId="urn:microsoft.com/office/officeart/2005/8/layout/chevron2"/>
    <dgm:cxn modelId="{0BAC5A7C-4053-4A91-B2E3-0B00641275B1}" type="presParOf" srcId="{EED2AA12-DDD6-42CF-BD23-0DD6B573E8F4}" destId="{8ED17FCD-22A6-4C09-9DFC-D306379AD8A0}" srcOrd="1" destOrd="0" presId="urn:microsoft.com/office/officeart/2005/8/layout/chevron2"/>
    <dgm:cxn modelId="{999B3585-B2E9-43AE-8B0C-11DCFEFA1EC7}" type="presParOf" srcId="{EED2AA12-DDD6-42CF-BD23-0DD6B573E8F4}" destId="{7E8196C7-BA3E-4054-8155-152120FA417B}" srcOrd="2" destOrd="0" presId="urn:microsoft.com/office/officeart/2005/8/layout/chevron2"/>
    <dgm:cxn modelId="{0C4BE2AA-32D3-4491-9040-B8C744C2855A}" type="presParOf" srcId="{7E8196C7-BA3E-4054-8155-152120FA417B}" destId="{BB5BAB14-F2A0-437A-A3F6-D5B71C45E382}" srcOrd="0" destOrd="0" presId="urn:microsoft.com/office/officeart/2005/8/layout/chevron2"/>
    <dgm:cxn modelId="{00A9FAF0-C4CF-4AC3-9D42-460665D80891}" type="presParOf" srcId="{7E8196C7-BA3E-4054-8155-152120FA417B}" destId="{F808C6DE-4AAE-440B-8DBF-D48745D38CD2}" srcOrd="1" destOrd="0" presId="urn:microsoft.com/office/officeart/2005/8/layout/chevron2"/>
    <dgm:cxn modelId="{4FF38703-98F8-41AF-A407-D5F3D41649DE}" type="presParOf" srcId="{EED2AA12-DDD6-42CF-BD23-0DD6B573E8F4}" destId="{2ED7A75A-6418-4915-A420-3932E163589F}" srcOrd="3" destOrd="0" presId="urn:microsoft.com/office/officeart/2005/8/layout/chevron2"/>
    <dgm:cxn modelId="{CE77A75D-8275-4848-ADFC-3C4EC523C62D}" type="presParOf" srcId="{EED2AA12-DDD6-42CF-BD23-0DD6B573E8F4}" destId="{BB222C1E-B02C-43AC-9669-141D776CDC33}" srcOrd="4" destOrd="0" presId="urn:microsoft.com/office/officeart/2005/8/layout/chevron2"/>
    <dgm:cxn modelId="{C72D9C82-4ED6-4B8B-A19C-633DFCAD8FB1}" type="presParOf" srcId="{BB222C1E-B02C-43AC-9669-141D776CDC33}" destId="{EB096DBD-BBB9-4926-8C86-3C0C8DB16F5D}" srcOrd="0" destOrd="0" presId="urn:microsoft.com/office/officeart/2005/8/layout/chevron2"/>
    <dgm:cxn modelId="{242390E8-5D50-463B-B9BE-A29C968FB894}" type="presParOf" srcId="{BB222C1E-B02C-43AC-9669-141D776CDC33}" destId="{63E09C04-AFCC-424B-A5C2-F604733606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BB7-8280-4FC0-9BD7-575D32A51D8C}">
      <dsp:nvSpPr>
        <dsp:cNvPr id="0" name=""/>
        <dsp:cNvSpPr/>
      </dsp:nvSpPr>
      <dsp:spPr>
        <a:xfrm rot="5400000">
          <a:off x="-301131" y="315150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1</a:t>
          </a:r>
          <a:endParaRPr lang="zh-CN" altLang="en-US" sz="3600" kern="1200" dirty="0"/>
        </a:p>
      </dsp:txBody>
      <dsp:txXfrm rot="-5400000">
        <a:off x="11894" y="481971"/>
        <a:ext cx="959689" cy="626048"/>
      </dsp:txXfrm>
    </dsp:sp>
    <dsp:sp modelId="{FF6E075E-2F5B-4F32-8E93-1D0F516AA00C}">
      <dsp:nvSpPr>
        <dsp:cNvPr id="0" name=""/>
        <dsp:cNvSpPr/>
      </dsp:nvSpPr>
      <dsp:spPr>
        <a:xfrm rot="5400000">
          <a:off x="1132456" y="-158748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Unpacking</a:t>
          </a:r>
          <a:endParaRPr lang="zh-CN" altLang="en-US" sz="1900" kern="1200" dirty="0"/>
        </a:p>
      </dsp:txBody>
      <dsp:txXfrm rot="-5400000">
        <a:off x="971582" y="55531"/>
        <a:ext cx="1362344" cy="987189"/>
      </dsp:txXfrm>
    </dsp:sp>
    <dsp:sp modelId="{BB5BAB14-F2A0-437A-A3F6-D5B71C45E382}">
      <dsp:nvSpPr>
        <dsp:cNvPr id="0" name=""/>
        <dsp:cNvSpPr/>
      </dsp:nvSpPr>
      <dsp:spPr>
        <a:xfrm rot="5400000">
          <a:off x="-301131" y="1605844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2</a:t>
          </a:r>
          <a:endParaRPr lang="zh-CN" altLang="en-US" sz="3600" kern="1200" dirty="0"/>
        </a:p>
      </dsp:txBody>
      <dsp:txXfrm rot="-5400000">
        <a:off x="11894" y="1772665"/>
        <a:ext cx="959689" cy="626048"/>
      </dsp:txXfrm>
    </dsp:sp>
    <dsp:sp modelId="{F808C6DE-4AAE-440B-8DBF-D48745D38CD2}">
      <dsp:nvSpPr>
        <dsp:cNvPr id="0" name=""/>
        <dsp:cNvSpPr/>
      </dsp:nvSpPr>
      <dsp:spPr>
        <a:xfrm rot="5400000">
          <a:off x="1132456" y="1131946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900" kern="1200" dirty="0" smtClean="0"/>
            <a:t>Cluster Building</a:t>
          </a:r>
          <a:endParaRPr lang="zh-CN" altLang="en-US" sz="1900" kern="1200" dirty="0"/>
        </a:p>
      </dsp:txBody>
      <dsp:txXfrm rot="-5400000">
        <a:off x="971582" y="1346226"/>
        <a:ext cx="1362344" cy="987189"/>
      </dsp:txXfrm>
    </dsp:sp>
    <dsp:sp modelId="{EB096DBD-BBB9-4926-8C86-3C0C8DB16F5D}">
      <dsp:nvSpPr>
        <dsp:cNvPr id="0" name=""/>
        <dsp:cNvSpPr/>
      </dsp:nvSpPr>
      <dsp:spPr>
        <a:xfrm rot="5400000">
          <a:off x="-301131" y="2896539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3</a:t>
          </a:r>
          <a:endParaRPr lang="zh-CN" altLang="en-US" sz="3600" kern="1200" dirty="0"/>
        </a:p>
      </dsp:txBody>
      <dsp:txXfrm rot="-5400000">
        <a:off x="11894" y="3063360"/>
        <a:ext cx="959689" cy="626048"/>
      </dsp:txXfrm>
    </dsp:sp>
    <dsp:sp modelId="{63E09C04-AFCC-424B-A5C2-F604733606E1}">
      <dsp:nvSpPr>
        <dsp:cNvPr id="0" name=""/>
        <dsp:cNvSpPr/>
      </dsp:nvSpPr>
      <dsp:spPr>
        <a:xfrm rot="5400000">
          <a:off x="1132456" y="2422640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Analysis</a:t>
          </a:r>
          <a:endParaRPr lang="zh-CN" altLang="en-US" sz="1900" kern="1200" dirty="0"/>
        </a:p>
      </dsp:txBody>
      <dsp:txXfrm rot="-5400000">
        <a:off x="971582" y="2636920"/>
        <a:ext cx="1362344" cy="98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2016/2/23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MTD Review @BNL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571736" y="6429396"/>
            <a:ext cx="5572164" cy="28577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i="0" dirty="0" smtClean="0">
                <a:solidFill>
                  <a:srgbClr val="0000FF"/>
                </a:solidFill>
                <a:latin typeface="+mn-lt"/>
                <a:ea typeface="+mn-ea"/>
              </a:rPr>
              <a:t>XIII workshop</a:t>
            </a:r>
            <a:r>
              <a:rPr lang="en-US" altLang="zh-CN" sz="12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on RPC and related detectors. GENT university, Belgium, Feb.22-26. 2016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0392" y="72306"/>
            <a:ext cx="749300" cy="102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4937" y="10840"/>
            <a:ext cx="7067501" cy="1041896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Development and test of real-size MRPC for CBM-TOF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25" y="3143250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Introduction on FAIR and CBM-TOF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Development of low resistive glass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Design of strip-MRPC and pad-MRPC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Beam test @GSI and SPS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Wang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Yi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for CBM-TOF group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DA465CED-025E-4E1D-B92B-76F3308A82A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429000"/>
            <a:ext cx="4929222" cy="182905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4810" y="1285860"/>
            <a:ext cx="4792616" cy="175650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Glass: low resistive glass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0.7mm thick, 27cm x 25cm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27cm x 0.7cm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0.3cm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interval,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gap: 8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0.25mm, two stacks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box: 600mm x 500mm x 72mm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69876"/>
            <a:ext cx="8075240" cy="70609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strip-MRPC for high rate region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4418838" cy="4149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Differential strip: 7mm wide+3mm interval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57818" y="3714752"/>
            <a:ext cx="3500462" cy="1296305"/>
            <a:chOff x="4214810" y="3786190"/>
            <a:chExt cx="3500462" cy="1296305"/>
          </a:xfrm>
        </p:grpSpPr>
        <p:sp>
          <p:nvSpPr>
            <p:cNvPr id="10" name="矩形 9"/>
            <p:cNvSpPr/>
            <p:nvPr/>
          </p:nvSpPr>
          <p:spPr>
            <a:xfrm>
              <a:off x="5072066" y="4286256"/>
              <a:ext cx="2143140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2066" y="4786322"/>
              <a:ext cx="2143140" cy="714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7884" y="4143380"/>
              <a:ext cx="642942" cy="14287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255823" y="4286256"/>
              <a:ext cx="459449" cy="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86644" y="4786322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>
              <a:off x="7286644" y="414338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5400000" flipH="1" flipV="1">
              <a:off x="7307572" y="4938825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6644" y="435769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endParaRPr lang="zh-CN" altLang="en-US" sz="160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 flipH="1" flipV="1">
              <a:off x="5786446" y="400050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 flipH="1" flipV="1">
              <a:off x="6430182" y="399971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5572132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10800000">
              <a:off x="6500826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00760" y="378619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w</a:t>
              </a:r>
              <a:endParaRPr lang="zh-CN" altLang="en-US" sz="16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572000" y="4286256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0800000">
              <a:off x="4548249" y="4143566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5400000">
              <a:off x="4536281" y="3964785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5400000" flipH="1" flipV="1">
              <a:off x="4607719" y="439341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72000" y="442913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t</a:t>
              </a:r>
              <a:endParaRPr lang="zh-CN" alt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4810" y="4714884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ground</a:t>
              </a:r>
              <a:endParaRPr lang="zh-CN" altLang="en-US" sz="1600" dirty="0"/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572132" y="5143512"/>
          <a:ext cx="2994604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4" imgW="1790700" imgH="469900" progId="Equation.3">
                  <p:embed/>
                </p:oleObj>
              </mc:Choice>
              <mc:Fallback>
                <p:oleObj name="Equation" r:id="rId4" imgW="17907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2994604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29256" y="600076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Feed trough: Micro-strip, 50</a:t>
            </a:r>
            <a:r>
              <a:rPr lang="el-GR" altLang="zh-CN" dirty="0" smtClean="0">
                <a:latin typeface="Times New Roman"/>
                <a:cs typeface="Times New Roman"/>
              </a:rPr>
              <a:t>Ω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rot="16200000" flipV="1">
            <a:off x="4822033" y="5322107"/>
            <a:ext cx="78581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0" descr="F:\工作\CBM合作\CBM 973\文章和报告\5.2-2.JPG"/>
          <p:cNvPicPr>
            <a:picLocks noChangeAspect="1" noChangeArrowheads="1"/>
          </p:cNvPicPr>
          <p:nvPr/>
        </p:nvPicPr>
        <p:blipFill>
          <a:blip r:embed="rId6"/>
          <a:srcRect l="17391" t="46193" r="18670" b="13198"/>
          <a:stretch>
            <a:fillRect/>
          </a:stretch>
        </p:blipFill>
        <p:spPr bwMode="auto">
          <a:xfrm>
            <a:off x="0" y="1428736"/>
            <a:ext cx="4000528" cy="128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265067" y="6186633"/>
            <a:ext cx="2133600" cy="365125"/>
          </a:xfrm>
        </p:spPr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85" y="1492072"/>
            <a:ext cx="4870862" cy="5464870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95751" y="1237822"/>
            <a:ext cx="26898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132364" y="2095689"/>
            <a:ext cx="3459892" cy="115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338310" y="4262240"/>
            <a:ext cx="3476368" cy="8155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本框 21"/>
          <p:cNvSpPr txBox="1"/>
          <p:nvPr/>
        </p:nvSpPr>
        <p:spPr>
          <a:xfrm>
            <a:off x="7373999" y="2311245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3739" y="1671969"/>
            <a:ext cx="1500491" cy="738664"/>
            <a:chOff x="4493685" y="1955232"/>
            <a:chExt cx="1389394" cy="738664"/>
          </a:xfrm>
        </p:grpSpPr>
        <p:sp>
          <p:nvSpPr>
            <p:cNvPr id="12" name="文本框 22"/>
            <p:cNvSpPr txBox="1"/>
            <p:nvPr/>
          </p:nvSpPr>
          <p:spPr>
            <a:xfrm>
              <a:off x="4661780" y="1955232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Buc-2013</a:t>
              </a:r>
              <a:endParaRPr lang="zh-CN" altLang="en-US" dirty="0"/>
            </a:p>
          </p:txBody>
        </p:sp>
        <p:sp>
          <p:nvSpPr>
            <p:cNvPr id="13" name="文本框 30"/>
            <p:cNvSpPr txBox="1"/>
            <p:nvPr/>
          </p:nvSpPr>
          <p:spPr>
            <a:xfrm>
              <a:off x="4661780" y="2324564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THU-Pad</a:t>
              </a:r>
              <a:endParaRPr lang="zh-CN" altLang="en-US" dirty="0"/>
            </a:p>
          </p:txBody>
        </p:sp>
        <p:sp>
          <p:nvSpPr>
            <p:cNvPr id="14" name="左弧形箭头 13"/>
            <p:cNvSpPr/>
            <p:nvPr/>
          </p:nvSpPr>
          <p:spPr>
            <a:xfrm>
              <a:off x="449368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左弧形箭头 14"/>
            <p:cNvSpPr/>
            <p:nvPr/>
          </p:nvSpPr>
          <p:spPr>
            <a:xfrm rot="10800000">
              <a:off x="566705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33"/>
          <p:cNvSpPr txBox="1"/>
          <p:nvPr/>
        </p:nvSpPr>
        <p:spPr>
          <a:xfrm>
            <a:off x="3525275" y="2601919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17" name="文本框 34"/>
          <p:cNvSpPr txBox="1"/>
          <p:nvPr/>
        </p:nvSpPr>
        <p:spPr>
          <a:xfrm>
            <a:off x="3750097" y="306350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8" name="文本框 35"/>
          <p:cNvSpPr txBox="1"/>
          <p:nvPr/>
        </p:nvSpPr>
        <p:spPr>
          <a:xfrm>
            <a:off x="3643683" y="4661390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9" name="TextBox 23"/>
          <p:cNvSpPr txBox="1"/>
          <p:nvPr/>
        </p:nvSpPr>
        <p:spPr>
          <a:xfrm>
            <a:off x="157232" y="5103036"/>
            <a:ext cx="37912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time in October 2014 at GSI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On 0.3mm/4mm/5mm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hundreds 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0" y="1795011"/>
            <a:ext cx="2548265" cy="310565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64029" y="3500792"/>
            <a:ext cx="1580202" cy="738664"/>
            <a:chOff x="4361360" y="4131679"/>
            <a:chExt cx="1438867" cy="738664"/>
          </a:xfrm>
        </p:grpSpPr>
        <p:sp>
          <p:nvSpPr>
            <p:cNvPr id="22" name="文本框 36"/>
            <p:cNvSpPr txBox="1"/>
            <p:nvPr/>
          </p:nvSpPr>
          <p:spPr>
            <a:xfrm>
              <a:off x="4544997" y="4131679"/>
              <a:ext cx="109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THU-Strip</a:t>
              </a:r>
              <a:endParaRPr lang="zh-CN" altLang="en-US" dirty="0"/>
            </a:p>
          </p:txBody>
        </p:sp>
        <p:sp>
          <p:nvSpPr>
            <p:cNvPr id="23" name="文本框 37"/>
            <p:cNvSpPr txBox="1"/>
            <p:nvPr/>
          </p:nvSpPr>
          <p:spPr>
            <a:xfrm>
              <a:off x="4669871" y="4501011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HD-P2</a:t>
              </a:r>
              <a:endParaRPr lang="zh-CN" altLang="en-US" dirty="0"/>
            </a:p>
          </p:txBody>
        </p:sp>
        <p:sp>
          <p:nvSpPr>
            <p:cNvPr id="24" name="左弧形箭头 23"/>
            <p:cNvSpPr/>
            <p:nvPr/>
          </p:nvSpPr>
          <p:spPr>
            <a:xfrm>
              <a:off x="4361360" y="4285475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左弧形箭头 24"/>
            <p:cNvSpPr/>
            <p:nvPr/>
          </p:nvSpPr>
          <p:spPr>
            <a:xfrm rot="10800000">
              <a:off x="5584203" y="426952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接箭头连接符 25"/>
          <p:cNvCxnSpPr/>
          <p:nvPr/>
        </p:nvCxnSpPr>
        <p:spPr>
          <a:xfrm flipH="1">
            <a:off x="2052846" y="2844007"/>
            <a:ext cx="476406" cy="202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文本框 59"/>
          <p:cNvSpPr txBox="1"/>
          <p:nvPr/>
        </p:nvSpPr>
        <p:spPr>
          <a:xfrm>
            <a:off x="2435997" y="2649799"/>
            <a:ext cx="7496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801154">
            <a:off x="688906" y="2296684"/>
            <a:ext cx="1672924" cy="1101515"/>
          </a:xfrm>
          <a:prstGeom prst="ellipse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0400907">
            <a:off x="2044261" y="2095854"/>
            <a:ext cx="1296144" cy="247879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10432286">
            <a:off x="4835037" y="1830102"/>
            <a:ext cx="662192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右箭头 31"/>
          <p:cNvSpPr/>
          <p:nvPr/>
        </p:nvSpPr>
        <p:spPr>
          <a:xfrm rot="10800000">
            <a:off x="4506187" y="2398302"/>
            <a:ext cx="2209856" cy="55210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 rot="10432286">
            <a:off x="4853619" y="3651340"/>
            <a:ext cx="1371879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21030768">
            <a:off x="2492854" y="3846389"/>
            <a:ext cx="755797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弧形箭头 34"/>
          <p:cNvSpPr/>
          <p:nvPr/>
        </p:nvSpPr>
        <p:spPr>
          <a:xfrm rot="166649" flipH="1">
            <a:off x="4155432" y="5072511"/>
            <a:ext cx="3527369" cy="728594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Beam test @GSI, Oct.2014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7480207" y="5267531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31" y="1484784"/>
            <a:ext cx="5050228" cy="4584603"/>
          </a:xfrm>
          <a:prstGeom prst="rect">
            <a:avLst/>
          </a:prstGeom>
        </p:spPr>
      </p:pic>
      <p:sp>
        <p:nvSpPr>
          <p:cNvPr id="5" name="TextBox 23"/>
          <p:cNvSpPr txBox="1"/>
          <p:nvPr/>
        </p:nvSpPr>
        <p:spPr>
          <a:xfrm>
            <a:off x="152509" y="5494142"/>
            <a:ext cx="43924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test in February 2015 at SPS CERN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GeV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1kHz/cm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287971" y="606241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Buc-2013</a:t>
            </a:r>
            <a:endParaRPr lang="zh-CN" altLang="en-US" dirty="0"/>
          </a:p>
        </p:txBody>
      </p:sp>
      <p:sp>
        <p:nvSpPr>
          <p:cNvPr id="7" name="文本框 12"/>
          <p:cNvSpPr txBox="1"/>
          <p:nvPr/>
        </p:nvSpPr>
        <p:spPr>
          <a:xfrm>
            <a:off x="6619145" y="5927686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THU-Pad</a:t>
            </a:r>
            <a:endParaRPr lang="zh-CN" altLang="en-US" dirty="0"/>
          </a:p>
        </p:txBody>
      </p:sp>
      <p:sp>
        <p:nvSpPr>
          <p:cNvPr id="8" name="文本框 15"/>
          <p:cNvSpPr txBox="1"/>
          <p:nvPr/>
        </p:nvSpPr>
        <p:spPr>
          <a:xfrm>
            <a:off x="7771721" y="5711662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9" name="文本框 16"/>
          <p:cNvSpPr txBox="1"/>
          <p:nvPr/>
        </p:nvSpPr>
        <p:spPr>
          <a:xfrm>
            <a:off x="7848043" y="377959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0" name="文本框 17"/>
          <p:cNvSpPr txBox="1"/>
          <p:nvPr/>
        </p:nvSpPr>
        <p:spPr>
          <a:xfrm>
            <a:off x="7653073" y="130895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1" name="文本框 19"/>
          <p:cNvSpPr txBox="1"/>
          <p:nvPr/>
        </p:nvSpPr>
        <p:spPr>
          <a:xfrm>
            <a:off x="5004048" y="142893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12" name="文本框 20"/>
          <p:cNvSpPr txBox="1"/>
          <p:nvPr/>
        </p:nvSpPr>
        <p:spPr>
          <a:xfrm>
            <a:off x="3923928" y="178801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HD-P2</a:t>
            </a:r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783884" y="1097913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402934" y="2296668"/>
            <a:ext cx="4561554" cy="1678218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769708" y="4834601"/>
            <a:ext cx="4242487" cy="667263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文本框 48"/>
          <p:cNvSpPr txBox="1"/>
          <p:nvPr/>
        </p:nvSpPr>
        <p:spPr>
          <a:xfrm>
            <a:off x="6307670" y="1175158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USTC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4572000" y="2079347"/>
            <a:ext cx="197709" cy="217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5628844" y="1750099"/>
            <a:ext cx="75896" cy="16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771503" y="1543888"/>
            <a:ext cx="105445" cy="217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8138984" y="1675693"/>
            <a:ext cx="30787" cy="337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8203538" y="2657352"/>
            <a:ext cx="472918" cy="1101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9" idx="2"/>
          </p:cNvCxnSpPr>
          <p:nvPr/>
        </p:nvCxnSpPr>
        <p:spPr>
          <a:xfrm>
            <a:off x="8154377" y="4148929"/>
            <a:ext cx="345723" cy="511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821932" y="5901704"/>
            <a:ext cx="68122" cy="190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936259" y="5852277"/>
            <a:ext cx="25033" cy="1497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015416" y="5563952"/>
            <a:ext cx="140043" cy="238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8" name="图片 2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2" y="1706613"/>
            <a:ext cx="1762371" cy="3486637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1660629" y="3951221"/>
            <a:ext cx="1121967" cy="68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544997" y="4660558"/>
            <a:ext cx="827148" cy="339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4187536" y="2969228"/>
            <a:ext cx="483318" cy="67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774301" y="3088621"/>
            <a:ext cx="1013273" cy="47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/>
          <p:nvPr/>
        </p:nvSpPr>
        <p:spPr>
          <a:xfrm>
            <a:off x="2927942" y="2869458"/>
            <a:ext cx="12147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2916402" y="4451059"/>
            <a:ext cx="14865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Beam test @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SPS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Feb 2015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83884" y="1407539"/>
            <a:ext cx="75762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analysis is based on CBM ROOT, macro developed by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 Group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Main Steps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57167043"/>
              </p:ext>
            </p:extLst>
          </p:nvPr>
        </p:nvGraphicFramePr>
        <p:xfrm>
          <a:off x="251520" y="2425973"/>
          <a:ext cx="2399224" cy="417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872641" y="2356053"/>
            <a:ext cx="551578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LMD files into unpacked ROOT file, containing timing, TOT, super module type, super module, RPC, strip, side information of each hit.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059832" y="3501008"/>
            <a:ext cx="38884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Align center of each strip in Detector Under Test and Reference Detector.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3059832" y="4582869"/>
            <a:ext cx="38884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Calibrate data in time-walk, gain and velocity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699792" y="3887760"/>
            <a:ext cx="288032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 rot="10800000">
            <a:off x="7092281" y="3887760"/>
            <a:ext cx="292034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8"/>
          <p:cNvSpPr txBox="1"/>
          <p:nvPr/>
        </p:nvSpPr>
        <p:spPr>
          <a:xfrm>
            <a:off x="7503645" y="3755647"/>
            <a:ext cx="1172811" cy="1200329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calibrated hits into clusters.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2641" y="5446965"/>
            <a:ext cx="55157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observables from fully calibrated hits include cluster size, time resolution and efficiency.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analysis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alibration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10" y="138546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Time-walk correction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673" y="258135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Gain correction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4" y="3784516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Strip alignment correction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151" y="5002723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Velocity correction</a:t>
            </a:r>
            <a:endParaRPr lang="zh-CN" altLang="en-US" sz="2000" dirty="0"/>
          </a:p>
        </p:txBody>
      </p:sp>
      <p:sp>
        <p:nvSpPr>
          <p:cNvPr id="13" name="TextBox 24"/>
          <p:cNvSpPr txBox="1"/>
          <p:nvPr/>
        </p:nvSpPr>
        <p:spPr>
          <a:xfrm>
            <a:off x="3995936" y="1301944"/>
            <a:ext cx="47525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signals arrive at discriminator threshold faster, leading to a dependence of measured time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analogue signal.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995936" y="2519797"/>
            <a:ext cx="48245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gain of PADI varies between each channel, which should be corrected out to get initial amplitude for time-walk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964044" y="3659186"/>
            <a:ext cx="48965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cable length and electronic delay lead to the shifting of calculated center of different strip, influencing the position of hits.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920596" y="4941168"/>
            <a:ext cx="49190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Slower particles need a longer time to cross the distance between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widen the time difference distribution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1619672" y="1785572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619672" y="298873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1619672" y="418462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2" y="4596050"/>
            <a:ext cx="3558996" cy="2040962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011" y="-3388"/>
            <a:ext cx="9134989" cy="1200140"/>
            <a:chOff x="9011" y="-3388"/>
            <a:chExt cx="9134989" cy="1200140"/>
          </a:xfrm>
        </p:grpSpPr>
        <p:grpSp>
          <p:nvGrpSpPr>
            <p:cNvPr id="7" name="组合 6"/>
            <p:cNvGrpSpPr/>
            <p:nvPr/>
          </p:nvGrpSpPr>
          <p:grpSpPr>
            <a:xfrm>
              <a:off x="755576" y="0"/>
              <a:ext cx="8388424" cy="1196752"/>
              <a:chOff x="755576" y="0"/>
              <a:chExt cx="8388424" cy="119675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0"/>
                <a:ext cx="1078412" cy="1080000"/>
              </a:xfrm>
              <a:prstGeom prst="rect">
                <a:avLst/>
              </a:prstGeom>
            </p:spPr>
          </p:pic>
          <p:cxnSp>
            <p:nvCxnSpPr>
              <p:cNvPr id="10" name="直接连接符 9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-3388"/>
              <a:ext cx="907362" cy="1141764"/>
            </a:xfrm>
            <a:prstGeom prst="rect">
              <a:avLst/>
            </a:prstGeom>
          </p:spPr>
        </p:pic>
      </p:grpSp>
      <p:sp>
        <p:nvSpPr>
          <p:cNvPr id="11" name="TextBox 23"/>
          <p:cNvSpPr txBox="1"/>
          <p:nvPr/>
        </p:nvSpPr>
        <p:spPr>
          <a:xfrm>
            <a:off x="783884" y="1407539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Setting: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5212" y="3382268"/>
            <a:ext cx="4202752" cy="1592680"/>
            <a:chOff x="369248" y="2988448"/>
            <a:chExt cx="4202752" cy="1592680"/>
          </a:xfrm>
        </p:grpSpPr>
        <p:sp>
          <p:nvSpPr>
            <p:cNvPr id="13" name="矩形 12"/>
            <p:cNvSpPr/>
            <p:nvPr/>
          </p:nvSpPr>
          <p:spPr>
            <a:xfrm>
              <a:off x="813108" y="3429206"/>
              <a:ext cx="144016" cy="2842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4963" y="2988448"/>
              <a:ext cx="506712" cy="15926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73076" y="3412207"/>
              <a:ext cx="297175" cy="93406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69248" y="3524911"/>
              <a:ext cx="4202752" cy="39544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619819" y="324454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</a:rPr>
                <a:t>Particle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28"/>
          <p:cNvSpPr txBox="1"/>
          <p:nvPr/>
        </p:nvSpPr>
        <p:spPr>
          <a:xfrm>
            <a:off x="783884" y="1991088"/>
            <a:ext cx="180831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part of setup: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466106" y="287199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Diamond</a:t>
            </a:r>
            <a:endParaRPr lang="zh-CN" altLang="en-US" dirty="0"/>
          </a:p>
        </p:txBody>
      </p:sp>
      <p:sp>
        <p:nvSpPr>
          <p:cNvPr id="20" name="文本框 22"/>
          <p:cNvSpPr txBox="1"/>
          <p:nvPr/>
        </p:nvSpPr>
        <p:spPr>
          <a:xfrm>
            <a:off x="2491026" y="279143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21" name="文本框 23"/>
          <p:cNvSpPr txBox="1"/>
          <p:nvPr/>
        </p:nvSpPr>
        <p:spPr>
          <a:xfrm>
            <a:off x="3674561" y="276823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175184" y="5530006"/>
            <a:ext cx="18070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counter for events.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16211" y="5530006"/>
            <a:ext cx="115964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 under test.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9847" y="5530006"/>
            <a:ext cx="17387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measure for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下箭头 24"/>
          <p:cNvSpPr/>
          <p:nvPr/>
        </p:nvSpPr>
        <p:spPr>
          <a:xfrm rot="10800000">
            <a:off x="664485" y="4831778"/>
            <a:ext cx="322394" cy="55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 rot="10800000">
            <a:off x="2878216" y="5045119"/>
            <a:ext cx="322394" cy="37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 rot="10800000">
            <a:off x="3556744" y="4941168"/>
            <a:ext cx="322394" cy="472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3"/>
          <p:cNvSpPr txBox="1"/>
          <p:nvPr/>
        </p:nvSpPr>
        <p:spPr>
          <a:xfrm>
            <a:off x="4257779" y="1286208"/>
            <a:ext cx="427968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Init_calib.sh (Initial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Iter_calib.sh (Iterative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procedure: 1-6-8-2-10-2-10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Iter_hits.sh (Analysis)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correction procedure: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1-2-3-4-1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4937061" y="2838141"/>
            <a:ext cx="360040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Selection: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1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-&gt;SetMul4Max(1.);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&gt;SetCh4Sel(8.); 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&gt;SetDCh4Sel(7.);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&gt;SetPosY4Sel(0.5);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SetMulDMax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(1.); 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SetDTDia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(0.);  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 results: GSI Oct 2014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4716016" y="1988840"/>
            <a:ext cx="0" cy="4680520"/>
          </a:xfrm>
          <a:prstGeom prst="line">
            <a:avLst/>
          </a:prstGeom>
          <a:ln w="28575">
            <a:solidFill>
              <a:schemeClr val="accent4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3"/>
          <p:cNvSpPr txBox="1"/>
          <p:nvPr/>
        </p:nvSpPr>
        <p:spPr>
          <a:xfrm>
            <a:off x="729147" y="1319451"/>
            <a:ext cx="360040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5500V: Analysis Process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" y="4576131"/>
            <a:ext cx="3960000" cy="2228840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55" y="4556436"/>
            <a:ext cx="3960000" cy="2248535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" y="2309604"/>
            <a:ext cx="3960000" cy="2238791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55" y="2239820"/>
            <a:ext cx="3960000" cy="2308575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3775319" y="3428999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771639" y="5218505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1432802" y="1865102"/>
            <a:ext cx="2230443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Time-walk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5868745" y="1869941"/>
            <a:ext cx="1991219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435536" y="4329100"/>
            <a:ext cx="187624" cy="3353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703158" y="4303654"/>
            <a:ext cx="161197" cy="3550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46960" y="1364551"/>
            <a:ext cx="357209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 Time Resolution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1998"/>
              </p:ext>
            </p:extLst>
          </p:nvPr>
        </p:nvGraphicFramePr>
        <p:xfrm>
          <a:off x="390684" y="5157192"/>
          <a:ext cx="4397340" cy="1474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9335"/>
                <a:gridCol w="849733"/>
                <a:gridCol w="1348937"/>
                <a:gridCol w="1099335"/>
              </a:tblGrid>
              <a:tr h="29486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Threshold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Efficiency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Time Resolution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 Size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170mV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71.6ps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180mV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190mV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71.0ps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96.7%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2" y="1845153"/>
            <a:ext cx="4032448" cy="2746236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683568" y="4674622"/>
            <a:ext cx="36810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 under Different Threshold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261800"/>
              </p:ext>
            </p:extLst>
          </p:nvPr>
        </p:nvGraphicFramePr>
        <p:xfrm>
          <a:off x="4788024" y="105273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052736"/>
                        <a:ext cx="3921125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8"/>
          <p:cNvSpPr txBox="1"/>
          <p:nvPr/>
        </p:nvSpPr>
        <p:spPr>
          <a:xfrm>
            <a:off x="6228184" y="2306761"/>
            <a:ext cx="1365262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97%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6444208" y="5478489"/>
            <a:ext cx="1728192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70ps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58067"/>
              </p:ext>
            </p:extLst>
          </p:nvPr>
        </p:nvGraphicFramePr>
        <p:xfrm>
          <a:off x="4860032" y="3645024"/>
          <a:ext cx="39116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39116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strip-MRPC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736"/>
            <a:ext cx="5072098" cy="2265102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857784" cy="199997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57158" y="1285860"/>
            <a:ext cx="3500462" cy="478634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80975" algn="l"/>
              </a:tabLst>
              <a:defRPr/>
            </a:pP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Plot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Y: (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ThuPad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vs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X: (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ThuPad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–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RefTdc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(fastest diamond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))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and Y: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ThuPad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vs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X: (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–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RefTdc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80975" marR="0" lvl="0" indent="-180975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80975" algn="l"/>
              </a:tabLst>
              <a:defRPr/>
            </a:pP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FitSlicesY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() for these plots, then fit the mean value of each bin with a function, fun =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pol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0+pol 1, and correct every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with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‘ =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– fun-&gt;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Eval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ThuPad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–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BucRef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Velocity correction for pad-MRPC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857364"/>
            <a:ext cx="3981532" cy="25283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3891938" cy="2497327"/>
          </a:xfrm>
          <a:prstGeom prst="rect">
            <a:avLst/>
          </a:prstGeom>
        </p:spPr>
      </p:pic>
      <p:sp>
        <p:nvSpPr>
          <p:cNvPr id="5" name="文本框 21"/>
          <p:cNvSpPr txBox="1"/>
          <p:nvPr/>
        </p:nvSpPr>
        <p:spPr>
          <a:xfrm>
            <a:off x="500034" y="464344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Time resolution of Pad-19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5072066" y="464344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Time resolution of 5 pads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714348" y="535782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Efficiency: 98.8%   @6kV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pad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83F60B2C-D9C5-48F3-96B4-2019EB1D1ED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0" y="392655"/>
            <a:ext cx="9192250" cy="65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28"/>
          <p:cNvSpPr txBox="1"/>
          <p:nvPr/>
        </p:nvSpPr>
        <p:spPr>
          <a:xfrm>
            <a:off x="6228184" y="1542270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SIS100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/300</a:t>
            </a:r>
            <a:endParaRPr lang="en-GB" sz="120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3" name="TextBox 27"/>
          <p:cNvSpPr txBox="1"/>
          <p:nvPr/>
        </p:nvSpPr>
        <p:spPr>
          <a:xfrm>
            <a:off x="3409463" y="155458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1B587C"/>
                </a:solidFill>
                <a:latin typeface="Verdana"/>
                <a:cs typeface="Arial" charset="0"/>
              </a:rPr>
              <a:t>SIS18</a:t>
            </a:r>
            <a:endParaRPr lang="en-GB" sz="1200" b="1" kern="0" dirty="0">
              <a:solidFill>
                <a:srgbClr val="1B587C"/>
              </a:solidFill>
              <a:latin typeface="Verdana"/>
              <a:cs typeface="Arial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3909552" y="333093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HESR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5" name="TextBox 31"/>
          <p:cNvSpPr txBox="1"/>
          <p:nvPr/>
        </p:nvSpPr>
        <p:spPr>
          <a:xfrm>
            <a:off x="4067944" y="5289766"/>
            <a:ext cx="62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CR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 </a:t>
            </a:r>
            <a:endParaRPr lang="en-GB" sz="1200" i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6" name="TextBox 36"/>
          <p:cNvSpPr txBox="1"/>
          <p:nvPr/>
        </p:nvSpPr>
        <p:spPr>
          <a:xfrm>
            <a:off x="6464451" y="2819367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Compressed Baryonic Matter</a:t>
            </a:r>
          </a:p>
        </p:txBody>
      </p:sp>
      <p:sp>
        <p:nvSpPr>
          <p:cNvPr id="97" name="TextBox 36"/>
          <p:cNvSpPr txBox="1"/>
          <p:nvPr/>
        </p:nvSpPr>
        <p:spPr>
          <a:xfrm>
            <a:off x="6052614" y="3879757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Super Fragment-Separator: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Nuclear Structure and Astrophysics</a:t>
            </a:r>
          </a:p>
        </p:txBody>
      </p:sp>
      <p:sp>
        <p:nvSpPr>
          <p:cNvPr id="98" name="TextBox 36"/>
          <p:cNvSpPr txBox="1"/>
          <p:nvPr/>
        </p:nvSpPr>
        <p:spPr>
          <a:xfrm>
            <a:off x="3232254" y="3903439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Anti-Proton Physics</a:t>
            </a:r>
            <a:endParaRPr lang="en-GB" sz="1200" b="1" kern="0" dirty="0">
              <a:solidFill>
                <a:srgbClr val="FF0000"/>
              </a:solidFill>
              <a:latin typeface="Verdana"/>
              <a:cs typeface="Arial" charset="0"/>
            </a:endParaRPr>
          </a:p>
        </p:txBody>
      </p:sp>
      <p:sp>
        <p:nvSpPr>
          <p:cNvPr id="99" name="TextBox 29"/>
          <p:cNvSpPr txBox="1"/>
          <p:nvPr/>
        </p:nvSpPr>
        <p:spPr>
          <a:xfrm>
            <a:off x="2555768" y="1700050"/>
            <a:ext cx="81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p-Linac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cxnSp>
        <p:nvCxnSpPr>
          <p:cNvPr id="100" name="Gerade Verbindung mit Pfeil 19"/>
          <p:cNvCxnSpPr/>
          <p:nvPr/>
        </p:nvCxnSpPr>
        <p:spPr>
          <a:xfrm>
            <a:off x="3851920" y="6237167"/>
            <a:ext cx="729081" cy="145"/>
          </a:xfrm>
          <a:prstGeom prst="straightConnector1">
            <a:avLst/>
          </a:prstGeom>
          <a:noFill/>
          <a:ln w="425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01" name="Textfeld 20"/>
          <p:cNvSpPr txBox="1"/>
          <p:nvPr/>
        </p:nvSpPr>
        <p:spPr>
          <a:xfrm>
            <a:off x="3923928" y="6320353"/>
            <a:ext cx="729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Verdana"/>
                <a:cs typeface="Arial" charset="0"/>
              </a:rPr>
              <a:t>100 m</a:t>
            </a:r>
            <a:endParaRPr lang="en-GB" sz="1200" kern="0" dirty="0">
              <a:solidFill>
                <a:prstClr val="black"/>
              </a:solidFill>
              <a:latin typeface="Verdana"/>
              <a:cs typeface="Arial" charset="0"/>
            </a:endParaRPr>
          </a:p>
        </p:txBody>
      </p:sp>
      <p:sp>
        <p:nvSpPr>
          <p:cNvPr id="102" name="Textfeld 21"/>
          <p:cNvSpPr txBox="1"/>
          <p:nvPr/>
        </p:nvSpPr>
        <p:spPr>
          <a:xfrm>
            <a:off x="6763666" y="5828017"/>
            <a:ext cx="208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</a:p>
        </p:txBody>
      </p:sp>
      <p:sp>
        <p:nvSpPr>
          <p:cNvPr id="103" name="TextBox 36"/>
          <p:cNvSpPr txBox="1"/>
          <p:nvPr/>
        </p:nvSpPr>
        <p:spPr>
          <a:xfrm>
            <a:off x="3719442" y="2476926"/>
            <a:ext cx="2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Atomic, Plasma, Applied Physics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0" y="-26988"/>
            <a:ext cx="9144000" cy="611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altLang="zh-CN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Facility for Antiproton and Ion Research</a:t>
            </a:r>
            <a:endParaRPr lang="en-GB" altLang="zh-CN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" name="Picture 11" descr="CBM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500066" cy="6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4325" y="3929483"/>
            <a:ext cx="1744663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Primary Beams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0332" y="4402588"/>
            <a:ext cx="3095625" cy="896937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12</a:t>
            </a:r>
            <a:r>
              <a:rPr lang="en-GB" altLang="zh-CN" sz="1600" dirty="0">
                <a:solidFill>
                  <a:srgbClr val="000000"/>
                </a:solidFill>
              </a:rPr>
              <a:t>/s; 1.5 GeV/u;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28+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10</a:t>
            </a:r>
            <a:r>
              <a:rPr lang="en-GB" altLang="zh-CN" sz="1600" dirty="0">
                <a:solidFill>
                  <a:srgbClr val="000000"/>
                </a:solidFill>
              </a:rPr>
              <a:t>/s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73+</a:t>
            </a:r>
            <a:r>
              <a:rPr lang="en-GB" altLang="zh-CN" sz="1600" dirty="0">
                <a:solidFill>
                  <a:srgbClr val="000000"/>
                </a:solidFill>
              </a:rPr>
              <a:t> up to 35 GeV/u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3x10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13</a:t>
            </a:r>
            <a:r>
              <a:rPr lang="en-GB" altLang="zh-CN" sz="1600" dirty="0">
                <a:solidFill>
                  <a:srgbClr val="000000"/>
                </a:solidFill>
              </a:rPr>
              <a:t>/s 30 GeV protons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24325" y="5369710"/>
            <a:ext cx="2032000" cy="407987"/>
          </a:xfrm>
          <a:prstGeom prst="roundRect">
            <a:avLst>
              <a:gd name="adj" fmla="val 16667"/>
            </a:avLst>
          </a:prstGeom>
          <a:solidFill>
            <a:srgbClr val="FFFF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Secondary Beams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3437" y="5734565"/>
            <a:ext cx="3660775" cy="1171575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range of radioactive beams up to</a:t>
            </a:r>
            <a:br>
              <a:rPr lang="en-GB" altLang="zh-CN" sz="1600" dirty="0">
                <a:solidFill>
                  <a:srgbClr val="000000"/>
                </a:solidFill>
              </a:rPr>
            </a:br>
            <a:r>
              <a:rPr lang="en-GB" altLang="zh-CN" sz="1600" dirty="0">
                <a:solidFill>
                  <a:srgbClr val="000000"/>
                </a:solidFill>
              </a:rPr>
              <a:t>  1.5 - 2 GeV/u; up to factor 10 000          higher in intensity than presently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antiprotons 3 - 30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0034" y="1214422"/>
            <a:ext cx="3500462" cy="1928826"/>
            <a:chOff x="21905576" y="24841200"/>
            <a:chExt cx="3947181" cy="27608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5576" y="24841200"/>
              <a:ext cx="3947181" cy="2760839"/>
            </a:xfrm>
            <a:prstGeom prst="rect">
              <a:avLst/>
            </a:prstGeom>
          </p:spPr>
        </p:pic>
        <p:sp>
          <p:nvSpPr>
            <p:cNvPr id="5" name="文本框 210"/>
            <p:cNvSpPr txBox="1"/>
            <p:nvPr/>
          </p:nvSpPr>
          <p:spPr>
            <a:xfrm>
              <a:off x="22439153" y="25102310"/>
              <a:ext cx="1399735" cy="484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37A"/>
                  </a:solidFill>
                </a:rPr>
                <a:t>All events</a:t>
              </a:r>
              <a:endParaRPr lang="zh-CN" altLang="en-US" sz="1600" b="1" dirty="0">
                <a:solidFill>
                  <a:srgbClr val="00037A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57686" y="1214422"/>
            <a:ext cx="3429024" cy="1857388"/>
            <a:chOff x="25763912" y="24812966"/>
            <a:chExt cx="3920751" cy="27248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63912" y="24812966"/>
              <a:ext cx="3920751" cy="2724867"/>
            </a:xfrm>
            <a:prstGeom prst="rect">
              <a:avLst/>
            </a:prstGeom>
          </p:spPr>
        </p:pic>
        <p:sp>
          <p:nvSpPr>
            <p:cNvPr id="8" name="文本框 211"/>
            <p:cNvSpPr txBox="1"/>
            <p:nvPr/>
          </p:nvSpPr>
          <p:spPr>
            <a:xfrm>
              <a:off x="26288894" y="25031267"/>
              <a:ext cx="12193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37A"/>
                  </a:solidFill>
                </a:rPr>
                <a:t>Single-hit event for Thu-Pad</a:t>
              </a:r>
              <a:endParaRPr lang="zh-CN" altLang="en-US" sz="1600" b="1" dirty="0">
                <a:solidFill>
                  <a:srgbClr val="00037A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034" y="3500438"/>
            <a:ext cx="3380111" cy="1699469"/>
            <a:chOff x="21883050" y="27570886"/>
            <a:chExt cx="4024949" cy="26614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83050" y="27570886"/>
              <a:ext cx="4024949" cy="2661463"/>
            </a:xfrm>
            <a:prstGeom prst="rect">
              <a:avLst/>
            </a:prstGeom>
          </p:spPr>
        </p:pic>
        <p:sp>
          <p:nvSpPr>
            <p:cNvPr id="11" name="文本框 212"/>
            <p:cNvSpPr txBox="1"/>
            <p:nvPr/>
          </p:nvSpPr>
          <p:spPr>
            <a:xfrm>
              <a:off x="22301246" y="27749845"/>
              <a:ext cx="1377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37A"/>
                  </a:solidFill>
                </a:rPr>
                <a:t>Single-hit event for </a:t>
              </a:r>
              <a:r>
                <a:rPr lang="en-US" altLang="zh-CN" sz="1600" b="1" dirty="0" err="1" smtClean="0">
                  <a:solidFill>
                    <a:srgbClr val="00037A"/>
                  </a:solidFill>
                </a:rPr>
                <a:t>BucRef</a:t>
              </a:r>
              <a:endParaRPr lang="zh-CN" altLang="en-US" sz="1600" b="1" dirty="0">
                <a:solidFill>
                  <a:srgbClr val="00037A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9124" y="3357562"/>
            <a:ext cx="3376235" cy="1823274"/>
            <a:chOff x="25816017" y="27518520"/>
            <a:chExt cx="3851887" cy="271383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16017" y="27518520"/>
              <a:ext cx="3851887" cy="2713830"/>
            </a:xfrm>
            <a:prstGeom prst="rect">
              <a:avLst/>
            </a:prstGeom>
          </p:spPr>
        </p:pic>
        <p:sp>
          <p:nvSpPr>
            <p:cNvPr id="14" name="文本框 213"/>
            <p:cNvSpPr txBox="1"/>
            <p:nvPr/>
          </p:nvSpPr>
          <p:spPr>
            <a:xfrm>
              <a:off x="26190705" y="27667907"/>
              <a:ext cx="14127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37A"/>
                  </a:solidFill>
                </a:rPr>
                <a:t>Single-hit event for </a:t>
              </a:r>
              <a:r>
                <a:rPr lang="en-US" altLang="zh-CN" sz="1600" b="1" dirty="0" err="1" smtClean="0">
                  <a:solidFill>
                    <a:srgbClr val="00037A"/>
                  </a:solidFill>
                </a:rPr>
                <a:t>BucRef</a:t>
              </a:r>
              <a:r>
                <a:rPr lang="en-US" altLang="zh-CN" sz="1600" b="1" dirty="0" smtClean="0">
                  <a:solidFill>
                    <a:srgbClr val="00037A"/>
                  </a:solidFill>
                </a:rPr>
                <a:t> and Thu-Pad</a:t>
              </a:r>
              <a:endParaRPr lang="zh-CN" altLang="en-US" sz="1600" b="1" dirty="0">
                <a:solidFill>
                  <a:srgbClr val="00037A"/>
                </a:solidFill>
              </a:endParaRPr>
            </a:p>
          </p:txBody>
        </p:sp>
      </p:grpSp>
      <p:sp>
        <p:nvSpPr>
          <p:cNvPr id="15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Single</a:t>
            </a:r>
            <a:r>
              <a:rPr lang="en-US" altLang="zh-C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hit event study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535782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FF"/>
                </a:solidFill>
              </a:rPr>
              <a:t>  An overall time resolution of                      is obtained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FF"/>
                </a:solidFill>
              </a:rPr>
              <a:t> Compared to strip-MRPC, pad-MRPC suffers less from multi hit events</a:t>
            </a:r>
          </a:p>
          <a:p>
            <a:r>
              <a:rPr lang="en-US" altLang="zh-CN" dirty="0" smtClean="0"/>
              <a:t>                     </a:t>
            </a:r>
            <a:endParaRPr lang="zh-CN" altLang="en-US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357686" y="5500702"/>
          <a:ext cx="1127968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3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500702"/>
                        <a:ext cx="1127968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85720" y="1285860"/>
            <a:ext cx="4214842" cy="3786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event with Pad hits, count number of fired pads in this event:</a:t>
            </a:r>
            <a:b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nPadHits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==1, single hit.</a:t>
            </a:r>
            <a:b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nPadHits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&gt;1, loop all fired pads, only record the pads with other fired pads near it.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5000628" y="39290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Average cluster size: 1.7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43984"/>
              </p:ext>
            </p:extLst>
          </p:nvPr>
        </p:nvGraphicFramePr>
        <p:xfrm>
          <a:off x="428596" y="4786322"/>
          <a:ext cx="5294488" cy="948266"/>
        </p:xfrm>
        <a:graphic>
          <a:graphicData uri="http://schemas.openxmlformats.org/drawingml/2006/table">
            <a:tbl>
              <a:tblPr/>
              <a:tblGrid>
                <a:gridCol w="661811"/>
                <a:gridCol w="661811"/>
                <a:gridCol w="661811"/>
                <a:gridCol w="661811"/>
                <a:gridCol w="661811"/>
                <a:gridCol w="661811"/>
                <a:gridCol w="661811"/>
                <a:gridCol w="661811"/>
              </a:tblGrid>
              <a:tr h="47413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718228" y="4983877"/>
            <a:ext cx="4013200" cy="666044"/>
            <a:chOff x="1659467" y="3945466"/>
            <a:chExt cx="4013200" cy="666044"/>
          </a:xfrm>
        </p:grpSpPr>
        <p:sp>
          <p:nvSpPr>
            <p:cNvPr id="7" name="椭圆 6"/>
            <p:cNvSpPr/>
            <p:nvPr/>
          </p:nvSpPr>
          <p:spPr>
            <a:xfrm>
              <a:off x="1659467" y="3945466"/>
              <a:ext cx="338666" cy="19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右箭头 7"/>
            <p:cNvSpPr/>
            <p:nvPr/>
          </p:nvSpPr>
          <p:spPr>
            <a:xfrm>
              <a:off x="2088446" y="3955501"/>
              <a:ext cx="293510" cy="1536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 rot="5246040">
              <a:off x="1793551" y="4288205"/>
              <a:ext cx="285356" cy="15804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 rot="2208647">
              <a:off x="2047622" y="4197776"/>
              <a:ext cx="293510" cy="1536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950178" y="4413955"/>
              <a:ext cx="338666" cy="19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5379157" y="4423990"/>
              <a:ext cx="293510" cy="1536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 rot="18838933">
              <a:off x="5329605" y="4145955"/>
              <a:ext cx="285356" cy="15804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 rot="12617170">
              <a:off x="4604763" y="4169690"/>
              <a:ext cx="293510" cy="1536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 rot="16200000">
              <a:off x="4965549" y="4107587"/>
              <a:ext cx="285356" cy="15804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 rot="10800000">
              <a:off x="4560712" y="4452211"/>
              <a:ext cx="293510" cy="1536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 descr="F:\工作\CBM合作\CBM 973\文章和报告\Clus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134092" cy="2428892"/>
          </a:xfrm>
          <a:prstGeom prst="rect">
            <a:avLst/>
          </a:prstGeom>
          <a:noFill/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Cluster size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07099"/>
              </p:ext>
            </p:extLst>
          </p:nvPr>
        </p:nvGraphicFramePr>
        <p:xfrm>
          <a:off x="1524000" y="1397000"/>
          <a:ext cx="6288360" cy="232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120"/>
                <a:gridCol w="2096120"/>
                <a:gridCol w="2096120"/>
              </a:tblGrid>
              <a:tr h="48908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Performance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</a:t>
                      </a:r>
                      <a:r>
                        <a:rPr lang="en-US" altLang="zh-CN" sz="2000" dirty="0" smtClean="0"/>
                        <a:t>Strip-MRPC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 </a:t>
                      </a:r>
                      <a:r>
                        <a:rPr lang="en-US" altLang="zh-CN" sz="2000" dirty="0" smtClean="0"/>
                        <a:t>Pad-MRPC</a:t>
                      </a:r>
                      <a:endParaRPr lang="zh-CN" altLang="en-US" sz="2000" dirty="0"/>
                    </a:p>
                  </a:txBody>
                  <a:tcPr/>
                </a:tc>
              </a:tr>
              <a:tr h="4577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5.5kV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6kV</a:t>
                      </a:r>
                      <a:endParaRPr lang="zh-CN" altLang="en-US" dirty="0"/>
                    </a:p>
                  </a:txBody>
                  <a:tcPr/>
                </a:tc>
              </a:tr>
              <a:tr h="4577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Efficiency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97%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98.8%</a:t>
                      </a:r>
                      <a:endParaRPr lang="zh-CN" altLang="en-US" dirty="0"/>
                    </a:p>
                  </a:txBody>
                  <a:tcPr/>
                </a:tc>
              </a:tr>
              <a:tr h="4577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</a:t>
                      </a:r>
                      <a:r>
                        <a:rPr lang="en-US" altLang="zh-CN" baseline="0" dirty="0" smtClean="0"/>
                        <a:t> resolution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49ps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62ps</a:t>
                      </a:r>
                      <a:endParaRPr lang="zh-CN" altLang="en-US" dirty="0"/>
                    </a:p>
                  </a:txBody>
                  <a:tcPr/>
                </a:tc>
              </a:tr>
              <a:tr h="4577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Cluster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1.7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1.7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00034" y="3571876"/>
            <a:ext cx="82868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0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Both strip-MRPC and pad-MRPC meet the requirement of CBM-TOF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solidFill>
                  <a:srgbClr val="002060"/>
                </a:solidFill>
              </a:rPr>
              <a:t>Three new prototypes were developed and tested at SPS on November of 2015. Data analysis goes smoothly.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0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39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9"/>
          <p:cNvSpPr txBox="1"/>
          <p:nvPr/>
        </p:nvSpPr>
        <p:spPr>
          <a:xfrm>
            <a:off x="6876256" y="620688"/>
            <a:ext cx="2267744" cy="461665"/>
          </a:xfrm>
          <a:prstGeom prst="rect">
            <a:avLst/>
          </a:prstGeom>
          <a:solidFill>
            <a:sysClr val="window" lastClr="FFFFFF">
              <a:alpha val="34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Time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Flight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ysClr val="window" lastClr="FFFFFF">
              <a:alpha val="37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Projectile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Spectator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Textfeld 12"/>
          <p:cNvSpPr txBox="1"/>
          <p:nvPr/>
        </p:nvSpPr>
        <p:spPr>
          <a:xfrm>
            <a:off x="1350175" y="4581128"/>
            <a:ext cx="3223959" cy="830997"/>
          </a:xfrm>
          <a:prstGeom prst="rect">
            <a:avLst/>
          </a:prstGeom>
          <a:solidFill>
            <a:sysClr val="window" lastClr="FFFFFF">
              <a:alpha val="51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DAQ/FLES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HPC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SIS100)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ahoma" pitchFamily="34" charset="0"/>
            </a:endParaRPr>
          </a:p>
        </p:txBody>
      </p:sp>
      <p:cxnSp>
        <p:nvCxnSpPr>
          <p:cNvPr id="43" name="Gerade Verbindung 3"/>
          <p:cNvCxnSpPr/>
          <p:nvPr/>
        </p:nvCxnSpPr>
        <p:spPr>
          <a:xfrm>
            <a:off x="2699792" y="1844824"/>
            <a:ext cx="1186181" cy="10375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Gerade Verbindung 18"/>
          <p:cNvCxnSpPr/>
          <p:nvPr/>
        </p:nvCxnSpPr>
        <p:spPr>
          <a:xfrm>
            <a:off x="3521238" y="2060847"/>
            <a:ext cx="474698" cy="7200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5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6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7" name="Textfeld 41"/>
          <p:cNvSpPr txBox="1"/>
          <p:nvPr/>
        </p:nvSpPr>
        <p:spPr>
          <a:xfrm>
            <a:off x="1615778" y="1196752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Dipol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Magnet</a:t>
            </a:r>
          </a:p>
        </p:txBody>
      </p:sp>
      <p:sp>
        <p:nvSpPr>
          <p:cNvPr id="48" name="Textfeld 42"/>
          <p:cNvSpPr txBox="1"/>
          <p:nvPr/>
        </p:nvSpPr>
        <p:spPr>
          <a:xfrm>
            <a:off x="2915816" y="980728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Silicon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Tracking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9" name="Textfeld 14"/>
          <p:cNvSpPr txBox="1"/>
          <p:nvPr/>
        </p:nvSpPr>
        <p:spPr>
          <a:xfrm>
            <a:off x="1853926" y="2180763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Micro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Vertex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0" name="Gerade Verbindung 15"/>
          <p:cNvCxnSpPr/>
          <p:nvPr/>
        </p:nvCxnSpPr>
        <p:spPr>
          <a:xfrm>
            <a:off x="2915816" y="2905323"/>
            <a:ext cx="910204" cy="34041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1" name="Textfeld 16"/>
          <p:cNvSpPr txBox="1"/>
          <p:nvPr/>
        </p:nvSpPr>
        <p:spPr>
          <a:xfrm>
            <a:off x="4067944" y="538609"/>
            <a:ext cx="1512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Imaging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Cherenkov</a:t>
            </a:r>
          </a:p>
        </p:txBody>
      </p:sp>
      <p:cxnSp>
        <p:nvCxnSpPr>
          <p:cNvPr id="52" name="Gerade Verbindung 20"/>
          <p:cNvCxnSpPr/>
          <p:nvPr/>
        </p:nvCxnSpPr>
        <p:spPr>
          <a:xfrm>
            <a:off x="4670315" y="1738938"/>
            <a:ext cx="38462" cy="10122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Textfeld 22"/>
          <p:cNvSpPr txBox="1"/>
          <p:nvPr/>
        </p:nvSpPr>
        <p:spPr>
          <a:xfrm>
            <a:off x="6156347" y="1738938"/>
            <a:ext cx="1414426" cy="1569660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Radiation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4" name="Textfeld 23"/>
          <p:cNvSpPr txBox="1"/>
          <p:nvPr/>
        </p:nvSpPr>
        <p:spPr>
          <a:xfrm>
            <a:off x="4881639" y="5375338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Muon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5" name="Gerade Verbindung 24"/>
          <p:cNvCxnSpPr/>
          <p:nvPr/>
        </p:nvCxnSpPr>
        <p:spPr>
          <a:xfrm flipH="1">
            <a:off x="5148064" y="3707638"/>
            <a:ext cx="336736" cy="1667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6" name="Textfeld 21"/>
          <p:cNvSpPr txBox="1"/>
          <p:nvPr/>
        </p:nvSpPr>
        <p:spPr>
          <a:xfrm>
            <a:off x="22201" y="-27995"/>
            <a:ext cx="9121800" cy="584775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 of CBM detector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428992" cy="38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The structure of CBM-TOF wall 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9" name="Text Box 2085"/>
          <p:cNvSpPr txBox="1">
            <a:spLocks noChangeArrowheads="1"/>
          </p:cNvSpPr>
          <p:nvPr/>
        </p:nvSpPr>
        <p:spPr bwMode="auto">
          <a:xfrm>
            <a:off x="4214810" y="1214422"/>
            <a:ext cx="49291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CBM-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</a:rPr>
              <a:t>ToF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 Requirements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Full system time resolution </a:t>
            </a:r>
            <a:r>
              <a:rPr lang="en-US" altLang="en-US" b="1" dirty="0" err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en-US" b="1" baseline="-25000" dirty="0" err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~ 80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</a:rPr>
              <a:t>ps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Efficiency &gt; 95 %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Rate capability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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30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kHz/cm</a:t>
            </a:r>
            <a:r>
              <a:rPr lang="en-US" altLang="en-US" b="1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Polar angular range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2.5°–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25°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Occupancy &lt; 5 % </a:t>
            </a:r>
            <a:endParaRPr lang="en-US" altLang="en-US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Low power electronics </a:t>
            </a:r>
          </a:p>
          <a:p>
            <a:pPr algn="l"/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   (~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100.000 channels)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Free streaming data acquisition 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/>
          <a:srcRect l="29911" t="33571" r="41964" b="18571"/>
          <a:stretch>
            <a:fillRect/>
          </a:stretch>
        </p:blipFill>
        <p:spPr bwMode="auto">
          <a:xfrm>
            <a:off x="4429124" y="3895024"/>
            <a:ext cx="2786082" cy="29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7072330" y="5000636"/>
            <a:ext cx="1785950" cy="13111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err="1" smtClean="0"/>
              <a:t>Au+Au</a:t>
            </a:r>
            <a:r>
              <a:rPr lang="en-US" altLang="zh-CN" dirty="0" smtClean="0"/>
              <a:t>, Center, 10AGeV</a:t>
            </a:r>
          </a:p>
          <a:p>
            <a:r>
              <a:rPr lang="en-US" altLang="zh-CN" dirty="0" smtClean="0"/>
              <a:t>Simulated with CBM ROOT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1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112642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2"/>
          <a:srcRect t="5789"/>
          <a:stretch>
            <a:fillRect/>
          </a:stretch>
        </p:blipFill>
        <p:spPr bwMode="auto">
          <a:xfrm>
            <a:off x="4929190" y="1214423"/>
            <a:ext cx="3357586" cy="2347694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Development of low resistive glass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14810" cy="20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121442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Performance of the glass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357187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Glass mass production</a:t>
            </a:r>
          </a:p>
          <a:p>
            <a:r>
              <a:rPr lang="en-US" altLang="zh-CN" dirty="0" smtClean="0"/>
              <a:t> Yield &gt;100m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/month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14348" y="3714752"/>
            <a:ext cx="2500330" cy="2286016"/>
            <a:chOff x="571472" y="3929066"/>
            <a:chExt cx="2500330" cy="2286016"/>
          </a:xfrm>
        </p:grpSpPr>
        <p:pic>
          <p:nvPicPr>
            <p:cNvPr id="8" name="图片 7" descr="D:\王杰\Aging test\素材\PPT做图\QQ截图2015111110464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071942"/>
              <a:ext cx="2500330" cy="200026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接箭头连接符 9"/>
            <p:cNvCxnSpPr/>
            <p:nvPr/>
          </p:nvCxnSpPr>
          <p:spPr>
            <a:xfrm rot="16200000" flipH="1">
              <a:off x="285720" y="4857760"/>
              <a:ext cx="2286016" cy="4286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0034" y="6000768"/>
            <a:ext cx="273985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Aging test with X-ray source</a:t>
            </a:r>
            <a:endParaRPr lang="zh-CN" altLang="en-US" sz="1600" dirty="0"/>
          </a:p>
        </p:txBody>
      </p:sp>
      <p:pic>
        <p:nvPicPr>
          <p:cNvPr id="13" name="Picture 3" descr="两个时间分辨 (2)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43702" y="4286256"/>
            <a:ext cx="2357422" cy="21627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Online test system. The efficiency and time resolution can be obtained by cosmic ray while irradiated by X-rays. 0.1C/cm</a:t>
            </a:r>
            <a:r>
              <a:rPr lang="en-US" altLang="zh-CN" sz="1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3" name="Picture 16" descr="C:\Users\wjb\Desktop\eff-20th-cbm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6" y="1125536"/>
            <a:ext cx="27209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C:\Users\wjb\Desktop\res-20th-cbm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258" y="3763961"/>
            <a:ext cx="27273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32583" y="3457573"/>
            <a:ext cx="2218886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Rate: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70kHz/cm</a:t>
            </a:r>
            <a:r>
              <a:rPr kumimoji="0" lang="en-US" altLang="zh-CN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2</a:t>
            </a:r>
            <a:endParaRPr kumimoji="0" lang="en-US" altLang="zh-CN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Time resolution: 40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ps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6" name="直接箭头连接符 15"/>
          <p:cNvCxnSpPr>
            <a:cxnSpLocks noChangeShapeType="1"/>
          </p:cNvCxnSpPr>
          <p:nvPr/>
        </p:nvCxnSpPr>
        <p:spPr bwMode="auto">
          <a:xfrm flipH="1">
            <a:off x="1284722" y="4041773"/>
            <a:ext cx="2135150" cy="15462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直接箭头连接符 13"/>
          <p:cNvCxnSpPr>
            <a:cxnSpLocks noChangeShapeType="1"/>
          </p:cNvCxnSpPr>
          <p:nvPr/>
        </p:nvCxnSpPr>
        <p:spPr bwMode="auto">
          <a:xfrm flipH="1" flipV="1">
            <a:off x="2484871" y="1835149"/>
            <a:ext cx="804347" cy="173786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281622"/>
            <a:ext cx="7072362" cy="69910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Rate capability of high rate MRPC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9" name="图片 3" descr="High_Rate_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949" b="5498"/>
          <a:stretch>
            <a:fillRect/>
          </a:stretch>
        </p:blipFill>
        <p:spPr bwMode="auto">
          <a:xfrm>
            <a:off x="5451469" y="1988840"/>
            <a:ext cx="3682054" cy="267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28262" y="4855364"/>
            <a:ext cx="5328592" cy="830997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1600" b="1" i="1">
                <a:solidFill>
                  <a:srgbClr val="002060"/>
                </a:solidFill>
              </a:rPr>
              <a:t>Even though the rate is </a:t>
            </a:r>
            <a:r>
              <a:rPr lang="en-US" altLang="zh-CN" sz="1600" b="1" i="1">
                <a:solidFill>
                  <a:srgbClr val="FF0000"/>
                </a:solidFill>
              </a:rPr>
              <a:t>70kHz/cm</a:t>
            </a:r>
            <a:r>
              <a:rPr lang="en-US" altLang="zh-CN" sz="1600" b="1" i="1" baseline="30000">
                <a:solidFill>
                  <a:srgbClr val="FF0000"/>
                </a:solidFill>
              </a:rPr>
              <a:t>2</a:t>
            </a:r>
            <a:r>
              <a:rPr lang="en-US" altLang="zh-CN" sz="1600" b="1" i="1">
                <a:solidFill>
                  <a:srgbClr val="002060"/>
                </a:solidFill>
              </a:rPr>
              <a:t>, the efficiency is still higher than </a:t>
            </a:r>
            <a:r>
              <a:rPr lang="en-US" altLang="zh-CN" sz="1600" b="1" i="1">
                <a:solidFill>
                  <a:srgbClr val="FF0000"/>
                </a:solidFill>
              </a:rPr>
              <a:t>90%</a:t>
            </a:r>
            <a:r>
              <a:rPr lang="en-US" altLang="zh-CN" sz="1600" b="1" i="1">
                <a:solidFill>
                  <a:srgbClr val="002060"/>
                </a:solidFill>
              </a:rPr>
              <a:t> and the time resolution  is about </a:t>
            </a:r>
            <a:r>
              <a:rPr lang="en-US" altLang="zh-CN" sz="1600" b="1" i="1">
                <a:solidFill>
                  <a:srgbClr val="FF0000"/>
                </a:solidFill>
              </a:rPr>
              <a:t>80ps</a:t>
            </a:r>
            <a:r>
              <a:rPr lang="en-US" altLang="zh-CN" sz="1600" b="1" i="1">
                <a:solidFill>
                  <a:srgbClr val="002060"/>
                </a:solidFill>
              </a:rPr>
              <a:t>.</a:t>
            </a:r>
            <a:endParaRPr lang="zh-CN" altLang="en-US" sz="16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20072" y="1290049"/>
            <a:ext cx="31432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Test results at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Nuclotron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Dubna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3214678" cy="216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832076" y="1538964"/>
            <a:ext cx="5258767" cy="3772308"/>
            <a:chOff x="4230266" y="1965784"/>
            <a:chExt cx="5258767" cy="3772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266" y="1965784"/>
              <a:ext cx="5258767" cy="37723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456585" y="2315908"/>
              <a:ext cx="2808312" cy="93610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456585" y="4404140"/>
              <a:ext cx="2808312" cy="936104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725445" y="3252012"/>
              <a:ext cx="539452" cy="1152128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56585" y="3262926"/>
              <a:ext cx="539452" cy="114121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71939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64897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347864" y="3140968"/>
            <a:ext cx="1224136" cy="284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5" descr="F:\工作\CBM合作\TDR\24pad\assem1——124pa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10274" b="17999"/>
          <a:stretch>
            <a:fillRect/>
          </a:stretch>
        </p:blipFill>
        <p:spPr bwMode="auto">
          <a:xfrm>
            <a:off x="0" y="4143380"/>
            <a:ext cx="3771061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V="1">
            <a:off x="3643306" y="3857628"/>
            <a:ext cx="2143140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Prototype design for CBM-TOF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35004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Strip-MRPC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76" y="60007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Pad-MRPC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 descr="F:\工作\CBM合作\TDR\24pad\d_region_(3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r="9756"/>
          <a:stretch>
            <a:fillRect/>
          </a:stretch>
        </p:blipFill>
        <p:spPr bwMode="auto">
          <a:xfrm>
            <a:off x="357158" y="928670"/>
            <a:ext cx="40544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500066" y="116632"/>
            <a:ext cx="800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inner wall based on pad-MRPC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2500330" cy="279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7290" y="5000636"/>
            <a:ext cx="3888432" cy="1202510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Glass: 0.7mm, 5.2cm x 19.5cm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Pad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2cm x 2cm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16pads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Gas gap: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x 0.22mm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内容占位符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52" r="8116" b="10213"/>
          <a:stretch/>
        </p:blipFill>
        <p:spPr>
          <a:xfrm>
            <a:off x="4643438" y="1428736"/>
            <a:ext cx="4143404" cy="2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46404"/>
              </p:ext>
            </p:extLst>
          </p:nvPr>
        </p:nvGraphicFramePr>
        <p:xfrm>
          <a:off x="1115616" y="1772816"/>
          <a:ext cx="5919789" cy="1872101"/>
        </p:xfrm>
        <a:graphic>
          <a:graphicData uri="http://schemas.openxmlformats.org/drawingml/2006/table">
            <a:tbl>
              <a:tblPr/>
              <a:tblGrid>
                <a:gridCol w="1165923"/>
                <a:gridCol w="883332"/>
                <a:gridCol w="1350083"/>
                <a:gridCol w="1260543"/>
                <a:gridCol w="1259908"/>
              </a:tblGrid>
              <a:tr h="611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  Feature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Module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Efficiency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Time resolution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Dark rate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Times New Roman"/>
                          <a:ea typeface="宋体"/>
                          <a:cs typeface="Times New Roman"/>
                        </a:rPr>
                        <a:t>Cluster size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MRPC_1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98.4%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56.2 ps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0.57 Hz/cm</a:t>
                      </a:r>
                      <a:r>
                        <a:rPr lang="en-US" sz="1400" kern="100" baseline="30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1.23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MRPC_2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98.6%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58.7 </a:t>
                      </a:r>
                      <a:r>
                        <a:rPr lang="en-US" sz="1400" kern="100" dirty="0" err="1">
                          <a:latin typeface="Times New Roman"/>
                          <a:ea typeface="宋体"/>
                          <a:cs typeface="Times New Roman"/>
                        </a:rPr>
                        <a:t>ps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0.53 Hz/cm</a:t>
                      </a:r>
                      <a:r>
                        <a:rPr lang="en-US" sz="1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1.30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MRPC_</a:t>
                      </a:r>
                      <a:r>
                        <a:rPr lang="en-US" altLang="zh-CN" sz="14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98.4%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62.0 ps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0.55 Hz/cm</a:t>
                      </a:r>
                      <a:r>
                        <a:rPr lang="en-US" sz="1400" kern="100" baseline="30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1.25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4" marR="6858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120396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HV: 6.0kV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Picture 1" descr="C:\Documents and Settings\Administrator\桌面\TQ_distributio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60007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00813" y="4572000"/>
            <a:ext cx="2411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The reference time is about 62ps (2.48x25ps</a:t>
            </a:r>
            <a:r>
              <a:rPr lang="en-US" altLang="zh-CN">
                <a:solidFill>
                  <a:schemeClr val="tx1"/>
                </a:solidFill>
              </a:rPr>
              <a:t>).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971600" y="116632"/>
            <a:ext cx="7128792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test of pad-MRPC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42779</TotalTime>
  <Words>1113</Words>
  <Application>Microsoft Office PowerPoint</Application>
  <PresentationFormat>全屏显示(4:3)</PresentationFormat>
  <Paragraphs>301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Equation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1015</cp:revision>
  <dcterms:created xsi:type="dcterms:W3CDTF">2010-09-03T00:52:09Z</dcterms:created>
  <dcterms:modified xsi:type="dcterms:W3CDTF">2016-02-23T09:04:40Z</dcterms:modified>
</cp:coreProperties>
</file>