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3498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86996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0494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73992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174900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609880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044861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479841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2164"/>
    <a:srgbClr val="C0C0C0"/>
    <a:srgbClr val="0046D2"/>
    <a:srgbClr val="698ED9"/>
    <a:srgbClr val="A7C4FF"/>
    <a:srgbClr val="003064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1650" y="1890"/>
      </p:cViewPr>
      <p:guideLst>
        <p:guide orient="horz" pos="6288"/>
        <p:guide orient="horz" pos="26261"/>
        <p:guide orient="horz" pos="2793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2013" y="692150"/>
            <a:ext cx="24526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42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98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96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94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92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900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880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861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841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692150"/>
            <a:ext cx="2452687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session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rot="16200000">
            <a:off x="24748747" y="42184203"/>
            <a:ext cx="388281" cy="103234"/>
          </a:xfrm>
          <a:prstGeom prst="rect">
            <a:avLst/>
          </a:prstGeom>
          <a:noFill/>
        </p:spPr>
        <p:txBody>
          <a:bodyPr wrap="square" lIns="86996" tIns="43498" rIns="86996" bIns="43498" rtlCol="0">
            <a:spAutoFit/>
          </a:bodyPr>
          <a:lstStyle/>
          <a:p>
            <a:pPr marL="0" marR="0" indent="0" algn="ctr" defTabSz="869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" dirty="0" smtClean="0">
                <a:effectLst/>
                <a:hlinkClick r:id="rId3"/>
              </a:rPr>
              <a:t>www.postersession.com</a:t>
            </a:r>
            <a:endParaRPr lang="en-US" sz="100" dirty="0" smtClean="0">
              <a:effectLst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2904336" y="42144693"/>
            <a:ext cx="3809222" cy="2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 userDrawn="1"/>
        </p:nvSpPr>
        <p:spPr>
          <a:xfrm>
            <a:off x="26713557" y="42062330"/>
            <a:ext cx="2242539" cy="318678"/>
          </a:xfrm>
          <a:prstGeom prst="rect">
            <a:avLst/>
          </a:prstGeom>
          <a:noFill/>
        </p:spPr>
        <p:txBody>
          <a:bodyPr wrap="none" lIns="86996" tIns="43498" rIns="86996" bIns="43498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500" dirty="0" smtClean="0">
                <a:solidFill>
                  <a:schemeClr val="bg1"/>
                </a:solidFill>
              </a:rPr>
              <a:t>www.postersession.com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3498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86996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0494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73992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231" indent="-1566231" algn="l" defTabSz="4176111" rtl="0" fontAlgn="base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2240" indent="-1304940" algn="l" defTabSz="4176111" rtl="0" fontAlgn="base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219761" indent="-1043651" algn="l" defTabSz="4176111" rtl="0" fontAlgn="base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07061" indent="-1043651" algn="l" defTabSz="4176111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587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3085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26583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0081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13579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4.png"/><Relationship Id="rId34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oleObject" Target="../embeddings/oleObject3.bin"/><Relationship Id="rId38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oleObject" Target="../embeddings/oleObject2.bin"/><Relationship Id="rId37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oleObject" Target="../embeddings/oleObject1.bin"/><Relationship Id="rId35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064"/>
            </a:gs>
            <a:gs pos="50000">
              <a:schemeClr val="bg1"/>
            </a:gs>
            <a:gs pos="100000">
              <a:srgbClr val="0030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4"/>
          <p:cNvSpPr>
            <a:spLocks noChangeArrowheads="1"/>
          </p:cNvSpPr>
          <p:nvPr/>
        </p:nvSpPr>
        <p:spPr bwMode="auto">
          <a:xfrm>
            <a:off x="15601950" y="31792863"/>
            <a:ext cx="14058900" cy="1040288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23900" y="26974800"/>
            <a:ext cx="14058900" cy="153352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15373350" y="7366000"/>
            <a:ext cx="14173200" cy="132080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629025" y="27202000"/>
            <a:ext cx="86296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 smtClean="0"/>
              <a:t>Cosmic ray test </a:t>
            </a:r>
            <a:endParaRPr lang="en-US" b="1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859500" y="31757938"/>
            <a:ext cx="7372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00075" y="1114424"/>
            <a:ext cx="29203650" cy="5572125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389438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66800" y="1292225"/>
            <a:ext cx="2806065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0" b="1" dirty="0" smtClean="0"/>
              <a:t>The cosmic ray test of MRPCs </a:t>
            </a:r>
          </a:p>
          <a:p>
            <a:r>
              <a:rPr lang="en-US" sz="8000" b="1" dirty="0" smtClean="0"/>
              <a:t>for the BESIII ETOF upgrade</a:t>
            </a:r>
            <a:endParaRPr lang="en-US" sz="3200" b="1" dirty="0" smtClean="0"/>
          </a:p>
          <a:p>
            <a:pPr defTabSz="4389438"/>
            <a:r>
              <a:rPr lang="en-US" sz="6600" b="1" dirty="0" err="1" smtClean="0"/>
              <a:t>Xiaozhuang</a:t>
            </a:r>
            <a:r>
              <a:rPr lang="en-US" sz="6600" b="1" dirty="0" smtClean="0"/>
              <a:t> Wang, </a:t>
            </a:r>
            <a:r>
              <a:rPr lang="en-US" sz="6600" b="1" dirty="0" err="1" smtClean="0"/>
              <a:t>Zhi</a:t>
            </a:r>
            <a:r>
              <a:rPr lang="en-US" sz="6600" b="1" dirty="0" smtClean="0"/>
              <a:t> Wu</a:t>
            </a:r>
            <a:endParaRPr lang="en-US" sz="6600" b="1" dirty="0"/>
          </a:p>
          <a:p>
            <a:pPr defTabSz="4389438"/>
            <a:r>
              <a:rPr lang="en-US" sz="4800" b="1" i="1" dirty="0" smtClean="0"/>
              <a:t>University of Science and Technology of China</a:t>
            </a:r>
          </a:p>
          <a:p>
            <a:pPr defTabSz="4389438"/>
            <a:r>
              <a:rPr lang="en-US" sz="4800" b="1" i="1" dirty="0" smtClean="0"/>
              <a:t>Institute of high energy physics</a:t>
            </a:r>
            <a:endParaRPr lang="en-US" dirty="0"/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066800" y="33512125"/>
            <a:ext cx="13087350" cy="146522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l" defTabSz="612775" eaLnBrk="0" hangingPunct="0">
              <a:lnSpc>
                <a:spcPct val="95000"/>
              </a:lnSpc>
              <a:buFont typeface="Wingdings" pitchFamily="2" charset="2"/>
              <a:buChar char="u"/>
            </a:pPr>
            <a:r>
              <a:rPr lang="en-GB" sz="3200" b="1" dirty="0" smtClean="0"/>
              <a:t>For the convenience of data analysis, we select same strip pad of every four vertically arranged MRPC modules in each cosmic ray event.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5970250" y="32915225"/>
            <a:ext cx="13061950" cy="88045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marL="342900" indent="-342900" algn="l" defTabSz="612775" eaLnBrk="0" hangingPunct="0">
              <a:lnSpc>
                <a:spcPct val="95000"/>
              </a:lnSpc>
            </a:pPr>
            <a:endParaRPr lang="en-US" sz="2800" b="1" u="sng" dirty="0">
              <a:latin typeface="Times New Roman" pitchFamily="18" charset="0"/>
            </a:endParaRPr>
          </a:p>
          <a:p>
            <a:pPr marL="342900" indent="-342900" algn="l" defTabSz="612775" eaLnBrk="0" hangingPunct="0">
              <a:lnSpc>
                <a:spcPct val="95000"/>
              </a:lnSpc>
              <a:buFont typeface="Wingdings" pitchFamily="2" charset="2"/>
              <a:buChar char="u"/>
            </a:pPr>
            <a:r>
              <a:rPr lang="en-GB" sz="2800" dirty="0" smtClean="0"/>
              <a:t>The typical intrinsic resolution is about  60ps,the efficiency is 98%.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8097499" y="7485063"/>
            <a:ext cx="87725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 smtClean="0"/>
              <a:t>ETOF MRPC </a:t>
            </a:r>
            <a:endParaRPr lang="en-US" b="1" dirty="0"/>
          </a:p>
        </p:txBody>
      </p:sp>
      <p:pic>
        <p:nvPicPr>
          <p:cNvPr id="30" name="Picture 2" descr="http://upload.wikimedia.org/wikipedia/en/a/a9/UST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482" y="1712685"/>
            <a:ext cx="4015468" cy="4015468"/>
          </a:xfrm>
          <a:prstGeom prst="rect">
            <a:avLst/>
          </a:prstGeom>
          <a:noFill/>
        </p:spPr>
      </p:pic>
      <p:pic>
        <p:nvPicPr>
          <p:cNvPr id="31" name="Picture 8" descr="http://fcppl.in2p3.fr/cgi-bin/twiki.source/pub/FCPPL/WebHome/logoIHE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0269" y="1713571"/>
            <a:ext cx="4287177" cy="4287179"/>
          </a:xfrm>
          <a:prstGeom prst="rect">
            <a:avLst/>
          </a:prstGeom>
          <a:noFill/>
        </p:spPr>
      </p:pic>
      <p:grpSp>
        <p:nvGrpSpPr>
          <p:cNvPr id="57" name="组合 56"/>
          <p:cNvGrpSpPr/>
          <p:nvPr/>
        </p:nvGrpSpPr>
        <p:grpSpPr>
          <a:xfrm>
            <a:off x="762000" y="7277100"/>
            <a:ext cx="14058900" cy="18897600"/>
            <a:chOff x="685800" y="7581900"/>
            <a:chExt cx="14058900" cy="18897600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685800" y="7581900"/>
              <a:ext cx="14058900" cy="18897600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1550" y="9244013"/>
              <a:ext cx="13087350" cy="190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u"/>
              </a:pPr>
              <a:r>
                <a:rPr lang="en-US" sz="3200" b="1" dirty="0" smtClean="0">
                  <a:latin typeface="+mn-lt"/>
                </a:rPr>
                <a:t>The Beijing Spectrometer III (BESIII) is a highly precise general-purpose detector designed for high luminosity </a:t>
              </a:r>
              <a:r>
                <a:rPr lang="en-US" sz="3200" b="1" dirty="0" err="1" smtClean="0">
                  <a:latin typeface="+mn-lt"/>
                </a:rPr>
                <a:t>e</a:t>
              </a:r>
              <a:r>
                <a:rPr lang="en-US" sz="3200" b="1" baseline="30000" dirty="0" err="1" smtClean="0">
                  <a:latin typeface="+mn-lt"/>
                </a:rPr>
                <a:t>+</a:t>
              </a:r>
              <a:r>
                <a:rPr lang="en-US" sz="3200" b="1" dirty="0" err="1" smtClean="0">
                  <a:latin typeface="+mn-lt"/>
                </a:rPr>
                <a:t>e</a:t>
              </a:r>
              <a:r>
                <a:rPr lang="en-US" sz="3200" b="1" baseline="30000" dirty="0" smtClean="0">
                  <a:latin typeface="+mn-lt"/>
                </a:rPr>
                <a:t>- </a:t>
              </a:r>
              <a:r>
                <a:rPr lang="en-US" sz="3200" b="1" dirty="0" smtClean="0">
                  <a:latin typeface="+mn-lt"/>
                </a:rPr>
                <a:t>collisions in the τ-charm energy region 2.0-4.6GeV.</a:t>
              </a:r>
              <a:endParaRPr lang="en-US" sz="3200" b="1" dirty="0">
                <a:latin typeface="+mn-lt"/>
              </a:endParaRPr>
            </a:p>
            <a:p>
              <a:pPr algn="l" defTabSz="4389438" eaLnBrk="0" hangingPunct="0">
                <a:lnSpc>
                  <a:spcPct val="95000"/>
                </a:lnSpc>
              </a:pPr>
              <a:endParaRPr lang="en-US" sz="2800" dirty="0">
                <a:latin typeface="Times New Roman" pitchFamily="18" charset="0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3943350" y="7632700"/>
              <a:ext cx="7372350" cy="140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b="1" dirty="0"/>
                <a:t>Introduction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81100" y="20483513"/>
              <a:ext cx="13087350" cy="289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u"/>
              </a:pPr>
              <a:r>
                <a:rPr lang="en-US" sz="3200" b="1" dirty="0" smtClean="0">
                  <a:latin typeface="Times New Roman" pitchFamily="18" charset="0"/>
                </a:rPr>
                <a:t>Other possible reasons of time jittering: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endParaRPr lang="en-US" sz="3200" b="1" dirty="0" smtClean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</a:rPr>
                <a:t>Scattering effect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</a:rPr>
                <a:t>Valid speed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</a:rPr>
                <a:t>Tracking 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Multi-hit</a:t>
              </a:r>
            </a:p>
          </p:txBody>
        </p:sp>
        <p:pic>
          <p:nvPicPr>
            <p:cNvPr id="1026" name="Picture 2" descr="D:\IHEP\毕业论文\中国科大本硕博通用LaTeX论文模板\figures\北京谱仪.jpg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67578" y="10973365"/>
              <a:ext cx="4320000" cy="2880000"/>
            </a:xfrm>
            <a:prstGeom prst="rect">
              <a:avLst/>
            </a:prstGeom>
            <a:noFill/>
          </p:spPr>
        </p:pic>
        <p:pic>
          <p:nvPicPr>
            <p:cNvPr id="41" name="图片 40" descr="BES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36053" y="10998994"/>
              <a:ext cx="4320000" cy="29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1009650" y="13949363"/>
              <a:ext cx="13087350" cy="336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u"/>
              </a:pPr>
              <a:r>
                <a:rPr lang="en-US" sz="3200" b="1" dirty="0" smtClean="0">
                  <a:latin typeface="Times New Roman" pitchFamily="18" charset="0"/>
                </a:rPr>
                <a:t>The current TOF consists of fast </a:t>
              </a:r>
              <a:r>
                <a:rPr lang="en-US" sz="3200" b="1" dirty="0" err="1" smtClean="0">
                  <a:latin typeface="Times New Roman" pitchFamily="18" charset="0"/>
                </a:rPr>
                <a:t>scintillators</a:t>
              </a:r>
              <a:r>
                <a:rPr lang="en-US" sz="3200" b="1" dirty="0" smtClean="0">
                  <a:latin typeface="Times New Roman" pitchFamily="18" charset="0"/>
                </a:rPr>
                <a:t> (BC204) and fine-mesh photomultiplier tubes (Hamamatsu R5924). </a:t>
              </a:r>
              <a:r>
                <a:rPr lang="en-US" sz="3200" b="1" dirty="0" err="1" smtClean="0">
                  <a:latin typeface="Times New Roman" pitchFamily="18" charset="0"/>
                </a:rPr>
                <a:t>Endcap</a:t>
              </a:r>
              <a:r>
                <a:rPr lang="en-US" sz="3200" b="1" dirty="0" smtClean="0">
                  <a:latin typeface="Times New Roman" pitchFamily="18" charset="0"/>
                </a:rPr>
                <a:t> TOF (ETOF) is in θ region of 0.83&lt;</a:t>
              </a:r>
              <a:r>
                <a:rPr lang="en-US" sz="3200" b="1" dirty="0" err="1" smtClean="0">
                  <a:latin typeface="Times New Roman" pitchFamily="18" charset="0"/>
                </a:rPr>
                <a:t>cosθ</a:t>
              </a:r>
              <a:r>
                <a:rPr lang="en-US" sz="3200" b="1" dirty="0" smtClean="0">
                  <a:latin typeface="Times New Roman" pitchFamily="18" charset="0"/>
                </a:rPr>
                <a:t>&lt;0.93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u"/>
              </a:pPr>
              <a:r>
                <a:rPr lang="en-US" altLang="zh-CN" sz="3200" b="1" dirty="0" smtClean="0">
                  <a:latin typeface="Arial" pitchFamily="34" charset="0"/>
                </a:rPr>
                <a:t>The current BESIII E-TOF</a:t>
              </a:r>
              <a:r>
                <a:rPr lang="zh-CN" altLang="en-US" sz="3200" b="1" dirty="0" smtClean="0">
                  <a:latin typeface="Arial" pitchFamily="34" charset="0"/>
                </a:rPr>
                <a:t>：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</a:rPr>
                <a:t>BC204 </a:t>
              </a:r>
              <a:r>
                <a:rPr lang="en-US" altLang="zh-CN" sz="3200" b="1" dirty="0" err="1" smtClean="0">
                  <a:solidFill>
                    <a:srgbClr val="0000FF"/>
                  </a:solidFill>
                  <a:latin typeface="Arial" pitchFamily="34" charset="0"/>
                </a:rPr>
                <a:t>scintillator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</a:rPr>
                <a:t> + R5924 PMT</a:t>
              </a:r>
            </a:p>
            <a:p>
              <a:pPr algn="l" defTabSz="4389438" eaLnBrk="0" hangingPunct="0">
                <a:lnSpc>
                  <a:spcPct val="95000"/>
                </a:lnSpc>
              </a:pPr>
              <a:r>
                <a:rPr lang="pt-BR" sz="3200" b="1" dirty="0" smtClean="0">
                  <a:latin typeface="Times New Roman" pitchFamily="18" charset="0"/>
                </a:rPr>
                <a:t>            μ: 110ps</a:t>
              </a:r>
            </a:p>
            <a:p>
              <a:pPr algn="l" defTabSz="4389438" eaLnBrk="0" hangingPunct="0">
                <a:lnSpc>
                  <a:spcPct val="95000"/>
                </a:lnSpc>
              </a:pPr>
              <a:r>
                <a:rPr lang="pt-BR" sz="3200" b="1" dirty="0" smtClean="0">
                  <a:latin typeface="Times New Roman" pitchFamily="18" charset="0"/>
                </a:rPr>
                <a:t>            e: 148ps</a:t>
              </a:r>
            </a:p>
            <a:p>
              <a:pPr algn="l" defTabSz="4389438" eaLnBrk="0" hangingPunct="0">
                <a:lnSpc>
                  <a:spcPct val="95000"/>
                </a:lnSpc>
              </a:pPr>
              <a:r>
                <a:rPr lang="pt-BR" sz="3200" b="1" dirty="0" smtClean="0">
                  <a:latin typeface="Times New Roman" pitchFamily="18" charset="0"/>
                </a:rPr>
                <a:t>            </a:t>
              </a:r>
              <a:r>
                <a:rPr lang="pt-BR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π: 138ps</a:t>
              </a:r>
            </a:p>
          </p:txBody>
        </p:sp>
        <p:sp>
          <p:nvSpPr>
            <p:cNvPr id="48" name="左大括号 47"/>
            <p:cNvSpPr/>
            <p:nvPr/>
          </p:nvSpPr>
          <p:spPr bwMode="auto">
            <a:xfrm>
              <a:off x="1943100" y="15906750"/>
              <a:ext cx="361950" cy="1314450"/>
            </a:xfrm>
            <a:prstGeom prst="leftBrace">
              <a:avLst/>
            </a:prstGeom>
            <a:solidFill>
              <a:schemeClr val="bg1"/>
            </a:solidFill>
            <a:ln w="41275" cap="flat" cmpd="sng" algn="ctr">
              <a:solidFill>
                <a:srgbClr val="0021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22875" y="16297275"/>
              <a:ext cx="8093075" cy="646331"/>
            </a:xfrm>
            <a:prstGeom prst="rect">
              <a:avLst/>
            </a:prstGeom>
            <a:solidFill>
              <a:srgbClr val="FFC000">
                <a:alpha val="42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宋体"/>
                  <a:cs typeface="Arial" charset="0"/>
                </a:rPr>
                <a:t>average </a:t>
              </a: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宋体"/>
                  <a:cs typeface="Arial" charset="0"/>
                </a:rPr>
                <a:t>1.1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宋体"/>
                  <a:cs typeface="Arial" charset="0"/>
                </a:rPr>
                <a:t>GeV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宋体"/>
                  <a:cs typeface="Arial" charset="0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宋体"/>
                  <a:cs typeface="Arial" charset="0"/>
                </a:rPr>
                <a:t>for 2</a:t>
              </a:r>
              <a:r>
                <a:rPr kumimoji="0" lang="el-GR" altLang="zh-C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宋体"/>
                  <a:cs typeface="Arial" charset="0"/>
                </a:rPr>
                <a:t>σ</a:t>
              </a:r>
              <a:r>
                <a:rPr kumimoji="0" lang="el-GR" altLang="zh-C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宋体"/>
                  <a:cs typeface="Arial" charset="0"/>
                </a:rPr>
                <a:t> </a:t>
              </a:r>
              <a:r>
                <a:rPr kumimoji="0" lang="el-GR" altLang="zh-C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宋体"/>
                  <a:cs typeface="Times New Roman" pitchFamily="18" charset="0"/>
                </a:rPr>
                <a:t>π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宋体"/>
                  <a:cs typeface="Arial" charset="0"/>
                </a:rPr>
                <a:t>/K separation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/>
                <a:cs typeface="Arial" charset="0"/>
              </a:endParaRPr>
            </a:p>
          </p:txBody>
        </p:sp>
        <p:sp>
          <p:nvSpPr>
            <p:cNvPr id="52" name="右箭头 51"/>
            <p:cNvSpPr/>
            <p:nvPr/>
          </p:nvSpPr>
          <p:spPr bwMode="auto">
            <a:xfrm>
              <a:off x="4152900" y="16459200"/>
              <a:ext cx="895350" cy="381000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90749" y="17516929"/>
              <a:ext cx="6211207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1"/>
            <p:cNvPicPr>
              <a:picLocks noChangeAspect="1" noChangeArrowheads="1"/>
            </p:cNvPicPr>
            <p:nvPr/>
          </p:nvPicPr>
          <p:blipFill>
            <a:blip r:embed="rId9"/>
            <a:srcRect t="25385"/>
            <a:stretch>
              <a:fillRect/>
            </a:stretch>
          </p:blipFill>
          <p:spPr bwMode="auto">
            <a:xfrm>
              <a:off x="8752115" y="17675679"/>
              <a:ext cx="3467100" cy="2569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图片 13" descr="scinpmt.png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57838" y="21135973"/>
              <a:ext cx="360000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图片 15" descr="padHitsNum.png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656762" y="21221699"/>
              <a:ext cx="3420000" cy="27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190625" y="24245888"/>
              <a:ext cx="13087350" cy="1963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u"/>
              </a:pPr>
              <a:r>
                <a:rPr lang="en-US" sz="3200" b="1" dirty="0" smtClean="0">
                  <a:latin typeface="Times New Roman" pitchFamily="18" charset="0"/>
                </a:rPr>
                <a:t>Upgrade with MRPC technology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r>
                <a:rPr lang="en-US" sz="3200" b="1" dirty="0" smtClean="0">
                  <a:latin typeface="Times New Roman" pitchFamily="18" charset="0"/>
                </a:rPr>
                <a:t>Higher granularity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r>
                <a:rPr lang="en-US" sz="3200" b="1" dirty="0" smtClean="0">
                  <a:latin typeface="Times New Roman" pitchFamily="18" charset="0"/>
                </a:rPr>
                <a:t>Better time resolution：</a:t>
              </a:r>
            </a:p>
            <a:p>
              <a:pPr algn="l" defTabSz="4389438" eaLnBrk="0" hangingPunct="0">
                <a:lnSpc>
                  <a:spcPct val="95000"/>
                </a:lnSpc>
                <a:buFont typeface="Wingdings" pitchFamily="2" charset="2"/>
                <a:buChar char="Ø"/>
              </a:pPr>
              <a:r>
                <a:rPr lang="en-US" sz="3200" b="1" dirty="0" smtClean="0">
                  <a:latin typeface="Times New Roman" pitchFamily="18" charset="0"/>
                </a:rPr>
                <a:t>Total resolution 80~120ps 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51774" y="25087263"/>
              <a:ext cx="6588126" cy="646331"/>
            </a:xfrm>
            <a:prstGeom prst="rect">
              <a:avLst/>
            </a:prstGeom>
            <a:solidFill>
              <a:srgbClr val="FFC000">
                <a:alpha val="54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C00000"/>
                  </a:solidFill>
                  <a:cs typeface="Arial" charset="0"/>
                </a:rPr>
                <a:t>1.4 </a:t>
              </a:r>
              <a:r>
                <a:rPr lang="en-US" altLang="zh-CN" sz="3600" b="1" dirty="0" err="1">
                  <a:solidFill>
                    <a:srgbClr val="C00000"/>
                  </a:solidFill>
                  <a:cs typeface="Arial" charset="0"/>
                </a:rPr>
                <a:t>GeV</a:t>
              </a:r>
              <a:r>
                <a:rPr lang="en-US" altLang="zh-CN" sz="3600" b="1" dirty="0">
                  <a:solidFill>
                    <a:srgbClr val="C00000"/>
                  </a:solidFill>
                  <a:cs typeface="Arial" charset="0"/>
                </a:rPr>
                <a:t> for 2</a:t>
              </a:r>
              <a:r>
                <a:rPr lang="el-GR" altLang="zh-CN" sz="3600" b="1" dirty="0">
                  <a:solidFill>
                    <a:srgbClr val="C00000"/>
                  </a:solidFill>
                  <a:latin typeface="Times New Roman" pitchFamily="18" charset="0"/>
                  <a:cs typeface="Arial" charset="0"/>
                </a:rPr>
                <a:t>σ</a:t>
              </a:r>
              <a:r>
                <a:rPr lang="el-GR" altLang="zh-CN" sz="3600" b="1" dirty="0">
                  <a:solidFill>
                    <a:srgbClr val="C00000"/>
                  </a:solidFill>
                  <a:cs typeface="Arial" charset="0"/>
                </a:rPr>
                <a:t> </a:t>
              </a:r>
              <a:r>
                <a:rPr lang="el-GR" altLang="zh-CN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altLang="zh-CN" sz="3600" b="1" dirty="0">
                  <a:solidFill>
                    <a:srgbClr val="C00000"/>
                  </a:solidFill>
                  <a:cs typeface="Arial" charset="0"/>
                </a:rPr>
                <a:t>/K </a:t>
              </a:r>
              <a:r>
                <a:rPr lang="en-US" altLang="zh-CN" sz="3600" b="1" dirty="0" smtClean="0">
                  <a:solidFill>
                    <a:srgbClr val="C00000"/>
                  </a:solidFill>
                  <a:cs typeface="Arial" charset="0"/>
                </a:rPr>
                <a:t>separation</a:t>
              </a:r>
              <a:endParaRPr lang="zh-CN" altLang="en-US" sz="3600" b="1" dirty="0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55" name="右箭头 15"/>
            <p:cNvSpPr>
              <a:spLocks noChangeArrowheads="1"/>
            </p:cNvSpPr>
            <p:nvPr/>
          </p:nvSpPr>
          <p:spPr bwMode="auto">
            <a:xfrm>
              <a:off x="6858000" y="25190450"/>
              <a:ext cx="868363" cy="530225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56" name="右大括号 55"/>
            <p:cNvSpPr/>
            <p:nvPr/>
          </p:nvSpPr>
          <p:spPr bwMode="auto">
            <a:xfrm>
              <a:off x="6057900" y="24726900"/>
              <a:ext cx="552450" cy="1447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15363825" y="20858163"/>
            <a:ext cx="14058900" cy="1040288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18754725" y="20791675"/>
            <a:ext cx="7372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 smtClean="0"/>
              <a:t>Electronics</a:t>
            </a:r>
            <a:endParaRPr lang="en-US" b="1" dirty="0"/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15935325" y="21805900"/>
            <a:ext cx="13087350" cy="13667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>
              <a:lnSpc>
                <a:spcPct val="95000"/>
              </a:lnSpc>
              <a:buFont typeface="Wingdings" pitchFamily="2" charset="2"/>
              <a:buChar char="u"/>
            </a:pPr>
            <a:r>
              <a:rPr lang="en-US" sz="3200" b="1" dirty="0" smtClean="0">
                <a:latin typeface="+mn-lt"/>
                <a:ea typeface="Batang" pitchFamily="18" charset="-127"/>
              </a:rPr>
              <a:t>TOT measurement</a:t>
            </a:r>
          </a:p>
          <a:p>
            <a:pPr algn="l" defTabSz="612775" eaLnBrk="0" hangingPunct="0">
              <a:lnSpc>
                <a:spcPct val="95000"/>
              </a:lnSpc>
            </a:pPr>
            <a:r>
              <a:rPr lang="en-US" sz="3200" dirty="0" smtClean="0">
                <a:latin typeface="+mn-lt"/>
              </a:rPr>
              <a:t>Based on NINO created by CERN group, HPTDC</a:t>
            </a:r>
            <a:endParaRPr lang="en-US" sz="3200" b="1" dirty="0" smtClean="0">
              <a:latin typeface="+mn-lt"/>
            </a:endParaRPr>
          </a:p>
          <a:p>
            <a:pPr algn="l" defTabSz="612775" eaLnBrk="0" hangingPunct="0"/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283050" y="11341870"/>
            <a:ext cx="4967193" cy="2520000"/>
          </a:xfrm>
          <a:prstGeom prst="rect">
            <a:avLst/>
          </a:prstGeom>
          <a:noFill/>
        </p:spPr>
      </p:pic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15773400" y="9015413"/>
            <a:ext cx="1263015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 eaLnBrk="0" hangingPunct="0">
              <a:lnSpc>
                <a:spcPct val="95000"/>
              </a:lnSpc>
              <a:buFont typeface="Wingdings" pitchFamily="2" charset="2"/>
              <a:buChar char="u"/>
            </a:pPr>
            <a:r>
              <a:rPr lang="en-US" sz="3200" b="1" dirty="0" smtClean="0">
                <a:latin typeface="+mn-lt"/>
              </a:rPr>
              <a:t>The multi-gap resistive plate chamber (MRPC) is a new type of gaseous detector. Currently it has been widely used as TOF detector in many experiments, such as ALICE at LHC,STAR at RHIC. </a:t>
            </a:r>
          </a:p>
          <a:p>
            <a:pPr algn="l" defTabSz="4389438" eaLnBrk="0" hangingPunct="0">
              <a:lnSpc>
                <a:spcPct val="95000"/>
              </a:lnSpc>
              <a:buFont typeface="Wingdings" pitchFamily="2" charset="2"/>
              <a:buChar char="u"/>
            </a:pPr>
            <a:r>
              <a:rPr lang="en-US" sz="3200" b="1" dirty="0" smtClean="0">
                <a:latin typeface="Times New Roman" pitchFamily="18" charset="0"/>
              </a:rPr>
              <a:t>The advantages of MRPC being TOF detector:</a:t>
            </a:r>
          </a:p>
          <a:p>
            <a:pPr algn="l" defTabSz="4389438" eaLnBrk="0" hangingPunct="0">
              <a:lnSpc>
                <a:spcPct val="95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good time resolution;</a:t>
            </a:r>
          </a:p>
          <a:p>
            <a:pPr algn="l" defTabSz="4389438" eaLnBrk="0" hangingPunct="0">
              <a:lnSpc>
                <a:spcPct val="95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high detection efficiency;</a:t>
            </a:r>
          </a:p>
          <a:p>
            <a:pPr algn="l" defTabSz="4389438" eaLnBrk="0" hangingPunct="0">
              <a:lnSpc>
                <a:spcPct val="95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00FF"/>
                </a:solidFill>
              </a:rPr>
              <a:t> low cost;</a:t>
            </a:r>
          </a:p>
          <a:p>
            <a:pPr algn="l" defTabSz="4389438" eaLnBrk="0" hangingPunct="0">
              <a:lnSpc>
                <a:spcPct val="95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insensitivity to neutral particles</a:t>
            </a: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15735300" y="15968663"/>
            <a:ext cx="1308735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 eaLnBrk="0" hangingPunct="0">
              <a:lnSpc>
                <a:spcPct val="95000"/>
              </a:lnSpc>
              <a:buFont typeface="Wingdings" pitchFamily="2" charset="2"/>
              <a:buChar char="u"/>
            </a:pPr>
            <a:r>
              <a:rPr lang="en-US" sz="3200" b="1" dirty="0" smtClean="0">
                <a:latin typeface="Times New Roman" pitchFamily="18" charset="0"/>
              </a:rPr>
              <a:t>The design of MRPC boxes </a:t>
            </a:r>
            <a:r>
              <a:rPr lang="en-US" sz="3200" b="1" smtClean="0">
                <a:latin typeface="Times New Roman" pitchFamily="18" charset="0"/>
              </a:rPr>
              <a:t>and </a:t>
            </a:r>
            <a:r>
              <a:rPr lang="en-US" sz="3200" b="1" smtClean="0">
                <a:latin typeface="Times New Roman" pitchFamily="18" charset="0"/>
              </a:rPr>
              <a:t>mechanical </a:t>
            </a:r>
            <a:r>
              <a:rPr lang="en-US" sz="3200" b="1" dirty="0" smtClean="0">
                <a:latin typeface="Times New Roman" pitchFamily="18" charset="0"/>
              </a:rPr>
              <a:t>parts:</a:t>
            </a:r>
          </a:p>
        </p:txBody>
      </p:sp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428925" y="13958525"/>
            <a:ext cx="54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33" name="Group 9"/>
          <p:cNvGrpSpPr>
            <a:grpSpLocks noChangeAspect="1"/>
          </p:cNvGrpSpPr>
          <p:nvPr/>
        </p:nvGrpSpPr>
        <p:grpSpPr bwMode="auto">
          <a:xfrm>
            <a:off x="23574375" y="16701989"/>
            <a:ext cx="3657599" cy="3721652"/>
            <a:chOff x="2357" y="10394"/>
            <a:chExt cx="3600" cy="3669"/>
          </a:xfrm>
        </p:grpSpPr>
        <p:sp>
          <p:nvSpPr>
            <p:cNvPr id="103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357" y="10394"/>
              <a:ext cx="3600" cy="36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35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357" y="10394"/>
              <a:ext cx="3036" cy="366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1034" name="Picture 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8" y="10394"/>
              <a:ext cx="467" cy="366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</p:pic>
      </p:grpSp>
      <p:pic>
        <p:nvPicPr>
          <p:cNvPr id="1038" name="Picture 5" descr="通气接头及高压插座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030701" y="16533585"/>
            <a:ext cx="2756940" cy="200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电缆固定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459325" y="18962489"/>
            <a:ext cx="1638300" cy="16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MRPC端盖气室装配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483285" y="16698825"/>
            <a:ext cx="2310040" cy="19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2" descr="气室及前放小盒装配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973925" y="18877189"/>
            <a:ext cx="26193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17564100" y="13601700"/>
            <a:ext cx="50561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3200" b="1" dirty="0" smtClean="0"/>
              <a:t>Strip width 2.4cm;</a:t>
            </a:r>
            <a:br>
              <a:rPr lang="en-US" altLang="zh-CN" sz="3200" b="1" dirty="0" smtClean="0"/>
            </a:br>
            <a:r>
              <a:rPr lang="en-US" altLang="zh-CN" sz="3200" b="1" dirty="0" smtClean="0"/>
              <a:t>Strip </a:t>
            </a:r>
            <a:r>
              <a:rPr lang="en-US" altLang="zh-CN" sz="3200" b="1" dirty="0" smtClean="0">
                <a:cs typeface="Arial" panose="020B0604020202020204" pitchFamily="34" charset="0"/>
              </a:rPr>
              <a:t>length: 9.1-14.1 cm;</a:t>
            </a:r>
          </a:p>
          <a:p>
            <a:pPr algn="just"/>
            <a:r>
              <a:rPr lang="en-US" altLang="zh-CN" sz="3200" b="1" dirty="0" smtClean="0">
                <a:ea typeface="宋体" panose="02010600030101010101" pitchFamily="2" charset="-122"/>
              </a:rPr>
              <a:t>Gas gap: 2 x 6 ;</a:t>
            </a:r>
          </a:p>
          <a:p>
            <a:pPr algn="just"/>
            <a:r>
              <a:rPr lang="en-US" altLang="zh-CN" sz="3200" b="1" dirty="0" smtClean="0">
                <a:ea typeface="宋体" panose="02010600030101010101" pitchFamily="2" charset="-122"/>
              </a:rPr>
              <a:t>Gap size: 0.22 mm ;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6200000">
            <a:off x="16233326" y="22924559"/>
            <a:ext cx="3030393" cy="355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组合 77"/>
          <p:cNvGrpSpPr/>
          <p:nvPr/>
        </p:nvGrpSpPr>
        <p:grpSpPr>
          <a:xfrm>
            <a:off x="19846765" y="23237382"/>
            <a:ext cx="3852169" cy="2981373"/>
            <a:chOff x="19561015" y="23551707"/>
            <a:chExt cx="3852169" cy="2981373"/>
          </a:xfrm>
        </p:grpSpPr>
        <p:pic>
          <p:nvPicPr>
            <p:cNvPr id="75" name="图片 74"/>
            <p:cNvPicPr/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9729367" y="23551707"/>
              <a:ext cx="3683817" cy="279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21145500" y="26132970"/>
              <a:ext cx="15103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Charge(</a:t>
              </a:r>
              <a:r>
                <a:rPr lang="en-US" altLang="zh-CN" sz="2000" b="1" dirty="0" err="1" smtClean="0"/>
                <a:t>fC</a:t>
              </a:r>
              <a:r>
                <a:rPr lang="en-US" altLang="zh-CN" sz="2000" b="1" dirty="0" smtClean="0"/>
                <a:t>)</a:t>
              </a:r>
              <a:endParaRPr lang="zh-CN" altLang="en-US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19179724" y="24717828"/>
              <a:ext cx="11626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TOT(ns)</a:t>
              </a:r>
              <a:endParaRPr lang="zh-CN" altLang="en-US" sz="2000" b="1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7347293" y="26081263"/>
            <a:ext cx="6848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FEE</a:t>
            </a:r>
            <a:endParaRPr lang="zh-CN" altLang="en-US" sz="2000" b="1" dirty="0"/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5972" y="27019559"/>
            <a:ext cx="3990778" cy="31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8163722" y="29318856"/>
            <a:ext cx="7970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TDIG</a:t>
            </a:r>
            <a:endParaRPr lang="zh-CN" altLang="en-US" sz="2000" b="1" dirty="0"/>
          </a:p>
        </p:txBody>
      </p:sp>
      <p:pic>
        <p:nvPicPr>
          <p:cNvPr id="83" name="图片 82" descr="FEE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725538" y="25872621"/>
            <a:ext cx="4325258" cy="374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4"/>
          <a:srcRect l="5559" t="6476" r="7739" b="2615"/>
          <a:stretch>
            <a:fillRect/>
          </a:stretch>
        </p:blipFill>
        <p:spPr bwMode="auto">
          <a:xfrm>
            <a:off x="20011876" y="26974800"/>
            <a:ext cx="4448324" cy="36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矩形 83"/>
          <p:cNvSpPr/>
          <p:nvPr/>
        </p:nvSpPr>
        <p:spPr>
          <a:xfrm>
            <a:off x="24913773" y="29977266"/>
            <a:ext cx="421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/>
              <a:t>readout electronics system process</a:t>
            </a:r>
            <a:endParaRPr lang="zh-CN" altLang="en-US" sz="1800" b="1" dirty="0"/>
          </a:p>
        </p:txBody>
      </p:sp>
      <p:pic>
        <p:nvPicPr>
          <p:cNvPr id="85" name="图片 84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924405" y="22665418"/>
            <a:ext cx="4242051" cy="307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>
          <a:xfrm>
            <a:off x="26247270" y="22381026"/>
            <a:ext cx="17477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TOT process</a:t>
            </a:r>
            <a:endParaRPr lang="zh-CN" alt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1732422" y="27803474"/>
            <a:ext cx="9188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~25ps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9" name="图片 88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03466" y="28904820"/>
            <a:ext cx="3787848" cy="4071183"/>
          </a:xfrm>
          <a:prstGeom prst="rect">
            <a:avLst/>
          </a:prstGeom>
          <a:noFill/>
        </p:spPr>
      </p:pic>
      <p:pic>
        <p:nvPicPr>
          <p:cNvPr id="90" name="图片 89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658350" y="29003625"/>
            <a:ext cx="462915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图片 90" descr="D:\IHEP\工作\我的文章\ETOF MRPCs cosmic ray test\IMG_20150803_104247_HDR.jpg"/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51088" y="29008681"/>
            <a:ext cx="3716044" cy="393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1301750" y="33084405"/>
            <a:ext cx="28328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MRPC and </a:t>
            </a:r>
            <a:r>
              <a:rPr lang="en-US" altLang="zh-CN" sz="2000" b="1" dirty="0" err="1" smtClean="0"/>
              <a:t>scintillator</a:t>
            </a:r>
            <a:endParaRPr lang="zh-CN" alt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706835" y="33019090"/>
            <a:ext cx="2520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Electronics system</a:t>
            </a:r>
            <a:endParaRPr lang="zh-CN" alt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10852150" y="32910232"/>
            <a:ext cx="26468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Blok diagram of test</a:t>
            </a:r>
            <a:endParaRPr lang="zh-CN" altLang="en-US" sz="2000" b="1" dirty="0"/>
          </a:p>
        </p:txBody>
      </p:sp>
      <p:cxnSp>
        <p:nvCxnSpPr>
          <p:cNvPr id="97" name="直接连接符 96"/>
          <p:cNvCxnSpPr/>
          <p:nvPr/>
        </p:nvCxnSpPr>
        <p:spPr bwMode="auto">
          <a:xfrm>
            <a:off x="857250" y="26546176"/>
            <a:ext cx="14208579" cy="5851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接连接符 101"/>
          <p:cNvCxnSpPr/>
          <p:nvPr/>
        </p:nvCxnSpPr>
        <p:spPr bwMode="auto">
          <a:xfrm rot="16200000" flipH="1">
            <a:off x="12605658" y="29079371"/>
            <a:ext cx="4949370" cy="2902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15109371" y="31554057"/>
            <a:ext cx="14732454" cy="3084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0" name="图片 109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395279" y="34885086"/>
            <a:ext cx="4796971" cy="35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" name="组合 149"/>
          <p:cNvGrpSpPr/>
          <p:nvPr/>
        </p:nvGrpSpPr>
        <p:grpSpPr>
          <a:xfrm>
            <a:off x="1104872" y="35452032"/>
            <a:ext cx="3714776" cy="2589012"/>
            <a:chOff x="714348" y="1142984"/>
            <a:chExt cx="3714776" cy="2589012"/>
          </a:xfrm>
        </p:grpSpPr>
        <p:sp>
          <p:nvSpPr>
            <p:cNvPr id="151" name="TextBox 150"/>
            <p:cNvSpPr txBox="1"/>
            <p:nvPr/>
          </p:nvSpPr>
          <p:spPr>
            <a:xfrm>
              <a:off x="714348" y="1214422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 smtClean="0">
                  <a:solidFill>
                    <a:srgbClr val="0000FF"/>
                  </a:solidFill>
                </a:rPr>
                <a:t>4</a:t>
              </a:r>
              <a:r>
                <a:rPr lang="zh-CN" alt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signals from 4 strips </a:t>
              </a:r>
              <a:r>
                <a:rPr lang="zh-CN" altLang="en-US" sz="1600" dirty="0" smtClean="0">
                  <a:solidFill>
                    <a:srgbClr val="0000FF"/>
                  </a:solidFill>
                </a:rPr>
                <a:t>，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any 3 of them constructs </a:t>
              </a:r>
              <a:r>
                <a:rPr lang="en-US" altLang="zh-CN" sz="1600" dirty="0" err="1" smtClean="0">
                  <a:solidFill>
                    <a:srgbClr val="0000FF"/>
                  </a:solidFill>
                </a:rPr>
                <a:t>Tr</a:t>
              </a:r>
              <a:r>
                <a:rPr lang="zh-CN" altLang="en-US" sz="1600" dirty="0" smtClean="0">
                  <a:solidFill>
                    <a:srgbClr val="0000FF"/>
                  </a:solidFill>
                </a:rPr>
                <a:t>，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the 4</a:t>
              </a:r>
              <a:r>
                <a:rPr lang="en-US" altLang="zh-CN" sz="1600" baseline="30000" dirty="0" smtClean="0">
                  <a:solidFill>
                    <a:srgbClr val="0000FF"/>
                  </a:solidFill>
                </a:rPr>
                <a:t>th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  Ti subtract </a:t>
              </a:r>
              <a:r>
                <a:rPr lang="en-US" altLang="zh-CN" sz="1600" dirty="0" err="1" smtClean="0">
                  <a:solidFill>
                    <a:srgbClr val="0000FF"/>
                  </a:solidFill>
                </a:rPr>
                <a:t>Tr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, we can get 4 distributions:</a:t>
              </a:r>
              <a:endParaRPr lang="zh-CN" altLang="en-US" sz="16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52" name="Object 3"/>
            <p:cNvGraphicFramePr>
              <a:graphicFrameLocks noChangeAspect="1"/>
            </p:cNvGraphicFramePr>
            <p:nvPr/>
          </p:nvGraphicFramePr>
          <p:xfrm>
            <a:off x="857224" y="2000240"/>
            <a:ext cx="2714644" cy="1731756"/>
          </p:xfrm>
          <a:graphic>
            <a:graphicData uri="http://schemas.openxmlformats.org/presentationml/2006/ole">
              <p:oleObj spid="_x0000_s1035" name="Equation" r:id="rId30" imgW="1473200" imgH="939800" progId="Equation.DSMT4">
                <p:embed/>
              </p:oleObj>
            </a:graphicData>
          </a:graphic>
        </p:graphicFrame>
        <p:sp>
          <p:nvSpPr>
            <p:cNvPr id="153" name="矩形 152"/>
            <p:cNvSpPr/>
            <p:nvPr/>
          </p:nvSpPr>
          <p:spPr>
            <a:xfrm>
              <a:off x="714348" y="1142984"/>
              <a:ext cx="3714776" cy="25717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4962524" y="35452032"/>
            <a:ext cx="3714776" cy="2571768"/>
            <a:chOff x="4286248" y="1214422"/>
            <a:chExt cx="3714776" cy="2571768"/>
          </a:xfrm>
        </p:grpSpPr>
        <p:sp>
          <p:nvSpPr>
            <p:cNvPr id="155" name="TextBox 154"/>
            <p:cNvSpPr txBox="1"/>
            <p:nvPr/>
          </p:nvSpPr>
          <p:spPr>
            <a:xfrm>
              <a:off x="4429124" y="1214422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 smtClean="0">
                  <a:solidFill>
                    <a:srgbClr val="0000FF"/>
                  </a:solidFill>
                </a:rPr>
                <a:t>Every Ti is influenced by </a:t>
              </a:r>
              <a:r>
                <a:rPr lang="en-US" altLang="zh-CN" sz="1600" dirty="0" err="1" smtClean="0">
                  <a:solidFill>
                    <a:srgbClr val="0000FF"/>
                  </a:solidFill>
                </a:rPr>
                <a:t>TOTi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 due to T-A effect</a:t>
              </a:r>
              <a:r>
                <a:rPr lang="zh-CN" altLang="en-US" sz="1600" dirty="0" smtClean="0">
                  <a:solidFill>
                    <a:srgbClr val="0000FF"/>
                  </a:solidFill>
                </a:rPr>
                <a:t>，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we can get 4 functions of </a:t>
              </a:r>
              <a:r>
                <a:rPr lang="en-US" altLang="zh-CN" sz="1600" dirty="0" err="1" smtClean="0">
                  <a:solidFill>
                    <a:srgbClr val="0000FF"/>
                  </a:solidFill>
                </a:rPr>
                <a:t>TvsTOT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  in distributions:</a:t>
              </a:r>
              <a:endParaRPr lang="zh-CN" altLang="en-US" sz="1600" dirty="0">
                <a:solidFill>
                  <a:srgbClr val="0000FF"/>
                </a:solidFill>
              </a:endParaRPr>
            </a:p>
          </p:txBody>
        </p:sp>
        <p:pic>
          <p:nvPicPr>
            <p:cNvPr id="156" name="Picture 8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214942" y="2081103"/>
              <a:ext cx="2357454" cy="167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7" name="矩形 156"/>
            <p:cNvSpPr/>
            <p:nvPr/>
          </p:nvSpPr>
          <p:spPr>
            <a:xfrm>
              <a:off x="4286248" y="1214422"/>
              <a:ext cx="3643338" cy="25717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83162" y="38238114"/>
            <a:ext cx="3658986" cy="2714644"/>
            <a:chOff x="4643438" y="3929066"/>
            <a:chExt cx="3658986" cy="2714644"/>
          </a:xfrm>
        </p:grpSpPr>
        <p:graphicFrame>
          <p:nvGraphicFramePr>
            <p:cNvPr id="159" name="Object 6"/>
            <p:cNvGraphicFramePr>
              <a:graphicFrameLocks noChangeAspect="1"/>
            </p:cNvGraphicFramePr>
            <p:nvPr/>
          </p:nvGraphicFramePr>
          <p:xfrm>
            <a:off x="6215074" y="5286389"/>
            <a:ext cx="2015710" cy="1285884"/>
          </p:xfrm>
          <a:graphic>
            <a:graphicData uri="http://schemas.openxmlformats.org/presentationml/2006/ole">
              <p:oleObj spid="_x0000_s1036" name="Equation" r:id="rId32" imgW="1473200" imgH="939800" progId="Equation.DSMT4">
                <p:embed/>
              </p:oleObj>
            </a:graphicData>
          </a:graphic>
        </p:graphicFrame>
        <p:graphicFrame>
          <p:nvGraphicFramePr>
            <p:cNvPr id="160" name="Object 7"/>
            <p:cNvGraphicFramePr>
              <a:graphicFrameLocks noChangeAspect="1"/>
            </p:cNvGraphicFramePr>
            <p:nvPr/>
          </p:nvGraphicFramePr>
          <p:xfrm>
            <a:off x="4908552" y="5357826"/>
            <a:ext cx="928694" cy="1184885"/>
          </p:xfrm>
          <a:graphic>
            <a:graphicData uri="http://schemas.openxmlformats.org/presentationml/2006/ole">
              <p:oleObj spid="_x0000_s1037" name="Equation" r:id="rId33" imgW="736600" imgH="939800" progId="Equation.DSMT4">
                <p:embed/>
              </p:oleObj>
            </a:graphicData>
          </a:graphic>
        </p:graphicFrame>
        <p:sp>
          <p:nvSpPr>
            <p:cNvPr id="161" name="TextBox 160"/>
            <p:cNvSpPr txBox="1"/>
            <p:nvPr/>
          </p:nvSpPr>
          <p:spPr>
            <a:xfrm>
              <a:off x="4965476" y="4117752"/>
              <a:ext cx="33369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rgbClr val="0000FF"/>
                  </a:solidFill>
                </a:rPr>
                <a:t>We take the time slewing and correction in </a:t>
              </a:r>
              <a:r>
                <a:rPr lang="en-US" altLang="zh-CN" sz="1800" dirty="0" err="1" smtClean="0">
                  <a:solidFill>
                    <a:srgbClr val="0000FF"/>
                  </a:solidFill>
                </a:rPr>
                <a:t>Tr</a:t>
              </a:r>
              <a:r>
                <a:rPr lang="zh-CN" altLang="en-US" sz="1800" dirty="0" smtClean="0">
                  <a:solidFill>
                    <a:srgbClr val="0000FF"/>
                  </a:solidFill>
                </a:rPr>
                <a:t>，</a:t>
              </a:r>
              <a:r>
                <a:rPr lang="en-US" altLang="zh-CN" sz="1800" dirty="0" smtClean="0">
                  <a:solidFill>
                    <a:srgbClr val="0000FF"/>
                  </a:solidFill>
                </a:rPr>
                <a:t>and obtain the new </a:t>
              </a:r>
              <a:r>
                <a:rPr lang="en-US" altLang="zh-CN" sz="1800" dirty="0" err="1" smtClean="0">
                  <a:solidFill>
                    <a:srgbClr val="0000FF"/>
                  </a:solidFill>
                </a:rPr>
                <a:t>funtions</a:t>
              </a:r>
              <a:r>
                <a:rPr lang="en-US" altLang="zh-CN" sz="1800" dirty="0" smtClean="0">
                  <a:solidFill>
                    <a:srgbClr val="0000FF"/>
                  </a:solidFill>
                </a:rPr>
                <a:t> of </a:t>
              </a:r>
              <a:r>
                <a:rPr lang="en-US" altLang="zh-CN" sz="1800" dirty="0" err="1" smtClean="0">
                  <a:solidFill>
                    <a:srgbClr val="0000FF"/>
                  </a:solidFill>
                </a:rPr>
                <a:t>TsvTOT</a:t>
              </a:r>
              <a:r>
                <a:rPr lang="zh-CN" altLang="en-US" sz="1800" dirty="0" smtClean="0">
                  <a:solidFill>
                    <a:srgbClr val="0000FF"/>
                  </a:solidFill>
                </a:rPr>
                <a:t>；</a:t>
              </a:r>
              <a:endParaRPr lang="zh-CN" alt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4643438" y="3929066"/>
              <a:ext cx="3643338" cy="27146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104872" y="38238114"/>
            <a:ext cx="3714776" cy="2714645"/>
            <a:chOff x="642910" y="4012409"/>
            <a:chExt cx="3714776" cy="2563831"/>
          </a:xfrm>
        </p:grpSpPr>
        <p:sp>
          <p:nvSpPr>
            <p:cNvPr id="164" name="TextBox 163"/>
            <p:cNvSpPr txBox="1"/>
            <p:nvPr/>
          </p:nvSpPr>
          <p:spPr>
            <a:xfrm>
              <a:off x="642910" y="4012409"/>
              <a:ext cx="3714776" cy="1017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 smtClean="0">
                  <a:solidFill>
                    <a:srgbClr val="0000FF"/>
                  </a:solidFill>
                </a:rPr>
                <a:t>Repeat the step 2 and step 3 for some times</a:t>
              </a:r>
              <a:r>
                <a:rPr lang="zh-CN" alt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In last correction we slew the jittering from the tot of Ti </a:t>
              </a:r>
              <a:r>
                <a:rPr lang="en-US" altLang="zh-CN" sz="1600" dirty="0" err="1" smtClean="0">
                  <a:solidFill>
                    <a:srgbClr val="0000FF"/>
                  </a:solidFill>
                </a:rPr>
                <a:t>itslef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 ,and we get 4 equations of resolutions:</a:t>
              </a:r>
              <a:endParaRPr lang="zh-CN" altLang="en-US" sz="16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65" name="Object 9"/>
            <p:cNvGraphicFramePr>
              <a:graphicFrameLocks noChangeAspect="1"/>
            </p:cNvGraphicFramePr>
            <p:nvPr/>
          </p:nvGraphicFramePr>
          <p:xfrm>
            <a:off x="857224" y="5000636"/>
            <a:ext cx="2805105" cy="1471918"/>
          </p:xfrm>
          <a:graphic>
            <a:graphicData uri="http://schemas.openxmlformats.org/presentationml/2006/ole">
              <p:oleObj spid="_x0000_s1038" name="Equation" r:id="rId34" imgW="1790700" imgH="939800" progId="Equation.DSMT4">
                <p:embed/>
              </p:oleObj>
            </a:graphicData>
          </a:graphic>
        </p:graphicFrame>
        <p:sp>
          <p:nvSpPr>
            <p:cNvPr id="166" name="矩形 165"/>
            <p:cNvSpPr/>
            <p:nvPr/>
          </p:nvSpPr>
          <p:spPr>
            <a:xfrm>
              <a:off x="642910" y="4012410"/>
              <a:ext cx="3714776" cy="2563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4262432" y="3672839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1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948236" y="3667124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2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948236" y="389905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3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319582" y="3900963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4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8998861" y="38914388"/>
          <a:ext cx="5162550" cy="1928812"/>
        </p:xfrm>
        <a:graphic>
          <a:graphicData uri="http://schemas.openxmlformats.org/presentationml/2006/ole">
            <p:oleObj spid="_x0000_s1039" name="Equation" r:id="rId35" imgW="3098520" imgH="787320" progId="Equation.DSMT4">
              <p:embed/>
            </p:oleObj>
          </a:graphicData>
        </a:graphic>
      </p:graphicFrame>
      <p:pic>
        <p:nvPicPr>
          <p:cNvPr id="171" name="图片 170"/>
          <p:cNvPicPr/>
          <p:nvPr/>
        </p:nvPicPr>
        <p:blipFill>
          <a:blip r:embed="rId36" cstate="print"/>
          <a:srcRect l="5355" t="7260" r="7478" b="4684"/>
          <a:stretch>
            <a:fillRect/>
          </a:stretch>
        </p:blipFill>
        <p:spPr bwMode="auto">
          <a:xfrm>
            <a:off x="17069456" y="34137600"/>
            <a:ext cx="504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图片 171"/>
          <p:cNvPicPr/>
          <p:nvPr/>
        </p:nvPicPr>
        <p:blipFill>
          <a:blip r:embed="rId37" cstate="print"/>
          <a:srcRect t="7843" r="7291" b="915"/>
          <a:stretch>
            <a:fillRect/>
          </a:stretch>
        </p:blipFill>
        <p:spPr bwMode="auto">
          <a:xfrm>
            <a:off x="23088600" y="34118550"/>
            <a:ext cx="517400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图片 172"/>
          <p:cNvPicPr/>
          <p:nvPr/>
        </p:nvPicPr>
        <p:blipFill>
          <a:blip r:embed="rId38"/>
          <a:srcRect l="3853" t="7101" r="6570" b="3402"/>
          <a:stretch>
            <a:fillRect/>
          </a:stretch>
        </p:blipFill>
        <p:spPr bwMode="auto">
          <a:xfrm>
            <a:off x="16972756" y="38057430"/>
            <a:ext cx="5182394" cy="358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TextBox 173"/>
          <p:cNvSpPr txBox="1"/>
          <p:nvPr/>
        </p:nvSpPr>
        <p:spPr>
          <a:xfrm>
            <a:off x="18735222" y="36424506"/>
            <a:ext cx="21643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resolution</a:t>
            </a:r>
            <a:endParaRPr lang="zh-CN" altLang="en-US" sz="32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24825780" y="36400013"/>
            <a:ext cx="207300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efficiency</a:t>
            </a:r>
            <a:endParaRPr lang="zh-CN" altLang="en-US" sz="32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18784208" y="38416592"/>
            <a:ext cx="216597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Noise rate</a:t>
            </a:r>
            <a:endParaRPr lang="zh-CN" altLang="en-US" sz="32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22421851" y="38309550"/>
            <a:ext cx="6838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2400" b="1" dirty="0" smtClean="0"/>
              <a:t>The intrinsic time resolution mean of MRPC module is about 60 </a:t>
            </a:r>
            <a:r>
              <a:rPr lang="en-GB" sz="2400" b="1" dirty="0" err="1" smtClean="0"/>
              <a:t>ps</a:t>
            </a:r>
            <a:r>
              <a:rPr lang="en-GB" sz="2400" b="1" dirty="0" smtClean="0"/>
              <a:t> under ± 7000V;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400" b="1" dirty="0" smtClean="0"/>
              <a:t>The average detecting efficiency is 98.5%,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400" b="1" dirty="0" smtClean="0"/>
              <a:t>and the average noise rate of strip is at 0.2 Hz/cm</a:t>
            </a:r>
            <a:r>
              <a:rPr lang="en-GB" sz="2400" b="1" baseline="30000" dirty="0" smtClean="0"/>
              <a:t>2</a:t>
            </a:r>
            <a:r>
              <a:rPr lang="en-GB" sz="2400" b="1" dirty="0" smtClean="0"/>
              <a:t> within working threshold range. 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400" b="1" dirty="0" smtClean="0"/>
              <a:t>The entire system of ETOF could work steady and satisfy the requirements of upgrade.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459</Words>
  <Application>Microsoft Office PowerPoint</Application>
  <PresentationFormat>自定义</PresentationFormat>
  <Paragraphs>69</Paragraphs>
  <Slides>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3" baseType="lpstr">
      <vt:lpstr>Default Design</vt:lpstr>
      <vt:lpstr>Equation</vt:lpstr>
      <vt:lpstr>幻灯片 1</vt:lpstr>
    </vt:vector>
  </TitlesOfParts>
  <Company>MegaPrint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A0 Vertical Poster</dc:title>
  <dc:creator>Ethan Shulda;www.postersession.com</dc:creator>
  <cp:keywords>www.postersession.com</cp:keywords>
  <dc:description>©MegaPrint Inc. 2009-2015</dc:description>
  <cp:lastModifiedBy>wxz</cp:lastModifiedBy>
  <cp:revision>108</cp:revision>
  <dcterms:created xsi:type="dcterms:W3CDTF">2008-12-04T00:20:37Z</dcterms:created>
  <dcterms:modified xsi:type="dcterms:W3CDTF">2016-02-26T09:34:16Z</dcterms:modified>
  <cp:category>Research Poster</cp:category>
</cp:coreProperties>
</file>