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4" r:id="rId1"/>
  </p:sldMasterIdLst>
  <p:notesMasterIdLst>
    <p:notesMasterId r:id="rId31"/>
  </p:notesMasterIdLst>
  <p:sldIdLst>
    <p:sldId id="256" r:id="rId2"/>
    <p:sldId id="466" r:id="rId3"/>
    <p:sldId id="467" r:id="rId4"/>
    <p:sldId id="465" r:id="rId5"/>
    <p:sldId id="447" r:id="rId6"/>
    <p:sldId id="444" r:id="rId7"/>
    <p:sldId id="446" r:id="rId8"/>
    <p:sldId id="468" r:id="rId9"/>
    <p:sldId id="477" r:id="rId10"/>
    <p:sldId id="448" r:id="rId11"/>
    <p:sldId id="462" r:id="rId12"/>
    <p:sldId id="470" r:id="rId13"/>
    <p:sldId id="472" r:id="rId14"/>
    <p:sldId id="476" r:id="rId15"/>
    <p:sldId id="463" r:id="rId16"/>
    <p:sldId id="471" r:id="rId17"/>
    <p:sldId id="451" r:id="rId18"/>
    <p:sldId id="450" r:id="rId19"/>
    <p:sldId id="473" r:id="rId20"/>
    <p:sldId id="455" r:id="rId21"/>
    <p:sldId id="449" r:id="rId22"/>
    <p:sldId id="457" r:id="rId23"/>
    <p:sldId id="458" r:id="rId24"/>
    <p:sldId id="459" r:id="rId25"/>
    <p:sldId id="454" r:id="rId26"/>
    <p:sldId id="319" r:id="rId27"/>
    <p:sldId id="460" r:id="rId28"/>
    <p:sldId id="456"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FC6"/>
    <a:srgbClr val="F6F5F0"/>
    <a:srgbClr val="CC3300"/>
    <a:srgbClr val="FA7EDA"/>
    <a:srgbClr val="0278EB"/>
    <a:srgbClr val="C80896"/>
    <a:srgbClr val="CBEC02"/>
    <a:srgbClr val="8D1F6E"/>
    <a:srgbClr val="E0400E"/>
    <a:srgbClr val="FFE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7" autoAdjust="0"/>
    <p:restoredTop sz="94676" autoAdjust="0"/>
  </p:normalViewPr>
  <p:slideViewPr>
    <p:cSldViewPr snapToGrid="0">
      <p:cViewPr>
        <p:scale>
          <a:sx n="46" d="100"/>
          <a:sy n="46" d="100"/>
        </p:scale>
        <p:origin x="686" y="187"/>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ielli\Desktop\RPC%20charge.xlsx" TargetMode="External"/><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ielli\Desktop\RPC%20charge.xlsx" TargetMode="External"/><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3" Type="http://schemas.openxmlformats.org/officeDocument/2006/relationships/oleObject" Target="file:///C:\Users\aielli\Desktop\RPC%20charge.xlsx"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ielli\Desktop\RPC%20charge.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ielli\Desktop\RPC%20charge.xlsx" TargetMode="External"/><Relationship Id="rId1" Type="http://schemas.openxmlformats.org/officeDocument/2006/relationships/image" Target="../media/image11.png"/></Relationships>
</file>

<file path=ppt/charts/_rels/chart9.xml.rels><?xml version="1.0" encoding="UTF-8" standalone="yes"?>
<Relationships xmlns="http://schemas.openxmlformats.org/package/2006/relationships"><Relationship Id="rId3" Type="http://schemas.openxmlformats.org/officeDocument/2006/relationships/oleObject" Target="file:///C:\Users\aielli\Desktop\RPC%20charg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0-9704-4DAC-8D62-F58E9A9A9A34}"/>
            </c:ext>
          </c:extLst>
        </c:ser>
        <c:ser>
          <c:idx val="1"/>
          <c:order val="1"/>
          <c:spPr>
            <a:solidFill>
              <a:schemeClr val="accent2"/>
            </a:solidFill>
            <a:ln/>
            <a:effectLst/>
            <a:sp3d/>
          </c:spPr>
          <c:val>
            <c:numRef>
              <c:f>Sheet1!$B$3:$W$3</c:f>
              <c:numCache>
                <c:formatCode>0.000</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1-9704-4DAC-8D62-F58E9A9A9A34}"/>
            </c:ext>
          </c:extLst>
        </c:ser>
        <c:ser>
          <c:idx val="2"/>
          <c:order val="2"/>
          <c:spPr>
            <a:solidFill>
              <a:schemeClr val="accent3"/>
            </a:solidFill>
            <a:ln/>
            <a:effectLst/>
            <a:sp3d/>
          </c:spPr>
          <c:val>
            <c:numRef>
              <c:f>Sheet1!$B$4:$W$4</c:f>
              <c:numCache>
                <c:formatCode>0.000</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2-9704-4DAC-8D62-F58E9A9A9A34}"/>
            </c:ext>
          </c:extLst>
        </c:ser>
        <c:ser>
          <c:idx val="3"/>
          <c:order val="3"/>
          <c:spPr>
            <a:solidFill>
              <a:schemeClr val="accent4"/>
            </a:solidFill>
            <a:ln/>
            <a:effectLst/>
            <a:sp3d/>
          </c:spPr>
          <c:val>
            <c:numRef>
              <c:f>Sheet1!$B$5:$W$5</c:f>
              <c:numCache>
                <c:formatCode>0.000</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3-9704-4DAC-8D62-F58E9A9A9A34}"/>
            </c:ext>
          </c:extLst>
        </c:ser>
        <c:ser>
          <c:idx val="4"/>
          <c:order val="4"/>
          <c:spPr>
            <a:solidFill>
              <a:schemeClr val="accent5"/>
            </a:solidFill>
            <a:ln/>
            <a:effectLst/>
            <a:sp3d/>
          </c:spPr>
          <c:val>
            <c:numRef>
              <c:f>Sheet1!$B$6:$W$6</c:f>
              <c:numCache>
                <c:formatCode>0.000</c:formatCode>
                <c:ptCount val="22"/>
                <c:pt idx="0">
                  <c:v>0</c:v>
                </c:pt>
                <c:pt idx="1">
                  <c:v>0</c:v>
                </c:pt>
                <c:pt idx="2">
                  <c:v>0</c:v>
                </c:pt>
                <c:pt idx="3">
                  <c:v>0</c:v>
                </c:pt>
                <c:pt idx="4">
                  <c:v>8.838834764831844E-3</c:v>
                </c:pt>
                <c:pt idx="5">
                  <c:v>1.2941941738241591E-2</c:v>
                </c:pt>
                <c:pt idx="6">
                  <c:v>9.4804075800159031E-3</c:v>
                </c:pt>
                <c:pt idx="7">
                  <c:v>4.6593166541439421E-4</c:v>
                </c:pt>
                <c:pt idx="8">
                  <c:v>1.7371328533209769E-5</c:v>
                </c:pt>
                <c:pt idx="9">
                  <c:v>5.7735913577649211E-7</c:v>
                </c:pt>
                <c:pt idx="10">
                  <c:v>1.80108764555685E-8</c:v>
                </c:pt>
                <c:pt idx="11">
                  <c:v>5.3969436291811743E-10</c:v>
                </c:pt>
                <c:pt idx="12">
                  <c:v>1.5727920361175556E-11</c:v>
                </c:pt>
                <c:pt idx="13">
                  <c:v>4.4908704123495444E-13</c:v>
                </c:pt>
                <c:pt idx="14">
                  <c:v>1.2624401836012999E-14</c:v>
                </c:pt>
                <c:pt idx="15">
                  <c:v>3.505406910288035E-16</c:v>
                </c:pt>
                <c:pt idx="16">
                  <c:v>9.6367834039320496E-18</c:v>
                </c:pt>
                <c:pt idx="17">
                  <c:v>2.6275123830360026E-19</c:v>
                </c:pt>
                <c:pt idx="18">
                  <c:v>7.1145722877224831E-21</c:v>
                </c:pt>
                <c:pt idx="19">
                  <c:v>1.9150909044637401E-22</c:v>
                </c:pt>
                <c:pt idx="20">
                  <c:v>5.1288468424921479E-24</c:v>
                </c:pt>
                <c:pt idx="21">
                  <c:v>1.3674401571665503E-25</c:v>
                </c:pt>
              </c:numCache>
            </c:numRef>
          </c:val>
          <c:extLst>
            <c:ext xmlns:c16="http://schemas.microsoft.com/office/drawing/2014/chart" uri="{C3380CC4-5D6E-409C-BE32-E72D297353CC}">
              <c16:uniqueId val="{00000004-9704-4DAC-8D62-F58E9A9A9A34}"/>
            </c:ext>
          </c:extLst>
        </c:ser>
        <c:ser>
          <c:idx val="5"/>
          <c:order val="5"/>
          <c:spPr>
            <a:solidFill>
              <a:schemeClr val="accent6"/>
            </a:solidFill>
            <a:ln/>
            <a:effectLst/>
            <a:sp3d/>
          </c:spPr>
          <c:val>
            <c:numRef>
              <c:f>Sheet1!$B$7:$W$7</c:f>
              <c:numCache>
                <c:formatCode>0.000</c:formatCode>
                <c:ptCount val="22"/>
                <c:pt idx="0">
                  <c:v>0</c:v>
                </c:pt>
                <c:pt idx="1">
                  <c:v>0</c:v>
                </c:pt>
                <c:pt idx="2">
                  <c:v>0</c:v>
                </c:pt>
                <c:pt idx="3">
                  <c:v>3.1249999999999995E-4</c:v>
                </c:pt>
                <c:pt idx="4">
                  <c:v>1.3407320976483183E-2</c:v>
                </c:pt>
                <c:pt idx="5">
                  <c:v>0.5</c:v>
                </c:pt>
                <c:pt idx="6">
                  <c:v>2.350948931276841E-2</c:v>
                </c:pt>
                <c:pt idx="7">
                  <c:v>1.1983667353001324E-3</c:v>
                </c:pt>
                <c:pt idx="8">
                  <c:v>5.3609712686069171E-5</c:v>
                </c:pt>
                <c:pt idx="9">
                  <c:v>2.1411265932794454E-6</c:v>
                </c:pt>
                <c:pt idx="10">
                  <c:v>7.879076344864329E-8</c:v>
                </c:pt>
                <c:pt idx="11">
                  <c:v>2.7323466569691176E-9</c:v>
                </c:pt>
                <c:pt idx="12">
                  <c:v>9.0648420826468989E-11</c:v>
                </c:pt>
                <c:pt idx="13">
                  <c:v>2.90658725905313E-12</c:v>
                </c:pt>
                <c:pt idx="14">
                  <c:v>9.0721171894497851E-14</c:v>
                </c:pt>
                <c:pt idx="15">
                  <c:v>2.7706183567762982E-15</c:v>
                </c:pt>
                <c:pt idx="16">
                  <c:v>8.3109605378744045E-17</c:v>
                </c:pt>
                <c:pt idx="17">
                  <c:v>2.4558292953017735E-18</c:v>
                </c:pt>
                <c:pt idx="18">
                  <c:v>7.1647598887117564E-20</c:v>
                </c:pt>
                <c:pt idx="19">
                  <c:v>2.0674775718858686E-21</c:v>
                </c:pt>
                <c:pt idx="20">
                  <c:v>5.9093902535285958E-23</c:v>
                </c:pt>
                <c:pt idx="21">
                  <c:v>1.6748940467390386E-24</c:v>
                </c:pt>
              </c:numCache>
            </c:numRef>
          </c:val>
          <c:extLst>
            <c:ext xmlns:c16="http://schemas.microsoft.com/office/drawing/2014/chart" uri="{C3380CC4-5D6E-409C-BE32-E72D297353CC}">
              <c16:uniqueId val="{00000005-9704-4DAC-8D62-F58E9A9A9A34}"/>
            </c:ext>
          </c:extLst>
        </c:ser>
        <c:ser>
          <c:idx val="6"/>
          <c:order val="6"/>
          <c:spPr>
            <a:solidFill>
              <a:schemeClr val="accent1">
                <a:lumMod val="60000"/>
              </a:schemeClr>
            </a:solidFill>
            <a:ln/>
            <a:effectLst/>
            <a:sp3d/>
          </c:spPr>
          <c:val>
            <c:numRef>
              <c:f>Sheet1!$B$8:$W$8</c:f>
              <c:numCache>
                <c:formatCode>0.000</c:formatCode>
                <c:ptCount val="22"/>
                <c:pt idx="0">
                  <c:v>0</c:v>
                </c:pt>
                <c:pt idx="1">
                  <c:v>0</c:v>
                </c:pt>
                <c:pt idx="2">
                  <c:v>8.2864075920298515E-6</c:v>
                </c:pt>
                <c:pt idx="3">
                  <c:v>4.7792662900079518E-4</c:v>
                </c:pt>
                <c:pt idx="4">
                  <c:v>1.6649767676416447E-2</c:v>
                </c:pt>
                <c:pt idx="5">
                  <c:v>2.4248081916876128E-2</c:v>
                </c:pt>
                <c:pt idx="6">
                  <c:v>1.7717895294120628E-2</c:v>
                </c:pt>
                <c:pt idx="7">
                  <c:v>1.2783297075275328E-3</c:v>
                </c:pt>
                <c:pt idx="8">
                  <c:v>7.2245969873772491E-5</c:v>
                </c:pt>
                <c:pt idx="9">
                  <c:v>3.5287571330327601E-6</c:v>
                </c:pt>
                <c:pt idx="10">
                  <c:v>1.549278801478341E-7</c:v>
                </c:pt>
                <c:pt idx="11">
                  <c:v>6.2759743410183988E-9</c:v>
                </c:pt>
                <c:pt idx="12">
                  <c:v>2.389441223800671E-10</c:v>
                </c:pt>
                <c:pt idx="13">
                  <c:v>8.6640802133364235E-12</c:v>
                </c:pt>
                <c:pt idx="14">
                  <c:v>3.02097255539293E-13</c:v>
                </c:pt>
                <c:pt idx="15">
                  <c:v>1.020187992571159E-14</c:v>
                </c:pt>
                <c:pt idx="16">
                  <c:v>3.3549074982762321E-16</c:v>
                </c:pt>
                <c:pt idx="17">
                  <c:v>1.0788697399215127E-17</c:v>
                </c:pt>
                <c:pt idx="18">
                  <c:v>3.4039018297986366E-19</c:v>
                </c:pt>
                <c:pt idx="19">
                  <c:v>1.0564465569170179E-20</c:v>
                </c:pt>
                <c:pt idx="20">
                  <c:v>3.2322588061402923E-22</c:v>
                </c:pt>
                <c:pt idx="21">
                  <c:v>9.7647468954376525E-24</c:v>
                </c:pt>
              </c:numCache>
            </c:numRef>
          </c:val>
          <c:extLst>
            <c:ext xmlns:c16="http://schemas.microsoft.com/office/drawing/2014/chart" uri="{C3380CC4-5D6E-409C-BE32-E72D297353CC}">
              <c16:uniqueId val="{00000006-9704-4DAC-8D62-F58E9A9A9A34}"/>
            </c:ext>
          </c:extLst>
        </c:ser>
        <c:ser>
          <c:idx val="7"/>
          <c:order val="7"/>
          <c:spPr>
            <a:solidFill>
              <a:schemeClr val="accent2">
                <a:lumMod val="60000"/>
              </a:schemeClr>
            </a:solidFill>
            <a:ln/>
            <a:effectLst/>
            <a:sp3d/>
          </c:spPr>
          <c:val>
            <c:numRef>
              <c:f>Sheet1!$B$9:$W$9</c:f>
              <c:numCache>
                <c:formatCode>0.000</c:formatCode>
                <c:ptCount val="22"/>
                <c:pt idx="0">
                  <c:v>0</c:v>
                </c:pt>
                <c:pt idx="1">
                  <c:v>1.9531249999999996E-7</c:v>
                </c:pt>
                <c:pt idx="2">
                  <c:v>1.284801840810398E-5</c:v>
                </c:pt>
                <c:pt idx="3">
                  <c:v>4.4456583657401016E-4</c:v>
                </c:pt>
                <c:pt idx="4">
                  <c:v>1.2472600558610159E-3</c:v>
                </c:pt>
                <c:pt idx="5">
                  <c:v>1.7888001975265085E-3</c:v>
                </c:pt>
                <c:pt idx="6">
                  <c:v>1.339768705896078E-3</c:v>
                </c:pt>
                <c:pt idx="7">
                  <c:v>5.3547799287868804E-4</c:v>
                </c:pt>
                <c:pt idx="8">
                  <c:v>4.9072198062898324E-5</c:v>
                </c:pt>
                <c:pt idx="9">
                  <c:v>3.2071900761337668E-6</c:v>
                </c:pt>
                <c:pt idx="10">
                  <c:v>1.7526669100912704E-7</c:v>
                </c:pt>
                <c:pt idx="11">
                  <c:v>8.4981575715600317E-9</c:v>
                </c:pt>
                <c:pt idx="12">
                  <c:v>3.7736146746646853E-10</c:v>
                </c:pt>
                <c:pt idx="13">
                  <c:v>1.5657296647993698E-11</c:v>
                </c:pt>
                <c:pt idx="14">
                  <c:v>6.1549248960008158E-13</c:v>
                </c:pt>
                <c:pt idx="15">
                  <c:v>2.3154811214118107E-14</c:v>
                </c:pt>
                <c:pt idx="16">
                  <c:v>8.3993164690258856E-16</c:v>
                </c:pt>
                <c:pt idx="17">
                  <c:v>2.9549100339712678E-17</c:v>
                </c:pt>
                <c:pt idx="18">
                  <c:v>1.0127735203567648E-18</c:v>
                </c:pt>
                <c:pt idx="19">
                  <c:v>3.394056094101402E-20</c:v>
                </c:pt>
                <c:pt idx="20">
                  <c:v>1.1154122200917317E-21</c:v>
                </c:pt>
                <c:pt idx="21">
                  <c:v>3.6026979329094459E-23</c:v>
                </c:pt>
              </c:numCache>
            </c:numRef>
          </c:val>
          <c:extLst>
            <c:ext xmlns:c16="http://schemas.microsoft.com/office/drawing/2014/chart" uri="{C3380CC4-5D6E-409C-BE32-E72D297353CC}">
              <c16:uniqueId val="{00000007-9704-4DAC-8D62-F58E9A9A9A34}"/>
            </c:ext>
          </c:extLst>
        </c:ser>
        <c:ser>
          <c:idx val="8"/>
          <c:order val="8"/>
          <c:spPr>
            <a:solidFill>
              <a:schemeClr val="accent3">
                <a:lumMod val="60000"/>
              </a:schemeClr>
            </a:solidFill>
            <a:ln/>
            <a:effectLst/>
            <a:sp3d/>
          </c:spPr>
          <c:val>
            <c:numRef>
              <c:f>Sheet1!$B$10:$W$10</c:f>
              <c:numCache>
                <c:formatCode>0.000</c:formatCode>
                <c:ptCount val="22"/>
                <c:pt idx="0">
                  <c:v>4.3158372875155473E-9</c:v>
                </c:pt>
                <c:pt idx="1">
                  <c:v>3.0737854011912241E-7</c:v>
                </c:pt>
                <c:pt idx="2">
                  <c:v>1.0735006225423763E-5</c:v>
                </c:pt>
                <c:pt idx="3">
                  <c:v>4.4008508551413515E-5</c:v>
                </c:pt>
                <c:pt idx="4">
                  <c:v>9.3642084449404306E-5</c:v>
                </c:pt>
                <c:pt idx="5">
                  <c:v>1.2079083547853747E-4</c:v>
                </c:pt>
                <c:pt idx="6">
                  <c:v>1.0068709020247835E-4</c:v>
                </c:pt>
                <c:pt idx="7">
                  <c:v>5.2205646593613476E-5</c:v>
                </c:pt>
                <c:pt idx="8">
                  <c:v>1.5389227400659864E-5</c:v>
                </c:pt>
                <c:pt idx="9">
                  <c:v>1.632993080618769E-6</c:v>
                </c:pt>
                <c:pt idx="10">
                  <c:v>1.2105330385968416E-7</c:v>
                </c:pt>
                <c:pt idx="11">
                  <c:v>7.3577966945898998E-9</c:v>
                </c:pt>
                <c:pt idx="12">
                  <c:v>3.9196820669253309E-10</c:v>
                </c:pt>
                <c:pt idx="13">
                  <c:v>1.8965692640319867E-11</c:v>
                </c:pt>
                <c:pt idx="14">
                  <c:v>8.5209277578363099E-13</c:v>
                </c:pt>
                <c:pt idx="15">
                  <c:v>3.608280952030524E-14</c:v>
                </c:pt>
                <c:pt idx="16">
                  <c:v>1.4557087648961498E-15</c:v>
                </c:pt>
                <c:pt idx="17">
                  <c:v>5.6402412626821863E-17</c:v>
                </c:pt>
                <c:pt idx="18">
                  <c:v>2.111814780291746E-18</c:v>
                </c:pt>
                <c:pt idx="19">
                  <c:v>7.6782890689961012E-20</c:v>
                </c:pt>
                <c:pt idx="20">
                  <c:v>2.7215769500779654E-21</c:v>
                </c:pt>
                <c:pt idx="21">
                  <c:v>9.4319077585076253E-23</c:v>
                </c:pt>
              </c:numCache>
            </c:numRef>
          </c:val>
          <c:extLst>
            <c:ext xmlns:c16="http://schemas.microsoft.com/office/drawing/2014/chart" uri="{C3380CC4-5D6E-409C-BE32-E72D297353CC}">
              <c16:uniqueId val="{00000008-9704-4DAC-8D62-F58E9A9A9A34}"/>
            </c:ext>
          </c:extLst>
        </c:ser>
        <c:ser>
          <c:idx val="9"/>
          <c:order val="9"/>
          <c:spPr>
            <a:solidFill>
              <a:schemeClr val="accent4">
                <a:lumMod val="60000"/>
              </a:schemeClr>
            </a:solidFill>
            <a:ln/>
            <a:effectLst/>
            <a:sp3d/>
          </c:spPr>
          <c:val>
            <c:numRef>
              <c:f>Sheet1!$B$11:$W$11</c:f>
              <c:numCache>
                <c:formatCode>0.000</c:formatCode>
                <c:ptCount val="22"/>
                <c:pt idx="0">
                  <c:v>6.8940992469090475E-9</c:v>
                </c:pt>
                <c:pt idx="1">
                  <c:v>2.4460180742267457E-7</c:v>
                </c:pt>
                <c:pt idx="2">
                  <c:v>1.3069569530563982E-6</c:v>
                </c:pt>
                <c:pt idx="3">
                  <c:v>3.6747618937705633E-6</c:v>
                </c:pt>
                <c:pt idx="4">
                  <c:v>6.5884912018850489E-6</c:v>
                </c:pt>
                <c:pt idx="5">
                  <c:v>8.1456315247730285E-6</c:v>
                </c:pt>
                <c:pt idx="6">
                  <c:v>7.0969088693008403E-6</c:v>
                </c:pt>
                <c:pt idx="7">
                  <c:v>4.3282633981159691E-6</c:v>
                </c:pt>
                <c:pt idx="8">
                  <c:v>1.7608596634362936E-6</c:v>
                </c:pt>
                <c:pt idx="9">
                  <c:v>4.3365755113868644E-7</c:v>
                </c:pt>
                <c:pt idx="10">
                  <c:v>5.0483087843666263E-8</c:v>
                </c:pt>
                <c:pt idx="11">
                  <c:v>4.1454279982054978E-9</c:v>
                </c:pt>
                <c:pt idx="12">
                  <c:v>2.76817145158581E-10</c:v>
                </c:pt>
                <c:pt idx="13">
                  <c:v>1.6067044938576834E-11</c:v>
                </c:pt>
                <c:pt idx="14">
                  <c:v>8.4129111740208948E-13</c:v>
                </c:pt>
                <c:pt idx="15">
                  <c:v>4.0677194026839734E-14</c:v>
                </c:pt>
                <c:pt idx="16">
                  <c:v>1.8451274616209432E-15</c:v>
                </c:pt>
                <c:pt idx="17">
                  <c:v>7.9416377726862027E-17</c:v>
                </c:pt>
                <c:pt idx="18">
                  <c:v>3.2711066151675636E-18</c:v>
                </c:pt>
                <c:pt idx="19">
                  <c:v>1.2978590242852923E-19</c:v>
                </c:pt>
                <c:pt idx="20">
                  <c:v>4.9860524009956165E-21</c:v>
                </c:pt>
                <c:pt idx="21">
                  <c:v>1.861851286991698E-22</c:v>
                </c:pt>
              </c:numCache>
            </c:numRef>
          </c:val>
          <c:extLst>
            <c:ext xmlns:c16="http://schemas.microsoft.com/office/drawing/2014/chart" uri="{C3380CC4-5D6E-409C-BE32-E72D297353CC}">
              <c16:uniqueId val="{00000009-9704-4DAC-8D62-F58E9A9A9A34}"/>
            </c:ext>
          </c:extLst>
        </c:ser>
        <c:ser>
          <c:idx val="10"/>
          <c:order val="10"/>
          <c:spPr>
            <a:solidFill>
              <a:schemeClr val="accent5">
                <a:lumMod val="60000"/>
              </a:schemeClr>
            </a:solidFill>
            <a:ln/>
            <a:effectLst/>
            <a:sp3d/>
          </c:spPr>
          <c:val>
            <c:numRef>
              <c:f>Sheet1!$B$12:$W$12</c:f>
              <c:numCache>
                <c:formatCode>0.000</c:formatCode>
                <c:ptCount val="22"/>
                <c:pt idx="0">
                  <c:v>5.3608516570225474E-9</c:v>
                </c:pt>
                <c:pt idx="1">
                  <c:v>3.5095747887016867E-8</c:v>
                </c:pt>
                <c:pt idx="2">
                  <c:v>1.2234933535515197E-7</c:v>
                </c:pt>
                <c:pt idx="3">
                  <c:v>2.7877090281105415E-7</c:v>
                </c:pt>
                <c:pt idx="4">
                  <c:v>4.520931176778469E-7</c:v>
                </c:pt>
                <c:pt idx="5">
                  <c:v>5.4206068125266258E-7</c:v>
                </c:pt>
                <c:pt idx="6">
                  <c:v>4.8756648562080344E-7</c:v>
                </c:pt>
                <c:pt idx="7">
                  <c:v>3.2761306654148149E-7</c:v>
                </c:pt>
                <c:pt idx="8">
                  <c:v>1.609125095868028E-7</c:v>
                </c:pt>
                <c:pt idx="9">
                  <c:v>5.5087238118097713E-8</c:v>
                </c:pt>
                <c:pt idx="10">
                  <c:v>1.210307916245021E-8</c:v>
                </c:pt>
                <c:pt idx="11">
                  <c:v>1.495701827072298E-9</c:v>
                </c:pt>
                <c:pt idx="12">
                  <c:v>1.3330538371632118E-10</c:v>
                </c:pt>
                <c:pt idx="13">
                  <c:v>9.6559805798298504E-12</c:v>
                </c:pt>
                <c:pt idx="14">
                  <c:v>6.0518919659271655E-13</c:v>
                </c:pt>
                <c:pt idx="15">
                  <c:v>3.4052398655781239E-14</c:v>
                </c:pt>
                <c:pt idx="16">
                  <c:v>1.7614740093580935E-15</c:v>
                </c:pt>
                <c:pt idx="17">
                  <c:v>8.5147075962476837E-17</c:v>
                </c:pt>
                <c:pt idx="18">
                  <c:v>3.8918593987568632E-18</c:v>
                </c:pt>
                <c:pt idx="19">
                  <c:v>1.6970352093532224E-19</c:v>
                </c:pt>
                <c:pt idx="20">
                  <c:v>7.1080624912012156E-21</c:v>
                </c:pt>
                <c:pt idx="21">
                  <c:v>2.8740868251874022E-22</c:v>
                </c:pt>
              </c:numCache>
            </c:numRef>
          </c:val>
          <c:extLst>
            <c:ext xmlns:c16="http://schemas.microsoft.com/office/drawing/2014/chart" uri="{C3380CC4-5D6E-409C-BE32-E72D297353CC}">
              <c16:uniqueId val="{0000000A-9704-4DAC-8D62-F58E9A9A9A34}"/>
            </c:ext>
          </c:extLst>
        </c:ser>
        <c:ser>
          <c:idx val="11"/>
          <c:order val="11"/>
          <c:spPr>
            <a:solidFill>
              <a:schemeClr val="accent6">
                <a:lumMod val="60000"/>
              </a:schemeClr>
            </a:solidFill>
            <a:ln/>
            <a:effectLst/>
            <a:sp3d/>
          </c:spPr>
          <c:val>
            <c:numRef>
              <c:f>Sheet1!$B$13:$W$13</c:f>
              <c:numCache>
                <c:formatCode>0.000</c:formatCode>
                <c:ptCount val="22"/>
                <c:pt idx="0">
                  <c:v>8.760109914067407E-10</c:v>
                </c:pt>
                <c:pt idx="1">
                  <c:v>3.6606743870454695E-9</c:v>
                </c:pt>
                <c:pt idx="2">
                  <c:v>1.008104931441169E-8</c:v>
                </c:pt>
                <c:pt idx="3">
                  <c:v>2.0125502719162972E-8</c:v>
                </c:pt>
                <c:pt idx="4">
                  <c:v>3.045953300824211E-8</c:v>
                </c:pt>
                <c:pt idx="5">
                  <c:v>3.5765496475932019E-8</c:v>
                </c:pt>
                <c:pt idx="6">
                  <c:v>3.2881268830756257E-8</c:v>
                </c:pt>
                <c:pt idx="7">
                  <c:v>2.3630817390632404E-8</c:v>
                </c:pt>
                <c:pt idx="8">
                  <c:v>1.3110800574044235E-8</c:v>
                </c:pt>
                <c:pt idx="9">
                  <c:v>5.4757887386117679E-9</c:v>
                </c:pt>
                <c:pt idx="10">
                  <c:v>1.6490476745117714E-9</c:v>
                </c:pt>
                <c:pt idx="11">
                  <c:v>3.3572442501854536E-10</c:v>
                </c:pt>
                <c:pt idx="12">
                  <c:v>4.3157579947059169E-11</c:v>
                </c:pt>
                <c:pt idx="13">
                  <c:v>4.1071508764825686E-12</c:v>
                </c:pt>
                <c:pt idx="14">
                  <c:v>3.1901170139043532E-13</c:v>
                </c:pt>
                <c:pt idx="15">
                  <c:v>2.1406778875214249E-14</c:v>
                </c:pt>
                <c:pt idx="16">
                  <c:v>1.2857006675233444E-15</c:v>
                </c:pt>
                <c:pt idx="17">
                  <c:v>7.0758101003210116E-17</c:v>
                </c:pt>
                <c:pt idx="18">
                  <c:v>3.6275248898710659E-18</c:v>
                </c:pt>
                <c:pt idx="19">
                  <c:v>1.7533641530960528E-19</c:v>
                </c:pt>
                <c:pt idx="20">
                  <c:v>8.0634116634001545E-21</c:v>
                </c:pt>
                <c:pt idx="21">
                  <c:v>3.5510974166556269E-22</c:v>
                </c:pt>
              </c:numCache>
            </c:numRef>
          </c:val>
          <c:extLst>
            <c:ext xmlns:c16="http://schemas.microsoft.com/office/drawing/2014/chart" uri="{C3380CC4-5D6E-409C-BE32-E72D297353CC}">
              <c16:uniqueId val="{0000000B-9704-4DAC-8D62-F58E9A9A9A34}"/>
            </c:ext>
          </c:extLst>
        </c:ser>
        <c:ser>
          <c:idx val="12"/>
          <c:order val="12"/>
          <c:spPr>
            <a:solidFill>
              <a:schemeClr val="accent1">
                <a:lumMod val="80000"/>
                <a:lumOff val="20000"/>
              </a:schemeClr>
            </a:solidFill>
            <a:ln/>
            <a:effectLst/>
            <a:sp3d/>
          </c:spPr>
          <c:val>
            <c:numRef>
              <c:f>Sheet1!$B$14:$W$14</c:f>
              <c:numCache>
                <c:formatCode>0.000</c:formatCode>
                <c:ptCount val="22"/>
                <c:pt idx="0">
                  <c:v>9.8636554661959062E-11</c:v>
                </c:pt>
                <c:pt idx="1">
                  <c:v>3.2715578476023397E-10</c:v>
                </c:pt>
                <c:pt idx="2">
                  <c:v>7.7374377510596186E-10</c:v>
                </c:pt>
                <c:pt idx="3">
                  <c:v>1.4078931604257726E-9</c:v>
                </c:pt>
                <c:pt idx="4">
                  <c:v>2.0267083509584445E-9</c:v>
                </c:pt>
                <c:pt idx="5">
                  <c:v>2.3430698476308127E-9</c:v>
                </c:pt>
                <c:pt idx="6">
                  <c:v>2.1895216769463608E-9</c:v>
                </c:pt>
                <c:pt idx="7">
                  <c:v>1.652711809451261E-9</c:v>
                </c:pt>
                <c:pt idx="8">
                  <c:v>1.0001410930459931E-9</c:v>
                </c:pt>
                <c:pt idx="9">
                  <c:v>4.7785647922992967E-10</c:v>
                </c:pt>
                <c:pt idx="10">
                  <c:v>1.758290241465366E-10</c:v>
                </c:pt>
                <c:pt idx="11">
                  <c:v>4.8006547834337749E-11</c:v>
                </c:pt>
                <c:pt idx="12">
                  <c:v>9.2682120613914573E-12</c:v>
                </c:pt>
                <c:pt idx="13">
                  <c:v>1.2237264229338349E-12</c:v>
                </c:pt>
                <c:pt idx="14">
                  <c:v>1.2276882043754553E-13</c:v>
                </c:pt>
                <c:pt idx="15">
                  <c:v>1.0123685974104873E-14</c:v>
                </c:pt>
                <c:pt idx="16">
                  <c:v>7.2172207117485443E-16</c:v>
                </c:pt>
                <c:pt idx="17">
                  <c:v>4.5982335214790612E-17</c:v>
                </c:pt>
                <c:pt idx="18">
                  <c:v>2.6784911649376321E-18</c:v>
                </c:pt>
                <c:pt idx="19">
                  <c:v>1.4499166383827128E-19</c:v>
                </c:pt>
                <c:pt idx="20">
                  <c:v>7.3823796316116266E-21</c:v>
                </c:pt>
                <c:pt idx="21">
                  <c:v>3.5653736777231878E-22</c:v>
                </c:pt>
              </c:numCache>
            </c:numRef>
          </c:val>
          <c:extLst>
            <c:ext xmlns:c16="http://schemas.microsoft.com/office/drawing/2014/chart" uri="{C3380CC4-5D6E-409C-BE32-E72D297353CC}">
              <c16:uniqueId val="{0000000C-9704-4DAC-8D62-F58E9A9A9A34}"/>
            </c:ext>
          </c:extLst>
        </c:ser>
        <c:ser>
          <c:idx val="13"/>
          <c:order val="13"/>
          <c:spPr>
            <a:solidFill>
              <a:schemeClr val="accent2">
                <a:lumMod val="80000"/>
                <a:lumOff val="20000"/>
              </a:schemeClr>
            </a:solidFill>
            <a:ln/>
            <a:effectLst/>
            <a:sp3d/>
          </c:spPr>
          <c:val>
            <c:numRef>
              <c:f>Sheet1!$B$15:$W$15</c:f>
              <c:numCache>
                <c:formatCode>0.000</c:formatCode>
                <c:ptCount val="22"/>
                <c:pt idx="0">
                  <c:v>9.2553838700894268E-12</c:v>
                </c:pt>
                <c:pt idx="1">
                  <c:v>2.6701250981628742E-11</c:v>
                </c:pt>
                <c:pt idx="2">
                  <c:v>5.6761805085614067E-11</c:v>
                </c:pt>
                <c:pt idx="3">
                  <c:v>9.6415525982071006E-11</c:v>
                </c:pt>
                <c:pt idx="4">
                  <c:v>1.3360087550289255E-10</c:v>
                </c:pt>
                <c:pt idx="5">
                  <c:v>1.5262411021730683E-10</c:v>
                </c:pt>
                <c:pt idx="6">
                  <c:v>1.4442377506634083E-10</c:v>
                </c:pt>
                <c:pt idx="7">
                  <c:v>1.1318623683246849E-10</c:v>
                </c:pt>
                <c:pt idx="8">
                  <c:v>7.3111813050522447E-11</c:v>
                </c:pt>
                <c:pt idx="9">
                  <c:v>3.8540878737835742E-11</c:v>
                </c:pt>
                <c:pt idx="10">
                  <c:v>1.6319502752262236E-11</c:v>
                </c:pt>
                <c:pt idx="11">
                  <c:v>5.4239668445234074E-12</c:v>
                </c:pt>
                <c:pt idx="12">
                  <c:v>8.8388347662033736E-3</c:v>
                </c:pt>
                <c:pt idx="13">
                  <c:v>1.2941941738496301E-2</c:v>
                </c:pt>
                <c:pt idx="14">
                  <c:v>9.4804075800501066E-3</c:v>
                </c:pt>
                <c:pt idx="15">
                  <c:v>4.6593166541797994E-4</c:v>
                </c:pt>
                <c:pt idx="16">
                  <c:v>1.7371328533521229E-5</c:v>
                </c:pt>
                <c:pt idx="17">
                  <c:v>5.7735913579992591E-7</c:v>
                </c:pt>
                <c:pt idx="18">
                  <c:v>1.8010876457143521E-8</c:v>
                </c:pt>
                <c:pt idx="19">
                  <c:v>5.3969436301476801E-10</c:v>
                </c:pt>
                <c:pt idx="20">
                  <c:v>1.5727920366677435E-11</c:v>
                </c:pt>
                <c:pt idx="21">
                  <c:v>4.490533240498683E-13</c:v>
                </c:pt>
              </c:numCache>
            </c:numRef>
          </c:val>
          <c:extLst>
            <c:ext xmlns:c16="http://schemas.microsoft.com/office/drawing/2014/chart" uri="{C3380CC4-5D6E-409C-BE32-E72D297353CC}">
              <c16:uniqueId val="{0000000D-9704-4DAC-8D62-F58E9A9A9A34}"/>
            </c:ext>
          </c:extLst>
        </c:ser>
        <c:ser>
          <c:idx val="14"/>
          <c:order val="14"/>
          <c:spPr>
            <a:solidFill>
              <a:schemeClr val="accent3">
                <a:lumMod val="80000"/>
                <a:lumOff val="20000"/>
              </a:schemeClr>
            </a:solidFill>
            <a:ln/>
            <a:effectLst/>
            <a:sp3d/>
          </c:spPr>
          <c:val>
            <c:numRef>
              <c:f>Sheet1!$B$16:$W$16</c:f>
              <c:numCache>
                <c:formatCode>0.000</c:formatCode>
                <c:ptCount val="22"/>
                <c:pt idx="0">
                  <c:v>7.7990732845606291E-13</c:v>
                </c:pt>
                <c:pt idx="1">
                  <c:v>2.0529272646854486E-12</c:v>
                </c:pt>
                <c:pt idx="2">
                  <c:v>4.0364254072407127E-12</c:v>
                </c:pt>
                <c:pt idx="3">
                  <c:v>6.5022931436162005E-12</c:v>
                </c:pt>
                <c:pt idx="4">
                  <c:v>8.7439184919123568E-12</c:v>
                </c:pt>
                <c:pt idx="5">
                  <c:v>9.8949377588254514E-12</c:v>
                </c:pt>
                <c:pt idx="6">
                  <c:v>9.4571661753945866E-12</c:v>
                </c:pt>
                <c:pt idx="7">
                  <c:v>7.6348357402594105E-12</c:v>
                </c:pt>
                <c:pt idx="8">
                  <c:v>5.1895038519538134E-12</c:v>
                </c:pt>
                <c:pt idx="9">
                  <c:v>2.9499073520672184E-12</c:v>
                </c:pt>
                <c:pt idx="10">
                  <c:v>1.3873677982789909E-12</c:v>
                </c:pt>
                <c:pt idx="11">
                  <c:v>3.1250000053161117E-4</c:v>
                </c:pt>
                <c:pt idx="12">
                  <c:v>1.3407320976645641E-2</c:v>
                </c:pt>
                <c:pt idx="13">
                  <c:v>0.5</c:v>
                </c:pt>
                <c:pt idx="14">
                  <c:v>2.3509489312774329E-2</c:v>
                </c:pt>
                <c:pt idx="15">
                  <c:v>1.1983667353010529E-3</c:v>
                </c:pt>
                <c:pt idx="16">
                  <c:v>5.3609712686171432E-5</c:v>
                </c:pt>
                <c:pt idx="17">
                  <c:v>2.1411265932887814E-6</c:v>
                </c:pt>
                <c:pt idx="18">
                  <c:v>7.8790763449381215E-8</c:v>
                </c:pt>
                <c:pt idx="19">
                  <c:v>2.7323466570211989E-9</c:v>
                </c:pt>
                <c:pt idx="20">
                  <c:v>9.0648419637729023E-11</c:v>
                </c:pt>
                <c:pt idx="21">
                  <c:v>2.9061832928404452E-12</c:v>
                </c:pt>
              </c:numCache>
            </c:numRef>
          </c:val>
          <c:extLst>
            <c:ext xmlns:c16="http://schemas.microsoft.com/office/drawing/2014/chart" uri="{C3380CC4-5D6E-409C-BE32-E72D297353CC}">
              <c16:uniqueId val="{0000000E-9704-4DAC-8D62-F58E9A9A9A34}"/>
            </c:ext>
          </c:extLst>
        </c:ser>
        <c:ser>
          <c:idx val="15"/>
          <c:order val="15"/>
          <c:spPr>
            <a:solidFill>
              <a:schemeClr val="accent4">
                <a:lumMod val="80000"/>
                <a:lumOff val="20000"/>
              </a:schemeClr>
            </a:solidFill>
            <a:ln/>
            <a:effectLst/>
            <a:sp3d/>
          </c:spPr>
          <c:val>
            <c:numRef>
              <c:f>Sheet1!$B$17:$W$17</c:f>
              <c:numCache>
                <c:formatCode>0.000</c:formatCode>
                <c:ptCount val="22"/>
                <c:pt idx="0">
                  <c:v>6.1264453961769947E-14</c:v>
                </c:pt>
                <c:pt idx="1">
                  <c:v>1.513432679678062E-13</c:v>
                </c:pt>
                <c:pt idx="2">
                  <c:v>2.8058390348914343E-13</c:v>
                </c:pt>
                <c:pt idx="3">
                  <c:v>4.3347829418304638E-13</c:v>
                </c:pt>
                <c:pt idx="4">
                  <c:v>5.6900632372712506E-13</c:v>
                </c:pt>
                <c:pt idx="5">
                  <c:v>6.3898657693995445E-13</c:v>
                </c:pt>
                <c:pt idx="6">
                  <c:v>6.1569397652629328E-13</c:v>
                </c:pt>
                <c:pt idx="7">
                  <c:v>5.0915140230149617E-13</c:v>
                </c:pt>
                <c:pt idx="8">
                  <c:v>3.6055450954600585E-13</c:v>
                </c:pt>
                <c:pt idx="9">
                  <c:v>2.1760119187122671E-13</c:v>
                </c:pt>
                <c:pt idx="10">
                  <c:v>8.2864077031074297E-6</c:v>
                </c:pt>
                <c:pt idx="11">
                  <c:v>4.7792662904823623E-4</c:v>
                </c:pt>
                <c:pt idx="12">
                  <c:v>1.6649767676432413E-2</c:v>
                </c:pt>
                <c:pt idx="13">
                  <c:v>2.4248081916879806E-2</c:v>
                </c:pt>
                <c:pt idx="14">
                  <c:v>1.7717895294120906E-2</c:v>
                </c:pt>
                <c:pt idx="15">
                  <c:v>1.2783297075276807E-3</c:v>
                </c:pt>
                <c:pt idx="16">
                  <c:v>7.224596987379694E-5</c:v>
                </c:pt>
                <c:pt idx="17">
                  <c:v>3.5287571330356222E-6</c:v>
                </c:pt>
                <c:pt idx="18">
                  <c:v>1.5492788014810793E-7</c:v>
                </c:pt>
                <c:pt idx="19">
                  <c:v>6.2759743410094413E-9</c:v>
                </c:pt>
                <c:pt idx="20">
                  <c:v>2.3894411039183397E-10</c:v>
                </c:pt>
                <c:pt idx="21">
                  <c:v>8.6619949484800657E-12</c:v>
                </c:pt>
              </c:numCache>
            </c:numRef>
          </c:val>
          <c:extLst>
            <c:ext xmlns:c16="http://schemas.microsoft.com/office/drawing/2014/chart" uri="{C3380CC4-5D6E-409C-BE32-E72D297353CC}">
              <c16:uniqueId val="{0000000F-9704-4DAC-8D62-F58E9A9A9A34}"/>
            </c:ext>
          </c:extLst>
        </c:ser>
        <c:ser>
          <c:idx val="16"/>
          <c:order val="16"/>
          <c:spPr>
            <a:solidFill>
              <a:schemeClr val="accent5">
                <a:lumMod val="80000"/>
                <a:lumOff val="20000"/>
              </a:schemeClr>
            </a:solidFill>
            <a:ln/>
            <a:effectLst/>
            <a:sp3d/>
          </c:spPr>
          <c:val>
            <c:numRef>
              <c:f>Sheet1!$B$18:$W$18</c:f>
              <c:numCache>
                <c:formatCode>0.000</c:formatCode>
                <c:ptCount val="22"/>
                <c:pt idx="0">
                  <c:v>4.5832349933418483E-15</c:v>
                </c:pt>
                <c:pt idx="1">
                  <c:v>1.0816790233572777E-14</c:v>
                </c:pt>
                <c:pt idx="2">
                  <c:v>1.9168856299254753E-14</c:v>
                </c:pt>
                <c:pt idx="3">
                  <c:v>2.8637594534502099E-14</c:v>
                </c:pt>
                <c:pt idx="4">
                  <c:v>3.6854900955107387E-14</c:v>
                </c:pt>
                <c:pt idx="5">
                  <c:v>4.1126301347715398E-14</c:v>
                </c:pt>
                <c:pt idx="6">
                  <c:v>3.9894987538387015E-14</c:v>
                </c:pt>
                <c:pt idx="7">
                  <c:v>3.3654265730507844E-14</c:v>
                </c:pt>
                <c:pt idx="8">
                  <c:v>2.464928341333637E-14</c:v>
                </c:pt>
                <c:pt idx="9">
                  <c:v>1.9531251562055734E-7</c:v>
                </c:pt>
                <c:pt idx="10">
                  <c:v>1.2848018416621318E-5</c:v>
                </c:pt>
                <c:pt idx="11">
                  <c:v>4.4456583657796072E-4</c:v>
                </c:pt>
                <c:pt idx="12">
                  <c:v>1.247260055862534E-3</c:v>
                </c:pt>
                <c:pt idx="13">
                  <c:v>1.7888001975269597E-3</c:v>
                </c:pt>
                <c:pt idx="14">
                  <c:v>1.3397687058961708E-3</c:v>
                </c:pt>
                <c:pt idx="15">
                  <c:v>5.354779928787004E-4</c:v>
                </c:pt>
                <c:pt idx="16">
                  <c:v>4.9072198062902173E-5</c:v>
                </c:pt>
                <c:pt idx="17">
                  <c:v>3.2071900761344152E-6</c:v>
                </c:pt>
                <c:pt idx="18">
                  <c:v>1.7526669100920542E-7</c:v>
                </c:pt>
                <c:pt idx="19">
                  <c:v>8.4981575712697194E-9</c:v>
                </c:pt>
                <c:pt idx="20">
                  <c:v>3.773614122971533E-10</c:v>
                </c:pt>
                <c:pt idx="21">
                  <c:v>1.5651010069273734E-11</c:v>
                </c:pt>
              </c:numCache>
            </c:numRef>
          </c:val>
          <c:extLst>
            <c:ext xmlns:c16="http://schemas.microsoft.com/office/drawing/2014/chart" uri="{C3380CC4-5D6E-409C-BE32-E72D297353CC}">
              <c16:uniqueId val="{00000010-9704-4DAC-8D62-F58E9A9A9A34}"/>
            </c:ext>
          </c:extLst>
        </c:ser>
        <c:ser>
          <c:idx val="17"/>
          <c:order val="17"/>
          <c:spPr>
            <a:solidFill>
              <a:schemeClr val="accent6">
                <a:lumMod val="80000"/>
                <a:lumOff val="20000"/>
              </a:schemeClr>
            </a:solidFill>
            <a:ln/>
            <a:effectLst/>
            <a:sp3d/>
          </c:spPr>
          <c:val>
            <c:numRef>
              <c:f>Sheet1!$B$19:$W$19</c:f>
              <c:numCache>
                <c:formatCode>0.000</c:formatCode>
                <c:ptCount val="22"/>
                <c:pt idx="0">
                  <c:v>3.3091187638003731E-16</c:v>
                </c:pt>
                <c:pt idx="1">
                  <c:v>7.5505327850268522E-16</c:v>
                </c:pt>
                <c:pt idx="2">
                  <c:v>1.2917931281347396E-15</c:v>
                </c:pt>
                <c:pt idx="3">
                  <c:v>1.8781375509122867E-15</c:v>
                </c:pt>
                <c:pt idx="4">
                  <c:v>2.3777765602575299E-15</c:v>
                </c:pt>
                <c:pt idx="5">
                  <c:v>2.6393745875580938E-15</c:v>
                </c:pt>
                <c:pt idx="6">
                  <c:v>2.5749530454704486E-15</c:v>
                </c:pt>
                <c:pt idx="7">
                  <c:v>2.2088170350801045E-15</c:v>
                </c:pt>
                <c:pt idx="8">
                  <c:v>4.3158389516479989E-9</c:v>
                </c:pt>
                <c:pt idx="9">
                  <c:v>3.0737854121742424E-7</c:v>
                </c:pt>
                <c:pt idx="10">
                  <c:v>1.0735006226055832E-5</c:v>
                </c:pt>
                <c:pt idx="11">
                  <c:v>4.4008508551728076E-5</c:v>
                </c:pt>
                <c:pt idx="12">
                  <c:v>9.3642084449537419E-5</c:v>
                </c:pt>
                <c:pt idx="13">
                  <c:v>1.2079083547858382E-4</c:v>
                </c:pt>
                <c:pt idx="14">
                  <c:v>1.0068709020249091E-4</c:v>
                </c:pt>
                <c:pt idx="15">
                  <c:v>5.220564659361599E-5</c:v>
                </c:pt>
                <c:pt idx="16">
                  <c:v>1.5389227400660278E-5</c:v>
                </c:pt>
                <c:pt idx="17">
                  <c:v>1.6329930806188719E-6</c:v>
                </c:pt>
                <c:pt idx="18">
                  <c:v>1.2105330385969456E-7</c:v>
                </c:pt>
                <c:pt idx="19">
                  <c:v>7.3577966932887828E-9</c:v>
                </c:pt>
                <c:pt idx="20">
                  <c:v>3.9196805304107394E-10</c:v>
                </c:pt>
                <c:pt idx="21">
                  <c:v>1.8953221607493573E-11</c:v>
                </c:pt>
              </c:numCache>
            </c:numRef>
          </c:val>
          <c:extLst>
            <c:ext xmlns:c16="http://schemas.microsoft.com/office/drawing/2014/chart" uri="{C3380CC4-5D6E-409C-BE32-E72D297353CC}">
              <c16:uniqueId val="{00000011-9704-4DAC-8D62-F58E9A9A9A34}"/>
            </c:ext>
          </c:extLst>
        </c:ser>
        <c:ser>
          <c:idx val="18"/>
          <c:order val="18"/>
          <c:spPr>
            <a:solidFill>
              <a:schemeClr val="accent1">
                <a:lumMod val="80000"/>
              </a:schemeClr>
            </a:solidFill>
            <a:ln/>
            <a:effectLst/>
            <a:sp3d/>
          </c:spPr>
          <c:val>
            <c:numRef>
              <c:f>Sheet1!$B$20:$W$20</c:f>
              <c:numCache>
                <c:formatCode>0.000</c:formatCode>
                <c:ptCount val="22"/>
                <c:pt idx="0">
                  <c:v>2.3262135457689842E-17</c:v>
                </c:pt>
                <c:pt idx="1">
                  <c:v>5.1741047198390995E-17</c:v>
                </c:pt>
                <c:pt idx="2">
                  <c:v>8.6097859145777691E-17</c:v>
                </c:pt>
                <c:pt idx="3">
                  <c:v>1.2242845499371205E-16</c:v>
                </c:pt>
                <c:pt idx="4">
                  <c:v>1.5289423679029695E-16</c:v>
                </c:pt>
                <c:pt idx="5">
                  <c:v>1.6896514159961541E-16</c:v>
                </c:pt>
                <c:pt idx="6">
                  <c:v>1.6564685536142729E-16</c:v>
                </c:pt>
                <c:pt idx="7">
                  <c:v>9.1552878512128433E-11</c:v>
                </c:pt>
                <c:pt idx="8">
                  <c:v>6.8963881765011445E-9</c:v>
                </c:pt>
                <c:pt idx="9">
                  <c:v>2.446018647191073E-7</c:v>
                </c:pt>
                <c:pt idx="10">
                  <c:v>1.3069569545326694E-6</c:v>
                </c:pt>
                <c:pt idx="11">
                  <c:v>3.6747618938304782E-6</c:v>
                </c:pt>
                <c:pt idx="12">
                  <c:v>6.5884912018969895E-6</c:v>
                </c:pt>
                <c:pt idx="13">
                  <c:v>8.145631524777345E-6</c:v>
                </c:pt>
                <c:pt idx="14">
                  <c:v>7.0969088693022159E-6</c:v>
                </c:pt>
                <c:pt idx="15">
                  <c:v>4.3282633981163181E-6</c:v>
                </c:pt>
                <c:pt idx="16">
                  <c:v>1.7608596634363635E-6</c:v>
                </c:pt>
                <c:pt idx="17">
                  <c:v>4.3365755113869899E-7</c:v>
                </c:pt>
                <c:pt idx="18">
                  <c:v>5.0483087843640118E-8</c:v>
                </c:pt>
                <c:pt idx="19">
                  <c:v>4.1454279947215504E-9</c:v>
                </c:pt>
                <c:pt idx="20">
                  <c:v>2.7681685682183561E-10</c:v>
                </c:pt>
                <c:pt idx="21">
                  <c:v>1.6049778056211844E-11</c:v>
                </c:pt>
              </c:numCache>
            </c:numRef>
          </c:val>
          <c:extLst>
            <c:ext xmlns:c16="http://schemas.microsoft.com/office/drawing/2014/chart" uri="{C3380CC4-5D6E-409C-BE32-E72D297353CC}">
              <c16:uniqueId val="{00000012-9704-4DAC-8D62-F58E9A9A9A34}"/>
            </c:ext>
          </c:extLst>
        </c:ser>
        <c:ser>
          <c:idx val="19"/>
          <c:order val="19"/>
          <c:spPr>
            <a:solidFill>
              <a:schemeClr val="accent2">
                <a:lumMod val="80000"/>
              </a:schemeClr>
            </a:solidFill>
            <a:ln/>
            <a:effectLst/>
            <a:sp3d/>
          </c:spPr>
          <c:val>
            <c:numRef>
              <c:f>Sheet1!$B$21:$W$21</c:f>
              <c:numCache>
                <c:formatCode>0.000</c:formatCode>
                <c:ptCount val="22"/>
                <c:pt idx="0">
                  <c:v>1.6018624702613829E-18</c:v>
                </c:pt>
                <c:pt idx="1">
                  <c:v>3.4937337043482853E-18</c:v>
                </c:pt>
                <c:pt idx="2">
                  <c:v>5.6864220698775571E-18</c:v>
                </c:pt>
                <c:pt idx="3">
                  <c:v>7.9397363247485265E-18</c:v>
                </c:pt>
                <c:pt idx="4">
                  <c:v>9.8026541023027166E-18</c:v>
                </c:pt>
                <c:pt idx="5">
                  <c:v>1.07928525815136E-17</c:v>
                </c:pt>
                <c:pt idx="6">
                  <c:v>1.8881894391997349E-12</c:v>
                </c:pt>
                <c:pt idx="7">
                  <c:v>1.4854478035055703E-10</c:v>
                </c:pt>
                <c:pt idx="8">
                  <c:v>5.3654831069758239E-9</c:v>
                </c:pt>
                <c:pt idx="9">
                  <c:v>3.5095912581172013E-8</c:v>
                </c:pt>
                <c:pt idx="10">
                  <c:v>1.2234934069819724E-7</c:v>
                </c:pt>
                <c:pt idx="11">
                  <c:v>2.7877090297691559E-7</c:v>
                </c:pt>
                <c:pt idx="12">
                  <c:v>4.5209311768359137E-7</c:v>
                </c:pt>
                <c:pt idx="13">
                  <c:v>5.4206068125317535E-7</c:v>
                </c:pt>
                <c:pt idx="14">
                  <c:v>4.875664856209413E-7</c:v>
                </c:pt>
                <c:pt idx="15">
                  <c:v>3.2761306654152173E-7</c:v>
                </c:pt>
                <c:pt idx="16">
                  <c:v>1.6091250958681254E-7</c:v>
                </c:pt>
                <c:pt idx="17">
                  <c:v>5.5087238118099063E-8</c:v>
                </c:pt>
                <c:pt idx="18">
                  <c:v>1.210307916237511E-8</c:v>
                </c:pt>
                <c:pt idx="19">
                  <c:v>1.4957018207368706E-9</c:v>
                </c:pt>
                <c:pt idx="20">
                  <c:v>1.3330499963104318E-10</c:v>
                </c:pt>
                <c:pt idx="21">
                  <c:v>9.6387725780383459E-12</c:v>
                </c:pt>
              </c:numCache>
            </c:numRef>
          </c:val>
          <c:extLst>
            <c:ext xmlns:c16="http://schemas.microsoft.com/office/drawing/2014/chart" uri="{C3380CC4-5D6E-409C-BE32-E72D297353CC}">
              <c16:uniqueId val="{00000013-9704-4DAC-8D62-F58E9A9A9A34}"/>
            </c:ext>
          </c:extLst>
        </c:ser>
        <c:ser>
          <c:idx val="20"/>
          <c:order val="20"/>
          <c:spPr>
            <a:solidFill>
              <a:schemeClr val="accent3">
                <a:lumMod val="80000"/>
              </a:schemeClr>
            </a:solidFill>
            <a:ln/>
            <a:effectLst/>
            <a:sp3d/>
          </c:spPr>
          <c:val>
            <c:numRef>
              <c:f>Sheet1!$B$22:$W$22</c:f>
              <c:numCache>
                <c:formatCode>0.000</c:formatCode>
                <c:ptCount val="22"/>
                <c:pt idx="0">
                  <c:v>1.088764437431793E-19</c:v>
                </c:pt>
                <c:pt idx="1">
                  <c:v>2.3306787196573606E-19</c:v>
                </c:pt>
                <c:pt idx="2">
                  <c:v>3.7264890838550281E-19</c:v>
                </c:pt>
                <c:pt idx="3">
                  <c:v>5.1254673694745543E-19</c:v>
                </c:pt>
                <c:pt idx="4">
                  <c:v>6.2675926797297648E-19</c:v>
                </c:pt>
                <c:pt idx="5">
                  <c:v>3.3379289008742643E-14</c:v>
                </c:pt>
                <c:pt idx="6">
                  <c:v>3.0554347136757665E-12</c:v>
                </c:pt>
                <c:pt idx="7">
                  <c:v>1.1426709230679061E-10</c:v>
                </c:pt>
                <c:pt idx="8">
                  <c:v>8.8078176005245061E-10</c:v>
                </c:pt>
                <c:pt idx="9">
                  <c:v>3.6582779242921837E-9</c:v>
                </c:pt>
                <c:pt idx="10">
                  <c:v>1.0075868286445423E-8</c:v>
                </c:pt>
                <c:pt idx="11">
                  <c:v>2.0117245828845144E-8</c:v>
                </c:pt>
                <c:pt idx="12">
                  <c:v>3.0448590222076453E-8</c:v>
                </c:pt>
                <c:pt idx="13">
                  <c:v>3.5753203625455062E-8</c:v>
                </c:pt>
                <c:pt idx="14">
                  <c:v>3.2869479245661536E-8</c:v>
                </c:pt>
                <c:pt idx="15">
                  <c:v>2.3621192972601411E-8</c:v>
                </c:pt>
                <c:pt idx="16">
                  <c:v>1.3104192465635684E-8</c:v>
                </c:pt>
                <c:pt idx="17">
                  <c:v>5.4720480904327246E-9</c:v>
                </c:pt>
                <c:pt idx="18">
                  <c:v>1.647348961799024E-9</c:v>
                </c:pt>
                <c:pt idx="19">
                  <c:v>3.3512744291232151E-10</c:v>
                </c:pt>
                <c:pt idx="20">
                  <c:v>4.3002117414608986E-11</c:v>
                </c:pt>
                <c:pt idx="21">
                  <c:v>4.0899684713275549E-12</c:v>
                </c:pt>
              </c:numCache>
            </c:numRef>
          </c:val>
          <c:extLst>
            <c:ext xmlns:c16="http://schemas.microsoft.com/office/drawing/2014/chart" uri="{C3380CC4-5D6E-409C-BE32-E72D297353CC}">
              <c16:uniqueId val="{00000014-9704-4DAC-8D62-F58E9A9A9A34}"/>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08544704"/>
        <c:axId val="508545488"/>
        <c:axId val="501315800"/>
      </c:surface3DChart>
      <c:catAx>
        <c:axId val="508544704"/>
        <c:scaling>
          <c:orientation val="minMax"/>
        </c:scaling>
        <c:delete val="1"/>
        <c:axPos val="b"/>
        <c:majorTickMark val="none"/>
        <c:minorTickMark val="none"/>
        <c:tickLblPos val="nextTo"/>
        <c:crossAx val="508545488"/>
        <c:crosses val="autoZero"/>
        <c:auto val="1"/>
        <c:lblAlgn val="ctr"/>
        <c:lblOffset val="100"/>
        <c:noMultiLvlLbl val="0"/>
      </c:catAx>
      <c:valAx>
        <c:axId val="508545488"/>
        <c:scaling>
          <c:orientation val="minMax"/>
          <c:max val="1"/>
        </c:scaling>
        <c:delete val="1"/>
        <c:axPos val="r"/>
        <c:numFmt formatCode="0.000" sourceLinked="1"/>
        <c:majorTickMark val="none"/>
        <c:minorTickMark val="none"/>
        <c:tickLblPos val="nextTo"/>
        <c:crossAx val="508544704"/>
        <c:crosses val="autoZero"/>
        <c:crossBetween val="midCat"/>
      </c:valAx>
      <c:serAx>
        <c:axId val="501315800"/>
        <c:scaling>
          <c:orientation val="minMax"/>
        </c:scaling>
        <c:delete val="1"/>
        <c:axPos val="b"/>
        <c:majorTickMark val="none"/>
        <c:minorTickMark val="none"/>
        <c:tickLblPos val="nextTo"/>
        <c:crossAx val="508545488"/>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993324282429934E-2"/>
          <c:y val="5.6900311112984978E-2"/>
          <c:w val="0.91238330177081628"/>
          <c:h val="0.7802330130420444"/>
        </c:manualLayout>
      </c:layout>
      <c:bar3DChart>
        <c:barDir val="col"/>
        <c:grouping val="clustered"/>
        <c:varyColors val="0"/>
        <c:ser>
          <c:idx val="0"/>
          <c:order val="0"/>
          <c:tx>
            <c:v>Integral charge per strip</c:v>
          </c:tx>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dPt>
            <c:idx val="19"/>
            <c:invertIfNegative val="0"/>
            <c:bubble3D val="0"/>
            <c:extLst>
              <c:ext xmlns:c16="http://schemas.microsoft.com/office/drawing/2014/chart" uri="{C3380CC4-5D6E-409C-BE32-E72D297353CC}">
                <c16:uniqueId val="{00000000-EEA6-4A98-9105-C2EFB1D93148}"/>
              </c:ext>
            </c:extLst>
          </c:dPt>
          <c:val>
            <c:numRef>
              <c:f>Sheet1!$E$2:$E$21</c:f>
              <c:numCache>
                <c:formatCode>General</c:formatCode>
                <c:ptCount val="20"/>
                <c:pt idx="0">
                  <c:v>2.5037822500452032E-2</c:v>
                </c:pt>
                <c:pt idx="1">
                  <c:v>4.0768835945206236E-2</c:v>
                </c:pt>
                <c:pt idx="2">
                  <c:v>6.6353405470314972E-2</c:v>
                </c:pt>
                <c:pt idx="3">
                  <c:v>0.10786412337829844</c:v>
                </c:pt>
                <c:pt idx="4">
                  <c:v>0.17478980044765971</c:v>
                </c:pt>
                <c:pt idx="5">
                  <c:v>0.28090604007206332</c:v>
                </c:pt>
                <c:pt idx="6">
                  <c:v>0.44200324665842849</c:v>
                </c:pt>
                <c:pt idx="7">
                  <c:v>0.66090120652933992</c:v>
                </c:pt>
                <c:pt idx="8">
                  <c:v>0.88656510775027286</c:v>
                </c:pt>
                <c:pt idx="9">
                  <c:v>0.99023021850450665</c:v>
                </c:pt>
                <c:pt idx="10">
                  <c:v>0.88656510775027253</c:v>
                </c:pt>
                <c:pt idx="11">
                  <c:v>0.66090120652933992</c:v>
                </c:pt>
                <c:pt idx="12">
                  <c:v>0.44200324665842838</c:v>
                </c:pt>
                <c:pt idx="13">
                  <c:v>0.28090604007206382</c:v>
                </c:pt>
                <c:pt idx="14">
                  <c:v>0.17478980044765891</c:v>
                </c:pt>
                <c:pt idx="15">
                  <c:v>0.10786412337829868</c:v>
                </c:pt>
                <c:pt idx="16">
                  <c:v>6.6353405470315374E-2</c:v>
                </c:pt>
                <c:pt idx="17">
                  <c:v>4.0768835945206326E-2</c:v>
                </c:pt>
                <c:pt idx="18">
                  <c:v>2.5037822500451459E-2</c:v>
                </c:pt>
                <c:pt idx="19">
                  <c:v>1.5374129593618727E-2</c:v>
                </c:pt>
              </c:numCache>
            </c:numRef>
          </c:val>
          <c:extLst>
            <c:ext xmlns:c16="http://schemas.microsoft.com/office/drawing/2014/chart" uri="{C3380CC4-5D6E-409C-BE32-E72D297353CC}">
              <c16:uniqueId val="{00000001-EEA6-4A98-9105-C2EFB1D93148}"/>
            </c:ext>
          </c:extLst>
        </c:ser>
        <c:dLbls>
          <c:showLegendKey val="0"/>
          <c:showVal val="0"/>
          <c:showCatName val="0"/>
          <c:showSerName val="0"/>
          <c:showPercent val="0"/>
          <c:showBubbleSize val="0"/>
        </c:dLbls>
        <c:gapWidth val="160"/>
        <c:gapDepth val="0"/>
        <c:shape val="box"/>
        <c:axId val="453532248"/>
        <c:axId val="453526368"/>
        <c:axId val="0"/>
      </c:bar3DChart>
      <c:catAx>
        <c:axId val="453532248"/>
        <c:scaling>
          <c:orientation val="minMax"/>
        </c:scaling>
        <c:delete val="1"/>
        <c:axPos val="b"/>
        <c:majorTickMark val="none"/>
        <c:minorTickMark val="none"/>
        <c:tickLblPos val="nextTo"/>
        <c:crossAx val="453526368"/>
        <c:crosses val="autoZero"/>
        <c:auto val="1"/>
        <c:lblAlgn val="ctr"/>
        <c:lblOffset val="100"/>
        <c:noMultiLvlLbl val="0"/>
      </c:catAx>
      <c:valAx>
        <c:axId val="453526368"/>
        <c:scaling>
          <c:orientation val="minMax"/>
        </c:scaling>
        <c:delete val="1"/>
        <c:axPos val="l"/>
        <c:numFmt formatCode="General" sourceLinked="1"/>
        <c:majorTickMark val="none"/>
        <c:minorTickMark val="none"/>
        <c:tickLblPos val="nextTo"/>
        <c:crossAx val="4535322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view3D>
      <c:rotX val="15"/>
      <c:rotY val="20"/>
      <c:rAngAx val="0"/>
    </c:view3D>
    <c:floor>
      <c:thickness val="0"/>
      <c:spPr>
        <a:scene3d>
          <a:camera prst="orthographicFront"/>
          <a:lightRig rig="threePt" dir="t"/>
        </a:scene3d>
        <a:sp3d/>
      </c:spPr>
    </c:floor>
    <c:sideWall>
      <c:thickness val="0"/>
    </c:sideWall>
    <c:backWall>
      <c:thickness val="0"/>
    </c:backWall>
    <c:plotArea>
      <c:layout>
        <c:manualLayout>
          <c:layoutTarget val="inner"/>
          <c:xMode val="edge"/>
          <c:yMode val="edge"/>
          <c:x val="0.11050009341940918"/>
          <c:y val="0.10233920123260902"/>
          <c:w val="0.91238330177081628"/>
          <c:h val="0.69937510033366501"/>
        </c:manualLayout>
      </c:layout>
      <c:bar3DChart>
        <c:barDir val="col"/>
        <c:grouping val="clustered"/>
        <c:varyColors val="0"/>
        <c:ser>
          <c:idx val="0"/>
          <c:order val="0"/>
          <c:tx>
            <c:v>Integral charge per strip</c:v>
          </c:tx>
          <c:invertIfNegative val="0"/>
          <c:dPt>
            <c:idx val="19"/>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1-F6FF-4012-A44A-D15BA6A91BC5}"/>
              </c:ext>
            </c:extLst>
          </c:dPt>
          <c:val>
            <c:numRef>
              <c:f>Sheet1!$E$2:$E$21</c:f>
              <c:numCache>
                <c:formatCode>General</c:formatCode>
                <c:ptCount val="20"/>
                <c:pt idx="0">
                  <c:v>2.5037822500452032E-2</c:v>
                </c:pt>
                <c:pt idx="1">
                  <c:v>4.0768835945206236E-2</c:v>
                </c:pt>
                <c:pt idx="2">
                  <c:v>6.6353405470314972E-2</c:v>
                </c:pt>
                <c:pt idx="3">
                  <c:v>0.10786412337829844</c:v>
                </c:pt>
                <c:pt idx="4">
                  <c:v>0.17478980044765971</c:v>
                </c:pt>
                <c:pt idx="5">
                  <c:v>0.28090604007206332</c:v>
                </c:pt>
                <c:pt idx="6">
                  <c:v>0.44200324665842849</c:v>
                </c:pt>
                <c:pt idx="7">
                  <c:v>0.66090120652933992</c:v>
                </c:pt>
                <c:pt idx="8">
                  <c:v>0.88656510775027286</c:v>
                </c:pt>
                <c:pt idx="9">
                  <c:v>0.99023021850450665</c:v>
                </c:pt>
                <c:pt idx="10">
                  <c:v>0.88656510775027253</c:v>
                </c:pt>
                <c:pt idx="11">
                  <c:v>0.66090120652933992</c:v>
                </c:pt>
                <c:pt idx="12">
                  <c:v>0.44200324665842838</c:v>
                </c:pt>
                <c:pt idx="13">
                  <c:v>0.28090604007206382</c:v>
                </c:pt>
                <c:pt idx="14">
                  <c:v>0.17478980044765891</c:v>
                </c:pt>
                <c:pt idx="15">
                  <c:v>0.10786412337829868</c:v>
                </c:pt>
                <c:pt idx="16">
                  <c:v>6.6353405470315374E-2</c:v>
                </c:pt>
                <c:pt idx="17">
                  <c:v>4.0768835945206326E-2</c:v>
                </c:pt>
                <c:pt idx="18">
                  <c:v>2.5037822500451459E-2</c:v>
                </c:pt>
                <c:pt idx="19">
                  <c:v>1.5374129593618727E-2</c:v>
                </c:pt>
              </c:numCache>
            </c:numRef>
          </c:val>
          <c:extLst>
            <c:ext xmlns:c16="http://schemas.microsoft.com/office/drawing/2014/chart" uri="{C3380CC4-5D6E-409C-BE32-E72D297353CC}">
              <c16:uniqueId val="{00000002-F6FF-4012-A44A-D15BA6A91BC5}"/>
            </c:ext>
          </c:extLst>
        </c:ser>
        <c:dLbls>
          <c:showLegendKey val="0"/>
          <c:showVal val="0"/>
          <c:showCatName val="0"/>
          <c:showSerName val="0"/>
          <c:showPercent val="0"/>
          <c:showBubbleSize val="0"/>
        </c:dLbls>
        <c:gapWidth val="150"/>
        <c:shape val="box"/>
        <c:axId val="453523232"/>
        <c:axId val="453526760"/>
        <c:axId val="0"/>
      </c:bar3DChart>
      <c:catAx>
        <c:axId val="453523232"/>
        <c:scaling>
          <c:orientation val="minMax"/>
        </c:scaling>
        <c:delete val="0"/>
        <c:axPos val="b"/>
        <c:majorGridlines>
          <c:spPr>
            <a:ln>
              <a:solidFill>
                <a:schemeClr val="accent5">
                  <a:lumMod val="60000"/>
                  <a:lumOff val="40000"/>
                </a:schemeClr>
              </a:solidFill>
            </a:ln>
          </c:spPr>
        </c:majorGridlines>
        <c:majorTickMark val="none"/>
        <c:minorTickMark val="none"/>
        <c:tickLblPos val="nextTo"/>
        <c:crossAx val="453526760"/>
        <c:crosses val="autoZero"/>
        <c:auto val="1"/>
        <c:lblAlgn val="ctr"/>
        <c:lblOffset val="100"/>
        <c:noMultiLvlLbl val="0"/>
      </c:catAx>
      <c:valAx>
        <c:axId val="453526760"/>
        <c:scaling>
          <c:orientation val="minMax"/>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crossAx val="453523232"/>
        <c:crosses val="autoZero"/>
        <c:crossBetween val="between"/>
      </c:valAx>
      <c:spPr>
        <a:noFill/>
      </c:spPr>
    </c:plotArea>
    <c:plotVisOnly val="1"/>
    <c:dispBlanksAs val="gap"/>
    <c:showDLblsOverMax val="0"/>
  </c:chart>
  <c:spPr>
    <a:noFill/>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993324282429934E-2"/>
          <c:y val="5.6900311112984978E-2"/>
          <c:w val="0.91238330177081628"/>
          <c:h val="0.7802330130420444"/>
        </c:manualLayout>
      </c:layout>
      <c:bar3DChart>
        <c:barDir val="col"/>
        <c:grouping val="clustered"/>
        <c:varyColors val="0"/>
        <c:ser>
          <c:idx val="0"/>
          <c:order val="0"/>
          <c:tx>
            <c:v>Integral charge per strip</c:v>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dPt>
            <c:idx val="19"/>
            <c:invertIfNegative val="0"/>
            <c:bubble3D val="0"/>
            <c:extLst>
              <c:ext xmlns:c16="http://schemas.microsoft.com/office/drawing/2014/chart" uri="{C3380CC4-5D6E-409C-BE32-E72D297353CC}">
                <c16:uniqueId val="{00000000-CE14-44AB-BE74-FF6B6F4ABEC9}"/>
              </c:ext>
            </c:extLst>
          </c:dPt>
          <c:val>
            <c:numRef>
              <c:f>Sheet1!$E$2:$E$21</c:f>
              <c:numCache>
                <c:formatCode>General</c:formatCode>
                <c:ptCount val="20"/>
                <c:pt idx="0">
                  <c:v>2.5037822500452032E-2</c:v>
                </c:pt>
                <c:pt idx="1">
                  <c:v>4.0768835945206236E-2</c:v>
                </c:pt>
                <c:pt idx="2">
                  <c:v>6.6353405470314972E-2</c:v>
                </c:pt>
                <c:pt idx="3">
                  <c:v>0.10786412337829844</c:v>
                </c:pt>
                <c:pt idx="4">
                  <c:v>0.17478980044765971</c:v>
                </c:pt>
                <c:pt idx="5">
                  <c:v>0.28090604007206332</c:v>
                </c:pt>
                <c:pt idx="6">
                  <c:v>0.44200324665842849</c:v>
                </c:pt>
                <c:pt idx="7">
                  <c:v>0.66090120652933992</c:v>
                </c:pt>
                <c:pt idx="8">
                  <c:v>0.88656510775027286</c:v>
                </c:pt>
                <c:pt idx="9">
                  <c:v>0.99023021850450665</c:v>
                </c:pt>
                <c:pt idx="10">
                  <c:v>0.88656510775027253</c:v>
                </c:pt>
                <c:pt idx="11">
                  <c:v>0.66090120652933992</c:v>
                </c:pt>
                <c:pt idx="12">
                  <c:v>0.44200324665842838</c:v>
                </c:pt>
                <c:pt idx="13">
                  <c:v>0.28090604007206382</c:v>
                </c:pt>
                <c:pt idx="14">
                  <c:v>0.17478980044765891</c:v>
                </c:pt>
                <c:pt idx="15">
                  <c:v>0.10786412337829868</c:v>
                </c:pt>
                <c:pt idx="16">
                  <c:v>6.6353405470315374E-2</c:v>
                </c:pt>
                <c:pt idx="17">
                  <c:v>4.0768835945206326E-2</c:v>
                </c:pt>
                <c:pt idx="18">
                  <c:v>2.5037822500451459E-2</c:v>
                </c:pt>
                <c:pt idx="19">
                  <c:v>1.5374129593618727E-2</c:v>
                </c:pt>
              </c:numCache>
            </c:numRef>
          </c:val>
          <c:extLst>
            <c:ext xmlns:c16="http://schemas.microsoft.com/office/drawing/2014/chart" uri="{C3380CC4-5D6E-409C-BE32-E72D297353CC}">
              <c16:uniqueId val="{00000001-CE14-44AB-BE74-FF6B6F4ABEC9}"/>
            </c:ext>
          </c:extLst>
        </c:ser>
        <c:dLbls>
          <c:showLegendKey val="0"/>
          <c:showVal val="0"/>
          <c:showCatName val="0"/>
          <c:showSerName val="0"/>
          <c:showPercent val="0"/>
          <c:showBubbleSize val="0"/>
        </c:dLbls>
        <c:gapWidth val="160"/>
        <c:gapDepth val="0"/>
        <c:shape val="box"/>
        <c:axId val="453522448"/>
        <c:axId val="453522840"/>
        <c:axId val="0"/>
      </c:bar3DChart>
      <c:catAx>
        <c:axId val="453522448"/>
        <c:scaling>
          <c:orientation val="minMax"/>
        </c:scaling>
        <c:delete val="1"/>
        <c:axPos val="b"/>
        <c:majorTickMark val="none"/>
        <c:minorTickMark val="none"/>
        <c:tickLblPos val="nextTo"/>
        <c:crossAx val="453522840"/>
        <c:crosses val="autoZero"/>
        <c:auto val="1"/>
        <c:lblAlgn val="ctr"/>
        <c:lblOffset val="100"/>
        <c:noMultiLvlLbl val="0"/>
      </c:catAx>
      <c:valAx>
        <c:axId val="453522840"/>
        <c:scaling>
          <c:orientation val="minMax"/>
        </c:scaling>
        <c:delete val="1"/>
        <c:axPos val="l"/>
        <c:numFmt formatCode="General" sourceLinked="1"/>
        <c:majorTickMark val="none"/>
        <c:minorTickMark val="none"/>
        <c:tickLblPos val="nextTo"/>
        <c:crossAx val="4535224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993324282429934E-2"/>
          <c:y val="5.6900311112984978E-2"/>
          <c:w val="0.91238330177081628"/>
          <c:h val="0.7802330130420444"/>
        </c:manualLayout>
      </c:layout>
      <c:bar3DChart>
        <c:barDir val="col"/>
        <c:grouping val="clustered"/>
        <c:varyColors val="0"/>
        <c:ser>
          <c:idx val="0"/>
          <c:order val="0"/>
          <c:tx>
            <c:v>Integral charge per strip</c:v>
          </c:tx>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dPt>
            <c:idx val="19"/>
            <c:invertIfNegative val="0"/>
            <c:bubble3D val="0"/>
            <c:extLst>
              <c:ext xmlns:c16="http://schemas.microsoft.com/office/drawing/2014/chart" uri="{C3380CC4-5D6E-409C-BE32-E72D297353CC}">
                <c16:uniqueId val="{00000000-5422-489D-B5AD-CC37EADA6627}"/>
              </c:ext>
            </c:extLst>
          </c:dPt>
          <c:val>
            <c:numRef>
              <c:f>Sheet1!$E$2:$E$21</c:f>
              <c:numCache>
                <c:formatCode>General</c:formatCode>
                <c:ptCount val="20"/>
                <c:pt idx="0">
                  <c:v>2.5037822500452032E-2</c:v>
                </c:pt>
                <c:pt idx="1">
                  <c:v>4.0768835945206236E-2</c:v>
                </c:pt>
                <c:pt idx="2">
                  <c:v>6.6353405470314972E-2</c:v>
                </c:pt>
                <c:pt idx="3">
                  <c:v>0.10786412337829844</c:v>
                </c:pt>
                <c:pt idx="4">
                  <c:v>0.17478980044765971</c:v>
                </c:pt>
                <c:pt idx="5">
                  <c:v>0.28090604007206332</c:v>
                </c:pt>
                <c:pt idx="6">
                  <c:v>0.44200324665842849</c:v>
                </c:pt>
                <c:pt idx="7">
                  <c:v>0.66090120652933992</c:v>
                </c:pt>
                <c:pt idx="8">
                  <c:v>0.88656510775027286</c:v>
                </c:pt>
                <c:pt idx="9">
                  <c:v>0.99023021850450665</c:v>
                </c:pt>
                <c:pt idx="10">
                  <c:v>0.88656510775027253</c:v>
                </c:pt>
                <c:pt idx="11">
                  <c:v>0.66090120652933992</c:v>
                </c:pt>
                <c:pt idx="12">
                  <c:v>0.44200324665842838</c:v>
                </c:pt>
                <c:pt idx="13">
                  <c:v>0.28090604007206382</c:v>
                </c:pt>
                <c:pt idx="14">
                  <c:v>0.17478980044765891</c:v>
                </c:pt>
                <c:pt idx="15">
                  <c:v>0.10786412337829868</c:v>
                </c:pt>
                <c:pt idx="16">
                  <c:v>6.6353405470315374E-2</c:v>
                </c:pt>
                <c:pt idx="17">
                  <c:v>4.0768835945206326E-2</c:v>
                </c:pt>
                <c:pt idx="18">
                  <c:v>2.5037822500451459E-2</c:v>
                </c:pt>
                <c:pt idx="19">
                  <c:v>1.5374129593618727E-2</c:v>
                </c:pt>
              </c:numCache>
            </c:numRef>
          </c:val>
          <c:extLst>
            <c:ext xmlns:c16="http://schemas.microsoft.com/office/drawing/2014/chart" uri="{C3380CC4-5D6E-409C-BE32-E72D297353CC}">
              <c16:uniqueId val="{00000001-5422-489D-B5AD-CC37EADA6627}"/>
            </c:ext>
          </c:extLst>
        </c:ser>
        <c:dLbls>
          <c:showLegendKey val="0"/>
          <c:showVal val="0"/>
          <c:showCatName val="0"/>
          <c:showSerName val="0"/>
          <c:showPercent val="0"/>
          <c:showBubbleSize val="0"/>
        </c:dLbls>
        <c:gapWidth val="160"/>
        <c:gapDepth val="0"/>
        <c:shape val="box"/>
        <c:axId val="453528328"/>
        <c:axId val="453528720"/>
        <c:axId val="0"/>
      </c:bar3DChart>
      <c:catAx>
        <c:axId val="453528328"/>
        <c:scaling>
          <c:orientation val="minMax"/>
        </c:scaling>
        <c:delete val="1"/>
        <c:axPos val="b"/>
        <c:majorTickMark val="none"/>
        <c:minorTickMark val="none"/>
        <c:tickLblPos val="nextTo"/>
        <c:crossAx val="453528720"/>
        <c:crosses val="autoZero"/>
        <c:auto val="1"/>
        <c:lblAlgn val="ctr"/>
        <c:lblOffset val="100"/>
        <c:noMultiLvlLbl val="0"/>
      </c:catAx>
      <c:valAx>
        <c:axId val="453528720"/>
        <c:scaling>
          <c:orientation val="minMax"/>
        </c:scaling>
        <c:delete val="1"/>
        <c:axPos val="l"/>
        <c:numFmt formatCode="General" sourceLinked="1"/>
        <c:majorTickMark val="none"/>
        <c:minorTickMark val="none"/>
        <c:tickLblPos val="nextTo"/>
        <c:crossAx val="4535283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4.7638717083602326E-7</c:v>
                </c:pt>
                <c:pt idx="1">
                  <c:v>2.2027396640158348E-6</c:v>
                </c:pt>
                <c:pt idx="2">
                  <c:v>6.7031657604777765E-6</c:v>
                </c:pt>
                <c:pt idx="3">
                  <c:v>1.4251952942384138E-5</c:v>
                </c:pt>
                <c:pt idx="4">
                  <c:v>2.2286328954082354E-5</c:v>
                </c:pt>
                <c:pt idx="5">
                  <c:v>2.6313724738802957E-5</c:v>
                </c:pt>
                <c:pt idx="6">
                  <c:v>2.3709124088902415E-5</c:v>
                </c:pt>
                <c:pt idx="7">
                  <c:v>1.6254854020263779E-5</c:v>
                </c:pt>
                <c:pt idx="8">
                  <c:v>8.3532042812501149E-6</c:v>
                </c:pt>
                <c:pt idx="9">
                  <c:v>3.1239374381122746E-6</c:v>
                </c:pt>
                <c:pt idx="10">
                  <c:v>8.1708933781911998E-7</c:v>
                </c:pt>
                <c:pt idx="11">
                  <c:v>1.4529572774430344E-7</c:v>
                </c:pt>
                <c:pt idx="12">
                  <c:v>1.9908778476500775E-8</c:v>
                </c:pt>
                <c:pt idx="13">
                  <c:v>2.2696588569704933E-9</c:v>
                </c:pt>
                <c:pt idx="14">
                  <c:v>2.2529538440025756E-10</c:v>
                </c:pt>
                <c:pt idx="15">
                  <c:v>2.0042274301949697E-11</c:v>
                </c:pt>
                <c:pt idx="16">
                  <c:v>1.629447181556173E-12</c:v>
                </c:pt>
                <c:pt idx="17">
                  <c:v>1.2277924458189714E-13</c:v>
                </c:pt>
                <c:pt idx="18">
                  <c:v>8.6650575956869938E-15</c:v>
                </c:pt>
                <c:pt idx="19">
                  <c:v>5.774745405361124E-16</c:v>
                </c:pt>
                <c:pt idx="20">
                  <c:v>3.6580714881172996E-17</c:v>
                </c:pt>
                <c:pt idx="21">
                  <c:v>2.2447498888991315E-18</c:v>
                </c:pt>
              </c:numCache>
            </c:numRef>
          </c:val>
          <c:extLst>
            <c:ext xmlns:c16="http://schemas.microsoft.com/office/drawing/2014/chart" uri="{C3380CC4-5D6E-409C-BE32-E72D297353CC}">
              <c16:uniqueId val="{00000000-6F04-4018-A0A0-EC4F4BD81229}"/>
            </c:ext>
          </c:extLst>
        </c:ser>
        <c:ser>
          <c:idx val="1"/>
          <c:order val="1"/>
          <c:spPr>
            <a:solidFill>
              <a:schemeClr val="accent2"/>
            </a:solidFill>
            <a:ln/>
            <a:effectLst/>
            <a:sp3d/>
          </c:spPr>
          <c:val>
            <c:numRef>
              <c:f>Sheet1!$B$3:$W$3</c:f>
              <c:numCache>
                <c:formatCode>0.000</c:formatCode>
                <c:ptCount val="22"/>
                <c:pt idx="0">
                  <c:v>2.3902222597676439E-6</c:v>
                </c:pt>
                <c:pt idx="1">
                  <c:v>1.7449483397236385E-5</c:v>
                </c:pt>
                <c:pt idx="2">
                  <c:v>6.8129351531145635E-5</c:v>
                </c:pt>
                <c:pt idx="3">
                  <c:v>1.6794927906165196E-4</c:v>
                </c:pt>
                <c:pt idx="4">
                  <c:v>2.8334406808289771E-4</c:v>
                </c:pt>
                <c:pt idx="5">
                  <c:v>3.4205157371849785E-4</c:v>
                </c:pt>
                <c:pt idx="6">
                  <c:v>2.9967338891931036E-4</c:v>
                </c:pt>
                <c:pt idx="7">
                  <c:v>1.897497149117556E-4</c:v>
                </c:pt>
                <c:pt idx="8">
                  <c:v>8.4469389775882191E-5</c:v>
                </c:pt>
                <c:pt idx="9">
                  <c:v>2.532819423771963E-5</c:v>
                </c:pt>
                <c:pt idx="10">
                  <c:v>4.8646264433230722E-6</c:v>
                </c:pt>
                <c:pt idx="11">
                  <c:v>7.1416800194265709E-7</c:v>
                </c:pt>
                <c:pt idx="12">
                  <c:v>8.7219565999738078E-8</c:v>
                </c:pt>
                <c:pt idx="13">
                  <c:v>9.2813132081270258E-9</c:v>
                </c:pt>
                <c:pt idx="14">
                  <c:v>8.8528540267905533E-10</c:v>
                </c:pt>
                <c:pt idx="15">
                  <c:v>7.7130379725446227E-11</c:v>
                </c:pt>
                <c:pt idx="16">
                  <c:v>6.2212172212501565E-12</c:v>
                </c:pt>
                <c:pt idx="17">
                  <c:v>4.6927080433152425E-13</c:v>
                </c:pt>
                <c:pt idx="18">
                  <c:v>3.3366302992650673E-14</c:v>
                </c:pt>
                <c:pt idx="19">
                  <c:v>2.2506384031693884E-15</c:v>
                </c:pt>
                <c:pt idx="20">
                  <c:v>1.4478158364444754E-16</c:v>
                </c:pt>
                <c:pt idx="21">
                  <c:v>8.90948113907866E-18</c:v>
                </c:pt>
              </c:numCache>
            </c:numRef>
          </c:val>
          <c:extLst>
            <c:ext xmlns:c16="http://schemas.microsoft.com/office/drawing/2014/chart" uri="{C3380CC4-5D6E-409C-BE32-E72D297353CC}">
              <c16:uniqueId val="{00000001-6F04-4018-A0A0-EC4F4BD81229}"/>
            </c:ext>
          </c:extLst>
        </c:ser>
        <c:ser>
          <c:idx val="2"/>
          <c:order val="2"/>
          <c:spPr>
            <a:solidFill>
              <a:schemeClr val="accent3"/>
            </a:solidFill>
            <a:ln/>
            <a:effectLst/>
            <a:sp3d/>
          </c:spPr>
          <c:val>
            <c:numRef>
              <c:f>Sheet1!$B$4:$W$4</c:f>
              <c:numCache>
                <c:formatCode>0.000</c:formatCode>
                <c:ptCount val="22"/>
                <c:pt idx="0">
                  <c:v>8.1794989472743869E-6</c:v>
                </c:pt>
                <c:pt idx="1">
                  <c:v>7.3990167379110153E-5</c:v>
                </c:pt>
                <c:pt idx="2">
                  <c:v>4.4859925837874911E-4</c:v>
                </c:pt>
                <c:pt idx="3">
                  <c:v>1.3830954391413624E-3</c:v>
                </c:pt>
                <c:pt idx="4">
                  <c:v>2.6239044963350293E-3</c:v>
                </c:pt>
                <c:pt idx="5">
                  <c:v>3.2638593941681808E-3</c:v>
                </c:pt>
                <c:pt idx="6">
                  <c:v>2.7524241186011513E-3</c:v>
                </c:pt>
                <c:pt idx="7">
                  <c:v>1.5433271982219429E-3</c:v>
                </c:pt>
                <c:pt idx="8">
                  <c:v>5.545423417276826E-4</c:v>
                </c:pt>
                <c:pt idx="9">
                  <c:v>1.1608351891195657E-4</c:v>
                </c:pt>
                <c:pt idx="10">
                  <c:v>1.8246862468936785E-5</c:v>
                </c:pt>
                <c:pt idx="11">
                  <c:v>2.3710009046617806E-6</c:v>
                </c:pt>
                <c:pt idx="12">
                  <c:v>2.6801402418339826E-7</c:v>
                </c:pt>
                <c:pt idx="13">
                  <c:v>2.7155538409772438E-8</c:v>
                </c:pt>
                <c:pt idx="14">
                  <c:v>2.5139201851717407E-9</c:v>
                </c:pt>
                <c:pt idx="15">
                  <c:v>2.1546708542444573E-10</c:v>
                </c:pt>
                <c:pt idx="16">
                  <c:v>1.7265392750551226E-11</c:v>
                </c:pt>
                <c:pt idx="17">
                  <c:v>1.3032202851535771E-12</c:v>
                </c:pt>
                <c:pt idx="18">
                  <c:v>9.322906849486392E-14</c:v>
                </c:pt>
                <c:pt idx="19">
                  <c:v>6.3529583111750037E-15</c:v>
                </c:pt>
                <c:pt idx="20">
                  <c:v>4.1414987275197722E-16</c:v>
                </c:pt>
                <c:pt idx="21">
                  <c:v>2.5883532946130258E-17</c:v>
                </c:pt>
              </c:numCache>
            </c:numRef>
          </c:val>
          <c:extLst>
            <c:ext xmlns:c16="http://schemas.microsoft.com/office/drawing/2014/chart" uri="{C3380CC4-5D6E-409C-BE32-E72D297353CC}">
              <c16:uniqueId val="{00000002-6F04-4018-A0A0-EC4F4BD81229}"/>
            </c:ext>
          </c:extLst>
        </c:ser>
        <c:ser>
          <c:idx val="3"/>
          <c:order val="3"/>
          <c:spPr>
            <a:solidFill>
              <a:schemeClr val="accent4"/>
            </a:solidFill>
            <a:ln/>
            <a:effectLst/>
            <a:sp3d/>
          </c:spPr>
          <c:val>
            <c:numRef>
              <c:f>Sheet1!$B$5:$W$5</c:f>
              <c:numCache>
                <c:formatCode>0.000</c:formatCode>
                <c:ptCount val="22"/>
                <c:pt idx="0">
                  <c:v>2.0164714647567549E-5</c:v>
                </c:pt>
                <c:pt idx="1">
                  <c:v>2.0396448581335905E-4</c:v>
                </c:pt>
                <c:pt idx="2">
                  <c:v>1.5306593362171602E-3</c:v>
                </c:pt>
                <c:pt idx="3">
                  <c:v>7.5256468438155803E-3</c:v>
                </c:pt>
                <c:pt idx="4">
                  <c:v>1.6918382954053485E-2</c:v>
                </c:pt>
                <c:pt idx="5">
                  <c:v>2.2403899575520816E-2</c:v>
                </c:pt>
                <c:pt idx="6">
                  <c:v>1.7543165506578716E-2</c:v>
                </c:pt>
                <c:pt idx="7">
                  <c:v>8.2438011279134197E-3</c:v>
                </c:pt>
                <c:pt idx="8">
                  <c:v>1.943118493563416E-3</c:v>
                </c:pt>
                <c:pt idx="9">
                  <c:v>3.3554140450834773E-4</c:v>
                </c:pt>
                <c:pt idx="10">
                  <c:v>4.722046687651935E-5</c:v>
                </c:pt>
                <c:pt idx="11">
                  <c:v>5.7406742517455353E-6</c:v>
                </c:pt>
                <c:pt idx="12">
                  <c:v>6.2317823009383075E-7</c:v>
                </c:pt>
                <c:pt idx="13">
                  <c:v>6.1669903322608593E-8</c:v>
                </c:pt>
                <c:pt idx="14">
                  <c:v>5.6414983938794449E-9</c:v>
                </c:pt>
                <c:pt idx="15">
                  <c:v>4.8184966407620097E-10</c:v>
                </c:pt>
                <c:pt idx="16">
                  <c:v>3.8719570076942454E-11</c:v>
                </c:pt>
                <c:pt idx="17">
                  <c:v>2.9458914902705523E-12</c:v>
                </c:pt>
                <c:pt idx="18">
                  <c:v>2.1379474392588938E-13</c:v>
                </c:pt>
                <c:pt idx="19">
                  <c:v>1.5090768151209157E-14</c:v>
                </c:pt>
                <c:pt idx="20">
                  <c:v>1.1204939823407675E-15</c:v>
                </c:pt>
                <c:pt idx="21">
                  <c:v>1.0700511156826673E-16</c:v>
                </c:pt>
              </c:numCache>
            </c:numRef>
          </c:val>
          <c:extLst>
            <c:ext xmlns:c16="http://schemas.microsoft.com/office/drawing/2014/chart" uri="{C3380CC4-5D6E-409C-BE32-E72D297353CC}">
              <c16:uniqueId val="{00000003-6F04-4018-A0A0-EC4F4BD81229}"/>
            </c:ext>
          </c:extLst>
        </c:ser>
        <c:ser>
          <c:idx val="4"/>
          <c:order val="4"/>
          <c:spPr>
            <a:solidFill>
              <a:schemeClr val="accent5"/>
            </a:solidFill>
            <a:ln/>
            <a:effectLst/>
            <a:sp3d/>
          </c:spPr>
          <c:val>
            <c:numRef>
              <c:f>Sheet1!$B$6:$W$6</c:f>
              <c:numCache>
                <c:formatCode>0.000</c:formatCode>
                <c:ptCount val="22"/>
                <c:pt idx="0">
                  <c:v>3.7531765984598006E-5</c:v>
                </c:pt>
                <c:pt idx="1">
                  <c:v>3.9558488521214809E-4</c:v>
                </c:pt>
                <c:pt idx="2">
                  <c:v>3.2747577221190973E-3</c:v>
                </c:pt>
                <c:pt idx="3">
                  <c:v>1.9722917820989127E-2</c:v>
                </c:pt>
                <c:pt idx="4">
                  <c:v>8.536205550062731E-2</c:v>
                </c:pt>
                <c:pt idx="5">
                  <c:v>0.11786334629002115</c:v>
                </c:pt>
                <c:pt idx="6">
                  <c:v>8.7462806481450661E-2</c:v>
                </c:pt>
                <c:pt idx="7">
                  <c:v>2.1861213925979051E-2</c:v>
                </c:pt>
                <c:pt idx="8">
                  <c:v>4.2393919728074955E-3</c:v>
                </c:pt>
                <c:pt idx="9">
                  <c:v>6.6413093468093982E-4</c:v>
                </c:pt>
                <c:pt idx="10">
                  <c:v>8.8878684869228493E-5</c:v>
                </c:pt>
                <c:pt idx="11">
                  <c:v>1.0526577299942345E-5</c:v>
                </c:pt>
                <c:pt idx="12">
                  <c:v>1.1295178703805996E-6</c:v>
                </c:pt>
                <c:pt idx="13">
                  <c:v>1.1154465864448409E-7</c:v>
                </c:pt>
                <c:pt idx="14">
                  <c:v>1.0251013474119881E-8</c:v>
                </c:pt>
                <c:pt idx="15">
                  <c:v>8.8423203078178835E-10</c:v>
                </c:pt>
                <c:pt idx="16">
                  <c:v>7.2292591691764677E-11</c:v>
                </c:pt>
                <c:pt idx="17">
                  <c:v>5.7739926406300292E-12</c:v>
                </c:pt>
                <c:pt idx="18">
                  <c:v>5.2015578789652755E-13</c:v>
                </c:pt>
                <c:pt idx="19">
                  <c:v>7.6256702585361533E-14</c:v>
                </c:pt>
                <c:pt idx="20">
                  <c:v>1.8646632318836451E-14</c:v>
                </c:pt>
                <c:pt idx="21">
                  <c:v>4.7386939416751759E-15</c:v>
                </c:pt>
              </c:numCache>
            </c:numRef>
          </c:val>
          <c:extLst>
            <c:ext xmlns:c16="http://schemas.microsoft.com/office/drawing/2014/chart" uri="{C3380CC4-5D6E-409C-BE32-E72D297353CC}">
              <c16:uniqueId val="{00000004-6F04-4018-A0A0-EC4F4BD81229}"/>
            </c:ext>
          </c:extLst>
        </c:ser>
        <c:ser>
          <c:idx val="5"/>
          <c:order val="5"/>
          <c:spPr>
            <a:solidFill>
              <a:schemeClr val="accent6"/>
            </a:solidFill>
            <a:ln/>
            <a:effectLst/>
            <a:sp3d/>
          </c:spPr>
          <c:val>
            <c:numRef>
              <c:f>Sheet1!$B$7:$W$7</c:f>
              <c:numCache>
                <c:formatCode>0.000</c:formatCode>
                <c:ptCount val="22"/>
                <c:pt idx="0">
                  <c:v>5.3977198409253818E-5</c:v>
                </c:pt>
                <c:pt idx="1">
                  <c:v>5.6388051306023894E-4</c:v>
                </c:pt>
                <c:pt idx="2">
                  <c:v>4.7377815105211661E-3</c:v>
                </c:pt>
                <c:pt idx="3">
                  <c:v>3.0859196015400964E-2</c:v>
                </c:pt>
                <c:pt idx="4">
                  <c:v>0.1525418562229508</c:v>
                </c:pt>
                <c:pt idx="5">
                  <c:v>0.83253727262279442</c:v>
                </c:pt>
                <c:pt idx="6">
                  <c:v>0.15874151069290454</c:v>
                </c:pt>
                <c:pt idx="7">
                  <c:v>3.4235341138764246E-2</c:v>
                </c:pt>
                <c:pt idx="8">
                  <c:v>6.1732263975158115E-3</c:v>
                </c:pt>
                <c:pt idx="9">
                  <c:v>9.433069518001672E-4</c:v>
                </c:pt>
                <c:pt idx="10">
                  <c:v>1.2562313101331638E-4</c:v>
                </c:pt>
                <c:pt idx="11">
                  <c:v>1.496821986163655E-5</c:v>
                </c:pt>
                <c:pt idx="12">
                  <c:v>1.6261493607590566E-6</c:v>
                </c:pt>
                <c:pt idx="13">
                  <c:v>1.6329275432786053E-7</c:v>
                </c:pt>
                <c:pt idx="14">
                  <c:v>1.5337705674720482E-8</c:v>
                </c:pt>
                <c:pt idx="15">
                  <c:v>1.3832196038748556E-9</c:v>
                </c:pt>
                <c:pt idx="16">
                  <c:v>1.3706241544990203E-10</c:v>
                </c:pt>
                <c:pt idx="17">
                  <c:v>2.3118775573055507E-11</c:v>
                </c:pt>
                <c:pt idx="18">
                  <c:v>7.4227715974996228E-12</c:v>
                </c:pt>
                <c:pt idx="19">
                  <c:v>2.6659130396062066E-12</c:v>
                </c:pt>
                <c:pt idx="20">
                  <c:v>8.172899903638323E-13</c:v>
                </c:pt>
                <c:pt idx="21">
                  <c:v>1.9476548402596955E-13</c:v>
                </c:pt>
              </c:numCache>
            </c:numRef>
          </c:val>
          <c:extLst>
            <c:ext xmlns:c16="http://schemas.microsoft.com/office/drawing/2014/chart" uri="{C3380CC4-5D6E-409C-BE32-E72D297353CC}">
              <c16:uniqueId val="{00000005-6F04-4018-A0A0-EC4F4BD81229}"/>
            </c:ext>
          </c:extLst>
        </c:ser>
        <c:ser>
          <c:idx val="6"/>
          <c:order val="6"/>
          <c:spPr>
            <a:solidFill>
              <a:schemeClr val="accent1">
                <a:lumMod val="60000"/>
              </a:schemeClr>
            </a:solidFill>
            <a:ln/>
            <a:effectLst/>
            <a:sp3d/>
          </c:spPr>
          <c:val>
            <c:numRef>
              <c:f>Sheet1!$B$8:$W$8</c:f>
              <c:numCache>
                <c:formatCode>0.000</c:formatCode>
                <c:ptCount val="22"/>
                <c:pt idx="0">
                  <c:v>6.0635807870263516E-5</c:v>
                </c:pt>
                <c:pt idx="1">
                  <c:v>6.0098361563502498E-4</c:v>
                </c:pt>
                <c:pt idx="2">
                  <c:v>4.8161484048646055E-3</c:v>
                </c:pt>
                <c:pt idx="3">
                  <c:v>3.0139588843187699E-2</c:v>
                </c:pt>
                <c:pt idx="4">
                  <c:v>0.14598899940108701</c:v>
                </c:pt>
                <c:pt idx="5">
                  <c:v>0.34942006924097024</c:v>
                </c:pt>
                <c:pt idx="6">
                  <c:v>0.14514605300247352</c:v>
                </c:pt>
                <c:pt idx="7">
                  <c:v>3.3247027030088229E-2</c:v>
                </c:pt>
                <c:pt idx="8">
                  <c:v>6.2257192820655508E-3</c:v>
                </c:pt>
                <c:pt idx="9">
                  <c:v>9.8361579043655472E-4</c:v>
                </c:pt>
                <c:pt idx="10">
                  <c:v>1.3562669958846774E-4</c:v>
                </c:pt>
                <c:pt idx="11">
                  <c:v>1.6731905795094386E-5</c:v>
                </c:pt>
                <c:pt idx="12">
                  <c:v>1.8826467638434709E-6</c:v>
                </c:pt>
                <c:pt idx="13">
                  <c:v>1.9738809527632702E-7</c:v>
                </c:pt>
                <c:pt idx="14">
                  <c:v>2.0920994215388763E-8</c:v>
                </c:pt>
                <c:pt idx="15">
                  <c:v>3.3054526497136652E-9</c:v>
                </c:pt>
                <c:pt idx="16">
                  <c:v>1.1799667445061385E-9</c:v>
                </c:pt>
                <c:pt idx="17">
                  <c:v>5.6321977330623414E-10</c:v>
                </c:pt>
                <c:pt idx="18">
                  <c:v>2.3912615647710972E-10</c:v>
                </c:pt>
                <c:pt idx="19">
                  <c:v>8.1795485710726199E-11</c:v>
                </c:pt>
                <c:pt idx="20">
                  <c:v>2.1735237095817853E-11</c:v>
                </c:pt>
                <c:pt idx="21">
                  <c:v>4.3163719427311355E-12</c:v>
                </c:pt>
              </c:numCache>
            </c:numRef>
          </c:val>
          <c:extLst>
            <c:ext xmlns:c16="http://schemas.microsoft.com/office/drawing/2014/chart" uri="{C3380CC4-5D6E-409C-BE32-E72D297353CC}">
              <c16:uniqueId val="{00000006-6F04-4018-A0A0-EC4F4BD81229}"/>
            </c:ext>
          </c:extLst>
        </c:ser>
        <c:ser>
          <c:idx val="7"/>
          <c:order val="7"/>
          <c:spPr>
            <a:solidFill>
              <a:schemeClr val="accent2">
                <a:lumMod val="60000"/>
              </a:schemeClr>
            </a:solidFill>
            <a:ln/>
            <a:effectLst/>
            <a:sp3d/>
          </c:spPr>
          <c:val>
            <c:numRef>
              <c:f>Sheet1!$B$9:$W$9</c:f>
              <c:numCache>
                <c:formatCode>0.000</c:formatCode>
                <c:ptCount val="22"/>
                <c:pt idx="0">
                  <c:v>5.322585715657504E-5</c:v>
                </c:pt>
                <c:pt idx="1">
                  <c:v>4.8030512833065187E-4</c:v>
                </c:pt>
                <c:pt idx="2">
                  <c:v>3.4422680211174178E-3</c:v>
                </c:pt>
                <c:pt idx="3">
                  <c:v>1.8692628458467579E-2</c:v>
                </c:pt>
                <c:pt idx="4">
                  <c:v>6.3929489731940403E-2</c:v>
                </c:pt>
                <c:pt idx="5">
                  <c:v>8.7030373384769696E-2</c:v>
                </c:pt>
                <c:pt idx="6">
                  <c:v>6.5368519942440168E-2</c:v>
                </c:pt>
                <c:pt idx="7">
                  <c:v>2.0328123312842478E-2</c:v>
                </c:pt>
                <c:pt idx="8">
                  <c:v>4.3625343596344979E-3</c:v>
                </c:pt>
                <c:pt idx="9">
                  <c:v>7.57537004323503E-4</c:v>
                </c:pt>
                <c:pt idx="10">
                  <c:v>1.1253013649440235E-4</c:v>
                </c:pt>
                <c:pt idx="11">
                  <c:v>1.4824320634260445E-5</c:v>
                </c:pt>
                <c:pt idx="12">
                  <c:v>1.8139913393251509E-6</c:v>
                </c:pt>
                <c:pt idx="13">
                  <c:v>2.5683627028506532E-7</c:v>
                </c:pt>
                <c:pt idx="14">
                  <c:v>8.0121684541717989E-8</c:v>
                </c:pt>
                <c:pt idx="15">
                  <c:v>4.7942176432868045E-8</c:v>
                </c:pt>
                <c:pt idx="16">
                  <c:v>2.8479751575719481E-8</c:v>
                </c:pt>
                <c:pt idx="17">
                  <c:v>1.390140389399785E-8</c:v>
                </c:pt>
                <c:pt idx="18">
                  <c:v>5.3369385467262205E-9</c:v>
                </c:pt>
                <c:pt idx="19">
                  <c:v>1.5652403315472863E-9</c:v>
                </c:pt>
                <c:pt idx="20">
                  <c:v>3.4112900010718248E-10</c:v>
                </c:pt>
                <c:pt idx="21">
                  <c:v>5.4411214550731791E-11</c:v>
                </c:pt>
              </c:numCache>
            </c:numRef>
          </c:val>
          <c:extLst>
            <c:ext xmlns:c16="http://schemas.microsoft.com/office/drawing/2014/chart" uri="{C3380CC4-5D6E-409C-BE32-E72D297353CC}">
              <c16:uniqueId val="{00000007-6F04-4018-A0A0-EC4F4BD81229}"/>
            </c:ext>
          </c:extLst>
        </c:ser>
        <c:ser>
          <c:idx val="8"/>
          <c:order val="8"/>
          <c:spPr>
            <a:solidFill>
              <a:schemeClr val="accent3">
                <a:lumMod val="60000"/>
              </a:schemeClr>
            </a:solidFill>
            <a:ln/>
            <a:effectLst/>
            <a:sp3d/>
          </c:spPr>
          <c:val>
            <c:numRef>
              <c:f>Sheet1!$B$10:$W$10</c:f>
              <c:numCache>
                <c:formatCode>0.000</c:formatCode>
                <c:ptCount val="22"/>
                <c:pt idx="0">
                  <c:v>3.6232295206338895E-5</c:v>
                </c:pt>
                <c:pt idx="1">
                  <c:v>2.843139132560235E-4</c:v>
                </c:pt>
                <c:pt idx="2">
                  <c:v>1.6981068608705866E-3</c:v>
                </c:pt>
                <c:pt idx="3">
                  <c:v>6.8919737931145472E-3</c:v>
                </c:pt>
                <c:pt idx="4">
                  <c:v>1.4665727112502049E-2</c:v>
                </c:pt>
                <c:pt idx="5">
                  <c:v>1.9084832740688232E-2</c:v>
                </c:pt>
                <c:pt idx="6">
                  <c:v>1.5218276490046454E-2</c:v>
                </c:pt>
                <c:pt idx="7">
                  <c:v>7.5451002964460126E-3</c:v>
                </c:pt>
                <c:pt idx="8">
                  <c:v>2.095936465295409E-3</c:v>
                </c:pt>
                <c:pt idx="9">
                  <c:v>4.2764109285732348E-4</c:v>
                </c:pt>
                <c:pt idx="10">
                  <c:v>7.1909079632683591E-5</c:v>
                </c:pt>
                <c:pt idx="11">
                  <c:v>1.1144322453898271E-5</c:v>
                </c:pt>
                <c:pt idx="12">
                  <c:v>2.5433641582881215E-6</c:v>
                </c:pt>
                <c:pt idx="13">
                  <c:v>1.5669611237221308E-6</c:v>
                </c:pt>
                <c:pt idx="14">
                  <c:v>1.3151815566735048E-6</c:v>
                </c:pt>
                <c:pt idx="15">
                  <c:v>9.4654241420106971E-7</c:v>
                </c:pt>
                <c:pt idx="16">
                  <c:v>5.3906804842309061E-7</c:v>
                </c:pt>
                <c:pt idx="17">
                  <c:v>2.3665028484489643E-7</c:v>
                </c:pt>
                <c:pt idx="18">
                  <c:v>7.7850429332574563E-8</c:v>
                </c:pt>
                <c:pt idx="19">
                  <c:v>1.8594176535636151E-8</c:v>
                </c:pt>
                <c:pt idx="20">
                  <c:v>3.1869876240286514E-9</c:v>
                </c:pt>
                <c:pt idx="21">
                  <c:v>4.2471654638172722E-10</c:v>
                </c:pt>
              </c:numCache>
            </c:numRef>
          </c:val>
          <c:extLst>
            <c:ext xmlns:c16="http://schemas.microsoft.com/office/drawing/2014/chart" uri="{C3380CC4-5D6E-409C-BE32-E72D297353CC}">
              <c16:uniqueId val="{00000008-6F04-4018-A0A0-EC4F4BD81229}"/>
            </c:ext>
          </c:extLst>
        </c:ser>
        <c:ser>
          <c:idx val="9"/>
          <c:order val="9"/>
          <c:spPr>
            <a:solidFill>
              <a:schemeClr val="accent4">
                <a:lumMod val="60000"/>
              </a:schemeClr>
            </a:solidFill>
            <a:ln/>
            <a:effectLst/>
            <a:sp3d/>
          </c:spPr>
          <c:val>
            <c:numRef>
              <c:f>Sheet1!$B$11:$W$11</c:f>
              <c:numCache>
                <c:formatCode>0.000</c:formatCode>
                <c:ptCount val="22"/>
                <c:pt idx="0">
                  <c:v>1.8816654963478469E-5</c:v>
                </c:pt>
                <c:pt idx="1">
                  <c:v>1.2180331071543764E-4</c:v>
                </c:pt>
                <c:pt idx="2">
                  <c:v>5.5329067031053257E-4</c:v>
                </c:pt>
                <c:pt idx="3">
                  <c:v>1.521398569059598E-3</c:v>
                </c:pt>
                <c:pt idx="4">
                  <c:v>2.7413185683069063E-3</c:v>
                </c:pt>
                <c:pt idx="5">
                  <c:v>3.3609467384080383E-3</c:v>
                </c:pt>
                <c:pt idx="6">
                  <c:v>2.8688385649574331E-3</c:v>
                </c:pt>
                <c:pt idx="7">
                  <c:v>1.6856271854303107E-3</c:v>
                </c:pt>
                <c:pt idx="8">
                  <c:v>6.6957871778040542E-4</c:v>
                </c:pt>
                <c:pt idx="9">
                  <c:v>1.7567377247875964E-4</c:v>
                </c:pt>
                <c:pt idx="10">
                  <c:v>4.0228083676122145E-5</c:v>
                </c:pt>
                <c:pt idx="11">
                  <c:v>1.793868371626148E-5</c:v>
                </c:pt>
                <c:pt idx="12">
                  <c:v>1.9942155526856862E-5</c:v>
                </c:pt>
                <c:pt idx="13">
                  <c:v>2.266039468054602E-5</c:v>
                </c:pt>
                <c:pt idx="14">
                  <c:v>2.03432398839414E-5</c:v>
                </c:pt>
                <c:pt idx="15">
                  <c:v>1.3973347467929974E-5</c:v>
                </c:pt>
                <c:pt idx="16">
                  <c:v>7.217018623844602E-6</c:v>
                </c:pt>
                <c:pt idx="17">
                  <c:v>2.7250046542943341E-6</c:v>
                </c:pt>
                <c:pt idx="18">
                  <c:v>7.2542762999137481E-7</c:v>
                </c:pt>
                <c:pt idx="19">
                  <c:v>1.3315134522789369E-7</c:v>
                </c:pt>
                <c:pt idx="20">
                  <c:v>1.8944420535634697E-8</c:v>
                </c:pt>
                <c:pt idx="21">
                  <c:v>2.2297254503801161E-9</c:v>
                </c:pt>
              </c:numCache>
            </c:numRef>
          </c:val>
          <c:extLst>
            <c:ext xmlns:c16="http://schemas.microsoft.com/office/drawing/2014/chart" uri="{C3380CC4-5D6E-409C-BE32-E72D297353CC}">
              <c16:uniqueId val="{00000009-6F04-4018-A0A0-EC4F4BD81229}"/>
            </c:ext>
          </c:extLst>
        </c:ser>
        <c:ser>
          <c:idx val="10"/>
          <c:order val="10"/>
          <c:spPr>
            <a:solidFill>
              <a:schemeClr val="accent5">
                <a:lumMod val="60000"/>
              </a:schemeClr>
            </a:solidFill>
            <a:ln/>
            <a:effectLst/>
            <a:sp3d/>
          </c:spPr>
          <c:val>
            <c:numRef>
              <c:f>Sheet1!$B$12:$W$12</c:f>
              <c:numCache>
                <c:formatCode>0.000</c:formatCode>
                <c:ptCount val="22"/>
                <c:pt idx="0">
                  <c:v>7.2872509824602243E-6</c:v>
                </c:pt>
                <c:pt idx="1">
                  <c:v>3.6634982228996863E-5</c:v>
                </c:pt>
                <c:pt idx="2">
                  <c:v>1.1963425063943539E-4</c:v>
                </c:pt>
                <c:pt idx="3">
                  <c:v>2.6940737202924827E-4</c:v>
                </c:pt>
                <c:pt idx="4">
                  <c:v>4.3507283062778422E-4</c:v>
                </c:pt>
                <c:pt idx="5">
                  <c:v>5.1755967278308815E-4</c:v>
                </c:pt>
                <c:pt idx="6">
                  <c:v>4.5801617562648384E-4</c:v>
                </c:pt>
                <c:pt idx="7">
                  <c:v>3.0115689087250805E-4</c:v>
                </c:pt>
                <c:pt idx="8">
                  <c:v>1.4675179999610769E-4</c:v>
                </c:pt>
                <c:pt idx="9">
                  <c:v>6.4306582758591387E-5</c:v>
                </c:pt>
                <c:pt idx="10">
                  <c:v>6.7127265452666924E-5</c:v>
                </c:pt>
                <c:pt idx="11">
                  <c:v>1.3611317357727009E-4</c:v>
                </c:pt>
                <c:pt idx="12">
                  <c:v>2.249220985764887E-4</c:v>
                </c:pt>
                <c:pt idx="13">
                  <c:v>2.7059022918690223E-4</c:v>
                </c:pt>
                <c:pt idx="14">
                  <c:v>2.3709293837760256E-4</c:v>
                </c:pt>
                <c:pt idx="15">
                  <c:v>1.5052233442669136E-4</c:v>
                </c:pt>
                <c:pt idx="16">
                  <c:v>6.7433468603038957E-5</c:v>
                </c:pt>
                <c:pt idx="17">
                  <c:v>2.0485866045899387E-5</c:v>
                </c:pt>
                <c:pt idx="18">
                  <c:v>4.0420562768057723E-6</c:v>
                </c:pt>
                <c:pt idx="19">
                  <c:v>6.1293651581729139E-7</c:v>
                </c:pt>
                <c:pt idx="20">
                  <c:v>7.7225518202328488E-8</c:v>
                </c:pt>
                <c:pt idx="21">
                  <c:v>8.4023463319892027E-9</c:v>
                </c:pt>
              </c:numCache>
            </c:numRef>
          </c:val>
          <c:extLst>
            <c:ext xmlns:c16="http://schemas.microsoft.com/office/drawing/2014/chart" uri="{C3380CC4-5D6E-409C-BE32-E72D297353CC}">
              <c16:uniqueId val="{0000000A-6F04-4018-A0A0-EC4F4BD81229}"/>
            </c:ext>
          </c:extLst>
        </c:ser>
        <c:ser>
          <c:idx val="11"/>
          <c:order val="11"/>
          <c:spPr>
            <a:solidFill>
              <a:schemeClr val="accent6">
                <a:lumMod val="60000"/>
              </a:schemeClr>
            </a:solidFill>
            <a:ln/>
            <a:effectLst/>
            <a:sp3d/>
          </c:spPr>
          <c:val>
            <c:numRef>
              <c:f>Sheet1!$B$13:$W$13</c:f>
              <c:numCache>
                <c:formatCode>0.000</c:formatCode>
                <c:ptCount val="22"/>
                <c:pt idx="0">
                  <c:v>2.0571694596465197E-6</c:v>
                </c:pt>
                <c:pt idx="1">
                  <c:v>7.8316320402613112E-6</c:v>
                </c:pt>
                <c:pt idx="2">
                  <c:v>2.0822175739454993E-5</c:v>
                </c:pt>
                <c:pt idx="3">
                  <c:v>4.106050497136939E-5</c:v>
                </c:pt>
                <c:pt idx="4">
                  <c:v>6.1719607701323518E-5</c:v>
                </c:pt>
                <c:pt idx="5">
                  <c:v>7.1853751632337077E-5</c:v>
                </c:pt>
                <c:pt idx="6">
                  <c:v>6.5288643726518802E-5</c:v>
                </c:pt>
                <c:pt idx="7">
                  <c:v>4.6778427962854233E-5</c:v>
                </c:pt>
                <c:pt idx="8">
                  <c:v>3.2112269680385696E-5</c:v>
                </c:pt>
                <c:pt idx="9">
                  <c:v>6.8233092148834674E-5</c:v>
                </c:pt>
                <c:pt idx="10">
                  <c:v>3.4953764122336669E-4</c:v>
                </c:pt>
                <c:pt idx="11">
                  <c:v>1.0672804164983457E-3</c:v>
                </c:pt>
                <c:pt idx="12">
                  <c:v>2.0242975915684123E-3</c:v>
                </c:pt>
                <c:pt idx="13">
                  <c:v>2.5177478637625709E-3</c:v>
                </c:pt>
                <c:pt idx="14">
                  <c:v>2.1221314389580164E-3</c:v>
                </c:pt>
                <c:pt idx="15">
                  <c:v>1.1883782967117957E-3</c:v>
                </c:pt>
                <c:pt idx="16">
                  <c:v>4.2652245798493636E-4</c:v>
                </c:pt>
                <c:pt idx="17">
                  <c:v>8.950014288902477E-5</c:v>
                </c:pt>
                <c:pt idx="18">
                  <c:v>1.4474243209037252E-5</c:v>
                </c:pt>
                <c:pt idx="19">
                  <c:v>1.9522706979372723E-6</c:v>
                </c:pt>
                <c:pt idx="20">
                  <c:v>2.2887274028561114E-7</c:v>
                </c:pt>
                <c:pt idx="21">
                  <c:v>2.3820476674948685E-8</c:v>
                </c:pt>
              </c:numCache>
            </c:numRef>
          </c:val>
          <c:extLst>
            <c:ext xmlns:c16="http://schemas.microsoft.com/office/drawing/2014/chart" uri="{C3380CC4-5D6E-409C-BE32-E72D297353CC}">
              <c16:uniqueId val="{0000000B-6F04-4018-A0A0-EC4F4BD81229}"/>
            </c:ext>
          </c:extLst>
        </c:ser>
        <c:ser>
          <c:idx val="12"/>
          <c:order val="12"/>
          <c:spPr>
            <a:solidFill>
              <a:schemeClr val="accent1">
                <a:lumMod val="80000"/>
                <a:lumOff val="20000"/>
              </a:schemeClr>
            </a:solidFill>
            <a:ln/>
            <a:effectLst/>
            <a:sp3d/>
          </c:spPr>
          <c:val>
            <c:numRef>
              <c:f>Sheet1!$B$14:$W$14</c:f>
              <c:numCache>
                <c:formatCode>0.000</c:formatCode>
                <c:ptCount val="22"/>
                <c:pt idx="0">
                  <c:v>4.2947206103000895E-7</c:v>
                </c:pt>
                <c:pt idx="1">
                  <c:v>1.3592172725641449E-6</c:v>
                </c:pt>
                <c:pt idx="2">
                  <c:v>3.1352632890711825E-6</c:v>
                </c:pt>
                <c:pt idx="3">
                  <c:v>5.6337090187073787E-6</c:v>
                </c:pt>
                <c:pt idx="4">
                  <c:v>8.0416818172700417E-6</c:v>
                </c:pt>
                <c:pt idx="5">
                  <c:v>9.2235350432701731E-6</c:v>
                </c:pt>
                <c:pt idx="6">
                  <c:v>8.6255276151121071E-6</c:v>
                </c:pt>
                <c:pt idx="7">
                  <c:v>7.7679703834905776E-6</c:v>
                </c:pt>
                <c:pt idx="8">
                  <c:v>2.0157888266280463E-5</c:v>
                </c:pt>
                <c:pt idx="9">
                  <c:v>1.5420401326072112E-4</c:v>
                </c:pt>
                <c:pt idx="10">
                  <c:v>1.1090847471571341E-3</c:v>
                </c:pt>
                <c:pt idx="11">
                  <c:v>6.2220484107554496E-3</c:v>
                </c:pt>
                <c:pt idx="12">
                  <c:v>1.4491067081865512E-2</c:v>
                </c:pt>
                <c:pt idx="13">
                  <c:v>1.9468181336926505E-2</c:v>
                </c:pt>
                <c:pt idx="14">
                  <c:v>1.5092311112331048E-2</c:v>
                </c:pt>
                <c:pt idx="15">
                  <c:v>6.8826570846871847E-3</c:v>
                </c:pt>
                <c:pt idx="16">
                  <c:v>1.4571062384555941E-3</c:v>
                </c:pt>
                <c:pt idx="17">
                  <c:v>2.4782055232755597E-4</c:v>
                </c:pt>
                <c:pt idx="18">
                  <c:v>3.5835569502100201E-5</c:v>
                </c:pt>
                <c:pt idx="19">
                  <c:v>4.5390237943179294E-6</c:v>
                </c:pt>
                <c:pt idx="20">
                  <c:v>5.1371559172134265E-7</c:v>
                </c:pt>
                <c:pt idx="21">
                  <c:v>5.2504929934234208E-8</c:v>
                </c:pt>
              </c:numCache>
            </c:numRef>
          </c:val>
          <c:extLst>
            <c:ext xmlns:c16="http://schemas.microsoft.com/office/drawing/2014/chart" uri="{C3380CC4-5D6E-409C-BE32-E72D297353CC}">
              <c16:uniqueId val="{0000000C-6F04-4018-A0A0-EC4F4BD81229}"/>
            </c:ext>
          </c:extLst>
        </c:ser>
        <c:ser>
          <c:idx val="13"/>
          <c:order val="13"/>
          <c:spPr>
            <a:solidFill>
              <a:schemeClr val="accent2">
                <a:lumMod val="80000"/>
                <a:lumOff val="20000"/>
              </a:schemeClr>
            </a:solidFill>
            <a:ln/>
            <a:effectLst/>
            <a:sp3d/>
          </c:spPr>
          <c:val>
            <c:numRef>
              <c:f>Sheet1!$B$15:$W$15</c:f>
              <c:numCache>
                <c:formatCode>0.000</c:formatCode>
                <c:ptCount val="22"/>
                <c:pt idx="0">
                  <c:v>7.3076357181381686E-8</c:v>
                </c:pt>
                <c:pt idx="1">
                  <c:v>2.0448033255079893E-7</c:v>
                </c:pt>
                <c:pt idx="2">
                  <c:v>4.2591890049868776E-7</c:v>
                </c:pt>
                <c:pt idx="3">
                  <c:v>7.1432413608810432E-7</c:v>
                </c:pt>
                <c:pt idx="4">
                  <c:v>9.8121548636205542E-7</c:v>
                </c:pt>
                <c:pt idx="5">
                  <c:v>1.1216460383842757E-6</c:v>
                </c:pt>
                <c:pt idx="6">
                  <c:v>1.2206391241368202E-6</c:v>
                </c:pt>
                <c:pt idx="7">
                  <c:v>3.3151859120500484E-6</c:v>
                </c:pt>
                <c:pt idx="8">
                  <c:v>2.9773848453981857E-5</c:v>
                </c:pt>
                <c:pt idx="9">
                  <c:v>2.8185537952712215E-4</c:v>
                </c:pt>
                <c:pt idx="10">
                  <c:v>2.2477193943100057E-3</c:v>
                </c:pt>
                <c:pt idx="11">
                  <c:v>1.488043988520955E-2</c:v>
                </c:pt>
                <c:pt idx="12">
                  <c:v>8.8789695169931099E-2</c:v>
                </c:pt>
                <c:pt idx="13">
                  <c:v>0.1245013696866188</c:v>
                </c:pt>
                <c:pt idx="14">
                  <c:v>9.1590217906596522E-2</c:v>
                </c:pt>
                <c:pt idx="15">
                  <c:v>1.739153192518313E-2</c:v>
                </c:pt>
                <c:pt idx="16">
                  <c:v>3.0264169403738869E-3</c:v>
                </c:pt>
                <c:pt idx="17">
                  <c:v>4.6675524421516227E-4</c:v>
                </c:pt>
                <c:pt idx="18">
                  <c:v>6.4353758923122465E-5</c:v>
                </c:pt>
                <c:pt idx="19">
                  <c:v>7.9788992382268676E-6</c:v>
                </c:pt>
                <c:pt idx="20">
                  <c:v>8.975878008702085E-7</c:v>
                </c:pt>
                <c:pt idx="21">
                  <c:v>9.2044625276889212E-8</c:v>
                </c:pt>
              </c:numCache>
            </c:numRef>
          </c:val>
          <c:extLst>
            <c:ext xmlns:c16="http://schemas.microsoft.com/office/drawing/2014/chart" uri="{C3380CC4-5D6E-409C-BE32-E72D297353CC}">
              <c16:uniqueId val="{0000000D-6F04-4018-A0A0-EC4F4BD81229}"/>
            </c:ext>
          </c:extLst>
        </c:ser>
        <c:ser>
          <c:idx val="14"/>
          <c:order val="14"/>
          <c:spPr>
            <a:solidFill>
              <a:schemeClr val="accent3">
                <a:lumMod val="80000"/>
                <a:lumOff val="20000"/>
              </a:schemeClr>
            </a:solidFill>
            <a:ln/>
            <a:effectLst/>
            <a:sp3d/>
          </c:spPr>
          <c:val>
            <c:numRef>
              <c:f>Sheet1!$B$16:$W$16</c:f>
              <c:numCache>
                <c:formatCode>0.000</c:formatCode>
                <c:ptCount val="22"/>
                <c:pt idx="0">
                  <c:v>1.0779981568317764E-8</c:v>
                </c:pt>
                <c:pt idx="1">
                  <c:v>2.7724293236674232E-8</c:v>
                </c:pt>
                <c:pt idx="2">
                  <c:v>5.3545730406599791E-8</c:v>
                </c:pt>
                <c:pt idx="3">
                  <c:v>8.5205252307326809E-8</c:v>
                </c:pt>
                <c:pt idx="4">
                  <c:v>1.1431771692402343E-7</c:v>
                </c:pt>
                <c:pt idx="5">
                  <c:v>1.4393437493392638E-7</c:v>
                </c:pt>
                <c:pt idx="6">
                  <c:v>3.854867165460779E-7</c:v>
                </c:pt>
                <c:pt idx="7">
                  <c:v>3.658609653928638E-6</c:v>
                </c:pt>
                <c:pt idx="8">
                  <c:v>4.0261639283339061E-5</c:v>
                </c:pt>
                <c:pt idx="9">
                  <c:v>3.799662157857658E-4</c:v>
                </c:pt>
                <c:pt idx="10">
                  <c:v>3.0289042705247387E-3</c:v>
                </c:pt>
                <c:pt idx="11">
                  <c:v>2.1216853561308879E-2</c:v>
                </c:pt>
                <c:pt idx="12">
                  <c:v>0.12649728742131322</c:v>
                </c:pt>
                <c:pt idx="13">
                  <c:v>0.82311763358838563</c:v>
                </c:pt>
                <c:pt idx="14">
                  <c:v>0.12925747832183931</c:v>
                </c:pt>
                <c:pt idx="15">
                  <c:v>2.4527829240031239E-2</c:v>
                </c:pt>
                <c:pt idx="16">
                  <c:v>4.0826528802979352E-3</c:v>
                </c:pt>
                <c:pt idx="17">
                  <c:v>6.2288479518880226E-4</c:v>
                </c:pt>
                <c:pt idx="18">
                  <c:v>8.6230125907267379E-5</c:v>
                </c:pt>
                <c:pt idx="19">
                  <c:v>1.083637358673372E-5</c:v>
                </c:pt>
                <c:pt idx="20">
                  <c:v>1.2426210532471581E-6</c:v>
                </c:pt>
                <c:pt idx="21">
                  <c:v>1.3029267267289381E-7</c:v>
                </c:pt>
              </c:numCache>
            </c:numRef>
          </c:val>
          <c:extLst>
            <c:ext xmlns:c16="http://schemas.microsoft.com/office/drawing/2014/chart" uri="{C3380CC4-5D6E-409C-BE32-E72D297353CC}">
              <c16:uniqueId val="{0000000E-6F04-4018-A0A0-EC4F4BD81229}"/>
            </c:ext>
          </c:extLst>
        </c:ser>
        <c:ser>
          <c:idx val="15"/>
          <c:order val="15"/>
          <c:spPr>
            <a:solidFill>
              <a:schemeClr val="accent4">
                <a:lumMod val="80000"/>
                <a:lumOff val="20000"/>
              </a:schemeClr>
            </a:solidFill>
            <a:ln/>
            <a:effectLst/>
            <a:sp3d/>
          </c:spPr>
          <c:val>
            <c:numRef>
              <c:f>Sheet1!$B$17:$W$17</c:f>
              <c:numCache>
                <c:formatCode>0.000</c:formatCode>
                <c:ptCount val="22"/>
                <c:pt idx="0">
                  <c:v>1.4331686407258051E-9</c:v>
                </c:pt>
                <c:pt idx="1">
                  <c:v>3.4728883592179699E-9</c:v>
                </c:pt>
                <c:pt idx="2">
                  <c:v>6.3371157068330458E-9</c:v>
                </c:pt>
                <c:pt idx="3">
                  <c:v>9.7255589723148164E-9</c:v>
                </c:pt>
                <c:pt idx="4">
                  <c:v>1.3806229123222034E-8</c:v>
                </c:pt>
                <c:pt idx="5">
                  <c:v>3.5689483117761893E-8</c:v>
                </c:pt>
                <c:pt idx="6">
                  <c:v>3.3586993946392126E-7</c:v>
                </c:pt>
                <c:pt idx="7">
                  <c:v>4.063928590816743E-6</c:v>
                </c:pt>
                <c:pt idx="8">
                  <c:v>4.2798690394094994E-5</c:v>
                </c:pt>
                <c:pt idx="9">
                  <c:v>3.7811642759932483E-4</c:v>
                </c:pt>
                <c:pt idx="10">
                  <c:v>2.8177662015258145E-3</c:v>
                </c:pt>
                <c:pt idx="11">
                  <c:v>1.7593502335382497E-2</c:v>
                </c:pt>
                <c:pt idx="12">
                  <c:v>9.4019709672085436E-2</c:v>
                </c:pt>
                <c:pt idx="13">
                  <c:v>0.13106640003868492</c:v>
                </c:pt>
                <c:pt idx="14">
                  <c:v>9.6588903970820816E-2</c:v>
                </c:pt>
                <c:pt idx="15">
                  <c:v>2.0001405396492099E-2</c:v>
                </c:pt>
                <c:pt idx="16">
                  <c:v>3.6889918217473446E-3</c:v>
                </c:pt>
                <c:pt idx="17">
                  <c:v>5.9964767306968725E-4</c:v>
                </c:pt>
                <c:pt idx="18">
                  <c:v>8.7418626375634895E-5</c:v>
                </c:pt>
                <c:pt idx="19">
                  <c:v>1.1504517664562411E-5</c:v>
                </c:pt>
                <c:pt idx="20">
                  <c:v>1.3771877384885126E-6</c:v>
                </c:pt>
                <c:pt idx="21">
                  <c:v>1.5032684846580771E-7</c:v>
                </c:pt>
              </c:numCache>
            </c:numRef>
          </c:val>
          <c:extLst>
            <c:ext xmlns:c16="http://schemas.microsoft.com/office/drawing/2014/chart" uri="{C3380CC4-5D6E-409C-BE32-E72D297353CC}">
              <c16:uniqueId val="{0000000F-6F04-4018-A0A0-EC4F4BD81229}"/>
            </c:ext>
          </c:extLst>
        </c:ser>
        <c:ser>
          <c:idx val="16"/>
          <c:order val="16"/>
          <c:spPr>
            <a:solidFill>
              <a:schemeClr val="accent5">
                <a:lumMod val="80000"/>
                <a:lumOff val="20000"/>
              </a:schemeClr>
            </a:solidFill>
            <a:ln/>
            <a:effectLst/>
            <a:sp3d/>
          </c:spPr>
          <c:val>
            <c:numRef>
              <c:f>Sheet1!$B$18:$W$18</c:f>
              <c:numCache>
                <c:formatCode>0.000</c:formatCode>
                <c:ptCount val="22"/>
                <c:pt idx="0">
                  <c:v>1.761112057440893E-10</c:v>
                </c:pt>
                <c:pt idx="1">
                  <c:v>4.088631227801175E-10</c:v>
                </c:pt>
                <c:pt idx="2">
                  <c:v>7.1713437515256057E-10</c:v>
                </c:pt>
                <c:pt idx="3">
                  <c:v>1.1317972700332582E-9</c:v>
                </c:pt>
                <c:pt idx="4">
                  <c:v>2.8174707462398653E-9</c:v>
                </c:pt>
                <c:pt idx="5">
                  <c:v>2.5129459690699286E-8</c:v>
                </c:pt>
                <c:pt idx="6">
                  <c:v>3.232122940948858E-7</c:v>
                </c:pt>
                <c:pt idx="7">
                  <c:v>3.687445034805858E-6</c:v>
                </c:pt>
                <c:pt idx="8">
                  <c:v>3.5185137168494305E-5</c:v>
                </c:pt>
                <c:pt idx="9">
                  <c:v>2.7712163370037811E-4</c:v>
                </c:pt>
                <c:pt idx="10">
                  <c:v>1.7651026749866076E-3</c:v>
                </c:pt>
                <c:pt idx="11">
                  <c:v>8.7420073846371377E-3</c:v>
                </c:pt>
                <c:pt idx="12">
                  <c:v>1.9747642137812361E-2</c:v>
                </c:pt>
                <c:pt idx="13">
                  <c:v>2.6246387665173745E-2</c:v>
                </c:pt>
                <c:pt idx="14">
                  <c:v>2.0474139484217932E-2</c:v>
                </c:pt>
                <c:pt idx="15">
                  <c:v>9.5592583227228113E-3</c:v>
                </c:pt>
                <c:pt idx="16">
                  <c:v>2.2189833441994414E-3</c:v>
                </c:pt>
                <c:pt idx="17">
                  <c:v>4.1683284440464897E-4</c:v>
                </c:pt>
                <c:pt idx="18">
                  <c:v>6.7243483284466841E-5</c:v>
                </c:pt>
                <c:pt idx="19">
                  <c:v>9.5850400485692215E-6</c:v>
                </c:pt>
                <c:pt idx="20">
                  <c:v>1.227406852570955E-6</c:v>
                </c:pt>
                <c:pt idx="21">
                  <c:v>1.4204046684718575E-7</c:v>
                </c:pt>
              </c:numCache>
            </c:numRef>
          </c:val>
          <c:extLst>
            <c:ext xmlns:c16="http://schemas.microsoft.com/office/drawing/2014/chart" uri="{C3380CC4-5D6E-409C-BE32-E72D297353CC}">
              <c16:uniqueId val="{00000010-6F04-4018-A0A0-EC4F4BD81229}"/>
            </c:ext>
          </c:extLst>
        </c:ser>
        <c:ser>
          <c:idx val="17"/>
          <c:order val="17"/>
          <c:spPr>
            <a:solidFill>
              <a:schemeClr val="accent6">
                <a:lumMod val="80000"/>
                <a:lumOff val="20000"/>
              </a:schemeClr>
            </a:solidFill>
            <a:ln/>
            <a:effectLst/>
            <a:sp3d/>
          </c:spPr>
          <c:val>
            <c:numRef>
              <c:f>Sheet1!$B$19:$W$19</c:f>
              <c:numCache>
                <c:formatCode>0.000</c:formatCode>
                <c:ptCount val="22"/>
                <c:pt idx="0">
                  <c:v>2.0354891122823175E-11</c:v>
                </c:pt>
                <c:pt idx="1">
                  <c:v>4.5930923201372338E-11</c:v>
                </c:pt>
                <c:pt idx="2">
                  <c:v>8.1556113313613069E-11</c:v>
                </c:pt>
                <c:pt idx="3">
                  <c:v>1.978048473444374E-10</c:v>
                </c:pt>
                <c:pt idx="4">
                  <c:v>1.6175556371315564E-9</c:v>
                </c:pt>
                <c:pt idx="5">
                  <c:v>2.1570273372678752E-8</c:v>
                </c:pt>
                <c:pt idx="6">
                  <c:v>2.6173786488148315E-7</c:v>
                </c:pt>
                <c:pt idx="7">
                  <c:v>2.6587584418017397E-6</c:v>
                </c:pt>
                <c:pt idx="8">
                  <c:v>2.2099832491508861E-5</c:v>
                </c:pt>
                <c:pt idx="9">
                  <c:v>1.4599635053986218E-4</c:v>
                </c:pt>
                <c:pt idx="10">
                  <c:v>7.2613411987069727E-4</c:v>
                </c:pt>
                <c:pt idx="11">
                  <c:v>2.087191024676768E-3</c:v>
                </c:pt>
                <c:pt idx="12">
                  <c:v>3.841933483070401E-3</c:v>
                </c:pt>
                <c:pt idx="13">
                  <c:v>4.7310871460558637E-3</c:v>
                </c:pt>
                <c:pt idx="14">
                  <c:v>4.0037096786280646E-3</c:v>
                </c:pt>
                <c:pt idx="15">
                  <c:v>2.2924807270267369E-3</c:v>
                </c:pt>
                <c:pt idx="16">
                  <c:v>8.6711777668036297E-4</c:v>
                </c:pt>
                <c:pt idx="17">
                  <c:v>2.0650861301419062E-4</c:v>
                </c:pt>
                <c:pt idx="18">
                  <c:v>3.9009140686650865E-5</c:v>
                </c:pt>
                <c:pt idx="19">
                  <c:v>6.2516238523833689E-6</c:v>
                </c:pt>
                <c:pt idx="20">
                  <c:v>8.7937265822581679E-7</c:v>
                </c:pt>
                <c:pt idx="21">
                  <c:v>1.1000893976507706E-7</c:v>
                </c:pt>
              </c:numCache>
            </c:numRef>
          </c:val>
          <c:extLst>
            <c:ext xmlns:c16="http://schemas.microsoft.com/office/drawing/2014/chart" uri="{C3380CC4-5D6E-409C-BE32-E72D297353CC}">
              <c16:uniqueId val="{00000011-6F04-4018-A0A0-EC4F4BD81229}"/>
            </c:ext>
          </c:extLst>
        </c:ser>
        <c:ser>
          <c:idx val="18"/>
          <c:order val="18"/>
          <c:spPr>
            <a:solidFill>
              <a:schemeClr val="accent1">
                <a:lumMod val="80000"/>
              </a:schemeClr>
            </a:solidFill>
            <a:ln/>
            <a:effectLst/>
            <a:sp3d/>
          </c:spPr>
          <c:val>
            <c:numRef>
              <c:f>Sheet1!$B$20:$W$20</c:f>
              <c:numCache>
                <c:formatCode>0.000</c:formatCode>
                <c:ptCount val="22"/>
                <c:pt idx="0">
                  <c:v>2.2467044864911255E-12</c:v>
                </c:pt>
                <c:pt idx="1">
                  <c:v>5.1290684834992182E-12</c:v>
                </c:pt>
                <c:pt idx="2">
                  <c:v>1.2619925018936382E-11</c:v>
                </c:pt>
                <c:pt idx="3">
                  <c:v>9.281806771969989E-11</c:v>
                </c:pt>
                <c:pt idx="4">
                  <c:v>1.2570386809802944E-9</c:v>
                </c:pt>
                <c:pt idx="5">
                  <c:v>1.6022600699514475E-8</c:v>
                </c:pt>
                <c:pt idx="6">
                  <c:v>1.7157816331020606E-7</c:v>
                </c:pt>
                <c:pt idx="7">
                  <c:v>1.500269183847322E-6</c:v>
                </c:pt>
                <c:pt idx="8">
                  <c:v>1.037577750563106E-5</c:v>
                </c:pt>
                <c:pt idx="9">
                  <c:v>5.3826035309506786E-5</c:v>
                </c:pt>
                <c:pt idx="10">
                  <c:v>1.8117912601068635E-4</c:v>
                </c:pt>
                <c:pt idx="11">
                  <c:v>4.1498782453259115E-4</c:v>
                </c:pt>
                <c:pt idx="12">
                  <c:v>6.7519013597239902E-4</c:v>
                </c:pt>
                <c:pt idx="13">
                  <c:v>8.0361028114267908E-4</c:v>
                </c:pt>
                <c:pt idx="14">
                  <c:v>7.0683841768867564E-4</c:v>
                </c:pt>
                <c:pt idx="15">
                  <c:v>4.5829633857925081E-4</c:v>
                </c:pt>
                <c:pt idx="16">
                  <c:v>2.1523814328904065E-4</c:v>
                </c:pt>
                <c:pt idx="17">
                  <c:v>7.1718134300736473E-5</c:v>
                </c:pt>
                <c:pt idx="18">
                  <c:v>1.6868921485741216E-5</c:v>
                </c:pt>
                <c:pt idx="19">
                  <c:v>3.1688574866980123E-6</c:v>
                </c:pt>
                <c:pt idx="20">
                  <c:v>5.042852802407175E-7</c:v>
                </c:pt>
                <c:pt idx="21">
                  <c:v>6.9663681812261201E-8</c:v>
                </c:pt>
              </c:numCache>
            </c:numRef>
          </c:val>
          <c:extLst>
            <c:ext xmlns:c16="http://schemas.microsoft.com/office/drawing/2014/chart" uri="{C3380CC4-5D6E-409C-BE32-E72D297353CC}">
              <c16:uniqueId val="{00000012-6F04-4018-A0A0-EC4F4BD81229}"/>
            </c:ext>
          </c:extLst>
        </c:ser>
        <c:ser>
          <c:idx val="19"/>
          <c:order val="19"/>
          <c:spPr>
            <a:solidFill>
              <a:schemeClr val="accent2">
                <a:lumMod val="80000"/>
              </a:schemeClr>
            </a:solidFill>
            <a:ln/>
            <a:effectLst/>
            <a:sp3d/>
          </c:spPr>
          <c:val>
            <c:numRef>
              <c:f>Sheet1!$B$21:$W$21</c:f>
              <c:numCache>
                <c:formatCode>0.000</c:formatCode>
                <c:ptCount val="22"/>
                <c:pt idx="0">
                  <c:v>2.4591444820904432E-13</c:v>
                </c:pt>
                <c:pt idx="1">
                  <c:v>7.2006099698624331E-13</c:v>
                </c:pt>
                <c:pt idx="2">
                  <c:v>4.7913632950218499E-12</c:v>
                </c:pt>
                <c:pt idx="3">
                  <c:v>6.4913398078391023E-11</c:v>
                </c:pt>
                <c:pt idx="4">
                  <c:v>8.6545944193961334E-10</c:v>
                </c:pt>
                <c:pt idx="5">
                  <c:v>9.7367955904876785E-9</c:v>
                </c:pt>
                <c:pt idx="6">
                  <c:v>8.9398956189630975E-8</c:v>
                </c:pt>
                <c:pt idx="7">
                  <c:v>6.4944353038083408E-7</c:v>
                </c:pt>
                <c:pt idx="8">
                  <c:v>3.5632987463485004E-6</c:v>
                </c:pt>
                <c:pt idx="9">
                  <c:v>1.3534396670780351E-5</c:v>
                </c:pt>
                <c:pt idx="10">
                  <c:v>3.6520399762622652E-5</c:v>
                </c:pt>
                <c:pt idx="11">
                  <c:v>7.2623900131951234E-5</c:v>
                </c:pt>
                <c:pt idx="12">
                  <c:v>1.095199339526287E-4</c:v>
                </c:pt>
                <c:pt idx="13">
                  <c:v>1.2737765098900917E-4</c:v>
                </c:pt>
                <c:pt idx="14">
                  <c:v>1.1509700133820361E-4</c:v>
                </c:pt>
                <c:pt idx="15">
                  <c:v>8.0670909870938899E-5</c:v>
                </c:pt>
                <c:pt idx="16">
                  <c:v>4.3463233311399877E-5</c:v>
                </c:pt>
                <c:pt idx="17">
                  <c:v>1.7724125625472212E-5</c:v>
                </c:pt>
                <c:pt idx="18">
                  <c:v>5.3968672951262439E-6</c:v>
                </c:pt>
                <c:pt idx="19">
                  <c:v>1.2368334320894269E-6</c:v>
                </c:pt>
                <c:pt idx="20">
                  <c:v>2.2964909397137414E-7</c:v>
                </c:pt>
                <c:pt idx="21">
                  <c:v>3.5831775866847659E-8</c:v>
                </c:pt>
              </c:numCache>
            </c:numRef>
          </c:val>
          <c:extLst>
            <c:ext xmlns:c16="http://schemas.microsoft.com/office/drawing/2014/chart" uri="{C3380CC4-5D6E-409C-BE32-E72D297353CC}">
              <c16:uniqueId val="{00000013-6F04-4018-A0A0-EC4F4BD81229}"/>
            </c:ext>
          </c:extLst>
        </c:ser>
        <c:ser>
          <c:idx val="20"/>
          <c:order val="20"/>
          <c:spPr>
            <a:solidFill>
              <a:schemeClr val="accent3">
                <a:lumMod val="80000"/>
              </a:schemeClr>
            </a:solidFill>
            <a:ln/>
            <a:effectLst/>
            <a:sp3d/>
          </c:spPr>
          <c:val>
            <c:numRef>
              <c:f>Sheet1!$B$22:$W$22</c:f>
              <c:numCache>
                <c:formatCode>0.000</c:formatCode>
                <c:ptCount val="22"/>
                <c:pt idx="0">
                  <c:v>3.2495952824209311E-14</c:v>
                </c:pt>
                <c:pt idx="1">
                  <c:v>2.0226485511487029E-13</c:v>
                </c:pt>
                <c:pt idx="2">
                  <c:v>2.6754816414809541E-12</c:v>
                </c:pt>
                <c:pt idx="3">
                  <c:v>3.7768372503812175E-11</c:v>
                </c:pt>
                <c:pt idx="4">
                  <c:v>4.5527592345861494E-10</c:v>
                </c:pt>
                <c:pt idx="5">
                  <c:v>4.4847298063393344E-9</c:v>
                </c:pt>
                <c:pt idx="6">
                  <c:v>3.4955047184221668E-8</c:v>
                </c:pt>
                <c:pt idx="7">
                  <c:v>2.0654168074970743E-7</c:v>
                </c:pt>
                <c:pt idx="8">
                  <c:v>8.7443315139614982E-7</c:v>
                </c:pt>
                <c:pt idx="9">
                  <c:v>2.7037874580751863E-6</c:v>
                </c:pt>
                <c:pt idx="10">
                  <c:v>6.308820697186003E-6</c:v>
                </c:pt>
                <c:pt idx="11">
                  <c:v>1.1419865408690207E-5</c:v>
                </c:pt>
                <c:pt idx="12">
                  <c:v>1.6346147051067611E-5</c:v>
                </c:pt>
                <c:pt idx="13">
                  <c:v>1.8717845242379408E-5</c:v>
                </c:pt>
                <c:pt idx="14">
                  <c:v>1.7234293624486817E-5</c:v>
                </c:pt>
                <c:pt idx="15">
                  <c:v>1.2751836262318251E-5</c:v>
                </c:pt>
                <c:pt idx="16">
                  <c:v>7.537586283142354E-6</c:v>
                </c:pt>
                <c:pt idx="17">
                  <c:v>3.52227863263325E-6</c:v>
                </c:pt>
                <c:pt idx="18">
                  <c:v>1.2841561355463029E-6</c:v>
                </c:pt>
                <c:pt idx="19">
                  <c:v>3.6197972099094915E-7</c:v>
                </c:pt>
                <c:pt idx="20">
                  <c:v>7.9704561689391772E-8</c:v>
                </c:pt>
                <c:pt idx="21">
                  <c:v>1.5018694228731952E-8</c:v>
                </c:pt>
              </c:numCache>
            </c:numRef>
          </c:val>
          <c:extLst>
            <c:ext xmlns:c16="http://schemas.microsoft.com/office/drawing/2014/chart" uri="{C3380CC4-5D6E-409C-BE32-E72D297353CC}">
              <c16:uniqueId val="{00000014-6F04-4018-A0A0-EC4F4BD81229}"/>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13498192"/>
        <c:axId val="513495840"/>
        <c:axId val="500731792"/>
      </c:surface3DChart>
      <c:catAx>
        <c:axId val="513498192"/>
        <c:scaling>
          <c:orientation val="minMax"/>
        </c:scaling>
        <c:delete val="1"/>
        <c:axPos val="b"/>
        <c:majorTickMark val="none"/>
        <c:minorTickMark val="none"/>
        <c:tickLblPos val="nextTo"/>
        <c:crossAx val="513495840"/>
        <c:crosses val="autoZero"/>
        <c:auto val="1"/>
        <c:lblAlgn val="ctr"/>
        <c:lblOffset val="100"/>
        <c:noMultiLvlLbl val="0"/>
      </c:catAx>
      <c:valAx>
        <c:axId val="513495840"/>
        <c:scaling>
          <c:orientation val="minMax"/>
          <c:max val="1"/>
        </c:scaling>
        <c:delete val="1"/>
        <c:axPos val="r"/>
        <c:numFmt formatCode="0.000" sourceLinked="1"/>
        <c:majorTickMark val="none"/>
        <c:minorTickMark val="none"/>
        <c:tickLblPos val="nextTo"/>
        <c:crossAx val="513498192"/>
        <c:crosses val="autoZero"/>
        <c:crossBetween val="midCat"/>
      </c:valAx>
      <c:serAx>
        <c:axId val="500731792"/>
        <c:scaling>
          <c:orientation val="minMax"/>
        </c:scaling>
        <c:delete val="1"/>
        <c:axPos val="b"/>
        <c:majorTickMark val="none"/>
        <c:minorTickMark val="none"/>
        <c:tickLblPos val="nextTo"/>
        <c:crossAx val="513495840"/>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1.1186900739993854E-5</c:v>
                </c:pt>
                <c:pt idx="1">
                  <c:v>3.6713622083394141E-5</c:v>
                </c:pt>
                <c:pt idx="2">
                  <c:v>9.3501169622479865E-5</c:v>
                </c:pt>
                <c:pt idx="3">
                  <c:v>1.7953055997858456E-4</c:v>
                </c:pt>
                <c:pt idx="4">
                  <c:v>2.6541391988203062E-4</c:v>
                </c:pt>
                <c:pt idx="5">
                  <c:v>3.0614511689441338E-4</c:v>
                </c:pt>
                <c:pt idx="6">
                  <c:v>2.7716952874233579E-4</c:v>
                </c:pt>
                <c:pt idx="7">
                  <c:v>1.9676241279665112E-4</c:v>
                </c:pt>
                <c:pt idx="8">
                  <c:v>1.0879963906404737E-4</c:v>
                </c:pt>
                <c:pt idx="9">
                  <c:v>4.6363761368979544E-5</c:v>
                </c:pt>
                <c:pt idx="10">
                  <c:v>1.5115030967217091E-5</c:v>
                </c:pt>
                <c:pt idx="11">
                  <c:v>3.808859955651906E-6</c:v>
                </c:pt>
                <c:pt idx="12">
                  <c:v>7.8123010380984234E-7</c:v>
                </c:pt>
                <c:pt idx="13">
                  <c:v>1.3609705438802401E-7</c:v>
                </c:pt>
                <c:pt idx="14">
                  <c:v>2.0774924727388701E-8</c:v>
                </c:pt>
                <c:pt idx="15">
                  <c:v>2.8425815795957121E-9</c:v>
                </c:pt>
                <c:pt idx="16">
                  <c:v>3.5456373049092273E-10</c:v>
                </c:pt>
                <c:pt idx="17">
                  <c:v>4.0837692473877514E-11</c:v>
                </c:pt>
                <c:pt idx="18">
                  <c:v>4.3874924115959224E-12</c:v>
                </c:pt>
                <c:pt idx="19">
                  <c:v>4.4363298433320552E-13</c:v>
                </c:pt>
                <c:pt idx="20">
                  <c:v>4.269732160315456E-14</c:v>
                </c:pt>
                <c:pt idx="21">
                  <c:v>4.1330358825817254E-15</c:v>
                </c:pt>
              </c:numCache>
            </c:numRef>
          </c:val>
          <c:extLst>
            <c:ext xmlns:c16="http://schemas.microsoft.com/office/drawing/2014/chart" uri="{C3380CC4-5D6E-409C-BE32-E72D297353CC}">
              <c16:uniqueId val="{00000000-64CE-4173-9747-983A61C7D9C0}"/>
            </c:ext>
          </c:extLst>
        </c:ser>
        <c:ser>
          <c:idx val="1"/>
          <c:order val="1"/>
          <c:spPr>
            <a:solidFill>
              <a:schemeClr val="accent2"/>
            </a:solidFill>
            <a:ln/>
            <a:effectLst/>
            <a:sp3d/>
          </c:spPr>
          <c:val>
            <c:numRef>
              <c:f>Sheet1!$B$3:$W$3</c:f>
              <c:numCache>
                <c:formatCode>0.000</c:formatCode>
                <c:ptCount val="22"/>
                <c:pt idx="0">
                  <c:v>3.978778878492389E-5</c:v>
                </c:pt>
                <c:pt idx="1">
                  <c:v>1.6847338085301372E-4</c:v>
                </c:pt>
                <c:pt idx="2">
                  <c:v>4.9523232711762538E-4</c:v>
                </c:pt>
                <c:pt idx="3">
                  <c:v>1.0495107756183404E-3</c:v>
                </c:pt>
                <c:pt idx="4">
                  <c:v>1.6391710792455108E-3</c:v>
                </c:pt>
                <c:pt idx="5">
                  <c:v>1.9205913662274658E-3</c:v>
                </c:pt>
                <c:pt idx="6">
                  <c:v>1.7000399375739204E-3</c:v>
                </c:pt>
                <c:pt idx="7">
                  <c:v>1.1357652873423554E-3</c:v>
                </c:pt>
                <c:pt idx="8">
                  <c:v>5.6756178980942246E-4</c:v>
                </c:pt>
                <c:pt idx="9">
                  <c:v>2.1069770246833448E-4</c:v>
                </c:pt>
                <c:pt idx="10">
                  <c:v>5.8700973101487333E-5</c:v>
                </c:pt>
                <c:pt idx="11">
                  <c:v>1.3182141234214394E-5</c:v>
                </c:pt>
                <c:pt idx="12">
                  <c:v>2.5007058146660806E-6</c:v>
                </c:pt>
                <c:pt idx="13">
                  <c:v>4.1385099924081728E-7</c:v>
                </c:pt>
                <c:pt idx="14">
                  <c:v>6.1139114897943458E-8</c:v>
                </c:pt>
                <c:pt idx="15">
                  <c:v>8.2019395799550399E-9</c:v>
                </c:pt>
                <c:pt idx="16">
                  <c:v>1.0123844040347909E-9</c:v>
                </c:pt>
                <c:pt idx="17">
                  <c:v>1.1620229868748376E-10</c:v>
                </c:pt>
                <c:pt idx="18">
                  <c:v>1.2529857342758771E-11</c:v>
                </c:pt>
                <c:pt idx="19">
                  <c:v>1.290565212532079E-12</c:v>
                </c:pt>
                <c:pt idx="20">
                  <c:v>1.3329138023127416E-13</c:v>
                </c:pt>
                <c:pt idx="21">
                  <c:v>1.5462013913570012E-14</c:v>
                </c:pt>
              </c:numCache>
            </c:numRef>
          </c:val>
          <c:extLst>
            <c:ext xmlns:c16="http://schemas.microsoft.com/office/drawing/2014/chart" uri="{C3380CC4-5D6E-409C-BE32-E72D297353CC}">
              <c16:uniqueId val="{00000001-64CE-4173-9747-983A61C7D9C0}"/>
            </c:ext>
          </c:extLst>
        </c:ser>
        <c:ser>
          <c:idx val="2"/>
          <c:order val="2"/>
          <c:spPr>
            <a:solidFill>
              <a:schemeClr val="accent3"/>
            </a:solidFill>
            <a:ln/>
            <a:effectLst/>
            <a:sp3d/>
          </c:spPr>
          <c:val>
            <c:numRef>
              <c:f>Sheet1!$B$4:$W$4</c:f>
              <c:numCache>
                <c:formatCode>0.000</c:formatCode>
                <c:ptCount val="22"/>
                <c:pt idx="0">
                  <c:v>1.1042612561223581E-4</c:v>
                </c:pt>
                <c:pt idx="1">
                  <c:v>5.3877786456238961E-4</c:v>
                </c:pt>
                <c:pt idx="2">
                  <c:v>1.9401763612780134E-3</c:v>
                </c:pt>
                <c:pt idx="3">
                  <c:v>4.7474597236954949E-3</c:v>
                </c:pt>
                <c:pt idx="4">
                  <c:v>8.0642014317996481E-3</c:v>
                </c:pt>
                <c:pt idx="5">
                  <c:v>9.6676269288382879E-3</c:v>
                </c:pt>
                <c:pt idx="6">
                  <c:v>8.293005689217519E-3</c:v>
                </c:pt>
                <c:pt idx="7">
                  <c:v>5.0598757240613249E-3</c:v>
                </c:pt>
                <c:pt idx="8">
                  <c:v>2.1863248396276941E-3</c:v>
                </c:pt>
                <c:pt idx="9">
                  <c:v>6.7076327901495112E-4</c:v>
                </c:pt>
                <c:pt idx="10">
                  <c:v>1.6351204959145826E-4</c:v>
                </c:pt>
                <c:pt idx="11">
                  <c:v>3.3450726292233434E-5</c:v>
                </c:pt>
                <c:pt idx="12">
                  <c:v>5.9461221090878104E-6</c:v>
                </c:pt>
                <c:pt idx="13">
                  <c:v>9.4058252750933974E-7</c:v>
                </c:pt>
                <c:pt idx="14">
                  <c:v>1.3473799330136305E-7</c:v>
                </c:pt>
                <c:pt idx="15">
                  <c:v>1.7715398713897008E-8</c:v>
                </c:pt>
                <c:pt idx="16">
                  <c:v>2.1619366176785916E-9</c:v>
                </c:pt>
                <c:pt idx="17">
                  <c:v>2.4800458980735413E-10</c:v>
                </c:pt>
                <c:pt idx="18">
                  <c:v>2.7520113880693007E-11</c:v>
                </c:pt>
                <c:pt idx="19">
                  <c:v>3.2530372783812475E-12</c:v>
                </c:pt>
                <c:pt idx="20">
                  <c:v>5.1295196647452476E-13</c:v>
                </c:pt>
                <c:pt idx="21">
                  <c:v>1.1456305222025145E-13</c:v>
                </c:pt>
              </c:numCache>
            </c:numRef>
          </c:val>
          <c:extLst>
            <c:ext xmlns:c16="http://schemas.microsoft.com/office/drawing/2014/chart" uri="{C3380CC4-5D6E-409C-BE32-E72D297353CC}">
              <c16:uniqueId val="{00000002-64CE-4173-9747-983A61C7D9C0}"/>
            </c:ext>
          </c:extLst>
        </c:ser>
        <c:ser>
          <c:idx val="3"/>
          <c:order val="3"/>
          <c:spPr>
            <a:solidFill>
              <a:schemeClr val="accent4"/>
            </a:solidFill>
            <a:ln/>
            <a:effectLst/>
            <a:sp3d/>
          </c:spPr>
          <c:val>
            <c:numRef>
              <c:f>Sheet1!$B$5:$W$5</c:f>
              <c:numCache>
                <c:formatCode>0.000</c:formatCode>
                <c:ptCount val="22"/>
                <c:pt idx="0">
                  <c:v>2.3335451089369997E-4</c:v>
                </c:pt>
                <c:pt idx="1">
                  <c:v>1.2507838609455784E-3</c:v>
                </c:pt>
                <c:pt idx="2">
                  <c:v>5.2104974257082279E-3</c:v>
                </c:pt>
                <c:pt idx="3">
                  <c:v>1.6151953080944893E-2</c:v>
                </c:pt>
                <c:pt idx="4">
                  <c:v>3.1034604096754799E-2</c:v>
                </c:pt>
                <c:pt idx="5">
                  <c:v>3.8888553640996797E-2</c:v>
                </c:pt>
                <c:pt idx="6">
                  <c:v>3.1562982777018404E-2</c:v>
                </c:pt>
                <c:pt idx="7">
                  <c:v>1.6877487443828009E-2</c:v>
                </c:pt>
                <c:pt idx="8">
                  <c:v>5.7802919457983128E-3</c:v>
                </c:pt>
                <c:pt idx="9">
                  <c:v>1.5489600571867641E-3</c:v>
                </c:pt>
                <c:pt idx="10">
                  <c:v>3.4538884707735191E-4</c:v>
                </c:pt>
                <c:pt idx="11">
                  <c:v>6.6542603453678507E-5</c:v>
                </c:pt>
                <c:pt idx="12">
                  <c:v>1.1353574834668651E-5</c:v>
                </c:pt>
                <c:pt idx="13">
                  <c:v>1.746786243156341E-6</c:v>
                </c:pt>
                <c:pt idx="14">
                  <c:v>2.4576246853021304E-7</c:v>
                </c:pt>
                <c:pt idx="15">
                  <c:v>3.2014453866373151E-8</c:v>
                </c:pt>
                <c:pt idx="16">
                  <c:v>3.9298445982405119E-9</c:v>
                </c:pt>
                <c:pt idx="17">
                  <c:v>4.7904298627099774E-10</c:v>
                </c:pt>
                <c:pt idx="18">
                  <c:v>6.90726927631542E-11</c:v>
                </c:pt>
                <c:pt idx="19">
                  <c:v>1.5409256217644466E-11</c:v>
                </c:pt>
                <c:pt idx="20">
                  <c:v>4.8799202666846524E-12</c:v>
                </c:pt>
                <c:pt idx="21">
                  <c:v>1.5194268565915728E-12</c:v>
                </c:pt>
              </c:numCache>
            </c:numRef>
          </c:val>
          <c:extLst>
            <c:ext xmlns:c16="http://schemas.microsoft.com/office/drawing/2014/chart" uri="{C3380CC4-5D6E-409C-BE32-E72D297353CC}">
              <c16:uniqueId val="{00000003-64CE-4173-9747-983A61C7D9C0}"/>
            </c:ext>
          </c:extLst>
        </c:ser>
        <c:ser>
          <c:idx val="4"/>
          <c:order val="4"/>
          <c:spPr>
            <a:solidFill>
              <a:schemeClr val="accent5"/>
            </a:solidFill>
            <a:ln/>
            <a:effectLst/>
            <a:sp3d/>
          </c:spPr>
          <c:val>
            <c:numRef>
              <c:f>Sheet1!$B$6:$W$6</c:f>
              <c:numCache>
                <c:formatCode>0.000</c:formatCode>
                <c:ptCount val="22"/>
                <c:pt idx="0">
                  <c:v>3.8404287616730984E-4</c:v>
                </c:pt>
                <c:pt idx="1">
                  <c:v>2.1611799286428675E-3</c:v>
                </c:pt>
                <c:pt idx="2">
                  <c:v>9.7652182972838061E-3</c:v>
                </c:pt>
                <c:pt idx="3">
                  <c:v>3.4529385784293161E-2</c:v>
                </c:pt>
                <c:pt idx="4">
                  <c:v>8.8663716026868233E-2</c:v>
                </c:pt>
                <c:pt idx="5">
                  <c:v>0.11507726943838044</c:v>
                </c:pt>
                <c:pt idx="6">
                  <c:v>8.8641325427191386E-2</c:v>
                </c:pt>
                <c:pt idx="7">
                  <c:v>3.5072362687442522E-2</c:v>
                </c:pt>
                <c:pt idx="8">
                  <c:v>1.0673745414230818E-2</c:v>
                </c:pt>
                <c:pt idx="9">
                  <c:v>2.6561815332361138E-3</c:v>
                </c:pt>
                <c:pt idx="10">
                  <c:v>5.6548797619557743E-4</c:v>
                </c:pt>
                <c:pt idx="11">
                  <c:v>1.0578249942709057E-4</c:v>
                </c:pt>
                <c:pt idx="12">
                  <c:v>1.77244844451579E-5</c:v>
                </c:pt>
                <c:pt idx="13">
                  <c:v>2.7004317109830983E-6</c:v>
                </c:pt>
                <c:pt idx="14">
                  <c:v>3.7954331045575392E-7</c:v>
                </c:pt>
                <c:pt idx="15">
                  <c:v>5.0533135780594442E-8</c:v>
                </c:pt>
                <c:pt idx="16">
                  <c:v>7.0043252375021534E-9</c:v>
                </c:pt>
                <c:pt idx="17">
                  <c:v>1.3280513735375676E-9</c:v>
                </c:pt>
                <c:pt idx="18">
                  <c:v>4.1870787831663727E-10</c:v>
                </c:pt>
                <c:pt idx="19">
                  <c:v>1.6479698072660887E-10</c:v>
                </c:pt>
                <c:pt idx="20">
                  <c:v>6.1306751844113721E-11</c:v>
                </c:pt>
                <c:pt idx="21">
                  <c:v>1.8748104828051185E-11</c:v>
                </c:pt>
              </c:numCache>
            </c:numRef>
          </c:val>
          <c:extLst>
            <c:ext xmlns:c16="http://schemas.microsoft.com/office/drawing/2014/chart" uri="{C3380CC4-5D6E-409C-BE32-E72D297353CC}">
              <c16:uniqueId val="{00000004-64CE-4173-9747-983A61C7D9C0}"/>
            </c:ext>
          </c:extLst>
        </c:ser>
        <c:ser>
          <c:idx val="5"/>
          <c:order val="5"/>
          <c:spPr>
            <a:solidFill>
              <a:schemeClr val="accent6"/>
            </a:solidFill>
            <a:ln/>
            <a:effectLst/>
            <a:sp3d/>
          </c:spPr>
          <c:val>
            <c:numRef>
              <c:f>Sheet1!$B$7:$W$7</c:f>
              <c:numCache>
                <c:formatCode>0.000</c:formatCode>
                <c:ptCount val="22"/>
                <c:pt idx="0">
                  <c:v>4.9956496528906697E-4</c:v>
                </c:pt>
                <c:pt idx="1">
                  <c:v>2.8355738769250361E-3</c:v>
                </c:pt>
                <c:pt idx="2">
                  <c:v>1.3073035839574367E-2</c:v>
                </c:pt>
                <c:pt idx="3">
                  <c:v>4.8145945384651501E-2</c:v>
                </c:pt>
                <c:pt idx="4">
                  <c:v>0.13160386978540303</c:v>
                </c:pt>
                <c:pt idx="5">
                  <c:v>0.24756756058410787</c:v>
                </c:pt>
                <c:pt idx="6">
                  <c:v>0.12651830100300493</c:v>
                </c:pt>
                <c:pt idx="7">
                  <c:v>4.8152210638456538E-2</c:v>
                </c:pt>
                <c:pt idx="8">
                  <c:v>1.412166617929435E-2</c:v>
                </c:pt>
                <c:pt idx="9">
                  <c:v>3.4522096164480926E-3</c:v>
                </c:pt>
                <c:pt idx="10">
                  <c:v>7.2861182095088919E-4</c:v>
                </c:pt>
                <c:pt idx="11">
                  <c:v>1.3601821077272646E-4</c:v>
                </c:pt>
                <c:pt idx="12">
                  <c:v>2.28674510232965E-5</c:v>
                </c:pt>
                <c:pt idx="13">
                  <c:v>3.5263111092490069E-6</c:v>
                </c:pt>
                <c:pt idx="14">
                  <c:v>5.2012426686638028E-7</c:v>
                </c:pt>
                <c:pt idx="15">
                  <c:v>8.6170908517934834E-8</c:v>
                </c:pt>
                <c:pt idx="16">
                  <c:v>2.283837346767678E-8</c:v>
                </c:pt>
                <c:pt idx="17">
                  <c:v>9.7442723986411758E-9</c:v>
                </c:pt>
                <c:pt idx="18">
                  <c:v>4.5294853103611183E-9</c:v>
                </c:pt>
                <c:pt idx="19">
                  <c:v>1.8773581054191832E-9</c:v>
                </c:pt>
                <c:pt idx="20">
                  <c:v>6.5566768128372256E-10</c:v>
                </c:pt>
                <c:pt idx="21">
                  <c:v>1.8295123126322817E-10</c:v>
                </c:pt>
              </c:numCache>
            </c:numRef>
          </c:val>
          <c:extLst>
            <c:ext xmlns:c16="http://schemas.microsoft.com/office/drawing/2014/chart" uri="{C3380CC4-5D6E-409C-BE32-E72D297353CC}">
              <c16:uniqueId val="{00000005-64CE-4173-9747-983A61C7D9C0}"/>
            </c:ext>
          </c:extLst>
        </c:ser>
        <c:ser>
          <c:idx val="6"/>
          <c:order val="6"/>
          <c:spPr>
            <a:solidFill>
              <a:schemeClr val="accent1">
                <a:lumMod val="60000"/>
              </a:schemeClr>
            </a:solidFill>
            <a:ln/>
            <a:effectLst/>
            <a:sp3d/>
          </c:spPr>
          <c:val>
            <c:numRef>
              <c:f>Sheet1!$B$8:$W$8</c:f>
              <c:numCache>
                <c:formatCode>0.000</c:formatCode>
                <c:ptCount val="22"/>
                <c:pt idx="0">
                  <c:v>5.1785742192240667E-4</c:v>
                </c:pt>
                <c:pt idx="1">
                  <c:v>2.8569148899807574E-3</c:v>
                </c:pt>
                <c:pt idx="2">
                  <c:v>1.273503777988642E-2</c:v>
                </c:pt>
                <c:pt idx="3">
                  <c:v>4.4729850243667893E-2</c:v>
                </c:pt>
                <c:pt idx="4">
                  <c:v>0.11480725714865314</c:v>
                </c:pt>
                <c:pt idx="5">
                  <c:v>0.16640210194226135</c:v>
                </c:pt>
                <c:pt idx="6">
                  <c:v>0.11226743236451101</c:v>
                </c:pt>
                <c:pt idx="7">
                  <c:v>4.462352232041554E-2</c:v>
                </c:pt>
                <c:pt idx="8">
                  <c:v>1.3672102356257858E-2</c:v>
                </c:pt>
                <c:pt idx="9">
                  <c:v>3.4451682533780089E-3</c:v>
                </c:pt>
                <c:pt idx="10">
                  <c:v>7.460388240170398E-4</c:v>
                </c:pt>
                <c:pt idx="11">
                  <c:v>1.4270966538449325E-4</c:v>
                </c:pt>
                <c:pt idx="12">
                  <c:v>2.4771968648152835E-5</c:v>
                </c:pt>
                <c:pt idx="13">
                  <c:v>4.1762922541477753E-6</c:v>
                </c:pt>
                <c:pt idx="14">
                  <c:v>8.8153892904547521E-7</c:v>
                </c:pt>
                <c:pt idx="15">
                  <c:v>3.3665382798710573E-7</c:v>
                </c:pt>
                <c:pt idx="16">
                  <c:v>1.8527456286599955E-7</c:v>
                </c:pt>
                <c:pt idx="17">
                  <c:v>9.9746947904011946E-8</c:v>
                </c:pt>
                <c:pt idx="18">
                  <c:v>4.6059393164897454E-8</c:v>
                </c:pt>
                <c:pt idx="19">
                  <c:v>1.7634660621260295E-8</c:v>
                </c:pt>
                <c:pt idx="20">
                  <c:v>5.5241711786175552E-9</c:v>
                </c:pt>
                <c:pt idx="21">
                  <c:v>1.3719720928554825E-9</c:v>
                </c:pt>
              </c:numCache>
            </c:numRef>
          </c:val>
          <c:extLst>
            <c:ext xmlns:c16="http://schemas.microsoft.com/office/drawing/2014/chart" uri="{C3380CC4-5D6E-409C-BE32-E72D297353CC}">
              <c16:uniqueId val="{00000006-64CE-4173-9747-983A61C7D9C0}"/>
            </c:ext>
          </c:extLst>
        </c:ser>
        <c:ser>
          <c:idx val="7"/>
          <c:order val="7"/>
          <c:spPr>
            <a:solidFill>
              <a:schemeClr val="accent2">
                <a:lumMod val="60000"/>
              </a:schemeClr>
            </a:solidFill>
            <a:ln/>
            <a:effectLst/>
            <a:sp3d/>
          </c:spPr>
          <c:val>
            <c:numRef>
              <c:f>Sheet1!$B$9:$W$9</c:f>
              <c:numCache>
                <c:formatCode>0.000</c:formatCode>
                <c:ptCount val="22"/>
                <c:pt idx="0">
                  <c:v>4.2888118975741474E-4</c:v>
                </c:pt>
                <c:pt idx="1">
                  <c:v>2.220114226733183E-3</c:v>
                </c:pt>
                <c:pt idx="2">
                  <c:v>9.0895675714098186E-3</c:v>
                </c:pt>
                <c:pt idx="3">
                  <c:v>2.8365511546359759E-2</c:v>
                </c:pt>
                <c:pt idx="4">
                  <c:v>5.9690664411766216E-2</c:v>
                </c:pt>
                <c:pt idx="5">
                  <c:v>7.5190135525743038E-2</c:v>
                </c:pt>
                <c:pt idx="6">
                  <c:v>5.9631926301589158E-2</c:v>
                </c:pt>
                <c:pt idx="7">
                  <c:v>2.8734893604233376E-2</c:v>
                </c:pt>
                <c:pt idx="8">
                  <c:v>9.7990128841386175E-3</c:v>
                </c:pt>
                <c:pt idx="9">
                  <c:v>2.7099134798880408E-3</c:v>
                </c:pt>
                <c:pt idx="10">
                  <c:v>6.7861076883764465E-4</c:v>
                </c:pt>
                <c:pt idx="11">
                  <c:v>1.8077958547645453E-4</c:v>
                </c:pt>
                <c:pt idx="12">
                  <c:v>5.3955470497788659E-5</c:v>
                </c:pt>
                <c:pt idx="13">
                  <c:v>1.5482869174612992E-5</c:v>
                </c:pt>
                <c:pt idx="14">
                  <c:v>4.7415804202137506E-6</c:v>
                </c:pt>
                <c:pt idx="15">
                  <c:v>2.8206359903819573E-6</c:v>
                </c:pt>
                <c:pt idx="16">
                  <c:v>1.7361768330580007E-6</c:v>
                </c:pt>
                <c:pt idx="17">
                  <c:v>9.0209409461102371E-7</c:v>
                </c:pt>
                <c:pt idx="18">
                  <c:v>3.8238057533566299E-7</c:v>
                </c:pt>
                <c:pt idx="19">
                  <c:v>1.3068368963090785E-7</c:v>
                </c:pt>
                <c:pt idx="20">
                  <c:v>3.5880265588031987E-8</c:v>
                </c:pt>
                <c:pt idx="21">
                  <c:v>7.8299153631852639E-9</c:v>
                </c:pt>
              </c:numCache>
            </c:numRef>
          </c:val>
          <c:extLst>
            <c:ext xmlns:c16="http://schemas.microsoft.com/office/drawing/2014/chart" uri="{C3380CC4-5D6E-409C-BE32-E72D297353CC}">
              <c16:uniqueId val="{00000007-64CE-4173-9747-983A61C7D9C0}"/>
            </c:ext>
          </c:extLst>
        </c:ser>
        <c:ser>
          <c:idx val="8"/>
          <c:order val="8"/>
          <c:spPr>
            <a:solidFill>
              <a:schemeClr val="accent3">
                <a:lumMod val="60000"/>
              </a:schemeClr>
            </a:solidFill>
            <a:ln/>
            <a:effectLst/>
            <a:sp3d/>
          </c:spPr>
          <c:val>
            <c:numRef>
              <c:f>Sheet1!$B$10:$W$10</c:f>
              <c:numCache>
                <c:formatCode>0.000</c:formatCode>
                <c:ptCount val="22"/>
                <c:pt idx="0">
                  <c:v>2.8329857436527168E-4</c:v>
                </c:pt>
                <c:pt idx="1">
                  <c:v>1.3298361853078156E-3</c:v>
                </c:pt>
                <c:pt idx="2">
                  <c:v>4.776891327698555E-3</c:v>
                </c:pt>
                <c:pt idx="3">
                  <c:v>1.2493386601486977E-2</c:v>
                </c:pt>
                <c:pt idx="4">
                  <c:v>2.2096281516488341E-2</c:v>
                </c:pt>
                <c:pt idx="5">
                  <c:v>2.6849305684988195E-2</c:v>
                </c:pt>
                <c:pt idx="6">
                  <c:v>2.2387179395851071E-2</c:v>
                </c:pt>
                <c:pt idx="7">
                  <c:v>1.2969951518849677E-2</c:v>
                </c:pt>
                <c:pt idx="8">
                  <c:v>6.0820152107937658E-3</c:v>
                </c:pt>
                <c:pt idx="9">
                  <c:v>4.0855008282320833E-3</c:v>
                </c:pt>
                <c:pt idx="10">
                  <c:v>3.9863856966330605E-3</c:v>
                </c:pt>
                <c:pt idx="11">
                  <c:v>2.7853925616422343E-3</c:v>
                </c:pt>
                <c:pt idx="12">
                  <c:v>1.1166865106712377E-3</c:v>
                </c:pt>
                <c:pt idx="13">
                  <c:v>1.3486811981009718E-4</c:v>
                </c:pt>
                <c:pt idx="14">
                  <c:v>3.8155174935858567E-5</c:v>
                </c:pt>
                <c:pt idx="15">
                  <c:v>2.3723049657448997E-5</c:v>
                </c:pt>
                <c:pt idx="16">
                  <c:v>1.3979581506071519E-5</c:v>
                </c:pt>
                <c:pt idx="17">
                  <c:v>6.6636914458341797E-6</c:v>
                </c:pt>
                <c:pt idx="18">
                  <c:v>2.5131601736507222E-6</c:v>
                </c:pt>
                <c:pt idx="19">
                  <c:v>7.4630381123637599E-7</c:v>
                </c:pt>
                <c:pt idx="20">
                  <c:v>1.7689747062081319E-7</c:v>
                </c:pt>
                <c:pt idx="21">
                  <c:v>3.4262927823648677E-8</c:v>
                </c:pt>
              </c:numCache>
            </c:numRef>
          </c:val>
          <c:extLst>
            <c:ext xmlns:c16="http://schemas.microsoft.com/office/drawing/2014/chart" uri="{C3380CC4-5D6E-409C-BE32-E72D297353CC}">
              <c16:uniqueId val="{00000008-64CE-4173-9747-983A61C7D9C0}"/>
            </c:ext>
          </c:extLst>
        </c:ser>
        <c:ser>
          <c:idx val="9"/>
          <c:order val="9"/>
          <c:spPr>
            <a:solidFill>
              <a:schemeClr val="accent4">
                <a:lumMod val="60000"/>
              </a:schemeClr>
            </a:solidFill>
            <a:ln/>
            <a:effectLst/>
            <a:sp3d/>
          </c:spPr>
          <c:val>
            <c:numRef>
              <c:f>Sheet1!$B$11:$W$11</c:f>
              <c:numCache>
                <c:formatCode>0.000</c:formatCode>
                <c:ptCount val="22"/>
                <c:pt idx="0">
                  <c:v>1.4864588077077216E-4</c:v>
                </c:pt>
                <c:pt idx="1">
                  <c:v>6.1392061227514086E-4</c:v>
                </c:pt>
                <c:pt idx="2">
                  <c:v>1.8709724446919855E-3</c:v>
                </c:pt>
                <c:pt idx="3">
                  <c:v>4.1280326932297863E-3</c:v>
                </c:pt>
                <c:pt idx="4">
                  <c:v>6.6261993733726307E-3</c:v>
                </c:pt>
                <c:pt idx="5">
                  <c:v>7.7990676832968356E-3</c:v>
                </c:pt>
                <c:pt idx="6">
                  <c:v>6.7854775601968445E-3</c:v>
                </c:pt>
                <c:pt idx="7">
                  <c:v>4.4543057293646654E-3</c:v>
                </c:pt>
                <c:pt idx="8">
                  <c:v>4.6917177334936857E-3</c:v>
                </c:pt>
                <c:pt idx="9">
                  <c:v>4.7921204603344751E-2</c:v>
                </c:pt>
                <c:pt idx="10">
                  <c:v>6.8572646086752245E-2</c:v>
                </c:pt>
                <c:pt idx="11">
                  <c:v>5.003233141962582E-2</c:v>
                </c:pt>
                <c:pt idx="12">
                  <c:v>4.9213027443918284E-3</c:v>
                </c:pt>
                <c:pt idx="13">
                  <c:v>6.1397484646868279E-4</c:v>
                </c:pt>
                <c:pt idx="14">
                  <c:v>2.5892689730589986E-4</c:v>
                </c:pt>
                <c:pt idx="15">
                  <c:v>1.6874304999369336E-4</c:v>
                </c:pt>
                <c:pt idx="16">
                  <c:v>9.2311225117718633E-5</c:v>
                </c:pt>
                <c:pt idx="17">
                  <c:v>3.9108679312147202E-5</c:v>
                </c:pt>
                <c:pt idx="18">
                  <c:v>1.268754638742631E-5</c:v>
                </c:pt>
                <c:pt idx="19">
                  <c:v>3.1984679991698585E-6</c:v>
                </c:pt>
                <c:pt idx="20">
                  <c:v>6.651827535217775E-7</c:v>
                </c:pt>
                <c:pt idx="21">
                  <c:v>1.1699424180043628E-7</c:v>
                </c:pt>
              </c:numCache>
            </c:numRef>
          </c:val>
          <c:extLst>
            <c:ext xmlns:c16="http://schemas.microsoft.com/office/drawing/2014/chart" uri="{C3380CC4-5D6E-409C-BE32-E72D297353CC}">
              <c16:uniqueId val="{00000009-64CE-4173-9747-983A61C7D9C0}"/>
            </c:ext>
          </c:extLst>
        </c:ser>
        <c:ser>
          <c:idx val="10"/>
          <c:order val="10"/>
          <c:spPr>
            <a:solidFill>
              <a:schemeClr val="accent5">
                <a:lumMod val="60000"/>
              </a:schemeClr>
            </a:solidFill>
            <a:ln/>
            <a:effectLst/>
            <a:sp3d/>
          </c:spPr>
          <c:val>
            <c:numRef>
              <c:f>Sheet1!$B$12:$W$12</c:f>
              <c:numCache>
                <c:formatCode>0.000</c:formatCode>
                <c:ptCount val="22"/>
                <c:pt idx="0">
                  <c:v>6.1799929687441935E-5</c:v>
                </c:pt>
                <c:pt idx="1">
                  <c:v>2.2041248592161107E-4</c:v>
                </c:pt>
                <c:pt idx="2">
                  <c:v>5.7200096055908119E-4</c:v>
                </c:pt>
                <c:pt idx="3">
                  <c:v>1.1215985626210493E-3</c:v>
                </c:pt>
                <c:pt idx="4">
                  <c:v>1.6794095619878104E-3</c:v>
                </c:pt>
                <c:pt idx="5">
                  <c:v>1.9386793204582394E-3</c:v>
                </c:pt>
                <c:pt idx="6">
                  <c:v>1.7389372664481585E-3</c:v>
                </c:pt>
                <c:pt idx="7">
                  <c:v>1.4038976114988909E-3</c:v>
                </c:pt>
                <c:pt idx="8">
                  <c:v>5.6612695593190269E-3</c:v>
                </c:pt>
                <c:pt idx="9">
                  <c:v>7.0617248941108629E-2</c:v>
                </c:pt>
                <c:pt idx="10">
                  <c:v>0.5</c:v>
                </c:pt>
                <c:pt idx="11">
                  <c:v>7.2043677108932516E-2</c:v>
                </c:pt>
                <c:pt idx="12">
                  <c:v>9.2362691172400875E-3</c:v>
                </c:pt>
                <c:pt idx="13">
                  <c:v>2.3168387934903003E-3</c:v>
                </c:pt>
                <c:pt idx="14">
                  <c:v>1.5335978561978754E-3</c:v>
                </c:pt>
                <c:pt idx="15">
                  <c:v>9.8922345942579668E-4</c:v>
                </c:pt>
                <c:pt idx="16">
                  <c:v>4.8438533563141073E-4</c:v>
                </c:pt>
                <c:pt idx="17">
                  <c:v>1.7482739544341313E-4</c:v>
                </c:pt>
                <c:pt idx="18">
                  <c:v>4.7002167844503156E-5</c:v>
                </c:pt>
                <c:pt idx="19">
                  <c:v>1.031231896338768E-5</c:v>
                </c:pt>
                <c:pt idx="20">
                  <c:v>1.9401243878145792E-6</c:v>
                </c:pt>
                <c:pt idx="21">
                  <c:v>3.1782775230027755E-7</c:v>
                </c:pt>
              </c:numCache>
            </c:numRef>
          </c:val>
          <c:extLst>
            <c:ext xmlns:c16="http://schemas.microsoft.com/office/drawing/2014/chart" uri="{C3380CC4-5D6E-409C-BE32-E72D297353CC}">
              <c16:uniqueId val="{0000000A-64CE-4173-9747-983A61C7D9C0}"/>
            </c:ext>
          </c:extLst>
        </c:ser>
        <c:ser>
          <c:idx val="11"/>
          <c:order val="11"/>
          <c:spPr>
            <a:solidFill>
              <a:schemeClr val="accent6">
                <a:lumMod val="60000"/>
              </a:schemeClr>
            </a:solidFill>
            <a:ln/>
            <a:effectLst/>
            <a:sp3d/>
          </c:spPr>
          <c:val>
            <c:numRef>
              <c:f>Sheet1!$B$13:$W$13</c:f>
              <c:numCache>
                <c:formatCode>0.000</c:formatCode>
                <c:ptCount val="22"/>
                <c:pt idx="0">
                  <c:v>2.0486161586120637E-5</c:v>
                </c:pt>
                <c:pt idx="1">
                  <c:v>6.3577541618714957E-5</c:v>
                </c:pt>
                <c:pt idx="2">
                  <c:v>1.458408560586494E-4</c:v>
                </c:pt>
                <c:pt idx="3">
                  <c:v>2.6191710661118079E-4</c:v>
                </c:pt>
                <c:pt idx="4">
                  <c:v>3.7302425321739211E-4</c:v>
                </c:pt>
                <c:pt idx="5">
                  <c:v>4.2481899306467041E-4</c:v>
                </c:pt>
                <c:pt idx="6">
                  <c:v>3.9841087831253975E-4</c:v>
                </c:pt>
                <c:pt idx="7">
                  <c:v>5.6683146049626347E-4</c:v>
                </c:pt>
                <c:pt idx="8">
                  <c:v>5.0358408306064306E-3</c:v>
                </c:pt>
                <c:pt idx="9">
                  <c:v>5.1198704156195055E-2</c:v>
                </c:pt>
                <c:pt idx="10">
                  <c:v>7.445517490969919E-2</c:v>
                </c:pt>
                <c:pt idx="11">
                  <c:v>5.7312749763824389E-2</c:v>
                </c:pt>
                <c:pt idx="12">
                  <c:v>1.4124329320401724E-2</c:v>
                </c:pt>
                <c:pt idx="13">
                  <c:v>9.5984596472429625E-3</c:v>
                </c:pt>
                <c:pt idx="14">
                  <c:v>7.6910712134905445E-3</c:v>
                </c:pt>
                <c:pt idx="15">
                  <c:v>4.5752736839354078E-3</c:v>
                </c:pt>
                <c:pt idx="16">
                  <c:v>1.9038842641614317E-3</c:v>
                </c:pt>
                <c:pt idx="17">
                  <c:v>5.502033568659247E-4</c:v>
                </c:pt>
                <c:pt idx="18">
                  <c:v>1.2803578766269787E-4</c:v>
                </c:pt>
                <c:pt idx="19">
                  <c:v>2.5459485428247811E-5</c:v>
                </c:pt>
                <c:pt idx="20">
                  <c:v>4.4729023288319388E-6</c:v>
                </c:pt>
                <c:pt idx="21">
                  <c:v>6.9884998657479215E-7</c:v>
                </c:pt>
              </c:numCache>
            </c:numRef>
          </c:val>
          <c:extLst>
            <c:ext xmlns:c16="http://schemas.microsoft.com/office/drawing/2014/chart" uri="{C3380CC4-5D6E-409C-BE32-E72D297353CC}">
              <c16:uniqueId val="{0000000B-64CE-4173-9747-983A61C7D9C0}"/>
            </c:ext>
          </c:extLst>
        </c:ser>
        <c:ser>
          <c:idx val="12"/>
          <c:order val="12"/>
          <c:spPr>
            <a:solidFill>
              <a:schemeClr val="accent1">
                <a:lumMod val="80000"/>
                <a:lumOff val="20000"/>
              </a:schemeClr>
            </a:solidFill>
            <a:ln/>
            <a:effectLst/>
            <a:sp3d/>
          </c:spPr>
          <c:val>
            <c:numRef>
              <c:f>Sheet1!$B$14:$W$14</c:f>
              <c:numCache>
                <c:formatCode>0.000</c:formatCode>
                <c:ptCount val="22"/>
                <c:pt idx="0">
                  <c:v>5.5497696803979673E-6</c:v>
                </c:pt>
                <c:pt idx="1">
                  <c:v>1.5475777245730467E-5</c:v>
                </c:pt>
                <c:pt idx="2">
                  <c:v>3.2292679195071687E-5</c:v>
                </c:pt>
                <c:pt idx="3">
                  <c:v>5.4258164550683878E-5</c:v>
                </c:pt>
                <c:pt idx="4">
                  <c:v>7.4424609676194327E-5</c:v>
                </c:pt>
                <c:pt idx="5">
                  <c:v>8.4470663226695117E-5</c:v>
                </c:pt>
                <c:pt idx="6">
                  <c:v>9.2041400574081767E-5</c:v>
                </c:pt>
                <c:pt idx="7">
                  <c:v>3.0057117488780218E-4</c:v>
                </c:pt>
                <c:pt idx="8">
                  <c:v>2.7235083298239771E-3</c:v>
                </c:pt>
                <c:pt idx="9">
                  <c:v>7.5637117962500675E-3</c:v>
                </c:pt>
                <c:pt idx="10">
                  <c:v>1.3571205889656558E-2</c:v>
                </c:pt>
                <c:pt idx="11">
                  <c:v>2.1722824390852567E-2</c:v>
                </c:pt>
                <c:pt idx="12">
                  <c:v>3.2276016591209225E-2</c:v>
                </c:pt>
                <c:pt idx="13">
                  <c:v>3.7629970757228473E-2</c:v>
                </c:pt>
                <c:pt idx="14">
                  <c:v>2.9919677332141396E-2</c:v>
                </c:pt>
                <c:pt idx="15">
                  <c:v>1.5453106759811826E-2</c:v>
                </c:pt>
                <c:pt idx="16">
                  <c:v>4.8970437361195917E-3</c:v>
                </c:pt>
                <c:pt idx="17">
                  <c:v>1.2305629733504225E-3</c:v>
                </c:pt>
                <c:pt idx="18">
                  <c:v>2.6180723771154416E-4</c:v>
                </c:pt>
                <c:pt idx="19">
                  <c:v>4.907543708231072E-5</c:v>
                </c:pt>
                <c:pt idx="20">
                  <c:v>8.2858927465980242E-6</c:v>
                </c:pt>
                <c:pt idx="21">
                  <c:v>1.2611267947696919E-6</c:v>
                </c:pt>
              </c:numCache>
            </c:numRef>
          </c:val>
          <c:extLst>
            <c:ext xmlns:c16="http://schemas.microsoft.com/office/drawing/2014/chart" uri="{C3380CC4-5D6E-409C-BE32-E72D297353CC}">
              <c16:uniqueId val="{0000000C-64CE-4173-9747-983A61C7D9C0}"/>
            </c:ext>
          </c:extLst>
        </c:ser>
        <c:ser>
          <c:idx val="13"/>
          <c:order val="13"/>
          <c:spPr>
            <a:solidFill>
              <a:schemeClr val="accent2">
                <a:lumMod val="80000"/>
                <a:lumOff val="20000"/>
              </a:schemeClr>
            </a:solidFill>
            <a:ln/>
            <a:effectLst/>
            <a:sp3d/>
          </c:spPr>
          <c:val>
            <c:numRef>
              <c:f>Sheet1!$B$15:$W$15</c:f>
              <c:numCache>
                <c:formatCode>0.000</c:formatCode>
                <c:ptCount val="22"/>
                <c:pt idx="0">
                  <c:v>1.2781560445618944E-6</c:v>
                </c:pt>
                <c:pt idx="1">
                  <c:v>3.2930908270578995E-6</c:v>
                </c:pt>
                <c:pt idx="2">
                  <c:v>6.3894571197658435E-6</c:v>
                </c:pt>
                <c:pt idx="3">
                  <c:v>1.0196481323447655E-5</c:v>
                </c:pt>
                <c:pt idx="4">
                  <c:v>1.3635681336807998E-5</c:v>
                </c:pt>
                <c:pt idx="5">
                  <c:v>1.614145332040266E-5</c:v>
                </c:pt>
                <c:pt idx="6">
                  <c:v>2.7512644135914695E-5</c:v>
                </c:pt>
                <c:pt idx="7">
                  <c:v>1.5046999470693227E-4</c:v>
                </c:pt>
                <c:pt idx="8">
                  <c:v>6.4491995231326469E-4</c:v>
                </c:pt>
                <c:pt idx="9">
                  <c:v>2.3395574126545879E-3</c:v>
                </c:pt>
                <c:pt idx="10">
                  <c:v>8.6812120136992351E-3</c:v>
                </c:pt>
                <c:pt idx="11">
                  <c:v>3.0476412111287082E-2</c:v>
                </c:pt>
                <c:pt idx="12">
                  <c:v>8.3339855079101854E-2</c:v>
                </c:pt>
                <c:pt idx="13">
                  <c:v>0.10887493500341743</c:v>
                </c:pt>
                <c:pt idx="14">
                  <c:v>8.2748972385707942E-2</c:v>
                </c:pt>
                <c:pt idx="15">
                  <c:v>3.0065568127978788E-2</c:v>
                </c:pt>
                <c:pt idx="16">
                  <c:v>8.5525988775404464E-3</c:v>
                </c:pt>
                <c:pt idx="17">
                  <c:v>2.0071822624572228E-3</c:v>
                </c:pt>
                <c:pt idx="18">
                  <c:v>4.1026805374179312E-4</c:v>
                </c:pt>
                <c:pt idx="19">
                  <c:v>7.5043302308188891E-5</c:v>
                </c:pt>
                <c:pt idx="20">
                  <c:v>1.2490122273715672E-5</c:v>
                </c:pt>
                <c:pt idx="21">
                  <c:v>1.8873669785693645E-6</c:v>
                </c:pt>
              </c:numCache>
            </c:numRef>
          </c:val>
          <c:extLst>
            <c:ext xmlns:c16="http://schemas.microsoft.com/office/drawing/2014/chart" uri="{C3380CC4-5D6E-409C-BE32-E72D297353CC}">
              <c16:uniqueId val="{0000000D-64CE-4173-9747-983A61C7D9C0}"/>
            </c:ext>
          </c:extLst>
        </c:ser>
        <c:ser>
          <c:idx val="14"/>
          <c:order val="14"/>
          <c:spPr>
            <a:solidFill>
              <a:schemeClr val="accent3">
                <a:lumMod val="80000"/>
                <a:lumOff val="20000"/>
              </a:schemeClr>
            </a:solidFill>
            <a:ln/>
            <a:effectLst/>
            <a:sp3d/>
          </c:spPr>
          <c:val>
            <c:numRef>
              <c:f>Sheet1!$B$16:$W$16</c:f>
              <c:numCache>
                <c:formatCode>0.000</c:formatCode>
                <c:ptCount val="22"/>
                <c:pt idx="0">
                  <c:v>2.5859733399560159E-7</c:v>
                </c:pt>
                <c:pt idx="1">
                  <c:v>6.2858434529624699E-7</c:v>
                </c:pt>
                <c:pt idx="2">
                  <c:v>1.1532195691904699E-6</c:v>
                </c:pt>
                <c:pt idx="3">
                  <c:v>1.7723593491877021E-6</c:v>
                </c:pt>
                <c:pt idx="4">
                  <c:v>2.3897262279048863E-6</c:v>
                </c:pt>
                <c:pt idx="5">
                  <c:v>3.6161165062917075E-6</c:v>
                </c:pt>
                <c:pt idx="6">
                  <c:v>1.2675680729130279E-5</c:v>
                </c:pt>
                <c:pt idx="7">
                  <c:v>6.9481142154503373E-5</c:v>
                </c:pt>
                <c:pt idx="8">
                  <c:v>3.8612071868574736E-4</c:v>
                </c:pt>
                <c:pt idx="9">
                  <c:v>2.0419949917232739E-3</c:v>
                </c:pt>
                <c:pt idx="10">
                  <c:v>9.6385043734136203E-3</c:v>
                </c:pt>
                <c:pt idx="11">
                  <c:v>3.7607248325986803E-2</c:v>
                </c:pt>
                <c:pt idx="12">
                  <c:v>0.10863201685237428</c:v>
                </c:pt>
                <c:pt idx="13">
                  <c:v>0.22173293148966886</c:v>
                </c:pt>
                <c:pt idx="14">
                  <c:v>0.1030798816335227</c:v>
                </c:pt>
                <c:pt idx="15">
                  <c:v>3.7626174449223816E-2</c:v>
                </c:pt>
                <c:pt idx="16">
                  <c:v>1.0432592452451348E-2</c:v>
                </c:pt>
                <c:pt idx="17">
                  <c:v>2.4410752050433976E-3</c:v>
                </c:pt>
                <c:pt idx="18">
                  <c:v>5.0016691667955477E-4</c:v>
                </c:pt>
                <c:pt idx="19">
                  <c:v>9.2059938057076468E-5</c:v>
                </c:pt>
                <c:pt idx="20">
                  <c:v>1.5457074640331209E-5</c:v>
                </c:pt>
                <c:pt idx="21">
                  <c:v>2.3598156591578137E-6</c:v>
                </c:pt>
              </c:numCache>
            </c:numRef>
          </c:val>
          <c:extLst>
            <c:ext xmlns:c16="http://schemas.microsoft.com/office/drawing/2014/chart" uri="{C3380CC4-5D6E-409C-BE32-E72D297353CC}">
              <c16:uniqueId val="{0000000E-64CE-4173-9747-983A61C7D9C0}"/>
            </c:ext>
          </c:extLst>
        </c:ser>
        <c:ser>
          <c:idx val="15"/>
          <c:order val="15"/>
          <c:spPr>
            <a:solidFill>
              <a:schemeClr val="accent4">
                <a:lumMod val="80000"/>
                <a:lumOff val="20000"/>
              </a:schemeClr>
            </a:solidFill>
            <a:ln/>
            <a:effectLst/>
            <a:sp3d/>
          </c:spPr>
          <c:val>
            <c:numRef>
              <c:f>Sheet1!$B$17:$W$17</c:f>
              <c:numCache>
                <c:formatCode>0.000</c:formatCode>
                <c:ptCount val="22"/>
                <c:pt idx="0">
                  <c:v>4.7123399154287683E-8</c:v>
                </c:pt>
                <c:pt idx="1">
                  <c:v>1.0973820963753956E-7</c:v>
                </c:pt>
                <c:pt idx="2">
                  <c:v>1.9327891369024916E-7</c:v>
                </c:pt>
                <c:pt idx="3">
                  <c:v>2.9482086764365786E-7</c:v>
                </c:pt>
                <c:pt idx="4">
                  <c:v>4.6901956289848136E-7</c:v>
                </c:pt>
                <c:pt idx="5">
                  <c:v>1.4049686376345511E-6</c:v>
                </c:pt>
                <c:pt idx="6">
                  <c:v>8.30004421398981E-6</c:v>
                </c:pt>
                <c:pt idx="7">
                  <c:v>5.5166081902482301E-5</c:v>
                </c:pt>
                <c:pt idx="8">
                  <c:v>3.3963732040080425E-4</c:v>
                </c:pt>
                <c:pt idx="9">
                  <c:v>1.8372032344433692E-3</c:v>
                </c:pt>
                <c:pt idx="10">
                  <c:v>8.3724384673956927E-3</c:v>
                </c:pt>
                <c:pt idx="11">
                  <c:v>3.0195091933182167E-2</c:v>
                </c:pt>
                <c:pt idx="12">
                  <c:v>7.9153800730074039E-2</c:v>
                </c:pt>
                <c:pt idx="13">
                  <c:v>0.10280050372605051</c:v>
                </c:pt>
                <c:pt idx="14">
                  <c:v>7.8729020522478807E-2</c:v>
                </c:pt>
                <c:pt idx="15">
                  <c:v>3.0339012713875513E-2</c:v>
                </c:pt>
                <c:pt idx="16">
                  <c:v>9.0961193178841337E-3</c:v>
                </c:pt>
                <c:pt idx="17">
                  <c:v>2.2403423462301177E-3</c:v>
                </c:pt>
                <c:pt idx="18">
                  <c:v>4.7858103504174544E-4</c:v>
                </c:pt>
                <c:pt idx="19">
                  <c:v>9.1215949346685655E-5</c:v>
                </c:pt>
                <c:pt idx="20">
                  <c:v>1.5790935367536206E-5</c:v>
                </c:pt>
                <c:pt idx="21">
                  <c:v>2.4765799397295697E-6</c:v>
                </c:pt>
              </c:numCache>
            </c:numRef>
          </c:val>
          <c:extLst>
            <c:ext xmlns:c16="http://schemas.microsoft.com/office/drawing/2014/chart" uri="{C3380CC4-5D6E-409C-BE32-E72D297353CC}">
              <c16:uniqueId val="{0000000F-64CE-4173-9747-983A61C7D9C0}"/>
            </c:ext>
          </c:extLst>
        </c:ser>
        <c:ser>
          <c:idx val="16"/>
          <c:order val="16"/>
          <c:spPr>
            <a:solidFill>
              <a:schemeClr val="accent5">
                <a:lumMod val="80000"/>
                <a:lumOff val="20000"/>
              </a:schemeClr>
            </a:solidFill>
            <a:ln/>
            <a:effectLst/>
            <a:sp3d/>
          </c:spPr>
          <c:val>
            <c:numRef>
              <c:f>Sheet1!$B$18:$W$18</c:f>
              <c:numCache>
                <c:formatCode>0.000</c:formatCode>
                <c:ptCount val="22"/>
                <c:pt idx="0">
                  <c:v>7.883458511594957E-9</c:v>
                </c:pt>
                <c:pt idx="1">
                  <c:v>1.7823491031326585E-8</c:v>
                </c:pt>
                <c:pt idx="2">
                  <c:v>3.0994142783208451E-8</c:v>
                </c:pt>
                <c:pt idx="3">
                  <c:v>5.3434234788261833E-8</c:v>
                </c:pt>
                <c:pt idx="4">
                  <c:v>1.5375933841903363E-7</c:v>
                </c:pt>
                <c:pt idx="5">
                  <c:v>9.1748130344661564E-7</c:v>
                </c:pt>
                <c:pt idx="6">
                  <c:v>6.6003285918738223E-6</c:v>
                </c:pt>
                <c:pt idx="7">
                  <c:v>4.413324181964627E-5</c:v>
                </c:pt>
                <c:pt idx="8">
                  <c:v>2.5874944315901064E-4</c:v>
                </c:pt>
                <c:pt idx="9">
                  <c:v>1.2885295028034407E-3</c:v>
                </c:pt>
                <c:pt idx="10">
                  <c:v>5.2064159754254278E-3</c:v>
                </c:pt>
                <c:pt idx="11">
                  <c:v>1.5848895077302447E-2</c:v>
                </c:pt>
                <c:pt idx="12">
                  <c:v>3.0206068214196732E-2</c:v>
                </c:pt>
                <c:pt idx="13">
                  <c:v>3.7699768747788208E-2</c:v>
                </c:pt>
                <c:pt idx="14">
                  <c:v>3.0572249366611334E-2</c:v>
                </c:pt>
                <c:pt idx="15">
                  <c:v>1.6394863518677118E-2</c:v>
                </c:pt>
                <c:pt idx="16">
                  <c:v>5.6796820404042669E-3</c:v>
                </c:pt>
                <c:pt idx="17">
                  <c:v>1.5587668967901966E-3</c:v>
                </c:pt>
                <c:pt idx="18">
                  <c:v>3.6062099805035891E-4</c:v>
                </c:pt>
                <c:pt idx="19">
                  <c:v>7.3209743826127614E-5</c:v>
                </c:pt>
                <c:pt idx="20">
                  <c:v>1.3351564604933203E-5</c:v>
                </c:pt>
                <c:pt idx="21">
                  <c:v>2.1867240868989532E-6</c:v>
                </c:pt>
              </c:numCache>
            </c:numRef>
          </c:val>
          <c:extLst>
            <c:ext xmlns:c16="http://schemas.microsoft.com/office/drawing/2014/chart" uri="{C3380CC4-5D6E-409C-BE32-E72D297353CC}">
              <c16:uniqueId val="{00000010-64CE-4173-9747-983A61C7D9C0}"/>
            </c:ext>
          </c:extLst>
        </c:ser>
        <c:ser>
          <c:idx val="17"/>
          <c:order val="17"/>
          <c:spPr>
            <a:solidFill>
              <a:schemeClr val="accent6">
                <a:lumMod val="80000"/>
                <a:lumOff val="20000"/>
              </a:schemeClr>
            </a:solidFill>
            <a:ln/>
            <a:effectLst/>
            <a:sp3d/>
          </c:spPr>
          <c:val>
            <c:numRef>
              <c:f>Sheet1!$B$19:$W$19</c:f>
              <c:numCache>
                <c:formatCode>0.000</c:formatCode>
                <c:ptCount val="22"/>
                <c:pt idx="0">
                  <c:v>1.2316175266060146E-9</c:v>
                </c:pt>
                <c:pt idx="1">
                  <c:v>2.768783756218176E-9</c:v>
                </c:pt>
                <c:pt idx="2">
                  <c:v>5.3044010868053066E-9</c:v>
                </c:pt>
                <c:pt idx="3">
                  <c:v>1.5171937122103421E-8</c:v>
                </c:pt>
                <c:pt idx="4">
                  <c:v>8.9452870856474855E-8</c:v>
                </c:pt>
                <c:pt idx="5">
                  <c:v>6.7213805340928829E-7</c:v>
                </c:pt>
                <c:pt idx="6">
                  <c:v>4.7561726590187655E-6</c:v>
                </c:pt>
                <c:pt idx="7">
                  <c:v>2.9557480343152991E-5</c:v>
                </c:pt>
                <c:pt idx="8">
                  <c:v>1.5669836497129015E-4</c:v>
                </c:pt>
                <c:pt idx="9">
                  <c:v>6.8339132157185345E-4</c:v>
                </c:pt>
                <c:pt idx="10">
                  <c:v>2.3139662077470403E-3</c:v>
                </c:pt>
                <c:pt idx="11">
                  <c:v>5.4845527913827252E-3</c:v>
                </c:pt>
                <c:pt idx="12">
                  <c:v>9.1660135748298059E-3</c:v>
                </c:pt>
                <c:pt idx="13">
                  <c:v>1.0918547112211539E-2</c:v>
                </c:pt>
                <c:pt idx="14">
                  <c:v>9.3773693251181286E-3</c:v>
                </c:pt>
                <c:pt idx="15">
                  <c:v>5.7803935048217096E-3</c:v>
                </c:pt>
                <c:pt idx="16">
                  <c:v>2.5571736221077276E-3</c:v>
                </c:pt>
                <c:pt idx="17">
                  <c:v>8.2160663914837356E-4</c:v>
                </c:pt>
                <c:pt idx="18">
                  <c:v>2.1393920809600379E-4</c:v>
                </c:pt>
                <c:pt idx="19">
                  <c:v>4.7594156463202887E-5</c:v>
                </c:pt>
                <c:pt idx="20">
                  <c:v>9.3456071601735982E-6</c:v>
                </c:pt>
                <c:pt idx="21">
                  <c:v>1.6250227480569986E-6</c:v>
                </c:pt>
              </c:numCache>
            </c:numRef>
          </c:val>
          <c:extLst>
            <c:ext xmlns:c16="http://schemas.microsoft.com/office/drawing/2014/chart" uri="{C3380CC4-5D6E-409C-BE32-E72D297353CC}">
              <c16:uniqueId val="{00000011-64CE-4173-9747-983A61C7D9C0}"/>
            </c:ext>
          </c:extLst>
        </c:ser>
        <c:ser>
          <c:idx val="18"/>
          <c:order val="18"/>
          <c:spPr>
            <a:solidFill>
              <a:schemeClr val="accent1">
                <a:lumMod val="80000"/>
              </a:schemeClr>
            </a:solidFill>
            <a:ln/>
            <a:effectLst/>
            <a:sp3d/>
          </c:spPr>
          <c:val>
            <c:numRef>
              <c:f>Sheet1!$B$20:$W$20</c:f>
              <c:numCache>
                <c:formatCode>0.000</c:formatCode>
                <c:ptCount val="22"/>
                <c:pt idx="0">
                  <c:v>1.8487528868447679E-10</c:v>
                </c:pt>
                <c:pt idx="1">
                  <c:v>4.5265852685789962E-10</c:v>
                </c:pt>
                <c:pt idx="2">
                  <c:v>1.3352284345076856E-9</c:v>
                </c:pt>
                <c:pt idx="3">
                  <c:v>7.7185112632045737E-9</c:v>
                </c:pt>
                <c:pt idx="4">
                  <c:v>5.9620368818530764E-8</c:v>
                </c:pt>
                <c:pt idx="5">
                  <c:v>4.4136257489331069E-7</c:v>
                </c:pt>
                <c:pt idx="6">
                  <c:v>2.8787242252164349E-6</c:v>
                </c:pt>
                <c:pt idx="7">
                  <c:v>1.6067485666719444E-5</c:v>
                </c:pt>
                <c:pt idx="8">
                  <c:v>7.4469125720115628E-5</c:v>
                </c:pt>
                <c:pt idx="9">
                  <c:v>2.7424938476952441E-4</c:v>
                </c:pt>
                <c:pt idx="10">
                  <c:v>7.532433882426196E-4</c:v>
                </c:pt>
                <c:pt idx="11">
                  <c:v>1.5359645753648843E-3</c:v>
                </c:pt>
                <c:pt idx="12">
                  <c:v>2.3500237990627926E-3</c:v>
                </c:pt>
                <c:pt idx="13">
                  <c:v>2.7305360952612884E-3</c:v>
                </c:pt>
                <c:pt idx="14">
                  <c:v>2.4220603755932225E-3</c:v>
                </c:pt>
                <c:pt idx="15">
                  <c:v>1.6399815123195047E-3</c:v>
                </c:pt>
                <c:pt idx="16">
                  <c:v>8.4347412969188287E-4</c:v>
                </c:pt>
                <c:pt idx="17">
                  <c:v>3.2968928465739768E-4</c:v>
                </c:pt>
                <c:pt idx="18">
                  <c:v>9.986762844483183E-5</c:v>
                </c:pt>
                <c:pt idx="19">
                  <c:v>2.5027314481320945E-5</c:v>
                </c:pt>
                <c:pt idx="20">
                  <c:v>5.4077339527274465E-6</c:v>
                </c:pt>
                <c:pt idx="21">
                  <c:v>1.0149105687748878E-6</c:v>
                </c:pt>
              </c:numCache>
            </c:numRef>
          </c:val>
          <c:extLst>
            <c:ext xmlns:c16="http://schemas.microsoft.com/office/drawing/2014/chart" uri="{C3380CC4-5D6E-409C-BE32-E72D297353CC}">
              <c16:uniqueId val="{00000012-64CE-4173-9747-983A61C7D9C0}"/>
            </c:ext>
          </c:extLst>
        </c:ser>
        <c:ser>
          <c:idx val="19"/>
          <c:order val="19"/>
          <c:spPr>
            <a:solidFill>
              <a:schemeClr val="accent2">
                <a:lumMod val="80000"/>
              </a:schemeClr>
            </a:solidFill>
            <a:ln/>
            <a:effectLst/>
            <a:sp3d/>
          </c:spPr>
          <c:val>
            <c:numRef>
              <c:f>Sheet1!$B$21:$W$21</c:f>
              <c:numCache>
                <c:formatCode>0.000</c:formatCode>
                <c:ptCount val="22"/>
                <c:pt idx="0">
                  <c:v>2.9287749195649763E-11</c:v>
                </c:pt>
                <c:pt idx="1">
                  <c:v>1.0266322094206385E-10</c:v>
                </c:pt>
                <c:pt idx="2">
                  <c:v>5.8743285634720477E-10</c:v>
                </c:pt>
                <c:pt idx="3">
                  <c:v>4.634920142757736E-9</c:v>
                </c:pt>
                <c:pt idx="4">
                  <c:v>3.5809255231666481E-8</c:v>
                </c:pt>
                <c:pt idx="5">
                  <c:v>2.4474369090382677E-7</c:v>
                </c:pt>
                <c:pt idx="6">
                  <c:v>1.434308740265207E-6</c:v>
                </c:pt>
                <c:pt idx="7">
                  <c:v>7.0248259093544883E-6</c:v>
                </c:pt>
                <c:pt idx="8">
                  <c:v>2.7805957172683519E-5</c:v>
                </c:pt>
                <c:pt idx="9">
                  <c:v>8.5373623108453436E-5</c:v>
                </c:pt>
                <c:pt idx="10">
                  <c:v>2.018766828084909E-4</c:v>
                </c:pt>
                <c:pt idx="11">
                  <c:v>3.7063871685383357E-4</c:v>
                </c:pt>
                <c:pt idx="12">
                  <c:v>5.3435274825147031E-4</c:v>
                </c:pt>
                <c:pt idx="13">
                  <c:v>6.1001557477408672E-4</c:v>
                </c:pt>
                <c:pt idx="14">
                  <c:v>5.5375565349823086E-4</c:v>
                </c:pt>
                <c:pt idx="15">
                  <c:v>3.9964995280140122E-4</c:v>
                </c:pt>
                <c:pt idx="16">
                  <c:v>2.2857025093413484E-4</c:v>
                </c:pt>
                <c:pt idx="17">
                  <c:v>1.0319867577495166E-4</c:v>
                </c:pt>
                <c:pt idx="18">
                  <c:v>3.6876391767759039E-5</c:v>
                </c:pt>
                <c:pt idx="19">
                  <c:v>1.0626559058082761E-5</c:v>
                </c:pt>
                <c:pt idx="20">
                  <c:v>2.5751166734985042E-6</c:v>
                </c:pt>
                <c:pt idx="21">
                  <c:v>5.2985635055026156E-7</c:v>
                </c:pt>
              </c:numCache>
            </c:numRef>
          </c:val>
          <c:extLst>
            <c:ext xmlns:c16="http://schemas.microsoft.com/office/drawing/2014/chart" uri="{C3380CC4-5D6E-409C-BE32-E72D297353CC}">
              <c16:uniqueId val="{00000013-64CE-4173-9747-983A61C7D9C0}"/>
            </c:ext>
          </c:extLst>
        </c:ser>
        <c:ser>
          <c:idx val="20"/>
          <c:order val="20"/>
          <c:spPr>
            <a:solidFill>
              <a:schemeClr val="accent3">
                <a:lumMod val="80000"/>
              </a:schemeClr>
            </a:solidFill>
            <a:ln/>
            <a:effectLst/>
            <a:sp3d/>
          </c:spPr>
          <c:val>
            <c:numRef>
              <c:f>Sheet1!$B$22:$W$22</c:f>
              <c:numCache>
                <c:formatCode>0.000</c:formatCode>
                <c:ptCount val="22"/>
                <c:pt idx="0">
                  <c:v>6.2434863436416173E-12</c:v>
                </c:pt>
                <c:pt idx="1">
                  <c:v>3.5476583106285214E-11</c:v>
                </c:pt>
                <c:pt idx="2">
                  <c:v>2.8373358559892969E-10</c:v>
                </c:pt>
                <c:pt idx="3">
                  <c:v>2.309713540050417E-9</c:v>
                </c:pt>
                <c:pt idx="4">
                  <c:v>1.6806594924189743E-8</c:v>
                </c:pt>
                <c:pt idx="5">
                  <c:v>1.0520609656824486E-7</c:v>
                </c:pt>
                <c:pt idx="6">
                  <c:v>5.5264223674640894E-7</c:v>
                </c:pt>
                <c:pt idx="7">
                  <c:v>2.3687011314498603E-6</c:v>
                </c:pt>
                <c:pt idx="8">
                  <c:v>8.0488553812707413E-6</c:v>
                </c:pt>
                <c:pt idx="9">
                  <c:v>2.1555592427596298E-5</c:v>
                </c:pt>
                <c:pt idx="10">
                  <c:v>4.5829114058403819E-5</c:v>
                </c:pt>
                <c:pt idx="11">
                  <c:v>7.8200992546793456E-5</c:v>
                </c:pt>
                <c:pt idx="12">
                  <c:v>1.0812254152894864E-4</c:v>
                </c:pt>
                <c:pt idx="13">
                  <c:v>1.2193129315136003E-4</c:v>
                </c:pt>
                <c:pt idx="14">
                  <c:v>1.1251357669367582E-4</c:v>
                </c:pt>
                <c:pt idx="15">
                  <c:v>8.4957734444901983E-5</c:v>
                </c:pt>
                <c:pt idx="16">
                  <c:v>5.2354701727521055E-5</c:v>
                </c:pt>
                <c:pt idx="17">
                  <c:v>2.6222279867330019E-5</c:v>
                </c:pt>
                <c:pt idx="18">
                  <c:v>1.0641406888935402E-5</c:v>
                </c:pt>
                <c:pt idx="19">
                  <c:v>3.5096708242754281E-6</c:v>
                </c:pt>
                <c:pt idx="20">
                  <c:v>9.5578104128231477E-7</c:v>
                </c:pt>
                <c:pt idx="21">
                  <c:v>2.3576847733840198E-7</c:v>
                </c:pt>
              </c:numCache>
            </c:numRef>
          </c:val>
          <c:extLst>
            <c:ext xmlns:c16="http://schemas.microsoft.com/office/drawing/2014/chart" uri="{C3380CC4-5D6E-409C-BE32-E72D297353CC}">
              <c16:uniqueId val="{00000014-64CE-4173-9747-983A61C7D9C0}"/>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13497408"/>
        <c:axId val="513495448"/>
        <c:axId val="500723736"/>
      </c:surface3DChart>
      <c:catAx>
        <c:axId val="513497408"/>
        <c:scaling>
          <c:orientation val="minMax"/>
        </c:scaling>
        <c:delete val="1"/>
        <c:axPos val="b"/>
        <c:majorTickMark val="none"/>
        <c:minorTickMark val="none"/>
        <c:tickLblPos val="nextTo"/>
        <c:crossAx val="513495448"/>
        <c:crosses val="autoZero"/>
        <c:auto val="1"/>
        <c:lblAlgn val="ctr"/>
        <c:lblOffset val="100"/>
        <c:noMultiLvlLbl val="0"/>
      </c:catAx>
      <c:valAx>
        <c:axId val="513495448"/>
        <c:scaling>
          <c:orientation val="minMax"/>
          <c:max val="1"/>
        </c:scaling>
        <c:delete val="1"/>
        <c:axPos val="r"/>
        <c:numFmt formatCode="0.000" sourceLinked="1"/>
        <c:majorTickMark val="none"/>
        <c:minorTickMark val="none"/>
        <c:tickLblPos val="nextTo"/>
        <c:crossAx val="513497408"/>
        <c:crosses val="autoZero"/>
        <c:crossBetween val="midCat"/>
      </c:valAx>
      <c:serAx>
        <c:axId val="500723736"/>
        <c:scaling>
          <c:orientation val="minMax"/>
        </c:scaling>
        <c:delete val="1"/>
        <c:axPos val="b"/>
        <c:majorTickMark val="none"/>
        <c:minorTickMark val="none"/>
        <c:tickLblPos val="nextTo"/>
        <c:crossAx val="513495448"/>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1.8316487962757283E-5</c:v>
                </c:pt>
                <c:pt idx="1">
                  <c:v>5.6507638577240009E-5</c:v>
                </c:pt>
                <c:pt idx="2">
                  <c:v>1.3879859742129368E-4</c:v>
                </c:pt>
                <c:pt idx="3">
                  <c:v>2.6067175866634207E-4</c:v>
                </c:pt>
                <c:pt idx="4">
                  <c:v>3.8057447995773291E-4</c:v>
                </c:pt>
                <c:pt idx="5">
                  <c:v>4.367172009043474E-4</c:v>
                </c:pt>
                <c:pt idx="6">
                  <c:v>3.9592178483069022E-4</c:v>
                </c:pt>
                <c:pt idx="7">
                  <c:v>2.8339563255948752E-4</c:v>
                </c:pt>
                <c:pt idx="8">
                  <c:v>1.5934306940912067E-4</c:v>
                </c:pt>
                <c:pt idx="9">
                  <c:v>6.9844162860733774E-5</c:v>
                </c:pt>
                <c:pt idx="10">
                  <c:v>2.3790122875272136E-5</c:v>
                </c:pt>
                <c:pt idx="11">
                  <c:v>6.3794986687040804E-6</c:v>
                </c:pt>
                <c:pt idx="12">
                  <c:v>1.4076534597681023E-6</c:v>
                </c:pt>
                <c:pt idx="13">
                  <c:v>2.6531417935812267E-7</c:v>
                </c:pt>
                <c:pt idx="14">
                  <c:v>4.393367783048606E-8</c:v>
                </c:pt>
                <c:pt idx="15">
                  <c:v>6.5271178477215904E-9</c:v>
                </c:pt>
                <c:pt idx="16">
                  <c:v>8.8398728299939727E-10</c:v>
                </c:pt>
                <c:pt idx="17">
                  <c:v>1.1049688662674237E-10</c:v>
                </c:pt>
                <c:pt idx="18">
                  <c:v>1.2877903922007631E-11</c:v>
                </c:pt>
                <c:pt idx="19">
                  <c:v>1.4135494179399923E-12</c:v>
                </c:pt>
                <c:pt idx="20">
                  <c:v>1.4859701200992879E-13</c:v>
                </c:pt>
                <c:pt idx="21">
                  <c:v>1.6110444562197355E-14</c:v>
                </c:pt>
              </c:numCache>
            </c:numRef>
          </c:val>
          <c:extLst>
            <c:ext xmlns:c16="http://schemas.microsoft.com/office/drawing/2014/chart" uri="{C3380CC4-5D6E-409C-BE32-E72D297353CC}">
              <c16:uniqueId val="{00000000-7EEE-4FCE-829A-780FD82A3FF6}"/>
            </c:ext>
          </c:extLst>
        </c:ser>
        <c:ser>
          <c:idx val="1"/>
          <c:order val="1"/>
          <c:spPr>
            <a:solidFill>
              <a:schemeClr val="accent2"/>
            </a:solidFill>
            <a:ln/>
            <a:effectLst/>
            <a:sp3d/>
          </c:spPr>
          <c:val>
            <c:numRef>
              <c:f>Sheet1!$B$3:$W$3</c:f>
              <c:numCache>
                <c:formatCode>0.000</c:formatCode>
                <c:ptCount val="22"/>
                <c:pt idx="0">
                  <c:v>6.1058956501069874E-5</c:v>
                </c:pt>
                <c:pt idx="1">
                  <c:v>2.3939602965266036E-4</c:v>
                </c:pt>
                <c:pt idx="2">
                  <c:v>6.6823908958572723E-4</c:v>
                </c:pt>
                <c:pt idx="3">
                  <c:v>1.3732082388892685E-3</c:v>
                </c:pt>
                <c:pt idx="4">
                  <c:v>2.1094487078891916E-3</c:v>
                </c:pt>
                <c:pt idx="5">
                  <c:v>2.4558126543032864E-3</c:v>
                </c:pt>
                <c:pt idx="6">
                  <c:v>2.1793512939068094E-3</c:v>
                </c:pt>
                <c:pt idx="7">
                  <c:v>1.4737552139896639E-3</c:v>
                </c:pt>
                <c:pt idx="8">
                  <c:v>7.5485821208662383E-4</c:v>
                </c:pt>
                <c:pt idx="9">
                  <c:v>2.9220427043725257E-4</c:v>
                </c:pt>
                <c:pt idx="10">
                  <c:v>8.6737670244325528E-5</c:v>
                </c:pt>
                <c:pt idx="11">
                  <c:v>2.0979347086967122E-5</c:v>
                </c:pt>
                <c:pt idx="12">
                  <c:v>4.3102032291279058E-6</c:v>
                </c:pt>
                <c:pt idx="13">
                  <c:v>7.7449548081988879E-7</c:v>
                </c:pt>
                <c:pt idx="14">
                  <c:v>1.2433938899692376E-7</c:v>
                </c:pt>
                <c:pt idx="15">
                  <c:v>1.8124897064814771E-8</c:v>
                </c:pt>
                <c:pt idx="16">
                  <c:v>2.4295441347770175E-9</c:v>
                </c:pt>
                <c:pt idx="17">
                  <c:v>3.0270237680687775E-10</c:v>
                </c:pt>
                <c:pt idx="18">
                  <c:v>3.5475224000917174E-11</c:v>
                </c:pt>
                <c:pt idx="19">
                  <c:v>4.0072026650579539E-12</c:v>
                </c:pt>
                <c:pt idx="20">
                  <c:v>4.6933828996615612E-13</c:v>
                </c:pt>
                <c:pt idx="21">
                  <c:v>6.5290404675788103E-14</c:v>
                </c:pt>
              </c:numCache>
            </c:numRef>
          </c:val>
          <c:extLst>
            <c:ext xmlns:c16="http://schemas.microsoft.com/office/drawing/2014/chart" uri="{C3380CC4-5D6E-409C-BE32-E72D297353CC}">
              <c16:uniqueId val="{00000001-7EEE-4FCE-829A-780FD82A3FF6}"/>
            </c:ext>
          </c:extLst>
        </c:ser>
        <c:ser>
          <c:idx val="2"/>
          <c:order val="2"/>
          <c:spPr>
            <a:solidFill>
              <a:schemeClr val="accent3"/>
            </a:solidFill>
            <a:ln/>
            <a:effectLst/>
            <a:sp3d/>
          </c:spPr>
          <c:val>
            <c:numRef>
              <c:f>Sheet1!$B$4:$W$4</c:f>
              <c:numCache>
                <c:formatCode>0.000</c:formatCode>
                <c:ptCount val="22"/>
                <c:pt idx="0">
                  <c:v>1.6274251960676206E-4</c:v>
                </c:pt>
                <c:pt idx="1">
                  <c:v>7.2428644857776606E-4</c:v>
                </c:pt>
                <c:pt idx="2">
                  <c:v>2.4051276459714178E-3</c:v>
                </c:pt>
                <c:pt idx="3">
                  <c:v>5.6192994644298075E-3</c:v>
                </c:pt>
                <c:pt idx="4">
                  <c:v>9.3163462187122875E-3</c:v>
                </c:pt>
                <c:pt idx="5">
                  <c:v>1.1074733853044517E-2</c:v>
                </c:pt>
                <c:pt idx="6">
                  <c:v>9.5407997552238687E-3</c:v>
                </c:pt>
                <c:pt idx="7">
                  <c:v>5.934362260815001E-3</c:v>
                </c:pt>
                <c:pt idx="8">
                  <c:v>2.6655670391884378E-3</c:v>
                </c:pt>
                <c:pt idx="9">
                  <c:v>8.7417818372757848E-4</c:v>
                </c:pt>
                <c:pt idx="10">
                  <c:v>2.3003349284418854E-4</c:v>
                </c:pt>
                <c:pt idx="11">
                  <c:v>5.10377186840503E-5</c:v>
                </c:pt>
                <c:pt idx="12">
                  <c:v>9.8610644203383647E-6</c:v>
                </c:pt>
                <c:pt idx="13">
                  <c:v>1.6967265944016725E-6</c:v>
                </c:pt>
                <c:pt idx="14">
                  <c:v>2.643364657895186E-7</c:v>
                </c:pt>
                <c:pt idx="15">
                  <c:v>3.7775140569041476E-8</c:v>
                </c:pt>
                <c:pt idx="16">
                  <c:v>5.0091199918876087E-9</c:v>
                </c:pt>
                <c:pt idx="17">
                  <c:v>6.2594073343574819E-10</c:v>
                </c:pt>
                <c:pt idx="18">
                  <c:v>7.6742285336470673E-11</c:v>
                </c:pt>
                <c:pt idx="19">
                  <c:v>1.0473663300514049E-11</c:v>
                </c:pt>
                <c:pt idx="20">
                  <c:v>1.9909289509498551E-12</c:v>
                </c:pt>
                <c:pt idx="21">
                  <c:v>5.0496499885740029E-13</c:v>
                </c:pt>
              </c:numCache>
            </c:numRef>
          </c:val>
          <c:extLst>
            <c:ext xmlns:c16="http://schemas.microsoft.com/office/drawing/2014/chart" uri="{C3380CC4-5D6E-409C-BE32-E72D297353CC}">
              <c16:uniqueId val="{00000002-7EEE-4FCE-829A-780FD82A3FF6}"/>
            </c:ext>
          </c:extLst>
        </c:ser>
        <c:ser>
          <c:idx val="3"/>
          <c:order val="3"/>
          <c:spPr>
            <a:solidFill>
              <a:schemeClr val="accent4"/>
            </a:solidFill>
            <a:ln/>
            <a:effectLst/>
            <a:sp3d/>
          </c:spPr>
          <c:val>
            <c:numRef>
              <c:f>Sheet1!$B$5:$W$5</c:f>
              <c:numCache>
                <c:formatCode>0.000</c:formatCode>
                <c:ptCount val="22"/>
                <c:pt idx="0">
                  <c:v>3.3417566631994131E-4</c:v>
                </c:pt>
                <c:pt idx="1">
                  <c:v>1.6209699740892865E-3</c:v>
                </c:pt>
                <c:pt idx="2">
                  <c:v>6.1276537484492152E-3</c:v>
                </c:pt>
                <c:pt idx="3">
                  <c:v>1.74047396371118E-2</c:v>
                </c:pt>
                <c:pt idx="4">
                  <c:v>3.2147300953646693E-2</c:v>
                </c:pt>
                <c:pt idx="5">
                  <c:v>3.9699711098542707E-2</c:v>
                </c:pt>
                <c:pt idx="6">
                  <c:v>3.2536527000855894E-2</c:v>
                </c:pt>
                <c:pt idx="7">
                  <c:v>1.7993353589408224E-2</c:v>
                </c:pt>
                <c:pt idx="8">
                  <c:v>6.6519470245508657E-3</c:v>
                </c:pt>
                <c:pt idx="9">
                  <c:v>1.9345279842985857E-3</c:v>
                </c:pt>
                <c:pt idx="10">
                  <c:v>4.690460316676946E-4</c:v>
                </c:pt>
                <c:pt idx="11">
                  <c:v>9.8346289484553933E-5</c:v>
                </c:pt>
                <c:pt idx="12">
                  <c:v>1.8265626564314161E-5</c:v>
                </c:pt>
                <c:pt idx="13">
                  <c:v>3.0580374151160385E-6</c:v>
                </c:pt>
                <c:pt idx="14">
                  <c:v>4.6791190022313471E-7</c:v>
                </c:pt>
                <c:pt idx="15">
                  <c:v>6.6294666275553706E-8</c:v>
                </c:pt>
                <c:pt idx="16">
                  <c:v>8.8902944484319246E-9</c:v>
                </c:pt>
                <c:pt idx="17">
                  <c:v>1.2086513305916919E-9</c:v>
                </c:pt>
                <c:pt idx="18">
                  <c:v>2.0336071594566582E-10</c:v>
                </c:pt>
                <c:pt idx="19">
                  <c:v>5.2643038563162036E-11</c:v>
                </c:pt>
                <c:pt idx="20">
                  <c:v>1.7931504226031431E-11</c:v>
                </c:pt>
                <c:pt idx="21">
                  <c:v>5.7602965909281903E-12</c:v>
                </c:pt>
              </c:numCache>
            </c:numRef>
          </c:val>
          <c:extLst>
            <c:ext xmlns:c16="http://schemas.microsoft.com/office/drawing/2014/chart" uri="{C3380CC4-5D6E-409C-BE32-E72D297353CC}">
              <c16:uniqueId val="{00000003-7EEE-4FCE-829A-780FD82A3FF6}"/>
            </c:ext>
          </c:extLst>
        </c:ser>
        <c:ser>
          <c:idx val="4"/>
          <c:order val="4"/>
          <c:spPr>
            <a:solidFill>
              <a:schemeClr val="accent5"/>
            </a:solidFill>
            <a:ln/>
            <a:effectLst/>
            <a:sp3d/>
          </c:spPr>
          <c:val>
            <c:numRef>
              <c:f>Sheet1!$B$6:$W$6</c:f>
              <c:numCache>
                <c:formatCode>0.000</c:formatCode>
                <c:ptCount val="22"/>
                <c:pt idx="0">
                  <c:v>5.3840509611335116E-4</c:v>
                </c:pt>
                <c:pt idx="1">
                  <c:v>2.7325957941889863E-3</c:v>
                </c:pt>
                <c:pt idx="2">
                  <c:v>1.1114466583123084E-2</c:v>
                </c:pt>
                <c:pt idx="3">
                  <c:v>3.5403434392070519E-2</c:v>
                </c:pt>
                <c:pt idx="4">
                  <c:v>8.1949952860145794E-2</c:v>
                </c:pt>
                <c:pt idx="5">
                  <c:v>0.10440231636521506</c:v>
                </c:pt>
                <c:pt idx="6">
                  <c:v>8.1503919672211878E-2</c:v>
                </c:pt>
                <c:pt idx="7">
                  <c:v>3.5519162983908482E-2</c:v>
                </c:pt>
                <c:pt idx="8">
                  <c:v>1.1852105981368172E-2</c:v>
                </c:pt>
                <c:pt idx="9">
                  <c:v>3.2247193756084996E-3</c:v>
                </c:pt>
                <c:pt idx="10">
                  <c:v>7.491222797587387E-4</c:v>
                </c:pt>
                <c:pt idx="11">
                  <c:v>1.527260049762913E-4</c:v>
                </c:pt>
                <c:pt idx="12">
                  <c:v>2.7863437683560213E-5</c:v>
                </c:pt>
                <c:pt idx="13">
                  <c:v>4.6189070134147106E-6</c:v>
                </c:pt>
                <c:pt idx="14">
                  <c:v>7.0673504062793855E-7</c:v>
                </c:pt>
                <c:pt idx="15">
                  <c:v>1.0314977546322986E-7</c:v>
                </c:pt>
                <c:pt idx="16">
                  <c:v>1.6093828951979489E-8</c:v>
                </c:pt>
                <c:pt idx="17">
                  <c:v>3.5362298428456105E-9</c:v>
                </c:pt>
                <c:pt idx="18">
                  <c:v>1.2277641415082081E-9</c:v>
                </c:pt>
                <c:pt idx="19">
                  <c:v>5.0188687917892705E-10</c:v>
                </c:pt>
                <c:pt idx="20">
                  <c:v>1.9126815460661749E-10</c:v>
                </c:pt>
                <c:pt idx="21">
                  <c:v>5.9890219226534736E-11</c:v>
                </c:pt>
              </c:numCache>
            </c:numRef>
          </c:val>
          <c:extLst>
            <c:ext xmlns:c16="http://schemas.microsoft.com/office/drawing/2014/chart" uri="{C3380CC4-5D6E-409C-BE32-E72D297353CC}">
              <c16:uniqueId val="{00000004-7EEE-4FCE-829A-780FD82A3FF6}"/>
            </c:ext>
          </c:extLst>
        </c:ser>
        <c:ser>
          <c:idx val="5"/>
          <c:order val="5"/>
          <c:spPr>
            <a:solidFill>
              <a:schemeClr val="accent6"/>
            </a:solidFill>
            <a:ln/>
            <a:effectLst/>
            <a:sp3d/>
          </c:spPr>
          <c:val>
            <c:numRef>
              <c:f>Sheet1!$B$7:$W$7</c:f>
              <c:numCache>
                <c:formatCode>0.000</c:formatCode>
                <c:ptCount val="22"/>
                <c:pt idx="0">
                  <c:v>6.8935789457858182E-4</c:v>
                </c:pt>
                <c:pt idx="1">
                  <c:v>3.5266836327602883E-3</c:v>
                </c:pt>
                <c:pt idx="2">
                  <c:v>1.4597849932493103E-2</c:v>
                </c:pt>
                <c:pt idx="3">
                  <c:v>4.8140041653450323E-2</c:v>
                </c:pt>
                <c:pt idx="4">
                  <c:v>0.11759293268352446</c:v>
                </c:pt>
                <c:pt idx="5">
                  <c:v>0.19546256778089199</c:v>
                </c:pt>
                <c:pt idx="6">
                  <c:v>0.11300129118308672</c:v>
                </c:pt>
                <c:pt idx="7">
                  <c:v>4.7584542438853406E-2</c:v>
                </c:pt>
                <c:pt idx="8">
                  <c:v>1.5374811509699226E-2</c:v>
                </c:pt>
                <c:pt idx="9">
                  <c:v>4.1192134738987415E-3</c:v>
                </c:pt>
                <c:pt idx="10">
                  <c:v>9.497595453274748E-4</c:v>
                </c:pt>
                <c:pt idx="11">
                  <c:v>1.9339264883731769E-4</c:v>
                </c:pt>
                <c:pt idx="12">
                  <c:v>3.5485380020683226E-5</c:v>
                </c:pt>
                <c:pt idx="13">
                  <c:v>6.0026179651194221E-6</c:v>
                </c:pt>
                <c:pt idx="14">
                  <c:v>9.8474684312989913E-7</c:v>
                </c:pt>
                <c:pt idx="15">
                  <c:v>1.8521161912104688E-7</c:v>
                </c:pt>
                <c:pt idx="16">
                  <c:v>5.4656486829674634E-8</c:v>
                </c:pt>
                <c:pt idx="17">
                  <c:v>2.4421557234371071E-8</c:v>
                </c:pt>
                <c:pt idx="18">
                  <c:v>1.1575481584596238E-8</c:v>
                </c:pt>
                <c:pt idx="19">
                  <c:v>4.8910392621045068E-9</c:v>
                </c:pt>
                <c:pt idx="20">
                  <c:v>1.7522482650653802E-9</c:v>
                </c:pt>
                <c:pt idx="21">
                  <c:v>5.0408965702118675E-10</c:v>
                </c:pt>
              </c:numCache>
            </c:numRef>
          </c:val>
          <c:extLst>
            <c:ext xmlns:c16="http://schemas.microsoft.com/office/drawing/2014/chart" uri="{C3380CC4-5D6E-409C-BE32-E72D297353CC}">
              <c16:uniqueId val="{00000005-7EEE-4FCE-829A-780FD82A3FF6}"/>
            </c:ext>
          </c:extLst>
        </c:ser>
        <c:ser>
          <c:idx val="6"/>
          <c:order val="6"/>
          <c:spPr>
            <a:solidFill>
              <a:schemeClr val="accent1">
                <a:lumMod val="60000"/>
              </a:schemeClr>
            </a:solidFill>
            <a:ln/>
            <a:effectLst/>
            <a:sp3d/>
          </c:spPr>
          <c:val>
            <c:numRef>
              <c:f>Sheet1!$B$8:$W$8</c:f>
              <c:numCache>
                <c:formatCode>0.000</c:formatCode>
                <c:ptCount val="22"/>
                <c:pt idx="0">
                  <c:v>7.0670291848077475E-4</c:v>
                </c:pt>
                <c:pt idx="1">
                  <c:v>3.5199294973500758E-3</c:v>
                </c:pt>
                <c:pt idx="2">
                  <c:v>1.4106138468366839E-2</c:v>
                </c:pt>
                <c:pt idx="3">
                  <c:v>4.4526523506210849E-2</c:v>
                </c:pt>
                <c:pt idx="4">
                  <c:v>0.10292191534125862</c:v>
                </c:pt>
                <c:pt idx="5">
                  <c:v>0.14123377261498857</c:v>
                </c:pt>
                <c:pt idx="6">
                  <c:v>0.10048672911806887</c:v>
                </c:pt>
                <c:pt idx="7">
                  <c:v>4.3976516649174104E-2</c:v>
                </c:pt>
                <c:pt idx="8">
                  <c:v>1.4800082771192371E-2</c:v>
                </c:pt>
                <c:pt idx="9">
                  <c:v>4.0923625757725906E-3</c:v>
                </c:pt>
                <c:pt idx="10">
                  <c:v>9.8013917340698808E-4</c:v>
                </c:pt>
                <c:pt idx="11">
                  <c:v>2.1503486444915309E-4</c:v>
                </c:pt>
                <c:pt idx="12">
                  <c:v>4.66919529803348E-5</c:v>
                </c:pt>
                <c:pt idx="13">
                  <c:v>1.0608612010499978E-5</c:v>
                </c:pt>
                <c:pt idx="14">
                  <c:v>2.5612671390055869E-6</c:v>
                </c:pt>
                <c:pt idx="15">
                  <c:v>8.0687314309092236E-7</c:v>
                </c:pt>
                <c:pt idx="16">
                  <c:v>4.0701270285396739E-7</c:v>
                </c:pt>
                <c:pt idx="17">
                  <c:v>2.1795619457449826E-7</c:v>
                </c:pt>
                <c:pt idx="18">
                  <c:v>1.0206006774162079E-7</c:v>
                </c:pt>
                <c:pt idx="19">
                  <c:v>3.9989672504387934E-8</c:v>
                </c:pt>
                <c:pt idx="20">
                  <c:v>1.2943482800100794E-8</c:v>
                </c:pt>
                <c:pt idx="21">
                  <c:v>3.3474975669415278E-9</c:v>
                </c:pt>
              </c:numCache>
            </c:numRef>
          </c:val>
          <c:extLst>
            <c:ext xmlns:c16="http://schemas.microsoft.com/office/drawing/2014/chart" uri="{C3380CC4-5D6E-409C-BE32-E72D297353CC}">
              <c16:uniqueId val="{00000006-7EEE-4FCE-829A-780FD82A3FF6}"/>
            </c:ext>
          </c:extLst>
        </c:ser>
        <c:ser>
          <c:idx val="7"/>
          <c:order val="7"/>
          <c:spPr>
            <a:solidFill>
              <a:schemeClr val="accent2">
                <a:lumMod val="60000"/>
              </a:schemeClr>
            </a:solidFill>
            <a:ln/>
            <a:effectLst/>
            <a:sp3d/>
          </c:spPr>
          <c:val>
            <c:numRef>
              <c:f>Sheet1!$B$9:$W$9</c:f>
              <c:numCache>
                <c:formatCode>0.000</c:formatCode>
                <c:ptCount val="22"/>
                <c:pt idx="0">
                  <c:v>5.8176814388420487E-4</c:v>
                </c:pt>
                <c:pt idx="1">
                  <c:v>2.7306295524624461E-3</c:v>
                </c:pt>
                <c:pt idx="2">
                  <c:v>1.011287766770478E-2</c:v>
                </c:pt>
                <c:pt idx="3">
                  <c:v>2.8709343379726058E-2</c:v>
                </c:pt>
                <c:pt idx="4">
                  <c:v>5.6357103365304681E-2</c:v>
                </c:pt>
                <c:pt idx="5">
                  <c:v>6.9769521073524007E-2</c:v>
                </c:pt>
                <c:pt idx="6">
                  <c:v>5.6105073253853097E-2</c:v>
                </c:pt>
                <c:pt idx="7">
                  <c:v>2.8882597106527685E-2</c:v>
                </c:pt>
                <c:pt idx="8">
                  <c:v>1.08586475378658E-2</c:v>
                </c:pt>
                <c:pt idx="9">
                  <c:v>3.5756555816949974E-3</c:v>
                </c:pt>
                <c:pt idx="10">
                  <c:v>1.3296810019790099E-3</c:v>
                </c:pt>
                <c:pt idx="11">
                  <c:v>6.2676165964918552E-4</c:v>
                </c:pt>
                <c:pt idx="12">
                  <c:v>2.76217131608051E-4</c:v>
                </c:pt>
                <c:pt idx="13">
                  <c:v>8.5025438980293407E-5</c:v>
                </c:pt>
                <c:pt idx="14">
                  <c:v>1.6419507136119503E-5</c:v>
                </c:pt>
                <c:pt idx="15">
                  <c:v>5.998110812565442E-6</c:v>
                </c:pt>
                <c:pt idx="16">
                  <c:v>3.3347955018867396E-6</c:v>
                </c:pt>
                <c:pt idx="17">
                  <c:v>1.7314092352674301E-6</c:v>
                </c:pt>
                <c:pt idx="18">
                  <c:v>7.4795638352359632E-7</c:v>
                </c:pt>
                <c:pt idx="19">
                  <c:v>2.6346043965997145E-7</c:v>
                </c:pt>
                <c:pt idx="20">
                  <c:v>7.5484753904311997E-8</c:v>
                </c:pt>
                <c:pt idx="21">
                  <c:v>1.7355868665130816E-8</c:v>
                </c:pt>
              </c:numCache>
            </c:numRef>
          </c:val>
          <c:extLst>
            <c:ext xmlns:c16="http://schemas.microsoft.com/office/drawing/2014/chart" uri="{C3380CC4-5D6E-409C-BE32-E72D297353CC}">
              <c16:uniqueId val="{00000007-7EEE-4FCE-829A-780FD82A3FF6}"/>
            </c:ext>
          </c:extLst>
        </c:ser>
        <c:ser>
          <c:idx val="8"/>
          <c:order val="8"/>
          <c:spPr>
            <a:solidFill>
              <a:schemeClr val="accent3">
                <a:lumMod val="60000"/>
              </a:schemeClr>
            </a:solidFill>
            <a:ln/>
            <a:effectLst/>
            <a:sp3d/>
          </c:spPr>
          <c:val>
            <c:numRef>
              <c:f>Sheet1!$B$10:$W$10</c:f>
              <c:numCache>
                <c:formatCode>0.000</c:formatCode>
                <c:ptCount val="22"/>
                <c:pt idx="0">
                  <c:v>3.8444067462604426E-4</c:v>
                </c:pt>
                <c:pt idx="1">
                  <c:v>1.6492899091989314E-3</c:v>
                </c:pt>
                <c:pt idx="2">
                  <c:v>5.4255934318638219E-3</c:v>
                </c:pt>
                <c:pt idx="3">
                  <c:v>1.3228654002401748E-2</c:v>
                </c:pt>
                <c:pt idx="4">
                  <c:v>2.2554509798762348E-2</c:v>
                </c:pt>
                <c:pt idx="5">
                  <c:v>2.703985677960195E-2</c:v>
                </c:pt>
                <c:pt idx="6">
                  <c:v>2.2769986544362731E-2</c:v>
                </c:pt>
                <c:pt idx="7">
                  <c:v>1.3799418708401756E-2</c:v>
                </c:pt>
                <c:pt idx="8">
                  <c:v>8.3095949577214803E-3</c:v>
                </c:pt>
                <c:pt idx="9">
                  <c:v>8.4872402069410078E-3</c:v>
                </c:pt>
                <c:pt idx="10">
                  <c:v>9.7270082551298188E-3</c:v>
                </c:pt>
                <c:pt idx="11">
                  <c:v>7.1238963193242244E-3</c:v>
                </c:pt>
                <c:pt idx="12">
                  <c:v>2.9915638848414814E-3</c:v>
                </c:pt>
                <c:pt idx="13">
                  <c:v>4.5566643067306467E-4</c:v>
                </c:pt>
                <c:pt idx="14">
                  <c:v>9.1272575906993253E-5</c:v>
                </c:pt>
                <c:pt idx="15">
                  <c:v>4.1953146662408139E-5</c:v>
                </c:pt>
                <c:pt idx="16">
                  <c:v>2.3658803236849866E-5</c:v>
                </c:pt>
                <c:pt idx="17">
                  <c:v>1.1400098083451128E-5</c:v>
                </c:pt>
                <c:pt idx="18">
                  <c:v>4.4161619684339717E-6</c:v>
                </c:pt>
                <c:pt idx="19">
                  <c:v>1.3659217368708193E-6</c:v>
                </c:pt>
                <c:pt idx="20">
                  <c:v>3.4217937451185832E-7</c:v>
                </c:pt>
                <c:pt idx="21">
                  <c:v>7.0488007940967857E-8</c:v>
                </c:pt>
              </c:numCache>
            </c:numRef>
          </c:val>
          <c:extLst>
            <c:ext xmlns:c16="http://schemas.microsoft.com/office/drawing/2014/chart" uri="{C3380CC4-5D6E-409C-BE32-E72D297353CC}">
              <c16:uniqueId val="{00000008-7EEE-4FCE-829A-780FD82A3FF6}"/>
            </c:ext>
          </c:extLst>
        </c:ser>
        <c:ser>
          <c:idx val="9"/>
          <c:order val="9"/>
          <c:spPr>
            <a:solidFill>
              <a:schemeClr val="accent4">
                <a:lumMod val="60000"/>
              </a:schemeClr>
            </a:solidFill>
            <a:ln/>
            <a:effectLst/>
            <a:sp3d/>
          </c:spPr>
          <c:val>
            <c:numRef>
              <c:f>Sheet1!$B$11:$W$11</c:f>
              <c:numCache>
                <c:formatCode>0.000</c:formatCode>
                <c:ptCount val="22"/>
                <c:pt idx="0">
                  <c:v>2.0357571718935551E-4</c:v>
                </c:pt>
                <c:pt idx="1">
                  <c:v>7.7832182824593983E-4</c:v>
                </c:pt>
                <c:pt idx="2">
                  <c:v>2.2162566141650025E-3</c:v>
                </c:pt>
                <c:pt idx="3">
                  <c:v>4.6803370070280991E-3</c:v>
                </c:pt>
                <c:pt idx="4">
                  <c:v>7.3301010570160068E-3</c:v>
                </c:pt>
                <c:pt idx="5">
                  <c:v>8.5521331929666183E-3</c:v>
                </c:pt>
                <c:pt idx="6">
                  <c:v>7.5010152255255442E-3</c:v>
                </c:pt>
                <c:pt idx="7">
                  <c:v>5.4350349060285578E-3</c:v>
                </c:pt>
                <c:pt idx="8">
                  <c:v>9.2568439118008647E-3</c:v>
                </c:pt>
                <c:pt idx="9">
                  <c:v>5.4910423079502925E-2</c:v>
                </c:pt>
                <c:pt idx="10">
                  <c:v>7.7183180184261485E-2</c:v>
                </c:pt>
                <c:pt idx="11">
                  <c:v>5.6321717750630683E-2</c:v>
                </c:pt>
                <c:pt idx="12">
                  <c:v>8.9730368358417537E-3</c:v>
                </c:pt>
                <c:pt idx="13">
                  <c:v>1.3967952172731549E-3</c:v>
                </c:pt>
                <c:pt idx="14">
                  <c:v>4.4309906030045091E-4</c:v>
                </c:pt>
                <c:pt idx="15">
                  <c:v>2.5590051260509264E-4</c:v>
                </c:pt>
                <c:pt idx="16">
                  <c:v>1.3933405535067542E-4</c:v>
                </c:pt>
                <c:pt idx="17">
                  <c:v>6.0380746621705617E-5</c:v>
                </c:pt>
                <c:pt idx="18">
                  <c:v>2.0373817093759362E-5</c:v>
                </c:pt>
                <c:pt idx="19">
                  <c:v>5.4342745942794732E-6</c:v>
                </c:pt>
                <c:pt idx="20">
                  <c:v>1.2065271134319557E-6</c:v>
                </c:pt>
                <c:pt idx="21">
                  <c:v>2.2705918517556204E-7</c:v>
                </c:pt>
              </c:numCache>
            </c:numRef>
          </c:val>
          <c:extLst>
            <c:ext xmlns:c16="http://schemas.microsoft.com/office/drawing/2014/chart" uri="{C3380CC4-5D6E-409C-BE32-E72D297353CC}">
              <c16:uniqueId val="{00000009-7EEE-4FCE-829A-780FD82A3FF6}"/>
            </c:ext>
          </c:extLst>
        </c:ser>
        <c:ser>
          <c:idx val="10"/>
          <c:order val="10"/>
          <c:spPr>
            <a:solidFill>
              <a:schemeClr val="accent5">
                <a:lumMod val="60000"/>
              </a:schemeClr>
            </a:solidFill>
            <a:ln/>
            <a:effectLst/>
            <a:sp3d/>
          </c:spPr>
          <c:val>
            <c:numRef>
              <c:f>Sheet1!$B$12:$W$12</c:f>
              <c:numCache>
                <c:formatCode>0.000</c:formatCode>
                <c:ptCount val="22"/>
                <c:pt idx="0">
                  <c:v>8.6447628048180229E-5</c:v>
                </c:pt>
                <c:pt idx="1">
                  <c:v>2.9062416661639799E-4</c:v>
                </c:pt>
                <c:pt idx="2">
                  <c:v>7.2027471910333463E-4</c:v>
                </c:pt>
                <c:pt idx="3">
                  <c:v>1.3703794980484912E-3</c:v>
                </c:pt>
                <c:pt idx="4">
                  <c:v>2.0169518957283035E-3</c:v>
                </c:pt>
                <c:pt idx="5">
                  <c:v>2.3144524155603459E-3</c:v>
                </c:pt>
                <c:pt idx="6">
                  <c:v>2.1219732428572921E-3</c:v>
                </c:pt>
                <c:pt idx="7">
                  <c:v>2.3059046668503762E-3</c:v>
                </c:pt>
                <c:pt idx="8">
                  <c:v>1.1286401673696107E-2</c:v>
                </c:pt>
                <c:pt idx="9">
                  <c:v>7.8806850981618534E-2</c:v>
                </c:pt>
                <c:pt idx="10">
                  <c:v>1</c:v>
                </c:pt>
                <c:pt idx="11">
                  <c:v>9.2902183285509768E-2</c:v>
                </c:pt>
                <c:pt idx="12">
                  <c:v>1.5026617606559536E-2</c:v>
                </c:pt>
                <c:pt idx="13">
                  <c:v>3.7313701505759765E-3</c:v>
                </c:pt>
                <c:pt idx="14">
                  <c:v>2.1008089665716452E-3</c:v>
                </c:pt>
                <c:pt idx="15">
                  <c:v>1.319257568689548E-3</c:v>
                </c:pt>
                <c:pt idx="16">
                  <c:v>6.5735180883122284E-4</c:v>
                </c:pt>
                <c:pt idx="17">
                  <c:v>2.4670845562634156E-4</c:v>
                </c:pt>
                <c:pt idx="18">
                  <c:v>7.0508545660306988E-5</c:v>
                </c:pt>
                <c:pt idx="19">
                  <c:v>1.6567435471334945E-5</c:v>
                </c:pt>
                <c:pt idx="20">
                  <c:v>3.3488789453543914E-6</c:v>
                </c:pt>
                <c:pt idx="21">
                  <c:v>5.8902176029193874E-7</c:v>
                </c:pt>
              </c:numCache>
            </c:numRef>
          </c:val>
          <c:extLst>
            <c:ext xmlns:c16="http://schemas.microsoft.com/office/drawing/2014/chart" uri="{C3380CC4-5D6E-409C-BE32-E72D297353CC}">
              <c16:uniqueId val="{0000000A-7EEE-4FCE-829A-780FD82A3FF6}"/>
            </c:ext>
          </c:extLst>
        </c:ser>
        <c:ser>
          <c:idx val="11"/>
          <c:order val="11"/>
          <c:spPr>
            <a:solidFill>
              <a:schemeClr val="accent6">
                <a:lumMod val="60000"/>
              </a:schemeClr>
            </a:solidFill>
            <a:ln/>
            <a:effectLst/>
            <a:sp3d/>
          </c:spPr>
          <c:val>
            <c:numRef>
              <c:f>Sheet1!$B$13:$W$13</c:f>
              <c:numCache>
                <c:formatCode>0.000</c:formatCode>
                <c:ptCount val="22"/>
                <c:pt idx="0">
                  <c:v>2.9706371143591429E-5</c:v>
                </c:pt>
                <c:pt idx="1">
                  <c:v>8.8567231740687574E-5</c:v>
                </c:pt>
                <c:pt idx="2">
                  <c:v>1.9669915891395973E-4</c:v>
                </c:pt>
                <c:pt idx="3">
                  <c:v>3.4566612223160473E-4</c:v>
                </c:pt>
                <c:pt idx="4">
                  <c:v>4.8613561250780045E-4</c:v>
                </c:pt>
                <c:pt idx="5">
                  <c:v>5.5328442584879202E-4</c:v>
                </c:pt>
                <c:pt idx="6">
                  <c:v>5.6490820973507114E-4</c:v>
                </c:pt>
                <c:pt idx="7">
                  <c:v>1.2742879929616238E-3</c:v>
                </c:pt>
                <c:pt idx="8">
                  <c:v>9.1151360762476707E-3</c:v>
                </c:pt>
                <c:pt idx="9">
                  <c:v>6.6519727286941222E-2</c:v>
                </c:pt>
                <c:pt idx="10">
                  <c:v>9.553605808711646E-2</c:v>
                </c:pt>
                <c:pt idx="11">
                  <c:v>7.3413444473847803E-2</c:v>
                </c:pt>
                <c:pt idx="12">
                  <c:v>1.9550232254074287E-2</c:v>
                </c:pt>
                <c:pt idx="13">
                  <c:v>1.1781009525855668E-2</c:v>
                </c:pt>
                <c:pt idx="14">
                  <c:v>9.013886120484987E-3</c:v>
                </c:pt>
                <c:pt idx="15">
                  <c:v>5.4202804426710383E-3</c:v>
                </c:pt>
                <c:pt idx="16">
                  <c:v>2.3451931172438763E-3</c:v>
                </c:pt>
                <c:pt idx="17">
                  <c:v>7.2800957299638759E-4</c:v>
                </c:pt>
                <c:pt idx="18">
                  <c:v>1.827857551564794E-4</c:v>
                </c:pt>
                <c:pt idx="19">
                  <c:v>3.9211883163113788E-5</c:v>
                </c:pt>
                <c:pt idx="20">
                  <c:v>7.4283778163091144E-6</c:v>
                </c:pt>
                <c:pt idx="21">
                  <c:v>1.2482310186686462E-6</c:v>
                </c:pt>
              </c:numCache>
            </c:numRef>
          </c:val>
          <c:extLst>
            <c:ext xmlns:c16="http://schemas.microsoft.com/office/drawing/2014/chart" uri="{C3380CC4-5D6E-409C-BE32-E72D297353CC}">
              <c16:uniqueId val="{0000000B-7EEE-4FCE-829A-780FD82A3FF6}"/>
            </c:ext>
          </c:extLst>
        </c:ser>
        <c:ser>
          <c:idx val="12"/>
          <c:order val="12"/>
          <c:spPr>
            <a:solidFill>
              <a:schemeClr val="accent1">
                <a:lumMod val="80000"/>
                <a:lumOff val="20000"/>
              </a:schemeClr>
            </a:solidFill>
            <a:ln/>
            <a:effectLst/>
            <a:sp3d/>
          </c:spPr>
          <c:val>
            <c:numRef>
              <c:f>Sheet1!$B$14:$W$14</c:f>
              <c:numCache>
                <c:formatCode>0.000</c:formatCode>
                <c:ptCount val="22"/>
                <c:pt idx="0">
                  <c:v>8.4585938754429302E-6</c:v>
                </c:pt>
                <c:pt idx="1">
                  <c:v>2.2951736782603946E-5</c:v>
                </c:pt>
                <c:pt idx="2">
                  <c:v>4.6786494055550251E-5</c:v>
                </c:pt>
                <c:pt idx="3">
                  <c:v>7.7344814933918684E-5</c:v>
                </c:pt>
                <c:pt idx="4">
                  <c:v>1.0518976926721786E-4</c:v>
                </c:pt>
                <c:pt idx="5">
                  <c:v>1.2150562669288435E-4</c:v>
                </c:pt>
                <c:pt idx="6">
                  <c:v>1.6651298673164052E-4</c:v>
                </c:pt>
                <c:pt idx="7">
                  <c:v>7.0974320952571284E-4</c:v>
                </c:pt>
                <c:pt idx="8">
                  <c:v>4.6666192762604211E-3</c:v>
                </c:pt>
                <c:pt idx="9">
                  <c:v>1.2039900504886448E-2</c:v>
                </c:pt>
                <c:pt idx="10">
                  <c:v>1.9893182763493607E-2</c:v>
                </c:pt>
                <c:pt idx="11">
                  <c:v>2.7109218801840078E-2</c:v>
                </c:pt>
                <c:pt idx="12">
                  <c:v>3.5129686474466168E-2</c:v>
                </c:pt>
                <c:pt idx="13">
                  <c:v>3.8559770709095276E-2</c:v>
                </c:pt>
                <c:pt idx="14">
                  <c:v>3.0684088140565845E-2</c:v>
                </c:pt>
                <c:pt idx="15">
                  <c:v>1.6406721676399404E-2</c:v>
                </c:pt>
                <c:pt idx="16">
                  <c:v>5.6807612066277257E-3</c:v>
                </c:pt>
                <c:pt idx="17">
                  <c:v>1.5588541553962518E-3</c:v>
                </c:pt>
                <c:pt idx="18">
                  <c:v>3.6062747218006911E-4</c:v>
                </c:pt>
                <c:pt idx="19">
                  <c:v>7.3210220567952166E-5</c:v>
                </c:pt>
                <c:pt idx="20">
                  <c:v>1.3351611900653898E-5</c:v>
                </c:pt>
                <c:pt idx="21">
                  <c:v>2.1867330294790323E-6</c:v>
                </c:pt>
              </c:numCache>
            </c:numRef>
          </c:val>
          <c:extLst>
            <c:ext xmlns:c16="http://schemas.microsoft.com/office/drawing/2014/chart" uri="{C3380CC4-5D6E-409C-BE32-E72D297353CC}">
              <c16:uniqueId val="{0000000C-7EEE-4FCE-829A-780FD82A3FF6}"/>
            </c:ext>
          </c:extLst>
        </c:ser>
        <c:ser>
          <c:idx val="13"/>
          <c:order val="13"/>
          <c:spPr>
            <a:solidFill>
              <a:schemeClr val="accent2">
                <a:lumMod val="80000"/>
                <a:lumOff val="20000"/>
              </a:schemeClr>
            </a:solidFill>
            <a:ln/>
            <a:effectLst/>
            <a:sp3d/>
          </c:spPr>
          <c:val>
            <c:numRef>
              <c:f>Sheet1!$B$15:$W$15</c:f>
              <c:numCache>
                <c:formatCode>0.000</c:formatCode>
                <c:ptCount val="22"/>
                <c:pt idx="0">
                  <c:v>2.0639221087255167E-6</c:v>
                </c:pt>
                <c:pt idx="1">
                  <c:v>5.2170857930217357E-6</c:v>
                </c:pt>
                <c:pt idx="2">
                  <c:v>9.9490468862275283E-6</c:v>
                </c:pt>
                <c:pt idx="3">
                  <c:v>1.5686815387282774E-5</c:v>
                </c:pt>
                <c:pt idx="4">
                  <c:v>2.0955675869721455E-5</c:v>
                </c:pt>
                <c:pt idx="5">
                  <c:v>2.6608480762333921E-5</c:v>
                </c:pt>
                <c:pt idx="6">
                  <c:v>6.076402716180044E-5</c:v>
                </c:pt>
                <c:pt idx="7">
                  <c:v>3.1950154717572197E-4</c:v>
                </c:pt>
                <c:pt idx="8">
                  <c:v>1.2019245929443933E-3</c:v>
                </c:pt>
                <c:pt idx="9">
                  <c:v>3.6294150231314993E-3</c:v>
                </c:pt>
                <c:pt idx="10">
                  <c:v>1.0894319023989562E-2</c:v>
                </c:pt>
                <c:pt idx="11">
                  <c:v>3.208827776885885E-2</c:v>
                </c:pt>
                <c:pt idx="12">
                  <c:v>7.6253131578059088E-2</c:v>
                </c:pt>
                <c:pt idx="13">
                  <c:v>9.7238705978327442E-2</c:v>
                </c:pt>
                <c:pt idx="14">
                  <c:v>7.4806786853589866E-2</c:v>
                </c:pt>
                <c:pt idx="15">
                  <c:v>3.0409756169546324E-2</c:v>
                </c:pt>
                <c:pt idx="16">
                  <c:v>9.5790745276643739E-3</c:v>
                </c:pt>
                <c:pt idx="17">
                  <c:v>2.4712956471939882E-3</c:v>
                </c:pt>
                <c:pt idx="18">
                  <c:v>5.51024860322195E-4</c:v>
                </c:pt>
                <c:pt idx="19">
                  <c:v>1.0931758077619677E-4</c:v>
                </c:pt>
                <c:pt idx="20">
                  <c:v>1.9661347937943465E-5</c:v>
                </c:pt>
                <c:pt idx="21">
                  <c:v>3.1961226182923664E-6</c:v>
                </c:pt>
              </c:numCache>
            </c:numRef>
          </c:val>
          <c:extLst>
            <c:ext xmlns:c16="http://schemas.microsoft.com/office/drawing/2014/chart" uri="{C3380CC4-5D6E-409C-BE32-E72D297353CC}">
              <c16:uniqueId val="{0000000D-7EEE-4FCE-829A-780FD82A3FF6}"/>
            </c:ext>
          </c:extLst>
        </c:ser>
        <c:ser>
          <c:idx val="14"/>
          <c:order val="14"/>
          <c:spPr>
            <a:solidFill>
              <a:schemeClr val="accent3">
                <a:lumMod val="80000"/>
                <a:lumOff val="20000"/>
              </a:schemeClr>
            </a:solidFill>
            <a:ln/>
            <a:effectLst/>
            <a:sp3d/>
          </c:spPr>
          <c:val>
            <c:numRef>
              <c:f>Sheet1!$B$16:$W$16</c:f>
              <c:numCache>
                <c:formatCode>0.000</c:formatCode>
                <c:ptCount val="22"/>
                <c:pt idx="0">
                  <c:v>4.4413595303226141E-7</c:v>
                </c:pt>
                <c:pt idx="1">
                  <c:v>1.0648831783877587E-6</c:v>
                </c:pt>
                <c:pt idx="2">
                  <c:v>1.9288423464302709E-6</c:v>
                </c:pt>
                <c:pt idx="3">
                  <c:v>2.943866090498702E-6</c:v>
                </c:pt>
                <c:pt idx="4">
                  <c:v>4.0473453889881386E-6</c:v>
                </c:pt>
                <c:pt idx="5">
                  <c:v>6.9981282764178723E-6</c:v>
                </c:pt>
                <c:pt idx="6">
                  <c:v>2.6765901834668072E-5</c:v>
                </c:pt>
                <c:pt idx="7">
                  <c:v>1.2926253248554849E-4</c:v>
                </c:pt>
                <c:pt idx="8">
                  <c:v>5.9978440408481131E-4</c:v>
                </c:pt>
                <c:pt idx="9">
                  <c:v>2.6924463429504547E-3</c:v>
                </c:pt>
                <c:pt idx="10">
                  <c:v>1.1063702413129302E-2</c:v>
                </c:pt>
                <c:pt idx="11">
                  <c:v>3.7911069933707034E-2</c:v>
                </c:pt>
                <c:pt idx="12">
                  <c:v>9.6621412972210247E-2</c:v>
                </c:pt>
                <c:pt idx="13">
                  <c:v>0.17123482213949065</c:v>
                </c:pt>
                <c:pt idx="14">
                  <c:v>9.1764857024545579E-2</c:v>
                </c:pt>
                <c:pt idx="15">
                  <c:v>3.7296839827847227E-2</c:v>
                </c:pt>
                <c:pt idx="16">
                  <c:v>1.1486928260165813E-2</c:v>
                </c:pt>
                <c:pt idx="17">
                  <c:v>2.9559882032569899E-3</c:v>
                </c:pt>
                <c:pt idx="18">
                  <c:v>6.6072371964836531E-4</c:v>
                </c:pt>
                <c:pt idx="19">
                  <c:v>1.3186520248626885E-4</c:v>
                </c:pt>
                <c:pt idx="20">
                  <c:v>2.3910438697255182E-5</c:v>
                </c:pt>
                <c:pt idx="21">
                  <c:v>3.9232203262181578E-6</c:v>
                </c:pt>
              </c:numCache>
            </c:numRef>
          </c:val>
          <c:extLst>
            <c:ext xmlns:c16="http://schemas.microsoft.com/office/drawing/2014/chart" uri="{C3380CC4-5D6E-409C-BE32-E72D297353CC}">
              <c16:uniqueId val="{0000000E-7EEE-4FCE-829A-780FD82A3FF6}"/>
            </c:ext>
          </c:extLst>
        </c:ser>
        <c:ser>
          <c:idx val="15"/>
          <c:order val="15"/>
          <c:spPr>
            <a:solidFill>
              <a:schemeClr val="accent4">
                <a:lumMod val="80000"/>
                <a:lumOff val="20000"/>
              </a:schemeClr>
            </a:solidFill>
            <a:ln/>
            <a:effectLst/>
            <a:sp3d/>
          </c:spPr>
          <c:val>
            <c:numRef>
              <c:f>Sheet1!$B$17:$W$17</c:f>
              <c:numCache>
                <c:formatCode>0.000</c:formatCode>
                <c:ptCount val="22"/>
                <c:pt idx="0">
                  <c:v>8.6213113146134325E-8</c:v>
                </c:pt>
                <c:pt idx="1">
                  <c:v>1.9878773038696599E-7</c:v>
                </c:pt>
                <c:pt idx="2">
                  <c:v>3.4725455494513772E-7</c:v>
                </c:pt>
                <c:pt idx="3">
                  <c:v>5.3211748543244268E-7</c:v>
                </c:pt>
                <c:pt idx="4">
                  <c:v>8.9382382925851399E-7</c:v>
                </c:pt>
                <c:pt idx="5">
                  <c:v>2.8280913658886735E-6</c:v>
                </c:pt>
                <c:pt idx="6">
                  <c:v>1.5214418430391471E-5</c:v>
                </c:pt>
                <c:pt idx="7">
                  <c:v>8.8269660866005289E-5</c:v>
                </c:pt>
                <c:pt idx="8">
                  <c:v>4.8013683120047145E-4</c:v>
                </c:pt>
                <c:pt idx="9">
                  <c:v>2.3199996019712095E-3</c:v>
                </c:pt>
                <c:pt idx="10">
                  <c:v>9.4601539935700082E-3</c:v>
                </c:pt>
                <c:pt idx="11">
                  <c:v>3.0506053712275993E-2</c:v>
                </c:pt>
                <c:pt idx="12">
                  <c:v>7.1620175983519621E-2</c:v>
                </c:pt>
                <c:pt idx="13">
                  <c:v>9.1252591474025507E-2</c:v>
                </c:pt>
                <c:pt idx="14">
                  <c:v>7.0869548037242117E-2</c:v>
                </c:pt>
                <c:pt idx="15">
                  <c:v>3.0286521304424253E-2</c:v>
                </c:pt>
                <c:pt idx="16">
                  <c:v>9.997814455704546E-3</c:v>
                </c:pt>
                <c:pt idx="17">
                  <c:v>2.696903685454409E-3</c:v>
                </c:pt>
                <c:pt idx="18">
                  <c:v>6.2683533197116102E-4</c:v>
                </c:pt>
                <c:pt idx="19">
                  <c:v>1.2930363346531866E-4</c:v>
                </c:pt>
                <c:pt idx="20">
                  <c:v>2.4135569840315361E-5</c:v>
                </c:pt>
                <c:pt idx="21">
                  <c:v>4.0616730464729725E-6</c:v>
                </c:pt>
              </c:numCache>
            </c:numRef>
          </c:val>
          <c:extLst>
            <c:ext xmlns:c16="http://schemas.microsoft.com/office/drawing/2014/chart" uri="{C3380CC4-5D6E-409C-BE32-E72D297353CC}">
              <c16:uniqueId val="{0000000F-7EEE-4FCE-829A-780FD82A3FF6}"/>
            </c:ext>
          </c:extLst>
        </c:ser>
        <c:ser>
          <c:idx val="16"/>
          <c:order val="16"/>
          <c:spPr>
            <a:solidFill>
              <a:schemeClr val="accent5">
                <a:lumMod val="80000"/>
                <a:lumOff val="20000"/>
              </a:schemeClr>
            </a:solidFill>
            <a:ln/>
            <a:effectLst/>
            <a:sp3d/>
          </c:spPr>
          <c:val>
            <c:numRef>
              <c:f>Sheet1!$B$18:$W$18</c:f>
              <c:numCache>
                <c:formatCode>0.000</c:formatCode>
                <c:ptCount val="22"/>
                <c:pt idx="0">
                  <c:v>1.5369419448642258E-8</c:v>
                </c:pt>
                <c:pt idx="1">
                  <c:v>3.4533112126545179E-8</c:v>
                </c:pt>
                <c:pt idx="2">
                  <c:v>6.0079886560658496E-8</c:v>
                </c:pt>
                <c:pt idx="3">
                  <c:v>1.0645308823821823E-7</c:v>
                </c:pt>
                <c:pt idx="4">
                  <c:v>3.1432313152885889E-7</c:v>
                </c:pt>
                <c:pt idx="5">
                  <c:v>1.7373517783704906E-6</c:v>
                </c:pt>
                <c:pt idx="6">
                  <c:v>1.118596848392005E-5</c:v>
                </c:pt>
                <c:pt idx="7">
                  <c:v>6.7366363437997869E-5</c:v>
                </c:pt>
                <c:pt idx="8">
                  <c:v>3.579062238332048E-4</c:v>
                </c:pt>
                <c:pt idx="9">
                  <c:v>1.617450335571094E-3</c:v>
                </c:pt>
                <c:pt idx="10">
                  <c:v>5.9353615056352014E-3</c:v>
                </c:pt>
                <c:pt idx="11">
                  <c:v>1.651911792550179E-2</c:v>
                </c:pt>
                <c:pt idx="12">
                  <c:v>3.0208211543391802E-2</c:v>
                </c:pt>
                <c:pt idx="13">
                  <c:v>3.7127741391123847E-2</c:v>
                </c:pt>
                <c:pt idx="14">
                  <c:v>3.0422318992479568E-2</c:v>
                </c:pt>
                <c:pt idx="15">
                  <c:v>1.6904658759368696E-2</c:v>
                </c:pt>
                <c:pt idx="16">
                  <c:v>6.3387135729541721E-3</c:v>
                </c:pt>
                <c:pt idx="17">
                  <c:v>1.8866008712899597E-3</c:v>
                </c:pt>
                <c:pt idx="18">
                  <c:v>4.7222909164578483E-4</c:v>
                </c:pt>
                <c:pt idx="19">
                  <c:v>1.0337874237598443E-4</c:v>
                </c:pt>
                <c:pt idx="20">
                  <c:v>2.0273898305819488E-5</c:v>
                </c:pt>
                <c:pt idx="21">
                  <c:v>3.5544947519507806E-6</c:v>
                </c:pt>
              </c:numCache>
            </c:numRef>
          </c:val>
          <c:extLst>
            <c:ext xmlns:c16="http://schemas.microsoft.com/office/drawing/2014/chart" uri="{C3380CC4-5D6E-409C-BE32-E72D297353CC}">
              <c16:uniqueId val="{00000010-7EEE-4FCE-829A-780FD82A3FF6}"/>
            </c:ext>
          </c:extLst>
        </c:ser>
        <c:ser>
          <c:idx val="17"/>
          <c:order val="17"/>
          <c:spPr>
            <a:solidFill>
              <a:schemeClr val="accent6">
                <a:lumMod val="80000"/>
                <a:lumOff val="20000"/>
              </a:schemeClr>
            </a:solidFill>
            <a:ln/>
            <a:effectLst/>
            <a:sp3d/>
          </c:spPr>
          <c:val>
            <c:numRef>
              <c:f>Sheet1!$B$19:$W$19</c:f>
              <c:numCache>
                <c:formatCode>0.000</c:formatCode>
                <c:ptCount val="22"/>
                <c:pt idx="0">
                  <c:v>2.5605495417616468E-9</c:v>
                </c:pt>
                <c:pt idx="1">
                  <c:v>5.7606038726275494E-9</c:v>
                </c:pt>
                <c:pt idx="2">
                  <c:v>1.1241874199397702E-8</c:v>
                </c:pt>
                <c:pt idx="3">
                  <c:v>3.2672055026199163E-8</c:v>
                </c:pt>
                <c:pt idx="4">
                  <c:v>1.8001450174921102E-7</c:v>
                </c:pt>
                <c:pt idx="5">
                  <c:v>1.2227284773122536E-6</c:v>
                </c:pt>
                <c:pt idx="6">
                  <c:v>7.8551455050022088E-6</c:v>
                </c:pt>
                <c:pt idx="7">
                  <c:v>4.4566094813236506E-5</c:v>
                </c:pt>
                <c:pt idx="8">
                  <c:v>2.1638390538528376E-4</c:v>
                </c:pt>
                <c:pt idx="9">
                  <c:v>8.6707184332899634E-4</c:v>
                </c:pt>
                <c:pt idx="10">
                  <c:v>2.7206646408547844E-3</c:v>
                </c:pt>
                <c:pt idx="11">
                  <c:v>6.1581634800460562E-3</c:v>
                </c:pt>
                <c:pt idx="12">
                  <c:v>1.0037973050846137E-2</c:v>
                </c:pt>
                <c:pt idx="13">
                  <c:v>1.1851948270193528E-2</c:v>
                </c:pt>
                <c:pt idx="14">
                  <c:v>1.0224794067221432E-2</c:v>
                </c:pt>
                <c:pt idx="15">
                  <c:v>6.4298791165257711E-3</c:v>
                </c:pt>
                <c:pt idx="16">
                  <c:v>2.9582457511901448E-3</c:v>
                </c:pt>
                <c:pt idx="17">
                  <c:v>1.0133555871108125E-3</c:v>
                </c:pt>
                <c:pt idx="18">
                  <c:v>2.827541412778389E-4</c:v>
                </c:pt>
                <c:pt idx="19">
                  <c:v>6.7430670624584046E-5</c:v>
                </c:pt>
                <c:pt idx="20">
                  <c:v>1.4180209153048472E-5</c:v>
                </c:pt>
                <c:pt idx="21">
                  <c:v>2.6307776683016557E-6</c:v>
                </c:pt>
              </c:numCache>
            </c:numRef>
          </c:val>
          <c:extLst>
            <c:ext xmlns:c16="http://schemas.microsoft.com/office/drawing/2014/chart" uri="{C3380CC4-5D6E-409C-BE32-E72D297353CC}">
              <c16:uniqueId val="{00000011-7EEE-4FCE-829A-780FD82A3FF6}"/>
            </c:ext>
          </c:extLst>
        </c:ser>
        <c:ser>
          <c:idx val="18"/>
          <c:order val="18"/>
          <c:spPr>
            <a:solidFill>
              <a:schemeClr val="accent1">
                <a:lumMod val="80000"/>
              </a:schemeClr>
            </a:solidFill>
            <a:ln/>
            <a:effectLst/>
            <a:sp3d/>
          </c:spPr>
          <c:val>
            <c:numRef>
              <c:f>Sheet1!$B$20:$W$20</c:f>
              <c:numCache>
                <c:formatCode>0.000</c:formatCode>
                <c:ptCount val="22"/>
                <c:pt idx="0">
                  <c:v>4.1182008568161543E-10</c:v>
                </c:pt>
                <c:pt idx="1">
                  <c:v>1.0240965450927824E-9</c:v>
                </c:pt>
                <c:pt idx="2">
                  <c:v>3.0650755401502597E-9</c:v>
                </c:pt>
                <c:pt idx="3">
                  <c:v>1.6686261140402152E-8</c:v>
                </c:pt>
                <c:pt idx="4">
                  <c:v>1.1701254067547535E-7</c:v>
                </c:pt>
                <c:pt idx="5">
                  <c:v>7.8886416859588547E-7</c:v>
                </c:pt>
                <c:pt idx="6">
                  <c:v>4.7146724827669577E-6</c:v>
                </c:pt>
                <c:pt idx="7">
                  <c:v>2.4232494753623102E-5</c:v>
                </c:pt>
                <c:pt idx="8">
                  <c:v>1.0398369612666774E-4</c:v>
                </c:pt>
                <c:pt idx="9">
                  <c:v>3.579118176103628E-4</c:v>
                </c:pt>
                <c:pt idx="10">
                  <c:v>9.3843896397093941E-4</c:v>
                </c:pt>
                <c:pt idx="11">
                  <c:v>1.8588307027541694E-3</c:v>
                </c:pt>
                <c:pt idx="12">
                  <c:v>2.7984604541269392E-3</c:v>
                </c:pt>
                <c:pt idx="13">
                  <c:v>3.231059914813201E-3</c:v>
                </c:pt>
                <c:pt idx="14">
                  <c:v>2.8732800592787835E-3</c:v>
                </c:pt>
                <c:pt idx="15">
                  <c:v>1.9688196881477876E-3</c:v>
                </c:pt>
                <c:pt idx="16">
                  <c:v>1.0368436816092224E-3</c:v>
                </c:pt>
                <c:pt idx="17">
                  <c:v>4.2115871070008253E-4</c:v>
                </c:pt>
                <c:pt idx="18">
                  <c:v>1.3472786614207599E-4</c:v>
                </c:pt>
                <c:pt idx="19">
                  <c:v>3.5871945829937926E-5</c:v>
                </c:pt>
                <c:pt idx="20">
                  <c:v>8.2518175489323724E-6</c:v>
                </c:pt>
                <c:pt idx="21">
                  <c:v>1.6449319006755029E-6</c:v>
                </c:pt>
              </c:numCache>
            </c:numRef>
          </c:val>
          <c:extLst>
            <c:ext xmlns:c16="http://schemas.microsoft.com/office/drawing/2014/chart" uri="{C3380CC4-5D6E-409C-BE32-E72D297353CC}">
              <c16:uniqueId val="{00000012-7EEE-4FCE-829A-780FD82A3FF6}"/>
            </c:ext>
          </c:extLst>
        </c:ser>
        <c:ser>
          <c:idx val="19"/>
          <c:order val="19"/>
          <c:spPr>
            <a:solidFill>
              <a:schemeClr val="accent2">
                <a:lumMod val="80000"/>
              </a:schemeClr>
            </a:solidFill>
            <a:ln/>
            <a:effectLst/>
            <a:sp3d/>
          </c:spPr>
          <c:val>
            <c:numRef>
              <c:f>Sheet1!$B$21:$W$21</c:f>
              <c:numCache>
                <c:formatCode>0.000</c:formatCode>
                <c:ptCount val="22"/>
                <c:pt idx="0">
                  <c:v>7.0850770401128182E-11</c:v>
                </c:pt>
                <c:pt idx="1">
                  <c:v>2.5168007904932825E-10</c:v>
                </c:pt>
                <c:pt idx="2">
                  <c:v>1.3674390707691934E-9</c:v>
                </c:pt>
                <c:pt idx="3">
                  <c:v>9.821229869662249E-9</c:v>
                </c:pt>
                <c:pt idx="4">
                  <c:v>6.9175280990925057E-8</c:v>
                </c:pt>
                <c:pt idx="5">
                  <c:v>4.3400267480506358E-7</c:v>
                </c:pt>
                <c:pt idx="6">
                  <c:v>2.349716019570225E-6</c:v>
                </c:pt>
                <c:pt idx="7">
                  <c:v>1.0705744697426775E-5</c:v>
                </c:pt>
                <c:pt idx="8">
                  <c:v>3.9814442433835115E-5</c:v>
                </c:pt>
                <c:pt idx="9">
                  <c:v>1.1677165986116896E-4</c:v>
                </c:pt>
                <c:pt idx="10">
                  <c:v>2.6767200593480348E-4</c:v>
                </c:pt>
                <c:pt idx="11">
                  <c:v>4.8175903178614176E-4</c:v>
                </c:pt>
                <c:pt idx="12">
                  <c:v>6.8659453311757039E-4</c:v>
                </c:pt>
                <c:pt idx="13">
                  <c:v>7.8008806713904364E-4</c:v>
                </c:pt>
                <c:pt idx="14">
                  <c:v>7.0912570068615765E-4</c:v>
                </c:pt>
                <c:pt idx="15">
                  <c:v>5.1581265157554746E-4</c:v>
                </c:pt>
                <c:pt idx="16">
                  <c:v>2.9960089488622775E-4</c:v>
                </c:pt>
                <c:pt idx="17">
                  <c:v>1.3870109739259337E-4</c:v>
                </c:pt>
                <c:pt idx="18">
                  <c:v>5.1415658804129544E-5</c:v>
                </c:pt>
                <c:pt idx="19">
                  <c:v>1.5549960374529766E-5</c:v>
                </c:pt>
                <c:pt idx="20">
                  <c:v>3.9786313375051323E-6</c:v>
                </c:pt>
                <c:pt idx="21">
                  <c:v>8.6437684071715345E-7</c:v>
                </c:pt>
              </c:numCache>
            </c:numRef>
          </c:val>
          <c:extLst>
            <c:ext xmlns:c16="http://schemas.microsoft.com/office/drawing/2014/chart" uri="{C3380CC4-5D6E-409C-BE32-E72D297353CC}">
              <c16:uniqueId val="{00000013-7EEE-4FCE-829A-780FD82A3FF6}"/>
            </c:ext>
          </c:extLst>
        </c:ser>
        <c:ser>
          <c:idx val="20"/>
          <c:order val="20"/>
          <c:spPr>
            <a:solidFill>
              <a:schemeClr val="accent3">
                <a:lumMod val="80000"/>
              </a:schemeClr>
            </a:solidFill>
            <a:ln/>
            <a:effectLst/>
            <a:sp3d/>
          </c:spPr>
          <c:val>
            <c:numRef>
              <c:f>Sheet1!$B$22:$W$22</c:f>
              <c:numCache>
                <c:formatCode>0.000</c:formatCode>
                <c:ptCount val="22"/>
                <c:pt idx="0">
                  <c:v>1.6402131032483659E-11</c:v>
                </c:pt>
                <c:pt idx="1">
                  <c:v>8.8761342359958602E-11</c:v>
                </c:pt>
                <c:pt idx="2">
                  <c:v>6.4806319511563571E-10</c:v>
                </c:pt>
                <c:pt idx="3">
                  <c:v>4.8061633618020526E-9</c:v>
                </c:pt>
                <c:pt idx="4">
                  <c:v>3.2098412309880968E-8</c:v>
                </c:pt>
                <c:pt idx="5">
                  <c:v>1.8579984263694987E-7</c:v>
                </c:pt>
                <c:pt idx="6">
                  <c:v>9.0989357615711302E-7</c:v>
                </c:pt>
                <c:pt idx="7">
                  <c:v>3.6744279375074959E-6</c:v>
                </c:pt>
                <c:pt idx="8">
                  <c:v>1.1934871729932622E-5</c:v>
                </c:pt>
                <c:pt idx="9">
                  <c:v>3.0954254488869826E-5</c:v>
                </c:pt>
                <c:pt idx="10">
                  <c:v>6.4381958903643344E-5</c:v>
                </c:pt>
                <c:pt idx="11">
                  <c:v>1.0828446650161815E-4</c:v>
                </c:pt>
                <c:pt idx="12">
                  <c:v>1.4843153215206246E-4</c:v>
                </c:pt>
                <c:pt idx="13">
                  <c:v>1.6675640322416803E-4</c:v>
                </c:pt>
                <c:pt idx="14">
                  <c:v>1.5398173431360106E-4</c:v>
                </c:pt>
                <c:pt idx="15">
                  <c:v>1.1688695074654501E-4</c:v>
                </c:pt>
                <c:pt idx="16">
                  <c:v>7.2796008809277444E-5</c:v>
                </c:pt>
                <c:pt idx="17">
                  <c:v>3.708684810403999E-5</c:v>
                </c:pt>
                <c:pt idx="18">
                  <c:v>1.5433599486488492E-5</c:v>
                </c:pt>
                <c:pt idx="19">
                  <c:v>5.2699241816586643E-6</c:v>
                </c:pt>
                <c:pt idx="20">
                  <c:v>1.4997920170493339E-6</c:v>
                </c:pt>
                <c:pt idx="21">
                  <c:v>3.9059671177411765E-7</c:v>
                </c:pt>
              </c:numCache>
            </c:numRef>
          </c:val>
          <c:extLst>
            <c:ext xmlns:c16="http://schemas.microsoft.com/office/drawing/2014/chart" uri="{C3380CC4-5D6E-409C-BE32-E72D297353CC}">
              <c16:uniqueId val="{00000014-7EEE-4FCE-829A-780FD82A3FF6}"/>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13497800"/>
        <c:axId val="513498976"/>
        <c:axId val="513647168"/>
      </c:surface3DChart>
      <c:catAx>
        <c:axId val="513497800"/>
        <c:scaling>
          <c:orientation val="minMax"/>
        </c:scaling>
        <c:delete val="1"/>
        <c:axPos val="b"/>
        <c:majorTickMark val="none"/>
        <c:minorTickMark val="none"/>
        <c:tickLblPos val="nextTo"/>
        <c:crossAx val="513498976"/>
        <c:crosses val="autoZero"/>
        <c:auto val="1"/>
        <c:lblAlgn val="ctr"/>
        <c:lblOffset val="100"/>
        <c:noMultiLvlLbl val="0"/>
      </c:catAx>
      <c:valAx>
        <c:axId val="513498976"/>
        <c:scaling>
          <c:orientation val="minMax"/>
          <c:max val="1"/>
        </c:scaling>
        <c:delete val="1"/>
        <c:axPos val="r"/>
        <c:numFmt formatCode="0.000" sourceLinked="1"/>
        <c:majorTickMark val="none"/>
        <c:minorTickMark val="none"/>
        <c:tickLblPos val="nextTo"/>
        <c:crossAx val="513497800"/>
        <c:crosses val="autoZero"/>
        <c:crossBetween val="midCat"/>
      </c:valAx>
      <c:serAx>
        <c:axId val="513647168"/>
        <c:scaling>
          <c:orientation val="minMax"/>
        </c:scaling>
        <c:delete val="1"/>
        <c:axPos val="b"/>
        <c:majorTickMark val="none"/>
        <c:minorTickMark val="none"/>
        <c:tickLblPos val="nextTo"/>
        <c:crossAx val="513498976"/>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4.7750297462790899E-5</c:v>
                </c:pt>
                <c:pt idx="1">
                  <c:v>1.2930976880741601E-4</c:v>
                </c:pt>
                <c:pt idx="2">
                  <c:v>2.9304453732717603E-4</c:v>
                </c:pt>
                <c:pt idx="3">
                  <c:v>5.2291425555092935E-4</c:v>
                </c:pt>
                <c:pt idx="4">
                  <c:v>7.4126168755207431E-4</c:v>
                </c:pt>
                <c:pt idx="5">
                  <c:v>8.4033935173025479E-4</c:v>
                </c:pt>
                <c:pt idx="6">
                  <c:v>7.6452678306305826E-4</c:v>
                </c:pt>
                <c:pt idx="7">
                  <c:v>5.5828156369216173E-4</c:v>
                </c:pt>
                <c:pt idx="8">
                  <c:v>3.2655954686610614E-4</c:v>
                </c:pt>
                <c:pt idx="9">
                  <c:v>1.527093042764334E-4</c:v>
                </c:pt>
                <c:pt idx="10">
                  <c:v>5.7286454385927125E-5</c:v>
                </c:pt>
                <c:pt idx="11">
                  <c:v>1.7510229502682504E-5</c:v>
                </c:pt>
                <c:pt idx="12">
                  <c:v>4.5013331631165574E-6</c:v>
                </c:pt>
                <c:pt idx="13">
                  <c:v>1.0010979751030276E-6</c:v>
                </c:pt>
                <c:pt idx="14">
                  <c:v>1.9698909482967472E-7</c:v>
                </c:pt>
                <c:pt idx="15">
                  <c:v>3.490018475077034E-8</c:v>
                </c:pt>
                <c:pt idx="16">
                  <c:v>5.6444974978945446E-9</c:v>
                </c:pt>
                <c:pt idx="17">
                  <c:v>8.4288328692080328E-10</c:v>
                </c:pt>
                <c:pt idx="18">
                  <c:v>1.1747093492630574E-10</c:v>
                </c:pt>
                <c:pt idx="19">
                  <c:v>1.5514785585071833E-11</c:v>
                </c:pt>
                <c:pt idx="20">
                  <c:v>2.0118198162278365E-12</c:v>
                </c:pt>
                <c:pt idx="21">
                  <c:v>2.8764154964465531E-13</c:v>
                </c:pt>
              </c:numCache>
            </c:numRef>
          </c:val>
          <c:extLst>
            <c:ext xmlns:c16="http://schemas.microsoft.com/office/drawing/2014/chart" uri="{C3380CC4-5D6E-409C-BE32-E72D297353CC}">
              <c16:uniqueId val="{00000000-24ED-4773-9344-D840D448DA52}"/>
            </c:ext>
          </c:extLst>
        </c:ser>
        <c:ser>
          <c:idx val="1"/>
          <c:order val="1"/>
          <c:spPr>
            <a:solidFill>
              <a:schemeClr val="accent2"/>
            </a:solidFill>
            <a:ln/>
            <a:effectLst/>
            <a:sp3d/>
          </c:spPr>
          <c:val>
            <c:numRef>
              <c:f>Sheet1!$B$3:$W$3</c:f>
              <c:numCache>
                <c:formatCode>0.000</c:formatCode>
                <c:ptCount val="22"/>
                <c:pt idx="0">
                  <c:v>1.3841982863105145E-4</c:v>
                </c:pt>
                <c:pt idx="1">
                  <c:v>4.6602798419562034E-4</c:v>
                </c:pt>
                <c:pt idx="2">
                  <c:v>1.1618059071697934E-3</c:v>
                </c:pt>
                <c:pt idx="3">
                  <c:v>2.2230471448365292E-3</c:v>
                </c:pt>
                <c:pt idx="4">
                  <c:v>3.2818293283987223E-3</c:v>
                </c:pt>
                <c:pt idx="5">
                  <c:v>3.7621579045675089E-3</c:v>
                </c:pt>
                <c:pt idx="6">
                  <c:v>3.360521509473819E-3</c:v>
                </c:pt>
                <c:pt idx="7">
                  <c:v>2.3411840096574225E-3</c:v>
                </c:pt>
                <c:pt idx="8">
                  <c:v>1.2714375083829391E-3</c:v>
                </c:pt>
                <c:pt idx="9">
                  <c:v>5.410347954602591E-4</c:v>
                </c:pt>
                <c:pt idx="10">
                  <c:v>1.8380567402195023E-4</c:v>
                </c:pt>
                <c:pt idx="11">
                  <c:v>5.1972522768499791E-5</c:v>
                </c:pt>
                <c:pt idx="12">
                  <c:v>1.2627893034277103E-5</c:v>
                </c:pt>
                <c:pt idx="13">
                  <c:v>2.7004026864868972E-6</c:v>
                </c:pt>
                <c:pt idx="14">
                  <c:v>5.1755330835798001E-7</c:v>
                </c:pt>
                <c:pt idx="15">
                  <c:v>9.0175714410014975E-8</c:v>
                </c:pt>
                <c:pt idx="16">
                  <c:v>1.4452966010270137E-8</c:v>
                </c:pt>
                <c:pt idx="17">
                  <c:v>2.1558231592858554E-9</c:v>
                </c:pt>
                <c:pt idx="18">
                  <c:v>3.0473565391168137E-10</c:v>
                </c:pt>
                <c:pt idx="19">
                  <c:v>4.2740869618075819E-11</c:v>
                </c:pt>
                <c:pt idx="20">
                  <c:v>6.6795284867800938E-12</c:v>
                </c:pt>
                <c:pt idx="21">
                  <c:v>1.2934156277778038E-12</c:v>
                </c:pt>
              </c:numCache>
            </c:numRef>
          </c:val>
          <c:extLst>
            <c:ext xmlns:c16="http://schemas.microsoft.com/office/drawing/2014/chart" uri="{C3380CC4-5D6E-409C-BE32-E72D297353CC}">
              <c16:uniqueId val="{00000001-24ED-4773-9344-D840D448DA52}"/>
            </c:ext>
          </c:extLst>
        </c:ser>
        <c:ser>
          <c:idx val="2"/>
          <c:order val="2"/>
          <c:spPr>
            <a:solidFill>
              <a:schemeClr val="accent3"/>
            </a:solidFill>
            <a:ln/>
            <a:effectLst/>
            <a:sp3d/>
          </c:spPr>
          <c:val>
            <c:numRef>
              <c:f>Sheet1!$B$4:$W$4</c:f>
              <c:numCache>
                <c:formatCode>0.000</c:formatCode>
                <c:ptCount val="22"/>
                <c:pt idx="0">
                  <c:v>3.3666204909524788E-4</c:v>
                </c:pt>
                <c:pt idx="1">
                  <c:v>1.2458485629656499E-3</c:v>
                </c:pt>
                <c:pt idx="2">
                  <c:v>3.4975064850328273E-3</c:v>
                </c:pt>
                <c:pt idx="3">
                  <c:v>7.3536269677134088E-3</c:v>
                </c:pt>
                <c:pt idx="4">
                  <c:v>1.1502821850022674E-2</c:v>
                </c:pt>
                <c:pt idx="5">
                  <c:v>1.339380456287574E-2</c:v>
                </c:pt>
                <c:pt idx="6">
                  <c:v>1.1668337209753365E-2</c:v>
                </c:pt>
                <c:pt idx="7">
                  <c:v>7.6090493229495296E-3</c:v>
                </c:pt>
                <c:pt idx="8">
                  <c:v>3.7422121773343642E-3</c:v>
                </c:pt>
                <c:pt idx="9">
                  <c:v>1.4168614251243391E-3</c:v>
                </c:pt>
                <c:pt idx="10">
                  <c:v>4.3901832036258499E-4</c:v>
                </c:pt>
                <c:pt idx="11">
                  <c:v>1.1577014850643704E-4</c:v>
                </c:pt>
                <c:pt idx="12">
                  <c:v>2.6709766844057246E-5</c:v>
                </c:pt>
                <c:pt idx="13">
                  <c:v>5.4999157094278395E-6</c:v>
                </c:pt>
                <c:pt idx="14">
                  <c:v>1.0262460815098423E-6</c:v>
                </c:pt>
                <c:pt idx="15">
                  <c:v>1.7572873230393891E-7</c:v>
                </c:pt>
                <c:pt idx="16">
                  <c:v>2.7984549969870341E-8</c:v>
                </c:pt>
                <c:pt idx="17">
                  <c:v>4.244996053307617E-9</c:v>
                </c:pt>
                <c:pt idx="18">
                  <c:v>6.5537356611025861E-10</c:v>
                </c:pt>
                <c:pt idx="19">
                  <c:v>1.2072706703784041E-10</c:v>
                </c:pt>
                <c:pt idx="20">
                  <c:v>3.0824268562059092E-11</c:v>
                </c:pt>
                <c:pt idx="21">
                  <c:v>9.1658521347117706E-12</c:v>
                </c:pt>
              </c:numCache>
            </c:numRef>
          </c:val>
          <c:extLst>
            <c:ext xmlns:c16="http://schemas.microsoft.com/office/drawing/2014/chart" uri="{C3380CC4-5D6E-409C-BE32-E72D297353CC}">
              <c16:uniqueId val="{00000002-24ED-4773-9344-D840D448DA52}"/>
            </c:ext>
          </c:extLst>
        </c:ser>
        <c:ser>
          <c:idx val="3"/>
          <c:order val="3"/>
          <c:spPr>
            <a:solidFill>
              <a:schemeClr val="accent4"/>
            </a:solidFill>
            <a:ln/>
            <a:effectLst/>
            <a:sp3d/>
          </c:spPr>
          <c:val>
            <c:numRef>
              <c:f>Sheet1!$B$5:$W$5</c:f>
              <c:numCache>
                <c:formatCode>0.000</c:formatCode>
                <c:ptCount val="22"/>
                <c:pt idx="0">
                  <c:v>6.4713244772694289E-4</c:v>
                </c:pt>
                <c:pt idx="1">
                  <c:v>2.5602750558230991E-3</c:v>
                </c:pt>
                <c:pt idx="2">
                  <c:v>7.9007477445968959E-3</c:v>
                </c:pt>
                <c:pt idx="3">
                  <c:v>1.8770186530415407E-2</c:v>
                </c:pt>
                <c:pt idx="4">
                  <c:v>3.1657266536171416E-2</c:v>
                </c:pt>
                <c:pt idx="5">
                  <c:v>3.7798374180882485E-2</c:v>
                </c:pt>
                <c:pt idx="6">
                  <c:v>3.1720622044027758E-2</c:v>
                </c:pt>
                <c:pt idx="7">
                  <c:v>1.8993226759984976E-2</c:v>
                </c:pt>
                <c:pt idx="8">
                  <c:v>8.2408074247896767E-3</c:v>
                </c:pt>
                <c:pt idx="9">
                  <c:v>2.8555228027931324E-3</c:v>
                </c:pt>
                <c:pt idx="10">
                  <c:v>8.2915818267452913E-4</c:v>
                </c:pt>
                <c:pt idx="11">
                  <c:v>2.0857291865366935E-4</c:v>
                </c:pt>
                <c:pt idx="12">
                  <c:v>4.6510171357572405E-5</c:v>
                </c:pt>
                <c:pt idx="13">
                  <c:v>9.3569068430728411E-6</c:v>
                </c:pt>
                <c:pt idx="14">
                  <c:v>1.7243886210433097E-6</c:v>
                </c:pt>
                <c:pt idx="15">
                  <c:v>2.9621151051400225E-7</c:v>
                </c:pt>
                <c:pt idx="16">
                  <c:v>4.9006892817817195E-8</c:v>
                </c:pt>
                <c:pt idx="17">
                  <c:v>8.5516625874962446E-9</c:v>
                </c:pt>
                <c:pt idx="18">
                  <c:v>1.9112892827008634E-9</c:v>
                </c:pt>
                <c:pt idx="19">
                  <c:v>6.0820501386252692E-10</c:v>
                </c:pt>
                <c:pt idx="20">
                  <c:v>2.2785240983711002E-10</c:v>
                </c:pt>
                <c:pt idx="21">
                  <c:v>7.7042766159126706E-11</c:v>
                </c:pt>
              </c:numCache>
            </c:numRef>
          </c:val>
          <c:extLst>
            <c:ext xmlns:c16="http://schemas.microsoft.com/office/drawing/2014/chart" uri="{C3380CC4-5D6E-409C-BE32-E72D297353CC}">
              <c16:uniqueId val="{00000003-24ED-4773-9344-D840D448DA52}"/>
            </c:ext>
          </c:extLst>
        </c:ser>
        <c:ser>
          <c:idx val="4"/>
          <c:order val="4"/>
          <c:spPr>
            <a:solidFill>
              <a:schemeClr val="accent5"/>
            </a:solidFill>
            <a:ln/>
            <a:effectLst/>
            <a:sp3d/>
          </c:spPr>
          <c:val>
            <c:numRef>
              <c:f>Sheet1!$B$6:$W$6</c:f>
              <c:numCache>
                <c:formatCode>0.000</c:formatCode>
                <c:ptCount val="22"/>
                <c:pt idx="0">
                  <c:v>9.9370654523156391E-4</c:v>
                </c:pt>
                <c:pt idx="1">
                  <c:v>4.0757827416447786E-3</c:v>
                </c:pt>
                <c:pt idx="2">
                  <c:v>1.3290867347123324E-2</c:v>
                </c:pt>
                <c:pt idx="3">
                  <c:v>3.4173318683358767E-2</c:v>
                </c:pt>
                <c:pt idx="4">
                  <c:v>6.5087084058489841E-2</c:v>
                </c:pt>
                <c:pt idx="5">
                  <c:v>7.939564965811842E-2</c:v>
                </c:pt>
                <c:pt idx="6">
                  <c:v>6.417534630678226E-2</c:v>
                </c:pt>
                <c:pt idx="7">
                  <c:v>3.3647782881456659E-2</c:v>
                </c:pt>
                <c:pt idx="8">
                  <c:v>1.3585129816406243E-2</c:v>
                </c:pt>
                <c:pt idx="9">
                  <c:v>4.4754273839144459E-3</c:v>
                </c:pt>
                <c:pt idx="10">
                  <c:v>1.2564797133263639E-3</c:v>
                </c:pt>
                <c:pt idx="11">
                  <c:v>3.0953566070269302E-4</c:v>
                </c:pt>
                <c:pt idx="12">
                  <c:v>6.8561155959563673E-5</c:v>
                </c:pt>
                <c:pt idx="13">
                  <c:v>1.4004067792441557E-5</c:v>
                </c:pt>
                <c:pt idx="14">
                  <c:v>2.7183659990497794E-6</c:v>
                </c:pt>
                <c:pt idx="15">
                  <c:v>5.2134950584728885E-7</c:v>
                </c:pt>
                <c:pt idx="16">
                  <c:v>1.0727813812392422E-7</c:v>
                </c:pt>
                <c:pt idx="17">
                  <c:v>2.8471487321649764E-8</c:v>
                </c:pt>
                <c:pt idx="18">
                  <c:v>1.0618842488704842E-8</c:v>
                </c:pt>
                <c:pt idx="19">
                  <c:v>4.4977221394307236E-9</c:v>
                </c:pt>
                <c:pt idx="20">
                  <c:v>1.7890773161072157E-9</c:v>
                </c:pt>
                <c:pt idx="21">
                  <c:v>5.8846361903605443E-10</c:v>
                </c:pt>
              </c:numCache>
            </c:numRef>
          </c:val>
          <c:extLst>
            <c:ext xmlns:c16="http://schemas.microsoft.com/office/drawing/2014/chart" uri="{C3380CC4-5D6E-409C-BE32-E72D297353CC}">
              <c16:uniqueId val="{00000004-24ED-4773-9344-D840D448DA52}"/>
            </c:ext>
          </c:extLst>
        </c:ser>
        <c:ser>
          <c:idx val="5"/>
          <c:order val="5"/>
          <c:spPr>
            <a:solidFill>
              <a:schemeClr val="accent6"/>
            </a:solidFill>
            <a:ln/>
            <a:effectLst/>
            <a:sp3d/>
          </c:spPr>
          <c:val>
            <c:numRef>
              <c:f>Sheet1!$B$7:$W$7</c:f>
              <c:numCache>
                <c:formatCode>0.000</c:formatCode>
                <c:ptCount val="22"/>
                <c:pt idx="0">
                  <c:v>1.2297130253214582E-3</c:v>
                </c:pt>
                <c:pt idx="1">
                  <c:v>5.0734138443447804E-3</c:v>
                </c:pt>
                <c:pt idx="2">
                  <c:v>1.6751313369026626E-2</c:v>
                </c:pt>
                <c:pt idx="3">
                  <c:v>4.4088399927521095E-2</c:v>
                </c:pt>
                <c:pt idx="4">
                  <c:v>8.6944200666491861E-2</c:v>
                </c:pt>
                <c:pt idx="5">
                  <c:v>0.1186075060558633</c:v>
                </c:pt>
                <c:pt idx="6">
                  <c:v>8.3841589103032438E-2</c:v>
                </c:pt>
                <c:pt idx="7">
                  <c:v>4.286907801083098E-2</c:v>
                </c:pt>
                <c:pt idx="8">
                  <c:v>1.6932678885660277E-2</c:v>
                </c:pt>
                <c:pt idx="9">
                  <c:v>5.5328142362495855E-3</c:v>
                </c:pt>
                <c:pt idx="10">
                  <c:v>1.5634178104481223E-3</c:v>
                </c:pt>
                <c:pt idx="11">
                  <c:v>4.0069585711041911E-4</c:v>
                </c:pt>
                <c:pt idx="12">
                  <c:v>9.9234398436032518E-5</c:v>
                </c:pt>
                <c:pt idx="13">
                  <c:v>2.5165192344259579E-5</c:v>
                </c:pt>
                <c:pt idx="14">
                  <c:v>6.4778106124201233E-6</c:v>
                </c:pt>
                <c:pt idx="15">
                  <c:v>1.6236875173525073E-6</c:v>
                </c:pt>
                <c:pt idx="16">
                  <c:v>4.4422216321035688E-7</c:v>
                </c:pt>
                <c:pt idx="17">
                  <c:v>1.678515037539398E-7</c:v>
                </c:pt>
                <c:pt idx="18">
                  <c:v>7.5755800099708996E-8</c:v>
                </c:pt>
                <c:pt idx="19">
                  <c:v>3.2706788770901489E-8</c:v>
                </c:pt>
                <c:pt idx="20">
                  <c:v>1.2341402219847005E-8</c:v>
                </c:pt>
                <c:pt idx="21">
                  <c:v>3.7863880681045231E-9</c:v>
                </c:pt>
              </c:numCache>
            </c:numRef>
          </c:val>
          <c:extLst>
            <c:ext xmlns:c16="http://schemas.microsoft.com/office/drawing/2014/chart" uri="{C3380CC4-5D6E-409C-BE32-E72D297353CC}">
              <c16:uniqueId val="{00000005-24ED-4773-9344-D840D448DA52}"/>
            </c:ext>
          </c:extLst>
        </c:ser>
        <c:ser>
          <c:idx val="6"/>
          <c:order val="6"/>
          <c:spPr>
            <a:solidFill>
              <a:schemeClr val="accent1">
                <a:lumMod val="60000"/>
              </a:schemeClr>
            </a:solidFill>
            <a:ln/>
            <a:effectLst/>
            <a:sp3d/>
          </c:spPr>
          <c:val>
            <c:numRef>
              <c:f>Sheet1!$B$8:$W$8</c:f>
              <c:numCache>
                <c:formatCode>0.000</c:formatCode>
                <c:ptCount val="22"/>
                <c:pt idx="0">
                  <c:v>1.2339343179226222E-3</c:v>
                </c:pt>
                <c:pt idx="1">
                  <c:v>4.9768139094058745E-3</c:v>
                </c:pt>
                <c:pt idx="2">
                  <c:v>1.5988402491615743E-2</c:v>
                </c:pt>
                <c:pt idx="3">
                  <c:v>4.0691036007526125E-2</c:v>
                </c:pt>
                <c:pt idx="4">
                  <c:v>7.7276746958026152E-2</c:v>
                </c:pt>
                <c:pt idx="5">
                  <c:v>9.6786547698885519E-2</c:v>
                </c:pt>
                <c:pt idx="6">
                  <c:v>7.5342132675951093E-2</c:v>
                </c:pt>
                <c:pt idx="7">
                  <c:v>3.9680777004942748E-2</c:v>
                </c:pt>
                <c:pt idx="8">
                  <c:v>1.6298054558698823E-2</c:v>
                </c:pt>
                <c:pt idx="9">
                  <c:v>5.6692075473486099E-3</c:v>
                </c:pt>
                <c:pt idx="10">
                  <c:v>1.8804553600748749E-3</c:v>
                </c:pt>
                <c:pt idx="11">
                  <c:v>6.8794329021745369E-4</c:v>
                </c:pt>
                <c:pt idx="12">
                  <c:v>2.7976006208716239E-4</c:v>
                </c:pt>
                <c:pt idx="13">
                  <c:v>1.0542853594100309E-4</c:v>
                </c:pt>
                <c:pt idx="14">
                  <c:v>3.1571782748020121E-5</c:v>
                </c:pt>
                <c:pt idx="15">
                  <c:v>7.8360622351489572E-6</c:v>
                </c:pt>
                <c:pt idx="16">
                  <c:v>2.4977874316489427E-6</c:v>
                </c:pt>
                <c:pt idx="17">
                  <c:v>1.0976899704371278E-6</c:v>
                </c:pt>
                <c:pt idx="18">
                  <c:v>5.0354107230106552E-7</c:v>
                </c:pt>
                <c:pt idx="19">
                  <c:v>2.0544586153435354E-7</c:v>
                </c:pt>
                <c:pt idx="20">
                  <c:v>7.1278068216371489E-8</c:v>
                </c:pt>
                <c:pt idx="21">
                  <c:v>2.0062005063894325E-8</c:v>
                </c:pt>
              </c:numCache>
            </c:numRef>
          </c:val>
          <c:extLst>
            <c:ext xmlns:c16="http://schemas.microsoft.com/office/drawing/2014/chart" uri="{C3380CC4-5D6E-409C-BE32-E72D297353CC}">
              <c16:uniqueId val="{00000006-24ED-4773-9344-D840D448DA52}"/>
            </c:ext>
          </c:extLst>
        </c:ser>
        <c:ser>
          <c:idx val="7"/>
          <c:order val="7"/>
          <c:spPr>
            <a:solidFill>
              <a:schemeClr val="accent2">
                <a:lumMod val="60000"/>
              </a:schemeClr>
            </a:solidFill>
            <a:ln/>
            <a:effectLst/>
            <a:sp3d/>
          </c:spPr>
          <c:val>
            <c:numRef>
              <c:f>Sheet1!$B$9:$W$9</c:f>
              <c:numCache>
                <c:formatCode>0.000</c:formatCode>
                <c:ptCount val="22"/>
                <c:pt idx="0">
                  <c:v>1.007698680089843E-3</c:v>
                </c:pt>
                <c:pt idx="1">
                  <c:v>3.8709553985844425E-3</c:v>
                </c:pt>
                <c:pt idx="2">
                  <c:v>1.167527984347036E-2</c:v>
                </c:pt>
                <c:pt idx="3">
                  <c:v>2.7487231070164032E-2</c:v>
                </c:pt>
                <c:pt idx="4">
                  <c:v>4.7286006470706687E-2</c:v>
                </c:pt>
                <c:pt idx="5">
                  <c:v>5.6373336254863231E-2</c:v>
                </c:pt>
                <c:pt idx="6">
                  <c:v>4.6849258295218396E-2</c:v>
                </c:pt>
                <c:pt idx="7">
                  <c:v>2.7650275344250033E-2</c:v>
                </c:pt>
                <c:pt idx="8">
                  <c:v>1.3291228745395334E-2</c:v>
                </c:pt>
                <c:pt idx="9">
                  <c:v>6.8850642311280696E-3</c:v>
                </c:pt>
                <c:pt idx="10">
                  <c:v>4.6034748198099185E-3</c:v>
                </c:pt>
                <c:pt idx="11">
                  <c:v>3.1553636812372827E-3</c:v>
                </c:pt>
                <c:pt idx="12">
                  <c:v>1.6666502799879922E-3</c:v>
                </c:pt>
                <c:pt idx="13">
                  <c:v>5.9788542010467136E-4</c:v>
                </c:pt>
                <c:pt idx="14">
                  <c:v>1.3944660664280938E-4</c:v>
                </c:pt>
                <c:pt idx="15">
                  <c:v>3.5648381338679894E-5</c:v>
                </c:pt>
                <c:pt idx="16">
                  <c:v>1.3766236193243471E-5</c:v>
                </c:pt>
                <c:pt idx="17">
                  <c:v>6.5077264399996626E-6</c:v>
                </c:pt>
                <c:pt idx="18">
                  <c:v>2.8669571848893998E-6</c:v>
                </c:pt>
                <c:pt idx="19">
                  <c:v>1.0754314434104685E-6</c:v>
                </c:pt>
                <c:pt idx="20">
                  <c:v>3.3779145560539519E-7</c:v>
                </c:pt>
                <c:pt idx="21">
                  <c:v>8.6559448290272525E-8</c:v>
                </c:pt>
              </c:numCache>
            </c:numRef>
          </c:val>
          <c:extLst>
            <c:ext xmlns:c16="http://schemas.microsoft.com/office/drawing/2014/chart" uri="{C3380CC4-5D6E-409C-BE32-E72D297353CC}">
              <c16:uniqueId val="{00000007-24ED-4773-9344-D840D448DA52}"/>
            </c:ext>
          </c:extLst>
        </c:ser>
        <c:ser>
          <c:idx val="8"/>
          <c:order val="8"/>
          <c:spPr>
            <a:solidFill>
              <a:schemeClr val="accent3">
                <a:lumMod val="60000"/>
              </a:schemeClr>
            </a:solidFill>
            <a:ln/>
            <a:effectLst/>
            <a:sp3d/>
          </c:spPr>
          <c:val>
            <c:numRef>
              <c:f>Sheet1!$B$10:$W$10</c:f>
              <c:numCache>
                <c:formatCode>0.000</c:formatCode>
                <c:ptCount val="22"/>
                <c:pt idx="0">
                  <c:v>6.7129983231603758E-4</c:v>
                </c:pt>
                <c:pt idx="1">
                  <c:v>2.4011126458648264E-3</c:v>
                </c:pt>
                <c:pt idx="2">
                  <c:v>6.6142225331739576E-3</c:v>
                </c:pt>
                <c:pt idx="3">
                  <c:v>1.4025584972606373E-2</c:v>
                </c:pt>
                <c:pt idx="4">
                  <c:v>2.2116729227753824E-2</c:v>
                </c:pt>
                <c:pt idx="5">
                  <c:v>2.5785882517335355E-2</c:v>
                </c:pt>
                <c:pt idx="6">
                  <c:v>2.2336168122891027E-2</c:v>
                </c:pt>
                <c:pt idx="7">
                  <c:v>1.5624780122559188E-2</c:v>
                </c:pt>
                <c:pt idx="8">
                  <c:v>1.4721035102874631E-2</c:v>
                </c:pt>
                <c:pt idx="9">
                  <c:v>2.0756941109488992E-2</c:v>
                </c:pt>
                <c:pt idx="10">
                  <c:v>2.5088093897296659E-2</c:v>
                </c:pt>
                <c:pt idx="11">
                  <c:v>1.9129774667862309E-2</c:v>
                </c:pt>
                <c:pt idx="12">
                  <c:v>8.8363885001643706E-3</c:v>
                </c:pt>
                <c:pt idx="13">
                  <c:v>2.052237481842942E-3</c:v>
                </c:pt>
                <c:pt idx="14">
                  <c:v>4.5827417414570366E-4</c:v>
                </c:pt>
                <c:pt idx="15">
                  <c:v>1.4838759810590748E-4</c:v>
                </c:pt>
                <c:pt idx="16">
                  <c:v>6.9607102788288799E-5</c:v>
                </c:pt>
                <c:pt idx="17">
                  <c:v>3.3153633887308833E-5</c:v>
                </c:pt>
                <c:pt idx="18">
                  <c:v>1.3548496671289826E-5</c:v>
                </c:pt>
                <c:pt idx="19">
                  <c:v>4.5862459679028293E-6</c:v>
                </c:pt>
                <c:pt idx="20">
                  <c:v>1.2948341402438045E-6</c:v>
                </c:pt>
                <c:pt idx="21">
                  <c:v>3.035232125935746E-7</c:v>
                </c:pt>
              </c:numCache>
            </c:numRef>
          </c:val>
          <c:extLst>
            <c:ext xmlns:c16="http://schemas.microsoft.com/office/drawing/2014/chart" uri="{C3380CC4-5D6E-409C-BE32-E72D297353CC}">
              <c16:uniqueId val="{00000008-24ED-4773-9344-D840D448DA52}"/>
            </c:ext>
          </c:extLst>
        </c:ser>
        <c:ser>
          <c:idx val="9"/>
          <c:order val="9"/>
          <c:spPr>
            <a:solidFill>
              <a:schemeClr val="accent4">
                <a:lumMod val="60000"/>
              </a:schemeClr>
            </a:solidFill>
            <a:ln/>
            <a:effectLst/>
            <a:sp3d/>
          </c:spPr>
          <c:val>
            <c:numRef>
              <c:f>Sheet1!$B$11:$W$11</c:f>
              <c:numCache>
                <c:formatCode>0.000</c:formatCode>
                <c:ptCount val="22"/>
                <c:pt idx="0">
                  <c:v>3.6576077792545969E-4</c:v>
                </c:pt>
                <c:pt idx="1">
                  <c:v>1.1985575215590967E-3</c:v>
                </c:pt>
                <c:pt idx="2">
                  <c:v>2.9727530541809812E-3</c:v>
                </c:pt>
                <c:pt idx="3">
                  <c:v>5.7150393296181937E-3</c:v>
                </c:pt>
                <c:pt idx="4">
                  <c:v>8.4791823479487688E-3</c:v>
                </c:pt>
                <c:pt idx="5">
                  <c:v>9.729592416229723E-3</c:v>
                </c:pt>
                <c:pt idx="6">
                  <c:v>8.934751508083363E-3</c:v>
                </c:pt>
                <c:pt idx="7">
                  <c:v>8.8409532180940484E-3</c:v>
                </c:pt>
                <c:pt idx="8">
                  <c:v>2.1734569767218614E-2</c:v>
                </c:pt>
                <c:pt idx="9">
                  <c:v>8.8538982919583342E-2</c:v>
                </c:pt>
                <c:pt idx="10">
                  <c:v>0.121259698865401</c:v>
                </c:pt>
                <c:pt idx="11">
                  <c:v>8.9545828209135148E-2</c:v>
                </c:pt>
                <c:pt idx="12">
                  <c:v>2.1182556715054868E-2</c:v>
                </c:pt>
                <c:pt idx="13">
                  <c:v>4.6425644519200145E-3</c:v>
                </c:pt>
                <c:pt idx="14">
                  <c:v>1.3135291844552156E-3</c:v>
                </c:pt>
                <c:pt idx="15">
                  <c:v>5.9794073547878696E-4</c:v>
                </c:pt>
                <c:pt idx="16">
                  <c:v>3.0971562511460245E-4</c:v>
                </c:pt>
                <c:pt idx="17">
                  <c:v>1.3997352076238839E-4</c:v>
                </c:pt>
                <c:pt idx="18">
                  <c:v>5.1638796508670607E-5</c:v>
                </c:pt>
                <c:pt idx="19">
                  <c:v>1.561471916666386E-5</c:v>
                </c:pt>
                <c:pt idx="20">
                  <c:v>3.9999493945910112E-6</c:v>
                </c:pt>
                <c:pt idx="21">
                  <c:v>8.6957198122946356E-7</c:v>
                </c:pt>
              </c:numCache>
            </c:numRef>
          </c:val>
          <c:extLst>
            <c:ext xmlns:c16="http://schemas.microsoft.com/office/drawing/2014/chart" uri="{C3380CC4-5D6E-409C-BE32-E72D297353CC}">
              <c16:uniqueId val="{00000009-24ED-4773-9344-D840D448DA52}"/>
            </c:ext>
          </c:extLst>
        </c:ser>
        <c:ser>
          <c:idx val="10"/>
          <c:order val="10"/>
          <c:spPr>
            <a:solidFill>
              <a:schemeClr val="accent5">
                <a:lumMod val="60000"/>
              </a:schemeClr>
            </a:solidFill>
            <a:ln/>
            <a:effectLst/>
            <a:sp3d/>
          </c:spPr>
          <c:val>
            <c:numRef>
              <c:f>Sheet1!$B$12:$W$12</c:f>
              <c:numCache>
                <c:formatCode>0.000</c:formatCode>
                <c:ptCount val="22"/>
                <c:pt idx="0">
                  <c:v>1.6394959623820072E-4</c:v>
                </c:pt>
                <c:pt idx="1">
                  <c:v>4.893877951544465E-4</c:v>
                </c:pt>
                <c:pt idx="2">
                  <c:v>1.0988596750102877E-3</c:v>
                </c:pt>
                <c:pt idx="3">
                  <c:v>1.9547831351832143E-3</c:v>
                </c:pt>
                <c:pt idx="4">
                  <c:v>2.769781285227708E-3</c:v>
                </c:pt>
                <c:pt idx="5">
                  <c:v>3.172533717599655E-3</c:v>
                </c:pt>
                <c:pt idx="6">
                  <c:v>3.31589944382395E-3</c:v>
                </c:pt>
                <c:pt idx="7">
                  <c:v>6.0234471980422834E-3</c:v>
                </c:pt>
                <c:pt idx="8">
                  <c:v>2.684654022807113E-2</c:v>
                </c:pt>
                <c:pt idx="9">
                  <c:v>0.1227769622915121</c:v>
                </c:pt>
                <c:pt idx="10">
                  <c:v>0.47210991812672443</c:v>
                </c:pt>
                <c:pt idx="11">
                  <c:v>0.11981222325658024</c:v>
                </c:pt>
                <c:pt idx="12">
                  <c:v>3.084225708282326E-2</c:v>
                </c:pt>
                <c:pt idx="13">
                  <c:v>8.5665665314426532E-3</c:v>
                </c:pt>
                <c:pt idx="14">
                  <c:v>3.8856396635060762E-3</c:v>
                </c:pt>
                <c:pt idx="15">
                  <c:v>2.2366343474489389E-3</c:v>
                </c:pt>
                <c:pt idx="16">
                  <c:v>1.1467664385987507E-3</c:v>
                </c:pt>
                <c:pt idx="17">
                  <c:v>4.7056477135020634E-4</c:v>
                </c:pt>
                <c:pt idx="18">
                  <c:v>1.5416837848668415E-4</c:v>
                </c:pt>
                <c:pt idx="19">
                  <c:v>4.2229168236623395E-5</c:v>
                </c:pt>
                <c:pt idx="20">
                  <c:v>1.0008757724520321E-5</c:v>
                </c:pt>
                <c:pt idx="21">
                  <c:v>2.0534183629764151E-6</c:v>
                </c:pt>
              </c:numCache>
            </c:numRef>
          </c:val>
          <c:extLst>
            <c:ext xmlns:c16="http://schemas.microsoft.com/office/drawing/2014/chart" uri="{C3380CC4-5D6E-409C-BE32-E72D297353CC}">
              <c16:uniqueId val="{0000000A-24ED-4773-9344-D840D448DA52}"/>
            </c:ext>
          </c:extLst>
        </c:ser>
        <c:ser>
          <c:idx val="11"/>
          <c:order val="11"/>
          <c:spPr>
            <a:solidFill>
              <a:schemeClr val="accent6">
                <a:lumMod val="60000"/>
              </a:schemeClr>
            </a:solidFill>
            <a:ln/>
            <a:effectLst/>
            <a:sp3d/>
          </c:spPr>
          <c:val>
            <c:numRef>
              <c:f>Sheet1!$B$13:$W$13</c:f>
              <c:numCache>
                <c:formatCode>0.000</c:formatCode>
                <c:ptCount val="22"/>
                <c:pt idx="0">
                  <c:v>6.1207524729126685E-5</c:v>
                </c:pt>
                <c:pt idx="1">
                  <c:v>1.6773202076289943E-4</c:v>
                </c:pt>
                <c:pt idx="2">
                  <c:v>3.4669422871109752E-4</c:v>
                </c:pt>
                <c:pt idx="3">
                  <c:v>5.7990445366110945E-4</c:v>
                </c:pt>
                <c:pt idx="4">
                  <c:v>7.9573954888275907E-4</c:v>
                </c:pt>
                <c:pt idx="5">
                  <c:v>9.3899583260576242E-4</c:v>
                </c:pt>
                <c:pt idx="6">
                  <c:v>1.3126837636505254E-3</c:v>
                </c:pt>
                <c:pt idx="7">
                  <c:v>4.299646502069706E-3</c:v>
                </c:pt>
                <c:pt idx="8">
                  <c:v>2.1331180255652091E-2</c:v>
                </c:pt>
                <c:pt idx="9">
                  <c:v>8.7782260587054295E-2</c:v>
                </c:pt>
                <c:pt idx="10">
                  <c:v>0.12190262333864536</c:v>
                </c:pt>
                <c:pt idx="11">
                  <c:v>9.4662091664650755E-2</c:v>
                </c:pt>
                <c:pt idx="12">
                  <c:v>3.2946196214993277E-2</c:v>
                </c:pt>
                <c:pt idx="13">
                  <c:v>1.7029340028395401E-2</c:v>
                </c:pt>
                <c:pt idx="14">
                  <c:v>1.15850126952677E-2</c:v>
                </c:pt>
                <c:pt idx="15">
                  <c:v>7.0507692297307693E-3</c:v>
                </c:pt>
                <c:pt idx="16">
                  <c:v>3.3294162972051971E-3</c:v>
                </c:pt>
                <c:pt idx="17">
                  <c:v>1.2060586509540601E-3</c:v>
                </c:pt>
                <c:pt idx="18">
                  <c:v>3.5856195151775963E-4</c:v>
                </c:pt>
                <c:pt idx="19">
                  <c:v>9.1253852449077908E-5</c:v>
                </c:pt>
                <c:pt idx="20">
                  <c:v>2.0468513976003906E-5</c:v>
                </c:pt>
                <c:pt idx="21">
                  <c:v>4.0345643376085813E-6</c:v>
                </c:pt>
              </c:numCache>
            </c:numRef>
          </c:val>
          <c:extLst>
            <c:ext xmlns:c16="http://schemas.microsoft.com/office/drawing/2014/chart" uri="{C3380CC4-5D6E-409C-BE32-E72D297353CC}">
              <c16:uniqueId val="{0000000B-24ED-4773-9344-D840D448DA52}"/>
            </c:ext>
          </c:extLst>
        </c:ser>
        <c:ser>
          <c:idx val="12"/>
          <c:order val="12"/>
          <c:spPr>
            <a:solidFill>
              <a:schemeClr val="accent1">
                <a:lumMod val="80000"/>
                <a:lumOff val="20000"/>
              </a:schemeClr>
            </a:solidFill>
            <a:ln/>
            <a:effectLst/>
            <a:sp3d/>
          </c:spPr>
          <c:val>
            <c:numRef>
              <c:f>Sheet1!$B$14:$W$14</c:f>
              <c:numCache>
                <c:formatCode>0.000</c:formatCode>
                <c:ptCount val="22"/>
                <c:pt idx="0">
                  <c:v>1.9423164806977554E-5</c:v>
                </c:pt>
                <c:pt idx="1">
                  <c:v>4.9654189894375563E-5</c:v>
                </c:pt>
                <c:pt idx="2">
                  <c:v>9.5985636331610448E-5</c:v>
                </c:pt>
                <c:pt idx="3">
                  <c:v>1.5305587516508583E-4</c:v>
                </c:pt>
                <c:pt idx="4">
                  <c:v>2.0717811742277105E-4</c:v>
                </c:pt>
                <c:pt idx="5">
                  <c:v>2.7174861086045048E-4</c:v>
                </c:pt>
                <c:pt idx="6">
                  <c:v>5.8623969205748696E-4</c:v>
                </c:pt>
                <c:pt idx="7">
                  <c:v>2.5081848513783278E-3</c:v>
                </c:pt>
                <c:pt idx="8">
                  <c:v>1.0673451258534611E-2</c:v>
                </c:pt>
                <c:pt idx="9">
                  <c:v>2.4182668797746144E-2</c:v>
                </c:pt>
                <c:pt idx="10">
                  <c:v>3.5741839521119374E-2</c:v>
                </c:pt>
                <c:pt idx="11">
                  <c:v>3.958219459434361E-2</c:v>
                </c:pt>
                <c:pt idx="12">
                  <c:v>3.9960225821849653E-2</c:v>
                </c:pt>
                <c:pt idx="13">
                  <c:v>3.7744757259184747E-2</c:v>
                </c:pt>
                <c:pt idx="14">
                  <c:v>2.966267778739189E-2</c:v>
                </c:pt>
                <c:pt idx="15">
                  <c:v>1.7110277117566953E-2</c:v>
                </c:pt>
                <c:pt idx="16">
                  <c:v>7.0836215514540959E-3</c:v>
                </c:pt>
                <c:pt idx="17">
                  <c:v>2.3477094977143219E-3</c:v>
                </c:pt>
                <c:pt idx="18">
                  <c:v>6.5451295604881368E-4</c:v>
                </c:pt>
                <c:pt idx="19">
                  <c:v>1.5911974492685657E-4</c:v>
                </c:pt>
                <c:pt idx="20">
                  <c:v>3.4533409000581107E-5</c:v>
                </c:pt>
                <c:pt idx="21">
                  <c:v>6.6519623209007311E-6</c:v>
                </c:pt>
              </c:numCache>
            </c:numRef>
          </c:val>
          <c:extLst>
            <c:ext xmlns:c16="http://schemas.microsoft.com/office/drawing/2014/chart" uri="{C3380CC4-5D6E-409C-BE32-E72D297353CC}">
              <c16:uniqueId val="{0000000C-24ED-4773-9344-D840D448DA52}"/>
            </c:ext>
          </c:extLst>
        </c:ser>
        <c:ser>
          <c:idx val="13"/>
          <c:order val="13"/>
          <c:spPr>
            <a:solidFill>
              <a:schemeClr val="accent2">
                <a:lumMod val="80000"/>
                <a:lumOff val="20000"/>
              </a:schemeClr>
            </a:solidFill>
            <a:ln/>
            <a:effectLst/>
            <a:sp3d/>
          </c:spPr>
          <c:val>
            <c:numRef>
              <c:f>Sheet1!$B$15:$W$15</c:f>
              <c:numCache>
                <c:formatCode>0.000</c:formatCode>
                <c:ptCount val="22"/>
                <c:pt idx="0">
                  <c:v>5.3672277631991451E-6</c:v>
                </c:pt>
                <c:pt idx="1">
                  <c:v>1.2998586671602E-5</c:v>
                </c:pt>
                <c:pt idx="2">
                  <c:v>2.3831998692999043E-5</c:v>
                </c:pt>
                <c:pt idx="3">
                  <c:v>3.6751472349481707E-5</c:v>
                </c:pt>
                <c:pt idx="4">
                  <c:v>5.0955832857849977E-5</c:v>
                </c:pt>
                <c:pt idx="5">
                  <c:v>8.4301847498624561E-5</c:v>
                </c:pt>
                <c:pt idx="6">
                  <c:v>2.6434846559354622E-4</c:v>
                </c:pt>
                <c:pt idx="7">
                  <c:v>1.1044340995318149E-3</c:v>
                </c:pt>
                <c:pt idx="8">
                  <c:v>3.3627986361788572E-3</c:v>
                </c:pt>
                <c:pt idx="9">
                  <c:v>7.8742062051379864E-3</c:v>
                </c:pt>
                <c:pt idx="10">
                  <c:v>1.658558445310904E-2</c:v>
                </c:pt>
                <c:pt idx="11">
                  <c:v>3.3999992795024948E-2</c:v>
                </c:pt>
                <c:pt idx="12">
                  <c:v>6.0588757471182114E-2</c:v>
                </c:pt>
                <c:pt idx="13">
                  <c:v>7.2121566044893073E-2</c:v>
                </c:pt>
                <c:pt idx="14">
                  <c:v>5.706728696623075E-2</c:v>
                </c:pt>
                <c:pt idx="15">
                  <c:v>2.8583268761883766E-2</c:v>
                </c:pt>
                <c:pt idx="16">
                  <c:v>1.1076199149297181E-2</c:v>
                </c:pt>
                <c:pt idx="17">
                  <c:v>3.5030100266922101E-3</c:v>
                </c:pt>
                <c:pt idx="18">
                  <c:v>9.4798083637636873E-4</c:v>
                </c:pt>
                <c:pt idx="19">
                  <c:v>2.2603653832450874E-4</c:v>
                </c:pt>
                <c:pt idx="20">
                  <c:v>4.8456144915759214E-5</c:v>
                </c:pt>
                <c:pt idx="21">
                  <c:v>9.2671671787798693E-6</c:v>
                </c:pt>
              </c:numCache>
            </c:numRef>
          </c:val>
          <c:extLst>
            <c:ext xmlns:c16="http://schemas.microsoft.com/office/drawing/2014/chart" uri="{C3380CC4-5D6E-409C-BE32-E72D297353CC}">
              <c16:uniqueId val="{0000000D-24ED-4773-9344-D840D448DA52}"/>
            </c:ext>
          </c:extLst>
        </c:ser>
        <c:ser>
          <c:idx val="14"/>
          <c:order val="14"/>
          <c:spPr>
            <a:solidFill>
              <a:schemeClr val="accent3">
                <a:lumMod val="80000"/>
                <a:lumOff val="20000"/>
              </a:schemeClr>
            </a:solidFill>
            <a:ln/>
            <a:effectLst/>
            <a:sp3d/>
          </c:spPr>
          <c:val>
            <c:numRef>
              <c:f>Sheet1!$B$16:$W$16</c:f>
              <c:numCache>
                <c:formatCode>0.000</c:formatCode>
                <c:ptCount val="22"/>
                <c:pt idx="0">
                  <c:v>1.3197745565211405E-6</c:v>
                </c:pt>
                <c:pt idx="1">
                  <c:v>3.0673804067537466E-6</c:v>
                </c:pt>
                <c:pt idx="2">
                  <c:v>5.4062329218056235E-6</c:v>
                </c:pt>
                <c:pt idx="3">
                  <c:v>8.2562514437935972E-6</c:v>
                </c:pt>
                <c:pt idx="4">
                  <c:v>1.2735797704913756E-5</c:v>
                </c:pt>
                <c:pt idx="5">
                  <c:v>2.9693101838852823E-5</c:v>
                </c:pt>
                <c:pt idx="6">
                  <c:v>1.1311563964865027E-4</c:v>
                </c:pt>
                <c:pt idx="7">
                  <c:v>4.26763449338403E-4</c:v>
                </c:pt>
                <c:pt idx="8">
                  <c:v>1.434592332278876E-3</c:v>
                </c:pt>
                <c:pt idx="9">
                  <c:v>4.5666613605728186E-3</c:v>
                </c:pt>
                <c:pt idx="10">
                  <c:v>1.3699841252145045E-2</c:v>
                </c:pt>
                <c:pt idx="11">
                  <c:v>3.5514629916380887E-2</c:v>
                </c:pt>
                <c:pt idx="12">
                  <c:v>7.0927741066279151E-2</c:v>
                </c:pt>
                <c:pt idx="13">
                  <c:v>9.9579028755067828E-2</c:v>
                </c:pt>
                <c:pt idx="14">
                  <c:v>6.7489419803881123E-2</c:v>
                </c:pt>
                <c:pt idx="15">
                  <c:v>3.3641001727053477E-2</c:v>
                </c:pt>
                <c:pt idx="16">
                  <c:v>1.2843581411190665E-2</c:v>
                </c:pt>
                <c:pt idx="17">
                  <c:v>4.0546430209471018E-3</c:v>
                </c:pt>
                <c:pt idx="18">
                  <c:v>1.0997208155184407E-3</c:v>
                </c:pt>
                <c:pt idx="19">
                  <c:v>2.6358169750397313E-4</c:v>
                </c:pt>
                <c:pt idx="20">
                  <c:v>5.6899648518968201E-5</c:v>
                </c:pt>
                <c:pt idx="21">
                  <c:v>1.0966166974374627E-5</c:v>
                </c:pt>
              </c:numCache>
            </c:numRef>
          </c:val>
          <c:extLst>
            <c:ext xmlns:c16="http://schemas.microsoft.com/office/drawing/2014/chart" uri="{C3380CC4-5D6E-409C-BE32-E72D297353CC}">
              <c16:uniqueId val="{0000000E-24ED-4773-9344-D840D448DA52}"/>
            </c:ext>
          </c:extLst>
        </c:ser>
        <c:ser>
          <c:idx val="15"/>
          <c:order val="15"/>
          <c:spPr>
            <a:solidFill>
              <a:schemeClr val="accent4">
                <a:lumMod val="80000"/>
                <a:lumOff val="20000"/>
              </a:schemeClr>
            </a:solidFill>
            <a:ln/>
            <a:effectLst/>
            <a:sp3d/>
          </c:spPr>
          <c:val>
            <c:numRef>
              <c:f>Sheet1!$B$17:$W$17</c:f>
              <c:numCache>
                <c:formatCode>0.000</c:formatCode>
                <c:ptCount val="22"/>
                <c:pt idx="0">
                  <c:v>2.940847146986045E-7</c:v>
                </c:pt>
                <c:pt idx="1">
                  <c:v>6.6348585659540637E-7</c:v>
                </c:pt>
                <c:pt idx="2">
                  <c:v>1.1455570154688663E-6</c:v>
                </c:pt>
                <c:pt idx="3">
                  <c:v>1.8355794185884005E-6</c:v>
                </c:pt>
                <c:pt idx="4">
                  <c:v>3.6790614504980759E-6</c:v>
                </c:pt>
                <c:pt idx="5">
                  <c:v>1.2456429442877584E-5</c:v>
                </c:pt>
                <c:pt idx="6">
                  <c:v>5.3910239419346514E-5</c:v>
                </c:pt>
                <c:pt idx="7">
                  <c:v>2.3218979711196375E-4</c:v>
                </c:pt>
                <c:pt idx="8">
                  <c:v>9.4568243081279407E-4</c:v>
                </c:pt>
                <c:pt idx="9">
                  <c:v>3.5086425178956554E-3</c:v>
                </c:pt>
                <c:pt idx="10">
                  <c:v>1.1189452804612806E-2</c:v>
                </c:pt>
                <c:pt idx="11">
                  <c:v>2.8674330792693114E-2</c:v>
                </c:pt>
                <c:pt idx="12">
                  <c:v>5.4805857553491814E-2</c:v>
                </c:pt>
                <c:pt idx="13">
                  <c:v>6.6765070843398319E-2</c:v>
                </c:pt>
                <c:pt idx="14">
                  <c:v>5.3742302488962612E-2</c:v>
                </c:pt>
                <c:pt idx="15">
                  <c:v>2.7890503156927503E-2</c:v>
                </c:pt>
                <c:pt idx="16">
                  <c:v>1.1199827778738038E-2</c:v>
                </c:pt>
                <c:pt idx="17">
                  <c:v>3.6712249915422856E-3</c:v>
                </c:pt>
                <c:pt idx="18">
                  <c:v>1.0286695360800465E-3</c:v>
                </c:pt>
                <c:pt idx="19">
                  <c:v>2.5363982507151583E-4</c:v>
                </c:pt>
                <c:pt idx="20">
                  <c:v>5.6154228938197221E-5</c:v>
                </c:pt>
                <c:pt idx="21">
                  <c:v>1.1061858889952608E-5</c:v>
                </c:pt>
              </c:numCache>
            </c:numRef>
          </c:val>
          <c:extLst>
            <c:ext xmlns:c16="http://schemas.microsoft.com/office/drawing/2014/chart" uri="{C3380CC4-5D6E-409C-BE32-E72D297353CC}">
              <c16:uniqueId val="{0000000F-24ED-4773-9344-D840D448DA52}"/>
            </c:ext>
          </c:extLst>
        </c:ser>
        <c:ser>
          <c:idx val="16"/>
          <c:order val="16"/>
          <c:spPr>
            <a:solidFill>
              <a:schemeClr val="accent5">
                <a:lumMod val="80000"/>
                <a:lumOff val="20000"/>
              </a:schemeClr>
            </a:solidFill>
            <a:ln/>
            <a:effectLst/>
            <a:sp3d/>
          </c:spPr>
          <c:val>
            <c:numRef>
              <c:f>Sheet1!$B$18:$W$18</c:f>
              <c:numCache>
                <c:formatCode>0.000</c:formatCode>
                <c:ptCount val="22"/>
                <c:pt idx="0">
                  <c:v>6.0350253195403896E-8</c:v>
                </c:pt>
                <c:pt idx="1">
                  <c:v>1.3416171176278355E-7</c:v>
                </c:pt>
                <c:pt idx="2">
                  <c:v>2.37471738790028E-7</c:v>
                </c:pt>
                <c:pt idx="3">
                  <c:v>4.631706401789413E-7</c:v>
                </c:pt>
                <c:pt idx="4">
                  <c:v>1.4435509866701832E-6</c:v>
                </c:pt>
                <c:pt idx="5">
                  <c:v>6.677743188406121E-6</c:v>
                </c:pt>
                <c:pt idx="6">
                  <c:v>3.3314506889783917E-5</c:v>
                </c:pt>
                <c:pt idx="7">
                  <c:v>1.5688827547575057E-4</c:v>
                </c:pt>
                <c:pt idx="8">
                  <c:v>6.6290180197278801E-4</c:v>
                </c:pt>
                <c:pt idx="9">
                  <c:v>2.4105791847459767E-3</c:v>
                </c:pt>
                <c:pt idx="10">
                  <c:v>7.2054886226000777E-3</c:v>
                </c:pt>
                <c:pt idx="11">
                  <c:v>1.6754200720698064E-2</c:v>
                </c:pt>
                <c:pt idx="12">
                  <c:v>2.7923691140055027E-2</c:v>
                </c:pt>
                <c:pt idx="13">
                  <c:v>3.3159858151471884E-2</c:v>
                </c:pt>
                <c:pt idx="14">
                  <c:v>2.7844256266045173E-2</c:v>
                </c:pt>
                <c:pt idx="15">
                  <c:v>1.6785446809080205E-2</c:v>
                </c:pt>
                <c:pt idx="16">
                  <c:v>7.3943338720415036E-3</c:v>
                </c:pt>
                <c:pt idx="17">
                  <c:v>2.6162762759578489E-3</c:v>
                </c:pt>
                <c:pt idx="18">
                  <c:v>7.7906937586371891E-4</c:v>
                </c:pt>
                <c:pt idx="19">
                  <c:v>2.0206070084125699E-4</c:v>
                </c:pt>
                <c:pt idx="20">
                  <c:v>4.6697836516240415E-5</c:v>
                </c:pt>
                <c:pt idx="21">
                  <c:v>9.5321809601171399E-6</c:v>
                </c:pt>
              </c:numCache>
            </c:numRef>
          </c:val>
          <c:extLst>
            <c:ext xmlns:c16="http://schemas.microsoft.com/office/drawing/2014/chart" uri="{C3380CC4-5D6E-409C-BE32-E72D297353CC}">
              <c16:uniqueId val="{00000010-24ED-4773-9344-D840D448DA52}"/>
            </c:ext>
          </c:extLst>
        </c:ser>
        <c:ser>
          <c:idx val="17"/>
          <c:order val="17"/>
          <c:spPr>
            <a:solidFill>
              <a:schemeClr val="accent6">
                <a:lumMod val="80000"/>
                <a:lumOff val="20000"/>
              </a:schemeClr>
            </a:solidFill>
            <a:ln/>
            <a:effectLst/>
            <a:sp3d/>
          </c:spPr>
          <c:val>
            <c:numRef>
              <c:f>Sheet1!$B$19:$W$19</c:f>
              <c:numCache>
                <c:formatCode>0.000</c:formatCode>
                <c:ptCount val="22"/>
                <c:pt idx="0">
                  <c:v>1.1631904967738532E-8</c:v>
                </c:pt>
                <c:pt idx="1">
                  <c:v>2.6430665014175807E-8</c:v>
                </c:pt>
                <c:pt idx="2">
                  <c:v>5.4661822062039187E-8</c:v>
                </c:pt>
                <c:pt idx="3">
                  <c:v>1.6444105452401687E-7</c:v>
                </c:pt>
                <c:pt idx="4">
                  <c:v>7.7874678928530236E-7</c:v>
                </c:pt>
                <c:pt idx="5">
                  <c:v>4.2207419838677984E-6</c:v>
                </c:pt>
                <c:pt idx="6">
                  <c:v>2.1763983832708337E-5</c:v>
                </c:pt>
                <c:pt idx="7">
                  <c:v>1.0041731287363406E-4</c:v>
                </c:pt>
                <c:pt idx="8">
                  <c:v>4.0062084776054278E-4</c:v>
                </c:pt>
                <c:pt idx="9">
                  <c:v>1.3352895353176476E-3</c:v>
                </c:pt>
                <c:pt idx="10">
                  <c:v>3.5688699540536209E-3</c:v>
                </c:pt>
                <c:pt idx="11">
                  <c:v>7.2788322164380297E-3</c:v>
                </c:pt>
                <c:pt idx="12">
                  <c:v>1.1188457590456334E-2</c:v>
                </c:pt>
                <c:pt idx="13">
                  <c:v>1.2934992575879461E-2</c:v>
                </c:pt>
                <c:pt idx="14">
                  <c:v>1.1289760689461168E-2</c:v>
                </c:pt>
                <c:pt idx="15">
                  <c:v>7.4499407532352627E-3</c:v>
                </c:pt>
                <c:pt idx="16">
                  <c:v>3.7518301857987833E-3</c:v>
                </c:pt>
                <c:pt idx="17">
                  <c:v>1.475200491549186E-3</c:v>
                </c:pt>
                <c:pt idx="18">
                  <c:v>4.7920915744591923E-4</c:v>
                </c:pt>
                <c:pt idx="19">
                  <c:v>1.3351762950600238E-4</c:v>
                </c:pt>
                <c:pt idx="20">
                  <c:v>3.2767047169147995E-5</c:v>
                </c:pt>
                <c:pt idx="21">
                  <c:v>7.0233883985410584E-6</c:v>
                </c:pt>
              </c:numCache>
            </c:numRef>
          </c:val>
          <c:extLst>
            <c:ext xmlns:c16="http://schemas.microsoft.com/office/drawing/2014/chart" uri="{C3380CC4-5D6E-409C-BE32-E72D297353CC}">
              <c16:uniqueId val="{00000011-24ED-4773-9344-D840D448DA52}"/>
            </c:ext>
          </c:extLst>
        </c:ser>
        <c:ser>
          <c:idx val="18"/>
          <c:order val="18"/>
          <c:spPr>
            <a:solidFill>
              <a:schemeClr val="accent1">
                <a:lumMod val="80000"/>
              </a:schemeClr>
            </a:solidFill>
            <a:ln/>
            <a:effectLst/>
            <a:sp3d/>
          </c:spPr>
          <c:val>
            <c:numRef>
              <c:f>Sheet1!$B$20:$W$20</c:f>
              <c:numCache>
                <c:formatCode>0.000</c:formatCode>
                <c:ptCount val="22"/>
                <c:pt idx="0">
                  <c:v>2.1980748764771377E-9</c:v>
                </c:pt>
                <c:pt idx="1">
                  <c:v>5.6961654360483259E-9</c:v>
                </c:pt>
                <c:pt idx="2">
                  <c:v>1.747514259060057E-8</c:v>
                </c:pt>
                <c:pt idx="3">
                  <c:v>8.3296314243372585E-8</c:v>
                </c:pt>
                <c:pt idx="4">
                  <c:v>4.7403203504178153E-7</c:v>
                </c:pt>
                <c:pt idx="5">
                  <c:v>2.6023220454446862E-6</c:v>
                </c:pt>
                <c:pt idx="6">
                  <c:v>1.2822732957324624E-5</c:v>
                </c:pt>
                <c:pt idx="7">
                  <c:v>5.4945524182029688E-5</c:v>
                </c:pt>
                <c:pt idx="8">
                  <c:v>1.9919519056259011E-4</c:v>
                </c:pt>
                <c:pt idx="9">
                  <c:v>5.9226170254991447E-4</c:v>
                </c:pt>
                <c:pt idx="10">
                  <c:v>1.3971320801863013E-3</c:v>
                </c:pt>
                <c:pt idx="11">
                  <c:v>2.5830540776521395E-3</c:v>
                </c:pt>
                <c:pt idx="12">
                  <c:v>3.7387766433754914E-3</c:v>
                </c:pt>
                <c:pt idx="13">
                  <c:v>4.2508469226646287E-3</c:v>
                </c:pt>
                <c:pt idx="14">
                  <c:v>3.8056067141589911E-3</c:v>
                </c:pt>
                <c:pt idx="15">
                  <c:v>2.6867808634954949E-3</c:v>
                </c:pt>
                <c:pt idx="16">
                  <c:v>1.4985116786238261E-3</c:v>
                </c:pt>
                <c:pt idx="17">
                  <c:v>6.6567550497465358E-4</c:v>
                </c:pt>
                <c:pt idx="18">
                  <c:v>2.4043922766820491E-4</c:v>
                </c:pt>
                <c:pt idx="19">
                  <c:v>7.3304543756336359E-5</c:v>
                </c:pt>
                <c:pt idx="20">
                  <c:v>1.9408137148248509E-5</c:v>
                </c:pt>
                <c:pt idx="21">
                  <c:v>4.4228906611491002E-6</c:v>
                </c:pt>
              </c:numCache>
            </c:numRef>
          </c:val>
          <c:extLst>
            <c:ext xmlns:c16="http://schemas.microsoft.com/office/drawing/2014/chart" uri="{C3380CC4-5D6E-409C-BE32-E72D297353CC}">
              <c16:uniqueId val="{00000012-24ED-4773-9344-D840D448DA52}"/>
            </c:ext>
          </c:extLst>
        </c:ser>
        <c:ser>
          <c:idx val="19"/>
          <c:order val="19"/>
          <c:spPr>
            <a:solidFill>
              <a:schemeClr val="accent2">
                <a:lumMod val="80000"/>
              </a:schemeClr>
            </a:solidFill>
            <a:ln/>
            <a:effectLst/>
            <a:sp3d/>
          </c:spPr>
          <c:val>
            <c:numRef>
              <c:f>Sheet1!$B$21:$W$21</c:f>
              <c:numCache>
                <c:formatCode>0.000</c:formatCode>
                <c:ptCount val="22"/>
                <c:pt idx="0">
                  <c:v>4.5654153005931024E-10</c:v>
                </c:pt>
                <c:pt idx="1">
                  <c:v>1.6475417148423642E-9</c:v>
                </c:pt>
                <c:pt idx="2">
                  <c:v>7.9592080521712181E-9</c:v>
                </c:pt>
                <c:pt idx="3">
                  <c:v>4.6861545026000739E-8</c:v>
                </c:pt>
                <c:pt idx="4">
                  <c:v>2.707890523241458E-7</c:v>
                </c:pt>
                <c:pt idx="5">
                  <c:v>1.4122541698715847E-6</c:v>
                </c:pt>
                <c:pt idx="6">
                  <c:v>6.4374445821950409E-6</c:v>
                </c:pt>
                <c:pt idx="7">
                  <c:v>2.5058116619473924E-5</c:v>
                </c:pt>
                <c:pt idx="8">
                  <c:v>8.1315342046541783E-5</c:v>
                </c:pt>
                <c:pt idx="9">
                  <c:v>2.1488371304167483E-4</c:v>
                </c:pt>
                <c:pt idx="10">
                  <c:v>4.5762979471757439E-4</c:v>
                </c:pt>
                <c:pt idx="11">
                  <c:v>7.8467909301828452E-4</c:v>
                </c:pt>
                <c:pt idx="12">
                  <c:v>1.0868646891164895E-3</c:v>
                </c:pt>
                <c:pt idx="13">
                  <c:v>1.2204537024596684E-3</c:v>
                </c:pt>
                <c:pt idx="14">
                  <c:v>1.1136662029149198E-3</c:v>
                </c:pt>
                <c:pt idx="15">
                  <c:v>8.2643774016436357E-4</c:v>
                </c:pt>
                <c:pt idx="16">
                  <c:v>4.9886111714282232E-4</c:v>
                </c:pt>
                <c:pt idx="17">
                  <c:v>2.4538446397058907E-4</c:v>
                </c:pt>
                <c:pt idx="18">
                  <c:v>9.9104910566466132E-5</c:v>
                </c:pt>
                <c:pt idx="19">
                  <c:v>3.3432092476125059E-5</c:v>
                </c:pt>
                <c:pt idx="20">
                  <c:v>9.6642285944422959E-6</c:v>
                </c:pt>
                <c:pt idx="21">
                  <c:v>2.3682992207990726E-6</c:v>
                </c:pt>
              </c:numCache>
            </c:numRef>
          </c:val>
          <c:extLst>
            <c:ext xmlns:c16="http://schemas.microsoft.com/office/drawing/2014/chart" uri="{C3380CC4-5D6E-409C-BE32-E72D297353CC}">
              <c16:uniqueId val="{00000013-24ED-4773-9344-D840D448DA52}"/>
            </c:ext>
          </c:extLst>
        </c:ser>
        <c:ser>
          <c:idx val="20"/>
          <c:order val="20"/>
          <c:spPr>
            <a:solidFill>
              <a:schemeClr val="accent3">
                <a:lumMod val="80000"/>
              </a:schemeClr>
            </a:solidFill>
            <a:ln/>
            <a:effectLst/>
            <a:sp3d/>
          </c:spPr>
          <c:val>
            <c:numRef>
              <c:f>Sheet1!$B$22:$W$22</c:f>
              <c:numCache>
                <c:formatCode>0.000</c:formatCode>
                <c:ptCount val="22"/>
                <c:pt idx="0">
                  <c:v>1.2504589111353805E-10</c:v>
                </c:pt>
                <c:pt idx="1">
                  <c:v>6.0262203241795758E-10</c:v>
                </c:pt>
                <c:pt idx="2">
                  <c:v>3.6337437660405672E-9</c:v>
                </c:pt>
                <c:pt idx="3">
                  <c:v>2.2139321404812792E-8</c:v>
                </c:pt>
                <c:pt idx="4">
                  <c:v>1.2320651012238588E-7</c:v>
                </c:pt>
                <c:pt idx="5">
                  <c:v>6.0300723483599174E-7</c:v>
                </c:pt>
                <c:pt idx="6">
                  <c:v>2.5377743927049249E-6</c:v>
                </c:pt>
                <c:pt idx="7">
                  <c:v>8.9963311603912573E-6</c:v>
                </c:pt>
                <c:pt idx="8">
                  <c:v>2.6379649924257695E-5</c:v>
                </c:pt>
                <c:pt idx="9">
                  <c:v>6.3448674902241128E-5</c:v>
                </c:pt>
                <c:pt idx="10">
                  <c:v>1.2513307636661194E-4</c:v>
                </c:pt>
                <c:pt idx="11">
                  <c:v>2.0309532832695751E-4</c:v>
                </c:pt>
                <c:pt idx="12">
                  <c:v>2.7247660556944361E-4</c:v>
                </c:pt>
                <c:pt idx="13">
                  <c:v>3.0326100846511509E-4</c:v>
                </c:pt>
                <c:pt idx="14">
                  <c:v>2.8057822766027049E-4</c:v>
                </c:pt>
                <c:pt idx="15">
                  <c:v>2.1590471761139449E-4</c:v>
                </c:pt>
                <c:pt idx="16">
                  <c:v>1.380984253284124E-4</c:v>
                </c:pt>
                <c:pt idx="17">
                  <c:v>7.3384672702454099E-5</c:v>
                </c:pt>
                <c:pt idx="18">
                  <c:v>3.2447199492250677E-5</c:v>
                </c:pt>
                <c:pt idx="19">
                  <c:v>1.2016164364381163E-5</c:v>
                </c:pt>
                <c:pt idx="20">
                  <c:v>3.7805173213378536E-6</c:v>
                </c:pt>
                <c:pt idx="21">
                  <c:v>1.1124687527545876E-6</c:v>
                </c:pt>
              </c:numCache>
            </c:numRef>
          </c:val>
          <c:extLst>
            <c:ext xmlns:c16="http://schemas.microsoft.com/office/drawing/2014/chart" uri="{C3380CC4-5D6E-409C-BE32-E72D297353CC}">
              <c16:uniqueId val="{00000014-24ED-4773-9344-D840D448DA52}"/>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13496232"/>
        <c:axId val="501051352"/>
        <c:axId val="513644200"/>
      </c:surface3DChart>
      <c:catAx>
        <c:axId val="513496232"/>
        <c:scaling>
          <c:orientation val="minMax"/>
        </c:scaling>
        <c:delete val="1"/>
        <c:axPos val="b"/>
        <c:majorTickMark val="none"/>
        <c:minorTickMark val="none"/>
        <c:tickLblPos val="nextTo"/>
        <c:crossAx val="501051352"/>
        <c:crosses val="autoZero"/>
        <c:auto val="1"/>
        <c:lblAlgn val="ctr"/>
        <c:lblOffset val="100"/>
        <c:noMultiLvlLbl val="0"/>
      </c:catAx>
      <c:valAx>
        <c:axId val="501051352"/>
        <c:scaling>
          <c:orientation val="minMax"/>
          <c:max val="1"/>
        </c:scaling>
        <c:delete val="1"/>
        <c:axPos val="r"/>
        <c:numFmt formatCode="0.000" sourceLinked="1"/>
        <c:majorTickMark val="none"/>
        <c:minorTickMark val="none"/>
        <c:tickLblPos val="nextTo"/>
        <c:crossAx val="513496232"/>
        <c:crosses val="autoZero"/>
        <c:crossBetween val="midCat"/>
      </c:valAx>
      <c:serAx>
        <c:axId val="513644200"/>
        <c:scaling>
          <c:orientation val="minMax"/>
        </c:scaling>
        <c:delete val="1"/>
        <c:axPos val="b"/>
        <c:majorTickMark val="none"/>
        <c:minorTickMark val="none"/>
        <c:tickLblPos val="nextTo"/>
        <c:crossAx val="501051352"/>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1.5283709165347161E-4</c:v>
                </c:pt>
                <c:pt idx="1">
                  <c:v>3.400461495007379E-4</c:v>
                </c:pt>
                <c:pt idx="2">
                  <c:v>6.7513257344572173E-4</c:v>
                </c:pt>
                <c:pt idx="3">
                  <c:v>1.1013397660711206E-3</c:v>
                </c:pt>
                <c:pt idx="4">
                  <c:v>1.4798198961397595E-3</c:v>
                </c:pt>
                <c:pt idx="5">
                  <c:v>1.6411198907698283E-3</c:v>
                </c:pt>
                <c:pt idx="6">
                  <c:v>1.5044949742886136E-3</c:v>
                </c:pt>
                <c:pt idx="7">
                  <c:v>1.1415023144804848E-3</c:v>
                </c:pt>
                <c:pt idx="8">
                  <c:v>7.1796263893028308E-4</c:v>
                </c:pt>
                <c:pt idx="9">
                  <c:v>3.7567361091948262E-4</c:v>
                </c:pt>
                <c:pt idx="10">
                  <c:v>1.6481849688524379E-4</c:v>
                </c:pt>
                <c:pt idx="11">
                  <c:v>6.1467371965757687E-5</c:v>
                </c:pt>
                <c:pt idx="12">
                  <c:v>1.985246071658077E-5</c:v>
                </c:pt>
                <c:pt idx="13">
                  <c:v>5.6538198089000901E-6</c:v>
                </c:pt>
                <c:pt idx="14">
                  <c:v>1.4424441995893982E-6</c:v>
                </c:pt>
                <c:pt idx="15">
                  <c:v>3.3420553454724456E-7</c:v>
                </c:pt>
                <c:pt idx="16">
                  <c:v>7.118731913814928E-8</c:v>
                </c:pt>
                <c:pt idx="17">
                  <c:v>1.411237704601868E-8</c:v>
                </c:pt>
                <c:pt idx="18">
                  <c:v>2.6450083374415624E-9</c:v>
                </c:pt>
                <c:pt idx="19">
                  <c:v>4.8210329786919746E-10</c:v>
                </c:pt>
                <c:pt idx="20">
                  <c:v>9.0535423819996516E-11</c:v>
                </c:pt>
                <c:pt idx="21">
                  <c:v>1.9682430712784824E-11</c:v>
                </c:pt>
              </c:numCache>
            </c:numRef>
          </c:val>
          <c:extLst>
            <c:ext xmlns:c16="http://schemas.microsoft.com/office/drawing/2014/chart" uri="{C3380CC4-5D6E-409C-BE32-E72D297353CC}">
              <c16:uniqueId val="{00000000-0429-4A39-ABA8-E52764129D15}"/>
            </c:ext>
          </c:extLst>
        </c:ser>
        <c:ser>
          <c:idx val="1"/>
          <c:order val="1"/>
          <c:spPr>
            <a:solidFill>
              <a:schemeClr val="accent2"/>
            </a:solidFill>
            <a:ln/>
            <a:effectLst/>
            <a:sp3d/>
          </c:spPr>
          <c:val>
            <c:numRef>
              <c:f>Sheet1!$B$3:$W$3</c:f>
              <c:numCache>
                <c:formatCode>0.000</c:formatCode>
                <c:ptCount val="22"/>
                <c:pt idx="0">
                  <c:v>3.5709562908782392E-4</c:v>
                </c:pt>
                <c:pt idx="1">
                  <c:v>9.800471860034036E-4</c:v>
                </c:pt>
                <c:pt idx="2">
                  <c:v>2.0519050209800564E-3</c:v>
                </c:pt>
                <c:pt idx="3">
                  <c:v>3.4803537239779135E-3</c:v>
                </c:pt>
                <c:pt idx="4">
                  <c:v>4.7865072042360228E-3</c:v>
                </c:pt>
                <c:pt idx="5">
                  <c:v>5.3380595181493299E-3</c:v>
                </c:pt>
                <c:pt idx="6">
                  <c:v>4.8325897544014094E-3</c:v>
                </c:pt>
                <c:pt idx="7">
                  <c:v>3.5597273166634085E-3</c:v>
                </c:pt>
                <c:pt idx="8">
                  <c:v>2.1430892564206286E-3</c:v>
                </c:pt>
                <c:pt idx="9">
                  <c:v>1.0644850111881322E-3</c:v>
                </c:pt>
                <c:pt idx="10">
                  <c:v>4.4332348500742362E-4</c:v>
                </c:pt>
                <c:pt idx="11">
                  <c:v>1.5829028686135634E-4</c:v>
                </c:pt>
                <c:pt idx="12">
                  <c:v>4.9451664788526465E-5</c:v>
                </c:pt>
                <c:pt idx="13">
                  <c:v>1.3758080664978213E-5</c:v>
                </c:pt>
                <c:pt idx="14">
                  <c:v>3.4615829569617513E-6</c:v>
                </c:pt>
                <c:pt idx="15">
                  <c:v>7.9899596114902545E-7</c:v>
                </c:pt>
                <c:pt idx="16">
                  <c:v>1.7168581856773944E-7</c:v>
                </c:pt>
                <c:pt idx="17">
                  <c:v>3.4955315388597119E-8</c:v>
                </c:pt>
                <c:pt idx="18">
                  <c:v>6.9369949285445218E-9</c:v>
                </c:pt>
                <c:pt idx="19">
                  <c:v>1.4205716071820028E-9</c:v>
                </c:pt>
                <c:pt idx="20">
                  <c:v>3.2886685989660231E-10</c:v>
                </c:pt>
                <c:pt idx="21">
                  <c:v>8.5130801022574907E-11</c:v>
                </c:pt>
              </c:numCache>
            </c:numRef>
          </c:val>
          <c:extLst>
            <c:ext xmlns:c16="http://schemas.microsoft.com/office/drawing/2014/chart" uri="{C3380CC4-5D6E-409C-BE32-E72D297353CC}">
              <c16:uniqueId val="{00000001-0429-4A39-ABA8-E52764129D15}"/>
            </c:ext>
          </c:extLst>
        </c:ser>
        <c:ser>
          <c:idx val="2"/>
          <c:order val="2"/>
          <c:spPr>
            <a:solidFill>
              <a:schemeClr val="accent3"/>
            </a:solidFill>
            <a:ln/>
            <a:effectLst/>
            <a:sp3d/>
          </c:spPr>
          <c:val>
            <c:numRef>
              <c:f>Sheet1!$B$4:$W$4</c:f>
              <c:numCache>
                <c:formatCode>0.000</c:formatCode>
                <c:ptCount val="22"/>
                <c:pt idx="0">
                  <c:v>7.4661932783051047E-4</c:v>
                </c:pt>
                <c:pt idx="1">
                  <c:v>2.159270326997479E-3</c:v>
                </c:pt>
                <c:pt idx="2">
                  <c:v>4.7967732372531744E-3</c:v>
                </c:pt>
                <c:pt idx="3">
                  <c:v>1.6932031373240231E-2</c:v>
                </c:pt>
                <c:pt idx="4">
                  <c:v>2.4400016040730388E-2</c:v>
                </c:pt>
                <c:pt idx="5">
                  <c:v>2.2613894553549806E-2</c:v>
                </c:pt>
                <c:pt idx="6">
                  <c:v>1.2570691351579361E-2</c:v>
                </c:pt>
                <c:pt idx="7">
                  <c:v>8.6127821356968021E-3</c:v>
                </c:pt>
                <c:pt idx="8">
                  <c:v>4.902598815719519E-3</c:v>
                </c:pt>
                <c:pt idx="9">
                  <c:v>2.2930251432713811E-3</c:v>
                </c:pt>
                <c:pt idx="10">
                  <c:v>9.0601182079865677E-4</c:v>
                </c:pt>
                <c:pt idx="11">
                  <c:v>3.1008396661684294E-4</c:v>
                </c:pt>
                <c:pt idx="12">
                  <c:v>9.3932336347620729E-5</c:v>
                </c:pt>
                <c:pt idx="13">
                  <c:v>2.5679289900268205E-5</c:v>
                </c:pt>
                <c:pt idx="14">
                  <c:v>6.4596529875152645E-6</c:v>
                </c:pt>
                <c:pt idx="15">
                  <c:v>1.5263352427472485E-6</c:v>
                </c:pt>
                <c:pt idx="16">
                  <c:v>3.4623391145528195E-7</c:v>
                </c:pt>
                <c:pt idx="17">
                  <c:v>7.7392681984790618E-8</c:v>
                </c:pt>
                <c:pt idx="18">
                  <c:v>1.786562774076596E-8</c:v>
                </c:pt>
                <c:pt idx="19">
                  <c:v>4.6294991655077281E-9</c:v>
                </c:pt>
                <c:pt idx="20">
                  <c:v>1.4230820797127948E-9</c:v>
                </c:pt>
                <c:pt idx="21">
                  <c:v>4.5233571672110746E-10</c:v>
                </c:pt>
              </c:numCache>
            </c:numRef>
          </c:val>
          <c:extLst>
            <c:ext xmlns:c16="http://schemas.microsoft.com/office/drawing/2014/chart" uri="{C3380CC4-5D6E-409C-BE32-E72D297353CC}">
              <c16:uniqueId val="{00000002-0429-4A39-ABA8-E52764129D15}"/>
            </c:ext>
          </c:extLst>
        </c:ser>
        <c:ser>
          <c:idx val="3"/>
          <c:order val="3"/>
          <c:spPr>
            <a:solidFill>
              <a:schemeClr val="accent4"/>
            </a:solidFill>
            <a:ln/>
            <a:effectLst/>
            <a:sp3d/>
          </c:spPr>
          <c:val>
            <c:numRef>
              <c:f>Sheet1!$B$5:$W$5</c:f>
              <c:numCache>
                <c:formatCode>0.000</c:formatCode>
                <c:ptCount val="22"/>
                <c:pt idx="0">
                  <c:v>1.283634106556757E-3</c:v>
                </c:pt>
                <c:pt idx="1">
                  <c:v>3.853693094857434E-3</c:v>
                </c:pt>
                <c:pt idx="2">
                  <c:v>9.2849035972440812E-3</c:v>
                </c:pt>
                <c:pt idx="3">
                  <c:v>2.9583140074163933E-2</c:v>
                </c:pt>
                <c:pt idx="4">
                  <c:v>0.5</c:v>
                </c:pt>
                <c:pt idx="5">
                  <c:v>5.0415950056738795E-2</c:v>
                </c:pt>
                <c:pt idx="6">
                  <c:v>2.5663553101082381E-2</c:v>
                </c:pt>
                <c:pt idx="7">
                  <c:v>1.6710191624784217E-2</c:v>
                </c:pt>
                <c:pt idx="8">
                  <c:v>8.990838821149847E-3</c:v>
                </c:pt>
                <c:pt idx="9">
                  <c:v>4.0107889199936407E-3</c:v>
                </c:pt>
                <c:pt idx="10">
                  <c:v>1.5276842303563714E-3</c:v>
                </c:pt>
                <c:pt idx="11">
                  <c:v>5.1097156633890756E-4</c:v>
                </c:pt>
                <c:pt idx="12">
                  <c:v>1.542819027890788E-4</c:v>
                </c:pt>
                <c:pt idx="13">
                  <c:v>4.3364914842378583E-5</c:v>
                </c:pt>
                <c:pt idx="14">
                  <c:v>1.1717890967846445E-5</c:v>
                </c:pt>
                <c:pt idx="15">
                  <c:v>3.1149873462489712E-6</c:v>
                </c:pt>
                <c:pt idx="16">
                  <c:v>8.2050614964445251E-7</c:v>
                </c:pt>
                <c:pt idx="17">
                  <c:v>2.1726361855654554E-7</c:v>
                </c:pt>
                <c:pt idx="18">
                  <c:v>6.1476276674301591E-8</c:v>
                </c:pt>
                <c:pt idx="19">
                  <c:v>2.0049651191279106E-8</c:v>
                </c:pt>
                <c:pt idx="20">
                  <c:v>7.3308868864372389E-9</c:v>
                </c:pt>
                <c:pt idx="21">
                  <c:v>2.507102356383252E-9</c:v>
                </c:pt>
              </c:numCache>
            </c:numRef>
          </c:val>
          <c:extLst>
            <c:ext xmlns:c16="http://schemas.microsoft.com/office/drawing/2014/chart" uri="{C3380CC4-5D6E-409C-BE32-E72D297353CC}">
              <c16:uniqueId val="{00000003-0429-4A39-ABA8-E52764129D15}"/>
            </c:ext>
          </c:extLst>
        </c:ser>
        <c:ser>
          <c:idx val="4"/>
          <c:order val="4"/>
          <c:spPr>
            <a:solidFill>
              <a:schemeClr val="accent5"/>
            </a:solidFill>
            <a:ln/>
            <a:effectLst/>
            <a:sp3d/>
          </c:spPr>
          <c:val>
            <c:numRef>
              <c:f>Sheet1!$B$6:$W$6</c:f>
              <c:numCache>
                <c:formatCode>0.000</c:formatCode>
                <c:ptCount val="22"/>
                <c:pt idx="0">
                  <c:v>1.8220416225028422E-3</c:v>
                </c:pt>
                <c:pt idx="1">
                  <c:v>5.5927422586056546E-3</c:v>
                </c:pt>
                <c:pt idx="2">
                  <c:v>1.3869024296495176E-2</c:v>
                </c:pt>
                <c:pt idx="3">
                  <c:v>4.1889034795354871E-2</c:v>
                </c:pt>
                <c:pt idx="4">
                  <c:v>6.2779386091604439E-2</c:v>
                </c:pt>
                <c:pt idx="5">
                  <c:v>6.2294393905614066E-2</c:v>
                </c:pt>
                <c:pt idx="6">
                  <c:v>4.0194909716707271E-2</c:v>
                </c:pt>
                <c:pt idx="7">
                  <c:v>2.5413026394438168E-2</c:v>
                </c:pt>
                <c:pt idx="8">
                  <c:v>1.3229020083844202E-2</c:v>
                </c:pt>
                <c:pt idx="9">
                  <c:v>5.7694741924870212E-3</c:v>
                </c:pt>
                <c:pt idx="10">
                  <c:v>2.1887517701033869E-3</c:v>
                </c:pt>
                <c:pt idx="11">
                  <c:v>7.5422070719898557E-4</c:v>
                </c:pt>
                <c:pt idx="12">
                  <c:v>2.4875162250948674E-4</c:v>
                </c:pt>
                <c:pt idx="13">
                  <c:v>8.2188064788273887E-5</c:v>
                </c:pt>
                <c:pt idx="14">
                  <c:v>2.7316330197019464E-5</c:v>
                </c:pt>
                <c:pt idx="15">
                  <c:v>8.8474811823155471E-3</c:v>
                </c:pt>
                <c:pt idx="16">
                  <c:v>1.2944402078801976E-2</c:v>
                </c:pt>
                <c:pt idx="17">
                  <c:v>9.4810557536799487E-3</c:v>
                </c:pt>
                <c:pt idx="18">
                  <c:v>4.6618464160862974E-4</c:v>
                </c:pt>
                <c:pt idx="19">
                  <c:v>1.7467896757461207E-5</c:v>
                </c:pt>
                <c:pt idx="20">
                  <c:v>6.1492174148658424E-7</c:v>
                </c:pt>
                <c:pt idx="21">
                  <c:v>3.0866469011093968E-8</c:v>
                </c:pt>
              </c:numCache>
            </c:numRef>
          </c:val>
          <c:extLst>
            <c:ext xmlns:c16="http://schemas.microsoft.com/office/drawing/2014/chart" uri="{C3380CC4-5D6E-409C-BE32-E72D297353CC}">
              <c16:uniqueId val="{00000004-0429-4A39-ABA8-E52764129D15}"/>
            </c:ext>
          </c:extLst>
        </c:ser>
        <c:ser>
          <c:idx val="5"/>
          <c:order val="5"/>
          <c:spPr>
            <a:solidFill>
              <a:schemeClr val="accent6"/>
            </a:solidFill>
            <a:ln/>
            <a:effectLst/>
            <a:sp3d/>
          </c:spPr>
          <c:val>
            <c:numRef>
              <c:f>Sheet1!$B$7:$W$7</c:f>
              <c:numCache>
                <c:formatCode>0.000</c:formatCode>
                <c:ptCount val="22"/>
                <c:pt idx="0">
                  <c:v>2.1444480446728498E-3</c:v>
                </c:pt>
                <c:pt idx="1">
                  <c:v>6.6027983590504179E-3</c:v>
                </c:pt>
                <c:pt idx="2">
                  <c:v>1.6347247989542627E-2</c:v>
                </c:pt>
                <c:pt idx="3">
                  <c:v>3.2439604923911777E-2</c:v>
                </c:pt>
                <c:pt idx="4">
                  <c:v>4.9916820774141002E-2</c:v>
                </c:pt>
                <c:pt idx="5">
                  <c:v>5.7408563999776709E-2</c:v>
                </c:pt>
                <c:pt idx="6">
                  <c:v>4.7445781300553248E-2</c:v>
                </c:pt>
                <c:pt idx="7">
                  <c:v>3.029380824327127E-2</c:v>
                </c:pt>
                <c:pt idx="8">
                  <c:v>1.5785950407366574E-2</c:v>
                </c:pt>
                <c:pt idx="9">
                  <c:v>7.0734866024481664E-3</c:v>
                </c:pt>
                <c:pt idx="10">
                  <c:v>2.9259980606515302E-3</c:v>
                </c:pt>
                <c:pt idx="11">
                  <c:v>1.2167674434525992E-3</c:v>
                </c:pt>
                <c:pt idx="12">
                  <c:v>5.3055817435120186E-4</c:v>
                </c:pt>
                <c:pt idx="13">
                  <c:v>2.3027363604986772E-4</c:v>
                </c:pt>
                <c:pt idx="14">
                  <c:v>4.0335522778173097E-4</c:v>
                </c:pt>
                <c:pt idx="15">
                  <c:v>1.343824461214759E-2</c:v>
                </c:pt>
                <c:pt idx="16">
                  <c:v>0.5</c:v>
                </c:pt>
                <c:pt idx="17">
                  <c:v>2.3512175431587665E-2</c:v>
                </c:pt>
                <c:pt idx="18">
                  <c:v>1.1994780573438757E-3</c:v>
                </c:pt>
                <c:pt idx="19">
                  <c:v>5.4059204551346434E-5</c:v>
                </c:pt>
                <c:pt idx="20">
                  <c:v>2.3162191882906971E-6</c:v>
                </c:pt>
                <c:pt idx="21">
                  <c:v>1.3690966600453981E-7</c:v>
                </c:pt>
              </c:numCache>
            </c:numRef>
          </c:val>
          <c:extLst>
            <c:ext xmlns:c16="http://schemas.microsoft.com/office/drawing/2014/chart" uri="{C3380CC4-5D6E-409C-BE32-E72D297353CC}">
              <c16:uniqueId val="{00000005-0429-4A39-ABA8-E52764129D15}"/>
            </c:ext>
          </c:extLst>
        </c:ser>
        <c:ser>
          <c:idx val="6"/>
          <c:order val="6"/>
          <c:spPr>
            <a:solidFill>
              <a:schemeClr val="accent1">
                <a:lumMod val="60000"/>
              </a:schemeClr>
            </a:solidFill>
            <a:ln/>
            <a:effectLst/>
            <a:sp3d/>
          </c:spPr>
          <c:val>
            <c:numRef>
              <c:f>Sheet1!$B$8:$W$8</c:f>
              <c:numCache>
                <c:formatCode>0.000</c:formatCode>
                <c:ptCount val="22"/>
                <c:pt idx="0">
                  <c:v>2.101277945765017E-3</c:v>
                </c:pt>
                <c:pt idx="1">
                  <c:v>6.372962555989751E-3</c:v>
                </c:pt>
                <c:pt idx="2">
                  <c:v>1.5151447334623844E-2</c:v>
                </c:pt>
                <c:pt idx="3">
                  <c:v>2.9210987444351896E-2</c:v>
                </c:pt>
                <c:pt idx="4">
                  <c:v>4.4321044359575124E-2</c:v>
                </c:pt>
                <c:pt idx="5">
                  <c:v>5.0770896993880654E-2</c:v>
                </c:pt>
                <c:pt idx="6">
                  <c:v>4.3416248274595212E-2</c:v>
                </c:pt>
                <c:pt idx="7">
                  <c:v>2.8771779222571289E-2</c:v>
                </c:pt>
                <c:pt idx="8">
                  <c:v>1.6082430409907492E-2</c:v>
                </c:pt>
                <c:pt idx="9">
                  <c:v>8.5210533453960197E-3</c:v>
                </c:pt>
                <c:pt idx="10">
                  <c:v>4.8430059968116376E-3</c:v>
                </c:pt>
                <c:pt idx="11">
                  <c:v>2.9511379027654687E-3</c:v>
                </c:pt>
                <c:pt idx="12">
                  <c:v>1.695920479946807E-3</c:v>
                </c:pt>
                <c:pt idx="13">
                  <c:v>8.2734646740862923E-4</c:v>
                </c:pt>
                <c:pt idx="14">
                  <c:v>7.9639696327100029E-4</c:v>
                </c:pt>
                <c:pt idx="15">
                  <c:v>1.6753104297195974E-2</c:v>
                </c:pt>
                <c:pt idx="16">
                  <c:v>2.4280422159529365E-2</c:v>
                </c:pt>
                <c:pt idx="17">
                  <c:v>1.7729187704718284E-2</c:v>
                </c:pt>
                <c:pt idx="18">
                  <c:v>1.2829593117018711E-3</c:v>
                </c:pt>
                <c:pt idx="19">
                  <c:v>7.4142160337866705E-5</c:v>
                </c:pt>
                <c:pt idx="20">
                  <c:v>4.2451940479936964E-6</c:v>
                </c:pt>
                <c:pt idx="21">
                  <c:v>3.8192139165315418E-7</c:v>
                </c:pt>
              </c:numCache>
            </c:numRef>
          </c:val>
          <c:extLst>
            <c:ext xmlns:c16="http://schemas.microsoft.com/office/drawing/2014/chart" uri="{C3380CC4-5D6E-409C-BE32-E72D297353CC}">
              <c16:uniqueId val="{00000006-0429-4A39-ABA8-E52764129D15}"/>
            </c:ext>
          </c:extLst>
        </c:ser>
        <c:ser>
          <c:idx val="7"/>
          <c:order val="7"/>
          <c:spPr>
            <a:solidFill>
              <a:schemeClr val="accent2">
                <a:lumMod val="60000"/>
              </a:schemeClr>
            </a:solidFill>
            <a:ln/>
            <a:effectLst/>
            <a:sp3d/>
          </c:spPr>
          <c:val>
            <c:numRef>
              <c:f>Sheet1!$B$9:$W$9</c:f>
              <c:numCache>
                <c:formatCode>0.000</c:formatCode>
                <c:ptCount val="22"/>
                <c:pt idx="0">
                  <c:v>1.7215528961370115E-3</c:v>
                </c:pt>
                <c:pt idx="1">
                  <c:v>5.0585748775363783E-3</c:v>
                </c:pt>
                <c:pt idx="2">
                  <c:v>1.1572074411687672E-2</c:v>
                </c:pt>
                <c:pt idx="3">
                  <c:v>2.1436516615782938E-2</c:v>
                </c:pt>
                <c:pt idx="4">
                  <c:v>3.1371364301465775E-2</c:v>
                </c:pt>
                <c:pt idx="5">
                  <c:v>3.5574234293115452E-2</c:v>
                </c:pt>
                <c:pt idx="6">
                  <c:v>3.1505031471380458E-2</c:v>
                </c:pt>
                <c:pt idx="7">
                  <c:v>2.3138832857091028E-2</c:v>
                </c:pt>
                <c:pt idx="8">
                  <c:v>1.6591381261418032E-2</c:v>
                </c:pt>
                <c:pt idx="9">
                  <c:v>1.3781244925703656E-2</c:v>
                </c:pt>
                <c:pt idx="10">
                  <c:v>1.2250334092563852E-2</c:v>
                </c:pt>
                <c:pt idx="11">
                  <c:v>9.5279411292583226E-3</c:v>
                </c:pt>
                <c:pt idx="12">
                  <c:v>5.7514274260447263E-3</c:v>
                </c:pt>
                <c:pt idx="13">
                  <c:v>2.6192203468722E-3</c:v>
                </c:pt>
                <c:pt idx="14">
                  <c:v>1.3585872310435565E-3</c:v>
                </c:pt>
                <c:pt idx="15">
                  <c:v>1.5406004578904042E-3</c:v>
                </c:pt>
                <c:pt idx="16">
                  <c:v>1.890584554248384E-3</c:v>
                </c:pt>
                <c:pt idx="17">
                  <c:v>1.3806854955309767E-3</c:v>
                </c:pt>
                <c:pt idx="18">
                  <c:v>5.5289842328761873E-4</c:v>
                </c:pt>
                <c:pt idx="19">
                  <c:v>5.6091971009643787E-5</c:v>
                </c:pt>
                <c:pt idx="20">
                  <c:v>5.7312826702799644E-6</c:v>
                </c:pt>
                <c:pt idx="21">
                  <c:v>9.3278072568761515E-7</c:v>
                </c:pt>
              </c:numCache>
            </c:numRef>
          </c:val>
          <c:extLst>
            <c:ext xmlns:c16="http://schemas.microsoft.com/office/drawing/2014/chart" uri="{C3380CC4-5D6E-409C-BE32-E72D297353CC}">
              <c16:uniqueId val="{00000007-0429-4A39-ABA8-E52764129D15}"/>
            </c:ext>
          </c:extLst>
        </c:ser>
        <c:ser>
          <c:idx val="8"/>
          <c:order val="8"/>
          <c:spPr>
            <a:solidFill>
              <a:schemeClr val="accent3">
                <a:lumMod val="60000"/>
              </a:schemeClr>
            </a:solidFill>
            <a:ln/>
            <a:effectLst/>
            <a:sp3d/>
          </c:spPr>
          <c:val>
            <c:numRef>
              <c:f>Sheet1!$B$10:$W$10</c:f>
              <c:numCache>
                <c:formatCode>0.000</c:formatCode>
                <c:ptCount val="22"/>
                <c:pt idx="0">
                  <c:v>1.185049750815109E-3</c:v>
                </c:pt>
                <c:pt idx="1">
                  <c:v>3.3373501157660385E-3</c:v>
                </c:pt>
                <c:pt idx="2">
                  <c:v>7.2524751085962409E-3</c:v>
                </c:pt>
                <c:pt idx="3">
                  <c:v>1.2770468797680694E-2</c:v>
                </c:pt>
                <c:pt idx="4">
                  <c:v>1.8033319561538801E-2</c:v>
                </c:pt>
                <c:pt idx="5">
                  <c:v>2.0415825209851822E-2</c:v>
                </c:pt>
                <c:pt idx="6">
                  <c:v>1.9261317284775932E-2</c:v>
                </c:pt>
                <c:pt idx="7">
                  <c:v>1.7927796668900681E-2</c:v>
                </c:pt>
                <c:pt idx="8">
                  <c:v>2.1988493981291532E-2</c:v>
                </c:pt>
                <c:pt idx="9">
                  <c:v>3.0389620528314017E-2</c:v>
                </c:pt>
                <c:pt idx="10">
                  <c:v>3.4541199834227321E-2</c:v>
                </c:pt>
                <c:pt idx="11">
                  <c:v>2.7811453016927234E-2</c:v>
                </c:pt>
                <c:pt idx="12">
                  <c:v>1.558603941125998E-2</c:v>
                </c:pt>
                <c:pt idx="13">
                  <c:v>6.1389116556404893E-3</c:v>
                </c:pt>
                <c:pt idx="14">
                  <c:v>2.1315262528290922E-3</c:v>
                </c:pt>
                <c:pt idx="15">
                  <c:v>8.2635186079726172E-4</c:v>
                </c:pt>
                <c:pt idx="16">
                  <c:v>4.1954241629804981E-4</c:v>
                </c:pt>
                <c:pt idx="17">
                  <c:v>2.3428215789381054E-4</c:v>
                </c:pt>
                <c:pt idx="18">
                  <c:v>1.0985378049182478E-4</c:v>
                </c:pt>
                <c:pt idx="19">
                  <c:v>3.7692139988002612E-5</c:v>
                </c:pt>
                <c:pt idx="20">
                  <c:v>9.1939210564255446E-6</c:v>
                </c:pt>
                <c:pt idx="21">
                  <c:v>2.27004296879616E-6</c:v>
                </c:pt>
              </c:numCache>
            </c:numRef>
          </c:val>
          <c:extLst>
            <c:ext xmlns:c16="http://schemas.microsoft.com/office/drawing/2014/chart" uri="{C3380CC4-5D6E-409C-BE32-E72D297353CC}">
              <c16:uniqueId val="{00000008-0429-4A39-ABA8-E52764129D15}"/>
            </c:ext>
          </c:extLst>
        </c:ser>
        <c:ser>
          <c:idx val="9"/>
          <c:order val="9"/>
          <c:spPr>
            <a:solidFill>
              <a:schemeClr val="accent4">
                <a:lumMod val="60000"/>
              </a:schemeClr>
            </a:solidFill>
            <a:ln/>
            <a:effectLst/>
            <a:sp3d/>
          </c:spPr>
          <c:val>
            <c:numRef>
              <c:f>Sheet1!$B$11:$W$11</c:f>
              <c:numCache>
                <c:formatCode>0.000</c:formatCode>
                <c:ptCount val="22"/>
                <c:pt idx="0">
                  <c:v>6.899199044647816E-4</c:v>
                </c:pt>
                <c:pt idx="1">
                  <c:v>1.849288851995414E-3</c:v>
                </c:pt>
                <c:pt idx="2">
                  <c:v>3.795871145895587E-3</c:v>
                </c:pt>
                <c:pt idx="3">
                  <c:v>6.3616934724038589E-3</c:v>
                </c:pt>
                <c:pt idx="4">
                  <c:v>8.7421655689565048E-3</c:v>
                </c:pt>
                <c:pt idx="5">
                  <c:v>1.0068817328441542E-2</c:v>
                </c:pt>
                <c:pt idx="6">
                  <c:v>1.0907188997488515E-2</c:v>
                </c:pt>
                <c:pt idx="7">
                  <c:v>1.5230901768174645E-2</c:v>
                </c:pt>
                <c:pt idx="8">
                  <c:v>3.09436640601281E-2</c:v>
                </c:pt>
                <c:pt idx="9">
                  <c:v>6.1803913508122456E-2</c:v>
                </c:pt>
                <c:pt idx="10">
                  <c:v>7.6441325718182171E-2</c:v>
                </c:pt>
                <c:pt idx="11">
                  <c:v>6.0126514362725293E-2</c:v>
                </c:pt>
                <c:pt idx="12">
                  <c:v>2.8168564818200646E-2</c:v>
                </c:pt>
                <c:pt idx="13">
                  <c:v>1.0864780974953719E-2</c:v>
                </c:pt>
                <c:pt idx="14">
                  <c:v>4.0675190031293071E-3</c:v>
                </c:pt>
                <c:pt idx="15">
                  <c:v>1.7388617797870593E-3</c:v>
                </c:pt>
                <c:pt idx="16">
                  <c:v>8.3639296099187401E-4</c:v>
                </c:pt>
                <c:pt idx="17">
                  <c:v>3.9571653810038798E-4</c:v>
                </c:pt>
                <c:pt idx="18">
                  <c:v>1.6766055019966158E-4</c:v>
                </c:pt>
                <c:pt idx="19">
                  <c:v>6.1577428825518128E-5</c:v>
                </c:pt>
                <c:pt idx="20">
                  <c:v>1.9569525642357428E-5</c:v>
                </c:pt>
                <c:pt idx="21">
                  <c:v>5.2309368859594453E-6</c:v>
                </c:pt>
              </c:numCache>
            </c:numRef>
          </c:val>
          <c:extLst>
            <c:ext xmlns:c16="http://schemas.microsoft.com/office/drawing/2014/chart" uri="{C3380CC4-5D6E-409C-BE32-E72D297353CC}">
              <c16:uniqueId val="{00000009-0429-4A39-ABA8-E52764129D15}"/>
            </c:ext>
          </c:extLst>
        </c:ser>
        <c:ser>
          <c:idx val="10"/>
          <c:order val="10"/>
          <c:spPr>
            <a:solidFill>
              <a:schemeClr val="accent5">
                <a:lumMod val="60000"/>
              </a:schemeClr>
            </a:solidFill>
            <a:ln/>
            <a:effectLst/>
            <a:sp3d/>
          </c:spPr>
          <c:val>
            <c:numRef>
              <c:f>Sheet1!$B$12:$W$12</c:f>
              <c:numCache>
                <c:formatCode>0.000</c:formatCode>
                <c:ptCount val="22"/>
                <c:pt idx="0">
                  <c:v>3.427509669400293E-4</c:v>
                </c:pt>
                <c:pt idx="1">
                  <c:v>8.7351353379077083E-4</c:v>
                </c:pt>
                <c:pt idx="2">
                  <c:v>1.6976555152135515E-3</c:v>
                </c:pt>
                <c:pt idx="3">
                  <c:v>2.7285782529154288E-3</c:v>
                </c:pt>
                <c:pt idx="4">
                  <c:v>3.7003807808368284E-3</c:v>
                </c:pt>
                <c:pt idx="5">
                  <c:v>4.5271219782819696E-3</c:v>
                </c:pt>
                <c:pt idx="6">
                  <c:v>6.321337843074511E-3</c:v>
                </c:pt>
                <c:pt idx="7">
                  <c:v>1.3391314803463542E-2</c:v>
                </c:pt>
                <c:pt idx="8">
                  <c:v>3.4824742833995954E-2</c:v>
                </c:pt>
                <c:pt idx="9">
                  <c:v>7.618901843918488E-2</c:v>
                </c:pt>
                <c:pt idx="10">
                  <c:v>0.11804438726132388</c:v>
                </c:pt>
                <c:pt idx="11">
                  <c:v>7.4290605028830184E-2</c:v>
                </c:pt>
                <c:pt idx="12">
                  <c:v>3.6475147823688985E-2</c:v>
                </c:pt>
                <c:pt idx="13">
                  <c:v>1.5826519926644435E-2</c:v>
                </c:pt>
                <c:pt idx="14">
                  <c:v>7.4851523916881308E-3</c:v>
                </c:pt>
                <c:pt idx="15">
                  <c:v>3.9677430601622026E-3</c:v>
                </c:pt>
                <c:pt idx="16">
                  <c:v>2.076931888949102E-3</c:v>
                </c:pt>
                <c:pt idx="17">
                  <c:v>9.6723179062645106E-4</c:v>
                </c:pt>
                <c:pt idx="18">
                  <c:v>3.8752651046813615E-4</c:v>
                </c:pt>
                <c:pt idx="19">
                  <c:v>1.3444606364988179E-4</c:v>
                </c:pt>
                <c:pt idx="20">
                  <c:v>4.0934575961863203E-5</c:v>
                </c:pt>
                <c:pt idx="21">
                  <c:v>1.0651920952179919E-5</c:v>
                </c:pt>
              </c:numCache>
            </c:numRef>
          </c:val>
          <c:extLst>
            <c:ext xmlns:c16="http://schemas.microsoft.com/office/drawing/2014/chart" uri="{C3380CC4-5D6E-409C-BE32-E72D297353CC}">
              <c16:uniqueId val="{0000000A-0429-4A39-ABA8-E52764129D15}"/>
            </c:ext>
          </c:extLst>
        </c:ser>
        <c:ser>
          <c:idx val="11"/>
          <c:order val="11"/>
          <c:spPr>
            <a:solidFill>
              <a:schemeClr val="accent6">
                <a:lumMod val="60000"/>
              </a:schemeClr>
            </a:solidFill>
            <a:ln/>
            <a:effectLst/>
            <a:sp3d/>
          </c:spPr>
          <c:val>
            <c:numRef>
              <c:f>Sheet1!$B$13:$W$13</c:f>
              <c:numCache>
                <c:formatCode>0.000</c:formatCode>
                <c:ptCount val="22"/>
                <c:pt idx="0">
                  <c:v>1.4707388581325489E-4</c:v>
                </c:pt>
                <c:pt idx="1">
                  <c:v>3.5795496201263205E-4</c:v>
                </c:pt>
                <c:pt idx="2">
                  <c:v>6.6348663947181233E-4</c:v>
                </c:pt>
                <c:pt idx="3">
                  <c:v>1.0340797264284192E-3</c:v>
                </c:pt>
                <c:pt idx="4">
                  <c:v>1.4203915730205325E-3</c:v>
                </c:pt>
                <c:pt idx="5">
                  <c:v>1.9883007397459261E-3</c:v>
                </c:pt>
                <c:pt idx="6">
                  <c:v>3.8279326158402178E-3</c:v>
                </c:pt>
                <c:pt idx="7">
                  <c:v>1.0392981138480679E-2</c:v>
                </c:pt>
                <c:pt idx="8">
                  <c:v>2.8020696848636409E-2</c:v>
                </c:pt>
                <c:pt idx="9">
                  <c:v>5.8653620807521172E-2</c:v>
                </c:pt>
                <c:pt idx="10">
                  <c:v>7.4775577275059499E-2</c:v>
                </c:pt>
                <c:pt idx="11">
                  <c:v>6.3280783438442165E-2</c:v>
                </c:pt>
                <c:pt idx="12">
                  <c:v>3.721116496620052E-2</c:v>
                </c:pt>
                <c:pt idx="13">
                  <c:v>2.1835345601044484E-2</c:v>
                </c:pt>
                <c:pt idx="14">
                  <c:v>1.3722225331896673E-2</c:v>
                </c:pt>
                <c:pt idx="15">
                  <c:v>8.3593506040294079E-3</c:v>
                </c:pt>
                <c:pt idx="16">
                  <c:v>4.4432824138011815E-3</c:v>
                </c:pt>
                <c:pt idx="17">
                  <c:v>1.9892581727962337E-3</c:v>
                </c:pt>
                <c:pt idx="18">
                  <c:v>7.5930338446399581E-4</c:v>
                </c:pt>
                <c:pt idx="19">
                  <c:v>2.5192594511624445E-4</c:v>
                </c:pt>
                <c:pt idx="20">
                  <c:v>7.3895975256313325E-5</c:v>
                </c:pt>
                <c:pt idx="21">
                  <c:v>1.8695559110183207E-5</c:v>
                </c:pt>
              </c:numCache>
            </c:numRef>
          </c:val>
          <c:extLst>
            <c:ext xmlns:c16="http://schemas.microsoft.com/office/drawing/2014/chart" uri="{C3380CC4-5D6E-409C-BE32-E72D297353CC}">
              <c16:uniqueId val="{0000000B-0429-4A39-ABA8-E52764129D15}"/>
            </c:ext>
          </c:extLst>
        </c:ser>
        <c:ser>
          <c:idx val="12"/>
          <c:order val="12"/>
          <c:spPr>
            <a:solidFill>
              <a:schemeClr val="accent1">
                <a:lumMod val="80000"/>
                <a:lumOff val="20000"/>
              </a:schemeClr>
            </a:solidFill>
            <a:ln/>
            <a:effectLst/>
            <a:sp3d/>
          </c:spPr>
          <c:val>
            <c:numRef>
              <c:f>Sheet1!$B$14:$W$14</c:f>
              <c:numCache>
                <c:formatCode>0.000</c:formatCode>
                <c:ptCount val="22"/>
                <c:pt idx="0">
                  <c:v>5.5315364292009381E-5</c:v>
                </c:pt>
                <c:pt idx="1">
                  <c:v>1.295354441182435E-4</c:v>
                </c:pt>
                <c:pt idx="2">
                  <c:v>2.3123353273130385E-4</c:v>
                </c:pt>
                <c:pt idx="3">
                  <c:v>3.5551404028304136E-4</c:v>
                </c:pt>
                <c:pt idx="4">
                  <c:v>5.1746866829610182E-4</c:v>
                </c:pt>
                <c:pt idx="5">
                  <c:v>8.9595471622096526E-4</c:v>
                </c:pt>
                <c:pt idx="6">
                  <c:v>2.2384648589570699E-3</c:v>
                </c:pt>
                <c:pt idx="7">
                  <c:v>6.4951717219255516E-3</c:v>
                </c:pt>
                <c:pt idx="8">
                  <c:v>1.6292436546465758E-2</c:v>
                </c:pt>
                <c:pt idx="9">
                  <c:v>2.9561261199514362E-2</c:v>
                </c:pt>
                <c:pt idx="10">
                  <c:v>3.9433405187553006E-2</c:v>
                </c:pt>
                <c:pt idx="11">
                  <c:v>4.0971082414099698E-2</c:v>
                </c:pt>
                <c:pt idx="12">
                  <c:v>3.6978881352400558E-2</c:v>
                </c:pt>
                <c:pt idx="13">
                  <c:v>3.0983609629747676E-2</c:v>
                </c:pt>
                <c:pt idx="14">
                  <c:v>3.199462504381996E-2</c:v>
                </c:pt>
                <c:pt idx="15">
                  <c:v>2.7342053487160733E-2</c:v>
                </c:pt>
                <c:pt idx="16">
                  <c:v>1.6801844367013763E-2</c:v>
                </c:pt>
                <c:pt idx="17">
                  <c:v>3.7805136213619707E-3</c:v>
                </c:pt>
                <c:pt idx="18">
                  <c:v>1.2450775928786542E-3</c:v>
                </c:pt>
                <c:pt idx="19">
                  <c:v>3.963642235396485E-4</c:v>
                </c:pt>
                <c:pt idx="20">
                  <c:v>1.1346295764268463E-4</c:v>
                </c:pt>
                <c:pt idx="21">
                  <c:v>2.8221337180700983E-5</c:v>
                </c:pt>
              </c:numCache>
            </c:numRef>
          </c:val>
          <c:extLst>
            <c:ext xmlns:c16="http://schemas.microsoft.com/office/drawing/2014/chart" uri="{C3380CC4-5D6E-409C-BE32-E72D297353CC}">
              <c16:uniqueId val="{0000000C-0429-4A39-ABA8-E52764129D15}"/>
            </c:ext>
          </c:extLst>
        </c:ser>
        <c:ser>
          <c:idx val="13"/>
          <c:order val="13"/>
          <c:spPr>
            <a:solidFill>
              <a:schemeClr val="accent2">
                <a:lumMod val="80000"/>
                <a:lumOff val="20000"/>
              </a:schemeClr>
            </a:solidFill>
            <a:ln/>
            <a:effectLst/>
            <a:sp3d/>
          </c:spPr>
          <c:val>
            <c:numRef>
              <c:f>Sheet1!$B$15:$W$15</c:f>
              <c:numCache>
                <c:formatCode>0.000</c:formatCode>
                <c:ptCount val="22"/>
                <c:pt idx="0">
                  <c:v>1.8519437850521404E-5</c:v>
                </c:pt>
                <c:pt idx="1">
                  <c:v>4.2087284836437618E-5</c:v>
                </c:pt>
                <c:pt idx="2">
                  <c:v>7.3302988375482312E-5</c:v>
                </c:pt>
                <c:pt idx="3">
                  <c:v>1.1437394067047692E-4</c:v>
                </c:pt>
                <c:pt idx="4">
                  <c:v>1.8782535388409287E-4</c:v>
                </c:pt>
                <c:pt idx="5">
                  <c:v>4.1116694256203393E-4</c:v>
                </c:pt>
                <c:pt idx="6">
                  <c:v>1.1724363198926202E-3</c:v>
                </c:pt>
                <c:pt idx="7">
                  <c:v>3.2923539008283299E-3</c:v>
                </c:pt>
                <c:pt idx="8">
                  <c:v>7.5539899314462236E-3</c:v>
                </c:pt>
                <c:pt idx="9">
                  <c:v>1.3988261386327791E-2</c:v>
                </c:pt>
                <c:pt idx="10">
                  <c:v>2.2046715516617188E-2</c:v>
                </c:pt>
                <c:pt idx="11">
                  <c:v>3.1325642563520377E-2</c:v>
                </c:pt>
                <c:pt idx="12">
                  <c:v>3.9810458935573473E-2</c:v>
                </c:pt>
                <c:pt idx="13">
                  <c:v>4.1885761723872664E-2</c:v>
                </c:pt>
                <c:pt idx="14">
                  <c:v>4.6780792075901662E-2</c:v>
                </c:pt>
                <c:pt idx="15">
                  <c:v>0.5</c:v>
                </c:pt>
                <c:pt idx="16">
                  <c:v>3.326160536608512E-2</c:v>
                </c:pt>
                <c:pt idx="17">
                  <c:v>5.6856289206363925E-3</c:v>
                </c:pt>
                <c:pt idx="18">
                  <c:v>1.6948596801029548E-3</c:v>
                </c:pt>
                <c:pt idx="19">
                  <c:v>5.2494637074961513E-4</c:v>
                </c:pt>
                <c:pt idx="20">
                  <c:v>1.4863461823558119E-4</c:v>
                </c:pt>
                <c:pt idx="21">
                  <c:v>3.6755458574698583E-5</c:v>
                </c:pt>
              </c:numCache>
            </c:numRef>
          </c:val>
          <c:extLst>
            <c:ext xmlns:c16="http://schemas.microsoft.com/office/drawing/2014/chart" uri="{C3380CC4-5D6E-409C-BE32-E72D297353CC}">
              <c16:uniqueId val="{0000000D-0429-4A39-ABA8-E52764129D15}"/>
            </c:ext>
          </c:extLst>
        </c:ser>
        <c:ser>
          <c:idx val="14"/>
          <c:order val="14"/>
          <c:spPr>
            <a:solidFill>
              <a:schemeClr val="accent3">
                <a:lumMod val="80000"/>
                <a:lumOff val="20000"/>
              </a:schemeClr>
            </a:solidFill>
            <a:ln/>
            <a:effectLst/>
            <a:sp3d/>
          </c:spPr>
          <c:val>
            <c:numRef>
              <c:f>Sheet1!$B$16:$W$16</c:f>
              <c:numCache>
                <c:formatCode>0.000</c:formatCode>
                <c:ptCount val="22"/>
                <c:pt idx="0">
                  <c:v>5.6023438667105465E-6</c:v>
                </c:pt>
                <c:pt idx="1">
                  <c:v>1.2478710338289842E-5</c:v>
                </c:pt>
                <c:pt idx="2">
                  <c:v>2.1625659177668684E-5</c:v>
                </c:pt>
                <c:pt idx="3">
                  <c:v>3.5833067441717027E-5</c:v>
                </c:pt>
                <c:pt idx="4">
                  <c:v>8.907945762621031E-3</c:v>
                </c:pt>
                <c:pt idx="5">
                  <c:v>1.3126288371967568E-2</c:v>
                </c:pt>
                <c:pt idx="6">
                  <c:v>1.0034515437479071E-2</c:v>
                </c:pt>
                <c:pt idx="7">
                  <c:v>1.9864154352824659E-3</c:v>
                </c:pt>
                <c:pt idx="8">
                  <c:v>3.6581786848959644E-3</c:v>
                </c:pt>
                <c:pt idx="9">
                  <c:v>7.8361167339021896E-3</c:v>
                </c:pt>
                <c:pt idx="10">
                  <c:v>1.5479435251594011E-2</c:v>
                </c:pt>
                <c:pt idx="11">
                  <c:v>2.7299090048207526E-2</c:v>
                </c:pt>
                <c:pt idx="12">
                  <c:v>4.0154518904669402E-2</c:v>
                </c:pt>
                <c:pt idx="13">
                  <c:v>4.6303074981847103E-2</c:v>
                </c:pt>
                <c:pt idx="14">
                  <c:v>5.3367564544983093E-2</c:v>
                </c:pt>
                <c:pt idx="15">
                  <c:v>4.6796623535433138E-2</c:v>
                </c:pt>
                <c:pt idx="16">
                  <c:v>2.8868758942292141E-2</c:v>
                </c:pt>
                <c:pt idx="17">
                  <c:v>6.2516440705817009E-3</c:v>
                </c:pt>
                <c:pt idx="18">
                  <c:v>1.8945821816576099E-3</c:v>
                </c:pt>
                <c:pt idx="19">
                  <c:v>5.865491279470256E-4</c:v>
                </c:pt>
                <c:pt idx="20">
                  <c:v>1.6670453182169686E-4</c:v>
                </c:pt>
                <c:pt idx="21">
                  <c:v>4.1439701949672698E-5</c:v>
                </c:pt>
              </c:numCache>
            </c:numRef>
          </c:val>
          <c:extLst>
            <c:ext xmlns:c16="http://schemas.microsoft.com/office/drawing/2014/chart" uri="{C3380CC4-5D6E-409C-BE32-E72D297353CC}">
              <c16:uniqueId val="{0000000E-0429-4A39-ABA8-E52764129D15}"/>
            </c:ext>
          </c:extLst>
        </c:ser>
        <c:ser>
          <c:idx val="15"/>
          <c:order val="15"/>
          <c:spPr>
            <a:solidFill>
              <a:schemeClr val="accent4">
                <a:lumMod val="80000"/>
                <a:lumOff val="20000"/>
              </a:schemeClr>
            </a:solidFill>
            <a:ln/>
            <a:effectLst/>
            <a:sp3d/>
          </c:spPr>
          <c:val>
            <c:numRef>
              <c:f>Sheet1!$B$17:$W$17</c:f>
              <c:numCache>
                <c:formatCode>0.000</c:formatCode>
                <c:ptCount val="22"/>
                <c:pt idx="0">
                  <c:v>1.5542268141324238E-6</c:v>
                </c:pt>
                <c:pt idx="1">
                  <c:v>3.4399466223637297E-6</c:v>
                </c:pt>
                <c:pt idx="2">
                  <c:v>6.1324900478381901E-6</c:v>
                </c:pt>
                <c:pt idx="3">
                  <c:v>3.2397014551201338E-4</c:v>
                </c:pt>
                <c:pt idx="4">
                  <c:v>1.3433315472525716E-2</c:v>
                </c:pt>
                <c:pt idx="5">
                  <c:v>0.5</c:v>
                </c:pt>
                <c:pt idx="6">
                  <c:v>2.3771569709830506E-2</c:v>
                </c:pt>
                <c:pt idx="7">
                  <c:v>1.9767927861845053E-3</c:v>
                </c:pt>
                <c:pt idx="8">
                  <c:v>2.1629191494904275E-3</c:v>
                </c:pt>
                <c:pt idx="9">
                  <c:v>5.248245687275375E-3</c:v>
                </c:pt>
                <c:pt idx="10">
                  <c:v>1.1598661721986368E-2</c:v>
                </c:pt>
                <c:pt idx="11">
                  <c:v>2.1683451034535745E-2</c:v>
                </c:pt>
                <c:pt idx="12">
                  <c:v>3.249423359208272E-2</c:v>
                </c:pt>
                <c:pt idx="13">
                  <c:v>3.7243502427578706E-2</c:v>
                </c:pt>
                <c:pt idx="14">
                  <c:v>3.2571563175415146E-2</c:v>
                </c:pt>
                <c:pt idx="15">
                  <c:v>2.1997970285765108E-2</c:v>
                </c:pt>
                <c:pt idx="16">
                  <c:v>1.1815686863321238E-2</c:v>
                </c:pt>
                <c:pt idx="17">
                  <c:v>5.066138617487277E-3</c:v>
                </c:pt>
                <c:pt idx="18">
                  <c:v>1.7371635123894498E-3</c:v>
                </c:pt>
                <c:pt idx="19">
                  <c:v>5.541545849081401E-4</c:v>
                </c:pt>
                <c:pt idx="20">
                  <c:v>1.6054331664445067E-4</c:v>
                </c:pt>
                <c:pt idx="21">
                  <c:v>4.055251678833422E-5</c:v>
                </c:pt>
              </c:numCache>
            </c:numRef>
          </c:val>
          <c:extLst>
            <c:ext xmlns:c16="http://schemas.microsoft.com/office/drawing/2014/chart" uri="{C3380CC4-5D6E-409C-BE32-E72D297353CC}">
              <c16:uniqueId val="{0000000F-0429-4A39-ABA8-E52764129D15}"/>
            </c:ext>
          </c:extLst>
        </c:ser>
        <c:ser>
          <c:idx val="16"/>
          <c:order val="16"/>
          <c:spPr>
            <a:solidFill>
              <a:schemeClr val="accent5">
                <a:lumMod val="80000"/>
                <a:lumOff val="20000"/>
              </a:schemeClr>
            </a:solidFill>
            <a:ln/>
            <a:effectLst/>
            <a:sp3d/>
          </c:spPr>
          <c:val>
            <c:numRef>
              <c:f>Sheet1!$B$18:$W$18</c:f>
              <c:numCache>
                <c:formatCode>0.000</c:formatCode>
                <c:ptCount val="22"/>
                <c:pt idx="0">
                  <c:v>4.0241308004874068E-7</c:v>
                </c:pt>
                <c:pt idx="1">
                  <c:v>9.067302350671312E-7</c:v>
                </c:pt>
                <c:pt idx="2">
                  <c:v>1.0049858239265979E-5</c:v>
                </c:pt>
                <c:pt idx="3">
                  <c:v>4.8192157817515555E-4</c:v>
                </c:pt>
                <c:pt idx="4">
                  <c:v>1.6659396166490648E-2</c:v>
                </c:pt>
                <c:pt idx="5">
                  <c:v>2.4286426539556087E-2</c:v>
                </c:pt>
                <c:pt idx="6">
                  <c:v>1.7858825944589523E-2</c:v>
                </c:pt>
                <c:pt idx="7">
                  <c:v>1.7380755075836784E-3</c:v>
                </c:pt>
                <c:pt idx="8">
                  <c:v>1.4182799249158997E-3</c:v>
                </c:pt>
                <c:pt idx="9">
                  <c:v>3.4971369435003912E-3</c:v>
                </c:pt>
                <c:pt idx="10">
                  <c:v>7.7510922985078732E-3</c:v>
                </c:pt>
                <c:pt idx="11">
                  <c:v>1.4146281070548288E-2</c:v>
                </c:pt>
                <c:pt idx="12">
                  <c:v>2.0465271939137806E-2</c:v>
                </c:pt>
                <c:pt idx="13">
                  <c:v>2.3088227558398282E-2</c:v>
                </c:pt>
                <c:pt idx="14">
                  <c:v>2.0205717263923371E-2</c:v>
                </c:pt>
                <c:pt idx="15">
                  <c:v>1.3854782316166816E-2</c:v>
                </c:pt>
                <c:pt idx="16">
                  <c:v>7.5904363103308295E-3</c:v>
                </c:pt>
                <c:pt idx="17">
                  <c:v>3.4408375054922765E-3</c:v>
                </c:pt>
                <c:pt idx="18">
                  <c:v>1.3249194753372307E-3</c:v>
                </c:pt>
                <c:pt idx="19">
                  <c:v>4.4425844813912347E-4</c:v>
                </c:pt>
                <c:pt idx="20">
                  <c:v>1.3308621141619871E-4</c:v>
                </c:pt>
                <c:pt idx="21">
                  <c:v>3.4514646641814363E-5</c:v>
                </c:pt>
              </c:numCache>
            </c:numRef>
          </c:val>
          <c:extLst>
            <c:ext xmlns:c16="http://schemas.microsoft.com/office/drawing/2014/chart" uri="{C3380CC4-5D6E-409C-BE32-E72D297353CC}">
              <c16:uniqueId val="{00000010-0429-4A39-ABA8-E52764129D15}"/>
            </c:ext>
          </c:extLst>
        </c:ser>
        <c:ser>
          <c:idx val="17"/>
          <c:order val="17"/>
          <c:spPr>
            <a:solidFill>
              <a:schemeClr val="accent6">
                <a:lumMod val="80000"/>
                <a:lumOff val="20000"/>
              </a:schemeClr>
            </a:solidFill>
            <a:ln/>
            <a:effectLst/>
            <a:sp3d/>
          </c:spPr>
          <c:val>
            <c:numRef>
              <c:f>Sheet1!$B$19:$W$19</c:f>
              <c:numCache>
                <c:formatCode>0.000</c:formatCode>
                <c:ptCount val="22"/>
                <c:pt idx="0">
                  <c:v>1.0002768626471173E-7</c:v>
                </c:pt>
                <c:pt idx="1">
                  <c:v>4.3631269663639762E-7</c:v>
                </c:pt>
                <c:pt idx="2">
                  <c:v>1.3409677927104551E-5</c:v>
                </c:pt>
                <c:pt idx="3">
                  <c:v>4.4618794552288749E-4</c:v>
                </c:pt>
                <c:pt idx="4">
                  <c:v>1.2532425939883549E-3</c:v>
                </c:pt>
                <c:pt idx="5">
                  <c:v>1.8119449345581342E-3</c:v>
                </c:pt>
                <c:pt idx="6">
                  <c:v>1.4240297104698534E-3</c:v>
                </c:pt>
                <c:pt idx="7">
                  <c:v>8.1368995896463452E-4</c:v>
                </c:pt>
                <c:pt idx="8">
                  <c:v>8.6287832007613517E-4</c:v>
                </c:pt>
                <c:pt idx="9">
                  <c:v>2.0569196407368619E-3</c:v>
                </c:pt>
                <c:pt idx="10">
                  <c:v>4.3491729561176895E-3</c:v>
                </c:pt>
                <c:pt idx="11">
                  <c:v>7.530465422263352E-3</c:v>
                </c:pt>
                <c:pt idx="12">
                  <c:v>1.050376901316911E-2</c:v>
                </c:pt>
                <c:pt idx="13">
                  <c:v>1.1720778262166267E-2</c:v>
                </c:pt>
                <c:pt idx="14">
                  <c:v>1.0459327360052865E-2</c:v>
                </c:pt>
                <c:pt idx="15">
                  <c:v>7.4941410761319273E-3</c:v>
                </c:pt>
                <c:pt idx="16">
                  <c:v>4.358718984378453E-3</c:v>
                </c:pt>
                <c:pt idx="17">
                  <c:v>2.0963722843223625E-3</c:v>
                </c:pt>
                <c:pt idx="18">
                  <c:v>8.5613865593922448E-4</c:v>
                </c:pt>
                <c:pt idx="19">
                  <c:v>3.0370195742357063E-4</c:v>
                </c:pt>
                <c:pt idx="20">
                  <c:v>9.5187852498223037E-5</c:v>
                </c:pt>
                <c:pt idx="21">
                  <c:v>2.5585756361807123E-5</c:v>
                </c:pt>
              </c:numCache>
            </c:numRef>
          </c:val>
          <c:extLst>
            <c:ext xmlns:c16="http://schemas.microsoft.com/office/drawing/2014/chart" uri="{C3380CC4-5D6E-409C-BE32-E72D297353CC}">
              <c16:uniqueId val="{00000011-0429-4A39-ABA8-E52764129D15}"/>
            </c:ext>
          </c:extLst>
        </c:ser>
        <c:ser>
          <c:idx val="18"/>
          <c:order val="18"/>
          <c:spPr>
            <a:solidFill>
              <a:schemeClr val="accent1">
                <a:lumMod val="80000"/>
              </a:schemeClr>
            </a:solidFill>
            <a:ln/>
            <a:effectLst/>
            <a:sp3d/>
          </c:spPr>
          <c:val>
            <c:numRef>
              <c:f>Sheet1!$B$20:$W$20</c:f>
              <c:numCache>
                <c:formatCode>0.000</c:formatCode>
                <c:ptCount val="22"/>
                <c:pt idx="0">
                  <c:v>2.9585232082100185E-8</c:v>
                </c:pt>
                <c:pt idx="1">
                  <c:v>3.7847241633929721E-7</c:v>
                </c:pt>
                <c:pt idx="2">
                  <c:v>1.0952118675558024E-5</c:v>
                </c:pt>
                <c:pt idx="3">
                  <c:v>4.4833405965009611E-5</c:v>
                </c:pt>
                <c:pt idx="4">
                  <c:v>9.7028652068112728E-5</c:v>
                </c:pt>
                <c:pt idx="5">
                  <c:v>1.3416496218471503E-4</c:v>
                </c:pt>
                <c:pt idx="6">
                  <c:v>1.4895822315380748E-4</c:v>
                </c:pt>
                <c:pt idx="7">
                  <c:v>2.0719610822746582E-4</c:v>
                </c:pt>
                <c:pt idx="8">
                  <c:v>4.4842451599003884E-4</c:v>
                </c:pt>
                <c:pt idx="9">
                  <c:v>1.0325042560098952E-3</c:v>
                </c:pt>
                <c:pt idx="10">
                  <c:v>2.0520484700335085E-3</c:v>
                </c:pt>
                <c:pt idx="11">
                  <c:v>3.3740635288808775E-3</c:v>
                </c:pt>
                <c:pt idx="12">
                  <c:v>4.5556966013991689E-3</c:v>
                </c:pt>
                <c:pt idx="13">
                  <c:v>5.0417833166979294E-3</c:v>
                </c:pt>
                <c:pt idx="14">
                  <c:v>4.5755041033822179E-3</c:v>
                </c:pt>
                <c:pt idx="15">
                  <c:v>3.4134251500779218E-3</c:v>
                </c:pt>
                <c:pt idx="16">
                  <c:v>2.1041346689858278E-3</c:v>
                </c:pt>
                <c:pt idx="17">
                  <c:v>1.082342817656894E-3</c:v>
                </c:pt>
                <c:pt idx="18">
                  <c:v>4.718408636028707E-4</c:v>
                </c:pt>
                <c:pt idx="19">
                  <c:v>1.7781211384349638E-4</c:v>
                </c:pt>
                <c:pt idx="20">
                  <c:v>5.882947476789669E-5</c:v>
                </c:pt>
                <c:pt idx="21">
                  <c:v>1.6520765148227802E-5</c:v>
                </c:pt>
              </c:numCache>
            </c:numRef>
          </c:val>
          <c:extLst>
            <c:ext xmlns:c16="http://schemas.microsoft.com/office/drawing/2014/chart" uri="{C3380CC4-5D6E-409C-BE32-E72D297353CC}">
              <c16:uniqueId val="{00000012-0429-4A39-ABA8-E52764129D15}"/>
            </c:ext>
          </c:extLst>
        </c:ser>
        <c:ser>
          <c:idx val="19"/>
          <c:order val="19"/>
          <c:spPr>
            <a:solidFill>
              <a:schemeClr val="accent2">
                <a:lumMod val="80000"/>
              </a:schemeClr>
            </a:solidFill>
            <a:ln/>
            <a:effectLst/>
            <a:sp3d/>
          </c:spPr>
          <c:val>
            <c:numRef>
              <c:f>Sheet1!$B$21:$W$21</c:f>
              <c:numCache>
                <c:formatCode>0.000</c:formatCode>
                <c:ptCount val="22"/>
                <c:pt idx="0">
                  <c:v>1.4029832398561407E-8</c:v>
                </c:pt>
                <c:pt idx="1">
                  <c:v>2.7001348188174864E-7</c:v>
                </c:pt>
                <c:pt idx="2">
                  <c:v>1.4074140275301323E-6</c:v>
                </c:pt>
                <c:pt idx="3">
                  <c:v>4.1093733924074669E-6</c:v>
                </c:pt>
                <c:pt idx="4">
                  <c:v>8.4246271214062736E-6</c:v>
                </c:pt>
                <c:pt idx="5">
                  <c:v>1.528141027612878E-5</c:v>
                </c:pt>
                <c:pt idx="6">
                  <c:v>3.1883267217538691E-5</c:v>
                </c:pt>
                <c:pt idx="7">
                  <c:v>7.9794516842057381E-5</c:v>
                </c:pt>
                <c:pt idx="8">
                  <c:v>1.9981399293226326E-4</c:v>
                </c:pt>
                <c:pt idx="9">
                  <c:v>4.4208921374593973E-4</c:v>
                </c:pt>
                <c:pt idx="10">
                  <c:v>8.2897670922377773E-4</c:v>
                </c:pt>
                <c:pt idx="11">
                  <c:v>1.303036158019883E-3</c:v>
                </c:pt>
                <c:pt idx="12">
                  <c:v>1.7127850416486744E-3</c:v>
                </c:pt>
                <c:pt idx="13">
                  <c:v>1.8827742809566549E-3</c:v>
                </c:pt>
                <c:pt idx="14">
                  <c:v>1.7323326470376204E-3</c:v>
                </c:pt>
                <c:pt idx="15">
                  <c:v>1.3361104187940415E-3</c:v>
                </c:pt>
                <c:pt idx="16">
                  <c:v>8.6608509494202695E-4</c:v>
                </c:pt>
                <c:pt idx="17">
                  <c:v>4.7410812904350629E-4</c:v>
                </c:pt>
                <c:pt idx="18">
                  <c:v>2.2103461502593803E-4</c:v>
                </c:pt>
                <c:pt idx="19">
                  <c:v>8.8863188924996625E-5</c:v>
                </c:pt>
                <c:pt idx="20">
                  <c:v>3.1216137006728012E-5</c:v>
                </c:pt>
                <c:pt idx="21">
                  <c:v>9.2338005606767149E-6</c:v>
                </c:pt>
              </c:numCache>
            </c:numRef>
          </c:val>
          <c:extLst>
            <c:ext xmlns:c16="http://schemas.microsoft.com/office/drawing/2014/chart" uri="{C3380CC4-5D6E-409C-BE32-E72D297353CC}">
              <c16:uniqueId val="{00000013-0429-4A39-ABA8-E52764129D15}"/>
            </c:ext>
          </c:extLst>
        </c:ser>
        <c:ser>
          <c:idx val="20"/>
          <c:order val="20"/>
          <c:spPr>
            <a:solidFill>
              <a:schemeClr val="accent3">
                <a:lumMod val="80000"/>
              </a:schemeClr>
            </a:solidFill>
            <a:ln/>
            <a:effectLst/>
            <a:sp3d/>
          </c:spPr>
          <c:val>
            <c:numRef>
              <c:f>Sheet1!$B$22:$W$22</c:f>
              <c:numCache>
                <c:formatCode>0.000</c:formatCode>
                <c:ptCount val="22"/>
                <c:pt idx="0">
                  <c:v>7.8417671813025123E-9</c:v>
                </c:pt>
                <c:pt idx="1">
                  <c:v>4.4723530839393583E-8</c:v>
                </c:pt>
                <c:pt idx="2">
                  <c:v>1.6577131291617823E-7</c:v>
                </c:pt>
                <c:pt idx="3">
                  <c:v>4.7382269724068852E-7</c:v>
                </c:pt>
                <c:pt idx="4">
                  <c:v>1.2672438616168891E-6</c:v>
                </c:pt>
                <c:pt idx="5">
                  <c:v>3.6075265915321444E-6</c:v>
                </c:pt>
                <c:pt idx="6">
                  <c:v>1.0660225936589898E-5</c:v>
                </c:pt>
                <c:pt idx="7">
                  <c:v>2.9671258868831798E-5</c:v>
                </c:pt>
                <c:pt idx="8">
                  <c:v>7.2854068259268888E-5</c:v>
                </c:pt>
                <c:pt idx="9">
                  <c:v>1.5349023635924291E-4</c:v>
                </c:pt>
                <c:pt idx="10">
                  <c:v>2.7486803665475247E-4</c:v>
                </c:pt>
                <c:pt idx="11">
                  <c:v>4.1742699243958129E-4</c:v>
                </c:pt>
                <c:pt idx="12">
                  <c:v>5.3771169045651452E-4</c:v>
                </c:pt>
                <c:pt idx="13">
                  <c:v>5.881012076061205E-4</c:v>
                </c:pt>
                <c:pt idx="14">
                  <c:v>5.4667215229500083E-4</c:v>
                </c:pt>
                <c:pt idx="15">
                  <c:v>4.3229965928954985E-4</c:v>
                </c:pt>
                <c:pt idx="16">
                  <c:v>2.9116969057567285E-4</c:v>
                </c:pt>
                <c:pt idx="17">
                  <c:v>1.674008222737923E-4</c:v>
                </c:pt>
                <c:pt idx="18">
                  <c:v>8.2497870885453765E-5</c:v>
                </c:pt>
                <c:pt idx="19">
                  <c:v>3.5101356712436216E-5</c:v>
                </c:pt>
                <c:pt idx="20">
                  <c:v>1.3029622331962307E-5</c:v>
                </c:pt>
                <c:pt idx="21">
                  <c:v>4.6737721271400605E-6</c:v>
                </c:pt>
              </c:numCache>
            </c:numRef>
          </c:val>
          <c:extLst>
            <c:ext xmlns:c16="http://schemas.microsoft.com/office/drawing/2014/chart" uri="{C3380CC4-5D6E-409C-BE32-E72D297353CC}">
              <c16:uniqueId val="{00000014-0429-4A39-ABA8-E52764129D15}"/>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01050960"/>
        <c:axId val="501051744"/>
        <c:axId val="513627240"/>
      </c:surface3DChart>
      <c:catAx>
        <c:axId val="501050960"/>
        <c:scaling>
          <c:orientation val="minMax"/>
        </c:scaling>
        <c:delete val="1"/>
        <c:axPos val="b"/>
        <c:majorTickMark val="none"/>
        <c:minorTickMark val="none"/>
        <c:tickLblPos val="nextTo"/>
        <c:crossAx val="501051744"/>
        <c:crosses val="autoZero"/>
        <c:auto val="1"/>
        <c:lblAlgn val="ctr"/>
        <c:lblOffset val="100"/>
        <c:noMultiLvlLbl val="0"/>
      </c:catAx>
      <c:valAx>
        <c:axId val="501051744"/>
        <c:scaling>
          <c:orientation val="minMax"/>
          <c:max val="1"/>
        </c:scaling>
        <c:delete val="1"/>
        <c:axPos val="r"/>
        <c:numFmt formatCode="0.000" sourceLinked="1"/>
        <c:majorTickMark val="none"/>
        <c:minorTickMark val="none"/>
        <c:tickLblPos val="nextTo"/>
        <c:crossAx val="501050960"/>
        <c:crosses val="autoZero"/>
        <c:crossBetween val="midCat"/>
      </c:valAx>
      <c:serAx>
        <c:axId val="513627240"/>
        <c:scaling>
          <c:orientation val="minMax"/>
        </c:scaling>
        <c:delete val="1"/>
        <c:axPos val="b"/>
        <c:majorTickMark val="none"/>
        <c:minorTickMark val="none"/>
        <c:tickLblPos val="nextTo"/>
        <c:crossAx val="501051744"/>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val>
            <c:numRef>
              <c:f>Sheet1!$B$2:$W$2</c:f>
              <c:numCache>
                <c:formatCode>0.000</c:formatCode>
                <c:ptCount val="22"/>
                <c:pt idx="0">
                  <c:v>1.9090434271765353E-4</c:v>
                </c:pt>
                <c:pt idx="1">
                  <c:v>4.1479404522483046E-4</c:v>
                </c:pt>
                <c:pt idx="2">
                  <c:v>8.1865155346109628E-4</c:v>
                </c:pt>
                <c:pt idx="3">
                  <c:v>1.326462694298132E-3</c:v>
                </c:pt>
                <c:pt idx="4">
                  <c:v>1.7535616643384834E-3</c:v>
                </c:pt>
                <c:pt idx="5">
                  <c:v>1.9024006261861993E-3</c:v>
                </c:pt>
                <c:pt idx="6">
                  <c:v>1.7099230798078829E-3</c:v>
                </c:pt>
                <c:pt idx="7">
                  <c:v>1.2881595176198407E-3</c:v>
                </c:pt>
                <c:pt idx="8">
                  <c:v>8.1871168583842865E-4</c:v>
                </c:pt>
                <c:pt idx="9">
                  <c:v>4.4059633107479163E-4</c:v>
                </c:pt>
                <c:pt idx="10">
                  <c:v>2.0108478127027219E-4</c:v>
                </c:pt>
                <c:pt idx="11">
                  <c:v>7.8732673493409308E-5</c:v>
                </c:pt>
                <c:pt idx="12">
                  <c:v>2.6878481314083451E-5</c:v>
                </c:pt>
                <c:pt idx="13">
                  <c:v>8.1310589743386967E-6</c:v>
                </c:pt>
                <c:pt idx="14">
                  <c:v>2.212030075463278E-6</c:v>
                </c:pt>
                <c:pt idx="15">
                  <c:v>5.4848479934622656E-7</c:v>
                </c:pt>
                <c:pt idx="16">
                  <c:v>1.2556050592095955E-7</c:v>
                </c:pt>
                <c:pt idx="17">
                  <c:v>2.690367645594552E-8</c:v>
                </c:pt>
                <c:pt idx="18">
                  <c:v>5.4919868455532164E-9</c:v>
                </c:pt>
                <c:pt idx="19">
                  <c:v>1.1002638446200399E-9</c:v>
                </c:pt>
                <c:pt idx="20">
                  <c:v>2.2827732145806074E-10</c:v>
                </c:pt>
                <c:pt idx="21">
                  <c:v>5.4234276561160041E-11</c:v>
                </c:pt>
              </c:numCache>
            </c:numRef>
          </c:val>
          <c:extLst>
            <c:ext xmlns:c16="http://schemas.microsoft.com/office/drawing/2014/chart" uri="{C3380CC4-5D6E-409C-BE32-E72D297353CC}">
              <c16:uniqueId val="{00000000-3F91-4143-B7BC-DA69B6575993}"/>
            </c:ext>
          </c:extLst>
        </c:ser>
        <c:ser>
          <c:idx val="1"/>
          <c:order val="1"/>
          <c:spPr>
            <a:solidFill>
              <a:schemeClr val="accent2"/>
            </a:solidFill>
            <a:ln/>
            <a:effectLst/>
            <a:sp3d/>
          </c:spPr>
          <c:val>
            <c:numRef>
              <c:f>Sheet1!$B$3:$W$3</c:f>
              <c:numCache>
                <c:formatCode>0.000</c:formatCode>
                <c:ptCount val="22"/>
                <c:pt idx="0">
                  <c:v>4.2428886342518464E-4</c:v>
                </c:pt>
                <c:pt idx="1">
                  <c:v>1.1544520028536679E-3</c:v>
                </c:pt>
                <c:pt idx="2">
                  <c:v>3.030586785671854E-3</c:v>
                </c:pt>
                <c:pt idx="3">
                  <c:v>5.8447195044354552E-3</c:v>
                </c:pt>
                <c:pt idx="4">
                  <c:v>8.038030831921051E-3</c:v>
                </c:pt>
                <c:pt idx="5">
                  <c:v>7.808146233141325E-3</c:v>
                </c:pt>
                <c:pt idx="6">
                  <c:v>5.9331943535315583E-3</c:v>
                </c:pt>
                <c:pt idx="7">
                  <c:v>3.8337017316491047E-3</c:v>
                </c:pt>
                <c:pt idx="8">
                  <c:v>2.3136676352810471E-3</c:v>
                </c:pt>
                <c:pt idx="9">
                  <c:v>1.1904078287904608E-3</c:v>
                </c:pt>
                <c:pt idx="10">
                  <c:v>5.2032703622478902E-4</c:v>
                </c:pt>
                <c:pt idx="11">
                  <c:v>1.9647777138246373E-4</c:v>
                </c:pt>
                <c:pt idx="12">
                  <c:v>6.5304972159364183E-5</c:v>
                </c:pt>
                <c:pt idx="13">
                  <c:v>1.9666467706516133E-5</c:v>
                </c:pt>
                <c:pt idx="14">
                  <c:v>6.0471930148266573E-6</c:v>
                </c:pt>
                <c:pt idx="15">
                  <c:v>2.7839064059571358E-6</c:v>
                </c:pt>
                <c:pt idx="16">
                  <c:v>2.144563734735035E-6</c:v>
                </c:pt>
                <c:pt idx="17">
                  <c:v>1.6699433839231643E-6</c:v>
                </c:pt>
                <c:pt idx="18">
                  <c:v>9.8513903187284598E-7</c:v>
                </c:pt>
                <c:pt idx="19">
                  <c:v>3.9113768058529224E-7</c:v>
                </c:pt>
                <c:pt idx="20">
                  <c:v>9.2325038158200641E-8</c:v>
                </c:pt>
                <c:pt idx="21">
                  <c:v>9.3680667628914482E-9</c:v>
                </c:pt>
              </c:numCache>
            </c:numRef>
          </c:val>
          <c:extLst>
            <c:ext xmlns:c16="http://schemas.microsoft.com/office/drawing/2014/chart" uri="{C3380CC4-5D6E-409C-BE32-E72D297353CC}">
              <c16:uniqueId val="{00000001-3F91-4143-B7BC-DA69B6575993}"/>
            </c:ext>
          </c:extLst>
        </c:ser>
        <c:ser>
          <c:idx val="2"/>
          <c:order val="2"/>
          <c:spPr>
            <a:solidFill>
              <a:schemeClr val="accent3"/>
            </a:solidFill>
            <a:ln/>
            <a:effectLst/>
            <a:sp3d/>
          </c:spPr>
          <c:val>
            <c:numRef>
              <c:f>Sheet1!$B$4:$W$4</c:f>
              <c:numCache>
                <c:formatCode>0.000</c:formatCode>
                <c:ptCount val="22"/>
                <c:pt idx="0">
                  <c:v>8.5540778767706103E-4</c:v>
                </c:pt>
                <c:pt idx="1">
                  <c:v>2.4632817258945536E-3</c:v>
                </c:pt>
                <c:pt idx="2">
                  <c:v>7.1988824869731079E-3</c:v>
                </c:pt>
                <c:pt idx="3">
                  <c:v>4.5607046072947272E-2</c:v>
                </c:pt>
                <c:pt idx="4">
                  <c:v>6.5410787304244378E-2</c:v>
                </c:pt>
                <c:pt idx="5">
                  <c:v>5.2246911944592758E-2</c:v>
                </c:pt>
                <c:pt idx="6">
                  <c:v>1.5537447266044562E-2</c:v>
                </c:pt>
                <c:pt idx="7">
                  <c:v>8.7745106458572922E-3</c:v>
                </c:pt>
                <c:pt idx="8">
                  <c:v>5.0150969580396538E-3</c:v>
                </c:pt>
                <c:pt idx="9">
                  <c:v>2.4531041245823013E-3</c:v>
                </c:pt>
                <c:pt idx="10">
                  <c:v>1.0259594180409112E-3</c:v>
                </c:pt>
                <c:pt idx="11">
                  <c:v>3.7409184523778288E-4</c:v>
                </c:pt>
                <c:pt idx="12">
                  <c:v>1.2169275843653066E-4</c:v>
                </c:pt>
                <c:pt idx="13">
                  <c:v>4.6515036000795909E-5</c:v>
                </c:pt>
                <c:pt idx="14">
                  <c:v>5.3801044812742339E-5</c:v>
                </c:pt>
                <c:pt idx="15">
                  <c:v>9.6187180473658796E-5</c:v>
                </c:pt>
                <c:pt idx="16">
                  <c:v>1.2143128311639176E-4</c:v>
                </c:pt>
                <c:pt idx="17">
                  <c:v>1.0084569878881071E-4</c:v>
                </c:pt>
                <c:pt idx="18">
                  <c:v>5.2245586509634728E-5</c:v>
                </c:pt>
                <c:pt idx="19">
                  <c:v>1.5400218207690139E-5</c:v>
                </c:pt>
                <c:pt idx="20">
                  <c:v>1.6364716088582217E-6</c:v>
                </c:pt>
                <c:pt idx="21">
                  <c:v>1.2197922671700797E-7</c:v>
                </c:pt>
              </c:numCache>
            </c:numRef>
          </c:val>
          <c:extLst>
            <c:ext xmlns:c16="http://schemas.microsoft.com/office/drawing/2014/chart" uri="{C3380CC4-5D6E-409C-BE32-E72D297353CC}">
              <c16:uniqueId val="{00000002-3F91-4143-B7BC-DA69B6575993}"/>
            </c:ext>
          </c:extLst>
        </c:ser>
        <c:ser>
          <c:idx val="3"/>
          <c:order val="3"/>
          <c:spPr>
            <a:solidFill>
              <a:schemeClr val="accent4"/>
            </a:solidFill>
            <a:ln/>
            <a:effectLst/>
            <a:sp3d/>
          </c:spPr>
          <c:val>
            <c:numRef>
              <c:f>Sheet1!$B$5:$W$5</c:f>
              <c:numCache>
                <c:formatCode>0.000</c:formatCode>
                <c:ptCount val="22"/>
                <c:pt idx="0">
                  <c:v>1.4310562889602401E-3</c:v>
                </c:pt>
                <c:pt idx="1">
                  <c:v>4.2471739110298409E-3</c:v>
                </c:pt>
                <c:pt idx="2">
                  <c:v>1.3013449728665638E-2</c:v>
                </c:pt>
                <c:pt idx="3">
                  <c:v>7.0977082651098491E-2</c:v>
                </c:pt>
                <c:pt idx="4">
                  <c:v>1</c:v>
                </c:pt>
                <c:pt idx="5">
                  <c:v>9.576293967641665E-2</c:v>
                </c:pt>
                <c:pt idx="6">
                  <c:v>2.890006880004228E-2</c:v>
                </c:pt>
                <c:pt idx="7">
                  <c:v>1.6089382846381766E-2</c:v>
                </c:pt>
                <c:pt idx="8">
                  <c:v>8.8232253872898882E-3</c:v>
                </c:pt>
                <c:pt idx="9">
                  <c:v>4.1538235130782909E-3</c:v>
                </c:pt>
                <c:pt idx="10">
                  <c:v>1.6882435622843628E-3</c:v>
                </c:pt>
                <c:pt idx="11">
                  <c:v>6.0741621766800856E-4</c:v>
                </c:pt>
                <c:pt idx="12">
                  <c:v>2.0084870855353372E-4</c:v>
                </c:pt>
                <c:pt idx="13">
                  <c:v>1.0859316888626159E-4</c:v>
                </c:pt>
                <c:pt idx="14">
                  <c:v>8.6196182025564255E-4</c:v>
                </c:pt>
                <c:pt idx="15">
                  <c:v>2.2962866509486468E-3</c:v>
                </c:pt>
                <c:pt idx="16">
                  <c:v>3.2489322900976902E-3</c:v>
                </c:pt>
                <c:pt idx="17">
                  <c:v>2.4464474744463065E-3</c:v>
                </c:pt>
                <c:pt idx="18">
                  <c:v>9.988232150656346E-4</c:v>
                </c:pt>
                <c:pt idx="19">
                  <c:v>1.1190529332724482E-4</c:v>
                </c:pt>
                <c:pt idx="20">
                  <c:v>9.1036422878680675E-6</c:v>
                </c:pt>
                <c:pt idx="21">
                  <c:v>6.1784557989346199E-7</c:v>
                </c:pt>
              </c:numCache>
            </c:numRef>
          </c:val>
          <c:extLst>
            <c:ext xmlns:c16="http://schemas.microsoft.com/office/drawing/2014/chart" uri="{C3380CC4-5D6E-409C-BE32-E72D297353CC}">
              <c16:uniqueId val="{00000003-3F91-4143-B7BC-DA69B6575993}"/>
            </c:ext>
          </c:extLst>
        </c:ser>
        <c:ser>
          <c:idx val="4"/>
          <c:order val="4"/>
          <c:spPr>
            <a:solidFill>
              <a:schemeClr val="accent5"/>
            </a:solidFill>
            <a:ln/>
            <a:effectLst/>
            <a:sp3d/>
          </c:spPr>
          <c:val>
            <c:numRef>
              <c:f>Sheet1!$B$6:$W$6</c:f>
              <c:numCache>
                <c:formatCode>0.000</c:formatCode>
                <c:ptCount val="22"/>
                <c:pt idx="0">
                  <c:v>1.991750175883203E-3</c:v>
                </c:pt>
                <c:pt idx="1">
                  <c:v>5.9670109803912422E-3</c:v>
                </c:pt>
                <c:pt idx="2">
                  <c:v>1.6769156970281855E-2</c:v>
                </c:pt>
                <c:pt idx="3">
                  <c:v>7.3796198612355743E-2</c:v>
                </c:pt>
                <c:pt idx="4">
                  <c:v>0.10674969893140426</c:v>
                </c:pt>
                <c:pt idx="5">
                  <c:v>9.1627293779720217E-2</c:v>
                </c:pt>
                <c:pt idx="6">
                  <c:v>3.9691365217211248E-2</c:v>
                </c:pt>
                <c:pt idx="7">
                  <c:v>2.3425390695437469E-2</c:v>
                </c:pt>
                <c:pt idx="8">
                  <c:v>1.2650834981870366E-2</c:v>
                </c:pt>
                <c:pt idx="9">
                  <c:v>5.8778976014395232E-3</c:v>
                </c:pt>
                <c:pt idx="10">
                  <c:v>2.4083162062008678E-3</c:v>
                </c:pt>
                <c:pt idx="11">
                  <c:v>9.1017629695935333E-4</c:v>
                </c:pt>
                <c:pt idx="12">
                  <c:v>3.3907041285881622E-4</c:v>
                </c:pt>
                <c:pt idx="13">
                  <c:v>2.5850218120988122E-4</c:v>
                </c:pt>
                <c:pt idx="14">
                  <c:v>2.4379435960974949E-3</c:v>
                </c:pt>
                <c:pt idx="15">
                  <c:v>2.9789753778542982E-2</c:v>
                </c:pt>
                <c:pt idx="16">
                  <c:v>4.286744717114728E-2</c:v>
                </c:pt>
                <c:pt idx="17">
                  <c:v>3.1269698911979414E-2</c:v>
                </c:pt>
                <c:pt idx="18">
                  <c:v>3.5878029869346947E-3</c:v>
                </c:pt>
                <c:pt idx="19">
                  <c:v>3.3195610873828238E-4</c:v>
                </c:pt>
                <c:pt idx="20">
                  <c:v>2.5722201891217654E-5</c:v>
                </c:pt>
                <c:pt idx="21">
                  <c:v>1.7540525242074363E-6</c:v>
                </c:pt>
              </c:numCache>
            </c:numRef>
          </c:val>
          <c:extLst>
            <c:ext xmlns:c16="http://schemas.microsoft.com/office/drawing/2014/chart" uri="{C3380CC4-5D6E-409C-BE32-E72D297353CC}">
              <c16:uniqueId val="{00000004-3F91-4143-B7BC-DA69B6575993}"/>
            </c:ext>
          </c:extLst>
        </c:ser>
        <c:ser>
          <c:idx val="5"/>
          <c:order val="5"/>
          <c:spPr>
            <a:solidFill>
              <a:schemeClr val="accent6"/>
            </a:solidFill>
            <a:ln/>
            <a:effectLst/>
            <a:sp3d/>
          </c:spPr>
          <c:val>
            <c:numRef>
              <c:f>Sheet1!$B$7:$W$7</c:f>
              <c:numCache>
                <c:formatCode>0.000</c:formatCode>
                <c:ptCount val="22"/>
                <c:pt idx="0">
                  <c:v>2.3146773417327239E-3</c:v>
                </c:pt>
                <c:pt idx="1">
                  <c:v>6.8429706434117825E-3</c:v>
                </c:pt>
                <c:pt idx="2">
                  <c:v>1.7257518554125818E-2</c:v>
                </c:pt>
                <c:pt idx="3">
                  <c:v>3.359836496970274E-2</c:v>
                </c:pt>
                <c:pt idx="4">
                  <c:v>4.9077811919340505E-2</c:v>
                </c:pt>
                <c:pt idx="5">
                  <c:v>5.2813219734761101E-2</c:v>
                </c:pt>
                <c:pt idx="6">
                  <c:v>4.2515155993433765E-2</c:v>
                </c:pt>
                <c:pt idx="7">
                  <c:v>2.7284618613174719E-2</c:v>
                </c:pt>
                <c:pt idx="8">
                  <c:v>1.500413325515529E-2</c:v>
                </c:pt>
                <c:pt idx="9">
                  <c:v>7.2681165019910258E-3</c:v>
                </c:pt>
                <c:pt idx="10">
                  <c:v>3.3178418875326639E-3</c:v>
                </c:pt>
                <c:pt idx="11">
                  <c:v>1.5390533413293989E-3</c:v>
                </c:pt>
                <c:pt idx="12">
                  <c:v>7.482261633423628E-4</c:v>
                </c:pt>
                <c:pt idx="13">
                  <c:v>5.7864248617749982E-4</c:v>
                </c:pt>
                <c:pt idx="14">
                  <c:v>4.211824172508179E-3</c:v>
                </c:pt>
                <c:pt idx="15">
                  <c:v>4.3988217291624429E-2</c:v>
                </c:pt>
                <c:pt idx="16">
                  <c:v>1</c:v>
                </c:pt>
                <c:pt idx="17">
                  <c:v>6.1949250667461209E-2</c:v>
                </c:pt>
                <c:pt idx="18">
                  <c:v>6.1170745361627124E-3</c:v>
                </c:pt>
                <c:pt idx="19">
                  <c:v>5.5410029676515365E-4</c:v>
                </c:pt>
                <c:pt idx="20">
                  <c:v>4.4488690935577657E-5</c:v>
                </c:pt>
                <c:pt idx="21">
                  <c:v>3.2396395748825423E-6</c:v>
                </c:pt>
              </c:numCache>
            </c:numRef>
          </c:val>
          <c:extLst>
            <c:ext xmlns:c16="http://schemas.microsoft.com/office/drawing/2014/chart" uri="{C3380CC4-5D6E-409C-BE32-E72D297353CC}">
              <c16:uniqueId val="{00000005-3F91-4143-B7BC-DA69B6575993}"/>
            </c:ext>
          </c:extLst>
        </c:ser>
        <c:ser>
          <c:idx val="6"/>
          <c:order val="6"/>
          <c:spPr>
            <a:solidFill>
              <a:schemeClr val="accent1">
                <a:lumMod val="60000"/>
              </a:schemeClr>
            </a:solidFill>
            <a:ln/>
            <a:effectLst/>
            <a:sp3d/>
          </c:spPr>
          <c:val>
            <c:numRef>
              <c:f>Sheet1!$B$8:$W$8</c:f>
              <c:numCache>
                <c:formatCode>0.000</c:formatCode>
                <c:ptCount val="22"/>
                <c:pt idx="0">
                  <c:v>2.2548341759279812E-3</c:v>
                </c:pt>
                <c:pt idx="1">
                  <c:v>6.4923014417494779E-3</c:v>
                </c:pt>
                <c:pt idx="2">
                  <c:v>1.4573135836085188E-2</c:v>
                </c:pt>
                <c:pt idx="3">
                  <c:v>2.6593502218432919E-2</c:v>
                </c:pt>
                <c:pt idx="4">
                  <c:v>3.8591620224773686E-2</c:v>
                </c:pt>
                <c:pt idx="5">
                  <c:v>4.3355147163472961E-2</c:v>
                </c:pt>
                <c:pt idx="6">
                  <c:v>3.7571397570211731E-2</c:v>
                </c:pt>
                <c:pt idx="7">
                  <c:v>2.6032085380669274E-2</c:v>
                </c:pt>
                <c:pt idx="8">
                  <c:v>1.5626215635663555E-2</c:v>
                </c:pt>
                <c:pt idx="9">
                  <c:v>9.1008809608315398E-3</c:v>
                </c:pt>
                <c:pt idx="10">
                  <c:v>5.6621907935531608E-3</c:v>
                </c:pt>
                <c:pt idx="11">
                  <c:v>3.665030263902096E-3</c:v>
                </c:pt>
                <c:pt idx="12">
                  <c:v>2.208357098957081E-3</c:v>
                </c:pt>
                <c:pt idx="13">
                  <c:v>1.3823011884589143E-3</c:v>
                </c:pt>
                <c:pt idx="14">
                  <c:v>4.1147329302355738E-3</c:v>
                </c:pt>
                <c:pt idx="15">
                  <c:v>4.4317489949278879E-2</c:v>
                </c:pt>
                <c:pt idx="16">
                  <c:v>6.3535829345682693E-2</c:v>
                </c:pt>
                <c:pt idx="17">
                  <c:v>4.6386556239053627E-2</c:v>
                </c:pt>
                <c:pt idx="18">
                  <c:v>5.4264399792418698E-3</c:v>
                </c:pt>
                <c:pt idx="19">
                  <c:v>5.6171154547867102E-4</c:v>
                </c:pt>
                <c:pt idx="20">
                  <c:v>5.0901384433796421E-5</c:v>
                </c:pt>
                <c:pt idx="21">
                  <c:v>4.2694721069938083E-6</c:v>
                </c:pt>
              </c:numCache>
            </c:numRef>
          </c:val>
          <c:extLst>
            <c:ext xmlns:c16="http://schemas.microsoft.com/office/drawing/2014/chart" uri="{C3380CC4-5D6E-409C-BE32-E72D297353CC}">
              <c16:uniqueId val="{00000006-3F91-4143-B7BC-DA69B6575993}"/>
            </c:ext>
          </c:extLst>
        </c:ser>
        <c:ser>
          <c:idx val="7"/>
          <c:order val="7"/>
          <c:spPr>
            <a:solidFill>
              <a:schemeClr val="accent2">
                <a:lumMod val="60000"/>
              </a:schemeClr>
            </a:solidFill>
            <a:ln/>
            <a:effectLst/>
            <a:sp3d/>
          </c:spPr>
          <c:val>
            <c:numRef>
              <c:f>Sheet1!$B$9:$W$9</c:f>
              <c:numCache>
                <c:formatCode>0.000</c:formatCode>
                <c:ptCount val="22"/>
                <c:pt idx="0">
                  <c:v>1.8507608995511913E-3</c:v>
                </c:pt>
                <c:pt idx="1">
                  <c:v>5.1442950996841178E-3</c:v>
                </c:pt>
                <c:pt idx="2">
                  <c:v>1.1097623600634429E-2</c:v>
                </c:pt>
                <c:pt idx="3">
                  <c:v>1.9557439553764572E-2</c:v>
                </c:pt>
                <c:pt idx="4">
                  <c:v>2.769570635636482E-2</c:v>
                </c:pt>
                <c:pt idx="5">
                  <c:v>3.1111220269377862E-2</c:v>
                </c:pt>
                <c:pt idx="6">
                  <c:v>2.8070103650093329E-2</c:v>
                </c:pt>
                <c:pt idx="7">
                  <c:v>2.1734300077080951E-2</c:v>
                </c:pt>
                <c:pt idx="8">
                  <c:v>1.6806828289586049E-2</c:v>
                </c:pt>
                <c:pt idx="9">
                  <c:v>1.4714196390077925E-2</c:v>
                </c:pt>
                <c:pt idx="10">
                  <c:v>1.3314124666504619E-2</c:v>
                </c:pt>
                <c:pt idx="11">
                  <c:v>1.0499987076391423E-2</c:v>
                </c:pt>
                <c:pt idx="12">
                  <c:v>6.5584744098749932E-3</c:v>
                </c:pt>
                <c:pt idx="13">
                  <c:v>3.3474777738545783E-3</c:v>
                </c:pt>
                <c:pt idx="14">
                  <c:v>3.2657351093256467E-3</c:v>
                </c:pt>
                <c:pt idx="15">
                  <c:v>5.7343180412159364E-3</c:v>
                </c:pt>
                <c:pt idx="16">
                  <c:v>7.5534179248681749E-3</c:v>
                </c:pt>
                <c:pt idx="17">
                  <c:v>5.6851869307979735E-3</c:v>
                </c:pt>
                <c:pt idx="18">
                  <c:v>2.4011137610277515E-3</c:v>
                </c:pt>
                <c:pt idx="19">
                  <c:v>3.5105037749951656E-4</c:v>
                </c:pt>
                <c:pt idx="20">
                  <c:v>4.0962707532584569E-5</c:v>
                </c:pt>
                <c:pt idx="21">
                  <c:v>4.5760364461661296E-6</c:v>
                </c:pt>
              </c:numCache>
            </c:numRef>
          </c:val>
          <c:extLst>
            <c:ext xmlns:c16="http://schemas.microsoft.com/office/drawing/2014/chart" uri="{C3380CC4-5D6E-409C-BE32-E72D297353CC}">
              <c16:uniqueId val="{00000007-3F91-4143-B7BC-DA69B6575993}"/>
            </c:ext>
          </c:extLst>
        </c:ser>
        <c:ser>
          <c:idx val="8"/>
          <c:order val="8"/>
          <c:spPr>
            <a:solidFill>
              <a:schemeClr val="accent3">
                <a:lumMod val="60000"/>
              </a:schemeClr>
            </a:solidFill>
            <a:ln/>
            <a:effectLst/>
            <a:sp3d/>
          </c:spPr>
          <c:val>
            <c:numRef>
              <c:f>Sheet1!$B$10:$W$10</c:f>
              <c:numCache>
                <c:formatCode>0.000</c:formatCode>
                <c:ptCount val="22"/>
                <c:pt idx="0">
                  <c:v>1.287295615152201E-3</c:v>
                </c:pt>
                <c:pt idx="1">
                  <c:v>3.4484405388546971E-3</c:v>
                </c:pt>
                <c:pt idx="2">
                  <c:v>7.1213229574037295E-3</c:v>
                </c:pt>
                <c:pt idx="3">
                  <c:v>1.204606443191413E-2</c:v>
                </c:pt>
                <c:pt idx="4">
                  <c:v>1.6614805025670927E-2</c:v>
                </c:pt>
                <c:pt idx="5">
                  <c:v>1.8769481516299476E-2</c:v>
                </c:pt>
                <c:pt idx="6">
                  <c:v>1.8221079133818451E-2</c:v>
                </c:pt>
                <c:pt idx="7">
                  <c:v>1.7911979919938367E-2</c:v>
                </c:pt>
                <c:pt idx="8">
                  <c:v>2.2075244597384976E-2</c:v>
                </c:pt>
                <c:pt idx="9">
                  <c:v>2.9418598700578353E-2</c:v>
                </c:pt>
                <c:pt idx="10">
                  <c:v>3.2706525952459722E-2</c:v>
                </c:pt>
                <c:pt idx="11">
                  <c:v>2.6708383590597098E-2</c:v>
                </c:pt>
                <c:pt idx="12">
                  <c:v>1.577524551780464E-2</c:v>
                </c:pt>
                <c:pt idx="13">
                  <c:v>6.9666584293346049E-3</c:v>
                </c:pt>
                <c:pt idx="14">
                  <c:v>2.9059864735296263E-3</c:v>
                </c:pt>
                <c:pt idx="15">
                  <c:v>1.6002008148352327E-3</c:v>
                </c:pt>
                <c:pt idx="16">
                  <c:v>1.1984152834565972E-3</c:v>
                </c:pt>
                <c:pt idx="17">
                  <c:v>8.4602177664579669E-4</c:v>
                </c:pt>
                <c:pt idx="18">
                  <c:v>4.3603954397859653E-4</c:v>
                </c:pt>
                <c:pt idx="19">
                  <c:v>1.4674876859440528E-4</c:v>
                </c:pt>
                <c:pt idx="20">
                  <c:v>2.88659822370004E-5</c:v>
                </c:pt>
                <c:pt idx="21">
                  <c:v>5.2953685847876641E-6</c:v>
                </c:pt>
              </c:numCache>
            </c:numRef>
          </c:val>
          <c:extLst>
            <c:ext xmlns:c16="http://schemas.microsoft.com/office/drawing/2014/chart" uri="{C3380CC4-5D6E-409C-BE32-E72D297353CC}">
              <c16:uniqueId val="{00000008-3F91-4143-B7BC-DA69B6575993}"/>
            </c:ext>
          </c:extLst>
        </c:ser>
        <c:ser>
          <c:idx val="9"/>
          <c:order val="9"/>
          <c:spPr>
            <a:solidFill>
              <a:schemeClr val="accent4">
                <a:lumMod val="60000"/>
              </a:schemeClr>
            </a:solidFill>
            <a:ln/>
            <a:effectLst/>
            <a:sp3d/>
          </c:spPr>
          <c:val>
            <c:numRef>
              <c:f>Sheet1!$B$11:$W$11</c:f>
              <c:numCache>
                <c:formatCode>0.000</c:formatCode>
                <c:ptCount val="22"/>
                <c:pt idx="0">
                  <c:v>7.6425231185221797E-4</c:v>
                </c:pt>
                <c:pt idx="1">
                  <c:v>1.9639651442328681E-3</c:v>
                </c:pt>
                <c:pt idx="2">
                  <c:v>3.8668599209737034E-3</c:v>
                </c:pt>
                <c:pt idx="3">
                  <c:v>6.2840766445768368E-3</c:v>
                </c:pt>
                <c:pt idx="4">
                  <c:v>8.5078101612709438E-3</c:v>
                </c:pt>
                <c:pt idx="5">
                  <c:v>9.8924453946066387E-3</c:v>
                </c:pt>
                <c:pt idx="6">
                  <c:v>1.1185993631010726E-2</c:v>
                </c:pt>
                <c:pt idx="7">
                  <c:v>1.5949137815997858E-2</c:v>
                </c:pt>
                <c:pt idx="8">
                  <c:v>2.9832955611829422E-2</c:v>
                </c:pt>
                <c:pt idx="9">
                  <c:v>5.3011129670060574E-2</c:v>
                </c:pt>
                <c:pt idx="10">
                  <c:v>6.369952130287608E-2</c:v>
                </c:pt>
                <c:pt idx="11">
                  <c:v>5.1264922057811413E-2</c:v>
                </c:pt>
                <c:pt idx="12">
                  <c:v>2.6964724584213041E-2</c:v>
                </c:pt>
                <c:pt idx="13">
                  <c:v>1.1678845681301481E-2</c:v>
                </c:pt>
                <c:pt idx="14">
                  <c:v>4.8036174492204851E-3</c:v>
                </c:pt>
                <c:pt idx="15">
                  <c:v>2.1655307111803652E-3</c:v>
                </c:pt>
                <c:pt idx="16">
                  <c:v>1.0865781695899826E-3</c:v>
                </c:pt>
                <c:pt idx="17">
                  <c:v>5.4744725359896036E-4</c:v>
                </c:pt>
                <c:pt idx="18">
                  <c:v>2.5025638059066133E-4</c:v>
                </c:pt>
                <c:pt idx="19">
                  <c:v>9.7689379080965409E-5</c:v>
                </c:pt>
                <c:pt idx="20">
                  <c:v>3.1741927555282216E-5</c:v>
                </c:pt>
                <c:pt idx="21">
                  <c:v>8.3808537678399367E-6</c:v>
                </c:pt>
              </c:numCache>
            </c:numRef>
          </c:val>
          <c:extLst>
            <c:ext xmlns:c16="http://schemas.microsoft.com/office/drawing/2014/chart" uri="{C3380CC4-5D6E-409C-BE32-E72D297353CC}">
              <c16:uniqueId val="{00000009-3F91-4143-B7BC-DA69B6575993}"/>
            </c:ext>
          </c:extLst>
        </c:ser>
        <c:ser>
          <c:idx val="10"/>
          <c:order val="10"/>
          <c:spPr>
            <a:solidFill>
              <a:schemeClr val="accent5">
                <a:lumMod val="60000"/>
              </a:schemeClr>
            </a:solidFill>
            <a:ln/>
            <a:effectLst/>
            <a:sp3d/>
          </c:spPr>
          <c:val>
            <c:numRef>
              <c:f>Sheet1!$B$12:$W$12</c:f>
              <c:numCache>
                <c:formatCode>0.000</c:formatCode>
                <c:ptCount val="22"/>
                <c:pt idx="0">
                  <c:v>3.9051874573029172E-4</c:v>
                </c:pt>
                <c:pt idx="1">
                  <c:v>9.6219211882801574E-4</c:v>
                </c:pt>
                <c:pt idx="2">
                  <c:v>1.8099493543915377E-3</c:v>
                </c:pt>
                <c:pt idx="3">
                  <c:v>2.8451353277712779E-3</c:v>
                </c:pt>
                <c:pt idx="4">
                  <c:v>3.8424178633397138E-3</c:v>
                </c:pt>
                <c:pt idx="5">
                  <c:v>4.8281829721803452E-3</c:v>
                </c:pt>
                <c:pt idx="6">
                  <c:v>7.028359454888021E-3</c:v>
                </c:pt>
                <c:pt idx="7">
                  <c:v>1.4267416930666271E-2</c:v>
                </c:pt>
                <c:pt idx="8">
                  <c:v>3.2831032251911717E-2</c:v>
                </c:pt>
                <c:pt idx="9">
                  <c:v>6.3392051738748706E-2</c:v>
                </c:pt>
                <c:pt idx="10">
                  <c:v>8.7906382109709399E-2</c:v>
                </c:pt>
                <c:pt idx="11">
                  <c:v>6.2367620526630654E-2</c:v>
                </c:pt>
                <c:pt idx="12">
                  <c:v>3.4270753721406033E-2</c:v>
                </c:pt>
                <c:pt idx="13">
                  <c:v>1.6493066864635173E-2</c:v>
                </c:pt>
                <c:pt idx="14">
                  <c:v>8.2535689481463993E-3</c:v>
                </c:pt>
                <c:pt idx="15">
                  <c:v>4.4732729026223904E-3</c:v>
                </c:pt>
                <c:pt idx="16">
                  <c:v>2.39907816388173E-3</c:v>
                </c:pt>
                <c:pt idx="17">
                  <c:v>1.1548915068957388E-3</c:v>
                </c:pt>
                <c:pt idx="18">
                  <c:v>4.7925974318989851E-4</c:v>
                </c:pt>
                <c:pt idx="19">
                  <c:v>1.7242824166792032E-4</c:v>
                </c:pt>
                <c:pt idx="20">
                  <c:v>5.5440803326210895E-5</c:v>
                </c:pt>
                <c:pt idx="21">
                  <c:v>1.5217056055665941E-5</c:v>
                </c:pt>
              </c:numCache>
            </c:numRef>
          </c:val>
          <c:extLst>
            <c:ext xmlns:c16="http://schemas.microsoft.com/office/drawing/2014/chart" uri="{C3380CC4-5D6E-409C-BE32-E72D297353CC}">
              <c16:uniqueId val="{0000000A-3F91-4143-B7BC-DA69B6575993}"/>
            </c:ext>
          </c:extLst>
        </c:ser>
        <c:ser>
          <c:idx val="11"/>
          <c:order val="11"/>
          <c:spPr>
            <a:solidFill>
              <a:schemeClr val="accent6">
                <a:lumMod val="60000"/>
              </a:schemeClr>
            </a:solidFill>
            <a:ln/>
            <a:effectLst/>
            <a:sp3d/>
          </c:spPr>
          <c:val>
            <c:numRef>
              <c:f>Sheet1!$B$13:$W$13</c:f>
              <c:numCache>
                <c:formatCode>0.000</c:formatCode>
                <c:ptCount val="22"/>
                <c:pt idx="0">
                  <c:v>1.7370929980029161E-4</c:v>
                </c:pt>
                <c:pt idx="1">
                  <c:v>4.1195908696106892E-4</c:v>
                </c:pt>
                <c:pt idx="2">
                  <c:v>7.4532106979252805E-4</c:v>
                </c:pt>
                <c:pt idx="3">
                  <c:v>1.1471176972391824E-3</c:v>
                </c:pt>
                <c:pt idx="4">
                  <c:v>1.5930379483918081E-3</c:v>
                </c:pt>
                <c:pt idx="5">
                  <c:v>2.3241800014241498E-3</c:v>
                </c:pt>
                <c:pt idx="6">
                  <c:v>4.5075498925129954E-3</c:v>
                </c:pt>
                <c:pt idx="7">
                  <c:v>1.1201556557541613E-2</c:v>
                </c:pt>
                <c:pt idx="8">
                  <c:v>2.6760598946568091E-2</c:v>
                </c:pt>
                <c:pt idx="9">
                  <c:v>5.0321502882573893E-2</c:v>
                </c:pt>
                <c:pt idx="10">
                  <c:v>6.2748235602591712E-2</c:v>
                </c:pt>
                <c:pt idx="11">
                  <c:v>5.4563885291402783E-2</c:v>
                </c:pt>
                <c:pt idx="12">
                  <c:v>3.5167395527952394E-2</c:v>
                </c:pt>
                <c:pt idx="13">
                  <c:v>2.2453851289953218E-2</c:v>
                </c:pt>
                <c:pt idx="14">
                  <c:v>1.5892599141631176E-2</c:v>
                </c:pt>
                <c:pt idx="15">
                  <c:v>1.1494549029448031E-2</c:v>
                </c:pt>
                <c:pt idx="16">
                  <c:v>6.9109382646709849E-3</c:v>
                </c:pt>
                <c:pt idx="17">
                  <c:v>3.095446210598124E-3</c:v>
                </c:pt>
                <c:pt idx="18">
                  <c:v>9.7110922077392275E-4</c:v>
                </c:pt>
                <c:pt idx="19">
                  <c:v>3.1391603200608791E-4</c:v>
                </c:pt>
                <c:pt idx="20">
                  <c:v>9.6135586320697451E-5</c:v>
                </c:pt>
                <c:pt idx="21">
                  <c:v>2.5703848068961046E-5</c:v>
                </c:pt>
              </c:numCache>
            </c:numRef>
          </c:val>
          <c:extLst>
            <c:ext xmlns:c16="http://schemas.microsoft.com/office/drawing/2014/chart" uri="{C3380CC4-5D6E-409C-BE32-E72D297353CC}">
              <c16:uniqueId val="{0000000B-3F91-4143-B7BC-DA69B6575993}"/>
            </c:ext>
          </c:extLst>
        </c:ser>
        <c:ser>
          <c:idx val="12"/>
          <c:order val="12"/>
          <c:spPr>
            <a:solidFill>
              <a:schemeClr val="accent1">
                <a:lumMod val="80000"/>
                <a:lumOff val="20000"/>
              </a:schemeClr>
            </a:solidFill>
            <a:ln/>
            <a:effectLst/>
            <a:sp3d/>
          </c:spPr>
          <c:val>
            <c:numRef>
              <c:f>Sheet1!$B$14:$W$14</c:f>
              <c:numCache>
                <c:formatCode>0.000</c:formatCode>
                <c:ptCount val="22"/>
                <c:pt idx="0">
                  <c:v>6.8178420703054733E-5</c:v>
                </c:pt>
                <c:pt idx="1">
                  <c:v>1.5689518766193804E-4</c:v>
                </c:pt>
                <c:pt idx="2">
                  <c:v>2.8572321282620413E-4</c:v>
                </c:pt>
                <c:pt idx="3">
                  <c:v>4.663465473188044E-4</c:v>
                </c:pt>
                <c:pt idx="4">
                  <c:v>7.2609311207906752E-4</c:v>
                </c:pt>
                <c:pt idx="5">
                  <c:v>1.2569982624757094E-3</c:v>
                </c:pt>
                <c:pt idx="6">
                  <c:v>2.8355852498770919E-3</c:v>
                </c:pt>
                <c:pt idx="7">
                  <c:v>7.2420759383081939E-3</c:v>
                </c:pt>
                <c:pt idx="8">
                  <c:v>1.6374537850832462E-2</c:v>
                </c:pt>
                <c:pt idx="9">
                  <c:v>2.8173797937643328E-2</c:v>
                </c:pt>
                <c:pt idx="10">
                  <c:v>3.6809089235801194E-2</c:v>
                </c:pt>
                <c:pt idx="11">
                  <c:v>3.8217329338893748E-2</c:v>
                </c:pt>
                <c:pt idx="12">
                  <c:v>3.4570552168320189E-2</c:v>
                </c:pt>
                <c:pt idx="13">
                  <c:v>3.0895003184470402E-2</c:v>
                </c:pt>
                <c:pt idx="14">
                  <c:v>5.018369195972236E-2</c:v>
                </c:pt>
                <c:pt idx="15">
                  <c:v>5.510994717310954E-2</c:v>
                </c:pt>
                <c:pt idx="16">
                  <c:v>3.7542992072424924E-2</c:v>
                </c:pt>
                <c:pt idx="17">
                  <c:v>6.8897346036735033E-3</c:v>
                </c:pt>
                <c:pt idx="18">
                  <c:v>1.6733551642622219E-3</c:v>
                </c:pt>
                <c:pt idx="19">
                  <c:v>4.9156317642771443E-4</c:v>
                </c:pt>
                <c:pt idx="20">
                  <c:v>1.4486981500336785E-4</c:v>
                </c:pt>
                <c:pt idx="21">
                  <c:v>3.7992565227315308E-5</c:v>
                </c:pt>
              </c:numCache>
            </c:numRef>
          </c:val>
          <c:extLst>
            <c:ext xmlns:c16="http://schemas.microsoft.com/office/drawing/2014/chart" uri="{C3380CC4-5D6E-409C-BE32-E72D297353CC}">
              <c16:uniqueId val="{0000000C-3F91-4143-B7BC-DA69B6575993}"/>
            </c:ext>
          </c:extLst>
        </c:ser>
        <c:ser>
          <c:idx val="13"/>
          <c:order val="13"/>
          <c:spPr>
            <a:solidFill>
              <a:schemeClr val="accent2">
                <a:lumMod val="80000"/>
                <a:lumOff val="20000"/>
              </a:schemeClr>
            </a:solidFill>
            <a:ln/>
            <a:effectLst/>
            <a:sp3d/>
          </c:spPr>
          <c:val>
            <c:numRef>
              <c:f>Sheet1!$B$15:$W$15</c:f>
              <c:numCache>
                <c:formatCode>0.000</c:formatCode>
                <c:ptCount val="22"/>
                <c:pt idx="0">
                  <c:v>2.3969191271922275E-5</c:v>
                </c:pt>
                <c:pt idx="1">
                  <c:v>5.525796160434032E-5</c:v>
                </c:pt>
                <c:pt idx="2">
                  <c:v>1.3975766227641688E-4</c:v>
                </c:pt>
                <c:pt idx="3">
                  <c:v>9.9020381374737444E-4</c:v>
                </c:pt>
                <c:pt idx="4">
                  <c:v>2.541591620817951E-3</c:v>
                </c:pt>
                <c:pt idx="5">
                  <c:v>3.8017861203005054E-3</c:v>
                </c:pt>
                <c:pt idx="6">
                  <c:v>3.9300854628486689E-3</c:v>
                </c:pt>
                <c:pt idx="7">
                  <c:v>4.8243016533267066E-3</c:v>
                </c:pt>
                <c:pt idx="8">
                  <c:v>8.3445513786345269E-3</c:v>
                </c:pt>
                <c:pt idx="9">
                  <c:v>1.455319852379933E-2</c:v>
                </c:pt>
                <c:pt idx="10">
                  <c:v>2.1906110314512853E-2</c:v>
                </c:pt>
                <c:pt idx="11">
                  <c:v>2.9462773222316132E-2</c:v>
                </c:pt>
                <c:pt idx="12">
                  <c:v>3.5620999695156995E-2</c:v>
                </c:pt>
                <c:pt idx="13">
                  <c:v>3.9814566818884962E-2</c:v>
                </c:pt>
                <c:pt idx="14">
                  <c:v>7.1564315422994434E-2</c:v>
                </c:pt>
                <c:pt idx="15">
                  <c:v>1</c:v>
                </c:pt>
                <c:pt idx="16">
                  <c:v>7.0166920377504438E-2</c:v>
                </c:pt>
                <c:pt idx="17">
                  <c:v>1.046734165336197E-2</c:v>
                </c:pt>
                <c:pt idx="18">
                  <c:v>2.3093580475669522E-3</c:v>
                </c:pt>
                <c:pt idx="19">
                  <c:v>6.4866121326666987E-4</c:v>
                </c:pt>
                <c:pt idx="20">
                  <c:v>1.8752349198156723E-4</c:v>
                </c:pt>
                <c:pt idx="21">
                  <c:v>4.8773507524802324E-5</c:v>
                </c:pt>
              </c:numCache>
            </c:numRef>
          </c:val>
          <c:extLst>
            <c:ext xmlns:c16="http://schemas.microsoft.com/office/drawing/2014/chart" uri="{C3380CC4-5D6E-409C-BE32-E72D297353CC}">
              <c16:uniqueId val="{0000000D-3F91-4143-B7BC-DA69B6575993}"/>
            </c:ext>
          </c:extLst>
        </c:ser>
        <c:ser>
          <c:idx val="14"/>
          <c:order val="14"/>
          <c:spPr>
            <a:solidFill>
              <a:schemeClr val="accent3">
                <a:lumMod val="80000"/>
                <a:lumOff val="20000"/>
              </a:schemeClr>
            </a:solidFill>
            <a:ln/>
            <a:effectLst/>
            <a:sp3d/>
          </c:spPr>
          <c:val>
            <c:numRef>
              <c:f>Sheet1!$B$16:$W$16</c:f>
              <c:numCache>
                <c:formatCode>0.000</c:formatCode>
                <c:ptCount val="22"/>
                <c:pt idx="0">
                  <c:v>7.7365985921321216E-6</c:v>
                </c:pt>
                <c:pt idx="1">
                  <c:v>2.1506214367054957E-5</c:v>
                </c:pt>
                <c:pt idx="2">
                  <c:v>1.640592028080881E-4</c:v>
                </c:pt>
                <c:pt idx="3">
                  <c:v>2.4421504625428752E-3</c:v>
                </c:pt>
                <c:pt idx="4">
                  <c:v>2.9870841384048337E-2</c:v>
                </c:pt>
                <c:pt idx="5">
                  <c:v>4.3118488257244042E-2</c:v>
                </c:pt>
                <c:pt idx="6">
                  <c:v>3.1995075267391482E-2</c:v>
                </c:pt>
                <c:pt idx="7">
                  <c:v>5.4531893475447202E-3</c:v>
                </c:pt>
                <c:pt idx="8">
                  <c:v>4.5128565814188861E-3</c:v>
                </c:pt>
                <c:pt idx="9">
                  <c:v>8.4038813933063113E-3</c:v>
                </c:pt>
                <c:pt idx="10">
                  <c:v>1.5292907163517135E-2</c:v>
                </c:pt>
                <c:pt idx="11">
                  <c:v>2.4969668622967935E-2</c:v>
                </c:pt>
                <c:pt idx="12">
                  <c:v>3.4794269968122862E-2</c:v>
                </c:pt>
                <c:pt idx="13">
                  <c:v>4.1669064502819965E-2</c:v>
                </c:pt>
                <c:pt idx="14">
                  <c:v>7.4559390676786186E-2</c:v>
                </c:pt>
                <c:pt idx="15">
                  <c:v>8.2372090863434416E-2</c:v>
                </c:pt>
                <c:pt idx="16">
                  <c:v>5.6067421499309711E-2</c:v>
                </c:pt>
                <c:pt idx="17">
                  <c:v>1.0252311127425601E-2</c:v>
                </c:pt>
                <c:pt idx="18">
                  <c:v>2.4928772616499206E-3</c:v>
                </c:pt>
                <c:pt idx="19">
                  <c:v>7.1735000008086517E-4</c:v>
                </c:pt>
                <c:pt idx="20">
                  <c:v>2.0853590797955779E-4</c:v>
                </c:pt>
                <c:pt idx="21">
                  <c:v>5.4457729889211405E-5</c:v>
                </c:pt>
              </c:numCache>
            </c:numRef>
          </c:val>
          <c:extLst>
            <c:ext xmlns:c16="http://schemas.microsoft.com/office/drawing/2014/chart" uri="{C3380CC4-5D6E-409C-BE32-E72D297353CC}">
              <c16:uniqueId val="{0000000E-3F91-4143-B7BC-DA69B6575993}"/>
            </c:ext>
          </c:extLst>
        </c:ser>
        <c:ser>
          <c:idx val="15"/>
          <c:order val="15"/>
          <c:spPr>
            <a:solidFill>
              <a:schemeClr val="accent4">
                <a:lumMod val="80000"/>
                <a:lumOff val="20000"/>
              </a:schemeClr>
            </a:solidFill>
            <a:ln/>
            <a:effectLst/>
            <a:sp3d/>
          </c:spPr>
          <c:val>
            <c:numRef>
              <c:f>Sheet1!$B$17:$W$17</c:f>
              <c:numCache>
                <c:formatCode>0.000</c:formatCode>
                <c:ptCount val="22"/>
                <c:pt idx="0">
                  <c:v>2.5068083930802019E-6</c:v>
                </c:pt>
                <c:pt idx="1">
                  <c:v>1.4558569870749001E-5</c:v>
                </c:pt>
                <c:pt idx="2">
                  <c:v>2.4267265439501396E-4</c:v>
                </c:pt>
                <c:pt idx="3">
                  <c:v>4.0837688721707408E-3</c:v>
                </c:pt>
                <c:pt idx="4">
                  <c:v>4.39708505602283E-2</c:v>
                </c:pt>
                <c:pt idx="5">
                  <c:v>1</c:v>
                </c:pt>
                <c:pt idx="6">
                  <c:v>6.229487307935351E-2</c:v>
                </c:pt>
                <c:pt idx="7">
                  <c:v>7.0883203353569145E-3</c:v>
                </c:pt>
                <c:pt idx="8">
                  <c:v>2.9795882794263831E-3</c:v>
                </c:pt>
                <c:pt idx="9">
                  <c:v>5.5795588401127937E-3</c:v>
                </c:pt>
                <c:pt idx="10">
                  <c:v>1.1284733568043676E-2</c:v>
                </c:pt>
                <c:pt idx="11">
                  <c:v>1.9700443005422553E-2</c:v>
                </c:pt>
                <c:pt idx="12">
                  <c:v>2.8265398037725657E-2</c:v>
                </c:pt>
                <c:pt idx="13">
                  <c:v>3.3249742950828769E-2</c:v>
                </c:pt>
                <c:pt idx="14">
                  <c:v>3.2076350601614186E-2</c:v>
                </c:pt>
                <c:pt idx="15">
                  <c:v>2.5274630865226039E-2</c:v>
                </c:pt>
                <c:pt idx="16">
                  <c:v>1.5355434428002506E-2</c:v>
                </c:pt>
                <c:pt idx="17">
                  <c:v>6.8553021936552209E-3</c:v>
                </c:pt>
                <c:pt idx="18">
                  <c:v>2.1375817800623779E-3</c:v>
                </c:pt>
                <c:pt idx="19">
                  <c:v>6.6677355213535063E-4</c:v>
                </c:pt>
                <c:pt idx="20">
                  <c:v>1.9962006548186902E-4</c:v>
                </c:pt>
                <c:pt idx="21">
                  <c:v>5.2992477093782351E-5</c:v>
                </c:pt>
              </c:numCache>
            </c:numRef>
          </c:val>
          <c:extLst>
            <c:ext xmlns:c16="http://schemas.microsoft.com/office/drawing/2014/chart" uri="{C3380CC4-5D6E-409C-BE32-E72D297353CC}">
              <c16:uniqueId val="{0000000F-3F91-4143-B7BC-DA69B6575993}"/>
            </c:ext>
          </c:extLst>
        </c:ser>
        <c:ser>
          <c:idx val="16"/>
          <c:order val="16"/>
          <c:spPr>
            <a:solidFill>
              <a:schemeClr val="accent5">
                <a:lumMod val="80000"/>
                <a:lumOff val="20000"/>
              </a:schemeClr>
            </a:solidFill>
            <a:ln/>
            <a:effectLst/>
            <a:sp3d/>
          </c:spPr>
          <c:val>
            <c:numRef>
              <c:f>Sheet1!$B$18:$W$18</c:f>
              <c:numCache>
                <c:formatCode>0.000</c:formatCode>
                <c:ptCount val="22"/>
                <c:pt idx="0">
                  <c:v>1.0939377955595879E-6</c:v>
                </c:pt>
                <c:pt idx="1">
                  <c:v>1.4908989886533941E-5</c:v>
                </c:pt>
                <c:pt idx="2">
                  <c:v>2.7549563779597755E-4</c:v>
                </c:pt>
                <c:pt idx="3">
                  <c:v>3.6611528201199628E-3</c:v>
                </c:pt>
                <c:pt idx="4">
                  <c:v>4.4168928639847026E-2</c:v>
                </c:pt>
                <c:pt idx="5">
                  <c:v>6.3534777268120984E-2</c:v>
                </c:pt>
                <c:pt idx="6">
                  <c:v>4.6554732171169913E-2</c:v>
                </c:pt>
                <c:pt idx="7">
                  <c:v>5.9868912378193122E-3</c:v>
                </c:pt>
                <c:pt idx="8">
                  <c:v>2.0867842473677382E-3</c:v>
                </c:pt>
                <c:pt idx="9">
                  <c:v>3.7140943709118544E-3</c:v>
                </c:pt>
                <c:pt idx="10">
                  <c:v>7.5946974295541415E-3</c:v>
                </c:pt>
                <c:pt idx="11">
                  <c:v>1.3133831531638685E-2</c:v>
                </c:pt>
                <c:pt idx="12">
                  <c:v>1.8438353326813262E-2</c:v>
                </c:pt>
                <c:pt idx="13">
                  <c:v>2.0719549917867824E-2</c:v>
                </c:pt>
                <c:pt idx="14">
                  <c:v>1.8582051764597395E-2</c:v>
                </c:pt>
                <c:pt idx="15">
                  <c:v>1.3396242803206509E-2</c:v>
                </c:pt>
                <c:pt idx="16">
                  <c:v>7.8512108424528878E-3</c:v>
                </c:pt>
                <c:pt idx="17">
                  <c:v>3.790806939785089E-3</c:v>
                </c:pt>
                <c:pt idx="18">
                  <c:v>1.5260010987833245E-3</c:v>
                </c:pt>
                <c:pt idx="19">
                  <c:v>5.2649623478978928E-4</c:v>
                </c:pt>
                <c:pt idx="20">
                  <c:v>1.6504385795680149E-4</c:v>
                </c:pt>
                <c:pt idx="21">
                  <c:v>4.503147025212522E-5</c:v>
                </c:pt>
              </c:numCache>
            </c:numRef>
          </c:val>
          <c:extLst>
            <c:ext xmlns:c16="http://schemas.microsoft.com/office/drawing/2014/chart" uri="{C3380CC4-5D6E-409C-BE32-E72D297353CC}">
              <c16:uniqueId val="{00000010-3F91-4143-B7BC-DA69B6575993}"/>
            </c:ext>
          </c:extLst>
        </c:ser>
        <c:ser>
          <c:idx val="17"/>
          <c:order val="17"/>
          <c:spPr>
            <a:solidFill>
              <a:schemeClr val="accent6">
                <a:lumMod val="80000"/>
                <a:lumOff val="20000"/>
              </a:schemeClr>
            </a:solidFill>
            <a:ln/>
            <a:effectLst/>
            <a:sp3d/>
          </c:spPr>
          <c:val>
            <c:numRef>
              <c:f>Sheet1!$B$19:$W$19</c:f>
              <c:numCache>
                <c:formatCode>0.000</c:formatCode>
                <c:ptCount val="22"/>
                <c:pt idx="0">
                  <c:v>7.6199041754412755E-7</c:v>
                </c:pt>
                <c:pt idx="1">
                  <c:v>1.3613558808060012E-5</c:v>
                </c:pt>
                <c:pt idx="2">
                  <c:v>1.9704993303473371E-4</c:v>
                </c:pt>
                <c:pt idx="3">
                  <c:v>2.0568038686432978E-3</c:v>
                </c:pt>
                <c:pt idx="4">
                  <c:v>5.321093485395968E-3</c:v>
                </c:pt>
                <c:pt idx="5">
                  <c:v>7.4340281230575473E-3</c:v>
                </c:pt>
                <c:pt idx="6">
                  <c:v>5.7357035861902786E-3</c:v>
                </c:pt>
                <c:pt idx="7">
                  <c:v>2.7159433518765012E-3</c:v>
                </c:pt>
                <c:pt idx="8">
                  <c:v>1.2652763381199026E-3</c:v>
                </c:pt>
                <c:pt idx="9">
                  <c:v>2.2211920467467196E-3</c:v>
                </c:pt>
                <c:pt idx="10">
                  <c:v>4.3831490150156773E-3</c:v>
                </c:pt>
                <c:pt idx="11">
                  <c:v>7.2911768919466892E-3</c:v>
                </c:pt>
                <c:pt idx="12">
                  <c:v>9.9347457032193057E-3</c:v>
                </c:pt>
                <c:pt idx="13">
                  <c:v>1.100515389843279E-2</c:v>
                </c:pt>
                <c:pt idx="14">
                  <c:v>9.904170327029959E-3</c:v>
                </c:pt>
                <c:pt idx="15">
                  <c:v>7.2699700335256291E-3</c:v>
                </c:pt>
                <c:pt idx="16">
                  <c:v>4.3946499090902931E-3</c:v>
                </c:pt>
                <c:pt idx="17">
                  <c:v>2.2207541718452743E-3</c:v>
                </c:pt>
                <c:pt idx="18">
                  <c:v>9.5675315142341067E-4</c:v>
                </c:pt>
                <c:pt idx="19">
                  <c:v>3.5805830975382824E-4</c:v>
                </c:pt>
                <c:pt idx="20">
                  <c:v>1.1836644187248683E-4</c:v>
                </c:pt>
                <c:pt idx="21">
                  <c:v>3.3477847768460587E-5</c:v>
                </c:pt>
              </c:numCache>
            </c:numRef>
          </c:val>
          <c:extLst>
            <c:ext xmlns:c16="http://schemas.microsoft.com/office/drawing/2014/chart" uri="{C3380CC4-5D6E-409C-BE32-E72D297353CC}">
              <c16:uniqueId val="{00000011-3F91-4143-B7BC-DA69B6575993}"/>
            </c:ext>
          </c:extLst>
        </c:ser>
        <c:ser>
          <c:idx val="18"/>
          <c:order val="18"/>
          <c:spPr>
            <a:solidFill>
              <a:schemeClr val="accent1">
                <a:lumMod val="80000"/>
              </a:schemeClr>
            </a:solidFill>
            <a:ln/>
            <a:effectLst/>
            <a:sp3d/>
          </c:spPr>
          <c:val>
            <c:numRef>
              <c:f>Sheet1!$B$20:$W$20</c:f>
              <c:numCache>
                <c:formatCode>0.000</c:formatCode>
                <c:ptCount val="22"/>
                <c:pt idx="0">
                  <c:v>5.7265069983327113E-7</c:v>
                </c:pt>
                <c:pt idx="1">
                  <c:v>8.5274238163971279E-6</c:v>
                </c:pt>
                <c:pt idx="2">
                  <c:v>8.7609277598894861E-5</c:v>
                </c:pt>
                <c:pt idx="3">
                  <c:v>3.1247035195878495E-4</c:v>
                </c:pt>
                <c:pt idx="4">
                  <c:v>6.3310209194805103E-4</c:v>
                </c:pt>
                <c:pt idx="5">
                  <c:v>8.1572057948634718E-4</c:v>
                </c:pt>
                <c:pt idx="6">
                  <c:v>7.3083419481671384E-4</c:v>
                </c:pt>
                <c:pt idx="7">
                  <c:v>5.4885309625354211E-4</c:v>
                </c:pt>
                <c:pt idx="8">
                  <c:v>6.1625377413663954E-4</c:v>
                </c:pt>
                <c:pt idx="9">
                  <c:v>1.1472730367665515E-3</c:v>
                </c:pt>
                <c:pt idx="10">
                  <c:v>2.1575054115329528E-3</c:v>
                </c:pt>
                <c:pt idx="11">
                  <c:v>3.4403083293016402E-3</c:v>
                </c:pt>
                <c:pt idx="12">
                  <c:v>4.562224334138912E-3</c:v>
                </c:pt>
                <c:pt idx="13">
                  <c:v>5.0153731920149222E-3</c:v>
                </c:pt>
                <c:pt idx="14">
                  <c:v>4.5712062286445239E-3</c:v>
                </c:pt>
                <c:pt idx="15">
                  <c:v>3.4628975312635604E-3</c:v>
                </c:pt>
                <c:pt idx="16">
                  <c:v>2.1918452143006523E-3</c:v>
                </c:pt>
                <c:pt idx="17">
                  <c:v>1.1699329797428223E-3</c:v>
                </c:pt>
                <c:pt idx="18">
                  <c:v>5.3381733624591361E-4</c:v>
                </c:pt>
                <c:pt idx="19">
                  <c:v>2.1167733281182783E-4</c:v>
                </c:pt>
                <c:pt idx="20">
                  <c:v>7.3866023272408767E-5</c:v>
                </c:pt>
                <c:pt idx="21">
                  <c:v>2.1783533599517997E-5</c:v>
                </c:pt>
              </c:numCache>
            </c:numRef>
          </c:val>
          <c:extLst>
            <c:ext xmlns:c16="http://schemas.microsoft.com/office/drawing/2014/chart" uri="{C3380CC4-5D6E-409C-BE32-E72D297353CC}">
              <c16:uniqueId val="{00000012-3F91-4143-B7BC-DA69B6575993}"/>
            </c:ext>
          </c:extLst>
        </c:ser>
        <c:ser>
          <c:idx val="19"/>
          <c:order val="19"/>
          <c:spPr>
            <a:solidFill>
              <a:schemeClr val="accent2">
                <a:lumMod val="80000"/>
              </a:schemeClr>
            </a:solidFill>
            <a:ln/>
            <a:effectLst/>
            <a:sp3d/>
          </c:spPr>
          <c:val>
            <c:numRef>
              <c:f>Sheet1!$B$21:$W$21</c:f>
              <c:numCache>
                <c:formatCode>0.000</c:formatCode>
                <c:ptCount val="22"/>
                <c:pt idx="0">
                  <c:v>3.2468022956208853E-7</c:v>
                </c:pt>
                <c:pt idx="1">
                  <c:v>3.3867963756427587E-6</c:v>
                </c:pt>
                <c:pt idx="2">
                  <c:v>1.4987648771904154E-5</c:v>
                </c:pt>
                <c:pt idx="3">
                  <c:v>3.9391667536342815E-5</c:v>
                </c:pt>
                <c:pt idx="4">
                  <c:v>6.986795603256972E-5</c:v>
                </c:pt>
                <c:pt idx="5">
                  <c:v>9.1980180600818179E-5</c:v>
                </c:pt>
                <c:pt idx="6">
                  <c:v>1.0447578872259634E-4</c:v>
                </c:pt>
                <c:pt idx="7">
                  <c:v>1.3903007978175553E-4</c:v>
                </c:pt>
                <c:pt idx="8">
                  <c:v>2.5450469792241286E-4</c:v>
                </c:pt>
                <c:pt idx="9">
                  <c:v>5.0843156260520933E-4</c:v>
                </c:pt>
                <c:pt idx="10">
                  <c:v>9.1488047202068336E-4</c:v>
                </c:pt>
                <c:pt idx="11">
                  <c:v>1.4042007981737543E-3</c:v>
                </c:pt>
                <c:pt idx="12">
                  <c:v>1.8198843818128152E-3</c:v>
                </c:pt>
                <c:pt idx="13">
                  <c:v>1.9892892684708831E-3</c:v>
                </c:pt>
                <c:pt idx="14">
                  <c:v>1.835040489259408E-3</c:v>
                </c:pt>
                <c:pt idx="15">
                  <c:v>1.4307288637574996E-3</c:v>
                </c:pt>
                <c:pt idx="16">
                  <c:v>9.4554069205555222E-4</c:v>
                </c:pt>
                <c:pt idx="17">
                  <c:v>5.3234099734410646E-4</c:v>
                </c:pt>
                <c:pt idx="18">
                  <c:v>2.5739199749170034E-4</c:v>
                </c:pt>
                <c:pt idx="19">
                  <c:v>1.0807572861346787E-4</c:v>
                </c:pt>
                <c:pt idx="20">
                  <c:v>3.982761177555545E-5</c:v>
                </c:pt>
                <c:pt idx="21">
                  <c:v>1.2325276893969743E-5</c:v>
                </c:pt>
              </c:numCache>
            </c:numRef>
          </c:val>
          <c:extLst>
            <c:ext xmlns:c16="http://schemas.microsoft.com/office/drawing/2014/chart" uri="{C3380CC4-5D6E-409C-BE32-E72D297353CC}">
              <c16:uniqueId val="{00000013-3F91-4143-B7BC-DA69B6575993}"/>
            </c:ext>
          </c:extLst>
        </c:ser>
        <c:ser>
          <c:idx val="20"/>
          <c:order val="20"/>
          <c:spPr>
            <a:solidFill>
              <a:schemeClr val="accent3">
                <a:lumMod val="80000"/>
              </a:schemeClr>
            </a:solidFill>
            <a:ln/>
            <a:effectLst/>
            <a:sp3d/>
          </c:spPr>
          <c:val>
            <c:numRef>
              <c:f>Sheet1!$B$22:$W$22</c:f>
              <c:numCache>
                <c:formatCode>0.000</c:formatCode>
                <c:ptCount val="22"/>
                <c:pt idx="0">
                  <c:v>1.2347461872734087E-7</c:v>
                </c:pt>
                <c:pt idx="1">
                  <c:v>6.2613431127359554E-7</c:v>
                </c:pt>
                <c:pt idx="2">
                  <c:v>2.0115148464022538E-6</c:v>
                </c:pt>
                <c:pt idx="3">
                  <c:v>4.5315220397535558E-6</c:v>
                </c:pt>
                <c:pt idx="4">
                  <c:v>7.9128684741772627E-6</c:v>
                </c:pt>
                <c:pt idx="5">
                  <c:v>1.2293660000071514E-5</c:v>
                </c:pt>
                <c:pt idx="6">
                  <c:v>2.0816326374106982E-5</c:v>
                </c:pt>
                <c:pt idx="7">
                  <c:v>4.2347705980537735E-5</c:v>
                </c:pt>
                <c:pt idx="8">
                  <c:v>9.1421928395343151E-5</c:v>
                </c:pt>
                <c:pt idx="9">
                  <c:v>1.823408997239135E-4</c:v>
                </c:pt>
                <c:pt idx="10">
                  <c:v>3.1693969249053878E-4</c:v>
                </c:pt>
                <c:pt idx="11">
                  <c:v>4.7233608421989263E-4</c:v>
                </c:pt>
                <c:pt idx="12">
                  <c:v>6.0158519682248991E-4</c:v>
                </c:pt>
                <c:pt idx="13">
                  <c:v>6.5482753732704741E-4</c:v>
                </c:pt>
                <c:pt idx="14">
                  <c:v>6.0963009736438414E-4</c:v>
                </c:pt>
                <c:pt idx="15">
                  <c:v>4.8590847459426743E-4</c:v>
                </c:pt>
                <c:pt idx="16">
                  <c:v>3.3207809356286945E-4</c:v>
                </c:pt>
                <c:pt idx="17">
                  <c:v>1.950928689012309E-4</c:v>
                </c:pt>
                <c:pt idx="18">
                  <c:v>9.8966938990956307E-5</c:v>
                </c:pt>
                <c:pt idx="19">
                  <c:v>4.3650691922347614E-5</c:v>
                </c:pt>
                <c:pt idx="20">
                  <c:v>1.6896182777262467E-5</c:v>
                </c:pt>
                <c:pt idx="21">
                  <c:v>6.3674077602022871E-6</c:v>
                </c:pt>
              </c:numCache>
            </c:numRef>
          </c:val>
          <c:extLst>
            <c:ext xmlns:c16="http://schemas.microsoft.com/office/drawing/2014/chart" uri="{C3380CC4-5D6E-409C-BE32-E72D297353CC}">
              <c16:uniqueId val="{00000014-3F91-4143-B7BC-DA69B6575993}"/>
            </c:ext>
          </c:extLst>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01052136"/>
        <c:axId val="501052528"/>
        <c:axId val="513633600"/>
      </c:surface3DChart>
      <c:catAx>
        <c:axId val="501052136"/>
        <c:scaling>
          <c:orientation val="minMax"/>
        </c:scaling>
        <c:delete val="1"/>
        <c:axPos val="b"/>
        <c:majorTickMark val="none"/>
        <c:minorTickMark val="none"/>
        <c:tickLblPos val="nextTo"/>
        <c:crossAx val="501052528"/>
        <c:crosses val="autoZero"/>
        <c:auto val="1"/>
        <c:lblAlgn val="ctr"/>
        <c:lblOffset val="100"/>
        <c:noMultiLvlLbl val="0"/>
      </c:catAx>
      <c:valAx>
        <c:axId val="501052528"/>
        <c:scaling>
          <c:orientation val="minMax"/>
          <c:max val="1"/>
        </c:scaling>
        <c:delete val="1"/>
        <c:axPos val="r"/>
        <c:numFmt formatCode="0.000" sourceLinked="1"/>
        <c:majorTickMark val="none"/>
        <c:minorTickMark val="none"/>
        <c:tickLblPos val="nextTo"/>
        <c:crossAx val="501052136"/>
        <c:crosses val="autoZero"/>
        <c:crossBetween val="midCat"/>
      </c:valAx>
      <c:serAx>
        <c:axId val="513633600"/>
        <c:scaling>
          <c:orientation val="minMax"/>
        </c:scaling>
        <c:delete val="1"/>
        <c:axPos val="b"/>
        <c:majorTickMark val="none"/>
        <c:minorTickMark val="none"/>
        <c:tickLblPos val="nextTo"/>
        <c:crossAx val="501052528"/>
        <c:crosses val="autoZero"/>
      </c:ser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sz="1200"/>
            </a:pPr>
            <a:r>
              <a:rPr lang="en-US" sz="1200" dirty="0" smtClean="0"/>
              <a:t>Charge distribution binned in</a:t>
            </a:r>
            <a:r>
              <a:rPr lang="en-US" sz="1200" baseline="0" dirty="0" smtClean="0"/>
              <a:t> 1D projection</a:t>
            </a:r>
            <a:endParaRPr lang="en-US" sz="1200" dirty="0"/>
          </a:p>
        </c:rich>
      </c:tx>
      <c:layout/>
      <c:overlay val="0"/>
    </c:title>
    <c:autoTitleDeleted val="0"/>
    <c:view3D>
      <c:rotX val="15"/>
      <c:rotY val="20"/>
      <c:rAngAx val="0"/>
    </c:view3D>
    <c:floor>
      <c:thickness val="0"/>
      <c:spPr>
        <a:scene3d>
          <a:camera prst="orthographicFront"/>
          <a:lightRig rig="threePt" dir="t"/>
        </a:scene3d>
        <a:sp3d/>
      </c:spPr>
    </c:floor>
    <c:sideWall>
      <c:thickness val="0"/>
    </c:sideWall>
    <c:backWall>
      <c:thickness val="0"/>
    </c:backWall>
    <c:plotArea>
      <c:layout>
        <c:manualLayout>
          <c:layoutTarget val="inner"/>
          <c:xMode val="edge"/>
          <c:yMode val="edge"/>
          <c:x val="6.9495332070833193E-2"/>
          <c:y val="9.6563531968142546E-2"/>
          <c:w val="0.91238330177081628"/>
          <c:h val="0.7802330130420444"/>
        </c:manualLayout>
      </c:layout>
      <c:bar3DChart>
        <c:barDir val="col"/>
        <c:grouping val="clustered"/>
        <c:varyColors val="0"/>
        <c:ser>
          <c:idx val="0"/>
          <c:order val="0"/>
          <c:tx>
            <c:v>Integral charge per strip</c:v>
          </c:tx>
          <c:invertIfNegative val="0"/>
          <c:dPt>
            <c:idx val="19"/>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1-F860-4860-86BB-519266D8C4E3}"/>
              </c:ext>
            </c:extLst>
          </c:dPt>
          <c:val>
            <c:numRef>
              <c:f>Sheet1!$E$2:$E$21</c:f>
              <c:numCache>
                <c:formatCode>General</c:formatCode>
                <c:ptCount val="20"/>
                <c:pt idx="0">
                  <c:v>2.5037822500452032E-2</c:v>
                </c:pt>
                <c:pt idx="1">
                  <c:v>4.0768835945206236E-2</c:v>
                </c:pt>
                <c:pt idx="2">
                  <c:v>6.6353405470314972E-2</c:v>
                </c:pt>
                <c:pt idx="3">
                  <c:v>0.10786412337829844</c:v>
                </c:pt>
                <c:pt idx="4">
                  <c:v>0.17478980044765971</c:v>
                </c:pt>
                <c:pt idx="5">
                  <c:v>0.28090604007206332</c:v>
                </c:pt>
                <c:pt idx="6">
                  <c:v>0.44200324665842849</c:v>
                </c:pt>
                <c:pt idx="7">
                  <c:v>0.66090120652933992</c:v>
                </c:pt>
                <c:pt idx="8">
                  <c:v>0.88656510775027286</c:v>
                </c:pt>
                <c:pt idx="9">
                  <c:v>0.99023021850450665</c:v>
                </c:pt>
                <c:pt idx="10">
                  <c:v>0.88656510775027253</c:v>
                </c:pt>
                <c:pt idx="11">
                  <c:v>0.66090120652933992</c:v>
                </c:pt>
                <c:pt idx="12">
                  <c:v>0.44200324665842838</c:v>
                </c:pt>
                <c:pt idx="13">
                  <c:v>0.28090604007206382</c:v>
                </c:pt>
                <c:pt idx="14">
                  <c:v>0.17478980044765891</c:v>
                </c:pt>
                <c:pt idx="15">
                  <c:v>0.10786412337829868</c:v>
                </c:pt>
                <c:pt idx="16">
                  <c:v>6.6353405470315374E-2</c:v>
                </c:pt>
                <c:pt idx="17">
                  <c:v>4.0768835945206326E-2</c:v>
                </c:pt>
                <c:pt idx="18">
                  <c:v>2.5037822500451459E-2</c:v>
                </c:pt>
                <c:pt idx="19">
                  <c:v>1.5374129593618727E-2</c:v>
                </c:pt>
              </c:numCache>
            </c:numRef>
          </c:val>
          <c:extLst>
            <c:ext xmlns:c16="http://schemas.microsoft.com/office/drawing/2014/chart" uri="{C3380CC4-5D6E-409C-BE32-E72D297353CC}">
              <c16:uniqueId val="{00000002-F860-4860-86BB-519266D8C4E3}"/>
            </c:ext>
          </c:extLst>
        </c:ser>
        <c:dLbls>
          <c:showLegendKey val="0"/>
          <c:showVal val="0"/>
          <c:showCatName val="0"/>
          <c:showSerName val="0"/>
          <c:showPercent val="0"/>
          <c:showBubbleSize val="0"/>
        </c:dLbls>
        <c:gapWidth val="150"/>
        <c:shape val="box"/>
        <c:axId val="453532640"/>
        <c:axId val="453524800"/>
        <c:axId val="0"/>
      </c:bar3DChart>
      <c:catAx>
        <c:axId val="453532640"/>
        <c:scaling>
          <c:orientation val="minMax"/>
        </c:scaling>
        <c:delete val="0"/>
        <c:axPos val="b"/>
        <c:majorGridlines>
          <c:spPr>
            <a:ln>
              <a:solidFill>
                <a:schemeClr val="accent5">
                  <a:lumMod val="60000"/>
                  <a:lumOff val="40000"/>
                </a:schemeClr>
              </a:solidFill>
            </a:ln>
          </c:spPr>
        </c:majorGridlines>
        <c:title>
          <c:tx>
            <c:rich>
              <a:bodyPr/>
              <a:lstStyle/>
              <a:p>
                <a:pPr>
                  <a:defRPr sz="1100"/>
                </a:pPr>
                <a:r>
                  <a:rPr lang="it-IT" sz="1100"/>
                  <a:t>Strip</a:t>
                </a:r>
                <a:r>
                  <a:rPr lang="it-IT" sz="1100" baseline="0"/>
                  <a:t> coordinate (mm)</a:t>
                </a:r>
                <a:endParaRPr lang="it-IT" sz="1100"/>
              </a:p>
            </c:rich>
          </c:tx>
          <c:layout/>
          <c:overlay val="0"/>
        </c:title>
        <c:majorTickMark val="none"/>
        <c:minorTickMark val="none"/>
        <c:tickLblPos val="nextTo"/>
        <c:crossAx val="453524800"/>
        <c:crosses val="autoZero"/>
        <c:auto val="1"/>
        <c:lblAlgn val="ctr"/>
        <c:lblOffset val="100"/>
        <c:noMultiLvlLbl val="0"/>
      </c:catAx>
      <c:valAx>
        <c:axId val="453524800"/>
        <c:scaling>
          <c:orientation val="minMax"/>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crossAx val="453532640"/>
        <c:crosses val="autoZero"/>
        <c:crossBetween val="between"/>
      </c:valAx>
      <c:spPr>
        <a:noFill/>
      </c:spPr>
    </c:plotArea>
    <c:legend>
      <c:legendPos val="r"/>
      <c:layout/>
      <c:overlay val="0"/>
      <c:txPr>
        <a:bodyPr/>
        <a:lstStyle/>
        <a:p>
          <a:pPr rtl="0">
            <a:defRPr/>
          </a:pPr>
          <a:endParaRPr lang="en-US"/>
        </a:p>
      </c:txPr>
    </c:legend>
    <c:plotVisOnly val="1"/>
    <c:dispBlanksAs val="gap"/>
    <c:showDLblsOverMax val="0"/>
  </c:chart>
  <c:spPr>
    <a:noFill/>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993324282429934E-2"/>
          <c:y val="5.6900311112984978E-2"/>
          <c:w val="0.91238330177081628"/>
          <c:h val="0.7802330130420444"/>
        </c:manualLayout>
      </c:layout>
      <c:bar3DChart>
        <c:barDir val="col"/>
        <c:grouping val="clustered"/>
        <c:varyColors val="0"/>
        <c:ser>
          <c:idx val="0"/>
          <c:order val="0"/>
          <c:tx>
            <c:v>Integral charge per strip</c:v>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dPt>
            <c:idx val="19"/>
            <c:invertIfNegative val="0"/>
            <c:bubble3D val="0"/>
            <c:extLst>
              <c:ext xmlns:c16="http://schemas.microsoft.com/office/drawing/2014/chart" uri="{C3380CC4-5D6E-409C-BE32-E72D297353CC}">
                <c16:uniqueId val="{00000000-FC75-43EB-9449-38693514FADE}"/>
              </c:ext>
            </c:extLst>
          </c:dPt>
          <c:val>
            <c:numRef>
              <c:f>Sheet1!$E$2:$E$21</c:f>
              <c:numCache>
                <c:formatCode>General</c:formatCode>
                <c:ptCount val="20"/>
                <c:pt idx="0">
                  <c:v>2.5037822500452032E-2</c:v>
                </c:pt>
                <c:pt idx="1">
                  <c:v>4.0768835945206236E-2</c:v>
                </c:pt>
                <c:pt idx="2">
                  <c:v>6.6353405470314972E-2</c:v>
                </c:pt>
                <c:pt idx="3">
                  <c:v>0.10786412337829844</c:v>
                </c:pt>
                <c:pt idx="4">
                  <c:v>0.17478980044765971</c:v>
                </c:pt>
                <c:pt idx="5">
                  <c:v>0.28090604007206332</c:v>
                </c:pt>
                <c:pt idx="6">
                  <c:v>0.44200324665842849</c:v>
                </c:pt>
                <c:pt idx="7">
                  <c:v>0.66090120652933992</c:v>
                </c:pt>
                <c:pt idx="8">
                  <c:v>0.88656510775027286</c:v>
                </c:pt>
                <c:pt idx="9">
                  <c:v>0.99023021850450665</c:v>
                </c:pt>
                <c:pt idx="10">
                  <c:v>0.88656510775027253</c:v>
                </c:pt>
                <c:pt idx="11">
                  <c:v>0.66090120652933992</c:v>
                </c:pt>
                <c:pt idx="12">
                  <c:v>0.44200324665842838</c:v>
                </c:pt>
                <c:pt idx="13">
                  <c:v>0.28090604007206382</c:v>
                </c:pt>
                <c:pt idx="14">
                  <c:v>0.17478980044765891</c:v>
                </c:pt>
                <c:pt idx="15">
                  <c:v>0.10786412337829868</c:v>
                </c:pt>
                <c:pt idx="16">
                  <c:v>6.6353405470315374E-2</c:v>
                </c:pt>
                <c:pt idx="17">
                  <c:v>4.0768835945206326E-2</c:v>
                </c:pt>
                <c:pt idx="18">
                  <c:v>2.5037822500451459E-2</c:v>
                </c:pt>
                <c:pt idx="19">
                  <c:v>1.5374129593618727E-2</c:v>
                </c:pt>
              </c:numCache>
            </c:numRef>
          </c:val>
          <c:extLst>
            <c:ext xmlns:c16="http://schemas.microsoft.com/office/drawing/2014/chart" uri="{C3380CC4-5D6E-409C-BE32-E72D297353CC}">
              <c16:uniqueId val="{00000001-FC75-43EB-9449-38693514FADE}"/>
            </c:ext>
          </c:extLst>
        </c:ser>
        <c:dLbls>
          <c:showLegendKey val="0"/>
          <c:showVal val="0"/>
          <c:showCatName val="0"/>
          <c:showSerName val="0"/>
          <c:showPercent val="0"/>
          <c:showBubbleSize val="0"/>
        </c:dLbls>
        <c:gapWidth val="160"/>
        <c:gapDepth val="0"/>
        <c:shape val="box"/>
        <c:axId val="453531072"/>
        <c:axId val="453530288"/>
        <c:axId val="0"/>
      </c:bar3DChart>
      <c:catAx>
        <c:axId val="453531072"/>
        <c:scaling>
          <c:orientation val="minMax"/>
        </c:scaling>
        <c:delete val="1"/>
        <c:axPos val="b"/>
        <c:majorTickMark val="none"/>
        <c:minorTickMark val="none"/>
        <c:tickLblPos val="nextTo"/>
        <c:crossAx val="453530288"/>
        <c:crosses val="autoZero"/>
        <c:auto val="1"/>
        <c:lblAlgn val="ctr"/>
        <c:lblOffset val="100"/>
        <c:noMultiLvlLbl val="0"/>
      </c:catAx>
      <c:valAx>
        <c:axId val="453530288"/>
        <c:scaling>
          <c:orientation val="minMax"/>
        </c:scaling>
        <c:delete val="1"/>
        <c:axPos val="l"/>
        <c:numFmt formatCode="General" sourceLinked="1"/>
        <c:majorTickMark val="none"/>
        <c:minorTickMark val="none"/>
        <c:tickLblPos val="nextTo"/>
        <c:crossAx val="453531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0.15455</cdr:x>
      <cdr:y>0.86031</cdr:y>
    </cdr:from>
    <cdr:to>
      <cdr:x>0.27101</cdr:x>
      <cdr:y>0.9258</cdr:y>
    </cdr:to>
    <cdr:sp macro="" textlink="">
      <cdr:nvSpPr>
        <cdr:cNvPr id="2" name="Text Box 21"/>
        <cdr:cNvSpPr txBox="1">
          <a:spLocks xmlns:a="http://schemas.openxmlformats.org/drawingml/2006/main" noChangeArrowheads="1"/>
        </cdr:cNvSpPr>
      </cdr:nvSpPr>
      <cdr:spPr bwMode="auto">
        <a:xfrm xmlns:a="http://schemas.openxmlformats.org/drawingml/2006/main">
          <a:off x="612068" y="2628292"/>
          <a:ext cx="461238" cy="200055"/>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wrap="square">
          <a:spAutoFit/>
        </a:bodyP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charset="0"/>
              <a:ea typeface="ＭＳ Ｐゴシック" charset="-128"/>
            </a:defRPr>
          </a:lvl1pPr>
          <a:lvl2pPr marL="457200" algn="l" rtl="0" fontAlgn="base">
            <a:spcBef>
              <a:spcPct val="0"/>
            </a:spcBef>
            <a:spcAft>
              <a:spcPct val="0"/>
            </a:spcAft>
            <a:defRPr kumimoji="1" kern="1200">
              <a:solidFill>
                <a:sysClr val="windowText" lastClr="000000"/>
              </a:solidFill>
              <a:latin typeface="Arial" charset="0"/>
              <a:ea typeface="ＭＳ Ｐゴシック" charset="-128"/>
            </a:defRPr>
          </a:lvl2pPr>
          <a:lvl3pPr marL="914400" algn="l" rtl="0" fontAlgn="base">
            <a:spcBef>
              <a:spcPct val="0"/>
            </a:spcBef>
            <a:spcAft>
              <a:spcPct val="0"/>
            </a:spcAft>
            <a:defRPr kumimoji="1" kern="1200">
              <a:solidFill>
                <a:sysClr val="windowText" lastClr="000000"/>
              </a:solidFill>
              <a:latin typeface="Arial" charset="0"/>
              <a:ea typeface="ＭＳ Ｐゴシック" charset="-128"/>
            </a:defRPr>
          </a:lvl3pPr>
          <a:lvl4pPr marL="1371600" algn="l" rtl="0" fontAlgn="base">
            <a:spcBef>
              <a:spcPct val="0"/>
            </a:spcBef>
            <a:spcAft>
              <a:spcPct val="0"/>
            </a:spcAft>
            <a:defRPr kumimoji="1" kern="1200">
              <a:solidFill>
                <a:sysClr val="windowText" lastClr="000000"/>
              </a:solidFill>
              <a:latin typeface="Arial" charset="0"/>
              <a:ea typeface="ＭＳ Ｐゴシック" charset="-128"/>
            </a:defRPr>
          </a:lvl4pPr>
          <a:lvl5pPr marL="1828800" algn="l" rtl="0" fontAlgn="base">
            <a:spcBef>
              <a:spcPct val="0"/>
            </a:spcBef>
            <a:spcAft>
              <a:spcPct val="0"/>
            </a:spcAft>
            <a:defRPr kumimoji="1" kern="1200">
              <a:solidFill>
                <a:sysClr val="windowText" lastClr="000000"/>
              </a:solidFill>
              <a:latin typeface="Arial" charset="0"/>
              <a:ea typeface="ＭＳ Ｐゴシック" charset="-128"/>
            </a:defRPr>
          </a:lvl5pPr>
          <a:lvl6pPr marL="2286000" algn="l" defTabSz="914400" rtl="0" eaLnBrk="1" latinLnBrk="0" hangingPunct="1">
            <a:defRPr kumimoji="1" kern="1200">
              <a:solidFill>
                <a:sysClr val="windowText" lastClr="000000"/>
              </a:solidFill>
              <a:latin typeface="Arial" charset="0"/>
              <a:ea typeface="ＭＳ Ｐゴシック" charset="-128"/>
            </a:defRPr>
          </a:lvl6pPr>
          <a:lvl7pPr marL="2743200" algn="l" defTabSz="914400" rtl="0" eaLnBrk="1" latinLnBrk="0" hangingPunct="1">
            <a:defRPr kumimoji="1" kern="1200">
              <a:solidFill>
                <a:sysClr val="windowText" lastClr="000000"/>
              </a:solidFill>
              <a:latin typeface="Arial" charset="0"/>
              <a:ea typeface="ＭＳ Ｐゴシック" charset="-128"/>
            </a:defRPr>
          </a:lvl7pPr>
          <a:lvl8pPr marL="3200400" algn="l" defTabSz="914400" rtl="0" eaLnBrk="1" latinLnBrk="0" hangingPunct="1">
            <a:defRPr kumimoji="1" kern="1200">
              <a:solidFill>
                <a:sysClr val="windowText" lastClr="000000"/>
              </a:solidFill>
              <a:latin typeface="Arial" charset="0"/>
              <a:ea typeface="ＭＳ Ｐゴシック" charset="-128"/>
            </a:defRPr>
          </a:lvl8pPr>
          <a:lvl9pPr marL="3657600" algn="l" defTabSz="914400" rtl="0" eaLnBrk="1" latinLnBrk="0" hangingPunct="1">
            <a:defRPr kumimoji="1" kern="1200">
              <a:solidFill>
                <a:sysClr val="windowText" lastClr="000000"/>
              </a:solidFill>
              <a:latin typeface="Arial" charset="0"/>
              <a:ea typeface="ＭＳ Ｐゴシック" charset="-128"/>
            </a:defRPr>
          </a:lvl9pPr>
        </a:lstStyle>
        <a:p xmlns:a="http://schemas.openxmlformats.org/drawingml/2006/main">
          <a:r>
            <a:rPr lang="en-US" sz="700" dirty="0">
              <a:solidFill>
                <a:srgbClr val="FB3413"/>
              </a:solidFill>
            </a:rPr>
            <a:t>2 mm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6945E-FE93-460F-A91A-B71D5FB93A60}" type="datetimeFigureOut">
              <a:rPr lang="en-US" smtClean="0"/>
              <a:t>11/19/2016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29629-DAD6-45F6-99B9-ABCF41BD8B20}" type="slidenum">
              <a:rPr lang="en-US" smtClean="0"/>
              <a:t>‹#›</a:t>
            </a:fld>
            <a:endParaRPr lang="en-US"/>
          </a:p>
        </p:txBody>
      </p:sp>
    </p:spTree>
    <p:extLst>
      <p:ext uri="{BB962C8B-B14F-4D97-AF65-F5344CB8AC3E}">
        <p14:creationId xmlns:p14="http://schemas.microsoft.com/office/powerpoint/2010/main" val="50819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1</a:t>
            </a:fld>
            <a:endParaRPr lang="en-US"/>
          </a:p>
        </p:txBody>
      </p:sp>
    </p:spTree>
    <p:extLst>
      <p:ext uri="{BB962C8B-B14F-4D97-AF65-F5344CB8AC3E}">
        <p14:creationId xmlns:p14="http://schemas.microsoft.com/office/powerpoint/2010/main" val="333215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24</a:t>
            </a:fld>
            <a:endParaRPr lang="en-US"/>
          </a:p>
        </p:txBody>
      </p:sp>
    </p:spTree>
    <p:extLst>
      <p:ext uri="{BB962C8B-B14F-4D97-AF65-F5344CB8AC3E}">
        <p14:creationId xmlns:p14="http://schemas.microsoft.com/office/powerpoint/2010/main" val="248020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26</a:t>
            </a:fld>
            <a:endParaRPr lang="en-US"/>
          </a:p>
        </p:txBody>
      </p:sp>
    </p:spTree>
    <p:extLst>
      <p:ext uri="{BB962C8B-B14F-4D97-AF65-F5344CB8AC3E}">
        <p14:creationId xmlns:p14="http://schemas.microsoft.com/office/powerpoint/2010/main" val="2282261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27</a:t>
            </a:fld>
            <a:endParaRPr lang="en-US"/>
          </a:p>
        </p:txBody>
      </p:sp>
    </p:spTree>
    <p:extLst>
      <p:ext uri="{BB962C8B-B14F-4D97-AF65-F5344CB8AC3E}">
        <p14:creationId xmlns:p14="http://schemas.microsoft.com/office/powerpoint/2010/main" val="315911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28</a:t>
            </a:fld>
            <a:endParaRPr lang="en-US"/>
          </a:p>
        </p:txBody>
      </p:sp>
    </p:spTree>
    <p:extLst>
      <p:ext uri="{BB962C8B-B14F-4D97-AF65-F5344CB8AC3E}">
        <p14:creationId xmlns:p14="http://schemas.microsoft.com/office/powerpoint/2010/main" val="355813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29</a:t>
            </a:fld>
            <a:endParaRPr lang="en-US"/>
          </a:p>
        </p:txBody>
      </p:sp>
    </p:spTree>
    <p:extLst>
      <p:ext uri="{BB962C8B-B14F-4D97-AF65-F5344CB8AC3E}">
        <p14:creationId xmlns:p14="http://schemas.microsoft.com/office/powerpoint/2010/main" val="266153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50CC-8EDE-1E43-81D4-F0B42D118D5F}" type="slidenum">
              <a:rPr lang="es-ES" smtClean="0"/>
              <a:t>2</a:t>
            </a:fld>
            <a:endParaRPr lang="es-ES"/>
          </a:p>
        </p:txBody>
      </p:sp>
    </p:spTree>
    <p:extLst>
      <p:ext uri="{BB962C8B-B14F-4D97-AF65-F5344CB8AC3E}">
        <p14:creationId xmlns:p14="http://schemas.microsoft.com/office/powerpoint/2010/main" val="427367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50CC-8EDE-1E43-81D4-F0B42D118D5F}" type="slidenum">
              <a:rPr lang="es-ES" smtClean="0"/>
              <a:t>3</a:t>
            </a:fld>
            <a:endParaRPr lang="es-ES"/>
          </a:p>
        </p:txBody>
      </p:sp>
    </p:spTree>
    <p:extLst>
      <p:ext uri="{BB962C8B-B14F-4D97-AF65-F5344CB8AC3E}">
        <p14:creationId xmlns:p14="http://schemas.microsoft.com/office/powerpoint/2010/main" val="138391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29629-DAD6-45F6-99B9-ABCF41BD8B20}" type="slidenum">
              <a:rPr lang="en-US" smtClean="0"/>
              <a:t>11</a:t>
            </a:fld>
            <a:endParaRPr lang="en-US"/>
          </a:p>
        </p:txBody>
      </p:sp>
    </p:spTree>
    <p:extLst>
      <p:ext uri="{BB962C8B-B14F-4D97-AF65-F5344CB8AC3E}">
        <p14:creationId xmlns:p14="http://schemas.microsoft.com/office/powerpoint/2010/main" val="8269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29629-DAD6-45F6-99B9-ABCF41BD8B20}" type="slidenum">
              <a:rPr lang="en-US" smtClean="0"/>
              <a:t>12</a:t>
            </a:fld>
            <a:endParaRPr lang="en-US"/>
          </a:p>
        </p:txBody>
      </p:sp>
    </p:spTree>
    <p:extLst>
      <p:ext uri="{BB962C8B-B14F-4D97-AF65-F5344CB8AC3E}">
        <p14:creationId xmlns:p14="http://schemas.microsoft.com/office/powerpoint/2010/main" val="309221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13</a:t>
            </a:fld>
            <a:endParaRPr lang="en-US"/>
          </a:p>
        </p:txBody>
      </p:sp>
    </p:spTree>
    <p:extLst>
      <p:ext uri="{BB962C8B-B14F-4D97-AF65-F5344CB8AC3E}">
        <p14:creationId xmlns:p14="http://schemas.microsoft.com/office/powerpoint/2010/main" val="223475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20</a:t>
            </a:fld>
            <a:endParaRPr lang="en-US"/>
          </a:p>
        </p:txBody>
      </p:sp>
    </p:spTree>
    <p:extLst>
      <p:ext uri="{BB962C8B-B14F-4D97-AF65-F5344CB8AC3E}">
        <p14:creationId xmlns:p14="http://schemas.microsoft.com/office/powerpoint/2010/main" val="302797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22</a:t>
            </a:fld>
            <a:endParaRPr lang="en-US"/>
          </a:p>
        </p:txBody>
      </p:sp>
    </p:spTree>
    <p:extLst>
      <p:ext uri="{BB962C8B-B14F-4D97-AF65-F5344CB8AC3E}">
        <p14:creationId xmlns:p14="http://schemas.microsoft.com/office/powerpoint/2010/main" val="75538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D29629-DAD6-45F6-99B9-ABCF41BD8B20}" type="slidenum">
              <a:rPr lang="en-US" smtClean="0"/>
              <a:t>23</a:t>
            </a:fld>
            <a:endParaRPr lang="en-US"/>
          </a:p>
        </p:txBody>
      </p:sp>
    </p:spTree>
    <p:extLst>
      <p:ext uri="{BB962C8B-B14F-4D97-AF65-F5344CB8AC3E}">
        <p14:creationId xmlns:p14="http://schemas.microsoft.com/office/powerpoint/2010/main" val="348172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590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24/02/2016</a:t>
            </a:r>
            <a:endParaRPr lang="en-US" dirty="0"/>
          </a:p>
        </p:txBody>
      </p:sp>
      <p:sp>
        <p:nvSpPr>
          <p:cNvPr id="6" name="Footer Placeholder 5"/>
          <p:cNvSpPr>
            <a:spLocks noGrp="1"/>
          </p:cNvSpPr>
          <p:nvPr>
            <p:ph type="ftr" sz="quarter" idx="11"/>
          </p:nvPr>
        </p:nvSpPr>
        <p:spPr/>
        <p:txBody>
          <a:bodyPr/>
          <a:lstStyle/>
          <a:p>
            <a:r>
              <a:rPr lang="fi-FI" smtClean="0"/>
              <a:t>G. Aielli - RPC 2016</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095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379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2998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444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00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586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54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94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98"/>
            <a:ext cx="12192000" cy="672269"/>
          </a:xfrm>
          <a:solidFill>
            <a:schemeClr val="accent5">
              <a:lumMod val="50000"/>
            </a:schemeClr>
          </a:solidFill>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6931" y="1068225"/>
            <a:ext cx="10927770" cy="4663155"/>
          </a:xfrm>
        </p:spPr>
        <p:txBody>
          <a:bodyPr anchor="t"/>
          <a:lstStyle>
            <a:lvl1pPr marL="285750" indent="-285750">
              <a:buSzPct val="145000"/>
              <a:buFont typeface="Wingdings" panose="05000000000000000000" pitchFamily="2" charset="2"/>
              <a:buChar char="§"/>
              <a:defRPr/>
            </a:lvl1pPr>
            <a:lvl2pPr marL="742950" indent="-285750">
              <a:buSzPct val="66000"/>
              <a:buFont typeface="Century Gothic" panose="020B0502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913812" y="6492875"/>
            <a:ext cx="1600200" cy="365125"/>
          </a:xfrm>
        </p:spPr>
        <p:txBody>
          <a:bodyPr/>
          <a:lstStyle/>
          <a:p>
            <a:r>
              <a:rPr lang="en-US" smtClean="0"/>
              <a:t>24/02/2016</a:t>
            </a:r>
            <a:endParaRPr lang="en-US" dirty="0"/>
          </a:p>
        </p:txBody>
      </p:sp>
      <p:sp>
        <p:nvSpPr>
          <p:cNvPr id="5" name="Footer Placeholder 4"/>
          <p:cNvSpPr>
            <a:spLocks noGrp="1"/>
          </p:cNvSpPr>
          <p:nvPr>
            <p:ph type="ftr" sz="quarter" idx="11"/>
          </p:nvPr>
        </p:nvSpPr>
        <p:spPr>
          <a:xfrm>
            <a:off x="0" y="6477208"/>
            <a:ext cx="7543800" cy="365125"/>
          </a:xfrm>
        </p:spPr>
        <p:txBody>
          <a:bodyPr/>
          <a:lstStyle/>
          <a:p>
            <a:r>
              <a:rPr lang="fi-FI" smtClean="0"/>
              <a:t>G. Aielli - RPC 2016</a:t>
            </a:r>
            <a:endParaRPr lang="en-US" dirty="0"/>
          </a:p>
        </p:txBody>
      </p:sp>
      <p:sp>
        <p:nvSpPr>
          <p:cNvPr id="6" name="Slide Number Placeholder 5"/>
          <p:cNvSpPr>
            <a:spLocks noGrp="1"/>
          </p:cNvSpPr>
          <p:nvPr>
            <p:ph type="sldNum" sz="quarter" idx="12"/>
          </p:nvPr>
        </p:nvSpPr>
        <p:spPr>
          <a:xfrm>
            <a:off x="11640833" y="6493795"/>
            <a:ext cx="551167" cy="365125"/>
          </a:xfrm>
          <a:solidFill>
            <a:srgbClr val="023FC6"/>
          </a:solidFill>
        </p:spPr>
        <p:txBody>
          <a:bodyPr/>
          <a:lstStyle>
            <a:lvl1pPr>
              <a:defRPr>
                <a:solidFill>
                  <a:schemeClr val="bg2">
                    <a:lumMod val="40000"/>
                    <a:lumOff val="60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6479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199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24/02/2016</a:t>
            </a:r>
            <a:endParaRPr lang="en-US" dirty="0"/>
          </a:p>
        </p:txBody>
      </p:sp>
      <p:sp>
        <p:nvSpPr>
          <p:cNvPr id="6" name="Footer Placeholder 5"/>
          <p:cNvSpPr>
            <a:spLocks noGrp="1"/>
          </p:cNvSpPr>
          <p:nvPr>
            <p:ph type="ftr" sz="quarter" idx="11"/>
          </p:nvPr>
        </p:nvSpPr>
        <p:spPr/>
        <p:txBody>
          <a:bodyPr/>
          <a:lstStyle/>
          <a:p>
            <a:r>
              <a:rPr lang="fi-FI" smtClean="0"/>
              <a:t>G. Aielli - RPC 2016</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354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24/02/2016</a:t>
            </a:r>
            <a:endParaRPr lang="en-US" dirty="0"/>
          </a:p>
        </p:txBody>
      </p:sp>
      <p:sp>
        <p:nvSpPr>
          <p:cNvPr id="8" name="Footer Placeholder 7"/>
          <p:cNvSpPr>
            <a:spLocks noGrp="1"/>
          </p:cNvSpPr>
          <p:nvPr>
            <p:ph type="ftr" sz="quarter" idx="11"/>
          </p:nvPr>
        </p:nvSpPr>
        <p:spPr/>
        <p:txBody>
          <a:bodyPr/>
          <a:lstStyle/>
          <a:p>
            <a:r>
              <a:rPr lang="fi-FI" smtClean="0"/>
              <a:t>G. Aielli - RPC 2016</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765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24/02/2016</a:t>
            </a:r>
            <a:endParaRPr lang="en-US" dirty="0"/>
          </a:p>
        </p:txBody>
      </p:sp>
      <p:sp>
        <p:nvSpPr>
          <p:cNvPr id="4" name="Footer Placeholder 3"/>
          <p:cNvSpPr>
            <a:spLocks noGrp="1"/>
          </p:cNvSpPr>
          <p:nvPr>
            <p:ph type="ftr" sz="quarter" idx="11"/>
          </p:nvPr>
        </p:nvSpPr>
        <p:spPr/>
        <p:txBody>
          <a:bodyPr/>
          <a:lstStyle/>
          <a:p>
            <a:r>
              <a:rPr lang="fi-FI" smtClean="0"/>
              <a:t>G. Aielli - RPC 2016</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882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24/02/2016</a:t>
            </a:r>
            <a:endParaRPr lang="en-US" dirty="0"/>
          </a:p>
        </p:txBody>
      </p:sp>
      <p:sp>
        <p:nvSpPr>
          <p:cNvPr id="3" name="Footer Placeholder 2"/>
          <p:cNvSpPr>
            <a:spLocks noGrp="1"/>
          </p:cNvSpPr>
          <p:nvPr>
            <p:ph type="ftr" sz="quarter" idx="11"/>
          </p:nvPr>
        </p:nvSpPr>
        <p:spPr/>
        <p:txBody>
          <a:bodyPr/>
          <a:lstStyle/>
          <a:p>
            <a:r>
              <a:rPr lang="fi-FI" smtClean="0"/>
              <a:t>G. Aielli - RPC 2016</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7288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24/02/2016</a:t>
            </a:r>
            <a:endParaRPr lang="en-US" dirty="0"/>
          </a:p>
        </p:txBody>
      </p:sp>
      <p:sp>
        <p:nvSpPr>
          <p:cNvPr id="6" name="Footer Placeholder 5"/>
          <p:cNvSpPr>
            <a:spLocks noGrp="1"/>
          </p:cNvSpPr>
          <p:nvPr>
            <p:ph type="ftr" sz="quarter" idx="11"/>
          </p:nvPr>
        </p:nvSpPr>
        <p:spPr/>
        <p:txBody>
          <a:bodyPr/>
          <a:lstStyle/>
          <a:p>
            <a:r>
              <a:rPr lang="fi-FI" smtClean="0"/>
              <a:t>G. Aielli - RPC 2016</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507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r>
              <a:rPr lang="en-US" smtClean="0"/>
              <a:t>24/02/2016</a:t>
            </a:r>
            <a:endParaRPr lang="en-US" dirty="0"/>
          </a:p>
        </p:txBody>
      </p:sp>
      <p:sp>
        <p:nvSpPr>
          <p:cNvPr id="6" name="Footer Placeholder 5"/>
          <p:cNvSpPr>
            <a:spLocks noGrp="1"/>
          </p:cNvSpPr>
          <p:nvPr>
            <p:ph type="ftr" sz="quarter" idx="11"/>
          </p:nvPr>
        </p:nvSpPr>
        <p:spPr>
          <a:xfrm>
            <a:off x="1141412" y="5883275"/>
            <a:ext cx="5105400" cy="365125"/>
          </a:xfrm>
        </p:spPr>
        <p:txBody>
          <a:bodyPr/>
          <a:lstStyle/>
          <a:p>
            <a:r>
              <a:rPr lang="fi-FI" smtClean="0"/>
              <a:t>G. Aielli - RPC 2016</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965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mtClean="0"/>
              <a:t>24/02/2016</a:t>
            </a:r>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fi-FI" smtClean="0"/>
              <a:t>G. Aielli - RPC 2016</a:t>
            </a:r>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07396594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sldNum="0" hd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chart" Target="../charts/chart13.xml"/><Relationship Id="rId10" Type="http://schemas.openxmlformats.org/officeDocument/2006/relationships/oleObject" Target="../embeddings/oleObject3.bin"/><Relationship Id="rId4" Type="http://schemas.openxmlformats.org/officeDocument/2006/relationships/chart" Target="../charts/chart12.xml"/><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1.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image" Target="../media/image22.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6.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27.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8.bin"/><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microsoft.com/office/2007/relationships/hdphoto" Target="../media/hdphoto1.wdp"/><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chart" Target="../charts/chart8.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dx.doi.org/10.1016/j.nima.2013.02.044" TargetMode="Externa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threePt" dir="t"/>
            </a:scene3d>
            <a:sp3d extrusionH="57150">
              <a:bevelT h="25400" prst="softRound"/>
            </a:sp3d>
          </a:bodyPr>
          <a:lstStyle/>
          <a:p>
            <a:r>
              <a:rPr lang="en-US" sz="5400" dirty="0">
                <a:solidFill>
                  <a:schemeClr val="accent4">
                    <a:lumMod val="75000"/>
                  </a:schemeClr>
                </a:solidFill>
                <a:effectLst>
                  <a:glow rad="228600">
                    <a:schemeClr val="accent1">
                      <a:satMod val="175000"/>
                      <a:alpha val="40000"/>
                    </a:schemeClr>
                  </a:glow>
                  <a:innerShdw blurRad="63500" dist="50800">
                    <a:prstClr val="black">
                      <a:alpha val="50000"/>
                    </a:prstClr>
                  </a:innerShdw>
                </a:effectLst>
              </a:rPr>
              <a:t>5D tracking concept for the next generation ATLAS muon </a:t>
            </a:r>
            <a:r>
              <a:rPr lang="en-US" sz="5400" dirty="0" smtClean="0">
                <a:solidFill>
                  <a:schemeClr val="accent4">
                    <a:lumMod val="75000"/>
                  </a:schemeClr>
                </a:solidFill>
                <a:effectLst>
                  <a:glow rad="228600">
                    <a:schemeClr val="accent1">
                      <a:satMod val="175000"/>
                      <a:alpha val="40000"/>
                    </a:schemeClr>
                  </a:glow>
                  <a:innerShdw blurRad="63500" dist="50800">
                    <a:prstClr val="black">
                      <a:alpha val="50000"/>
                    </a:prstClr>
                  </a:innerShdw>
                </a:effectLst>
              </a:rPr>
              <a:t>trigger…and beyond</a:t>
            </a:r>
            <a:endParaRPr lang="en-US" sz="5400" dirty="0">
              <a:solidFill>
                <a:schemeClr val="accent4">
                  <a:lumMod val="75000"/>
                </a:schemeClr>
              </a:solidFill>
              <a:effectLst>
                <a:glow rad="228600">
                  <a:schemeClr val="accent1">
                    <a:satMod val="175000"/>
                    <a:alpha val="40000"/>
                  </a:schemeClr>
                </a:glow>
                <a:innerShdw blurRad="63500" dist="50800">
                  <a:prstClr val="black">
                    <a:alpha val="50000"/>
                  </a:prstClr>
                </a:innerShdw>
              </a:effectLst>
            </a:endParaRPr>
          </a:p>
        </p:txBody>
      </p:sp>
      <p:sp>
        <p:nvSpPr>
          <p:cNvPr id="3" name="Subtitle 2"/>
          <p:cNvSpPr>
            <a:spLocks noGrp="1"/>
          </p:cNvSpPr>
          <p:nvPr>
            <p:ph type="subTitle" idx="1"/>
          </p:nvPr>
        </p:nvSpPr>
        <p:spPr/>
        <p:txBody>
          <a:bodyPr>
            <a:normAutofit/>
          </a:bodyPr>
          <a:lstStyle/>
          <a:p>
            <a:r>
              <a:rPr lang="en-US" b="1" u="sng" dirty="0"/>
              <a:t>G. Aielli</a:t>
            </a:r>
            <a:r>
              <a:rPr lang="en-US" dirty="0"/>
              <a:t>, R. Cardarelli, A. Di </a:t>
            </a:r>
            <a:r>
              <a:rPr lang="en-US" dirty="0" err="1"/>
              <a:t>Ciaccio</a:t>
            </a:r>
            <a:r>
              <a:rPr lang="en-US" dirty="0"/>
              <a:t>, B. </a:t>
            </a:r>
            <a:r>
              <a:rPr lang="en-US" dirty="0" err="1"/>
              <a:t>Liberti</a:t>
            </a:r>
            <a:r>
              <a:rPr lang="en-US" dirty="0"/>
              <a:t>, </a:t>
            </a:r>
            <a:r>
              <a:rPr lang="en-US" dirty="0" err="1"/>
              <a:t>P.Camarri</a:t>
            </a:r>
            <a:r>
              <a:rPr lang="en-US" dirty="0"/>
              <a:t>, </a:t>
            </a:r>
            <a:r>
              <a:rPr lang="en-US" dirty="0" err="1"/>
              <a:t>L.Paolozzi</a:t>
            </a:r>
            <a:r>
              <a:rPr lang="en-US" dirty="0"/>
              <a:t>, R. </a:t>
            </a:r>
            <a:r>
              <a:rPr lang="en-US" dirty="0" err="1"/>
              <a:t>Santonico</a:t>
            </a:r>
            <a:endParaRPr lang="en-US" dirty="0"/>
          </a:p>
          <a:p>
            <a:pPr algn="r"/>
            <a:r>
              <a:rPr lang="en-US" b="1" dirty="0" smtClean="0">
                <a:solidFill>
                  <a:schemeClr val="accent4">
                    <a:lumMod val="75000"/>
                  </a:schemeClr>
                </a:solidFill>
                <a:effectLst>
                  <a:outerShdw blurRad="50800" dist="38100" dir="5400000" algn="t" rotWithShape="0">
                    <a:prstClr val="black">
                      <a:alpha val="40000"/>
                    </a:prstClr>
                  </a:outerShdw>
                </a:effectLst>
              </a:rPr>
              <a:t>Ghent– February, 24 2016</a:t>
            </a:r>
            <a:endParaRPr lang="en-US" b="1" dirty="0">
              <a:solidFill>
                <a:schemeClr val="accent4">
                  <a:lumMod val="75000"/>
                </a:schemeClr>
              </a:solidFill>
              <a:effectLst>
                <a:outerShdw blurRad="50800" dist="38100" dir="5400000" algn="t" rotWithShape="0">
                  <a:prstClr val="black">
                    <a:alpha val="40000"/>
                  </a:prst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51419"/>
            <a:ext cx="12192001" cy="706582"/>
          </a:xfrm>
          <a:prstGeom prst="rect">
            <a:avLst/>
          </a:prstGeom>
        </p:spPr>
      </p:pic>
    </p:spTree>
    <p:extLst>
      <p:ext uri="{BB962C8B-B14F-4D97-AF65-F5344CB8AC3E}">
        <p14:creationId xmlns:p14="http://schemas.microsoft.com/office/powerpoint/2010/main" val="258131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2d </a:t>
            </a:r>
            <a:r>
              <a:rPr lang="en-US" dirty="0" err="1" smtClean="0"/>
              <a:t>meantimer</a:t>
            </a:r>
            <a:r>
              <a:rPr lang="en-US" dirty="0" smtClean="0"/>
              <a:t> concept</a:t>
            </a:r>
            <a:endParaRPr lang="en-US" dirty="0"/>
          </a:p>
        </p:txBody>
      </p:sp>
      <p:sp>
        <p:nvSpPr>
          <p:cNvPr id="3" name="Content Placeholder 2"/>
          <p:cNvSpPr>
            <a:spLocks noGrp="1"/>
          </p:cNvSpPr>
          <p:nvPr>
            <p:ph idx="1"/>
          </p:nvPr>
        </p:nvSpPr>
        <p:spPr>
          <a:xfrm>
            <a:off x="395731" y="881025"/>
            <a:ext cx="5054669" cy="5404575"/>
          </a:xfrm>
        </p:spPr>
        <p:txBody>
          <a:bodyPr>
            <a:normAutofit fontScale="92500" lnSpcReduction="10000"/>
          </a:bodyPr>
          <a:lstStyle/>
          <a:p>
            <a:pPr marL="0" indent="0">
              <a:buNone/>
            </a:pPr>
            <a:r>
              <a:rPr lang="en-US" dirty="0" smtClean="0"/>
              <a:t>Combining the advantages of x-y strip readout and of the </a:t>
            </a:r>
            <a:r>
              <a:rPr lang="en-US" dirty="0" err="1" smtClean="0"/>
              <a:t>meantimer</a:t>
            </a:r>
            <a:r>
              <a:rPr lang="en-US" dirty="0" smtClean="0"/>
              <a:t>.</a:t>
            </a:r>
          </a:p>
          <a:p>
            <a:r>
              <a:rPr lang="en-US" dirty="0" smtClean="0"/>
              <a:t>2N channels for 2D homogeneous readout</a:t>
            </a:r>
          </a:p>
          <a:p>
            <a:r>
              <a:rPr lang="en-US" dirty="0" smtClean="0"/>
              <a:t>No limitation of the detector resolution due to the </a:t>
            </a:r>
            <a:r>
              <a:rPr lang="en-US" dirty="0" err="1" smtClean="0"/>
              <a:t>meantimer</a:t>
            </a:r>
            <a:endParaRPr lang="en-US" dirty="0" smtClean="0"/>
          </a:p>
          <a:p>
            <a:r>
              <a:rPr lang="en-US" dirty="0" smtClean="0"/>
              <a:t>Electronics out of the active area</a:t>
            </a:r>
          </a:p>
          <a:p>
            <a:r>
              <a:rPr lang="en-US" dirty="0" smtClean="0"/>
              <a:t>Performance driven by the FE electronics and the  digitization: it requires high performance Amplifier-discriminator-TDC chain</a:t>
            </a:r>
          </a:p>
          <a:p>
            <a:r>
              <a:rPr lang="en-US" dirty="0" smtClean="0"/>
              <a:t>Conceptually it is compatible with the classic ATLAS RPC layout down to the discriminator so it can be retrofitted on the present ATLAS RPCs. It would be sufficient to replace the readout electronics</a:t>
            </a:r>
          </a:p>
          <a:p>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grpSp>
        <p:nvGrpSpPr>
          <p:cNvPr id="82" name="Group 81"/>
          <p:cNvGrpSpPr>
            <a:grpSpLocks noChangeAspect="1"/>
          </p:cNvGrpSpPr>
          <p:nvPr/>
        </p:nvGrpSpPr>
        <p:grpSpPr>
          <a:xfrm>
            <a:off x="5912015" y="998947"/>
            <a:ext cx="5451335" cy="5422882"/>
            <a:chOff x="5860736" y="791228"/>
            <a:chExt cx="5915278" cy="5909692"/>
          </a:xfrm>
        </p:grpSpPr>
        <p:sp>
          <p:nvSpPr>
            <p:cNvPr id="31" name="Rectangle 30"/>
            <p:cNvSpPr/>
            <p:nvPr/>
          </p:nvSpPr>
          <p:spPr>
            <a:xfrm>
              <a:off x="5860736" y="791228"/>
              <a:ext cx="5915278" cy="59096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933582" y="861279"/>
              <a:ext cx="5771502" cy="5770019"/>
              <a:chOff x="2880782" y="377548"/>
              <a:chExt cx="5771502" cy="5967776"/>
            </a:xfrm>
          </p:grpSpPr>
          <p:sp>
            <p:nvSpPr>
              <p:cNvPr id="33" name="Rectangle 32"/>
              <p:cNvSpPr/>
              <p:nvPr/>
            </p:nvSpPr>
            <p:spPr>
              <a:xfrm>
                <a:off x="2882265" y="2395743"/>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82265" y="264777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82265" y="2899799"/>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82265" y="315182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83748" y="340212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83748" y="365415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83748" y="3906182"/>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83748" y="4158210"/>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90161" y="440283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90161" y="4654865"/>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90161" y="4906893"/>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890161" y="515892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91644" y="5409220"/>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91644" y="5661248"/>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91644" y="591327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891644" y="616530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880782" y="377548"/>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880782" y="62957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80782" y="88160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80782" y="1133632"/>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82265" y="138393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82265" y="1635959"/>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82265" y="188798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82265" y="2140015"/>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rot="5400000">
              <a:off x="5941721" y="861036"/>
              <a:ext cx="5771502" cy="5769023"/>
              <a:chOff x="2880782" y="377548"/>
              <a:chExt cx="5771502" cy="5967776"/>
            </a:xfrm>
            <a:solidFill>
              <a:schemeClr val="accent2">
                <a:alpha val="76000"/>
              </a:schemeClr>
            </a:solidFill>
          </p:grpSpPr>
          <p:sp>
            <p:nvSpPr>
              <p:cNvPr id="58" name="Rectangle 57"/>
              <p:cNvSpPr/>
              <p:nvPr/>
            </p:nvSpPr>
            <p:spPr>
              <a:xfrm>
                <a:off x="2882265" y="239574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82265" y="264777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82265" y="289979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82265" y="315182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83748" y="340212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83748" y="365415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883748" y="390618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83748" y="415821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890161" y="440283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890161" y="4654865"/>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0161" y="490689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90161" y="515892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1644" y="540922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891644" y="56612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91644" y="59132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891644" y="61653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880782" y="3775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880782" y="6295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80782" y="8816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80782" y="113363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82265" y="138393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82265" y="163595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82265" y="188798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82265" y="2140015"/>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rot="16200000">
            <a:off x="8466893" y="-1761728"/>
            <a:ext cx="359541" cy="5357634"/>
            <a:chOff x="9268342" y="858766"/>
            <a:chExt cx="215215" cy="3931991"/>
          </a:xfrm>
        </p:grpSpPr>
        <p:grpSp>
          <p:nvGrpSpPr>
            <p:cNvPr id="84" name="Group 83"/>
            <p:cNvGrpSpPr/>
            <p:nvPr/>
          </p:nvGrpSpPr>
          <p:grpSpPr>
            <a:xfrm>
              <a:off x="9268342" y="858766"/>
              <a:ext cx="215215" cy="136733"/>
              <a:chOff x="10765568" y="2961274"/>
              <a:chExt cx="215215" cy="136733"/>
            </a:xfrm>
          </p:grpSpPr>
          <p:sp>
            <p:nvSpPr>
              <p:cNvPr id="154" name="Isosceles Triangle 15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endCxn id="15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9268342" y="1023777"/>
              <a:ext cx="215215" cy="136733"/>
              <a:chOff x="10765568" y="2961274"/>
              <a:chExt cx="215215" cy="136733"/>
            </a:xfrm>
          </p:grpSpPr>
          <p:sp>
            <p:nvSpPr>
              <p:cNvPr id="152" name="Isosceles Triangle 15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endCxn id="15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9268342" y="1188788"/>
              <a:ext cx="215215" cy="136733"/>
              <a:chOff x="10765568" y="2961274"/>
              <a:chExt cx="215215" cy="136733"/>
            </a:xfrm>
          </p:grpSpPr>
          <p:sp>
            <p:nvSpPr>
              <p:cNvPr id="150" name="Isosceles Triangle 14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endCxn id="15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9268342" y="1353799"/>
              <a:ext cx="215215" cy="136733"/>
              <a:chOff x="10765568" y="2961274"/>
              <a:chExt cx="215215" cy="136733"/>
            </a:xfrm>
          </p:grpSpPr>
          <p:sp>
            <p:nvSpPr>
              <p:cNvPr id="148" name="Isosceles Triangle 14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a:endCxn id="14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9268342" y="1518810"/>
              <a:ext cx="215215" cy="136733"/>
              <a:chOff x="10765568" y="2961274"/>
              <a:chExt cx="215215" cy="136733"/>
            </a:xfrm>
          </p:grpSpPr>
          <p:sp>
            <p:nvSpPr>
              <p:cNvPr id="146" name="Isosceles Triangle 14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a:endCxn id="14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9268342" y="1683821"/>
              <a:ext cx="215215" cy="136733"/>
              <a:chOff x="10765568" y="2961274"/>
              <a:chExt cx="215215" cy="136733"/>
            </a:xfrm>
          </p:grpSpPr>
          <p:sp>
            <p:nvSpPr>
              <p:cNvPr id="144" name="Isosceles Triangle 14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a:endCxn id="14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9268342" y="1848832"/>
              <a:ext cx="215215" cy="136733"/>
              <a:chOff x="10765568" y="2961274"/>
              <a:chExt cx="215215" cy="136733"/>
            </a:xfrm>
          </p:grpSpPr>
          <p:sp>
            <p:nvSpPr>
              <p:cNvPr id="142" name="Isosceles Triangle 14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endCxn id="14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9268342" y="2013843"/>
              <a:ext cx="215215" cy="136733"/>
              <a:chOff x="10765568" y="2961274"/>
              <a:chExt cx="215215" cy="136733"/>
            </a:xfrm>
          </p:grpSpPr>
          <p:sp>
            <p:nvSpPr>
              <p:cNvPr id="140" name="Isosceles Triangle 13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endCxn id="14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9268342" y="2178854"/>
              <a:ext cx="215215" cy="136733"/>
              <a:chOff x="10765568" y="2961274"/>
              <a:chExt cx="215215" cy="136733"/>
            </a:xfrm>
          </p:grpSpPr>
          <p:sp>
            <p:nvSpPr>
              <p:cNvPr id="138" name="Isosceles Triangle 13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endCxn id="13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9268342" y="2343865"/>
              <a:ext cx="215215" cy="136733"/>
              <a:chOff x="10765568" y="2961274"/>
              <a:chExt cx="215215" cy="136733"/>
            </a:xfrm>
          </p:grpSpPr>
          <p:sp>
            <p:nvSpPr>
              <p:cNvPr id="136" name="Isosceles Triangle 13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a:endCxn id="13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9268342" y="2508876"/>
              <a:ext cx="215215" cy="136733"/>
              <a:chOff x="10765568" y="2961274"/>
              <a:chExt cx="215215" cy="136733"/>
            </a:xfrm>
          </p:grpSpPr>
          <p:sp>
            <p:nvSpPr>
              <p:cNvPr id="134" name="Isosceles Triangle 13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endCxn id="13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9268342" y="2673887"/>
              <a:ext cx="215215" cy="136733"/>
              <a:chOff x="10765568" y="2961274"/>
              <a:chExt cx="215215" cy="136733"/>
            </a:xfrm>
          </p:grpSpPr>
          <p:sp>
            <p:nvSpPr>
              <p:cNvPr id="132" name="Isosceles Triangle 13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endCxn id="13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9268342" y="2838898"/>
              <a:ext cx="215215" cy="136733"/>
              <a:chOff x="10765568" y="2961274"/>
              <a:chExt cx="215215" cy="136733"/>
            </a:xfrm>
          </p:grpSpPr>
          <p:sp>
            <p:nvSpPr>
              <p:cNvPr id="130" name="Isosceles Triangle 12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a:endCxn id="13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9268342" y="3003909"/>
              <a:ext cx="215215" cy="136733"/>
              <a:chOff x="10765568" y="2961274"/>
              <a:chExt cx="215215" cy="136733"/>
            </a:xfrm>
          </p:grpSpPr>
          <p:sp>
            <p:nvSpPr>
              <p:cNvPr id="128" name="Isosceles Triangle 12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9268342" y="3168920"/>
              <a:ext cx="215215" cy="136733"/>
              <a:chOff x="10765568" y="2961274"/>
              <a:chExt cx="215215" cy="136733"/>
            </a:xfrm>
          </p:grpSpPr>
          <p:sp>
            <p:nvSpPr>
              <p:cNvPr id="126" name="Isosceles Triangle 12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endCxn id="12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9268342" y="3333931"/>
              <a:ext cx="215215" cy="136733"/>
              <a:chOff x="10765568" y="2961274"/>
              <a:chExt cx="215215" cy="136733"/>
            </a:xfrm>
          </p:grpSpPr>
          <p:sp>
            <p:nvSpPr>
              <p:cNvPr id="124" name="Isosceles Triangle 12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a:endCxn id="12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9268342" y="3498942"/>
              <a:ext cx="215215" cy="136733"/>
              <a:chOff x="10765568" y="2961274"/>
              <a:chExt cx="215215" cy="136733"/>
            </a:xfrm>
          </p:grpSpPr>
          <p:sp>
            <p:nvSpPr>
              <p:cNvPr id="122" name="Isosceles Triangle 12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a:endCxn id="12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9268342" y="3663953"/>
              <a:ext cx="215215" cy="136733"/>
              <a:chOff x="10765568" y="2961274"/>
              <a:chExt cx="215215" cy="136733"/>
            </a:xfrm>
          </p:grpSpPr>
          <p:sp>
            <p:nvSpPr>
              <p:cNvPr id="120" name="Isosceles Triangle 11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9268342" y="3828964"/>
              <a:ext cx="215215" cy="136733"/>
              <a:chOff x="10765568" y="2961274"/>
              <a:chExt cx="215215" cy="136733"/>
            </a:xfrm>
          </p:grpSpPr>
          <p:sp>
            <p:nvSpPr>
              <p:cNvPr id="118" name="Isosceles Triangle 11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endCxn id="11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9268342" y="3993975"/>
              <a:ext cx="215215" cy="136733"/>
              <a:chOff x="10765568" y="2961274"/>
              <a:chExt cx="215215" cy="136733"/>
            </a:xfrm>
          </p:grpSpPr>
          <p:sp>
            <p:nvSpPr>
              <p:cNvPr id="116" name="Isosceles Triangle 11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endCxn id="11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9268342" y="4158986"/>
              <a:ext cx="215215" cy="136733"/>
              <a:chOff x="10765568" y="2961274"/>
              <a:chExt cx="215215" cy="136733"/>
            </a:xfrm>
          </p:grpSpPr>
          <p:sp>
            <p:nvSpPr>
              <p:cNvPr id="114" name="Isosceles Triangle 11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endCxn id="11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9268342" y="4323997"/>
              <a:ext cx="215215" cy="136733"/>
              <a:chOff x="10765568" y="2961274"/>
              <a:chExt cx="215215" cy="136733"/>
            </a:xfrm>
          </p:grpSpPr>
          <p:sp>
            <p:nvSpPr>
              <p:cNvPr id="112" name="Isosceles Triangle 11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1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9268342" y="4489008"/>
              <a:ext cx="215215" cy="136733"/>
              <a:chOff x="10765568" y="2961274"/>
              <a:chExt cx="215215" cy="136733"/>
            </a:xfrm>
          </p:grpSpPr>
          <p:sp>
            <p:nvSpPr>
              <p:cNvPr id="110" name="Isosceles Triangle 10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endCxn id="11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9268342" y="4654024"/>
              <a:ext cx="215215" cy="136733"/>
              <a:chOff x="10765568" y="2961274"/>
              <a:chExt cx="215215" cy="136733"/>
            </a:xfrm>
          </p:grpSpPr>
          <p:sp>
            <p:nvSpPr>
              <p:cNvPr id="108" name="Isosceles Triangle 10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endCxn id="10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flipH="1">
            <a:off x="5597910" y="1063563"/>
            <a:ext cx="386401" cy="5300161"/>
            <a:chOff x="9268342" y="858766"/>
            <a:chExt cx="215215" cy="3931991"/>
          </a:xfrm>
        </p:grpSpPr>
        <p:grpSp>
          <p:nvGrpSpPr>
            <p:cNvPr id="157" name="Group 156"/>
            <p:cNvGrpSpPr/>
            <p:nvPr/>
          </p:nvGrpSpPr>
          <p:grpSpPr>
            <a:xfrm>
              <a:off x="9268342" y="858766"/>
              <a:ext cx="215215" cy="136733"/>
              <a:chOff x="10765568" y="2961274"/>
              <a:chExt cx="215215" cy="136733"/>
            </a:xfrm>
          </p:grpSpPr>
          <p:sp>
            <p:nvSpPr>
              <p:cNvPr id="227" name="Isosceles Triangle 22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endCxn id="22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268342" y="1023777"/>
              <a:ext cx="215215" cy="136733"/>
              <a:chOff x="10765568" y="2961274"/>
              <a:chExt cx="215215" cy="136733"/>
            </a:xfrm>
          </p:grpSpPr>
          <p:sp>
            <p:nvSpPr>
              <p:cNvPr id="225" name="Isosceles Triangle 22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p:cNvCxnSpPr>
                <a:endCxn id="22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9268342" y="1188788"/>
              <a:ext cx="215215" cy="136733"/>
              <a:chOff x="10765568" y="2961274"/>
              <a:chExt cx="215215" cy="136733"/>
            </a:xfrm>
          </p:grpSpPr>
          <p:sp>
            <p:nvSpPr>
              <p:cNvPr id="223" name="Isosceles Triangle 22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a:endCxn id="22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9268342" y="1353799"/>
              <a:ext cx="215215" cy="136733"/>
              <a:chOff x="10765568" y="2961274"/>
              <a:chExt cx="215215" cy="136733"/>
            </a:xfrm>
          </p:grpSpPr>
          <p:sp>
            <p:nvSpPr>
              <p:cNvPr id="221" name="Isosceles Triangle 22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endCxn id="22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268342" y="1518810"/>
              <a:ext cx="215215" cy="136733"/>
              <a:chOff x="10765568" y="2961274"/>
              <a:chExt cx="215215" cy="136733"/>
            </a:xfrm>
          </p:grpSpPr>
          <p:sp>
            <p:nvSpPr>
              <p:cNvPr id="219" name="Isosceles Triangle 21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a:endCxn id="21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9268342" y="1683821"/>
              <a:ext cx="215215" cy="136733"/>
              <a:chOff x="10765568" y="2961274"/>
              <a:chExt cx="215215" cy="136733"/>
            </a:xfrm>
          </p:grpSpPr>
          <p:sp>
            <p:nvSpPr>
              <p:cNvPr id="217" name="Isosceles Triangle 2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a:endCxn id="2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9268342" y="1848832"/>
              <a:ext cx="215215" cy="136733"/>
              <a:chOff x="10765568" y="2961274"/>
              <a:chExt cx="215215" cy="136733"/>
            </a:xfrm>
          </p:grpSpPr>
          <p:sp>
            <p:nvSpPr>
              <p:cNvPr id="215" name="Isosceles Triangle 21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endCxn id="21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9268342" y="2013843"/>
              <a:ext cx="215215" cy="136733"/>
              <a:chOff x="10765568" y="2961274"/>
              <a:chExt cx="215215" cy="136733"/>
            </a:xfrm>
          </p:grpSpPr>
          <p:sp>
            <p:nvSpPr>
              <p:cNvPr id="213" name="Isosceles Triangle 21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p:cNvCxnSpPr>
                <a:endCxn id="21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9268342" y="2178854"/>
              <a:ext cx="215215" cy="136733"/>
              <a:chOff x="10765568" y="2961274"/>
              <a:chExt cx="215215" cy="136733"/>
            </a:xfrm>
          </p:grpSpPr>
          <p:sp>
            <p:nvSpPr>
              <p:cNvPr id="211" name="Isosceles Triangle 2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p:cNvCxnSpPr>
                <a:endCxn id="2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9268342" y="2343865"/>
              <a:ext cx="215215" cy="136733"/>
              <a:chOff x="10765568" y="2961274"/>
              <a:chExt cx="215215" cy="136733"/>
            </a:xfrm>
          </p:grpSpPr>
          <p:sp>
            <p:nvSpPr>
              <p:cNvPr id="209" name="Isosceles Triangle 20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endCxn id="20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9268342" y="2508876"/>
              <a:ext cx="215215" cy="136733"/>
              <a:chOff x="10765568" y="2961274"/>
              <a:chExt cx="215215" cy="136733"/>
            </a:xfrm>
          </p:grpSpPr>
          <p:sp>
            <p:nvSpPr>
              <p:cNvPr id="207" name="Isosceles Triangle 20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endCxn id="20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9268342" y="2673887"/>
              <a:ext cx="215215" cy="136733"/>
              <a:chOff x="10765568" y="2961274"/>
              <a:chExt cx="215215" cy="136733"/>
            </a:xfrm>
          </p:grpSpPr>
          <p:sp>
            <p:nvSpPr>
              <p:cNvPr id="205" name="Isosceles Triangle 2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endCxn id="2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268342" y="2838898"/>
              <a:ext cx="215215" cy="136733"/>
              <a:chOff x="10765568" y="2961274"/>
              <a:chExt cx="215215" cy="136733"/>
            </a:xfrm>
          </p:grpSpPr>
          <p:sp>
            <p:nvSpPr>
              <p:cNvPr id="203" name="Isosceles Triangle 20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endCxn id="20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9268342" y="3003909"/>
              <a:ext cx="215215" cy="136733"/>
              <a:chOff x="10765568" y="2961274"/>
              <a:chExt cx="215215" cy="136733"/>
            </a:xfrm>
          </p:grpSpPr>
          <p:sp>
            <p:nvSpPr>
              <p:cNvPr id="201" name="Isosceles Triangle 20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endCxn id="20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9268342" y="3168920"/>
              <a:ext cx="215215" cy="136733"/>
              <a:chOff x="10765568" y="2961274"/>
              <a:chExt cx="215215" cy="136733"/>
            </a:xfrm>
          </p:grpSpPr>
          <p:sp>
            <p:nvSpPr>
              <p:cNvPr id="199" name="Isosceles Triangle 1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endCxn id="1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268342" y="3333931"/>
              <a:ext cx="215215" cy="136733"/>
              <a:chOff x="10765568" y="2961274"/>
              <a:chExt cx="215215" cy="136733"/>
            </a:xfrm>
          </p:grpSpPr>
          <p:sp>
            <p:nvSpPr>
              <p:cNvPr id="197" name="Isosceles Triangle 19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endCxn id="19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9268342" y="3498942"/>
              <a:ext cx="215215" cy="136733"/>
              <a:chOff x="10765568" y="2961274"/>
              <a:chExt cx="215215" cy="136733"/>
            </a:xfrm>
          </p:grpSpPr>
          <p:sp>
            <p:nvSpPr>
              <p:cNvPr id="195" name="Isosceles Triangle 19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endCxn id="19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9268342" y="3663953"/>
              <a:ext cx="215215" cy="136733"/>
              <a:chOff x="10765568" y="2961274"/>
              <a:chExt cx="215215" cy="136733"/>
            </a:xfrm>
          </p:grpSpPr>
          <p:sp>
            <p:nvSpPr>
              <p:cNvPr id="193" name="Isosceles Triangle 19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endCxn id="19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9268342" y="3828964"/>
              <a:ext cx="215215" cy="136733"/>
              <a:chOff x="10765568" y="2961274"/>
              <a:chExt cx="215215" cy="136733"/>
            </a:xfrm>
          </p:grpSpPr>
          <p:sp>
            <p:nvSpPr>
              <p:cNvPr id="191" name="Isosceles Triangle 19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endCxn id="19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9268342" y="3993975"/>
              <a:ext cx="215215" cy="136733"/>
              <a:chOff x="10765568" y="2961274"/>
              <a:chExt cx="215215" cy="136733"/>
            </a:xfrm>
          </p:grpSpPr>
          <p:sp>
            <p:nvSpPr>
              <p:cNvPr id="189" name="Isosceles Triangle 18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endCxn id="18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268342" y="4158986"/>
              <a:ext cx="215215" cy="136733"/>
              <a:chOff x="10765568" y="2961274"/>
              <a:chExt cx="215215" cy="136733"/>
            </a:xfrm>
          </p:grpSpPr>
          <p:sp>
            <p:nvSpPr>
              <p:cNvPr id="187" name="Isosceles Triangle 18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a:endCxn id="18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9268342" y="4323997"/>
              <a:ext cx="215215" cy="136733"/>
              <a:chOff x="10765568" y="2961274"/>
              <a:chExt cx="215215" cy="136733"/>
            </a:xfrm>
          </p:grpSpPr>
          <p:sp>
            <p:nvSpPr>
              <p:cNvPr id="185" name="Isosceles Triangle 18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endCxn id="18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9268342" y="4489008"/>
              <a:ext cx="215215" cy="136733"/>
              <a:chOff x="10765568" y="2961274"/>
              <a:chExt cx="215215" cy="136733"/>
            </a:xfrm>
          </p:grpSpPr>
          <p:sp>
            <p:nvSpPr>
              <p:cNvPr id="183" name="Isosceles Triangle 18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a:endCxn id="18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9268342" y="4654024"/>
              <a:ext cx="215215" cy="136733"/>
              <a:chOff x="10765568" y="2961274"/>
              <a:chExt cx="215215" cy="136733"/>
            </a:xfrm>
          </p:grpSpPr>
          <p:sp>
            <p:nvSpPr>
              <p:cNvPr id="181" name="Isosceles Triangle 18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endCxn id="18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229" name="Rectangle 228"/>
          <p:cNvSpPr/>
          <p:nvPr/>
        </p:nvSpPr>
        <p:spPr>
          <a:xfrm>
            <a:off x="7116230" y="1961996"/>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Arrow Connector 230"/>
          <p:cNvCxnSpPr>
            <a:stCxn id="229" idx="0"/>
            <a:endCxn id="68" idx="1"/>
          </p:cNvCxnSpPr>
          <p:nvPr/>
        </p:nvCxnSpPr>
        <p:spPr>
          <a:xfrm flipV="1">
            <a:off x="7182155" y="1070473"/>
            <a:ext cx="6912" cy="8915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29" idx="1"/>
          </p:cNvCxnSpPr>
          <p:nvPr/>
        </p:nvCxnSpPr>
        <p:spPr>
          <a:xfrm flipH="1" flipV="1">
            <a:off x="5965515" y="2031555"/>
            <a:ext cx="1150715" cy="10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7339569" y="2184151"/>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Arrow Connector 236"/>
          <p:cNvCxnSpPr>
            <a:stCxn id="236" idx="0"/>
            <a:endCxn id="67" idx="1"/>
          </p:cNvCxnSpPr>
          <p:nvPr/>
        </p:nvCxnSpPr>
        <p:spPr>
          <a:xfrm flipV="1">
            <a:off x="7405494" y="1070473"/>
            <a:ext cx="8098" cy="11136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36" idx="1"/>
          </p:cNvCxnSpPr>
          <p:nvPr/>
        </p:nvCxnSpPr>
        <p:spPr>
          <a:xfrm flipH="1">
            <a:off x="5987789" y="2254803"/>
            <a:ext cx="1351780" cy="158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6674860" y="3755563"/>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9572931" y="3524494"/>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Arrow Connector 244"/>
          <p:cNvCxnSpPr>
            <a:stCxn id="243" idx="0"/>
            <a:endCxn id="70" idx="1"/>
          </p:cNvCxnSpPr>
          <p:nvPr/>
        </p:nvCxnSpPr>
        <p:spPr>
          <a:xfrm flipV="1">
            <a:off x="6740785" y="1071834"/>
            <a:ext cx="770" cy="26837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244" idx="0"/>
            <a:endCxn id="81" idx="1"/>
          </p:cNvCxnSpPr>
          <p:nvPr/>
        </p:nvCxnSpPr>
        <p:spPr>
          <a:xfrm flipV="1">
            <a:off x="9638856" y="1063228"/>
            <a:ext cx="15157" cy="24612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5943196" y="3596488"/>
            <a:ext cx="3614735" cy="5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243" idx="1"/>
          </p:cNvCxnSpPr>
          <p:nvPr/>
        </p:nvCxnSpPr>
        <p:spPr>
          <a:xfrm flipH="1">
            <a:off x="5965515" y="3826215"/>
            <a:ext cx="709345" cy="67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14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7736869" y="1019869"/>
            <a:ext cx="3726079" cy="5849010"/>
            <a:chOff x="7577064" y="1549543"/>
            <a:chExt cx="3549224" cy="4365344"/>
          </a:xfrm>
        </p:grpSpPr>
        <p:sp>
          <p:nvSpPr>
            <p:cNvPr id="74" name="Rectangle 73"/>
            <p:cNvSpPr/>
            <p:nvPr/>
          </p:nvSpPr>
          <p:spPr>
            <a:xfrm>
              <a:off x="7974725" y="1549543"/>
              <a:ext cx="2560210" cy="4365344"/>
            </a:xfrm>
            <a:prstGeom prst="rect">
              <a:avLst/>
            </a:prstGeom>
            <a:solidFill>
              <a:schemeClr val="accent6"/>
            </a:solidFill>
            <a:scene3d>
              <a:camera prst="isometricOffAxis2Top">
                <a:rot lat="18075713" lon="3207254" rev="1821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577064" y="4543012"/>
              <a:ext cx="3549224" cy="895852"/>
            </a:xfrm>
            <a:prstGeom prst="rect">
              <a:avLst/>
            </a:prstGeom>
            <a:noFill/>
          </p:spPr>
          <p:txBody>
            <a:bodyPr wrap="square" rtlCol="0">
              <a:spAutoFit/>
            </a:bodyPr>
            <a:lstStyle/>
            <a:p>
              <a:r>
                <a:rPr lang="en-US" dirty="0" smtClean="0"/>
                <a:t>d &gt;&gt; </a:t>
              </a:r>
              <a:r>
                <a:rPr lang="en-US" dirty="0" smtClean="0">
                  <a:latin typeface="Symbol" panose="05050102010706020507" pitchFamily="18" charset="2"/>
                </a:rPr>
                <a:t>d </a:t>
              </a:r>
              <a:r>
                <a:rPr lang="en-US" dirty="0" smtClean="0">
                  <a:latin typeface="Symbol" panose="05050102010706020507" pitchFamily="18" charset="2"/>
                  <a:sym typeface="Wingdings" panose="05000000000000000000" pitchFamily="2" charset="2"/>
                </a:rPr>
                <a:t> </a:t>
              </a:r>
              <a:r>
                <a:rPr lang="en-US" dirty="0" smtClean="0"/>
                <a:t>CS</a:t>
              </a:r>
              <a:r>
                <a:rPr lang="en-US" dirty="0" smtClean="0">
                  <a:latin typeface="Symath" panose="00000400000000000000" pitchFamily="2" charset="0"/>
                  <a:cs typeface="Symath" panose="00000400000000000000" pitchFamily="2" charset="0"/>
                  <a:sym typeface="Symbol" panose="05050102010706020507" pitchFamily="18" charset="2"/>
                </a:rPr>
                <a:t>z</a:t>
              </a:r>
              <a:r>
                <a:rPr lang="en-US" dirty="0" smtClean="0">
                  <a:sym typeface="Symbol" panose="05050102010706020507" pitchFamily="18" charset="2"/>
                </a:rPr>
                <a:t>1 </a:t>
              </a:r>
              <a:r>
                <a:rPr lang="en-US" dirty="0" smtClean="0">
                  <a:sym typeface="Wingdings" panose="05000000000000000000" pitchFamily="2" charset="2"/>
                </a:rPr>
                <a:t> d</a:t>
              </a:r>
              <a:r>
                <a:rPr lang="en-US" dirty="0" smtClean="0">
                  <a:latin typeface="Symath" panose="00000400000000000000" pitchFamily="2" charset="0"/>
                  <a:cs typeface="Symath" panose="00000400000000000000" pitchFamily="2" charset="0"/>
                </a:rPr>
                <a:t>y</a:t>
              </a:r>
              <a:r>
                <a:rPr lang="en-US" dirty="0" smtClean="0">
                  <a:cs typeface="Symath" panose="00000400000000000000" pitchFamily="2" charset="0"/>
                </a:rPr>
                <a:t>20-30 mm</a:t>
              </a:r>
              <a:endParaRPr lang="en-US" dirty="0" smtClean="0">
                <a:sym typeface="Symbol" panose="05050102010706020507" pitchFamily="18" charset="2"/>
              </a:endParaRPr>
            </a:p>
            <a:p>
              <a:r>
                <a:rPr lang="en-US" dirty="0" smtClean="0">
                  <a:sym typeface="Symbol" panose="05050102010706020507" pitchFamily="18" charset="2"/>
                </a:rPr>
                <a:t>Classic ATLAS case, spatial resolution limited by the strip pitch</a:t>
              </a:r>
              <a:endParaRPr lang="en-US" dirty="0" smtClean="0"/>
            </a:p>
          </p:txBody>
        </p:sp>
      </p:grpSp>
      <p:sp>
        <p:nvSpPr>
          <p:cNvPr id="3" name="Rectangle 2"/>
          <p:cNvSpPr/>
          <p:nvPr/>
        </p:nvSpPr>
        <p:spPr>
          <a:xfrm>
            <a:off x="3360191" y="907097"/>
            <a:ext cx="547260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62802" y="1117660"/>
            <a:ext cx="5472608" cy="108012"/>
          </a:xfrm>
          <a:prstGeom prst="rect">
            <a:avLst/>
          </a:prstGeom>
          <a:solidFill>
            <a:schemeClr val="accent2">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6353" y="1339145"/>
            <a:ext cx="5472608" cy="108012"/>
          </a:xfrm>
          <a:prstGeom prst="rect">
            <a:avLst/>
          </a:prstGeom>
          <a:solidFill>
            <a:schemeClr val="accent2">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0191" y="1231133"/>
            <a:ext cx="5472608" cy="1080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3995070" y="2072418"/>
            <a:ext cx="2448272" cy="117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4872359" y="2072418"/>
            <a:ext cx="2448272" cy="1176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28043" y="1054948"/>
            <a:ext cx="1384742" cy="369332"/>
          </a:xfrm>
          <a:prstGeom prst="rect">
            <a:avLst/>
          </a:prstGeom>
          <a:noFill/>
        </p:spPr>
        <p:txBody>
          <a:bodyPr wrap="square" rtlCol="0">
            <a:spAutoFit/>
          </a:bodyPr>
          <a:lstStyle/>
          <a:p>
            <a:r>
              <a:rPr lang="en-US" dirty="0" smtClean="0"/>
              <a:t>(</a:t>
            </a:r>
            <a:r>
              <a:rPr lang="en-US" dirty="0" err="1" smtClean="0"/>
              <a:t>y</a:t>
            </a:r>
            <a:r>
              <a:rPr lang="en-US" baseline="-25000" dirty="0" err="1" smtClean="0"/>
              <a:t>l</a:t>
            </a:r>
            <a:r>
              <a:rPr lang="en-US" dirty="0" err="1" smtClean="0"/>
              <a:t>;t</a:t>
            </a:r>
            <a:r>
              <a:rPr lang="en-US" baseline="-25000" dirty="0" err="1" smtClean="0"/>
              <a:t>yl</a:t>
            </a:r>
            <a:r>
              <a:rPr lang="en-US" dirty="0" err="1" smtClean="0"/>
              <a:t>;q</a:t>
            </a:r>
            <a:r>
              <a:rPr lang="en-US" baseline="-25000" dirty="0" err="1" smtClean="0"/>
              <a:t>yl</a:t>
            </a:r>
            <a:r>
              <a:rPr lang="en-US" baseline="30000" dirty="0" err="1" smtClean="0"/>
              <a:t>clus</a:t>
            </a:r>
            <a:r>
              <a:rPr lang="en-US" dirty="0" smtClean="0"/>
              <a:t>)</a:t>
            </a:r>
          </a:p>
        </p:txBody>
      </p:sp>
      <p:sp>
        <p:nvSpPr>
          <p:cNvPr id="14" name="TextBox 13"/>
          <p:cNvSpPr txBox="1"/>
          <p:nvPr/>
        </p:nvSpPr>
        <p:spPr>
          <a:xfrm>
            <a:off x="1927355" y="1599614"/>
            <a:ext cx="1586118" cy="369332"/>
          </a:xfrm>
          <a:prstGeom prst="rect">
            <a:avLst/>
          </a:prstGeom>
          <a:noFill/>
        </p:spPr>
        <p:txBody>
          <a:bodyPr wrap="square" rtlCol="0">
            <a:spAutoFit/>
          </a:bodyPr>
          <a:lstStyle/>
          <a:p>
            <a:r>
              <a:rPr lang="en-US" dirty="0" smtClean="0"/>
              <a:t>(</a:t>
            </a:r>
            <a:r>
              <a:rPr lang="en-US" dirty="0" err="1" smtClean="0"/>
              <a:t>y</a:t>
            </a:r>
            <a:r>
              <a:rPr lang="en-US" baseline="-25000" dirty="0" err="1" smtClean="0"/>
              <a:t>k</a:t>
            </a:r>
            <a:r>
              <a:rPr lang="en-US" dirty="0" err="1" smtClean="0"/>
              <a:t>;t</a:t>
            </a:r>
            <a:r>
              <a:rPr lang="en-US" baseline="-25000" dirty="0" err="1" smtClean="0"/>
              <a:t>yk</a:t>
            </a:r>
            <a:r>
              <a:rPr lang="en-US" dirty="0" err="1" smtClean="0"/>
              <a:t>;q</a:t>
            </a:r>
            <a:r>
              <a:rPr lang="en-US" baseline="-25000" dirty="0" err="1" smtClean="0"/>
              <a:t>yk</a:t>
            </a:r>
            <a:r>
              <a:rPr lang="en-US" baseline="30000" dirty="0" err="1" smtClean="0"/>
              <a:t>clus</a:t>
            </a:r>
            <a:r>
              <a:rPr lang="en-US" dirty="0" smtClean="0"/>
              <a:t>)</a:t>
            </a:r>
          </a:p>
        </p:txBody>
      </p:sp>
      <p:sp>
        <p:nvSpPr>
          <p:cNvPr id="15" name="TextBox 14"/>
          <p:cNvSpPr txBox="1"/>
          <p:nvPr/>
        </p:nvSpPr>
        <p:spPr>
          <a:xfrm>
            <a:off x="4394450" y="3494739"/>
            <a:ext cx="1403219" cy="369332"/>
          </a:xfrm>
          <a:prstGeom prst="rect">
            <a:avLst/>
          </a:prstGeom>
          <a:noFill/>
        </p:spPr>
        <p:txBody>
          <a:bodyPr wrap="square" rtlCol="0">
            <a:spAutoFit/>
          </a:bodyPr>
          <a:lstStyle/>
          <a:p>
            <a:r>
              <a:rPr lang="en-US" dirty="0" smtClean="0"/>
              <a:t>(</a:t>
            </a:r>
            <a:r>
              <a:rPr lang="en-US" dirty="0" err="1" smtClean="0"/>
              <a:t>x</a:t>
            </a:r>
            <a:r>
              <a:rPr lang="en-US" baseline="-25000" dirty="0" err="1" smtClean="0"/>
              <a:t>i</a:t>
            </a:r>
            <a:r>
              <a:rPr lang="en-US" dirty="0" err="1" smtClean="0"/>
              <a:t>;t</a:t>
            </a:r>
            <a:r>
              <a:rPr lang="en-US" baseline="-25000" dirty="0" err="1" smtClean="0"/>
              <a:t>xi</a:t>
            </a:r>
            <a:r>
              <a:rPr lang="en-US" dirty="0" err="1" smtClean="0"/>
              <a:t>;q</a:t>
            </a:r>
            <a:r>
              <a:rPr lang="en-US" baseline="-25000" dirty="0" err="1" smtClean="0"/>
              <a:t>xi</a:t>
            </a:r>
            <a:r>
              <a:rPr lang="en-US" baseline="30000" dirty="0" err="1" smtClean="0"/>
              <a:t>clus</a:t>
            </a:r>
            <a:r>
              <a:rPr lang="en-US" dirty="0" smtClean="0"/>
              <a:t>)</a:t>
            </a:r>
          </a:p>
        </p:txBody>
      </p:sp>
      <p:sp>
        <p:nvSpPr>
          <p:cNvPr id="21" name="Rectangle 20"/>
          <p:cNvSpPr/>
          <p:nvPr/>
        </p:nvSpPr>
        <p:spPr>
          <a:xfrm rot="5400000">
            <a:off x="4125143" y="2067502"/>
            <a:ext cx="2448272" cy="117630"/>
          </a:xfrm>
          <a:prstGeom prst="rect">
            <a:avLst/>
          </a:prstGeom>
          <a:solidFill>
            <a:schemeClr val="accent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3873602" y="2067502"/>
            <a:ext cx="2448272" cy="117630"/>
          </a:xfrm>
          <a:prstGeom prst="rect">
            <a:avLst/>
          </a:prstGeom>
          <a:solidFill>
            <a:schemeClr val="accent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00450" y="3468842"/>
            <a:ext cx="1401689" cy="369332"/>
          </a:xfrm>
          <a:prstGeom prst="rect">
            <a:avLst/>
          </a:prstGeom>
          <a:noFill/>
        </p:spPr>
        <p:txBody>
          <a:bodyPr wrap="square" rtlCol="0">
            <a:spAutoFit/>
          </a:bodyPr>
          <a:lstStyle/>
          <a:p>
            <a:r>
              <a:rPr lang="en-US" dirty="0" smtClean="0"/>
              <a:t>(</a:t>
            </a:r>
            <a:r>
              <a:rPr lang="en-US" dirty="0" err="1" smtClean="0"/>
              <a:t>x</a:t>
            </a:r>
            <a:r>
              <a:rPr lang="en-US" baseline="-25000" dirty="0" err="1" smtClean="0"/>
              <a:t>j</a:t>
            </a:r>
            <a:r>
              <a:rPr lang="en-US" dirty="0" err="1" smtClean="0"/>
              <a:t>;t</a:t>
            </a:r>
            <a:r>
              <a:rPr lang="en-US" baseline="-25000" dirty="0" err="1" smtClean="0"/>
              <a:t>xj</a:t>
            </a:r>
            <a:r>
              <a:rPr lang="en-US" dirty="0" err="1" smtClean="0"/>
              <a:t>;q</a:t>
            </a:r>
            <a:r>
              <a:rPr lang="en-US" baseline="-25000" dirty="0" err="1" smtClean="0"/>
              <a:t>xj</a:t>
            </a:r>
            <a:r>
              <a:rPr lang="en-US" baseline="30000" dirty="0" err="1" smtClean="0"/>
              <a:t>clus</a:t>
            </a:r>
            <a:r>
              <a:rPr lang="en-US" dirty="0" smtClean="0"/>
              <a:t>)</a:t>
            </a:r>
          </a:p>
        </p:txBody>
      </p:sp>
      <p:sp>
        <p:nvSpPr>
          <p:cNvPr id="17" name="TextBox 16"/>
          <p:cNvSpPr txBox="1"/>
          <p:nvPr/>
        </p:nvSpPr>
        <p:spPr>
          <a:xfrm>
            <a:off x="341809" y="3858092"/>
            <a:ext cx="6354625" cy="2616101"/>
          </a:xfrm>
          <a:prstGeom prst="rect">
            <a:avLst/>
          </a:prstGeom>
          <a:noFill/>
        </p:spPr>
        <p:txBody>
          <a:bodyPr wrap="none" rtlCol="0">
            <a:spAutoFit/>
          </a:bodyPr>
          <a:lstStyle/>
          <a:p>
            <a:r>
              <a:rPr lang="en-US" sz="2000" b="1" dirty="0" smtClean="0"/>
              <a:t>Definitions</a:t>
            </a:r>
          </a:p>
          <a:p>
            <a:r>
              <a:rPr lang="en-US" dirty="0"/>
              <a:t>t</a:t>
            </a:r>
            <a:r>
              <a:rPr lang="en-US" baseline="-25000" dirty="0"/>
              <a:t>0</a:t>
            </a:r>
            <a:r>
              <a:rPr lang="en-US" dirty="0"/>
              <a:t>= real impact </a:t>
            </a:r>
            <a:r>
              <a:rPr lang="en-US" dirty="0" smtClean="0"/>
              <a:t>time</a:t>
            </a:r>
          </a:p>
          <a:p>
            <a:r>
              <a:rPr lang="en-US" dirty="0" smtClean="0"/>
              <a:t>v= signal propagation velocity (~0.15 m/ns)</a:t>
            </a:r>
          </a:p>
          <a:p>
            <a:r>
              <a:rPr lang="en-US" dirty="0" smtClean="0"/>
              <a:t>2</a:t>
            </a:r>
            <a:r>
              <a:rPr lang="en-US" dirty="0" smtClean="0">
                <a:latin typeface="Symbol" panose="05050102010706020507" pitchFamily="18" charset="2"/>
              </a:rPr>
              <a:t>d</a:t>
            </a:r>
            <a:r>
              <a:rPr lang="en-US" dirty="0" smtClean="0"/>
              <a:t>= avalanche signal distribution width (FWHM)</a:t>
            </a:r>
          </a:p>
          <a:p>
            <a:r>
              <a:rPr lang="en-US" dirty="0" smtClean="0"/>
              <a:t>d= strip pitch</a:t>
            </a:r>
          </a:p>
          <a:p>
            <a:r>
              <a:rPr lang="en-US" dirty="0" err="1" smtClean="0"/>
              <a:t>t</a:t>
            </a:r>
            <a:r>
              <a:rPr lang="en-US" baseline="-25000" dirty="0" err="1" smtClean="0"/>
              <a:t>n</a:t>
            </a:r>
            <a:r>
              <a:rPr lang="en-US" dirty="0" smtClean="0"/>
              <a:t>= lowest time of a given cluster </a:t>
            </a:r>
          </a:p>
          <a:p>
            <a:r>
              <a:rPr lang="en-US" dirty="0" err="1" smtClean="0"/>
              <a:t>x</a:t>
            </a:r>
            <a:r>
              <a:rPr lang="en-US" baseline="-25000" dirty="0" err="1" smtClean="0"/>
              <a:t>n</a:t>
            </a:r>
            <a:r>
              <a:rPr lang="en-US" dirty="0" smtClean="0"/>
              <a:t>= strip id with the lowest time of a given cluster </a:t>
            </a:r>
          </a:p>
          <a:p>
            <a:r>
              <a:rPr lang="en-US" dirty="0" err="1" smtClean="0"/>
              <a:t>y</a:t>
            </a:r>
            <a:r>
              <a:rPr lang="en-US" baseline="-25000" dirty="0" err="1" smtClean="0"/>
              <a:t>n</a:t>
            </a:r>
            <a:r>
              <a:rPr lang="en-US" dirty="0" smtClean="0"/>
              <a:t>= strip id with the lowest time of a given cluster </a:t>
            </a:r>
          </a:p>
          <a:p>
            <a:r>
              <a:rPr lang="en-US" dirty="0" err="1" smtClean="0"/>
              <a:t>q</a:t>
            </a:r>
            <a:r>
              <a:rPr lang="en-US" baseline="-25000" dirty="0" err="1" smtClean="0"/>
              <a:t>yl</a:t>
            </a:r>
            <a:r>
              <a:rPr lang="en-US" baseline="30000" dirty="0" err="1" smtClean="0"/>
              <a:t>clus</a:t>
            </a:r>
            <a:r>
              <a:rPr lang="en-US" dirty="0" smtClean="0"/>
              <a:t>=</a:t>
            </a:r>
            <a:r>
              <a:rPr lang="en-US" dirty="0" smtClean="0">
                <a:sym typeface="Symbol" panose="05050102010706020507" pitchFamily="18" charset="2"/>
              </a:rPr>
              <a:t></a:t>
            </a:r>
            <a:r>
              <a:rPr lang="en-US" dirty="0" err="1" smtClean="0"/>
              <a:t>q</a:t>
            </a:r>
            <a:r>
              <a:rPr lang="en-US" baseline="-25000" dirty="0" err="1" smtClean="0"/>
              <a:t>yl</a:t>
            </a:r>
            <a:r>
              <a:rPr lang="en-US" dirty="0" err="1"/>
              <a:t>estimated</a:t>
            </a:r>
            <a:r>
              <a:rPr lang="en-US" dirty="0"/>
              <a:t> charge of the cluster (through </a:t>
            </a:r>
            <a:r>
              <a:rPr lang="en-US" dirty="0" err="1"/>
              <a:t>ToT</a:t>
            </a:r>
            <a:r>
              <a:rPr lang="en-US" dirty="0" smtClean="0"/>
              <a:t>)</a:t>
            </a:r>
            <a:endParaRPr lang="en-US" baseline="-25000" dirty="0" smtClean="0"/>
          </a:p>
        </p:txBody>
      </p:sp>
      <p:sp>
        <p:nvSpPr>
          <p:cNvPr id="6" name="Rectangle 5"/>
          <p:cNvSpPr/>
          <p:nvPr/>
        </p:nvSpPr>
        <p:spPr>
          <a:xfrm>
            <a:off x="3367412" y="1771193"/>
            <a:ext cx="5472608" cy="1080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4999344" y="2067502"/>
            <a:ext cx="2448272" cy="117630"/>
          </a:xfrm>
          <a:prstGeom prst="rect">
            <a:avLst/>
          </a:prstGeom>
          <a:solidFill>
            <a:schemeClr val="accent6">
              <a:lumMod val="75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4748508" y="2067502"/>
            <a:ext cx="2448272" cy="117630"/>
          </a:xfrm>
          <a:prstGeom prst="rect">
            <a:avLst/>
          </a:prstGeom>
          <a:solidFill>
            <a:schemeClr val="accent6">
              <a:lumMod val="75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56353" y="1884666"/>
            <a:ext cx="5472608" cy="108012"/>
          </a:xfrm>
          <a:prstGeom prst="rect">
            <a:avLst/>
          </a:prstGeom>
          <a:solidFill>
            <a:schemeClr val="accent6">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Rectangle 25"/>
          <p:cNvSpPr/>
          <p:nvPr/>
        </p:nvSpPr>
        <p:spPr>
          <a:xfrm>
            <a:off x="3357580" y="1662488"/>
            <a:ext cx="5472608" cy="108012"/>
          </a:xfrm>
          <a:prstGeom prst="rect">
            <a:avLst/>
          </a:prstGeom>
          <a:solidFill>
            <a:schemeClr val="accent6">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30055" y="902181"/>
            <a:ext cx="1225400" cy="923330"/>
          </a:xfrm>
          <a:prstGeom prst="rect">
            <a:avLst/>
          </a:prstGeom>
          <a:noFill/>
        </p:spPr>
        <p:txBody>
          <a:bodyPr wrap="none" rtlCol="0">
            <a:spAutoFit/>
          </a:bodyPr>
          <a:lstStyle/>
          <a:p>
            <a:r>
              <a:rPr lang="en-US" dirty="0" smtClean="0"/>
              <a:t>Cluster list:</a:t>
            </a:r>
          </a:p>
          <a:p>
            <a:r>
              <a:rPr lang="en-US" dirty="0" err="1" smtClean="0"/>
              <a:t>y</a:t>
            </a:r>
            <a:r>
              <a:rPr lang="en-US" baseline="-25000" dirty="0" err="1"/>
              <a:t>l</a:t>
            </a:r>
            <a:r>
              <a:rPr lang="en-US" dirty="0" smtClean="0"/>
              <a:t>; </a:t>
            </a:r>
            <a:r>
              <a:rPr lang="en-US" dirty="0" err="1" smtClean="0"/>
              <a:t>y</a:t>
            </a:r>
            <a:r>
              <a:rPr lang="en-US" baseline="-25000" dirty="0" err="1" smtClean="0"/>
              <a:t>k</a:t>
            </a:r>
            <a:r>
              <a:rPr lang="en-US" dirty="0" smtClean="0"/>
              <a:t>;</a:t>
            </a:r>
          </a:p>
          <a:p>
            <a:r>
              <a:rPr lang="en-US" dirty="0" smtClean="0"/>
              <a:t>x</a:t>
            </a:r>
            <a:r>
              <a:rPr lang="en-US" baseline="-25000" dirty="0" smtClean="0"/>
              <a:t>i</a:t>
            </a:r>
            <a:r>
              <a:rPr lang="en-US" dirty="0" smtClean="0"/>
              <a:t>; </a:t>
            </a:r>
            <a:r>
              <a:rPr lang="en-US" dirty="0" err="1" smtClean="0"/>
              <a:t>x</a:t>
            </a:r>
            <a:r>
              <a:rPr lang="en-US" baseline="-25000" dirty="0" err="1"/>
              <a:t>j</a:t>
            </a:r>
            <a:r>
              <a:rPr lang="en-US" dirty="0" smtClean="0"/>
              <a:t>;</a:t>
            </a:r>
          </a:p>
        </p:txBody>
      </p:sp>
      <p:sp>
        <p:nvSpPr>
          <p:cNvPr id="28" name="Rectangle 27"/>
          <p:cNvSpPr/>
          <p:nvPr/>
        </p:nvSpPr>
        <p:spPr>
          <a:xfrm>
            <a:off x="430055" y="1845429"/>
            <a:ext cx="1697646" cy="923330"/>
          </a:xfrm>
          <a:prstGeom prst="rect">
            <a:avLst/>
          </a:prstGeom>
        </p:spPr>
        <p:txBody>
          <a:bodyPr wrap="square">
            <a:spAutoFit/>
          </a:bodyPr>
          <a:lstStyle/>
          <a:p>
            <a:r>
              <a:rPr lang="en-US" dirty="0" smtClean="0"/>
              <a:t>Real hit list:</a:t>
            </a:r>
          </a:p>
          <a:p>
            <a:r>
              <a:rPr lang="en-US" dirty="0" smtClean="0">
                <a:solidFill>
                  <a:srgbClr val="FFFF00"/>
                </a:solidFill>
                <a:latin typeface="Symbol" panose="05050102010706020507" pitchFamily="18" charset="2"/>
              </a:rPr>
              <a:t>a</a:t>
            </a:r>
            <a:r>
              <a:rPr lang="en-US" dirty="0" smtClean="0"/>
              <a:t> (x</a:t>
            </a:r>
            <a:r>
              <a:rPr lang="en-US" baseline="-25000" dirty="0" smtClean="0"/>
              <a:t>i</a:t>
            </a:r>
            <a:r>
              <a:rPr lang="en-US" dirty="0" smtClean="0"/>
              <a:t>; </a:t>
            </a:r>
            <a:r>
              <a:rPr lang="en-US" dirty="0" err="1" smtClean="0"/>
              <a:t>y</a:t>
            </a:r>
            <a:r>
              <a:rPr lang="en-US" baseline="-25000" dirty="0" err="1" smtClean="0"/>
              <a:t>l</a:t>
            </a:r>
            <a:r>
              <a:rPr lang="en-US" dirty="0"/>
              <a:t>)</a:t>
            </a:r>
            <a:endParaRPr lang="en-US" dirty="0" smtClean="0"/>
          </a:p>
          <a:p>
            <a:r>
              <a:rPr lang="en-US" dirty="0">
                <a:solidFill>
                  <a:srgbClr val="FFFF00"/>
                </a:solidFill>
                <a:latin typeface="Symbol" panose="05050102010706020507" pitchFamily="18" charset="2"/>
              </a:rPr>
              <a:t>b</a:t>
            </a:r>
            <a:r>
              <a:rPr lang="en-US" dirty="0" smtClean="0"/>
              <a:t> (</a:t>
            </a:r>
            <a:r>
              <a:rPr lang="en-US" dirty="0" err="1" smtClean="0"/>
              <a:t>x</a:t>
            </a:r>
            <a:r>
              <a:rPr lang="en-US" baseline="-25000" dirty="0" err="1"/>
              <a:t>j</a:t>
            </a:r>
            <a:r>
              <a:rPr lang="en-US" dirty="0" smtClean="0"/>
              <a:t>; </a:t>
            </a:r>
            <a:r>
              <a:rPr lang="en-US" dirty="0" err="1" smtClean="0"/>
              <a:t>y</a:t>
            </a:r>
            <a:r>
              <a:rPr lang="en-US" baseline="-25000" dirty="0" err="1"/>
              <a:t>k</a:t>
            </a:r>
            <a:r>
              <a:rPr lang="en-US" dirty="0" smtClean="0"/>
              <a:t>)</a:t>
            </a:r>
          </a:p>
        </p:txBody>
      </p:sp>
      <p:sp>
        <p:nvSpPr>
          <p:cNvPr id="29" name="Rectangle 28"/>
          <p:cNvSpPr/>
          <p:nvPr/>
        </p:nvSpPr>
        <p:spPr>
          <a:xfrm>
            <a:off x="431044" y="2808885"/>
            <a:ext cx="1697646" cy="923330"/>
          </a:xfrm>
          <a:prstGeom prst="rect">
            <a:avLst/>
          </a:prstGeom>
        </p:spPr>
        <p:txBody>
          <a:bodyPr wrap="square">
            <a:spAutoFit/>
          </a:bodyPr>
          <a:lstStyle/>
          <a:p>
            <a:r>
              <a:rPr lang="en-US" dirty="0" smtClean="0"/>
              <a:t>Fake hit list:</a:t>
            </a:r>
          </a:p>
          <a:p>
            <a:r>
              <a:rPr lang="en-US" dirty="0">
                <a:solidFill>
                  <a:srgbClr val="FF0000"/>
                </a:solidFill>
                <a:latin typeface="Symbol" panose="05050102010706020507" pitchFamily="18" charset="2"/>
              </a:rPr>
              <a:t>g</a:t>
            </a:r>
            <a:r>
              <a:rPr lang="en-US" dirty="0" smtClean="0"/>
              <a:t> (x</a:t>
            </a:r>
            <a:r>
              <a:rPr lang="en-US" baseline="-25000" dirty="0" smtClean="0"/>
              <a:t>i</a:t>
            </a:r>
            <a:r>
              <a:rPr lang="en-US" dirty="0" smtClean="0"/>
              <a:t>; </a:t>
            </a:r>
            <a:r>
              <a:rPr lang="en-US" dirty="0" err="1" smtClean="0"/>
              <a:t>y</a:t>
            </a:r>
            <a:r>
              <a:rPr lang="en-US" baseline="-25000" dirty="0" err="1"/>
              <a:t>k</a:t>
            </a:r>
            <a:r>
              <a:rPr lang="en-US" dirty="0" smtClean="0"/>
              <a:t>)</a:t>
            </a:r>
          </a:p>
          <a:p>
            <a:r>
              <a:rPr lang="en-US" dirty="0">
                <a:solidFill>
                  <a:srgbClr val="FF0000"/>
                </a:solidFill>
                <a:latin typeface="Symbol" panose="05050102010706020507" pitchFamily="18" charset="2"/>
              </a:rPr>
              <a:t>d</a:t>
            </a:r>
            <a:r>
              <a:rPr lang="en-US" dirty="0" smtClean="0"/>
              <a:t> (</a:t>
            </a:r>
            <a:r>
              <a:rPr lang="en-US" dirty="0" err="1" smtClean="0"/>
              <a:t>x</a:t>
            </a:r>
            <a:r>
              <a:rPr lang="en-US" baseline="-25000" dirty="0" err="1"/>
              <a:t>j</a:t>
            </a:r>
            <a:r>
              <a:rPr lang="en-US" dirty="0" smtClean="0"/>
              <a:t>; </a:t>
            </a:r>
            <a:r>
              <a:rPr lang="en-US" dirty="0" err="1" smtClean="0"/>
              <a:t>y</a:t>
            </a:r>
            <a:r>
              <a:rPr lang="en-US" baseline="-25000" dirty="0" err="1"/>
              <a:t>l</a:t>
            </a:r>
            <a:r>
              <a:rPr lang="en-US" dirty="0" smtClean="0"/>
              <a:t>)</a:t>
            </a:r>
          </a:p>
        </p:txBody>
      </p:sp>
      <p:sp>
        <p:nvSpPr>
          <p:cNvPr id="2" name="Title 1"/>
          <p:cNvSpPr>
            <a:spLocks noGrp="1"/>
          </p:cNvSpPr>
          <p:nvPr>
            <p:ph type="title"/>
          </p:nvPr>
        </p:nvSpPr>
        <p:spPr/>
        <p:txBody>
          <a:bodyPr/>
          <a:lstStyle/>
          <a:p>
            <a:r>
              <a:rPr lang="en-US" dirty="0" smtClean="0"/>
              <a:t>2D </a:t>
            </a:r>
            <a:r>
              <a:rPr lang="en-US" dirty="0" err="1" smtClean="0"/>
              <a:t>meantimer</a:t>
            </a:r>
            <a:r>
              <a:rPr lang="en-US" dirty="0" smtClean="0"/>
              <a:t> basic definitions</a:t>
            </a:r>
            <a:endParaRPr lang="en-US" dirty="0"/>
          </a:p>
        </p:txBody>
      </p:sp>
      <p:sp>
        <p:nvSpPr>
          <p:cNvPr id="35" name="TextBox 34"/>
          <p:cNvSpPr txBox="1"/>
          <p:nvPr/>
        </p:nvSpPr>
        <p:spPr>
          <a:xfrm>
            <a:off x="5948822" y="1103117"/>
            <a:ext cx="279244"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g</a:t>
            </a:r>
            <a:endParaRPr lang="en-US" b="1" dirty="0">
              <a:solidFill>
                <a:srgbClr val="FF0000"/>
              </a:solidFill>
            </a:endParaRPr>
          </a:p>
        </p:txBody>
      </p:sp>
      <p:cxnSp>
        <p:nvCxnSpPr>
          <p:cNvPr id="10" name="Straight Arrow Connector 9"/>
          <p:cNvCxnSpPr>
            <a:endCxn id="4" idx="1"/>
          </p:cNvCxnSpPr>
          <p:nvPr/>
        </p:nvCxnSpPr>
        <p:spPr>
          <a:xfrm flipH="1">
            <a:off x="3360191" y="1275759"/>
            <a:ext cx="1692610" cy="93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5" idx="3"/>
          </p:cNvCxnSpPr>
          <p:nvPr/>
        </p:nvCxnSpPr>
        <p:spPr>
          <a:xfrm>
            <a:off x="5218071" y="1460425"/>
            <a:ext cx="1135" cy="189494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7" idx="3"/>
          </p:cNvCxnSpPr>
          <p:nvPr/>
        </p:nvCxnSpPr>
        <p:spPr>
          <a:xfrm flipH="1">
            <a:off x="6096495" y="2001416"/>
            <a:ext cx="4331" cy="135395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6" idx="1"/>
          </p:cNvCxnSpPr>
          <p:nvPr/>
        </p:nvCxnSpPr>
        <p:spPr>
          <a:xfrm flipH="1">
            <a:off x="3367412" y="1816750"/>
            <a:ext cx="2577762" cy="844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77554" y="1607768"/>
            <a:ext cx="298480"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d</a:t>
            </a:r>
            <a:endParaRPr lang="en-US" b="1" dirty="0">
              <a:solidFill>
                <a:srgbClr val="FF0000"/>
              </a:solidFill>
            </a:endParaRPr>
          </a:p>
        </p:txBody>
      </p:sp>
      <p:graphicFrame>
        <p:nvGraphicFramePr>
          <p:cNvPr id="47" name="Chart 46"/>
          <p:cNvGraphicFramePr/>
          <p:nvPr>
            <p:extLst>
              <p:ext uri="{D42A27DB-BD31-4B8C-83A1-F6EECF244321}">
                <p14:modId xmlns:p14="http://schemas.microsoft.com/office/powerpoint/2010/main" val="156143668"/>
              </p:ext>
            </p:extLst>
          </p:nvPr>
        </p:nvGraphicFramePr>
        <p:xfrm>
          <a:off x="5817108" y="1490911"/>
          <a:ext cx="597637" cy="41610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5945174" y="1632084"/>
            <a:ext cx="311304" cy="369332"/>
          </a:xfrm>
          <a:prstGeom prst="rect">
            <a:avLst/>
          </a:prstGeom>
          <a:noFill/>
        </p:spPr>
        <p:txBody>
          <a:bodyPr wrap="none" rtlCol="0">
            <a:spAutoFit/>
          </a:bodyPr>
          <a:lstStyle/>
          <a:p>
            <a:r>
              <a:rPr lang="en-US" b="1" dirty="0" smtClean="0">
                <a:solidFill>
                  <a:srgbClr val="FFFF00"/>
                </a:solidFill>
                <a:latin typeface="Symbol" panose="05050102010706020507" pitchFamily="18" charset="2"/>
              </a:rPr>
              <a:t>b</a:t>
            </a:r>
            <a:endParaRPr lang="en-US" b="1" dirty="0">
              <a:solidFill>
                <a:srgbClr val="FFFF00"/>
              </a:solidFill>
            </a:endParaRPr>
          </a:p>
        </p:txBody>
      </p:sp>
      <p:graphicFrame>
        <p:nvGraphicFramePr>
          <p:cNvPr id="49" name="Chart 48"/>
          <p:cNvGraphicFramePr/>
          <p:nvPr>
            <p:extLst>
              <p:ext uri="{D42A27DB-BD31-4B8C-83A1-F6EECF244321}">
                <p14:modId xmlns:p14="http://schemas.microsoft.com/office/powerpoint/2010/main" val="1366005690"/>
              </p:ext>
            </p:extLst>
          </p:nvPr>
        </p:nvGraphicFramePr>
        <p:xfrm>
          <a:off x="4919252" y="911887"/>
          <a:ext cx="597637" cy="416106"/>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49"/>
          <p:cNvSpPr txBox="1"/>
          <p:nvPr/>
        </p:nvSpPr>
        <p:spPr>
          <a:xfrm>
            <a:off x="5052801" y="1091093"/>
            <a:ext cx="330540" cy="369332"/>
          </a:xfrm>
          <a:prstGeom prst="rect">
            <a:avLst/>
          </a:prstGeom>
          <a:noFill/>
        </p:spPr>
        <p:txBody>
          <a:bodyPr wrap="none" rtlCol="0">
            <a:spAutoFit/>
          </a:bodyPr>
          <a:lstStyle/>
          <a:p>
            <a:r>
              <a:rPr lang="en-US" b="1" dirty="0" smtClean="0">
                <a:solidFill>
                  <a:srgbClr val="FFFF00"/>
                </a:solidFill>
                <a:latin typeface="Symbol" panose="05050102010706020507" pitchFamily="18" charset="2"/>
              </a:rPr>
              <a:t>a</a:t>
            </a:r>
            <a:endParaRPr lang="en-US" b="1" dirty="0">
              <a:solidFill>
                <a:srgbClr val="FFFF00"/>
              </a:solidFill>
            </a:endParaRPr>
          </a:p>
        </p:txBody>
      </p:sp>
      <p:sp>
        <p:nvSpPr>
          <p:cNvPr id="55" name="TextBox 54"/>
          <p:cNvSpPr txBox="1"/>
          <p:nvPr/>
        </p:nvSpPr>
        <p:spPr>
          <a:xfrm>
            <a:off x="9599909" y="1049616"/>
            <a:ext cx="2071401" cy="461665"/>
          </a:xfrm>
          <a:prstGeom prst="rect">
            <a:avLst/>
          </a:prstGeom>
          <a:noFill/>
        </p:spPr>
        <p:txBody>
          <a:bodyPr wrap="none" rtlCol="0">
            <a:spAutoFit/>
          </a:bodyPr>
          <a:lstStyle/>
          <a:p>
            <a:r>
              <a:rPr lang="en-US" sz="2400" b="1" dirty="0" smtClean="0"/>
              <a:t>Pitch and CS</a:t>
            </a:r>
            <a:endParaRPr lang="en-US" sz="2400" b="1" dirty="0"/>
          </a:p>
        </p:txBody>
      </p:sp>
      <p:grpSp>
        <p:nvGrpSpPr>
          <p:cNvPr id="68" name="Group 67"/>
          <p:cNvGrpSpPr/>
          <p:nvPr/>
        </p:nvGrpSpPr>
        <p:grpSpPr>
          <a:xfrm>
            <a:off x="7736869" y="1155919"/>
            <a:ext cx="3549224" cy="5493717"/>
            <a:chOff x="7968793" y="1549543"/>
            <a:chExt cx="3549224" cy="4365344"/>
          </a:xfrm>
        </p:grpSpPr>
        <p:grpSp>
          <p:nvGrpSpPr>
            <p:cNvPr id="54" name="Group 53"/>
            <p:cNvGrpSpPr/>
            <p:nvPr/>
          </p:nvGrpSpPr>
          <p:grpSpPr>
            <a:xfrm>
              <a:off x="8915697" y="1549543"/>
              <a:ext cx="1619243" cy="4365344"/>
              <a:chOff x="9325274" y="3468842"/>
              <a:chExt cx="1531847" cy="2034092"/>
            </a:xfrm>
            <a:scene3d>
              <a:camera prst="isometricOffAxis2Top">
                <a:rot lat="18075713" lon="3207254" rev="18210000"/>
              </a:camera>
              <a:lightRig rig="threePt" dir="t"/>
            </a:scene3d>
          </p:grpSpPr>
          <p:sp>
            <p:nvSpPr>
              <p:cNvPr id="51" name="Rectangle 50"/>
              <p:cNvSpPr/>
              <p:nvPr/>
            </p:nvSpPr>
            <p:spPr>
              <a:xfrm>
                <a:off x="9325274" y="3468842"/>
                <a:ext cx="462455" cy="20340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859970" y="3468842"/>
                <a:ext cx="462455" cy="20340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394666" y="3468842"/>
                <a:ext cx="462455" cy="20340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7968793" y="4628501"/>
              <a:ext cx="3549224" cy="923330"/>
            </a:xfrm>
            <a:prstGeom prst="rect">
              <a:avLst/>
            </a:prstGeom>
            <a:noFill/>
          </p:spPr>
          <p:txBody>
            <a:bodyPr wrap="square" rtlCol="0">
              <a:spAutoFit/>
            </a:bodyPr>
            <a:lstStyle/>
            <a:p>
              <a:r>
                <a:rPr lang="en-US" dirty="0" smtClean="0"/>
                <a:t>d &lt; </a:t>
              </a:r>
              <a:r>
                <a:rPr lang="en-US" dirty="0" err="1" smtClean="0">
                  <a:latin typeface="Symath" panose="00000400000000000000" pitchFamily="2" charset="0"/>
                  <a:cs typeface="Symath" panose="00000400000000000000" pitchFamily="2" charset="0"/>
                </a:rPr>
                <a:t>y</a:t>
              </a:r>
              <a:r>
                <a:rPr lang="en-US" dirty="0" err="1" smtClean="0">
                  <a:latin typeface="Symbol" panose="05050102010706020507" pitchFamily="18" charset="2"/>
                </a:rPr>
                <a:t>d</a:t>
              </a:r>
              <a:r>
                <a:rPr lang="en-US" dirty="0" smtClean="0">
                  <a:latin typeface="Symbol" panose="05050102010706020507" pitchFamily="18" charset="2"/>
                </a:rPr>
                <a:t> </a:t>
              </a:r>
              <a:r>
                <a:rPr lang="en-US" dirty="0" smtClean="0">
                  <a:latin typeface="Symbol" panose="05050102010706020507" pitchFamily="18" charset="2"/>
                  <a:sym typeface="Wingdings" panose="05000000000000000000" pitchFamily="2" charset="2"/>
                </a:rPr>
                <a:t> </a:t>
              </a:r>
              <a:r>
                <a:rPr lang="en-US" dirty="0" smtClean="0"/>
                <a:t>CS</a:t>
              </a:r>
              <a:r>
                <a:rPr lang="en-US" dirty="0" smtClean="0">
                  <a:latin typeface="Symath" panose="00000400000000000000" pitchFamily="2" charset="0"/>
                  <a:cs typeface="Symath" panose="00000400000000000000" pitchFamily="2" charset="0"/>
                  <a:sym typeface="Symbol" panose="05050102010706020507" pitchFamily="18" charset="2"/>
                </a:rPr>
                <a:t>z</a:t>
              </a:r>
              <a:r>
                <a:rPr lang="en-US" dirty="0" smtClean="0">
                  <a:sym typeface="Symbol" panose="05050102010706020507" pitchFamily="18" charset="2"/>
                </a:rPr>
                <a:t>3 </a:t>
              </a:r>
              <a:r>
                <a:rPr lang="en-US" dirty="0" smtClean="0">
                  <a:sym typeface="Wingdings" panose="05000000000000000000" pitchFamily="2" charset="2"/>
                </a:rPr>
                <a:t> d</a:t>
              </a:r>
              <a:r>
                <a:rPr lang="en-US" dirty="0" smtClean="0">
                  <a:latin typeface="Symath" panose="00000400000000000000" pitchFamily="2" charset="0"/>
                  <a:cs typeface="Symath" panose="00000400000000000000" pitchFamily="2" charset="0"/>
                </a:rPr>
                <a:t>y</a:t>
              </a:r>
              <a:r>
                <a:rPr lang="en-US" dirty="0" smtClean="0">
                  <a:cs typeface="Symath" panose="00000400000000000000" pitchFamily="2" charset="0"/>
                </a:rPr>
                <a:t>1-2 mm</a:t>
              </a:r>
              <a:endParaRPr lang="en-US" dirty="0" smtClean="0">
                <a:sym typeface="Symbol" panose="05050102010706020507" pitchFamily="18" charset="2"/>
              </a:endParaRPr>
            </a:p>
            <a:p>
              <a:r>
                <a:rPr lang="en-US" dirty="0" smtClean="0">
                  <a:sym typeface="Symbol" panose="05050102010706020507" pitchFamily="18" charset="2"/>
                </a:rPr>
                <a:t>Best configuration for maximum resolution </a:t>
              </a:r>
              <a:endParaRPr lang="en-US" dirty="0" smtClean="0"/>
            </a:p>
          </p:txBody>
        </p:sp>
      </p:grpSp>
      <p:graphicFrame>
        <p:nvGraphicFramePr>
          <p:cNvPr id="46" name="Chart 45"/>
          <p:cNvGraphicFramePr/>
          <p:nvPr>
            <p:extLst>
              <p:ext uri="{D42A27DB-BD31-4B8C-83A1-F6EECF244321}">
                <p14:modId xmlns:p14="http://schemas.microsoft.com/office/powerpoint/2010/main" val="2552023243"/>
              </p:ext>
            </p:extLst>
          </p:nvPr>
        </p:nvGraphicFramePr>
        <p:xfrm>
          <a:off x="9218853" y="1469736"/>
          <a:ext cx="2820613" cy="2198913"/>
        </p:xfrm>
        <a:graphic>
          <a:graphicData uri="http://schemas.openxmlformats.org/drawingml/2006/chart">
            <c:chart xmlns:c="http://schemas.openxmlformats.org/drawingml/2006/chart" xmlns:r="http://schemas.openxmlformats.org/officeDocument/2006/relationships" r:id="rId5"/>
          </a:graphicData>
        </a:graphic>
      </p:graphicFrame>
      <p:sp>
        <p:nvSpPr>
          <p:cNvPr id="64" name="Rectangle 63"/>
          <p:cNvSpPr/>
          <p:nvPr/>
        </p:nvSpPr>
        <p:spPr>
          <a:xfrm rot="439196">
            <a:off x="10432997" y="2126317"/>
            <a:ext cx="426720" cy="369332"/>
          </a:xfrm>
          <a:prstGeom prst="rect">
            <a:avLst/>
          </a:prstGeom>
        </p:spPr>
        <p:txBody>
          <a:bodyPr wrap="none">
            <a:spAutoFit/>
          </a:bodyPr>
          <a:lstStyle/>
          <a:p>
            <a:r>
              <a:rPr lang="en-US" dirty="0">
                <a:solidFill>
                  <a:srgbClr val="FFFF00"/>
                </a:solidFill>
              </a:rPr>
              <a:t>2</a:t>
            </a:r>
            <a:r>
              <a:rPr lang="en-US" dirty="0">
                <a:solidFill>
                  <a:srgbClr val="FFFF00"/>
                </a:solidFill>
                <a:latin typeface="Symbol" panose="05050102010706020507" pitchFamily="18" charset="2"/>
              </a:rPr>
              <a:t>d</a:t>
            </a:r>
            <a:endParaRPr lang="en-US" dirty="0">
              <a:solidFill>
                <a:srgbClr val="FFFF00"/>
              </a:solidFill>
            </a:endParaRPr>
          </a:p>
        </p:txBody>
      </p:sp>
      <p:cxnSp>
        <p:nvCxnSpPr>
          <p:cNvPr id="57" name="Straight Arrow Connector 56"/>
          <p:cNvCxnSpPr/>
          <p:nvPr/>
        </p:nvCxnSpPr>
        <p:spPr>
          <a:xfrm rot="-180000">
            <a:off x="10366303" y="2407897"/>
            <a:ext cx="525714" cy="94855"/>
          </a:xfrm>
          <a:prstGeom prst="straightConnector1">
            <a:avLst/>
          </a:prstGeom>
          <a:ln w="190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67876" y="2281818"/>
                <a:ext cx="15586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𝑖</m:t>
                      </m:r>
                      <m:r>
                        <a:rPr lang="it-IT" b="0" i="1" smtClean="0">
                          <a:latin typeface="Cambria Math" panose="02040503050406030204" pitchFamily="18" charset="0"/>
                        </a:rPr>
                        <m:t>,</m:t>
                      </m:r>
                      <m:r>
                        <a:rPr lang="it-IT" b="0" i="1" smtClean="0">
                          <a:latin typeface="Cambria Math" panose="02040503050406030204" pitchFamily="18" charset="0"/>
                        </a:rPr>
                        <m:t>𝑗</m:t>
                      </m:r>
                      <m:r>
                        <a:rPr lang="it-IT" b="0" i="1" smtClean="0">
                          <a:latin typeface="Cambria Math" panose="02040503050406030204" pitchFamily="18" charset="0"/>
                        </a:rPr>
                        <m:t>,</m:t>
                      </m:r>
                      <m:r>
                        <a:rPr lang="it-IT" b="0" i="1" smtClean="0">
                          <a:latin typeface="Cambria Math" panose="02040503050406030204" pitchFamily="18" charset="0"/>
                        </a:rPr>
                        <m:t>𝑙</m:t>
                      </m:r>
                      <m:r>
                        <a:rPr lang="it-IT" b="0" i="1" smtClean="0">
                          <a:latin typeface="Cambria Math" panose="02040503050406030204" pitchFamily="18" charset="0"/>
                        </a:rPr>
                        <m:t>,</m:t>
                      </m:r>
                      <m:r>
                        <a:rPr lang="it-IT" b="0" i="1" smtClean="0">
                          <a:latin typeface="Cambria Math" panose="02040503050406030204" pitchFamily="18" charset="0"/>
                        </a:rPr>
                        <m:t>𝑘</m:t>
                      </m:r>
                      <m:r>
                        <a:rPr lang="it-IT" b="0" i="1" smtClean="0">
                          <a:latin typeface="Cambria Math" panose="02040503050406030204" pitchFamily="18" charset="0"/>
                        </a:rPr>
                        <m:t>=1…</m:t>
                      </m:r>
                      <m:r>
                        <a:rPr lang="it-IT" b="0" i="1" smtClean="0">
                          <a:latin typeface="Cambria Math" panose="02040503050406030204" pitchFamily="18" charset="0"/>
                        </a:rPr>
                        <m:t>𝑁</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67876" y="2281818"/>
                <a:ext cx="1558632" cy="276999"/>
              </a:xfrm>
              <a:prstGeom prst="rect">
                <a:avLst/>
              </a:prstGeom>
              <a:blipFill rotWithShape="0">
                <a:blip r:embed="rId6"/>
                <a:stretch>
                  <a:fillRect l="-3125" r="-2734" b="-36957"/>
                </a:stretch>
              </a:blipFill>
            </p:spPr>
            <p:txBody>
              <a:bodyPr/>
              <a:lstStyle/>
              <a:p>
                <a:r>
                  <a:rPr lang="en-US">
                    <a:noFill/>
                  </a:rPr>
                  <a:t> </a:t>
                </a:r>
              </a:p>
            </p:txBody>
          </p:sp>
        </mc:Fallback>
      </mc:AlternateContent>
      <p:sp>
        <p:nvSpPr>
          <p:cNvPr id="9" name="Date Placeholder 8"/>
          <p:cNvSpPr>
            <a:spLocks noGrp="1"/>
          </p:cNvSpPr>
          <p:nvPr>
            <p:ph type="dt" sz="half" idx="10"/>
          </p:nvPr>
        </p:nvSpPr>
        <p:spPr/>
        <p:txBody>
          <a:bodyPr/>
          <a:lstStyle/>
          <a:p>
            <a:r>
              <a:rPr lang="en-US" smtClean="0"/>
              <a:t>24/02/2016</a:t>
            </a:r>
            <a:endParaRPr lang="en-US" dirty="0"/>
          </a:p>
        </p:txBody>
      </p:sp>
      <p:sp>
        <p:nvSpPr>
          <p:cNvPr id="11" name="Footer Placeholder 10"/>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212032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8"/>
                                        </p:tgtEl>
                                      </p:cBhvr>
                                    </p:animEffect>
                                    <p:set>
                                      <p:cBhvr>
                                        <p:cTn id="11" dur="1" fill="hold">
                                          <p:stCondLst>
                                            <p:cond delay="499"/>
                                          </p:stCondLst>
                                        </p:cTn>
                                        <p:tgtEl>
                                          <p:spTgt spid="6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0191" y="907097"/>
            <a:ext cx="547260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62802" y="1117660"/>
            <a:ext cx="5472608" cy="108012"/>
          </a:xfrm>
          <a:prstGeom prst="rect">
            <a:avLst/>
          </a:prstGeom>
          <a:solidFill>
            <a:schemeClr val="accent2">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6353" y="1339145"/>
            <a:ext cx="5472608" cy="108012"/>
          </a:xfrm>
          <a:prstGeom prst="rect">
            <a:avLst/>
          </a:prstGeom>
          <a:solidFill>
            <a:schemeClr val="accent2">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0191" y="1231133"/>
            <a:ext cx="5472608" cy="1080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3995070" y="2072418"/>
            <a:ext cx="2448272" cy="117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4872359" y="2072418"/>
            <a:ext cx="2448272" cy="1176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28043" y="1054948"/>
            <a:ext cx="1384742" cy="369332"/>
          </a:xfrm>
          <a:prstGeom prst="rect">
            <a:avLst/>
          </a:prstGeom>
          <a:noFill/>
        </p:spPr>
        <p:txBody>
          <a:bodyPr wrap="square" rtlCol="0">
            <a:spAutoFit/>
          </a:bodyPr>
          <a:lstStyle/>
          <a:p>
            <a:r>
              <a:rPr lang="en-US" dirty="0" smtClean="0"/>
              <a:t>(</a:t>
            </a:r>
            <a:r>
              <a:rPr lang="en-US" dirty="0" err="1" smtClean="0"/>
              <a:t>y</a:t>
            </a:r>
            <a:r>
              <a:rPr lang="en-US" baseline="-25000" dirty="0" err="1" smtClean="0"/>
              <a:t>l</a:t>
            </a:r>
            <a:r>
              <a:rPr lang="en-US" dirty="0" err="1" smtClean="0"/>
              <a:t>;t</a:t>
            </a:r>
            <a:r>
              <a:rPr lang="en-US" baseline="-25000" dirty="0" err="1" smtClean="0"/>
              <a:t>yl</a:t>
            </a:r>
            <a:r>
              <a:rPr lang="en-US" dirty="0" err="1" smtClean="0"/>
              <a:t>;q</a:t>
            </a:r>
            <a:r>
              <a:rPr lang="en-US" baseline="-25000" dirty="0" err="1" smtClean="0"/>
              <a:t>yl</a:t>
            </a:r>
            <a:r>
              <a:rPr lang="en-US" baseline="30000" dirty="0" err="1" smtClean="0"/>
              <a:t>clus</a:t>
            </a:r>
            <a:r>
              <a:rPr lang="en-US" dirty="0" smtClean="0"/>
              <a:t>)</a:t>
            </a:r>
          </a:p>
        </p:txBody>
      </p:sp>
      <p:sp>
        <p:nvSpPr>
          <p:cNvPr id="14" name="TextBox 13"/>
          <p:cNvSpPr txBox="1"/>
          <p:nvPr/>
        </p:nvSpPr>
        <p:spPr>
          <a:xfrm>
            <a:off x="1927355" y="1599614"/>
            <a:ext cx="1586118" cy="369332"/>
          </a:xfrm>
          <a:prstGeom prst="rect">
            <a:avLst/>
          </a:prstGeom>
          <a:noFill/>
        </p:spPr>
        <p:txBody>
          <a:bodyPr wrap="square" rtlCol="0">
            <a:spAutoFit/>
          </a:bodyPr>
          <a:lstStyle/>
          <a:p>
            <a:r>
              <a:rPr lang="en-US" dirty="0" smtClean="0"/>
              <a:t>(</a:t>
            </a:r>
            <a:r>
              <a:rPr lang="en-US" dirty="0" err="1" smtClean="0"/>
              <a:t>y</a:t>
            </a:r>
            <a:r>
              <a:rPr lang="en-US" baseline="-25000" dirty="0" err="1" smtClean="0"/>
              <a:t>k</a:t>
            </a:r>
            <a:r>
              <a:rPr lang="en-US" dirty="0" err="1" smtClean="0"/>
              <a:t>;t</a:t>
            </a:r>
            <a:r>
              <a:rPr lang="en-US" baseline="-25000" dirty="0" err="1" smtClean="0"/>
              <a:t>yk</a:t>
            </a:r>
            <a:r>
              <a:rPr lang="en-US" dirty="0" err="1" smtClean="0"/>
              <a:t>;q</a:t>
            </a:r>
            <a:r>
              <a:rPr lang="en-US" baseline="-25000" dirty="0" err="1" smtClean="0"/>
              <a:t>yk</a:t>
            </a:r>
            <a:r>
              <a:rPr lang="en-US" baseline="30000" dirty="0" err="1" smtClean="0"/>
              <a:t>clus</a:t>
            </a:r>
            <a:r>
              <a:rPr lang="en-US" dirty="0" smtClean="0"/>
              <a:t>)</a:t>
            </a:r>
          </a:p>
        </p:txBody>
      </p:sp>
      <p:sp>
        <p:nvSpPr>
          <p:cNvPr id="15" name="TextBox 14"/>
          <p:cNvSpPr txBox="1"/>
          <p:nvPr/>
        </p:nvSpPr>
        <p:spPr>
          <a:xfrm>
            <a:off x="4394450" y="3494739"/>
            <a:ext cx="1403219" cy="369332"/>
          </a:xfrm>
          <a:prstGeom prst="rect">
            <a:avLst/>
          </a:prstGeom>
          <a:noFill/>
        </p:spPr>
        <p:txBody>
          <a:bodyPr wrap="square" rtlCol="0">
            <a:spAutoFit/>
          </a:bodyPr>
          <a:lstStyle/>
          <a:p>
            <a:r>
              <a:rPr lang="en-US" dirty="0" smtClean="0"/>
              <a:t>(</a:t>
            </a:r>
            <a:r>
              <a:rPr lang="en-US" dirty="0" err="1" smtClean="0"/>
              <a:t>x</a:t>
            </a:r>
            <a:r>
              <a:rPr lang="en-US" baseline="-25000" dirty="0" err="1" smtClean="0"/>
              <a:t>i</a:t>
            </a:r>
            <a:r>
              <a:rPr lang="en-US" dirty="0" err="1" smtClean="0"/>
              <a:t>;t</a:t>
            </a:r>
            <a:r>
              <a:rPr lang="en-US" baseline="-25000" dirty="0" err="1" smtClean="0"/>
              <a:t>xi</a:t>
            </a:r>
            <a:r>
              <a:rPr lang="en-US" dirty="0" err="1" smtClean="0"/>
              <a:t>;q</a:t>
            </a:r>
            <a:r>
              <a:rPr lang="en-US" baseline="-25000" dirty="0" err="1" smtClean="0"/>
              <a:t>xi</a:t>
            </a:r>
            <a:r>
              <a:rPr lang="en-US" baseline="30000" dirty="0" err="1" smtClean="0"/>
              <a:t>clus</a:t>
            </a:r>
            <a:r>
              <a:rPr lang="en-US" dirty="0" smtClean="0"/>
              <a:t>)</a:t>
            </a:r>
          </a:p>
        </p:txBody>
      </p:sp>
      <p:sp>
        <p:nvSpPr>
          <p:cNvPr id="21" name="Rectangle 20"/>
          <p:cNvSpPr/>
          <p:nvPr/>
        </p:nvSpPr>
        <p:spPr>
          <a:xfrm rot="5400000">
            <a:off x="4125143" y="2067502"/>
            <a:ext cx="2448272" cy="117630"/>
          </a:xfrm>
          <a:prstGeom prst="rect">
            <a:avLst/>
          </a:prstGeom>
          <a:solidFill>
            <a:schemeClr val="accent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3873602" y="2067502"/>
            <a:ext cx="2448272" cy="117630"/>
          </a:xfrm>
          <a:prstGeom prst="rect">
            <a:avLst/>
          </a:prstGeom>
          <a:solidFill>
            <a:schemeClr val="accent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00450" y="3468842"/>
            <a:ext cx="1401689" cy="369332"/>
          </a:xfrm>
          <a:prstGeom prst="rect">
            <a:avLst/>
          </a:prstGeom>
          <a:noFill/>
        </p:spPr>
        <p:txBody>
          <a:bodyPr wrap="square" rtlCol="0">
            <a:spAutoFit/>
          </a:bodyPr>
          <a:lstStyle/>
          <a:p>
            <a:r>
              <a:rPr lang="en-US" dirty="0" smtClean="0"/>
              <a:t>(</a:t>
            </a:r>
            <a:r>
              <a:rPr lang="en-US" dirty="0" err="1" smtClean="0"/>
              <a:t>x</a:t>
            </a:r>
            <a:r>
              <a:rPr lang="en-US" baseline="-25000" dirty="0" err="1" smtClean="0"/>
              <a:t>j</a:t>
            </a:r>
            <a:r>
              <a:rPr lang="en-US" dirty="0" err="1" smtClean="0"/>
              <a:t>;t</a:t>
            </a:r>
            <a:r>
              <a:rPr lang="en-US" baseline="-25000" dirty="0" err="1" smtClean="0"/>
              <a:t>xj</a:t>
            </a:r>
            <a:r>
              <a:rPr lang="en-US" dirty="0" err="1" smtClean="0"/>
              <a:t>;q</a:t>
            </a:r>
            <a:r>
              <a:rPr lang="en-US" baseline="-25000" dirty="0" err="1" smtClean="0"/>
              <a:t>xj</a:t>
            </a:r>
            <a:r>
              <a:rPr lang="en-US" baseline="30000" dirty="0" err="1" smtClean="0"/>
              <a:t>clus</a:t>
            </a:r>
            <a:r>
              <a:rPr lang="en-US" dirty="0" smtClean="0"/>
              <a:t>)</a:t>
            </a:r>
          </a:p>
        </p:txBody>
      </p:sp>
      <p:sp>
        <p:nvSpPr>
          <p:cNvPr id="6" name="Rectangle 5"/>
          <p:cNvSpPr/>
          <p:nvPr/>
        </p:nvSpPr>
        <p:spPr>
          <a:xfrm>
            <a:off x="3367412" y="1771193"/>
            <a:ext cx="5472608" cy="1080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4999344" y="2067502"/>
            <a:ext cx="2448272" cy="117630"/>
          </a:xfrm>
          <a:prstGeom prst="rect">
            <a:avLst/>
          </a:prstGeom>
          <a:solidFill>
            <a:schemeClr val="accent6">
              <a:lumMod val="75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4748508" y="2067502"/>
            <a:ext cx="2448272" cy="117630"/>
          </a:xfrm>
          <a:prstGeom prst="rect">
            <a:avLst/>
          </a:prstGeom>
          <a:solidFill>
            <a:schemeClr val="accent6">
              <a:lumMod val="75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56353" y="1884666"/>
            <a:ext cx="5472608" cy="108012"/>
          </a:xfrm>
          <a:prstGeom prst="rect">
            <a:avLst/>
          </a:prstGeom>
          <a:solidFill>
            <a:schemeClr val="accent6">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Rectangle 25"/>
          <p:cNvSpPr/>
          <p:nvPr/>
        </p:nvSpPr>
        <p:spPr>
          <a:xfrm>
            <a:off x="3357580" y="1662488"/>
            <a:ext cx="5472608" cy="108012"/>
          </a:xfrm>
          <a:prstGeom prst="rect">
            <a:avLst/>
          </a:prstGeom>
          <a:solidFill>
            <a:schemeClr val="accent6">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30055" y="902181"/>
            <a:ext cx="1225400" cy="923330"/>
          </a:xfrm>
          <a:prstGeom prst="rect">
            <a:avLst/>
          </a:prstGeom>
          <a:noFill/>
        </p:spPr>
        <p:txBody>
          <a:bodyPr wrap="none" rtlCol="0">
            <a:spAutoFit/>
          </a:bodyPr>
          <a:lstStyle/>
          <a:p>
            <a:r>
              <a:rPr lang="en-US" dirty="0" smtClean="0"/>
              <a:t>Cluster list:</a:t>
            </a:r>
          </a:p>
          <a:p>
            <a:r>
              <a:rPr lang="en-US" dirty="0" err="1" smtClean="0"/>
              <a:t>y</a:t>
            </a:r>
            <a:r>
              <a:rPr lang="en-US" baseline="-25000" dirty="0" err="1"/>
              <a:t>l</a:t>
            </a:r>
            <a:r>
              <a:rPr lang="en-US" dirty="0" smtClean="0"/>
              <a:t>; </a:t>
            </a:r>
            <a:r>
              <a:rPr lang="en-US" dirty="0" err="1" smtClean="0"/>
              <a:t>y</a:t>
            </a:r>
            <a:r>
              <a:rPr lang="en-US" baseline="-25000" dirty="0" err="1" smtClean="0"/>
              <a:t>k</a:t>
            </a:r>
            <a:r>
              <a:rPr lang="en-US" dirty="0" smtClean="0"/>
              <a:t>;</a:t>
            </a:r>
          </a:p>
          <a:p>
            <a:r>
              <a:rPr lang="en-US" dirty="0" smtClean="0"/>
              <a:t>x</a:t>
            </a:r>
            <a:r>
              <a:rPr lang="en-US" baseline="-25000" dirty="0" smtClean="0"/>
              <a:t>i</a:t>
            </a:r>
            <a:r>
              <a:rPr lang="en-US" dirty="0" smtClean="0"/>
              <a:t>; </a:t>
            </a:r>
            <a:r>
              <a:rPr lang="en-US" dirty="0" err="1" smtClean="0"/>
              <a:t>x</a:t>
            </a:r>
            <a:r>
              <a:rPr lang="en-US" baseline="-25000" dirty="0" err="1"/>
              <a:t>j</a:t>
            </a:r>
            <a:r>
              <a:rPr lang="en-US" dirty="0" smtClean="0"/>
              <a:t>;</a:t>
            </a:r>
          </a:p>
        </p:txBody>
      </p:sp>
      <p:sp>
        <p:nvSpPr>
          <p:cNvPr id="28" name="Rectangle 27"/>
          <p:cNvSpPr/>
          <p:nvPr/>
        </p:nvSpPr>
        <p:spPr>
          <a:xfrm>
            <a:off x="430055" y="1845429"/>
            <a:ext cx="1697646" cy="923330"/>
          </a:xfrm>
          <a:prstGeom prst="rect">
            <a:avLst/>
          </a:prstGeom>
        </p:spPr>
        <p:txBody>
          <a:bodyPr wrap="square">
            <a:spAutoFit/>
          </a:bodyPr>
          <a:lstStyle/>
          <a:p>
            <a:r>
              <a:rPr lang="en-US" dirty="0" smtClean="0"/>
              <a:t>Real hit list:</a:t>
            </a:r>
          </a:p>
          <a:p>
            <a:r>
              <a:rPr lang="en-US" dirty="0" smtClean="0">
                <a:solidFill>
                  <a:srgbClr val="FFFF00"/>
                </a:solidFill>
                <a:latin typeface="Symbol" panose="05050102010706020507" pitchFamily="18" charset="2"/>
              </a:rPr>
              <a:t>a</a:t>
            </a:r>
            <a:r>
              <a:rPr lang="en-US" dirty="0" smtClean="0"/>
              <a:t> (x</a:t>
            </a:r>
            <a:r>
              <a:rPr lang="en-US" baseline="-25000" dirty="0" smtClean="0"/>
              <a:t>i</a:t>
            </a:r>
            <a:r>
              <a:rPr lang="en-US" dirty="0" smtClean="0"/>
              <a:t>; </a:t>
            </a:r>
            <a:r>
              <a:rPr lang="en-US" dirty="0" err="1" smtClean="0"/>
              <a:t>y</a:t>
            </a:r>
            <a:r>
              <a:rPr lang="en-US" baseline="-25000" dirty="0" err="1" smtClean="0"/>
              <a:t>l</a:t>
            </a:r>
            <a:r>
              <a:rPr lang="en-US" dirty="0"/>
              <a:t>)</a:t>
            </a:r>
            <a:endParaRPr lang="en-US" dirty="0" smtClean="0"/>
          </a:p>
          <a:p>
            <a:r>
              <a:rPr lang="en-US" dirty="0">
                <a:solidFill>
                  <a:srgbClr val="FFFF00"/>
                </a:solidFill>
                <a:latin typeface="Symbol" panose="05050102010706020507" pitchFamily="18" charset="2"/>
              </a:rPr>
              <a:t>b</a:t>
            </a:r>
            <a:r>
              <a:rPr lang="en-US" dirty="0" smtClean="0"/>
              <a:t> (</a:t>
            </a:r>
            <a:r>
              <a:rPr lang="en-US" dirty="0" err="1" smtClean="0"/>
              <a:t>x</a:t>
            </a:r>
            <a:r>
              <a:rPr lang="en-US" baseline="-25000" dirty="0" err="1"/>
              <a:t>j</a:t>
            </a:r>
            <a:r>
              <a:rPr lang="en-US" dirty="0" smtClean="0"/>
              <a:t>; </a:t>
            </a:r>
            <a:r>
              <a:rPr lang="en-US" dirty="0" err="1" smtClean="0"/>
              <a:t>y</a:t>
            </a:r>
            <a:r>
              <a:rPr lang="en-US" baseline="-25000" dirty="0" err="1"/>
              <a:t>k</a:t>
            </a:r>
            <a:r>
              <a:rPr lang="en-US" dirty="0" smtClean="0"/>
              <a:t>)</a:t>
            </a:r>
          </a:p>
        </p:txBody>
      </p:sp>
      <p:sp>
        <p:nvSpPr>
          <p:cNvPr id="29" name="Rectangle 28"/>
          <p:cNvSpPr/>
          <p:nvPr/>
        </p:nvSpPr>
        <p:spPr>
          <a:xfrm>
            <a:off x="431044" y="2808885"/>
            <a:ext cx="1697646" cy="923330"/>
          </a:xfrm>
          <a:prstGeom prst="rect">
            <a:avLst/>
          </a:prstGeom>
        </p:spPr>
        <p:txBody>
          <a:bodyPr wrap="square">
            <a:spAutoFit/>
          </a:bodyPr>
          <a:lstStyle/>
          <a:p>
            <a:r>
              <a:rPr lang="en-US" dirty="0" smtClean="0"/>
              <a:t>Fake hit list:</a:t>
            </a:r>
          </a:p>
          <a:p>
            <a:r>
              <a:rPr lang="en-US" dirty="0">
                <a:solidFill>
                  <a:srgbClr val="FF0000"/>
                </a:solidFill>
                <a:latin typeface="Symbol" panose="05050102010706020507" pitchFamily="18" charset="2"/>
              </a:rPr>
              <a:t>g</a:t>
            </a:r>
            <a:r>
              <a:rPr lang="en-US" dirty="0" smtClean="0"/>
              <a:t> (x</a:t>
            </a:r>
            <a:r>
              <a:rPr lang="en-US" baseline="-25000" dirty="0" smtClean="0"/>
              <a:t>i</a:t>
            </a:r>
            <a:r>
              <a:rPr lang="en-US" dirty="0" smtClean="0"/>
              <a:t>; </a:t>
            </a:r>
            <a:r>
              <a:rPr lang="en-US" dirty="0" err="1" smtClean="0"/>
              <a:t>y</a:t>
            </a:r>
            <a:r>
              <a:rPr lang="en-US" baseline="-25000" dirty="0" err="1"/>
              <a:t>k</a:t>
            </a:r>
            <a:r>
              <a:rPr lang="en-US" dirty="0" smtClean="0"/>
              <a:t>)</a:t>
            </a:r>
          </a:p>
          <a:p>
            <a:r>
              <a:rPr lang="en-US" dirty="0">
                <a:solidFill>
                  <a:srgbClr val="FF0000"/>
                </a:solidFill>
                <a:latin typeface="Symbol" panose="05050102010706020507" pitchFamily="18" charset="2"/>
              </a:rPr>
              <a:t>d</a:t>
            </a:r>
            <a:r>
              <a:rPr lang="en-US" dirty="0" smtClean="0"/>
              <a:t> (</a:t>
            </a:r>
            <a:r>
              <a:rPr lang="en-US" dirty="0" err="1" smtClean="0"/>
              <a:t>x</a:t>
            </a:r>
            <a:r>
              <a:rPr lang="en-US" baseline="-25000" dirty="0" err="1"/>
              <a:t>j</a:t>
            </a:r>
            <a:r>
              <a:rPr lang="en-US" dirty="0" smtClean="0"/>
              <a:t>; </a:t>
            </a:r>
            <a:r>
              <a:rPr lang="en-US" dirty="0" err="1" smtClean="0"/>
              <a:t>y</a:t>
            </a:r>
            <a:r>
              <a:rPr lang="en-US" baseline="-25000" dirty="0" err="1"/>
              <a:t>l</a:t>
            </a:r>
            <a:r>
              <a:rPr lang="en-US" dirty="0" smtClean="0"/>
              <a:t>)</a:t>
            </a:r>
          </a:p>
        </p:txBody>
      </p:sp>
      <p:sp>
        <p:nvSpPr>
          <p:cNvPr id="2" name="Title 1"/>
          <p:cNvSpPr>
            <a:spLocks noGrp="1"/>
          </p:cNvSpPr>
          <p:nvPr>
            <p:ph type="title"/>
          </p:nvPr>
        </p:nvSpPr>
        <p:spPr/>
        <p:txBody>
          <a:bodyPr/>
          <a:lstStyle/>
          <a:p>
            <a:r>
              <a:rPr lang="en-US" dirty="0" smtClean="0"/>
              <a:t>2D </a:t>
            </a:r>
            <a:r>
              <a:rPr lang="en-US" dirty="0" err="1" smtClean="0"/>
              <a:t>meantimer</a:t>
            </a:r>
            <a:r>
              <a:rPr lang="en-US" dirty="0" smtClean="0"/>
              <a:t> properties</a:t>
            </a:r>
            <a:endParaRPr lang="en-US" dirty="0"/>
          </a:p>
        </p:txBody>
      </p:sp>
      <p:sp>
        <p:nvSpPr>
          <p:cNvPr id="35" name="TextBox 34"/>
          <p:cNvSpPr txBox="1"/>
          <p:nvPr/>
        </p:nvSpPr>
        <p:spPr>
          <a:xfrm>
            <a:off x="5948822" y="1103117"/>
            <a:ext cx="279244"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g</a:t>
            </a:r>
            <a:endParaRPr lang="en-US" b="1" dirty="0">
              <a:solidFill>
                <a:srgbClr val="FF0000"/>
              </a:solidFill>
            </a:endParaRPr>
          </a:p>
        </p:txBody>
      </p:sp>
      <p:cxnSp>
        <p:nvCxnSpPr>
          <p:cNvPr id="10" name="Straight Arrow Connector 9"/>
          <p:cNvCxnSpPr>
            <a:endCxn id="4" idx="1"/>
          </p:cNvCxnSpPr>
          <p:nvPr/>
        </p:nvCxnSpPr>
        <p:spPr>
          <a:xfrm flipH="1">
            <a:off x="3360191" y="1275759"/>
            <a:ext cx="1692610" cy="93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5" idx="3"/>
          </p:cNvCxnSpPr>
          <p:nvPr/>
        </p:nvCxnSpPr>
        <p:spPr>
          <a:xfrm>
            <a:off x="5218071" y="1460425"/>
            <a:ext cx="1135" cy="189494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7" idx="3"/>
          </p:cNvCxnSpPr>
          <p:nvPr/>
        </p:nvCxnSpPr>
        <p:spPr>
          <a:xfrm flipH="1">
            <a:off x="6096495" y="2001416"/>
            <a:ext cx="4331" cy="135395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6" idx="1"/>
          </p:cNvCxnSpPr>
          <p:nvPr/>
        </p:nvCxnSpPr>
        <p:spPr>
          <a:xfrm flipH="1">
            <a:off x="3367412" y="1816750"/>
            <a:ext cx="2577762" cy="844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77554" y="1607768"/>
            <a:ext cx="298480" cy="369332"/>
          </a:xfrm>
          <a:prstGeom prst="rect">
            <a:avLst/>
          </a:prstGeom>
          <a:noFill/>
        </p:spPr>
        <p:txBody>
          <a:bodyPr wrap="none" rtlCol="0">
            <a:spAutoFit/>
          </a:bodyPr>
          <a:lstStyle/>
          <a:p>
            <a:r>
              <a:rPr lang="en-US" b="1" dirty="0" smtClean="0">
                <a:solidFill>
                  <a:srgbClr val="FF0000"/>
                </a:solidFill>
                <a:latin typeface="Symbol" panose="05050102010706020507" pitchFamily="18" charset="2"/>
              </a:rPr>
              <a:t>d</a:t>
            </a:r>
            <a:endParaRPr lang="en-US" b="1" dirty="0">
              <a:solidFill>
                <a:srgbClr val="FF0000"/>
              </a:solidFill>
            </a:endParaRPr>
          </a:p>
        </p:txBody>
      </p:sp>
      <p:graphicFrame>
        <p:nvGraphicFramePr>
          <p:cNvPr id="47" name="Chart 46"/>
          <p:cNvGraphicFramePr/>
          <p:nvPr>
            <p:extLst>
              <p:ext uri="{D42A27DB-BD31-4B8C-83A1-F6EECF244321}">
                <p14:modId xmlns:p14="http://schemas.microsoft.com/office/powerpoint/2010/main" val="156143668"/>
              </p:ext>
            </p:extLst>
          </p:nvPr>
        </p:nvGraphicFramePr>
        <p:xfrm>
          <a:off x="5817108" y="1490911"/>
          <a:ext cx="597637" cy="416106"/>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p:cNvSpPr txBox="1"/>
          <p:nvPr/>
        </p:nvSpPr>
        <p:spPr>
          <a:xfrm>
            <a:off x="5945174" y="1632084"/>
            <a:ext cx="311304" cy="369332"/>
          </a:xfrm>
          <a:prstGeom prst="rect">
            <a:avLst/>
          </a:prstGeom>
          <a:noFill/>
        </p:spPr>
        <p:txBody>
          <a:bodyPr wrap="none" rtlCol="0">
            <a:spAutoFit/>
          </a:bodyPr>
          <a:lstStyle/>
          <a:p>
            <a:r>
              <a:rPr lang="en-US" b="1" dirty="0" smtClean="0">
                <a:solidFill>
                  <a:srgbClr val="FFFF00"/>
                </a:solidFill>
                <a:latin typeface="Symbol" panose="05050102010706020507" pitchFamily="18" charset="2"/>
              </a:rPr>
              <a:t>b</a:t>
            </a:r>
            <a:endParaRPr lang="en-US" b="1" dirty="0">
              <a:solidFill>
                <a:srgbClr val="FFFF00"/>
              </a:solidFill>
            </a:endParaRPr>
          </a:p>
        </p:txBody>
      </p:sp>
      <p:graphicFrame>
        <p:nvGraphicFramePr>
          <p:cNvPr id="49" name="Chart 48"/>
          <p:cNvGraphicFramePr/>
          <p:nvPr>
            <p:extLst>
              <p:ext uri="{D42A27DB-BD31-4B8C-83A1-F6EECF244321}">
                <p14:modId xmlns:p14="http://schemas.microsoft.com/office/powerpoint/2010/main" val="1366005690"/>
              </p:ext>
            </p:extLst>
          </p:nvPr>
        </p:nvGraphicFramePr>
        <p:xfrm>
          <a:off x="4919252" y="911887"/>
          <a:ext cx="597637" cy="416106"/>
        </p:xfrm>
        <a:graphic>
          <a:graphicData uri="http://schemas.openxmlformats.org/drawingml/2006/chart">
            <c:chart xmlns:c="http://schemas.openxmlformats.org/drawingml/2006/chart" xmlns:r="http://schemas.openxmlformats.org/officeDocument/2006/relationships" r:id="rId5"/>
          </a:graphicData>
        </a:graphic>
      </p:graphicFrame>
      <p:sp>
        <p:nvSpPr>
          <p:cNvPr id="50" name="TextBox 49"/>
          <p:cNvSpPr txBox="1"/>
          <p:nvPr/>
        </p:nvSpPr>
        <p:spPr>
          <a:xfrm>
            <a:off x="5052801" y="1091093"/>
            <a:ext cx="330540" cy="369332"/>
          </a:xfrm>
          <a:prstGeom prst="rect">
            <a:avLst/>
          </a:prstGeom>
          <a:noFill/>
        </p:spPr>
        <p:txBody>
          <a:bodyPr wrap="none" rtlCol="0">
            <a:spAutoFit/>
          </a:bodyPr>
          <a:lstStyle/>
          <a:p>
            <a:r>
              <a:rPr lang="en-US" b="1" dirty="0" smtClean="0">
                <a:solidFill>
                  <a:srgbClr val="FFFF00"/>
                </a:solidFill>
                <a:latin typeface="Symbol" panose="05050102010706020507" pitchFamily="18" charset="2"/>
              </a:rPr>
              <a:t>a</a:t>
            </a:r>
            <a:endParaRPr lang="en-US" b="1" dirty="0">
              <a:solidFill>
                <a:srgbClr val="FFFF00"/>
              </a:solidFill>
            </a:endParaRPr>
          </a:p>
        </p:txBody>
      </p:sp>
      <mc:AlternateContent xmlns:mc="http://schemas.openxmlformats.org/markup-compatibility/2006">
        <mc:Choice xmlns:a14="http://schemas.microsoft.com/office/drawing/2010/main" Requires="a14">
          <p:sp>
            <p:nvSpPr>
              <p:cNvPr id="56" name="TextBox 55"/>
              <p:cNvSpPr txBox="1"/>
              <p:nvPr/>
            </p:nvSpPr>
            <p:spPr>
              <a:xfrm>
                <a:off x="461199" y="3772341"/>
                <a:ext cx="10851730" cy="3016018"/>
              </a:xfrm>
              <a:prstGeom prst="rect">
                <a:avLst/>
              </a:prstGeom>
              <a:noFill/>
            </p:spPr>
            <p:txBody>
              <a:bodyPr wrap="square" rtlCol="0">
                <a:spAutoFit/>
              </a:bodyPr>
              <a:lstStyle/>
              <a:p>
                <a:r>
                  <a:rPr lang="en-US" sz="2400" b="1" dirty="0" smtClean="0"/>
                  <a:t>Properties of real hits</a:t>
                </a:r>
              </a:p>
              <a:p>
                <a14:m>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dirty="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r>
                                  <a:rPr lang="en-US" sz="2400" i="1">
                                    <a:latin typeface="Cambria Math" panose="02040503050406030204" pitchFamily="18" charset="0"/>
                                  </a:rPr>
                                  <m:t> </m:t>
                                </m:r>
                              </m:sub>
                            </m:sSub>
                            <m:r>
                              <a:rPr lang="it-IT" sz="2400" i="1" dirty="0">
                                <a:latin typeface="Cambria Math" panose="02040503050406030204" pitchFamily="18" charset="0"/>
                              </a:rPr>
                              <m:t>𝑑</m:t>
                            </m:r>
                            <m:r>
                              <m:rPr>
                                <m:nor/>
                              </m:rPr>
                              <a:rPr lang="en-US" sz="2400" dirty="0"/>
                              <m:t>=</m:t>
                            </m:r>
                            <m:r>
                              <a:rPr lang="it-IT" sz="2400" i="1" dirty="0">
                                <a:latin typeface="Cambria Math" panose="02040503050406030204" pitchFamily="18" charset="0"/>
                              </a:rPr>
                              <m:t>𝑣</m:t>
                            </m:r>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𝑦𝑙</m:t>
                                </m:r>
                              </m:sub>
                            </m:sSub>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it-IT" sz="2400" i="1">
                                    <a:latin typeface="Cambria Math" panose="02040503050406030204" pitchFamily="18" charset="0"/>
                                  </a:rPr>
                                  <m:t>0</m:t>
                                </m:r>
                              </m:sub>
                            </m:sSub>
                            <m:r>
                              <m:rPr>
                                <m:nor/>
                              </m:rPr>
                              <a:rPr lang="en-US" sz="2400" dirty="0"/>
                              <m:t>)</m:t>
                            </m:r>
                          </m:e>
                          <m:e>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𝑙</m:t>
                                </m:r>
                              </m:sub>
                            </m:sSub>
                            <m:r>
                              <a:rPr lang="it-IT" sz="2400" i="1" dirty="0">
                                <a:latin typeface="Cambria Math" panose="02040503050406030204" pitchFamily="18" charset="0"/>
                              </a:rPr>
                              <m:t>𝑑</m:t>
                            </m:r>
                            <m:r>
                              <m:rPr>
                                <m:nor/>
                              </m:rPr>
                              <a:rPr lang="en-US" sz="2400" dirty="0"/>
                              <m:t>=</m:t>
                            </m:r>
                            <m:r>
                              <a:rPr lang="it-IT" sz="2400" i="1" dirty="0">
                                <a:latin typeface="Cambria Math" panose="02040503050406030204" pitchFamily="18" charset="0"/>
                              </a:rPr>
                              <m:t>𝑣</m:t>
                            </m:r>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it-IT" sz="2400" i="1">
                                    <a:latin typeface="Cambria Math" panose="02040503050406030204" pitchFamily="18" charset="0"/>
                                  </a:rPr>
                                  <m:t>𝑥𝑖</m:t>
                                </m:r>
                              </m:sub>
                            </m:sSub>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it-IT" sz="2400" i="1">
                                    <a:latin typeface="Cambria Math" panose="02040503050406030204" pitchFamily="18" charset="0"/>
                                  </a:rPr>
                                  <m:t>0</m:t>
                                </m:r>
                              </m:sub>
                            </m:sSub>
                            <m:r>
                              <m:rPr>
                                <m:nor/>
                              </m:rPr>
                              <a:rPr lang="en-US" sz="2400" dirty="0"/>
                              <m:t>)</m:t>
                            </m:r>
                          </m:e>
                          <m:e>
                            <m:sSubSup>
                              <m:sSubSupPr>
                                <m:ctrlPr>
                                  <a:rPr lang="en-US" sz="2400" i="1" dirty="0">
                                    <a:latin typeface="Cambria Math" panose="02040503050406030204" pitchFamily="18" charset="0"/>
                                  </a:rPr>
                                </m:ctrlPr>
                              </m:sSubSupPr>
                              <m:e>
                                <m:r>
                                  <a:rPr lang="it-IT" sz="2400" i="1" dirty="0">
                                    <a:latin typeface="Cambria Math" panose="02040503050406030204" pitchFamily="18" charset="0"/>
                                  </a:rPr>
                                  <m:t>𝑞</m:t>
                                </m:r>
                              </m:e>
                              <m:sub>
                                <m:r>
                                  <a:rPr lang="it-IT" sz="2400" i="1" dirty="0">
                                    <a:latin typeface="Cambria Math" panose="02040503050406030204" pitchFamily="18" charset="0"/>
                                  </a:rPr>
                                  <m:t>𝑥𝑖</m:t>
                                </m:r>
                              </m:sub>
                              <m:sup>
                                <m:r>
                                  <a:rPr lang="it-IT" sz="2400" i="1" dirty="0">
                                    <a:latin typeface="Cambria Math" panose="02040503050406030204" pitchFamily="18" charset="0"/>
                                  </a:rPr>
                                  <m:t>𝑐𝑙𝑢𝑠</m:t>
                                </m:r>
                              </m:sup>
                            </m:sSubSup>
                            <m:r>
                              <a:rPr lang="it-IT" sz="2400" i="1" dirty="0">
                                <a:latin typeface="Cambria Math" panose="02040503050406030204" pitchFamily="18" charset="0"/>
                              </a:rPr>
                              <m:t>=</m:t>
                            </m:r>
                            <m:sSubSup>
                              <m:sSubSupPr>
                                <m:ctrlPr>
                                  <a:rPr lang="en-US" sz="2400" i="1" dirty="0">
                                    <a:latin typeface="Cambria Math" panose="02040503050406030204" pitchFamily="18" charset="0"/>
                                  </a:rPr>
                                </m:ctrlPr>
                              </m:sSubSupPr>
                              <m:e>
                                <m:r>
                                  <a:rPr lang="it-IT" sz="2400" i="1" dirty="0">
                                    <a:latin typeface="Cambria Math" panose="02040503050406030204" pitchFamily="18" charset="0"/>
                                  </a:rPr>
                                  <m:t>𝑞</m:t>
                                </m:r>
                              </m:e>
                              <m:sub>
                                <m:r>
                                  <a:rPr lang="it-IT" sz="2400" i="1" dirty="0">
                                    <a:latin typeface="Cambria Math" panose="02040503050406030204" pitchFamily="18" charset="0"/>
                                  </a:rPr>
                                  <m:t>𝑦𝑙</m:t>
                                </m:r>
                              </m:sub>
                              <m:sup>
                                <m:r>
                                  <a:rPr lang="it-IT" sz="2400" i="1" dirty="0">
                                    <a:latin typeface="Cambria Math" panose="02040503050406030204" pitchFamily="18" charset="0"/>
                                  </a:rPr>
                                  <m:t>𝑐𝑙𝑢𝑠</m:t>
                                </m:r>
                              </m:sup>
                            </m:sSubSup>
                          </m:e>
                        </m:eqArr>
                      </m:e>
                    </m:d>
                  </m:oMath>
                </a14:m>
                <a:r>
                  <a:rPr lang="en-US" sz="2400" dirty="0" smtClean="0">
                    <a:sym typeface="Symbol" panose="05050102010706020507" pitchFamily="18" charset="2"/>
                  </a:rPr>
                  <a:t>  </a:t>
                </a:r>
                <a14:m>
                  <m:oMath xmlns:m="http://schemas.openxmlformats.org/officeDocument/2006/math">
                    <m:d>
                      <m:dPr>
                        <m:begChr m:val="{"/>
                        <m:endChr m:val=""/>
                        <m:ctrlPr>
                          <a:rPr lang="en-US" sz="2800" i="1">
                            <a:latin typeface="Cambria Math" panose="02040503050406030204" pitchFamily="18" charset="0"/>
                          </a:rPr>
                        </m:ctrlPr>
                      </m:dPr>
                      <m:e>
                        <m:eqArr>
                          <m:eqArrPr>
                            <m:ctrlPr>
                              <a:rPr lang="en-US" sz="2800" i="1" dirty="0" smtClean="0">
                                <a:latin typeface="Cambria Math" panose="02040503050406030204" pitchFamily="18" charset="0"/>
                              </a:rPr>
                            </m:ctrlPr>
                          </m:eqArrPr>
                          <m:e>
                            <m:f>
                              <m:fPr>
                                <m:type m:val="lin"/>
                                <m:ctrlPr>
                                  <a:rPr lang="en-US" sz="2800" i="1" dirty="0"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sub>
                                </m:sSub>
                              </m:den>
                            </m:f>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𝑦𝑙</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b="0" i="1" smtClean="0">
                                    <a:latin typeface="Cambria Math" panose="02040503050406030204" pitchFamily="18" charset="0"/>
                                  </a:rPr>
                                  <m:t>0</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b="0" i="1" smtClean="0">
                                    <a:latin typeface="Cambria Math" panose="02040503050406030204" pitchFamily="18" charset="0"/>
                                  </a:rPr>
                                  <m:t>𝑥𝑖</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i="1">
                                    <a:latin typeface="Cambria Math" panose="02040503050406030204" pitchFamily="18" charset="0"/>
                                  </a:rPr>
                                  <m:t>0</m:t>
                                </m:r>
                              </m:sub>
                            </m:sSub>
                            <m:r>
                              <m:rPr>
                                <m:nor/>
                              </m:rPr>
                              <a:rPr lang="en-US" sz="2800" dirty="0"/>
                              <m:t>)</m:t>
                            </m:r>
                          </m:e>
                          <m:e/>
                          <m:e>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sub>
                            </m:sSub>
                            <m:r>
                              <m:rPr>
                                <m:nor/>
                              </m:rPr>
                              <a:rPr lang="en-US" sz="2800" dirty="0"/>
                              <m:t>)</m:t>
                            </m:r>
                            <m:r>
                              <a:rPr lang="it-IT" sz="2800" i="1" dirty="0">
                                <a:latin typeface="Cambria Math" panose="02040503050406030204" pitchFamily="18" charset="0"/>
                              </a:rPr>
                              <m:t>𝑑</m:t>
                            </m:r>
                            <m:r>
                              <m:rPr>
                                <m:nor/>
                              </m:rPr>
                              <a:rPr lang="en-US" sz="2800" dirty="0"/>
                              <m:t>=</m:t>
                            </m:r>
                            <m:r>
                              <a:rPr lang="it-IT" sz="2800" i="1" dirty="0">
                                <a:latin typeface="Cambria Math" panose="02040503050406030204" pitchFamily="18" charset="0"/>
                              </a:rPr>
                              <m:t>𝑣</m:t>
                            </m:r>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i="1">
                                    <a:latin typeface="Cambria Math" panose="02040503050406030204" pitchFamily="18" charset="0"/>
                                  </a:rPr>
                                  <m:t>𝑦𝑙</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𝑥𝑖</m:t>
                                </m:r>
                              </m:sub>
                            </m:sSub>
                            <m:r>
                              <m:rPr>
                                <m:nor/>
                              </m:rPr>
                              <a:rPr lang="en-US" sz="2800" dirty="0"/>
                              <m:t>)</m:t>
                            </m:r>
                          </m:e>
                        </m:eqArr>
                        <m:r>
                          <m:rPr>
                            <m:nor/>
                          </m:rPr>
                          <a:rPr lang="en-US" sz="2800" dirty="0">
                            <a:sym typeface="Symbol" panose="05050102010706020507" pitchFamily="18" charset="2"/>
                          </a:rPr>
                          <m:t></m:t>
                        </m:r>
                      </m:e>
                    </m:d>
                    <m:d>
                      <m:dPr>
                        <m:begChr m:val="{"/>
                        <m:endChr m:val=""/>
                        <m:ctrlPr>
                          <a:rPr lang="en-US" sz="2800" i="1" smtClean="0">
                            <a:latin typeface="Cambria Math" panose="02040503050406030204" pitchFamily="18" charset="0"/>
                          </a:rPr>
                        </m:ctrlPr>
                      </m:dPr>
                      <m:e>
                        <m:eqArr>
                          <m:eqArrPr>
                            <m:ctrlPr>
                              <a:rPr lang="en-US" sz="2800" i="1" dirty="0" smtClean="0">
                                <a:latin typeface="Cambria Math" panose="02040503050406030204" pitchFamily="18" charset="0"/>
                              </a:rPr>
                            </m:ctrlPr>
                          </m:eqArrPr>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i="1">
                                    <a:latin typeface="Cambria Math" panose="02040503050406030204" pitchFamily="18" charset="0"/>
                                  </a:rPr>
                                  <m:t>0</m:t>
                                </m:r>
                              </m:sub>
                            </m:sSub>
                            <m:r>
                              <m:rPr>
                                <m:nor/>
                              </m:rPr>
                              <a:rPr lang="en-US" sz="2800" dirty="0"/>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𝑥𝑖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𝑦𝑙</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r>
                                  <a:rPr lang="it-IT"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r>
                                      <a:rPr lang="en-US" sz="2800" i="1">
                                        <a:latin typeface="Cambria Math" panose="02040503050406030204" pitchFamily="18" charset="0"/>
                                      </a:rPr>
                                      <m:t> </m:t>
                                    </m:r>
                                  </m:sub>
                                </m:sSub>
                              </m:den>
                            </m:f>
                          </m:e>
                          <m:e>
                            <m:f>
                              <m:fPr>
                                <m:ctrlPr>
                                  <a:rPr lang="en-US" sz="2800" i="1" dirty="0">
                                    <a:latin typeface="Cambria Math" panose="02040503050406030204" pitchFamily="18" charset="0"/>
                                  </a:rPr>
                                </m:ctrlPr>
                              </m:fPr>
                              <m:num>
                                <m:r>
                                  <a:rPr lang="it-IT" sz="2800" b="0" i="1" dirty="0" smtClean="0">
                                    <a:latin typeface="Cambria Math" panose="02040503050406030204" pitchFamily="18" charset="0"/>
                                  </a:rPr>
                                  <m:t>𝑣</m:t>
                                </m:r>
                              </m:num>
                              <m:den>
                                <m:r>
                                  <a:rPr lang="it-IT" sz="2800" b="0" i="1" dirty="0" smtClean="0">
                                    <a:latin typeface="Cambria Math" panose="02040503050406030204" pitchFamily="18" charset="0"/>
                                  </a:rPr>
                                  <m:t>𝑑</m:t>
                                </m:r>
                              </m:den>
                            </m:f>
                            <m:r>
                              <m:rPr>
                                <m:nor/>
                              </m:rPr>
                              <a:rPr lang="en-US" sz="2800" dirty="0">
                                <a:sym typeface="Symbol" panose="05050102010706020507" pitchFamily="18" charset="2"/>
                              </a:rPr>
                              <m:t>=</m:t>
                            </m:r>
                            <m:r>
                              <m:rPr>
                                <m:nor/>
                              </m:rPr>
                              <a:rPr lang="en-US" sz="2800" dirty="0" smtClean="0"/>
                              <m:t> </m:t>
                            </m:r>
                            <m:f>
                              <m:fPr>
                                <m:ctrlPr>
                                  <a:rPr lang="en-US" sz="2800" i="1" dirty="0" smtClean="0">
                                    <a:latin typeface="Cambria Math" panose="02040503050406030204" pitchFamily="18" charset="0"/>
                                  </a:rPr>
                                </m:ctrlPr>
                              </m:fPr>
                              <m:num>
                                <m:r>
                                  <m:rPr>
                                    <m:nor/>
                                  </m:rPr>
                                  <a:rPr lang="en-US" sz="2800" dirty="0"/>
                                  <m:t>(</m:t>
                                </m:r>
                                <m:sSub>
                                  <m:sSubPr>
                                    <m:ctrlPr>
                                      <a:rPr lang="en-US" sz="2800" i="1" smtClean="0">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sub>
                                </m:sSub>
                                <m:r>
                                  <m:rPr>
                                    <m:nor/>
                                  </m:rPr>
                                  <a:rPr lang="en-US" sz="2800" dirty="0"/>
                                  <m:t>)</m:t>
                                </m:r>
                              </m:num>
                              <m:den>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b="0" i="1" smtClean="0">
                                        <a:latin typeface="Cambria Math" panose="02040503050406030204" pitchFamily="18" charset="0"/>
                                      </a:rPr>
                                      <m:t>𝑦𝑙</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𝑥𝑖</m:t>
                                    </m:r>
                                  </m:sub>
                                </m:sSub>
                                <m:r>
                                  <a:rPr lang="it-IT" sz="2800" b="0" i="1" smtClean="0">
                                    <a:latin typeface="Cambria Math" panose="02040503050406030204" pitchFamily="18" charset="0"/>
                                  </a:rPr>
                                  <m:t>)</m:t>
                                </m:r>
                              </m:den>
                            </m:f>
                            <m:r>
                              <m:rPr>
                                <m:nor/>
                              </m:rPr>
                              <a:rPr lang="en-US" sz="2800" dirty="0"/>
                              <m:t>=</m:t>
                            </m:r>
                            <m:r>
                              <m:rPr>
                                <m:nor/>
                              </m:rPr>
                              <a:rPr lang="en-US" sz="2800" dirty="0">
                                <a:latin typeface="Symbol" panose="05050102010706020507" pitchFamily="18" charset="2"/>
                              </a:rPr>
                              <m:t>n</m:t>
                            </m:r>
                            <m:r>
                              <m:rPr>
                                <m:nor/>
                              </m:rPr>
                              <a:rPr lang="it-IT" sz="2800" b="0" i="0" dirty="0" smtClean="0">
                                <a:latin typeface="Symbol" panose="05050102010706020507" pitchFamily="18" charset="2"/>
                              </a:rPr>
                              <m:t> </m:t>
                            </m:r>
                          </m:e>
                          <m:e>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sub>
                            </m:sSub>
                            <m:r>
                              <m:rPr>
                                <m:nor/>
                              </m:rPr>
                              <a:rPr lang="en-US" sz="2800" dirty="0"/>
                              <m:t>)=</m:t>
                            </m:r>
                            <m:r>
                              <m:rPr>
                                <m:nor/>
                              </m:rPr>
                              <a:rPr lang="en-US" sz="2800" dirty="0" smtClean="0">
                                <a:latin typeface="Symbol" panose="05050102010706020507" pitchFamily="18" charset="2"/>
                              </a:rPr>
                              <m:t>n</m:t>
                            </m:r>
                            <m:d>
                              <m:dPr>
                                <m:ctrlPr>
                                  <a:rPr lang="it-IT"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i="1">
                                        <a:latin typeface="Cambria Math" panose="02040503050406030204" pitchFamily="18" charset="0"/>
                                      </a:rPr>
                                      <m:t>𝑦𝑙</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𝑥𝑖</m:t>
                                    </m:r>
                                  </m:sub>
                                </m:sSub>
                              </m:e>
                            </m:d>
                          </m:e>
                          <m:e>
                            <m:r>
                              <m:rPr>
                                <m:nor/>
                              </m:rPr>
                              <a:rPr lang="en-US" sz="2800" dirty="0"/>
                              <m:t> </m:t>
                            </m:r>
                          </m:e>
                        </m:eqArr>
                      </m:e>
                    </m:d>
                  </m:oMath>
                </a14:m>
                <a:endParaRPr lang="en-US" sz="2400" dirty="0" smtClean="0"/>
              </a:p>
            </p:txBody>
          </p:sp>
        </mc:Choice>
        <mc:Fallback>
          <p:sp>
            <p:nvSpPr>
              <p:cNvPr id="56" name="TextBox 55"/>
              <p:cNvSpPr txBox="1">
                <a:spLocks noRot="1" noChangeAspect="1" noMove="1" noResize="1" noEditPoints="1" noAdjustHandles="1" noChangeArrowheads="1" noChangeShapeType="1" noTextEdit="1"/>
              </p:cNvSpPr>
              <p:nvPr/>
            </p:nvSpPr>
            <p:spPr>
              <a:xfrm>
                <a:off x="461199" y="3772341"/>
                <a:ext cx="10851730" cy="3016018"/>
              </a:xfrm>
              <a:prstGeom prst="rect">
                <a:avLst/>
              </a:prstGeom>
              <a:blipFill>
                <a:blip r:embed="rId6"/>
                <a:stretch>
                  <a:fillRect l="-899" t="-1616"/>
                </a:stretch>
              </a:blipFill>
            </p:spPr>
            <p:txBody>
              <a:bodyPr/>
              <a:lstStyle/>
              <a:p>
                <a:r>
                  <a:rPr lang="en-US">
                    <a:noFill/>
                  </a:rPr>
                  <a:t> </a:t>
                </a:r>
              </a:p>
            </p:txBody>
          </p:sp>
        </mc:Fallback>
      </mc:AlternateContent>
      <p:pic>
        <p:nvPicPr>
          <p:cNvPr id="37" name="Picture 36"/>
          <p:cNvPicPr>
            <a:picLocks noChangeAspect="1"/>
          </p:cNvPicPr>
          <p:nvPr/>
        </p:nvPicPr>
        <p:blipFill rotWithShape="1">
          <a:blip r:embed="rId7"/>
          <a:srcRect t="17880"/>
          <a:stretch/>
        </p:blipFill>
        <p:spPr>
          <a:xfrm>
            <a:off x="8925682" y="750117"/>
            <a:ext cx="3158095" cy="3062544"/>
          </a:xfrm>
          <a:prstGeom prst="rect">
            <a:avLst/>
          </a:prstGeom>
        </p:spPr>
      </p:pic>
      <p:sp>
        <p:nvSpPr>
          <p:cNvPr id="8" name="Date Placeholder 7"/>
          <p:cNvSpPr>
            <a:spLocks noGrp="1"/>
          </p:cNvSpPr>
          <p:nvPr>
            <p:ph type="dt" sz="half" idx="10"/>
          </p:nvPr>
        </p:nvSpPr>
        <p:spPr/>
        <p:txBody>
          <a:bodyPr/>
          <a:lstStyle/>
          <a:p>
            <a:r>
              <a:rPr lang="en-US" smtClean="0"/>
              <a:t>24/02/2016</a:t>
            </a:r>
            <a:endParaRPr lang="en-US" dirty="0"/>
          </a:p>
        </p:txBody>
      </p:sp>
      <p:sp>
        <p:nvSpPr>
          <p:cNvPr id="9" name="Footer Placeholder 8"/>
          <p:cNvSpPr>
            <a:spLocks noGrp="1"/>
          </p:cNvSpPr>
          <p:nvPr>
            <p:ph type="ftr" sz="quarter" idx="11"/>
          </p:nvPr>
        </p:nvSpPr>
        <p:spPr/>
        <p:txBody>
          <a:bodyPr/>
          <a:lstStyle/>
          <a:p>
            <a:r>
              <a:rPr lang="fi-FI" dirty="0" smtClean="0"/>
              <a:t>G. Aielli - RPC 2016</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915285704"/>
              </p:ext>
            </p:extLst>
          </p:nvPr>
        </p:nvGraphicFramePr>
        <p:xfrm>
          <a:off x="3251200" y="1892300"/>
          <a:ext cx="914400" cy="198438"/>
        </p:xfrm>
        <a:graphic>
          <a:graphicData uri="http://schemas.openxmlformats.org/presentationml/2006/ole">
            <mc:AlternateContent xmlns:mc="http://schemas.openxmlformats.org/markup-compatibility/2006">
              <mc:Choice xmlns:v="urn:schemas-microsoft-com:vml" Requires="v">
                <p:oleObj spid="_x0000_s20492"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3251200" y="1892300"/>
                        <a:ext cx="914400" cy="19843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7315557"/>
              </p:ext>
            </p:extLst>
          </p:nvPr>
        </p:nvGraphicFramePr>
        <p:xfrm>
          <a:off x="3251200" y="1892300"/>
          <a:ext cx="914400" cy="198438"/>
        </p:xfrm>
        <a:graphic>
          <a:graphicData uri="http://schemas.openxmlformats.org/presentationml/2006/ole">
            <mc:AlternateContent xmlns:mc="http://schemas.openxmlformats.org/markup-compatibility/2006">
              <mc:Choice xmlns:v="urn:schemas-microsoft-com:vml" Requires="v">
                <p:oleObj spid="_x0000_s20493" name="Equation" r:id="rId10" imgW="914400" imgH="198720" progId="Equation.DSMT4">
                  <p:embed/>
                </p:oleObj>
              </mc:Choice>
              <mc:Fallback>
                <p:oleObj name="Equation" r:id="rId10" imgW="914400" imgH="198720" progId="Equation.DSMT4">
                  <p:embed/>
                  <p:pic>
                    <p:nvPicPr>
                      <p:cNvPr id="0" name=""/>
                      <p:cNvPicPr/>
                      <p:nvPr/>
                    </p:nvPicPr>
                    <p:blipFill>
                      <a:blip r:embed="rId9"/>
                      <a:stretch>
                        <a:fillRect/>
                      </a:stretch>
                    </p:blipFill>
                    <p:spPr>
                      <a:xfrm>
                        <a:off x="3251200" y="18923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19408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9" y="164810"/>
            <a:ext cx="8616871" cy="798534"/>
          </a:xfrm>
        </p:spPr>
        <p:txBody>
          <a:bodyPr>
            <a:normAutofit/>
          </a:bodyPr>
          <a:lstStyle/>
          <a:p>
            <a:r>
              <a:rPr lang="en-US" dirty="0" smtClean="0"/>
              <a:t>Preliminary results of 2015 test beam</a:t>
            </a:r>
            <a:endParaRPr lang="en-US" dirty="0"/>
          </a:p>
        </p:txBody>
      </p:sp>
      <p:sp>
        <p:nvSpPr>
          <p:cNvPr id="14" name="Date Placeholder 13"/>
          <p:cNvSpPr>
            <a:spLocks noGrp="1"/>
          </p:cNvSpPr>
          <p:nvPr>
            <p:ph type="dt" sz="half" idx="10"/>
          </p:nvPr>
        </p:nvSpPr>
        <p:spPr>
          <a:xfrm>
            <a:off x="8795825" y="4919714"/>
            <a:ext cx="1600200" cy="365125"/>
          </a:xfrm>
        </p:spPr>
        <p:txBody>
          <a:bodyPr/>
          <a:lstStyle/>
          <a:p>
            <a:r>
              <a:rPr lang="en-US" smtClean="0">
                <a:solidFill>
                  <a:prstClr val="black">
                    <a:tint val="75000"/>
                  </a:prstClr>
                </a:solidFill>
              </a:rPr>
              <a:t>24/02/2016</a:t>
            </a:r>
            <a:endParaRPr lang="en-US">
              <a:solidFill>
                <a:prstClr val="black">
                  <a:tint val="75000"/>
                </a:prstClr>
              </a:solidFill>
            </a:endParaRPr>
          </a:p>
        </p:txBody>
      </p:sp>
      <p:sp>
        <p:nvSpPr>
          <p:cNvPr id="5" name="Content Placeholder 4"/>
          <p:cNvSpPr>
            <a:spLocks noGrp="1"/>
          </p:cNvSpPr>
          <p:nvPr>
            <p:ph idx="1"/>
          </p:nvPr>
        </p:nvSpPr>
        <p:spPr>
          <a:xfrm>
            <a:off x="183809" y="1127318"/>
            <a:ext cx="7128494" cy="2384207"/>
          </a:xfrm>
        </p:spPr>
        <p:txBody>
          <a:bodyPr>
            <a:normAutofit lnSpcReduction="10000"/>
          </a:bodyPr>
          <a:lstStyle/>
          <a:p>
            <a:r>
              <a:rPr lang="en-US" dirty="0" smtClean="0"/>
              <a:t>Preliminary test on the ATLAS BIS78 prototype</a:t>
            </a:r>
            <a:endParaRPr lang="en-US" dirty="0"/>
          </a:p>
          <a:p>
            <a:r>
              <a:rPr lang="en-US" dirty="0" smtClean="0"/>
              <a:t>2D readout connected to a CAEN digitizer DT5742</a:t>
            </a:r>
          </a:p>
          <a:p>
            <a:r>
              <a:rPr lang="en-US" dirty="0" smtClean="0"/>
              <a:t>2.5 G samples/s (non optimal </a:t>
            </a:r>
            <a:r>
              <a:rPr lang="en-US" dirty="0" smtClean="0">
                <a:sym typeface="Wingdings" panose="05000000000000000000" pitchFamily="2" charset="2"/>
              </a:rPr>
              <a:t></a:t>
            </a:r>
            <a:r>
              <a:rPr lang="en-US" dirty="0" smtClean="0"/>
              <a:t> 0.4 ns binning. 5 G samples/s not compatible with the trigger window)</a:t>
            </a:r>
          </a:p>
          <a:p>
            <a:r>
              <a:rPr lang="en-US" dirty="0" smtClean="0"/>
              <a:t>12 m </a:t>
            </a:r>
            <a:r>
              <a:rPr lang="en-US" dirty="0" err="1" smtClean="0"/>
              <a:t>lemo</a:t>
            </a:r>
            <a:r>
              <a:rPr lang="en-US" dirty="0" smtClean="0"/>
              <a:t> cables </a:t>
            </a:r>
            <a:r>
              <a:rPr lang="en-US" dirty="0" smtClean="0">
                <a:sym typeface="Wingdings" panose="05000000000000000000" pitchFamily="2" charset="2"/>
              </a:rPr>
              <a:t> a few cm of length difference</a:t>
            </a:r>
          </a:p>
          <a:p>
            <a:r>
              <a:rPr lang="en-US" dirty="0" smtClean="0">
                <a:sym typeface="Wingdings" panose="05000000000000000000" pitchFamily="2" charset="2"/>
              </a:rPr>
              <a:t>Anyway we did the exercise….</a:t>
            </a:r>
            <a:endParaRPr lang="en-US" dirty="0" smtClean="0"/>
          </a:p>
          <a:p>
            <a:endParaRPr lang="en-US" dirty="0" smtClean="0"/>
          </a:p>
        </p:txBody>
      </p:sp>
      <p:grpSp>
        <p:nvGrpSpPr>
          <p:cNvPr id="4" name="Group 3"/>
          <p:cNvGrpSpPr/>
          <p:nvPr/>
        </p:nvGrpSpPr>
        <p:grpSpPr>
          <a:xfrm>
            <a:off x="7465072" y="1365270"/>
            <a:ext cx="4608941" cy="3919569"/>
            <a:chOff x="7465072" y="1365270"/>
            <a:chExt cx="4608941" cy="3919569"/>
          </a:xfrm>
        </p:grpSpPr>
        <p:pic>
          <p:nvPicPr>
            <p:cNvPr id="17" name="Content Placeholder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65072" y="1365270"/>
              <a:ext cx="4608941" cy="3919569"/>
            </a:xfrm>
            <a:prstGeom prst="rect">
              <a:avLst/>
            </a:prstGeom>
          </p:spPr>
        </p:pic>
        <p:sp>
          <p:nvSpPr>
            <p:cNvPr id="6" name="TextBox 5"/>
            <p:cNvSpPr txBox="1"/>
            <p:nvPr/>
          </p:nvSpPr>
          <p:spPr>
            <a:xfrm>
              <a:off x="7649389" y="2546663"/>
              <a:ext cx="1454244" cy="369332"/>
            </a:xfrm>
            <a:prstGeom prst="rect">
              <a:avLst/>
            </a:prstGeom>
            <a:noFill/>
          </p:spPr>
          <p:txBody>
            <a:bodyPr wrap="none" rtlCol="0">
              <a:spAutoFit/>
            </a:bodyPr>
            <a:lstStyle/>
            <a:p>
              <a:pPr defTabSz="914400"/>
              <a:r>
                <a:rPr lang="en-US" b="1" dirty="0" smtClean="0">
                  <a:solidFill>
                    <a:prstClr val="black"/>
                  </a:solidFill>
                  <a:effectLst>
                    <a:glow rad="228600">
                      <a:srgbClr val="E6C133">
                        <a:satMod val="175000"/>
                        <a:alpha val="40000"/>
                      </a:srgbClr>
                    </a:glow>
                  </a:effectLst>
                </a:rPr>
                <a:t>2D readout</a:t>
              </a:r>
              <a:endParaRPr lang="en-US" b="1" dirty="0">
                <a:solidFill>
                  <a:prstClr val="black"/>
                </a:solidFill>
                <a:effectLst>
                  <a:glow rad="228600">
                    <a:srgbClr val="E6C133">
                      <a:satMod val="175000"/>
                      <a:alpha val="40000"/>
                    </a:srgbClr>
                  </a:glow>
                </a:effectLst>
              </a:endParaRPr>
            </a:p>
          </p:txBody>
        </p:sp>
        <p:sp>
          <p:nvSpPr>
            <p:cNvPr id="7" name="Right Arrow 6"/>
            <p:cNvSpPr/>
            <p:nvPr/>
          </p:nvSpPr>
          <p:spPr>
            <a:xfrm rot="996671">
              <a:off x="9052306" y="2930308"/>
              <a:ext cx="2167692" cy="275103"/>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 name="Right Arrow 21"/>
            <p:cNvSpPr/>
            <p:nvPr/>
          </p:nvSpPr>
          <p:spPr>
            <a:xfrm rot="3126195">
              <a:off x="8133783" y="3457009"/>
              <a:ext cx="1634253" cy="303252"/>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pic>
        <p:nvPicPr>
          <p:cNvPr id="23" name="Picture 22" descr="20150902_11055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44" y="3862150"/>
            <a:ext cx="4943872" cy="2780928"/>
          </a:xfrm>
          <a:prstGeom prst="rect">
            <a:avLst/>
          </a:prstGeom>
        </p:spPr>
      </p:pic>
      <p:sp>
        <p:nvSpPr>
          <p:cNvPr id="24" name="Content Placeholder 2"/>
          <p:cNvSpPr txBox="1">
            <a:spLocks/>
          </p:cNvSpPr>
          <p:nvPr/>
        </p:nvSpPr>
        <p:spPr>
          <a:xfrm>
            <a:off x="5265836" y="3841336"/>
            <a:ext cx="2373951" cy="28329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rgbClr val="ACD433"/>
              </a:buClr>
            </a:pPr>
            <a:r>
              <a:rPr lang="en-US" sz="1800" dirty="0" smtClean="0">
                <a:solidFill>
                  <a:prstClr val="white"/>
                </a:solidFill>
                <a:sym typeface="Wingdings" panose="05000000000000000000" pitchFamily="2" charset="2"/>
              </a:rPr>
              <a:t>1 mm gas gap</a:t>
            </a:r>
          </a:p>
          <a:p>
            <a:pPr>
              <a:buClr>
                <a:srgbClr val="ACD433"/>
              </a:buClr>
            </a:pPr>
            <a:r>
              <a:rPr lang="en-US" sz="1800" dirty="0" smtClean="0">
                <a:solidFill>
                  <a:prstClr val="white"/>
                </a:solidFill>
                <a:sym typeface="Wingdings" panose="05000000000000000000" pitchFamily="2" charset="2"/>
              </a:rPr>
              <a:t>1.2 mm electrodes </a:t>
            </a:r>
          </a:p>
          <a:p>
            <a:pPr>
              <a:buClr>
                <a:srgbClr val="ACD433"/>
              </a:buClr>
            </a:pPr>
            <a:r>
              <a:rPr lang="en-US" sz="1800" dirty="0" smtClean="0">
                <a:solidFill>
                  <a:prstClr val="white"/>
                </a:solidFill>
                <a:sym typeface="Wingdings" panose="05000000000000000000" pitchFamily="2" charset="2"/>
              </a:rPr>
              <a:t>100 x 50 cm^2 single gap</a:t>
            </a:r>
          </a:p>
          <a:p>
            <a:pPr>
              <a:buClr>
                <a:srgbClr val="ACD433"/>
              </a:buClr>
            </a:pPr>
            <a:r>
              <a:rPr lang="en-US" sz="1800" dirty="0" smtClean="0">
                <a:solidFill>
                  <a:prstClr val="white"/>
                </a:solidFill>
                <a:sym typeface="Wingdings" panose="05000000000000000000" pitchFamily="2" charset="2"/>
              </a:rPr>
              <a:t>25 mm pitch strips</a:t>
            </a:r>
          </a:p>
          <a:p>
            <a:pPr>
              <a:buClr>
                <a:srgbClr val="ACD433"/>
              </a:buClr>
            </a:pPr>
            <a:r>
              <a:rPr lang="en-US" sz="1800" dirty="0" smtClean="0">
                <a:solidFill>
                  <a:prstClr val="white"/>
                </a:solidFill>
                <a:sym typeface="Wingdings" panose="05000000000000000000" pitchFamily="2" charset="2"/>
              </a:rPr>
              <a:t>New Front end</a:t>
            </a:r>
          </a:p>
        </p:txBody>
      </p:sp>
      <p:sp>
        <p:nvSpPr>
          <p:cNvPr id="3" name="Footer Placeholder 2"/>
          <p:cNvSpPr>
            <a:spLocks noGrp="1"/>
          </p:cNvSpPr>
          <p:nvPr>
            <p:ph type="ftr" sz="quarter" idx="11"/>
          </p:nvPr>
        </p:nvSpPr>
        <p:spPr/>
        <p:txBody>
          <a:bodyPr/>
          <a:lstStyle/>
          <a:p>
            <a:r>
              <a:rPr lang="fi-FI" dirty="0" smtClean="0">
                <a:solidFill>
                  <a:prstClr val="white">
                    <a:tint val="75000"/>
                    <a:alpha val="60000"/>
                  </a:prstClr>
                </a:solidFill>
              </a:rPr>
              <a:t>G. Aielli - RPC 2016</a:t>
            </a:r>
            <a:endParaRPr lang="en-US" dirty="0">
              <a:solidFill>
                <a:prstClr val="white">
                  <a:tint val="75000"/>
                  <a:alpha val="60000"/>
                </a:prstClr>
              </a:solidFill>
            </a:endParaRPr>
          </a:p>
        </p:txBody>
      </p:sp>
    </p:spTree>
    <p:extLst>
      <p:ext uri="{BB962C8B-B14F-4D97-AF65-F5344CB8AC3E}">
        <p14:creationId xmlns:p14="http://schemas.microsoft.com/office/powerpoint/2010/main" val="93677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10009" y="1004371"/>
                <a:ext cx="3541239" cy="5168018"/>
              </a:xfrm>
              <a:prstGeom prst="rect">
                <a:avLst/>
              </a:prstGeom>
              <a:noFill/>
            </p:spPr>
            <p:txBody>
              <a:bodyPr wrap="square" rtlCol="0">
                <a:spAutoFit/>
              </a:bodyPr>
              <a:lstStyle/>
              <a:p>
                <a:r>
                  <a:rPr lang="en-US" sz="2000" b="1" dirty="0" smtClean="0"/>
                  <a:t>Determination of the real hits </a:t>
                </a:r>
                <a:r>
                  <a:rPr lang="en-US" sz="2000" b="1" dirty="0" smtClean="0">
                    <a:latin typeface="Symbol" panose="05050102010706020507" pitchFamily="18" charset="2"/>
                  </a:rPr>
                  <a:t>a, b...</a:t>
                </a:r>
                <a:endParaRPr lang="en-US" sz="2000" b="1" dirty="0" smtClean="0"/>
              </a:p>
              <a:p>
                <a:r>
                  <a:rPr lang="en-US" dirty="0"/>
                  <a:t>Given a list of x </a:t>
                </a:r>
                <a:r>
                  <a:rPr lang="en-US" dirty="0" err="1"/>
                  <a:t>anf</a:t>
                </a:r>
                <a:r>
                  <a:rPr lang="en-US" dirty="0"/>
                  <a:t> y hits we can calculate the </a:t>
                </a:r>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The resulting matrix will have elements compatible with </a:t>
                </a:r>
                <a14:m>
                  <m:oMath xmlns:m="http://schemas.openxmlformats.org/officeDocument/2006/math">
                    <m:f>
                      <m:fPr>
                        <m:type m:val="skw"/>
                        <m:ctrlPr>
                          <a:rPr lang="en-US" sz="2000" i="1" dirty="0" smtClean="0">
                            <a:latin typeface="Cambria Math" panose="02040503050406030204" pitchFamily="18" charset="0"/>
                          </a:rPr>
                        </m:ctrlPr>
                      </m:fPr>
                      <m:num>
                        <m:r>
                          <a:rPr lang="it-IT" sz="2000" b="0" i="1" dirty="0" smtClean="0">
                            <a:latin typeface="Cambria Math" panose="02040503050406030204" pitchFamily="18" charset="0"/>
                          </a:rPr>
                          <m:t>𝑣</m:t>
                        </m:r>
                      </m:num>
                      <m:den>
                        <m:r>
                          <a:rPr lang="it-IT" sz="2000" b="0" i="1" dirty="0" smtClean="0">
                            <a:latin typeface="Cambria Math" panose="02040503050406030204" pitchFamily="18" charset="0"/>
                          </a:rPr>
                          <m:t>𝑑</m:t>
                        </m:r>
                      </m:den>
                    </m:f>
                  </m:oMath>
                </a14:m>
                <a:r>
                  <a:rPr lang="en-US" dirty="0" smtClean="0"/>
                  <a:t> corresponding to the strips </a:t>
                </a:r>
                <a14:m>
                  <m:oMath xmlns:m="http://schemas.openxmlformats.org/officeDocument/2006/math">
                    <m:r>
                      <a:rPr lang="it-IT" i="1" dirty="0">
                        <a:latin typeface="Cambria Math" panose="02040503050406030204" pitchFamily="18" charset="0"/>
                      </a:rPr>
                      <m:t>𝑖</m:t>
                    </m:r>
                    <m:r>
                      <a:rPr lang="it-IT" i="1" dirty="0">
                        <a:latin typeface="Cambria Math" panose="02040503050406030204" pitchFamily="18" charset="0"/>
                      </a:rPr>
                      <m:t>,</m:t>
                    </m:r>
                    <m:r>
                      <a:rPr lang="it-IT" i="1" dirty="0">
                        <a:latin typeface="Cambria Math" panose="02040503050406030204" pitchFamily="18" charset="0"/>
                      </a:rPr>
                      <m:t>𝑗</m:t>
                    </m:r>
                  </m:oMath>
                </a14:m>
                <a:r>
                  <a:rPr lang="en-US" dirty="0" smtClean="0"/>
                  <a:t>.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0009" y="1004371"/>
                <a:ext cx="3541239" cy="5168018"/>
              </a:xfrm>
              <a:prstGeom prst="rect">
                <a:avLst/>
              </a:prstGeom>
              <a:blipFill rotWithShape="0">
                <a:blip r:embed="rId3"/>
                <a:stretch>
                  <a:fillRect l="-1893" t="-708" r="-15146" b="-8137"/>
                </a:stretch>
              </a:blipFill>
            </p:spPr>
            <p:txBody>
              <a:bodyPr/>
              <a:lstStyle/>
              <a:p>
                <a:r>
                  <a:rPr lang="en-US">
                    <a:noFill/>
                  </a:rPr>
                  <a:t> </a:t>
                </a:r>
              </a:p>
            </p:txBody>
          </p:sp>
        </mc:Fallback>
      </mc:AlternateContent>
      <p:sp>
        <p:nvSpPr>
          <p:cNvPr id="5" name="TextBox 4"/>
          <p:cNvSpPr txBox="1"/>
          <p:nvPr/>
        </p:nvSpPr>
        <p:spPr>
          <a:xfrm>
            <a:off x="3846591" y="811721"/>
            <a:ext cx="3211157" cy="2062103"/>
          </a:xfrm>
          <a:prstGeom prst="rect">
            <a:avLst/>
          </a:prstGeom>
          <a:noFill/>
        </p:spPr>
        <p:txBody>
          <a:bodyPr wrap="square" rtlCol="0">
            <a:spAutoFit/>
          </a:bodyPr>
          <a:lstStyle/>
          <a:p>
            <a:r>
              <a:rPr lang="en-US" sz="2000" b="1" dirty="0" smtClean="0"/>
              <a:t>Calibration</a:t>
            </a:r>
          </a:p>
          <a:p>
            <a:r>
              <a:rPr lang="en-US" dirty="0" smtClean="0"/>
              <a:t>The distribution of </a:t>
            </a:r>
            <a:r>
              <a:rPr lang="en-US" dirty="0" smtClean="0">
                <a:latin typeface="Symbol" panose="05050102010706020507" pitchFamily="18" charset="2"/>
              </a:rPr>
              <a:t>n</a:t>
            </a:r>
            <a:r>
              <a:rPr lang="en-US" baseline="-25000" dirty="0" smtClean="0"/>
              <a:t>i</a:t>
            </a:r>
            <a:r>
              <a:rPr lang="en-US" baseline="30000" dirty="0" smtClean="0"/>
              <a:t>1</a:t>
            </a:r>
            <a:r>
              <a:rPr lang="en-US" dirty="0" smtClean="0"/>
              <a:t>, or</a:t>
            </a:r>
            <a:r>
              <a:rPr lang="en-US" dirty="0" smtClean="0">
                <a:latin typeface="Symbol" panose="05050102010706020507" pitchFamily="18" charset="2"/>
              </a:rPr>
              <a:t> </a:t>
            </a:r>
            <a:r>
              <a:rPr lang="en-US" dirty="0" smtClean="0"/>
              <a:t>t</a:t>
            </a:r>
            <a:r>
              <a:rPr lang="en-US" baseline="-25000" dirty="0" smtClean="0"/>
              <a:t>0</a:t>
            </a:r>
            <a:r>
              <a:rPr lang="en-US" baseline="30000" dirty="0" smtClean="0"/>
              <a:t>i</a:t>
            </a:r>
            <a:r>
              <a:rPr lang="en-US" baseline="-25000" dirty="0"/>
              <a:t>1</a:t>
            </a:r>
            <a:r>
              <a:rPr lang="en-US" dirty="0" smtClean="0"/>
              <a:t> (for single hits) gives the </a:t>
            </a:r>
            <a:r>
              <a:rPr lang="en-US" dirty="0" err="1" smtClean="0"/>
              <a:t>the</a:t>
            </a:r>
            <a:r>
              <a:rPr lang="en-US" dirty="0" smtClean="0"/>
              <a:t> </a:t>
            </a:r>
            <a:r>
              <a:rPr lang="en-US" dirty="0"/>
              <a:t>measure of v/d and </a:t>
            </a:r>
            <a:r>
              <a:rPr lang="en-US" dirty="0" smtClean="0"/>
              <a:t>uncertainty distribution calibration. It’s a property of the system </a:t>
            </a:r>
          </a:p>
        </p:txBody>
      </p:sp>
      <mc:AlternateContent xmlns:mc="http://schemas.openxmlformats.org/markup-compatibility/2006" xmlns:a14="http://schemas.microsoft.com/office/drawing/2010/main">
        <mc:Choice Requires="a14">
          <p:sp>
            <p:nvSpPr>
              <p:cNvPr id="6" name="Rectangle 5"/>
              <p:cNvSpPr/>
              <p:nvPr/>
            </p:nvSpPr>
            <p:spPr>
              <a:xfrm>
                <a:off x="179380" y="2459424"/>
                <a:ext cx="2993028" cy="2477153"/>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d>
                        <m:dPr>
                          <m:begChr m:val="{"/>
                          <m:endChr m:val=""/>
                          <m:ctrlPr>
                            <a:rPr lang="en-US" sz="2600" i="1" smtClean="0">
                              <a:latin typeface="Cambria Math" panose="02040503050406030204" pitchFamily="18" charset="0"/>
                            </a:rPr>
                          </m:ctrlPr>
                        </m:dPr>
                        <m:e>
                          <m:eqArr>
                            <m:eqArrPr>
                              <m:ctrlPr>
                                <a:rPr lang="en-US" sz="2600" i="1">
                                  <a:latin typeface="Cambria Math" panose="02040503050406030204" pitchFamily="18" charset="0"/>
                                </a:rPr>
                              </m:ctrlPr>
                            </m:eqArrPr>
                            <m:e>
                              <m:r>
                                <m:rPr>
                                  <m:nor/>
                                </m:rPr>
                                <a:rPr lang="en-US" sz="2600" dirty="0"/>
                                <m:t>(</m:t>
                              </m:r>
                              <m:r>
                                <a:rPr lang="it-IT" sz="2600" i="1" dirty="0">
                                  <a:latin typeface="Cambria Math" panose="02040503050406030204" pitchFamily="18" charset="0"/>
                                </a:rPr>
                                <m:t>𝑖</m:t>
                              </m:r>
                              <m:r>
                                <a:rPr lang="it-IT" sz="2600" i="1" dirty="0">
                                  <a:latin typeface="Cambria Math" panose="02040503050406030204" pitchFamily="18" charset="0"/>
                                </a:rPr>
                                <m:t>,</m:t>
                              </m:r>
                              <m:r>
                                <a:rPr lang="it-IT" sz="2600" i="1" dirty="0">
                                  <a:latin typeface="Cambria Math" panose="02040503050406030204" pitchFamily="18" charset="0"/>
                                </a:rPr>
                                <m:t>𝑗</m:t>
                              </m:r>
                              <m:r>
                                <a:rPr lang="it-IT" sz="2600" i="1" dirty="0">
                                  <a:latin typeface="Cambria Math" panose="02040503050406030204" pitchFamily="18" charset="0"/>
                                </a:rPr>
                                <m:t>,</m:t>
                              </m:r>
                              <m:r>
                                <a:rPr lang="it-IT" sz="2600" i="1">
                                  <a:latin typeface="Cambria Math" panose="02040503050406030204" pitchFamily="18" charset="0"/>
                                </a:rPr>
                                <m:t>𝑘</m:t>
                              </m:r>
                              <m:r>
                                <a:rPr lang="it-IT" sz="2600" i="1">
                                  <a:latin typeface="Cambria Math" panose="02040503050406030204" pitchFamily="18" charset="0"/>
                                </a:rPr>
                                <m:t>,</m:t>
                              </m:r>
                              <m:r>
                                <a:rPr lang="it-IT" sz="2600" i="1">
                                  <a:latin typeface="Cambria Math" panose="02040503050406030204" pitchFamily="18" charset="0"/>
                                </a:rPr>
                                <m:t>𝑙</m:t>
                              </m:r>
                              <m:r>
                                <a:rPr lang="it-IT" sz="2600" i="1">
                                  <a:latin typeface="Cambria Math" panose="02040503050406030204" pitchFamily="18" charset="0"/>
                                </a:rPr>
                                <m:t>=1…</m:t>
                              </m:r>
                              <m:r>
                                <a:rPr lang="it-IT" sz="2600" i="1">
                                  <a:latin typeface="Cambria Math" panose="02040503050406030204" pitchFamily="18" charset="0"/>
                                </a:rPr>
                                <m:t>𝑁</m:t>
                              </m:r>
                              <m:r>
                                <m:rPr>
                                  <m:nor/>
                                </m:rPr>
                                <a:rPr lang="en-US" sz="2600" dirty="0"/>
                                <m:t> )</m:t>
                              </m:r>
                            </m:e>
                            <m:e>
                              <m:eqArr>
                                <m:eqArrPr>
                                  <m:ctrlPr>
                                    <a:rPr lang="en-US" sz="2600" i="1" dirty="0">
                                      <a:latin typeface="Cambria Math" panose="02040503050406030204" pitchFamily="18" charset="0"/>
                                    </a:rPr>
                                  </m:ctrlPr>
                                </m:eqArrPr>
                                <m:e>
                                  <m:sSubSup>
                                    <m:sSubSupPr>
                                      <m:ctrlPr>
                                        <a:rPr lang="en-US" sz="2600" i="1">
                                          <a:latin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𝜈</m:t>
                                      </m:r>
                                    </m:e>
                                    <m:sub>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𝑖</m:t>
                                          </m:r>
                                          <m:r>
                                            <a:rPr lang="en-US" sz="2600" i="1">
                                              <a:latin typeface="Cambria Math" panose="02040503050406030204" pitchFamily="18" charset="0"/>
                                            </a:rPr>
                                            <m:t> </m:t>
                                          </m:r>
                                        </m:sub>
                                      </m:sSub>
                                    </m:sub>
                                    <m:sup>
                                      <m:sSub>
                                        <m:sSubPr>
                                          <m:ctrlPr>
                                            <a:rPr lang="en-US" sz="2600" i="1">
                                              <a:latin typeface="Cambria Math" panose="02040503050406030204" pitchFamily="18" charset="0"/>
                                            </a:rPr>
                                          </m:ctrlPr>
                                        </m:sSubPr>
                                        <m:e>
                                          <m:r>
                                            <a:rPr lang="en-US" sz="2600" i="1">
                                              <a:latin typeface="Cambria Math" panose="02040503050406030204" pitchFamily="18" charset="0"/>
                                            </a:rPr>
                                            <m:t>𝑦</m:t>
                                          </m:r>
                                        </m:e>
                                        <m:sub>
                                          <m:r>
                                            <a:rPr lang="it-IT" sz="2600" i="1">
                                              <a:latin typeface="Cambria Math" panose="02040503050406030204" pitchFamily="18" charset="0"/>
                                            </a:rPr>
                                            <m:t>𝑘</m:t>
                                          </m:r>
                                        </m:sub>
                                      </m:sSub>
                                    </m:sup>
                                  </m:sSubSup>
                                  <m:r>
                                    <m:rPr>
                                      <m:nor/>
                                    </m:rPr>
                                    <a:rPr lang="it-IT" sz="2600">
                                      <a:latin typeface="Cambria Math" panose="02040503050406030204" pitchFamily="18" charset="0"/>
                                    </a:rPr>
                                    <m:t> </m:t>
                                  </m:r>
                                  <m:r>
                                    <m:rPr>
                                      <m:nor/>
                                    </m:rPr>
                                    <a:rPr lang="en-US" sz="2600" dirty="0">
                                      <a:sym typeface="Symbol" panose="05050102010706020507" pitchFamily="18" charset="2"/>
                                    </a:rPr>
                                    <m:t>=</m:t>
                                  </m:r>
                                  <m:r>
                                    <m:rPr>
                                      <m:nor/>
                                    </m:rPr>
                                    <a:rPr lang="en-US" sz="2600" dirty="0"/>
                                    <m:t> </m:t>
                                  </m:r>
                                  <m:f>
                                    <m:fPr>
                                      <m:ctrlPr>
                                        <a:rPr lang="en-US" sz="2600" i="1" dirty="0">
                                          <a:latin typeface="Cambria Math" panose="02040503050406030204" pitchFamily="18" charset="0"/>
                                        </a:rPr>
                                      </m:ctrlPr>
                                    </m:fPr>
                                    <m:num>
                                      <m:r>
                                        <m:rPr>
                                          <m:nor/>
                                        </m:rPr>
                                        <a:rPr lang="en-US" sz="2600" dirty="0"/>
                                        <m:t>(</m:t>
                                      </m:r>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𝑖</m:t>
                                          </m:r>
                                          <m:r>
                                            <a:rPr lang="en-US" sz="2600" i="1">
                                              <a:latin typeface="Cambria Math" panose="02040503050406030204" pitchFamily="18" charset="0"/>
                                            </a:rPr>
                                            <m:t> </m:t>
                                          </m:r>
                                        </m:sub>
                                      </m:sSub>
                                      <m:r>
                                        <m:rPr>
                                          <m:nor/>
                                        </m:rPr>
                                        <a:rPr lang="en-US" sz="2600" dirty="0"/>
                                        <m:t>−</m:t>
                                      </m:r>
                                      <m:sSub>
                                        <m:sSubPr>
                                          <m:ctrlPr>
                                            <a:rPr lang="en-US" sz="2600" i="1">
                                              <a:latin typeface="Cambria Math" panose="02040503050406030204" pitchFamily="18" charset="0"/>
                                            </a:rPr>
                                          </m:ctrlPr>
                                        </m:sSubPr>
                                        <m:e>
                                          <m:r>
                                            <a:rPr lang="en-US" sz="2600" i="1">
                                              <a:latin typeface="Cambria Math" panose="02040503050406030204" pitchFamily="18" charset="0"/>
                                            </a:rPr>
                                            <m:t>𝑦</m:t>
                                          </m:r>
                                        </m:e>
                                        <m:sub>
                                          <m:r>
                                            <a:rPr lang="it-IT" sz="2600" i="1">
                                              <a:latin typeface="Cambria Math" panose="02040503050406030204" pitchFamily="18" charset="0"/>
                                            </a:rPr>
                                            <m:t>𝑘</m:t>
                                          </m:r>
                                        </m:sub>
                                      </m:sSub>
                                      <m:r>
                                        <m:rPr>
                                          <m:nor/>
                                        </m:rPr>
                                        <a:rPr lang="en-US" sz="2600" dirty="0"/>
                                        <m:t>)</m:t>
                                      </m:r>
                                    </m:num>
                                    <m:den>
                                      <m:r>
                                        <m:rPr>
                                          <m:nor/>
                                        </m:rPr>
                                        <a:rPr lang="en-US" sz="2600" dirty="0"/>
                                        <m:t>(</m:t>
                                      </m:r>
                                      <m:sSub>
                                        <m:sSubPr>
                                          <m:ctrlPr>
                                            <a:rPr lang="en-US" sz="2600" i="1">
                                              <a:latin typeface="Cambria Math" panose="02040503050406030204" pitchFamily="18" charset="0"/>
                                            </a:rPr>
                                          </m:ctrlPr>
                                        </m:sSubPr>
                                        <m:e>
                                          <m:r>
                                            <a:rPr lang="en-US" sz="2600" i="1">
                                              <a:latin typeface="Cambria Math" panose="02040503050406030204" pitchFamily="18" charset="0"/>
                                            </a:rPr>
                                            <m:t>𝑡</m:t>
                                          </m:r>
                                        </m:e>
                                        <m:sub>
                                          <m:r>
                                            <a:rPr lang="en-US" sz="2600" i="1">
                                              <a:latin typeface="Cambria Math" panose="02040503050406030204" pitchFamily="18" charset="0"/>
                                            </a:rPr>
                                            <m:t>𝑦𝑘</m:t>
                                          </m:r>
                                        </m:sub>
                                      </m:sSub>
                                      <m:r>
                                        <m:rPr>
                                          <m:nor/>
                                        </m:rPr>
                                        <a:rPr lang="en-US" sz="2600" dirty="0"/>
                                        <m:t>−</m:t>
                                      </m:r>
                                      <m:sSub>
                                        <m:sSubPr>
                                          <m:ctrlPr>
                                            <a:rPr lang="en-US" sz="2600" i="1">
                                              <a:latin typeface="Cambria Math" panose="02040503050406030204" pitchFamily="18" charset="0"/>
                                            </a:rPr>
                                          </m:ctrlPr>
                                        </m:sSubPr>
                                        <m:e>
                                          <m:r>
                                            <a:rPr lang="en-US" sz="2600" i="1">
                                              <a:latin typeface="Cambria Math" panose="02040503050406030204" pitchFamily="18" charset="0"/>
                                            </a:rPr>
                                            <m:t>𝑡</m:t>
                                          </m:r>
                                        </m:e>
                                        <m:sub>
                                          <m:r>
                                            <a:rPr lang="en-US" sz="2600" i="1">
                                              <a:latin typeface="Cambria Math" panose="02040503050406030204" pitchFamily="18" charset="0"/>
                                            </a:rPr>
                                            <m:t>𝑥𝑖</m:t>
                                          </m:r>
                                        </m:sub>
                                      </m:sSub>
                                      <m:r>
                                        <a:rPr lang="it-IT" sz="2600" i="1" dirty="0">
                                          <a:latin typeface="Cambria Math" panose="02040503050406030204" pitchFamily="18" charset="0"/>
                                        </a:rPr>
                                        <m:t>)</m:t>
                                      </m:r>
                                    </m:den>
                                  </m:f>
                                  <m:r>
                                    <a:rPr lang="it-IT" sz="2600" i="1" dirty="0">
                                      <a:latin typeface="Cambria Math" panose="02040503050406030204" pitchFamily="18" charset="0"/>
                                    </a:rPr>
                                    <m:t> </m:t>
                                  </m:r>
                                </m:e>
                                <m:e>
                                  <m:d>
                                    <m:dPr>
                                      <m:ctrlPr>
                                        <a:rPr lang="it-IT"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𝑡</m:t>
                                          </m:r>
                                        </m:e>
                                        <m:sub>
                                          <m:r>
                                            <a:rPr lang="it-IT" sz="2600" i="1">
                                              <a:latin typeface="Cambria Math" panose="02040503050406030204" pitchFamily="18" charset="0"/>
                                            </a:rPr>
                                            <m:t>𝑦𝑙</m:t>
                                          </m:r>
                                        </m:sub>
                                      </m:sSub>
                                      <m:r>
                                        <m:rPr>
                                          <m:nor/>
                                        </m:rPr>
                                        <a:rPr lang="en-US" sz="2600" dirty="0"/>
                                        <m:t>−</m:t>
                                      </m:r>
                                      <m:sSub>
                                        <m:sSubPr>
                                          <m:ctrlPr>
                                            <a:rPr lang="en-US" sz="2600" i="1">
                                              <a:latin typeface="Cambria Math" panose="02040503050406030204" pitchFamily="18" charset="0"/>
                                            </a:rPr>
                                          </m:ctrlPr>
                                        </m:sSubPr>
                                        <m:e>
                                          <m:r>
                                            <a:rPr lang="en-US" sz="2600" i="1">
                                              <a:latin typeface="Cambria Math" panose="02040503050406030204" pitchFamily="18" charset="0"/>
                                            </a:rPr>
                                            <m:t>𝑡</m:t>
                                          </m:r>
                                        </m:e>
                                        <m:sub>
                                          <m:r>
                                            <a:rPr lang="en-US" sz="2600" i="1">
                                              <a:latin typeface="Cambria Math" panose="02040503050406030204" pitchFamily="18" charset="0"/>
                                            </a:rPr>
                                            <m:t>𝑥𝑖</m:t>
                                          </m:r>
                                        </m:sub>
                                      </m:sSub>
                                    </m:e>
                                  </m:d>
                                  <m:r>
                                    <a:rPr lang="it-IT" sz="2600" i="1">
                                      <a:latin typeface="Cambria Math" panose="02040503050406030204" pitchFamily="18" charset="0"/>
                                    </a:rPr>
                                    <m:t>=</m:t>
                                  </m:r>
                                  <m:f>
                                    <m:fPr>
                                      <m:type m:val="skw"/>
                                      <m:ctrlPr>
                                        <a:rPr lang="it-IT" sz="2600" i="1" dirty="0">
                                          <a:latin typeface="Cambria Math" panose="02040503050406030204" pitchFamily="18" charset="0"/>
                                        </a:rPr>
                                      </m:ctrlPr>
                                    </m:fPr>
                                    <m:num>
                                      <m:r>
                                        <a:rPr lang="it-IT" sz="2600" i="1" dirty="0">
                                          <a:latin typeface="Cambria Math" panose="02040503050406030204" pitchFamily="18" charset="0"/>
                                        </a:rPr>
                                        <m:t>𝑑</m:t>
                                      </m:r>
                                    </m:num>
                                    <m:den>
                                      <m:r>
                                        <a:rPr lang="it-IT" sz="2600" i="1" dirty="0">
                                          <a:latin typeface="Cambria Math" panose="02040503050406030204" pitchFamily="18" charset="0"/>
                                        </a:rPr>
                                        <m:t>𝑣</m:t>
                                      </m:r>
                                    </m:den>
                                  </m:f>
                                  <m:d>
                                    <m:dPr>
                                      <m:ctrlPr>
                                        <a:rPr lang="en-US" sz="2600" i="1" dirty="0">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𝑖</m:t>
                                          </m:r>
                                          <m:r>
                                            <a:rPr lang="en-US" sz="2600" i="1">
                                              <a:latin typeface="Cambria Math" panose="02040503050406030204" pitchFamily="18" charset="0"/>
                                            </a:rPr>
                                            <m:t> </m:t>
                                          </m:r>
                                        </m:sub>
                                      </m:sSub>
                                      <m:r>
                                        <m:rPr>
                                          <m:nor/>
                                        </m:rPr>
                                        <a:rPr lang="en-US" sz="2600" dirty="0"/>
                                        <m:t>−</m:t>
                                      </m:r>
                                      <m:sSub>
                                        <m:sSubPr>
                                          <m:ctrlPr>
                                            <a:rPr lang="en-US" sz="2600" i="1">
                                              <a:latin typeface="Cambria Math" panose="02040503050406030204" pitchFamily="18" charset="0"/>
                                            </a:rPr>
                                          </m:ctrlPr>
                                        </m:sSubPr>
                                        <m:e>
                                          <m:r>
                                            <a:rPr lang="en-US" sz="2600" i="1">
                                              <a:latin typeface="Cambria Math" panose="02040503050406030204" pitchFamily="18" charset="0"/>
                                            </a:rPr>
                                            <m:t>𝑦</m:t>
                                          </m:r>
                                        </m:e>
                                        <m:sub>
                                          <m:r>
                                            <a:rPr lang="en-US" sz="2600" i="1">
                                              <a:latin typeface="Cambria Math" panose="02040503050406030204" pitchFamily="18" charset="0"/>
                                            </a:rPr>
                                            <m:t>𝑙</m:t>
                                          </m:r>
                                        </m:sub>
                                      </m:sSub>
                                    </m:e>
                                  </m:d>
                                </m:e>
                              </m:eqArr>
                            </m:e>
                          </m:eqArr>
                        </m:e>
                      </m:d>
                    </m:oMath>
                  </m:oMathPara>
                </a14:m>
                <a:endParaRPr lang="en-US" sz="2600" dirty="0" smtClean="0"/>
              </a:p>
              <a:p>
                <a:endParaRPr lang="en-US" sz="2600" dirty="0" smtClean="0"/>
              </a:p>
            </p:txBody>
          </p:sp>
        </mc:Choice>
        <mc:Fallback xmlns="">
          <p:sp>
            <p:nvSpPr>
              <p:cNvPr id="6" name="Rectangle 5"/>
              <p:cNvSpPr>
                <a:spLocks noRot="1" noChangeAspect="1" noMove="1" noResize="1" noEditPoints="1" noAdjustHandles="1" noChangeArrowheads="1" noChangeShapeType="1" noTextEdit="1"/>
              </p:cNvSpPr>
              <p:nvPr/>
            </p:nvSpPr>
            <p:spPr>
              <a:xfrm>
                <a:off x="179380" y="2459424"/>
                <a:ext cx="2993028" cy="2477153"/>
              </a:xfrm>
              <a:prstGeom prst="rect">
                <a:avLst/>
              </a:prstGeom>
              <a:blipFill rotWithShape="0">
                <a:blip r:embed="rId4"/>
                <a:stretch>
                  <a:fillRect r="-21792"/>
                </a:stretch>
              </a:blipFill>
            </p:spPr>
            <p:txBody>
              <a:bodyPr/>
              <a:lstStyle/>
              <a:p>
                <a:r>
                  <a:rPr lang="en-US">
                    <a:noFill/>
                  </a:rPr>
                  <a:t> </a:t>
                </a:r>
              </a:p>
            </p:txBody>
          </p:sp>
        </mc:Fallback>
      </mc:AlternateContent>
      <p:sp>
        <p:nvSpPr>
          <p:cNvPr id="7" name="Title 6"/>
          <p:cNvSpPr>
            <a:spLocks noGrp="1"/>
          </p:cNvSpPr>
          <p:nvPr>
            <p:ph type="title"/>
          </p:nvPr>
        </p:nvSpPr>
        <p:spPr/>
        <p:txBody>
          <a:bodyPr/>
          <a:lstStyle/>
          <a:p>
            <a:r>
              <a:rPr lang="en-US" dirty="0" smtClean="0"/>
              <a:t>2D </a:t>
            </a:r>
            <a:r>
              <a:rPr lang="en-US" dirty="0" err="1" smtClean="0"/>
              <a:t>meantimer</a:t>
            </a:r>
            <a:r>
              <a:rPr lang="en-US" dirty="0" smtClean="0"/>
              <a:t> observables</a:t>
            </a:r>
            <a:endParaRPr lang="en-US" dirty="0"/>
          </a:p>
        </p:txBody>
      </p:sp>
      <p:sp>
        <p:nvSpPr>
          <p:cNvPr id="2" name="Rectangle 1"/>
          <p:cNvSpPr/>
          <p:nvPr/>
        </p:nvSpPr>
        <p:spPr>
          <a:xfrm>
            <a:off x="3846591" y="3015874"/>
            <a:ext cx="3113502" cy="1785104"/>
          </a:xfrm>
          <a:prstGeom prst="rect">
            <a:avLst/>
          </a:prstGeom>
        </p:spPr>
        <p:txBody>
          <a:bodyPr wrap="square">
            <a:spAutoFit/>
          </a:bodyPr>
          <a:lstStyle/>
          <a:p>
            <a:r>
              <a:rPr lang="en-US" sz="2000" b="1" dirty="0" smtClean="0"/>
              <a:t>Uncertainty</a:t>
            </a:r>
          </a:p>
          <a:p>
            <a:r>
              <a:rPr lang="en-US" dirty="0" smtClean="0"/>
              <a:t>TDC bin; cable length, amplifier saturation, charge dispersion, strip pitch… FE noise contribution negligible</a:t>
            </a:r>
          </a:p>
        </p:txBody>
      </p:sp>
      <p:graphicFrame>
        <p:nvGraphicFramePr>
          <p:cNvPr id="4" name="Object 3"/>
          <p:cNvGraphicFramePr>
            <a:graphicFrameLocks noChangeAspect="1"/>
          </p:cNvGraphicFramePr>
          <p:nvPr>
            <p:extLst>
              <p:ext uri="{D42A27DB-BD31-4B8C-83A1-F6EECF244321}">
                <p14:modId xmlns:p14="http://schemas.microsoft.com/office/powerpoint/2010/main" val="3419293376"/>
              </p:ext>
            </p:extLst>
          </p:nvPr>
        </p:nvGraphicFramePr>
        <p:xfrm>
          <a:off x="7057748" y="3380834"/>
          <a:ext cx="5134252" cy="3477165"/>
        </p:xfrm>
        <a:graphic>
          <a:graphicData uri="http://schemas.openxmlformats.org/presentationml/2006/ole">
            <mc:AlternateContent xmlns:mc="http://schemas.openxmlformats.org/markup-compatibility/2006">
              <mc:Choice xmlns:v="urn:schemas-microsoft-com:vml" Requires="v">
                <p:oleObj spid="_x0000_s18473" name="Acrobat Document" r:id="rId5" imgW="5400526" imgH="3657188" progId="Acrobat.Document.11">
                  <p:embed/>
                </p:oleObj>
              </mc:Choice>
              <mc:Fallback>
                <p:oleObj name="Acrobat Document" r:id="rId5" imgW="5400526" imgH="3657188" progId="Acrobat.Document.11">
                  <p:embed/>
                  <p:pic>
                    <p:nvPicPr>
                      <p:cNvPr id="0" name=""/>
                      <p:cNvPicPr/>
                      <p:nvPr/>
                    </p:nvPicPr>
                    <p:blipFill>
                      <a:blip r:embed="rId6"/>
                      <a:stretch>
                        <a:fillRect/>
                      </a:stretch>
                    </p:blipFill>
                    <p:spPr>
                      <a:xfrm>
                        <a:off x="7057748" y="3380834"/>
                        <a:ext cx="5134252" cy="347716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803212"/>
              </p:ext>
            </p:extLst>
          </p:nvPr>
        </p:nvGraphicFramePr>
        <p:xfrm>
          <a:off x="7057748" y="-7904"/>
          <a:ext cx="5134252" cy="3477165"/>
        </p:xfrm>
        <a:graphic>
          <a:graphicData uri="http://schemas.openxmlformats.org/presentationml/2006/ole">
            <mc:AlternateContent xmlns:mc="http://schemas.openxmlformats.org/markup-compatibility/2006">
              <mc:Choice xmlns:v="urn:schemas-microsoft-com:vml" Requires="v">
                <p:oleObj spid="_x0000_s18474" name="Acrobat Document" r:id="rId7" imgW="5400526" imgH="3657188" progId="Acrobat.Document.11">
                  <p:embed/>
                </p:oleObj>
              </mc:Choice>
              <mc:Fallback>
                <p:oleObj name="Acrobat Document" r:id="rId7" imgW="5400526" imgH="3657188" progId="Acrobat.Document.11">
                  <p:embed/>
                  <p:pic>
                    <p:nvPicPr>
                      <p:cNvPr id="0" name=""/>
                      <p:cNvPicPr/>
                      <p:nvPr/>
                    </p:nvPicPr>
                    <p:blipFill>
                      <a:blip r:embed="rId8"/>
                      <a:stretch>
                        <a:fillRect/>
                      </a:stretch>
                    </p:blipFill>
                    <p:spPr>
                      <a:xfrm>
                        <a:off x="7057748" y="-7904"/>
                        <a:ext cx="5134252" cy="3477165"/>
                      </a:xfrm>
                      <a:prstGeom prst="rect">
                        <a:avLst/>
                      </a:prstGeom>
                    </p:spPr>
                  </p:pic>
                </p:oleObj>
              </mc:Fallback>
            </mc:AlternateContent>
          </a:graphicData>
        </a:graphic>
      </p:graphicFrame>
      <p:sp>
        <p:nvSpPr>
          <p:cNvPr id="19" name="Right Arrow 18"/>
          <p:cNvSpPr/>
          <p:nvPr/>
        </p:nvSpPr>
        <p:spPr>
          <a:xfrm>
            <a:off x="3043708" y="2051949"/>
            <a:ext cx="501650" cy="31115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37744" y="1701559"/>
            <a:ext cx="8508133" cy="2196599"/>
            <a:chOff x="737744" y="1701559"/>
            <a:chExt cx="8508133" cy="2196599"/>
          </a:xfrm>
        </p:grpSpPr>
        <p:sp>
          <p:nvSpPr>
            <p:cNvPr id="20" name="Line Callout 3 19"/>
            <p:cNvSpPr/>
            <p:nvPr/>
          </p:nvSpPr>
          <p:spPr>
            <a:xfrm flipH="1" flipV="1">
              <a:off x="737744" y="2945331"/>
              <a:ext cx="2802247" cy="952827"/>
            </a:xfrm>
            <a:prstGeom prst="borderCallout3">
              <a:avLst>
                <a:gd name="adj1" fmla="val 106009"/>
                <a:gd name="adj2" fmla="val -143"/>
                <a:gd name="adj3" fmla="val 105353"/>
                <a:gd name="adj4" fmla="val -116663"/>
                <a:gd name="adj5" fmla="val 233013"/>
                <a:gd name="adj6" fmla="val -205196"/>
                <a:gd name="adj7" fmla="val 324856"/>
                <a:gd name="adj8" fmla="val -269600"/>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1" name="TextBox 20"/>
            <p:cNvSpPr txBox="1"/>
            <p:nvPr/>
          </p:nvSpPr>
          <p:spPr>
            <a:xfrm rot="20007447">
              <a:off x="7850943" y="1701559"/>
              <a:ext cx="1394934" cy="369332"/>
            </a:xfrm>
            <a:prstGeom prst="rect">
              <a:avLst/>
            </a:prstGeom>
            <a:noFill/>
          </p:spPr>
          <p:txBody>
            <a:bodyPr wrap="none" rtlCol="0">
              <a:spAutoFit/>
            </a:bodyPr>
            <a:lstStyle/>
            <a:p>
              <a:r>
                <a:rPr lang="en-US" dirty="0" smtClean="0">
                  <a:solidFill>
                    <a:srgbClr val="FF0000"/>
                  </a:solidFill>
                </a:rPr>
                <a:t>15.9 cm/ns</a:t>
              </a:r>
              <a:endParaRPr lang="en-US" dirty="0">
                <a:solidFill>
                  <a:srgbClr val="FF0000"/>
                </a:solidFill>
              </a:endParaRPr>
            </a:p>
          </p:txBody>
        </p:sp>
      </p:grpSp>
      <p:grpSp>
        <p:nvGrpSpPr>
          <p:cNvPr id="25" name="Group 24"/>
          <p:cNvGrpSpPr/>
          <p:nvPr/>
        </p:nvGrpSpPr>
        <p:grpSpPr>
          <a:xfrm>
            <a:off x="490891" y="3956558"/>
            <a:ext cx="9189095" cy="1532190"/>
            <a:chOff x="490891" y="3956558"/>
            <a:chExt cx="9189095" cy="1532190"/>
          </a:xfrm>
        </p:grpSpPr>
        <mc:AlternateContent xmlns:mc="http://schemas.openxmlformats.org/markup-compatibility/2006" xmlns:a14="http://schemas.microsoft.com/office/drawing/2010/main">
          <mc:Choice Requires="a14">
            <p:sp>
              <p:nvSpPr>
                <p:cNvPr id="15" name="TextBox 14"/>
                <p:cNvSpPr txBox="1"/>
                <p:nvPr/>
              </p:nvSpPr>
              <p:spPr>
                <a:xfrm>
                  <a:off x="4261104" y="5119416"/>
                  <a:ext cx="1784719" cy="369332"/>
                </a:xfrm>
                <a:prstGeom prst="rect">
                  <a:avLst/>
                </a:prstGeom>
                <a:noFill/>
              </p:spPr>
              <p:txBody>
                <a:bodyPr wrap="none" rtlCol="0">
                  <a:spAutoFit/>
                </a:bodyPr>
                <a:lstStyle/>
                <a:p>
                  <a:r>
                    <a:rPr lang="en-US" dirty="0" smtClean="0"/>
                    <a:t>For a given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 </m:t>
                          </m:r>
                        </m:sub>
                      </m:sSub>
                    </m:oMath>
                  </a14:m>
                  <a:r>
                    <a:rPr lang="en-US" dirty="0" smtClean="0"/>
                    <a:t> </a:t>
                  </a: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261104" y="5119416"/>
                  <a:ext cx="1784719" cy="369332"/>
                </a:xfrm>
                <a:prstGeom prst="rect">
                  <a:avLst/>
                </a:prstGeom>
                <a:blipFill rotWithShape="0">
                  <a:blip r:embed="rId9"/>
                  <a:stretch>
                    <a:fillRect l="-2730" t="-10000" b="-26667"/>
                  </a:stretch>
                </a:blipFill>
              </p:spPr>
              <p:txBody>
                <a:bodyPr/>
                <a:lstStyle/>
                <a:p>
                  <a:r>
                    <a:rPr lang="en-US">
                      <a:noFill/>
                    </a:rPr>
                    <a:t> </a:t>
                  </a:r>
                </a:p>
              </p:txBody>
            </p:sp>
          </mc:Fallback>
        </mc:AlternateContent>
        <p:grpSp>
          <p:nvGrpSpPr>
            <p:cNvPr id="23" name="Group 22"/>
            <p:cNvGrpSpPr/>
            <p:nvPr/>
          </p:nvGrpSpPr>
          <p:grpSpPr>
            <a:xfrm>
              <a:off x="490891" y="3956558"/>
              <a:ext cx="9189095" cy="1302372"/>
              <a:chOff x="490891" y="3956558"/>
              <a:chExt cx="9189095" cy="1302372"/>
            </a:xfrm>
          </p:grpSpPr>
          <p:sp>
            <p:nvSpPr>
              <p:cNvPr id="12" name="Line Callout 3 11"/>
              <p:cNvSpPr/>
              <p:nvPr/>
            </p:nvSpPr>
            <p:spPr>
              <a:xfrm flipH="1">
                <a:off x="490891" y="3956558"/>
                <a:ext cx="3355700" cy="669093"/>
              </a:xfrm>
              <a:prstGeom prst="borderCallout3">
                <a:avLst>
                  <a:gd name="adj1" fmla="val 106009"/>
                  <a:gd name="adj2" fmla="val -143"/>
                  <a:gd name="adj3" fmla="val 225408"/>
                  <a:gd name="adj4" fmla="val -10918"/>
                  <a:gd name="adj5" fmla="val 227223"/>
                  <a:gd name="adj6" fmla="val -120672"/>
                  <a:gd name="adj7" fmla="val 270267"/>
                  <a:gd name="adj8" fmla="val -135762"/>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2" name="TextBox 21"/>
              <p:cNvSpPr txBox="1"/>
              <p:nvPr/>
            </p:nvSpPr>
            <p:spPr>
              <a:xfrm rot="20007447">
                <a:off x="8156812" y="4889598"/>
                <a:ext cx="1523174" cy="369332"/>
              </a:xfrm>
              <a:prstGeom prst="rect">
                <a:avLst/>
              </a:prstGeom>
              <a:noFill/>
            </p:spPr>
            <p:txBody>
              <a:bodyPr wrap="none" rtlCol="0">
                <a:spAutoFit/>
              </a:bodyPr>
              <a:lstStyle/>
              <a:p>
                <a:r>
                  <a:rPr lang="en-US" dirty="0" smtClean="0">
                    <a:solidFill>
                      <a:srgbClr val="FF0000"/>
                    </a:solidFill>
                  </a:rPr>
                  <a:t>15.85 cm/ns</a:t>
                </a:r>
                <a:endParaRPr lang="en-US" dirty="0">
                  <a:solidFill>
                    <a:srgbClr val="FF0000"/>
                  </a:solidFill>
                </a:endParaRPr>
              </a:p>
            </p:txBody>
          </p:sp>
        </p:grpSp>
      </p:grpSp>
      <p:sp>
        <p:nvSpPr>
          <p:cNvPr id="26" name="Date Placeholder 25"/>
          <p:cNvSpPr>
            <a:spLocks noGrp="1"/>
          </p:cNvSpPr>
          <p:nvPr>
            <p:ph type="dt" sz="half" idx="10"/>
          </p:nvPr>
        </p:nvSpPr>
        <p:spPr/>
        <p:txBody>
          <a:bodyPr/>
          <a:lstStyle/>
          <a:p>
            <a:r>
              <a:rPr lang="en-US" smtClean="0"/>
              <a:t>24/02/2016</a:t>
            </a:r>
            <a:endParaRPr lang="en-US" dirty="0"/>
          </a:p>
        </p:txBody>
      </p:sp>
      <p:sp>
        <p:nvSpPr>
          <p:cNvPr id="27" name="Footer Placeholder 26"/>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409292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2D </a:t>
            </a:r>
            <a:r>
              <a:rPr lang="en-US" dirty="0" err="1" smtClean="0"/>
              <a:t>meantimer</a:t>
            </a:r>
            <a:r>
              <a:rPr lang="en-US" dirty="0" smtClean="0"/>
              <a:t> </a:t>
            </a:r>
            <a:r>
              <a:rPr lang="en-US" dirty="0" smtClean="0">
                <a:latin typeface="Symbol" panose="05050102010706020507" pitchFamily="18" charset="2"/>
                <a:cs typeface="Symap" panose="00000400000000000000" pitchFamily="2" charset="0"/>
              </a:rPr>
              <a:t>D</a:t>
            </a:r>
            <a:r>
              <a:rPr lang="en-US" dirty="0" smtClean="0"/>
              <a:t>t-</a:t>
            </a:r>
            <a:r>
              <a:rPr lang="en-US" dirty="0" err="1" smtClean="0">
                <a:latin typeface="Symbol" panose="05050102010706020507" pitchFamily="18" charset="2"/>
                <a:cs typeface="Symap" panose="00000400000000000000" pitchFamily="2" charset="0"/>
              </a:rPr>
              <a:t>D</a:t>
            </a:r>
            <a:r>
              <a:rPr lang="en-US" dirty="0" err="1" smtClean="0"/>
              <a:t>xy</a:t>
            </a:r>
            <a:r>
              <a:rPr lang="en-US" dirty="0" smtClean="0"/>
              <a:t> test</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75341" y="963395"/>
                <a:ext cx="4060969" cy="3170099"/>
              </a:xfrm>
              <a:prstGeom prst="rect">
                <a:avLst/>
              </a:prstGeom>
              <a:noFill/>
            </p:spPr>
            <p:txBody>
              <a:bodyPr wrap="square" rtlCol="0">
                <a:spAutoFit/>
              </a:bodyPr>
              <a:lstStyle/>
              <a:p>
                <a:r>
                  <a:rPr lang="en-US" sz="2000" b="1" dirty="0" smtClean="0"/>
                  <a:t>Calibration matrix</a:t>
                </a:r>
              </a:p>
              <a:p>
                <a:r>
                  <a:rPr lang="en-US" dirty="0" smtClean="0"/>
                  <a:t>Using a sufficient statistics of single hits one can refine the calibration by measuring a calibration and error matrix:</a:t>
                </a:r>
              </a:p>
              <a:p>
                <a:endParaRPr lang="en-US" dirty="0"/>
              </a:p>
              <a:p>
                <a:endParaRPr lang="en-US" dirty="0"/>
              </a:p>
              <a:p>
                <a:endParaRPr lang="en-US" dirty="0"/>
              </a:p>
              <a:p>
                <a:endParaRPr lang="en-US" dirty="0" smtClean="0"/>
              </a:p>
              <a:p>
                <a:r>
                  <a:rPr lang="en-US" dirty="0" smtClean="0"/>
                  <a:t>Respectively the local distribution of </a:t>
                </a:r>
                <a14:m>
                  <m:oMath xmlns:m="http://schemas.openxmlformats.org/officeDocument/2006/math">
                    <m:f>
                      <m:fPr>
                        <m:type m:val="skw"/>
                        <m:ctrlPr>
                          <a:rPr lang="en-US" i="1" dirty="0">
                            <a:latin typeface="Cambria Math" panose="02040503050406030204" pitchFamily="18" charset="0"/>
                          </a:rPr>
                        </m:ctrlPr>
                      </m:fPr>
                      <m:num>
                        <m:r>
                          <a:rPr lang="it-IT" i="1" dirty="0">
                            <a:latin typeface="Cambria Math" panose="02040503050406030204" pitchFamily="18" charset="0"/>
                          </a:rPr>
                          <m:t>𝑣</m:t>
                        </m:r>
                      </m:num>
                      <m:den>
                        <m:r>
                          <a:rPr lang="it-IT" i="1" dirty="0">
                            <a:latin typeface="Cambria Math" panose="02040503050406030204" pitchFamily="18" charset="0"/>
                          </a:rPr>
                          <m:t>𝑑</m:t>
                        </m:r>
                      </m:den>
                    </m:f>
                  </m:oMath>
                </a14:m>
                <a:r>
                  <a:rPr lang="en-US" dirty="0" smtClean="0"/>
                  <a:t> and its variance</a:t>
                </a:r>
              </a:p>
            </p:txBody>
          </p:sp>
        </mc:Choice>
        <mc:Fallback xmlns="">
          <p:sp>
            <p:nvSpPr>
              <p:cNvPr id="11" name="TextBox 10"/>
              <p:cNvSpPr txBox="1">
                <a:spLocks noRot="1" noChangeAspect="1" noMove="1" noResize="1" noEditPoints="1" noAdjustHandles="1" noChangeArrowheads="1" noChangeShapeType="1" noTextEdit="1"/>
              </p:cNvSpPr>
              <p:nvPr/>
            </p:nvSpPr>
            <p:spPr>
              <a:xfrm>
                <a:off x="675341" y="963395"/>
                <a:ext cx="4060969" cy="3170099"/>
              </a:xfrm>
              <a:prstGeom prst="rect">
                <a:avLst/>
              </a:prstGeom>
              <a:blipFill rotWithShape="0">
                <a:blip r:embed="rId3"/>
                <a:stretch>
                  <a:fillRect l="-1652" t="-962" r="-150" b="-20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85491" y="2409945"/>
                <a:ext cx="3681649" cy="1049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bar>
                            <m:barPr>
                              <m:pos m:val="top"/>
                              <m:ctrlPr>
                                <a:rPr lang="en-US" sz="2800" i="1" smtClean="0">
                                  <a:latin typeface="Cambria Math" panose="02040503050406030204" pitchFamily="18" charset="0"/>
                                </a:rPr>
                              </m:ctrlPr>
                            </m:barPr>
                            <m:e>
                              <m:r>
                                <a:rPr lang="en-US" sz="2800" i="1">
                                  <a:latin typeface="Cambria Math" panose="02040503050406030204" pitchFamily="18" charset="0"/>
                                  <a:ea typeface="Cambria Math" panose="02040503050406030204" pitchFamily="18" charset="0"/>
                                </a:rPr>
                                <m:t>𝜈</m:t>
                              </m:r>
                            </m:e>
                          </m:bar>
                        </m:e>
                        <m: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it-IT" sz="2800" b="0" i="1" smtClean="0">
                                  <a:latin typeface="Cambria Math" panose="02040503050406030204" pitchFamily="18" charset="0"/>
                                </a:rPr>
                                <m:t>1</m:t>
                              </m:r>
                              <m:r>
                                <a:rPr lang="en-US" sz="2800" i="1">
                                  <a:latin typeface="Cambria Math" panose="02040503050406030204" pitchFamily="18" charset="0"/>
                                </a:rPr>
                                <m:t> </m:t>
                              </m:r>
                            </m:sub>
                          </m:sSub>
                        </m:sub>
                        <m:sup>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it-IT" sz="2800" b="0" i="1" smtClean="0">
                                  <a:latin typeface="Cambria Math" panose="02040503050406030204" pitchFamily="18" charset="0"/>
                                </a:rPr>
                                <m:t>1</m:t>
                              </m:r>
                            </m:sub>
                          </m:sSub>
                        </m:sup>
                      </m:sSubSup>
                      <m:r>
                        <m:rPr>
                          <m:nor/>
                        </m:rPr>
                        <a:rPr lang="en-US" sz="2800" dirty="0">
                          <a:sym typeface="Symbol" panose="05050102010706020507" pitchFamily="18" charset="2"/>
                        </a:rPr>
                        <m:t>=</m:t>
                      </m:r>
                      <m:r>
                        <m:rPr>
                          <m:nor/>
                        </m:rPr>
                        <a:rPr lang="en-US" sz="2800" dirty="0"/>
                        <m:t> </m:t>
                      </m:r>
                      <m:f>
                        <m:fPr>
                          <m:ctrlPr>
                            <a:rPr lang="en-US" sz="2800" i="1" dirty="0">
                              <a:latin typeface="Cambria Math" panose="02040503050406030204" pitchFamily="18" charset="0"/>
                            </a:rPr>
                          </m:ctrlPr>
                        </m:fPr>
                        <m:num>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it-IT" sz="2800" b="0" i="1" smtClean="0">
                                  <a:latin typeface="Cambria Math" panose="02040503050406030204" pitchFamily="18" charset="0"/>
                                </a:rPr>
                                <m:t>1</m:t>
                              </m:r>
                              <m:r>
                                <a:rPr lang="en-US" sz="2800" i="1">
                                  <a:latin typeface="Cambria Math" panose="02040503050406030204" pitchFamily="18" charset="0"/>
                                </a:rPr>
                                <m:t> </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it-IT" sz="2800" b="0" i="1" smtClean="0">
                                  <a:latin typeface="Cambria Math" panose="02040503050406030204" pitchFamily="18" charset="0"/>
                                </a:rPr>
                                <m:t>1</m:t>
                              </m:r>
                            </m:sub>
                          </m:sSub>
                          <m:r>
                            <m:rPr>
                              <m:nor/>
                            </m:rPr>
                            <a:rPr lang="en-US" sz="2800" dirty="0"/>
                            <m:t>)</m:t>
                          </m:r>
                        </m:num>
                        <m:den>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𝑦</m:t>
                              </m:r>
                              <m:r>
                                <a:rPr lang="it-IT" sz="2800" b="0" i="1" smtClean="0">
                                  <a:latin typeface="Cambria Math" panose="02040503050406030204" pitchFamily="18" charset="0"/>
                                </a:rPr>
                                <m:t>1</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𝑥</m:t>
                              </m:r>
                              <m:r>
                                <a:rPr lang="it-IT" sz="2800" b="0" i="1" smtClean="0">
                                  <a:latin typeface="Cambria Math" panose="02040503050406030204" pitchFamily="18" charset="0"/>
                                </a:rPr>
                                <m:t>1</m:t>
                              </m:r>
                            </m:sub>
                          </m:sSub>
                          <m:r>
                            <a:rPr lang="it-IT" sz="2800" i="1" dirty="0">
                              <a:latin typeface="Cambria Math" panose="02040503050406030204" pitchFamily="18" charset="0"/>
                            </a:rPr>
                            <m:t>)</m:t>
                          </m:r>
                        </m:den>
                      </m:f>
                      <m:r>
                        <a:rPr lang="it-IT" sz="2800" b="0" i="1" dirty="0" smtClean="0">
                          <a:latin typeface="Cambria Math" panose="02040503050406030204" pitchFamily="18" charset="0"/>
                        </a:rPr>
                        <m:t>; </m:t>
                      </m:r>
                      <m:r>
                        <a:rPr lang="it-IT" sz="2800" b="0" i="1" dirty="0" smtClean="0">
                          <a:latin typeface="Cambria Math" panose="02040503050406030204" pitchFamily="18" charset="0"/>
                          <a:ea typeface="Cambria Math" panose="02040503050406030204" pitchFamily="18" charset="0"/>
                        </a:rPr>
                        <m:t>𝜎</m:t>
                      </m:r>
                      <m:sSubSup>
                        <m:sSubSupPr>
                          <m:ctrlPr>
                            <a:rPr lang="en-US" sz="2800" i="1">
                              <a:latin typeface="Cambria Math" panose="02040503050406030204" pitchFamily="18" charset="0"/>
                            </a:rPr>
                          </m:ctrlPr>
                        </m:sSubSupPr>
                        <m:e>
                          <m:bar>
                            <m:barPr>
                              <m:pos m:val="top"/>
                              <m:ctrlPr>
                                <a:rPr lang="en-US" sz="2800" i="1" smtClean="0">
                                  <a:latin typeface="Cambria Math" panose="02040503050406030204" pitchFamily="18" charset="0"/>
                                </a:rPr>
                              </m:ctrlPr>
                            </m:barPr>
                            <m:e>
                              <m:r>
                                <a:rPr lang="en-US" sz="2800" i="1">
                                  <a:latin typeface="Cambria Math" panose="02040503050406030204" pitchFamily="18" charset="0"/>
                                  <a:ea typeface="Cambria Math" panose="02040503050406030204" pitchFamily="18" charset="0"/>
                                </a:rPr>
                                <m:t>𝜈</m:t>
                              </m:r>
                            </m:e>
                          </m:bar>
                        </m:e>
                        <m: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it-IT" sz="2800" i="1">
                                  <a:latin typeface="Cambria Math" panose="02040503050406030204" pitchFamily="18" charset="0"/>
                                </a:rPr>
                                <m:t>1</m:t>
                              </m:r>
                              <m:r>
                                <a:rPr lang="en-US" sz="2800" i="1">
                                  <a:latin typeface="Cambria Math" panose="02040503050406030204" pitchFamily="18" charset="0"/>
                                </a:rPr>
                                <m:t> </m:t>
                              </m:r>
                            </m:sub>
                          </m:sSub>
                        </m:sub>
                        <m:sup>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it-IT" sz="2800" i="1">
                                  <a:latin typeface="Cambria Math" panose="02040503050406030204" pitchFamily="18" charset="0"/>
                                </a:rPr>
                                <m:t>1</m:t>
                              </m:r>
                            </m:sub>
                          </m:sSub>
                        </m:sup>
                      </m:sSubSup>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785491" y="2409945"/>
                <a:ext cx="3681649" cy="1049839"/>
              </a:xfrm>
              <a:prstGeom prst="rect">
                <a:avLst/>
              </a:prstGeom>
              <a:blipFill rotWithShape="0">
                <a:blip r:embed="rId4"/>
                <a:stretch>
                  <a:fillRect/>
                </a:stretch>
              </a:blipFill>
            </p:spPr>
            <p:txBody>
              <a:bodyPr/>
              <a:lstStyle/>
              <a:p>
                <a:r>
                  <a:rPr lang="en-US">
                    <a:noFill/>
                  </a:rPr>
                  <a:t> </a:t>
                </a:r>
              </a:p>
            </p:txBody>
          </p:sp>
        </mc:Fallback>
      </mc:AlternateContent>
      <p:sp>
        <p:nvSpPr>
          <p:cNvPr id="17" name="Rectangle 16"/>
          <p:cNvSpPr/>
          <p:nvPr/>
        </p:nvSpPr>
        <p:spPr>
          <a:xfrm>
            <a:off x="675341" y="4156645"/>
            <a:ext cx="3580662" cy="400110"/>
          </a:xfrm>
          <a:prstGeom prst="rect">
            <a:avLst/>
          </a:prstGeom>
        </p:spPr>
        <p:txBody>
          <a:bodyPr wrap="square">
            <a:spAutoFit/>
          </a:bodyPr>
          <a:lstStyle/>
          <a:p>
            <a:r>
              <a:rPr lang="en-US" sz="2000" b="1" dirty="0" smtClean="0"/>
              <a:t>Compatibility with a real hit </a:t>
            </a:r>
            <a:endParaRPr lang="en-US" sz="20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736672831"/>
              </p:ext>
            </p:extLst>
          </p:nvPr>
        </p:nvGraphicFramePr>
        <p:xfrm>
          <a:off x="7021902" y="-2598"/>
          <a:ext cx="5170098" cy="3501442"/>
        </p:xfrm>
        <a:graphic>
          <a:graphicData uri="http://schemas.openxmlformats.org/presentationml/2006/ole">
            <mc:AlternateContent xmlns:mc="http://schemas.openxmlformats.org/markup-compatibility/2006">
              <mc:Choice xmlns:v="urn:schemas-microsoft-com:vml" Requires="v">
                <p:oleObj spid="_x0000_s19489" name="Acrobat Document" r:id="rId5" imgW="5400526" imgH="3657188" progId="Acrobat.Document.11">
                  <p:embed/>
                </p:oleObj>
              </mc:Choice>
              <mc:Fallback>
                <p:oleObj name="Acrobat Document" r:id="rId5" imgW="5400526" imgH="3657188" progId="Acrobat.Document.11">
                  <p:embed/>
                  <p:pic>
                    <p:nvPicPr>
                      <p:cNvPr id="0" name=""/>
                      <p:cNvPicPr/>
                      <p:nvPr/>
                    </p:nvPicPr>
                    <p:blipFill>
                      <a:blip r:embed="rId6"/>
                      <a:stretch>
                        <a:fillRect/>
                      </a:stretch>
                    </p:blipFill>
                    <p:spPr>
                      <a:xfrm>
                        <a:off x="7021902" y="-2598"/>
                        <a:ext cx="5170098" cy="350144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71991834"/>
              </p:ext>
            </p:extLst>
          </p:nvPr>
        </p:nvGraphicFramePr>
        <p:xfrm>
          <a:off x="7021902" y="3356558"/>
          <a:ext cx="5170098" cy="3501442"/>
        </p:xfrm>
        <a:graphic>
          <a:graphicData uri="http://schemas.openxmlformats.org/presentationml/2006/ole">
            <mc:AlternateContent xmlns:mc="http://schemas.openxmlformats.org/markup-compatibility/2006">
              <mc:Choice xmlns:v="urn:schemas-microsoft-com:vml" Requires="v">
                <p:oleObj spid="_x0000_s19490" name="Acrobat Document" r:id="rId7" imgW="5400526" imgH="3657188" progId="Acrobat.Document.11">
                  <p:embed/>
                </p:oleObj>
              </mc:Choice>
              <mc:Fallback>
                <p:oleObj name="Acrobat Document" r:id="rId7" imgW="5400526" imgH="3657188" progId="Acrobat.Document.11">
                  <p:embed/>
                  <p:pic>
                    <p:nvPicPr>
                      <p:cNvPr id="0" name=""/>
                      <p:cNvPicPr/>
                      <p:nvPr/>
                    </p:nvPicPr>
                    <p:blipFill>
                      <a:blip r:embed="rId8"/>
                      <a:stretch>
                        <a:fillRect/>
                      </a:stretch>
                    </p:blipFill>
                    <p:spPr>
                      <a:xfrm>
                        <a:off x="7021902" y="3356558"/>
                        <a:ext cx="5170098" cy="350144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Rectangle 11"/>
              <p:cNvSpPr/>
              <p:nvPr/>
            </p:nvSpPr>
            <p:spPr>
              <a:xfrm>
                <a:off x="269446" y="5337710"/>
                <a:ext cx="4466864" cy="588046"/>
              </a:xfrm>
              <a:prstGeom prst="rect">
                <a:avLst/>
              </a:prstGeom>
            </p:spPr>
            <p:txBody>
              <a:bodyPr wrap="none">
                <a:spAutoFit/>
              </a:bodyPr>
              <a:lstStyle/>
              <a:p>
                <a14:m>
                  <m:oMath xmlns:m="http://schemas.openxmlformats.org/officeDocument/2006/math">
                    <m:d>
                      <m:dPr>
                        <m:begChr m:val="|"/>
                        <m:endChr m:val="|"/>
                        <m:ctrlPr>
                          <a:rPr lang="it-IT" sz="2800" i="1" smtClean="0">
                            <a:latin typeface="Cambria Math" panose="02040503050406030204" pitchFamily="18" charset="0"/>
                          </a:rPr>
                        </m:ctrlPr>
                      </m:dPr>
                      <m:e>
                        <m:d>
                          <m:dPr>
                            <m:ctrlPr>
                              <a:rPr lang="it-IT"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it-IT" sz="2800" i="1">
                                    <a:latin typeface="Cambria Math" panose="02040503050406030204" pitchFamily="18" charset="0"/>
                                  </a:rPr>
                                  <m:t>𝑦𝑙</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𝑥𝑖</m:t>
                                </m:r>
                              </m:sub>
                            </m:sSub>
                          </m:e>
                        </m:d>
                        <m:r>
                          <a:rPr lang="it-IT" sz="2800" i="1">
                            <a:latin typeface="Cambria Math" panose="02040503050406030204" pitchFamily="18" charset="0"/>
                          </a:rPr>
                          <m:t>−</m:t>
                        </m:r>
                        <m:f>
                          <m:fPr>
                            <m:type m:val="lin"/>
                            <m:ctrlPr>
                              <a:rPr lang="en-US" sz="2800" i="1" dirty="0">
                                <a:latin typeface="Cambria Math" panose="02040503050406030204" pitchFamily="18" charset="0"/>
                              </a:rPr>
                            </m:ctrlPr>
                          </m:fPr>
                          <m:num>
                            <m:d>
                              <m:dPr>
                                <m:ctrlPr>
                                  <a:rPr lang="en-US" sz="2800" i="1" dirty="0">
                                    <a:latin typeface="Cambria Math" panose="02040503050406030204" pitchFamily="18" charset="0"/>
                                  </a:rPr>
                                </m:ctrlPr>
                              </m:dPr>
                              <m:e>
                                <m:d>
                                  <m:dPr>
                                    <m:begChr m:val=""/>
                                    <m:endChr m:val=""/>
                                    <m:ctrlPr>
                                      <a:rPr lang="en-US" sz="2800" i="1" dirty="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r>
                                          <a:rPr lang="en-US" sz="2800" i="1">
                                            <a:latin typeface="Cambria Math" panose="02040503050406030204" pitchFamily="18" charset="0"/>
                                          </a:rPr>
                                          <m:t> </m:t>
                                        </m:r>
                                      </m:sub>
                                    </m:sSub>
                                    <m:r>
                                      <m:rPr>
                                        <m:nor/>
                                      </m:rPr>
                                      <a:rPr lang="en-US" sz="2800" dirty="0"/>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𝑙</m:t>
                                        </m:r>
                                      </m:sub>
                                    </m:sSub>
                                  </m:e>
                                </m:d>
                              </m:e>
                            </m:d>
                          </m:num>
                          <m:den>
                            <m:r>
                              <a:rPr lang="en-US" sz="2800" i="1">
                                <a:latin typeface="Cambria Math" panose="02040503050406030204" pitchFamily="18" charset="0"/>
                                <a:ea typeface="Cambria Math" panose="02040503050406030204" pitchFamily="18" charset="0"/>
                              </a:rPr>
                              <m:t>𝜈</m:t>
                            </m:r>
                          </m:den>
                        </m:f>
                      </m:e>
                    </m:d>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r>
                      <a:rPr lang="it-IT" sz="2800" i="1" dirty="0">
                        <a:latin typeface="Cambria Math" panose="02040503050406030204" pitchFamily="18" charset="0"/>
                        <a:ea typeface="Cambria Math" panose="02040503050406030204" pitchFamily="18" charset="0"/>
                      </a:rPr>
                      <m:t>𝜎</m:t>
                    </m:r>
                  </m:oMath>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269446" y="5337710"/>
                <a:ext cx="4466864" cy="588046"/>
              </a:xfrm>
              <a:prstGeom prst="rect">
                <a:avLst/>
              </a:prstGeom>
              <a:blipFill rotWithShape="0">
                <a:blip r:embed="rId9"/>
                <a:stretch>
                  <a:fillRect/>
                </a:stretch>
              </a:blipFill>
            </p:spPr>
            <p:txBody>
              <a:bodyPr/>
              <a:lstStyle/>
              <a:p>
                <a:r>
                  <a:rPr lang="en-US">
                    <a:noFill/>
                  </a:rPr>
                  <a:t> </a:t>
                </a:r>
              </a:p>
            </p:txBody>
          </p:sp>
        </mc:Fallback>
      </mc:AlternateContent>
      <p:sp>
        <p:nvSpPr>
          <p:cNvPr id="19" name="Right Arrow 18"/>
          <p:cNvSpPr/>
          <p:nvPr/>
        </p:nvSpPr>
        <p:spPr>
          <a:xfrm rot="5400000">
            <a:off x="2040055" y="4856001"/>
            <a:ext cx="501650" cy="31115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9312676" y="3722813"/>
            <a:ext cx="0" cy="27698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873448" y="3722813"/>
            <a:ext cx="0" cy="27698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85327" y="5262401"/>
            <a:ext cx="1612942" cy="369332"/>
          </a:xfrm>
          <a:prstGeom prst="rect">
            <a:avLst/>
          </a:prstGeom>
          <a:noFill/>
        </p:spPr>
        <p:txBody>
          <a:bodyPr wrap="none" rtlCol="0">
            <a:spAutoFit/>
          </a:bodyPr>
          <a:lstStyle/>
          <a:p>
            <a:r>
              <a:rPr lang="en-US" dirty="0" smtClean="0">
                <a:solidFill>
                  <a:srgbClr val="FF0000"/>
                </a:solidFill>
              </a:rPr>
              <a:t>62% fake cut</a:t>
            </a:r>
            <a:endParaRPr lang="en-US" dirty="0">
              <a:solidFill>
                <a:srgbClr val="FF0000"/>
              </a:solidFill>
            </a:endParaRPr>
          </a:p>
        </p:txBody>
      </p:sp>
      <p:sp>
        <p:nvSpPr>
          <p:cNvPr id="24" name="TextBox 23"/>
          <p:cNvSpPr txBox="1"/>
          <p:nvPr/>
        </p:nvSpPr>
        <p:spPr>
          <a:xfrm>
            <a:off x="7748554" y="485005"/>
            <a:ext cx="1430957" cy="923330"/>
          </a:xfrm>
          <a:prstGeom prst="rect">
            <a:avLst/>
          </a:prstGeom>
          <a:noFill/>
        </p:spPr>
        <p:txBody>
          <a:bodyPr wrap="square" rtlCol="0">
            <a:spAutoFit/>
          </a:bodyPr>
          <a:lstStyle/>
          <a:p>
            <a:r>
              <a:rPr lang="en-US" dirty="0" smtClean="0">
                <a:solidFill>
                  <a:srgbClr val="FF0000"/>
                </a:solidFill>
              </a:rPr>
              <a:t>Calibration curve with single hits</a:t>
            </a:r>
            <a:endParaRPr lang="en-US" dirty="0">
              <a:solidFill>
                <a:srgbClr val="FF0000"/>
              </a:solidFill>
            </a:endParaRPr>
          </a:p>
        </p:txBody>
      </p:sp>
      <p:sp>
        <p:nvSpPr>
          <p:cNvPr id="25" name="TextBox 24"/>
          <p:cNvSpPr txBox="1"/>
          <p:nvPr/>
        </p:nvSpPr>
        <p:spPr>
          <a:xfrm>
            <a:off x="7624363" y="4275780"/>
            <a:ext cx="1430957" cy="646331"/>
          </a:xfrm>
          <a:prstGeom prst="rect">
            <a:avLst/>
          </a:prstGeom>
          <a:noFill/>
        </p:spPr>
        <p:txBody>
          <a:bodyPr wrap="square" rtlCol="0">
            <a:spAutoFit/>
          </a:bodyPr>
          <a:lstStyle/>
          <a:p>
            <a:r>
              <a:rPr lang="en-US" dirty="0" smtClean="0">
                <a:solidFill>
                  <a:srgbClr val="FF0000"/>
                </a:solidFill>
              </a:rPr>
              <a:t>Fake hits distribution</a:t>
            </a:r>
            <a:endParaRPr lang="en-US" dirty="0">
              <a:solidFill>
                <a:srgbClr val="FF0000"/>
              </a:solidFill>
            </a:endParaRPr>
          </a:p>
        </p:txBody>
      </p:sp>
      <p:sp>
        <p:nvSpPr>
          <p:cNvPr id="26" name="TextBox 25"/>
          <p:cNvSpPr txBox="1"/>
          <p:nvPr/>
        </p:nvSpPr>
        <p:spPr>
          <a:xfrm>
            <a:off x="4946911" y="3564243"/>
            <a:ext cx="1869692" cy="2585323"/>
          </a:xfrm>
          <a:prstGeom prst="rect">
            <a:avLst/>
          </a:prstGeom>
          <a:noFill/>
          <a:ln w="38100">
            <a:solidFill>
              <a:srgbClr val="FFC000"/>
            </a:solidFill>
          </a:ln>
        </p:spPr>
        <p:txBody>
          <a:bodyPr wrap="square" rtlCol="0">
            <a:spAutoFit/>
          </a:bodyPr>
          <a:lstStyle/>
          <a:p>
            <a:r>
              <a:rPr lang="en-US" dirty="0" smtClean="0"/>
              <a:t>The peak is displaced by taking wrongly coupled hits, </a:t>
            </a:r>
          </a:p>
          <a:p>
            <a:endParaRPr lang="en-US" dirty="0"/>
          </a:p>
          <a:p>
            <a:r>
              <a:rPr lang="en-US" dirty="0" smtClean="0"/>
              <a:t>the width is broadened by taking different avalanches </a:t>
            </a:r>
            <a:endParaRPr lang="en-US" dirty="0"/>
          </a:p>
        </p:txBody>
      </p:sp>
      <p:sp>
        <p:nvSpPr>
          <p:cNvPr id="27" name="Right Arrow 26"/>
          <p:cNvSpPr/>
          <p:nvPr/>
        </p:nvSpPr>
        <p:spPr>
          <a:xfrm>
            <a:off x="6891688" y="4133495"/>
            <a:ext cx="2420988" cy="217124"/>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6891688" y="5419481"/>
            <a:ext cx="2030931" cy="183871"/>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8950141" y="5391102"/>
            <a:ext cx="950829" cy="240631"/>
          </a:xfrm>
          <a:prstGeom prst="lef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ate Placeholder 30"/>
          <p:cNvSpPr>
            <a:spLocks noGrp="1"/>
          </p:cNvSpPr>
          <p:nvPr>
            <p:ph type="dt" sz="half" idx="10"/>
          </p:nvPr>
        </p:nvSpPr>
        <p:spPr/>
        <p:txBody>
          <a:bodyPr/>
          <a:lstStyle/>
          <a:p>
            <a:r>
              <a:rPr lang="en-US" smtClean="0"/>
              <a:t>24/02/2016</a:t>
            </a:r>
            <a:endParaRPr lang="en-US" dirty="0"/>
          </a:p>
        </p:txBody>
      </p:sp>
      <p:sp>
        <p:nvSpPr>
          <p:cNvPr id="32" name="Footer Placeholder 31"/>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13054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fifth dimension ?</a:t>
            </a:r>
            <a:endParaRPr lang="en-US" dirty="0"/>
          </a:p>
        </p:txBody>
      </p:sp>
      <p:sp>
        <p:nvSpPr>
          <p:cNvPr id="7" name="Content Placeholder 6"/>
          <p:cNvSpPr>
            <a:spLocks noGrp="1"/>
          </p:cNvSpPr>
          <p:nvPr>
            <p:ph idx="1"/>
          </p:nvPr>
        </p:nvSpPr>
        <p:spPr>
          <a:xfrm>
            <a:off x="230399" y="836842"/>
            <a:ext cx="6148801" cy="2921557"/>
          </a:xfrm>
        </p:spPr>
        <p:txBody>
          <a:bodyPr>
            <a:normAutofit fontScale="77500" lnSpcReduction="20000"/>
          </a:bodyPr>
          <a:lstStyle/>
          <a:p>
            <a:pPr marL="0" indent="0">
              <a:buNone/>
            </a:pPr>
            <a:r>
              <a:rPr lang="en-US" sz="2400" b="1" dirty="0"/>
              <a:t>Use of the charge for close tracks disambiguation:</a:t>
            </a:r>
          </a:p>
          <a:p>
            <a:pPr>
              <a:buFont typeface="Arial" panose="020B0604020202020204" pitchFamily="34" charset="0"/>
              <a:buChar char="•"/>
            </a:pPr>
            <a:r>
              <a:rPr lang="en-US" dirty="0"/>
              <a:t>The time based method can certainly disambiguate track which are at a minimum distance of TDC </a:t>
            </a:r>
            <a:r>
              <a:rPr lang="en-US" dirty="0" smtClean="0"/>
              <a:t>bin*v (e.g. 3 cm with 200 </a:t>
            </a:r>
            <a:r>
              <a:rPr lang="en-US" dirty="0" err="1" smtClean="0"/>
              <a:t>ps</a:t>
            </a:r>
            <a:r>
              <a:rPr lang="en-US" dirty="0" smtClean="0"/>
              <a:t> resolution)</a:t>
            </a:r>
            <a:endParaRPr lang="en-US" dirty="0"/>
          </a:p>
          <a:p>
            <a:pPr>
              <a:buFont typeface="Arial" panose="020B0604020202020204" pitchFamily="34" charset="0"/>
              <a:buChar char="•"/>
            </a:pPr>
            <a:r>
              <a:rPr lang="en-US" dirty="0"/>
              <a:t>hits belonging to the same physical event have the same total charge on the two projections  </a:t>
            </a:r>
          </a:p>
          <a:p>
            <a:pPr>
              <a:buFont typeface="Arial" panose="020B0604020202020204" pitchFamily="34" charset="0"/>
              <a:buChar char="•"/>
            </a:pPr>
            <a:r>
              <a:rPr lang="en-US" dirty="0"/>
              <a:t>avalanche charge has a broad distribution, so that different avalanches are unlikely to produce the same charge</a:t>
            </a:r>
          </a:p>
          <a:p>
            <a:pPr>
              <a:buFont typeface="Arial" panose="020B0604020202020204" pitchFamily="34" charset="0"/>
              <a:buChar char="•"/>
            </a:pPr>
            <a:r>
              <a:rPr lang="en-US" dirty="0"/>
              <a:t>This can help to distinguish among hits falling on strips closer than TDC bin*v. This method although probabilistic, can work even with neighboring strips.</a:t>
            </a:r>
          </a:p>
          <a:p>
            <a:endParaRPr lang="en-US" dirty="0"/>
          </a:p>
        </p:txBody>
      </p:sp>
      <p:grpSp>
        <p:nvGrpSpPr>
          <p:cNvPr id="13" name="Group 12"/>
          <p:cNvGrpSpPr>
            <a:grpSpLocks noChangeAspect="1"/>
          </p:cNvGrpSpPr>
          <p:nvPr/>
        </p:nvGrpSpPr>
        <p:grpSpPr>
          <a:xfrm>
            <a:off x="7580316" y="1034947"/>
            <a:ext cx="4508483" cy="4484951"/>
            <a:chOff x="5860736" y="791228"/>
            <a:chExt cx="5915278" cy="5909692"/>
          </a:xfrm>
        </p:grpSpPr>
        <p:sp>
          <p:nvSpPr>
            <p:cNvPr id="14" name="Rectangle 13"/>
            <p:cNvSpPr/>
            <p:nvPr/>
          </p:nvSpPr>
          <p:spPr>
            <a:xfrm>
              <a:off x="5860736" y="791228"/>
              <a:ext cx="5915278" cy="59096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933582" y="861279"/>
              <a:ext cx="5771502" cy="5770019"/>
              <a:chOff x="2880782" y="377548"/>
              <a:chExt cx="5771502" cy="5967776"/>
            </a:xfrm>
          </p:grpSpPr>
          <p:sp>
            <p:nvSpPr>
              <p:cNvPr id="41" name="Rectangle 40"/>
              <p:cNvSpPr/>
              <p:nvPr/>
            </p:nvSpPr>
            <p:spPr>
              <a:xfrm>
                <a:off x="2882265" y="2395743"/>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82265" y="264777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82265" y="2899799"/>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882265" y="315182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83748" y="340212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83748" y="365415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83748" y="3906182"/>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883748" y="4158210"/>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890161" y="440283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890161" y="4654865"/>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90161" y="4906893"/>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90161" y="515892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91644" y="5409220"/>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91644" y="5661248"/>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91644" y="591327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91644" y="616530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880782" y="377548"/>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80782" y="62957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80782" y="88160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80782" y="1133632"/>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82265" y="138393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82265" y="1635959"/>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82265" y="188798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882265" y="2140015"/>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5400000">
              <a:off x="5941721" y="861036"/>
              <a:ext cx="5771502" cy="5769023"/>
              <a:chOff x="2880782" y="377548"/>
              <a:chExt cx="5771502" cy="5967776"/>
            </a:xfrm>
            <a:solidFill>
              <a:schemeClr val="accent2">
                <a:alpha val="76000"/>
              </a:schemeClr>
            </a:solidFill>
          </p:grpSpPr>
          <p:sp>
            <p:nvSpPr>
              <p:cNvPr id="17" name="Rectangle 16"/>
              <p:cNvSpPr/>
              <p:nvPr/>
            </p:nvSpPr>
            <p:spPr>
              <a:xfrm>
                <a:off x="2882265" y="239574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82265" y="264777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82265" y="289979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82265" y="315182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83748" y="340212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83748" y="365415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83748" y="390618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83748" y="415821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90161" y="440283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90161" y="4654865"/>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0161" y="490689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90161" y="515892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91644" y="540922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91644" y="56612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91644" y="59132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91644" y="61653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80782" y="3775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80782" y="6295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80782" y="8816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80782" y="113363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82265" y="138393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82265" y="163595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82265" y="188798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82265" y="2140015"/>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rot="16200000">
            <a:off x="9705457" y="-1295990"/>
            <a:ext cx="251692" cy="4390310"/>
            <a:chOff x="9268342" y="858766"/>
            <a:chExt cx="215215" cy="3931991"/>
          </a:xfrm>
        </p:grpSpPr>
        <p:grpSp>
          <p:nvGrpSpPr>
            <p:cNvPr id="66" name="Group 65"/>
            <p:cNvGrpSpPr/>
            <p:nvPr/>
          </p:nvGrpSpPr>
          <p:grpSpPr>
            <a:xfrm>
              <a:off x="9268342" y="858766"/>
              <a:ext cx="215215" cy="136733"/>
              <a:chOff x="10765568" y="2961274"/>
              <a:chExt cx="215215" cy="136733"/>
            </a:xfrm>
          </p:grpSpPr>
          <p:sp>
            <p:nvSpPr>
              <p:cNvPr id="136" name="Isosceles Triangle 13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a:endCxn id="13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9268342" y="1023777"/>
              <a:ext cx="215215" cy="136733"/>
              <a:chOff x="10765568" y="2961274"/>
              <a:chExt cx="215215" cy="136733"/>
            </a:xfrm>
          </p:grpSpPr>
          <p:sp>
            <p:nvSpPr>
              <p:cNvPr id="134" name="Isosceles Triangle 13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endCxn id="13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268342" y="1188788"/>
              <a:ext cx="215215" cy="136733"/>
              <a:chOff x="10765568" y="2961274"/>
              <a:chExt cx="215215" cy="136733"/>
            </a:xfrm>
          </p:grpSpPr>
          <p:sp>
            <p:nvSpPr>
              <p:cNvPr id="132" name="Isosceles Triangle 13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endCxn id="13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9268342" y="1353799"/>
              <a:ext cx="215215" cy="136733"/>
              <a:chOff x="10765568" y="2961274"/>
              <a:chExt cx="215215" cy="136733"/>
            </a:xfrm>
          </p:grpSpPr>
          <p:sp>
            <p:nvSpPr>
              <p:cNvPr id="130" name="Isosceles Triangle 12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a:endCxn id="13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9268342" y="1518810"/>
              <a:ext cx="215215" cy="136733"/>
              <a:chOff x="10765568" y="2961274"/>
              <a:chExt cx="215215" cy="136733"/>
            </a:xfrm>
          </p:grpSpPr>
          <p:sp>
            <p:nvSpPr>
              <p:cNvPr id="128" name="Isosceles Triangle 12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9268342" y="1683821"/>
              <a:ext cx="215215" cy="136733"/>
              <a:chOff x="10765568" y="2961274"/>
              <a:chExt cx="215215" cy="136733"/>
            </a:xfrm>
          </p:grpSpPr>
          <p:sp>
            <p:nvSpPr>
              <p:cNvPr id="126" name="Isosceles Triangle 12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endCxn id="12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9268342" y="1848832"/>
              <a:ext cx="215215" cy="136733"/>
              <a:chOff x="10765568" y="2961274"/>
              <a:chExt cx="215215" cy="136733"/>
            </a:xfrm>
          </p:grpSpPr>
          <p:sp>
            <p:nvSpPr>
              <p:cNvPr id="124" name="Isosceles Triangle 12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a:endCxn id="12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9268342" y="2013843"/>
              <a:ext cx="215215" cy="136733"/>
              <a:chOff x="10765568" y="2961274"/>
              <a:chExt cx="215215" cy="136733"/>
            </a:xfrm>
          </p:grpSpPr>
          <p:sp>
            <p:nvSpPr>
              <p:cNvPr id="122" name="Isosceles Triangle 12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a:endCxn id="12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9268342" y="2178854"/>
              <a:ext cx="215215" cy="136733"/>
              <a:chOff x="10765568" y="2961274"/>
              <a:chExt cx="215215" cy="136733"/>
            </a:xfrm>
          </p:grpSpPr>
          <p:sp>
            <p:nvSpPr>
              <p:cNvPr id="120" name="Isosceles Triangle 11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9268342" y="2343865"/>
              <a:ext cx="215215" cy="136733"/>
              <a:chOff x="10765568" y="2961274"/>
              <a:chExt cx="215215" cy="136733"/>
            </a:xfrm>
          </p:grpSpPr>
          <p:sp>
            <p:nvSpPr>
              <p:cNvPr id="118" name="Isosceles Triangle 11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endCxn id="11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9268342" y="2508876"/>
              <a:ext cx="215215" cy="136733"/>
              <a:chOff x="10765568" y="2961274"/>
              <a:chExt cx="215215" cy="136733"/>
            </a:xfrm>
          </p:grpSpPr>
          <p:sp>
            <p:nvSpPr>
              <p:cNvPr id="116" name="Isosceles Triangle 11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endCxn id="11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9268342" y="2673887"/>
              <a:ext cx="215215" cy="136733"/>
              <a:chOff x="10765568" y="2961274"/>
              <a:chExt cx="215215" cy="136733"/>
            </a:xfrm>
          </p:grpSpPr>
          <p:sp>
            <p:nvSpPr>
              <p:cNvPr id="114" name="Isosceles Triangle 11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endCxn id="11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9268342" y="2838898"/>
              <a:ext cx="215215" cy="136733"/>
              <a:chOff x="10765568" y="2961274"/>
              <a:chExt cx="215215" cy="136733"/>
            </a:xfrm>
          </p:grpSpPr>
          <p:sp>
            <p:nvSpPr>
              <p:cNvPr id="112" name="Isosceles Triangle 11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1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9268342" y="3003909"/>
              <a:ext cx="215215" cy="136733"/>
              <a:chOff x="10765568" y="2961274"/>
              <a:chExt cx="215215" cy="136733"/>
            </a:xfrm>
          </p:grpSpPr>
          <p:sp>
            <p:nvSpPr>
              <p:cNvPr id="110" name="Isosceles Triangle 10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endCxn id="11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9268342" y="3168920"/>
              <a:ext cx="215215" cy="136733"/>
              <a:chOff x="10765568" y="2961274"/>
              <a:chExt cx="215215" cy="136733"/>
            </a:xfrm>
          </p:grpSpPr>
          <p:sp>
            <p:nvSpPr>
              <p:cNvPr id="108" name="Isosceles Triangle 10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endCxn id="10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9268342" y="3333931"/>
              <a:ext cx="215215" cy="136733"/>
              <a:chOff x="10765568" y="2961274"/>
              <a:chExt cx="215215" cy="136733"/>
            </a:xfrm>
          </p:grpSpPr>
          <p:sp>
            <p:nvSpPr>
              <p:cNvPr id="106" name="Isosceles Triangle 10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a:endCxn id="10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9268342" y="3498942"/>
              <a:ext cx="215215" cy="136733"/>
              <a:chOff x="10765568" y="2961274"/>
              <a:chExt cx="215215" cy="136733"/>
            </a:xfrm>
          </p:grpSpPr>
          <p:sp>
            <p:nvSpPr>
              <p:cNvPr id="104" name="Isosceles Triangle 10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a:endCxn id="10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9268342" y="3663953"/>
              <a:ext cx="215215" cy="136733"/>
              <a:chOff x="10765568" y="2961274"/>
              <a:chExt cx="215215" cy="136733"/>
            </a:xfrm>
          </p:grpSpPr>
          <p:sp>
            <p:nvSpPr>
              <p:cNvPr id="102" name="Isosceles Triangle 10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9268342" y="3828964"/>
              <a:ext cx="215215" cy="136733"/>
              <a:chOff x="10765568" y="2961274"/>
              <a:chExt cx="215215" cy="136733"/>
            </a:xfrm>
          </p:grpSpPr>
          <p:sp>
            <p:nvSpPr>
              <p:cNvPr id="100" name="Isosceles Triangle 9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endCxn id="10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9268342" y="3993975"/>
              <a:ext cx="215215" cy="136733"/>
              <a:chOff x="10765568" y="2961274"/>
              <a:chExt cx="215215" cy="136733"/>
            </a:xfrm>
          </p:grpSpPr>
          <p:sp>
            <p:nvSpPr>
              <p:cNvPr id="98" name="Isosceles Triangle 9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endCxn id="9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9268342" y="4158986"/>
              <a:ext cx="215215" cy="136733"/>
              <a:chOff x="10765568" y="2961274"/>
              <a:chExt cx="215215" cy="136733"/>
            </a:xfrm>
          </p:grpSpPr>
          <p:sp>
            <p:nvSpPr>
              <p:cNvPr id="96" name="Isosceles Triangle 9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a:endCxn id="9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9268342" y="4323997"/>
              <a:ext cx="215215" cy="136733"/>
              <a:chOff x="10765568" y="2961274"/>
              <a:chExt cx="215215" cy="136733"/>
            </a:xfrm>
          </p:grpSpPr>
          <p:sp>
            <p:nvSpPr>
              <p:cNvPr id="94" name="Isosceles Triangle 9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endCxn id="9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9268342" y="4489008"/>
              <a:ext cx="215215" cy="136733"/>
              <a:chOff x="10765568" y="2961274"/>
              <a:chExt cx="215215" cy="136733"/>
            </a:xfrm>
          </p:grpSpPr>
          <p:sp>
            <p:nvSpPr>
              <p:cNvPr id="92" name="Isosceles Triangle 9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a:endCxn id="9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9268342" y="4654024"/>
              <a:ext cx="215215" cy="136733"/>
              <a:chOff x="10765568" y="2961274"/>
              <a:chExt cx="215215" cy="136733"/>
            </a:xfrm>
          </p:grpSpPr>
          <p:sp>
            <p:nvSpPr>
              <p:cNvPr id="90" name="Isosceles Triangle 8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endCxn id="9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7"/>
          <p:cNvGrpSpPr/>
          <p:nvPr/>
        </p:nvGrpSpPr>
        <p:grpSpPr>
          <a:xfrm flipH="1">
            <a:off x="7266211" y="1092420"/>
            <a:ext cx="299156" cy="4373516"/>
            <a:chOff x="9268342" y="858766"/>
            <a:chExt cx="215215" cy="3931991"/>
          </a:xfrm>
        </p:grpSpPr>
        <p:grpSp>
          <p:nvGrpSpPr>
            <p:cNvPr id="139" name="Group 138"/>
            <p:cNvGrpSpPr/>
            <p:nvPr/>
          </p:nvGrpSpPr>
          <p:grpSpPr>
            <a:xfrm>
              <a:off x="9268342" y="858766"/>
              <a:ext cx="215215" cy="136733"/>
              <a:chOff x="10765568" y="2961274"/>
              <a:chExt cx="215215" cy="136733"/>
            </a:xfrm>
          </p:grpSpPr>
          <p:sp>
            <p:nvSpPr>
              <p:cNvPr id="209" name="Isosceles Triangle 20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endCxn id="20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9268342" y="1023777"/>
              <a:ext cx="215215" cy="136733"/>
              <a:chOff x="10765568" y="2961274"/>
              <a:chExt cx="215215" cy="136733"/>
            </a:xfrm>
          </p:grpSpPr>
          <p:sp>
            <p:nvSpPr>
              <p:cNvPr id="207" name="Isosceles Triangle 20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endCxn id="20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9268342" y="1188788"/>
              <a:ext cx="215215" cy="136733"/>
              <a:chOff x="10765568" y="2961274"/>
              <a:chExt cx="215215" cy="136733"/>
            </a:xfrm>
          </p:grpSpPr>
          <p:sp>
            <p:nvSpPr>
              <p:cNvPr id="205" name="Isosceles Triangle 2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endCxn id="2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9268342" y="1353799"/>
              <a:ext cx="215215" cy="136733"/>
              <a:chOff x="10765568" y="2961274"/>
              <a:chExt cx="215215" cy="136733"/>
            </a:xfrm>
          </p:grpSpPr>
          <p:sp>
            <p:nvSpPr>
              <p:cNvPr id="203" name="Isosceles Triangle 20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endCxn id="20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9268342" y="1518810"/>
              <a:ext cx="215215" cy="136733"/>
              <a:chOff x="10765568" y="2961274"/>
              <a:chExt cx="215215" cy="136733"/>
            </a:xfrm>
          </p:grpSpPr>
          <p:sp>
            <p:nvSpPr>
              <p:cNvPr id="201" name="Isosceles Triangle 20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endCxn id="20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9268342" y="1683821"/>
              <a:ext cx="215215" cy="136733"/>
              <a:chOff x="10765568" y="2961274"/>
              <a:chExt cx="215215" cy="136733"/>
            </a:xfrm>
          </p:grpSpPr>
          <p:sp>
            <p:nvSpPr>
              <p:cNvPr id="199" name="Isosceles Triangle 1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endCxn id="1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9268342" y="1848832"/>
              <a:ext cx="215215" cy="136733"/>
              <a:chOff x="10765568" y="2961274"/>
              <a:chExt cx="215215" cy="136733"/>
            </a:xfrm>
          </p:grpSpPr>
          <p:sp>
            <p:nvSpPr>
              <p:cNvPr id="197" name="Isosceles Triangle 19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endCxn id="19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9268342" y="2013843"/>
              <a:ext cx="215215" cy="136733"/>
              <a:chOff x="10765568" y="2961274"/>
              <a:chExt cx="215215" cy="136733"/>
            </a:xfrm>
          </p:grpSpPr>
          <p:sp>
            <p:nvSpPr>
              <p:cNvPr id="195" name="Isosceles Triangle 19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endCxn id="19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9268342" y="2178854"/>
              <a:ext cx="215215" cy="136733"/>
              <a:chOff x="10765568" y="2961274"/>
              <a:chExt cx="215215" cy="136733"/>
            </a:xfrm>
          </p:grpSpPr>
          <p:sp>
            <p:nvSpPr>
              <p:cNvPr id="193" name="Isosceles Triangle 19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endCxn id="19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9268342" y="2343865"/>
              <a:ext cx="215215" cy="136733"/>
              <a:chOff x="10765568" y="2961274"/>
              <a:chExt cx="215215" cy="136733"/>
            </a:xfrm>
          </p:grpSpPr>
          <p:sp>
            <p:nvSpPr>
              <p:cNvPr id="191" name="Isosceles Triangle 19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endCxn id="19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9268342" y="2508876"/>
              <a:ext cx="215215" cy="136733"/>
              <a:chOff x="10765568" y="2961274"/>
              <a:chExt cx="215215" cy="136733"/>
            </a:xfrm>
          </p:grpSpPr>
          <p:sp>
            <p:nvSpPr>
              <p:cNvPr id="189" name="Isosceles Triangle 18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endCxn id="18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9268342" y="2673887"/>
              <a:ext cx="215215" cy="136733"/>
              <a:chOff x="10765568" y="2961274"/>
              <a:chExt cx="215215" cy="136733"/>
            </a:xfrm>
          </p:grpSpPr>
          <p:sp>
            <p:nvSpPr>
              <p:cNvPr id="187" name="Isosceles Triangle 18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a:endCxn id="18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9268342" y="2838898"/>
              <a:ext cx="215215" cy="136733"/>
              <a:chOff x="10765568" y="2961274"/>
              <a:chExt cx="215215" cy="136733"/>
            </a:xfrm>
          </p:grpSpPr>
          <p:sp>
            <p:nvSpPr>
              <p:cNvPr id="185" name="Isosceles Triangle 18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endCxn id="18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268342" y="3003909"/>
              <a:ext cx="215215" cy="136733"/>
              <a:chOff x="10765568" y="2961274"/>
              <a:chExt cx="215215" cy="136733"/>
            </a:xfrm>
          </p:grpSpPr>
          <p:sp>
            <p:nvSpPr>
              <p:cNvPr id="183" name="Isosceles Triangle 18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a:endCxn id="18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9268342" y="3168920"/>
              <a:ext cx="215215" cy="136733"/>
              <a:chOff x="10765568" y="2961274"/>
              <a:chExt cx="215215" cy="136733"/>
            </a:xfrm>
          </p:grpSpPr>
          <p:sp>
            <p:nvSpPr>
              <p:cNvPr id="181" name="Isosceles Triangle 18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endCxn id="18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9268342" y="3333931"/>
              <a:ext cx="215215" cy="136733"/>
              <a:chOff x="10765568" y="2961274"/>
              <a:chExt cx="215215" cy="136733"/>
            </a:xfrm>
          </p:grpSpPr>
          <p:sp>
            <p:nvSpPr>
              <p:cNvPr id="179" name="Isosceles Triangle 17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p:cNvCxnSpPr>
                <a:endCxn id="17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9268342" y="3498942"/>
              <a:ext cx="215215" cy="136733"/>
              <a:chOff x="10765568" y="2961274"/>
              <a:chExt cx="215215" cy="136733"/>
            </a:xfrm>
          </p:grpSpPr>
          <p:sp>
            <p:nvSpPr>
              <p:cNvPr id="177" name="Isosceles Triangle 17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endCxn id="17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9268342" y="3663953"/>
              <a:ext cx="215215" cy="136733"/>
              <a:chOff x="10765568" y="2961274"/>
              <a:chExt cx="215215" cy="136733"/>
            </a:xfrm>
          </p:grpSpPr>
          <p:sp>
            <p:nvSpPr>
              <p:cNvPr id="175" name="Isosceles Triangle 17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a:endCxn id="17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268342" y="3828964"/>
              <a:ext cx="215215" cy="136733"/>
              <a:chOff x="10765568" y="2961274"/>
              <a:chExt cx="215215" cy="136733"/>
            </a:xfrm>
          </p:grpSpPr>
          <p:sp>
            <p:nvSpPr>
              <p:cNvPr id="173" name="Isosceles Triangle 17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endCxn id="17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268342" y="3993975"/>
              <a:ext cx="215215" cy="136733"/>
              <a:chOff x="10765568" y="2961274"/>
              <a:chExt cx="215215" cy="136733"/>
            </a:xfrm>
          </p:grpSpPr>
          <p:sp>
            <p:nvSpPr>
              <p:cNvPr id="171" name="Isosceles Triangle 17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a:endCxn id="17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9268342" y="4158986"/>
              <a:ext cx="215215" cy="136733"/>
              <a:chOff x="10765568" y="2961274"/>
              <a:chExt cx="215215" cy="136733"/>
            </a:xfrm>
          </p:grpSpPr>
          <p:sp>
            <p:nvSpPr>
              <p:cNvPr id="169" name="Isosceles Triangle 16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endCxn id="16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9268342" y="4323997"/>
              <a:ext cx="215215" cy="136733"/>
              <a:chOff x="10765568" y="2961274"/>
              <a:chExt cx="215215" cy="136733"/>
            </a:xfrm>
          </p:grpSpPr>
          <p:sp>
            <p:nvSpPr>
              <p:cNvPr id="167" name="Isosceles Triangle 16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a:endCxn id="16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268342" y="4489008"/>
              <a:ext cx="215215" cy="136733"/>
              <a:chOff x="10765568" y="2961274"/>
              <a:chExt cx="215215" cy="136733"/>
            </a:xfrm>
          </p:grpSpPr>
          <p:sp>
            <p:nvSpPr>
              <p:cNvPr id="165" name="Isosceles Triangle 16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endCxn id="16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9268342" y="4654024"/>
              <a:ext cx="215215" cy="136733"/>
              <a:chOff x="10765568" y="2961274"/>
              <a:chExt cx="215215" cy="136733"/>
            </a:xfrm>
          </p:grpSpPr>
          <p:sp>
            <p:nvSpPr>
              <p:cNvPr id="163" name="Isosceles Triangle 16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a:endCxn id="16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cxnSp>
        <p:nvCxnSpPr>
          <p:cNvPr id="212" name="Straight Arrow Connector 211"/>
          <p:cNvCxnSpPr>
            <a:stCxn id="211" idx="0"/>
            <a:endCxn id="27" idx="1"/>
          </p:cNvCxnSpPr>
          <p:nvPr/>
        </p:nvCxnSpPr>
        <p:spPr>
          <a:xfrm flipH="1" flipV="1">
            <a:off x="8636492" y="1094102"/>
            <a:ext cx="5071" cy="9388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211" idx="1"/>
          </p:cNvCxnSpPr>
          <p:nvPr/>
        </p:nvCxnSpPr>
        <p:spPr>
          <a:xfrm flipH="1">
            <a:off x="7563465" y="2082418"/>
            <a:ext cx="1027058" cy="1200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214" idx="0"/>
            <a:endCxn id="26" idx="1"/>
          </p:cNvCxnSpPr>
          <p:nvPr/>
        </p:nvCxnSpPr>
        <p:spPr>
          <a:xfrm flipH="1" flipV="1">
            <a:off x="8822185" y="1094102"/>
            <a:ext cx="6472" cy="11181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214" idx="1"/>
          </p:cNvCxnSpPr>
          <p:nvPr/>
        </p:nvCxnSpPr>
        <p:spPr>
          <a:xfrm flipH="1">
            <a:off x="7563465" y="2261742"/>
            <a:ext cx="1214152" cy="1247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8219554" y="3510506"/>
            <a:ext cx="102080" cy="98919"/>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10619951" y="3516524"/>
            <a:ext cx="102080" cy="98919"/>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Arrow Connector 218"/>
          <p:cNvCxnSpPr>
            <a:stCxn id="217" idx="0"/>
            <a:endCxn id="29" idx="1"/>
          </p:cNvCxnSpPr>
          <p:nvPr/>
        </p:nvCxnSpPr>
        <p:spPr>
          <a:xfrm flipH="1" flipV="1">
            <a:off x="8266382" y="1095227"/>
            <a:ext cx="4212" cy="24152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18" idx="0"/>
            <a:endCxn id="40" idx="1"/>
          </p:cNvCxnSpPr>
          <p:nvPr/>
        </p:nvCxnSpPr>
        <p:spPr>
          <a:xfrm flipV="1">
            <a:off x="10670991" y="1088110"/>
            <a:ext cx="4116" cy="24284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18" idx="1"/>
          </p:cNvCxnSpPr>
          <p:nvPr/>
        </p:nvCxnSpPr>
        <p:spPr>
          <a:xfrm flipH="1" flipV="1">
            <a:off x="7547860" y="3559182"/>
            <a:ext cx="3072091" cy="680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9686885" y="5336970"/>
            <a:ext cx="0" cy="67915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9856780" y="5336970"/>
            <a:ext cx="0" cy="67915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9440127" y="6024950"/>
            <a:ext cx="678391" cy="369332"/>
          </a:xfrm>
          <a:prstGeom prst="rect">
            <a:avLst/>
          </a:prstGeom>
          <a:noFill/>
        </p:spPr>
        <p:txBody>
          <a:bodyPr wrap="none" rtlCol="0">
            <a:spAutoFit/>
          </a:bodyPr>
          <a:lstStyle/>
          <a:p>
            <a:r>
              <a:rPr lang="en-US" dirty="0" smtClean="0"/>
              <a:t>1cm</a:t>
            </a:r>
            <a:endParaRPr lang="en-US" dirty="0"/>
          </a:p>
        </p:txBody>
      </p:sp>
      <p:grpSp>
        <p:nvGrpSpPr>
          <p:cNvPr id="261" name="Group 260"/>
          <p:cNvGrpSpPr/>
          <p:nvPr/>
        </p:nvGrpSpPr>
        <p:grpSpPr>
          <a:xfrm>
            <a:off x="7750709" y="1556903"/>
            <a:ext cx="3457484" cy="2549198"/>
            <a:chOff x="7741938" y="1536798"/>
            <a:chExt cx="3457484" cy="2549198"/>
          </a:xfrm>
        </p:grpSpPr>
        <p:sp>
          <p:nvSpPr>
            <p:cNvPr id="238" name="Oval 237"/>
            <p:cNvSpPr/>
            <p:nvPr/>
          </p:nvSpPr>
          <p:spPr>
            <a:xfrm>
              <a:off x="10155422" y="3026579"/>
              <a:ext cx="1044000" cy="1044000"/>
            </a:xfrm>
            <a:prstGeom prst="ellipse">
              <a:avLst/>
            </a:prstGeom>
            <a:solidFill>
              <a:srgbClr val="FF00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7741938" y="3041996"/>
              <a:ext cx="1044000" cy="1044000"/>
            </a:xfrm>
            <a:prstGeom prst="ellipse">
              <a:avLst/>
            </a:prstGeom>
            <a:solidFill>
              <a:srgbClr val="FF00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7933012" y="1536798"/>
              <a:ext cx="1406779" cy="1409871"/>
              <a:chOff x="7941562" y="1536798"/>
              <a:chExt cx="1406779" cy="1409871"/>
            </a:xfrm>
          </p:grpSpPr>
          <p:sp>
            <p:nvSpPr>
              <p:cNvPr id="240" name="Oval 239"/>
              <p:cNvSpPr/>
              <p:nvPr/>
            </p:nvSpPr>
            <p:spPr>
              <a:xfrm>
                <a:off x="8304341" y="1732940"/>
                <a:ext cx="1044000" cy="1044000"/>
              </a:xfrm>
              <a:prstGeom prst="ellipse">
                <a:avLst/>
              </a:prstGeom>
              <a:solidFill>
                <a:srgbClr val="FF00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130674" y="1536798"/>
                <a:ext cx="1044000" cy="1044000"/>
              </a:xfrm>
              <a:prstGeom prst="ellipse">
                <a:avLst/>
              </a:prstGeom>
              <a:solidFill>
                <a:srgbClr val="FFFF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7941562" y="1902669"/>
                <a:ext cx="1044000" cy="1044000"/>
              </a:xfrm>
              <a:prstGeom prst="ellipse">
                <a:avLst/>
              </a:prstGeom>
              <a:solidFill>
                <a:srgbClr val="92D05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8004638" y="1608664"/>
              <a:ext cx="1334529" cy="834269"/>
              <a:chOff x="8004638" y="1608664"/>
              <a:chExt cx="1334529" cy="834269"/>
            </a:xfrm>
          </p:grpSpPr>
          <p:cxnSp>
            <p:nvCxnSpPr>
              <p:cNvPr id="246" name="Straight Arrow Connector 245"/>
              <p:cNvCxnSpPr>
                <a:stCxn id="233" idx="1"/>
              </p:cNvCxnSpPr>
              <p:nvPr/>
            </p:nvCxnSpPr>
            <p:spPr>
              <a:xfrm flipH="1" flipV="1">
                <a:off x="8004638" y="2162209"/>
                <a:ext cx="405868" cy="280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11" idx="0"/>
              </p:cNvCxnSpPr>
              <p:nvPr/>
            </p:nvCxnSpPr>
            <p:spPr>
              <a:xfrm flipV="1">
                <a:off x="8641563" y="1608664"/>
                <a:ext cx="202811" cy="424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214" idx="3"/>
              </p:cNvCxnSpPr>
              <p:nvPr/>
            </p:nvCxnSpPr>
            <p:spPr>
              <a:xfrm>
                <a:off x="8879697" y="2261742"/>
                <a:ext cx="459470" cy="125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8219814" y="3093664"/>
              <a:ext cx="2722253" cy="501502"/>
              <a:chOff x="8219814" y="3093664"/>
              <a:chExt cx="2722253" cy="501502"/>
            </a:xfrm>
          </p:grpSpPr>
          <p:cxnSp>
            <p:nvCxnSpPr>
              <p:cNvPr id="254" name="Straight Arrow Connector 253"/>
              <p:cNvCxnSpPr/>
              <p:nvPr/>
            </p:nvCxnSpPr>
            <p:spPr>
              <a:xfrm flipV="1">
                <a:off x="10665010" y="3093664"/>
                <a:ext cx="277057" cy="467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endCxn id="239" idx="7"/>
              </p:cNvCxnSpPr>
              <p:nvPr/>
            </p:nvCxnSpPr>
            <p:spPr>
              <a:xfrm flipV="1">
                <a:off x="8219814" y="3194886"/>
                <a:ext cx="413234" cy="40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60" name="TextBox 259"/>
          <p:cNvSpPr txBox="1"/>
          <p:nvPr/>
        </p:nvSpPr>
        <p:spPr>
          <a:xfrm>
            <a:off x="10003765" y="5571466"/>
            <a:ext cx="2008883" cy="369332"/>
          </a:xfrm>
          <a:prstGeom prst="rect">
            <a:avLst/>
          </a:prstGeom>
          <a:noFill/>
        </p:spPr>
        <p:txBody>
          <a:bodyPr wrap="none" rtlCol="0">
            <a:spAutoFit/>
          </a:bodyPr>
          <a:lstStyle/>
          <a:p>
            <a:r>
              <a:rPr lang="en-US" dirty="0" smtClean="0"/>
              <a:t>200 </a:t>
            </a:r>
            <a:r>
              <a:rPr lang="en-US" dirty="0" err="1" smtClean="0"/>
              <a:t>ps</a:t>
            </a:r>
            <a:r>
              <a:rPr lang="en-US" dirty="0" smtClean="0"/>
              <a:t> resolution</a:t>
            </a:r>
            <a:endParaRPr lang="en-US" dirty="0"/>
          </a:p>
        </p:txBody>
      </p:sp>
      <p:grpSp>
        <p:nvGrpSpPr>
          <p:cNvPr id="244" name="Group 243"/>
          <p:cNvGrpSpPr/>
          <p:nvPr/>
        </p:nvGrpSpPr>
        <p:grpSpPr>
          <a:xfrm>
            <a:off x="8410506" y="2032958"/>
            <a:ext cx="469191" cy="459434"/>
            <a:chOff x="8410506" y="2032958"/>
            <a:chExt cx="469191" cy="459434"/>
          </a:xfrm>
        </p:grpSpPr>
        <p:sp>
          <p:nvSpPr>
            <p:cNvPr id="211" name="Rectangle 210"/>
            <p:cNvSpPr/>
            <p:nvPr/>
          </p:nvSpPr>
          <p:spPr>
            <a:xfrm>
              <a:off x="8590523" y="2032958"/>
              <a:ext cx="102080" cy="98919"/>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8777617" y="2212282"/>
              <a:ext cx="102080" cy="98919"/>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8410506" y="2393473"/>
              <a:ext cx="102080" cy="98919"/>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7998691" y="1803645"/>
            <a:ext cx="2935484" cy="2020327"/>
            <a:chOff x="7759030" y="1545344"/>
            <a:chExt cx="2935484" cy="2020327"/>
          </a:xfrm>
        </p:grpSpPr>
        <p:sp>
          <p:nvSpPr>
            <p:cNvPr id="263" name="Oval 262"/>
            <p:cNvSpPr>
              <a:spLocks noChangeAspect="1"/>
            </p:cNvSpPr>
            <p:nvPr/>
          </p:nvSpPr>
          <p:spPr>
            <a:xfrm>
              <a:off x="10172514" y="3043671"/>
              <a:ext cx="522000" cy="522000"/>
            </a:xfrm>
            <a:prstGeom prst="ellipse">
              <a:avLst/>
            </a:prstGeom>
            <a:solidFill>
              <a:srgbClr val="FF00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7759030" y="3041996"/>
              <a:ext cx="522000" cy="522000"/>
            </a:xfrm>
            <a:prstGeom prst="ellipse">
              <a:avLst/>
            </a:prstGeom>
            <a:solidFill>
              <a:srgbClr val="FF00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7950104" y="1545344"/>
              <a:ext cx="884779" cy="896417"/>
              <a:chOff x="7958654" y="1545344"/>
              <a:chExt cx="884779" cy="896417"/>
            </a:xfrm>
          </p:grpSpPr>
          <p:sp>
            <p:nvSpPr>
              <p:cNvPr id="272" name="Oval 271"/>
              <p:cNvSpPr>
                <a:spLocks noChangeAspect="1"/>
              </p:cNvSpPr>
              <p:nvPr/>
            </p:nvSpPr>
            <p:spPr>
              <a:xfrm>
                <a:off x="8321433" y="1741486"/>
                <a:ext cx="522000" cy="522000"/>
              </a:xfrm>
              <a:prstGeom prst="ellipse">
                <a:avLst/>
              </a:prstGeom>
              <a:solidFill>
                <a:srgbClr val="FF00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8139220" y="1545344"/>
                <a:ext cx="522000" cy="522000"/>
              </a:xfrm>
              <a:prstGeom prst="ellipse">
                <a:avLst/>
              </a:prstGeom>
              <a:solidFill>
                <a:srgbClr val="FFFF0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7958654" y="1919761"/>
                <a:ext cx="522000" cy="522000"/>
              </a:xfrm>
              <a:prstGeom prst="ellipse">
                <a:avLst/>
              </a:prstGeom>
              <a:solidFill>
                <a:srgbClr val="92D050">
                  <a:alpha val="41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a:grpSpLocks noChangeAspect="1"/>
            </p:cNvGrpSpPr>
            <p:nvPr/>
          </p:nvGrpSpPr>
          <p:grpSpPr>
            <a:xfrm>
              <a:off x="8011949" y="3045467"/>
              <a:ext cx="2552688" cy="257529"/>
              <a:chOff x="7819311" y="2997268"/>
              <a:chExt cx="5105376" cy="515058"/>
            </a:xfrm>
          </p:grpSpPr>
          <p:cxnSp>
            <p:nvCxnSpPr>
              <p:cNvPr id="270" name="Straight Arrow Connector 269"/>
              <p:cNvCxnSpPr/>
              <p:nvPr/>
            </p:nvCxnSpPr>
            <p:spPr>
              <a:xfrm flipV="1">
                <a:off x="12647629" y="3044856"/>
                <a:ext cx="277058" cy="467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H="1" flipV="1">
                <a:off x="7819311" y="2997268"/>
                <a:ext cx="32322" cy="476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67" name="Straight Arrow Connector 266"/>
            <p:cNvCxnSpPr>
              <a:cxnSpLocks/>
            </p:cNvCxnSpPr>
            <p:nvPr/>
          </p:nvCxnSpPr>
          <p:spPr>
            <a:xfrm flipH="1" flipV="1">
              <a:off x="7963460" y="2055845"/>
              <a:ext cx="219686" cy="10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cxnSpLocks/>
            </p:cNvCxnSpPr>
            <p:nvPr/>
          </p:nvCxnSpPr>
          <p:spPr>
            <a:xfrm flipV="1">
              <a:off x="8379865" y="1563211"/>
              <a:ext cx="115206" cy="26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cxnSpLocks/>
              <a:stCxn id="273" idx="5"/>
              <a:endCxn id="272" idx="5"/>
            </p:cNvCxnSpPr>
            <p:nvPr/>
          </p:nvCxnSpPr>
          <p:spPr>
            <a:xfrm>
              <a:off x="8576225" y="1990899"/>
              <a:ext cx="182213" cy="19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75" name="TextBox 274"/>
          <p:cNvSpPr txBox="1"/>
          <p:nvPr/>
        </p:nvSpPr>
        <p:spPr>
          <a:xfrm>
            <a:off x="10003764" y="5565995"/>
            <a:ext cx="2008883" cy="369332"/>
          </a:xfrm>
          <a:prstGeom prst="rect">
            <a:avLst/>
          </a:prstGeom>
          <a:noFill/>
        </p:spPr>
        <p:txBody>
          <a:bodyPr wrap="none" rtlCol="0">
            <a:spAutoFit/>
          </a:bodyPr>
          <a:lstStyle/>
          <a:p>
            <a:r>
              <a:rPr lang="en-US" dirty="0"/>
              <a:t>1</a:t>
            </a:r>
            <a:r>
              <a:rPr lang="en-US" dirty="0" smtClean="0"/>
              <a:t>00 </a:t>
            </a:r>
            <a:r>
              <a:rPr lang="en-US" dirty="0" err="1" smtClean="0"/>
              <a:t>ps</a:t>
            </a:r>
            <a:r>
              <a:rPr lang="en-US" dirty="0" smtClean="0"/>
              <a:t> resolution</a:t>
            </a:r>
            <a:endParaRPr lang="en-US" dirty="0"/>
          </a:p>
        </p:txBody>
      </p:sp>
      <p:grpSp>
        <p:nvGrpSpPr>
          <p:cNvPr id="280" name="Group 279"/>
          <p:cNvGrpSpPr/>
          <p:nvPr/>
        </p:nvGrpSpPr>
        <p:grpSpPr>
          <a:xfrm>
            <a:off x="1289294" y="3677518"/>
            <a:ext cx="4031009" cy="2905570"/>
            <a:chOff x="1263542" y="3624465"/>
            <a:chExt cx="4031009" cy="2905570"/>
          </a:xfrm>
        </p:grpSpPr>
        <p:pic>
          <p:nvPicPr>
            <p:cNvPr id="278" name="Picture 277"/>
            <p:cNvPicPr>
              <a:picLocks noChangeAspect="1"/>
            </p:cNvPicPr>
            <p:nvPr/>
          </p:nvPicPr>
          <p:blipFill rotWithShape="1">
            <a:blip r:embed="rId2"/>
            <a:srcRect l="2376" t="965" r="1788" b="17717"/>
            <a:stretch/>
          </p:blipFill>
          <p:spPr>
            <a:xfrm>
              <a:off x="1263542" y="3624465"/>
              <a:ext cx="4031009" cy="2905570"/>
            </a:xfrm>
            <a:prstGeom prst="rect">
              <a:avLst/>
            </a:prstGeom>
          </p:spPr>
        </p:pic>
        <p:sp>
          <p:nvSpPr>
            <p:cNvPr id="279" name="Rectangle 278"/>
            <p:cNvSpPr/>
            <p:nvPr/>
          </p:nvSpPr>
          <p:spPr>
            <a:xfrm>
              <a:off x="2053642" y="6328992"/>
              <a:ext cx="1392965" cy="194525"/>
            </a:xfrm>
            <a:prstGeom prst="rect">
              <a:avLst/>
            </a:prstGeom>
            <a:solidFill>
              <a:srgbClr val="F6F5F0"/>
            </a:solidFill>
            <a:ln>
              <a:solidFill>
                <a:srgbClr val="F6F5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smtClean="0"/>
              <a:t>24/02/2016</a:t>
            </a:r>
            <a:endParaRPr lang="en-US" dirty="0"/>
          </a:p>
        </p:txBody>
      </p:sp>
      <p:sp>
        <p:nvSpPr>
          <p:cNvPr id="3" name="Footer Placeholder 2"/>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38725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61"/>
                                        </p:tgtEl>
                                      </p:cBhvr>
                                    </p:animEffect>
                                    <p:set>
                                      <p:cBhvr>
                                        <p:cTn id="14" dur="1" fill="hold">
                                          <p:stCondLst>
                                            <p:cond delay="499"/>
                                          </p:stCondLst>
                                        </p:cTn>
                                        <p:tgtEl>
                                          <p:spTgt spid="261"/>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260"/>
                                        </p:tgtEl>
                                      </p:cBhvr>
                                    </p:animEffect>
                                    <p:set>
                                      <p:cBhvr>
                                        <p:cTn id="17" dur="1" fill="hold">
                                          <p:stCondLst>
                                            <p:cond delay="499"/>
                                          </p:stCondLst>
                                        </p:cTn>
                                        <p:tgtEl>
                                          <p:spTgt spid="26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fade">
                                      <p:cBhvr>
                                        <p:cTn id="22" dur="500"/>
                                        <p:tgtEl>
                                          <p:spTgt spid="2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5"/>
                                        </p:tgtEl>
                                        <p:attrNameLst>
                                          <p:attrName>style.visibility</p:attrName>
                                        </p:attrNameLst>
                                      </p:cBhvr>
                                      <p:to>
                                        <p:strVal val="visible"/>
                                      </p:to>
                                    </p:set>
                                    <p:animEffect transition="in" filter="fade">
                                      <p:cBhvr>
                                        <p:cTn id="27" dur="500"/>
                                        <p:tgtEl>
                                          <p:spTgt spid="2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80"/>
                                        </p:tgtEl>
                                      </p:cBhvr>
                                    </p:animEffect>
                                    <p:set>
                                      <p:cBhvr>
                                        <p:cTn id="32" dur="1" fill="hold">
                                          <p:stCondLst>
                                            <p:cond delay="499"/>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60" grpId="1"/>
      <p:bldP spid="2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based discrimination </a:t>
            </a:r>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205883100"/>
              </p:ext>
            </p:extLst>
          </p:nvPr>
        </p:nvGraphicFramePr>
        <p:xfrm>
          <a:off x="5772380" y="792233"/>
          <a:ext cx="5400675" cy="3657600"/>
        </p:xfrm>
        <a:graphic>
          <a:graphicData uri="http://schemas.openxmlformats.org/presentationml/2006/ole">
            <mc:AlternateContent xmlns:mc="http://schemas.openxmlformats.org/markup-compatibility/2006">
              <mc:Choice xmlns:v="urn:schemas-microsoft-com:vml" Requires="v">
                <p:oleObj spid="_x0000_s17448" name="Acrobat Document" r:id="rId3" imgW="5400526" imgH="3657188" progId="Acrobat.Document.11">
                  <p:embed/>
                </p:oleObj>
              </mc:Choice>
              <mc:Fallback>
                <p:oleObj name="Acrobat Document" r:id="rId3" imgW="5400526" imgH="3657188" progId="Acrobat.Document.11">
                  <p:embed/>
                  <p:pic>
                    <p:nvPicPr>
                      <p:cNvPr id="0" name=""/>
                      <p:cNvPicPr/>
                      <p:nvPr/>
                    </p:nvPicPr>
                    <p:blipFill>
                      <a:blip r:embed="rId4"/>
                      <a:stretch>
                        <a:fillRect/>
                      </a:stretch>
                    </p:blipFill>
                    <p:spPr>
                      <a:xfrm>
                        <a:off x="5772380" y="792233"/>
                        <a:ext cx="5400675" cy="3657600"/>
                      </a:xfrm>
                      <a:prstGeom prst="rect">
                        <a:avLst/>
                      </a:prstGeom>
                    </p:spPr>
                  </p:pic>
                </p:oleObj>
              </mc:Fallback>
            </mc:AlternateContent>
          </a:graphicData>
        </a:graphic>
      </p:graphicFrame>
      <p:grpSp>
        <p:nvGrpSpPr>
          <p:cNvPr id="15" name="Group 14"/>
          <p:cNvGrpSpPr/>
          <p:nvPr/>
        </p:nvGrpSpPr>
        <p:grpSpPr>
          <a:xfrm>
            <a:off x="6312066" y="1201477"/>
            <a:ext cx="4301872" cy="2851167"/>
            <a:chOff x="1611248" y="1517632"/>
            <a:chExt cx="4301872" cy="285116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1611248" y="1517632"/>
              <a:ext cx="4301872" cy="2851167"/>
            </a:xfrm>
            <a:prstGeom prst="rect">
              <a:avLst/>
            </a:prstGeom>
          </p:spPr>
        </p:pic>
        <p:sp>
          <p:nvSpPr>
            <p:cNvPr id="14" name="Rectangle 13"/>
            <p:cNvSpPr/>
            <p:nvPr/>
          </p:nvSpPr>
          <p:spPr>
            <a:xfrm>
              <a:off x="4385227" y="1527488"/>
              <a:ext cx="1362269" cy="441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Rectangle 23"/>
              <p:cNvSpPr/>
              <p:nvPr/>
            </p:nvSpPr>
            <p:spPr>
              <a:xfrm>
                <a:off x="379202" y="923568"/>
                <a:ext cx="3860800" cy="1867499"/>
              </a:xfrm>
              <a:prstGeom prst="rect">
                <a:avLst/>
              </a:prstGeom>
            </p:spPr>
            <p:txBody>
              <a:bodyPr wrap="square">
                <a:spAutoFit/>
              </a:bodyPr>
              <a:lstStyle/>
              <a:p>
                <a:r>
                  <a:rPr lang="en-US" sz="2400" b="1" dirty="0"/>
                  <a:t>T</a:t>
                </a:r>
                <a:r>
                  <a:rPr lang="en-US" sz="2400" b="1" dirty="0" smtClean="0"/>
                  <a:t>he </a:t>
                </a:r>
                <a:r>
                  <a:rPr lang="en-US" sz="2400" b="1" dirty="0"/>
                  <a:t>charge matrix:</a:t>
                </a:r>
              </a:p>
              <a:p>
                <a:pPr/>
                <a14:m>
                  <m:oMathPara xmlns:m="http://schemas.openxmlformats.org/officeDocument/2006/math">
                    <m:oMathParaPr>
                      <m:jc m:val="centerGroup"/>
                    </m:oMathParaPr>
                    <m:oMath xmlns:m="http://schemas.openxmlformats.org/officeDocument/2006/math">
                      <m:r>
                        <m:rPr>
                          <m:nor/>
                        </m:rPr>
                        <a:rPr lang="en-US" sz="2800" dirty="0">
                          <a:latin typeface="Symbol" panose="05050102010706020507" pitchFamily="18" charset="2"/>
                        </a:rPr>
                        <m:t>D</m:t>
                      </m:r>
                      <m:sSubSup>
                        <m:sSubSupPr>
                          <m:ctrlPr>
                            <a:rPr lang="en-US" sz="2800" i="1" dirty="0">
                              <a:latin typeface="Cambria Math" panose="02040503050406030204" pitchFamily="18" charset="0"/>
                            </a:rPr>
                          </m:ctrlPr>
                        </m:sSubSupPr>
                        <m:e>
                          <m:r>
                            <a:rPr lang="it-IT" sz="2800" i="1" dirty="0">
                              <a:latin typeface="Cambria Math" panose="02040503050406030204" pitchFamily="18" charset="0"/>
                            </a:rPr>
                            <m:t>𝑞</m:t>
                          </m:r>
                        </m:e>
                        <m:sub>
                          <m:r>
                            <a:rPr lang="it-IT" sz="2800" i="1" dirty="0">
                              <a:latin typeface="Cambria Math" panose="02040503050406030204" pitchFamily="18" charset="0"/>
                            </a:rPr>
                            <m:t>𝑥</m:t>
                          </m:r>
                          <m:r>
                            <a:rPr lang="it-IT" sz="2800" i="1" baseline="-25000" dirty="0">
                              <a:latin typeface="Cambria Math" panose="02040503050406030204" pitchFamily="18" charset="0"/>
                            </a:rPr>
                            <m:t>𝑖</m:t>
                          </m:r>
                          <m:r>
                            <a:rPr lang="it-IT" sz="2800" i="1" dirty="0">
                              <a:latin typeface="Cambria Math" panose="02040503050406030204" pitchFamily="18" charset="0"/>
                            </a:rPr>
                            <m:t>𝑦</m:t>
                          </m:r>
                          <m:r>
                            <a:rPr lang="it-IT" sz="2800" i="1" baseline="-25000" dirty="0">
                              <a:latin typeface="Cambria Math" panose="02040503050406030204" pitchFamily="18" charset="0"/>
                            </a:rPr>
                            <m:t>𝑘</m:t>
                          </m:r>
                        </m:sub>
                        <m:sup>
                          <m:r>
                            <a:rPr lang="it-IT" sz="2800" i="1" dirty="0">
                              <a:latin typeface="Cambria Math" panose="02040503050406030204" pitchFamily="18" charset="0"/>
                            </a:rPr>
                            <m:t>𝑐𝑙𝑢𝑠</m:t>
                          </m:r>
                        </m:sup>
                      </m:sSubSup>
                      <m:r>
                        <m:rPr>
                          <m:nor/>
                        </m:rPr>
                        <a:rPr lang="en-US" sz="2800" dirty="0"/>
                        <m:t>=</m:t>
                      </m:r>
                      <m:sSubSup>
                        <m:sSubSupPr>
                          <m:ctrlPr>
                            <a:rPr lang="en-US" sz="2800" i="1" dirty="0">
                              <a:latin typeface="Cambria Math" panose="02040503050406030204" pitchFamily="18" charset="0"/>
                            </a:rPr>
                          </m:ctrlPr>
                        </m:sSubSupPr>
                        <m:e>
                          <m:r>
                            <a:rPr lang="it-IT" sz="2800" i="1" dirty="0">
                              <a:latin typeface="Cambria Math" panose="02040503050406030204" pitchFamily="18" charset="0"/>
                            </a:rPr>
                            <m:t>𝑞</m:t>
                          </m:r>
                        </m:e>
                        <m:sub>
                          <m:r>
                            <a:rPr lang="it-IT" sz="2800" i="1" dirty="0">
                              <a:latin typeface="Cambria Math" panose="02040503050406030204" pitchFamily="18" charset="0"/>
                            </a:rPr>
                            <m:t>𝑥</m:t>
                          </m:r>
                          <m:r>
                            <a:rPr lang="it-IT" sz="2800" i="1" baseline="-25000" dirty="0">
                              <a:latin typeface="Cambria Math" panose="02040503050406030204" pitchFamily="18" charset="0"/>
                            </a:rPr>
                            <m:t>𝑖</m:t>
                          </m:r>
                        </m:sub>
                        <m:sup>
                          <m:r>
                            <a:rPr lang="it-IT" sz="2800" i="1" dirty="0">
                              <a:latin typeface="Cambria Math" panose="02040503050406030204" pitchFamily="18" charset="0"/>
                            </a:rPr>
                            <m:t>𝑐𝑙𝑢𝑠</m:t>
                          </m:r>
                        </m:sup>
                      </m:sSubSup>
                      <m:r>
                        <a:rPr lang="it-IT" sz="2800" i="1" dirty="0">
                          <a:latin typeface="Cambria Math" panose="02040503050406030204" pitchFamily="18" charset="0"/>
                        </a:rPr>
                        <m:t>−</m:t>
                      </m:r>
                      <m:sSubSup>
                        <m:sSubSupPr>
                          <m:ctrlPr>
                            <a:rPr lang="en-US" sz="2800" i="1" dirty="0">
                              <a:latin typeface="Cambria Math" panose="02040503050406030204" pitchFamily="18" charset="0"/>
                            </a:rPr>
                          </m:ctrlPr>
                        </m:sSubSupPr>
                        <m:e>
                          <m:r>
                            <a:rPr lang="it-IT" sz="2800" i="1" dirty="0">
                              <a:latin typeface="Cambria Math" panose="02040503050406030204" pitchFamily="18" charset="0"/>
                            </a:rPr>
                            <m:t>𝑞</m:t>
                          </m:r>
                        </m:e>
                        <m:sub>
                          <m:r>
                            <a:rPr lang="it-IT" sz="2800" i="1" dirty="0">
                              <a:latin typeface="Cambria Math" panose="02040503050406030204" pitchFamily="18" charset="0"/>
                            </a:rPr>
                            <m:t>𝑦</m:t>
                          </m:r>
                          <m:r>
                            <a:rPr lang="it-IT" sz="2800" i="1" baseline="-25000" dirty="0">
                              <a:latin typeface="Cambria Math" panose="02040503050406030204" pitchFamily="18" charset="0"/>
                            </a:rPr>
                            <m:t>𝑘</m:t>
                          </m:r>
                        </m:sub>
                        <m:sup>
                          <m:r>
                            <a:rPr lang="it-IT" sz="2800" i="1" dirty="0">
                              <a:latin typeface="Cambria Math" panose="02040503050406030204" pitchFamily="18" charset="0"/>
                            </a:rPr>
                            <m:t>𝑐𝑙𝑢𝑠</m:t>
                          </m:r>
                        </m:sup>
                      </m:sSubSup>
                    </m:oMath>
                  </m:oMathPara>
                </a14:m>
                <a:endParaRPr lang="en-US" sz="2000" dirty="0" smtClean="0"/>
              </a:p>
              <a:p>
                <a:r>
                  <a:rPr lang="en-US" sz="2000" dirty="0" smtClean="0"/>
                  <a:t>Locating </a:t>
                </a:r>
                <a:r>
                  <a:rPr lang="en-US" sz="2000" dirty="0"/>
                  <a:t>the real hits only in correspondence of elements compatible with 0. </a:t>
                </a:r>
                <a:endParaRPr lang="en-US" sz="2000" dirty="0" smtClean="0"/>
              </a:p>
            </p:txBody>
          </p:sp>
        </mc:Choice>
        <mc:Fallback xmlns="">
          <p:sp>
            <p:nvSpPr>
              <p:cNvPr id="24" name="Rectangle 23"/>
              <p:cNvSpPr>
                <a:spLocks noRot="1" noChangeAspect="1" noMove="1" noResize="1" noEditPoints="1" noAdjustHandles="1" noChangeArrowheads="1" noChangeShapeType="1" noTextEdit="1"/>
              </p:cNvSpPr>
              <p:nvPr/>
            </p:nvSpPr>
            <p:spPr>
              <a:xfrm>
                <a:off x="379202" y="923568"/>
                <a:ext cx="3860800" cy="1867499"/>
              </a:xfrm>
              <a:prstGeom prst="rect">
                <a:avLst/>
              </a:prstGeom>
              <a:blipFill rotWithShape="0">
                <a:blip r:embed="rId6"/>
                <a:stretch>
                  <a:fillRect l="-2366" t="-2614" r="-789" b="-4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28802" y="4776394"/>
                <a:ext cx="4875858" cy="1686487"/>
              </a:xfrm>
              <a:prstGeom prst="rect">
                <a:avLst/>
              </a:prstGeom>
            </p:spPr>
            <p:txBody>
              <a:bodyPr wrap="square">
                <a:spAutoFit/>
              </a:bodyPr>
              <a:lstStyle/>
              <a:p>
                <a:r>
                  <a:rPr lang="en-US" sz="2400" b="1" dirty="0" smtClean="0"/>
                  <a:t>The </a:t>
                </a:r>
                <a:r>
                  <a:rPr lang="en-US" sz="2400" b="1" dirty="0"/>
                  <a:t>charge </a:t>
                </a:r>
                <a:r>
                  <a:rPr lang="en-US" sz="2400" b="1" dirty="0" smtClean="0"/>
                  <a:t>calibration matrix</a:t>
                </a:r>
                <a:r>
                  <a:rPr lang="en-US" sz="2400" b="1" dirty="0"/>
                  <a:t>:</a:t>
                </a:r>
              </a:p>
              <a:p>
                <a:pPr/>
                <a14:m>
                  <m:oMathPara xmlns:m="http://schemas.openxmlformats.org/officeDocument/2006/math">
                    <m:oMathParaPr>
                      <m:jc m:val="centerGroup"/>
                    </m:oMathParaPr>
                    <m:oMath xmlns:m="http://schemas.openxmlformats.org/officeDocument/2006/math">
                      <m:sSubSup>
                        <m:sSubSupPr>
                          <m:ctrlPr>
                            <a:rPr lang="en-US" sz="2800" i="1" dirty="0">
                              <a:latin typeface="Cambria Math" panose="02040503050406030204" pitchFamily="18" charset="0"/>
                            </a:rPr>
                          </m:ctrlPr>
                        </m:sSubSupPr>
                        <m:e>
                          <m:bar>
                            <m:barPr>
                              <m:pos m:val="top"/>
                              <m:ctrlPr>
                                <a:rPr lang="it-IT" sz="2800" i="1" dirty="0" smtClean="0">
                                  <a:latin typeface="Cambria Math" panose="02040503050406030204" pitchFamily="18" charset="0"/>
                                </a:rPr>
                              </m:ctrlPr>
                            </m:barPr>
                            <m:e>
                              <m:r>
                                <m:rPr>
                                  <m:sty m:val="p"/>
                                </m:rPr>
                                <a:rPr lang="el-GR" sz="2800" i="1" dirty="0" smtClean="0">
                                  <a:latin typeface="Cambria Math" panose="02040503050406030204" pitchFamily="18" charset="0"/>
                                  <a:ea typeface="Cambria Math" panose="02040503050406030204" pitchFamily="18" charset="0"/>
                                </a:rPr>
                                <m:t>σ</m:t>
                              </m:r>
                              <m:r>
                                <a:rPr lang="it-IT" sz="2800" i="1" dirty="0">
                                  <a:latin typeface="Cambria Math" panose="02040503050406030204" pitchFamily="18" charset="0"/>
                                </a:rPr>
                                <m:t>𝑞</m:t>
                              </m:r>
                            </m:e>
                          </m:bar>
                        </m:e>
                        <m:sub>
                          <m:sSub>
                            <m:sSubPr>
                              <m:ctrlPr>
                                <a:rPr lang="it-IT" sz="2800" i="1" dirty="0" smtClean="0">
                                  <a:latin typeface="Cambria Math" panose="02040503050406030204" pitchFamily="18" charset="0"/>
                                </a:rPr>
                              </m:ctrlPr>
                            </m:sSubPr>
                            <m:e>
                              <m:r>
                                <a:rPr lang="it-IT" sz="2800" b="0" i="1" dirty="0" smtClean="0">
                                  <a:latin typeface="Cambria Math" panose="02040503050406030204" pitchFamily="18" charset="0"/>
                                </a:rPr>
                                <m:t>𝑥</m:t>
                              </m:r>
                            </m:e>
                            <m:sub>
                              <m:r>
                                <a:rPr lang="it-IT" sz="2800" b="0" i="1" dirty="0" smtClean="0">
                                  <a:latin typeface="Cambria Math" panose="02040503050406030204" pitchFamily="18" charset="0"/>
                                </a:rPr>
                                <m:t>1</m:t>
                              </m:r>
                            </m:sub>
                          </m:sSub>
                          <m:sSub>
                            <m:sSubPr>
                              <m:ctrlPr>
                                <a:rPr lang="it-IT" sz="2800" i="1" dirty="0" smtClean="0">
                                  <a:latin typeface="Cambria Math" panose="02040503050406030204" pitchFamily="18" charset="0"/>
                                </a:rPr>
                              </m:ctrlPr>
                            </m:sSubPr>
                            <m:e>
                              <m:r>
                                <a:rPr lang="it-IT" sz="2800" b="0" i="1" dirty="0" smtClean="0">
                                  <a:latin typeface="Cambria Math" panose="02040503050406030204" pitchFamily="18" charset="0"/>
                                </a:rPr>
                                <m:t>𝑦</m:t>
                              </m:r>
                            </m:e>
                            <m:sub>
                              <m:r>
                                <a:rPr lang="it-IT" sz="2800" b="0" i="1" dirty="0" smtClean="0">
                                  <a:latin typeface="Cambria Math" panose="02040503050406030204" pitchFamily="18" charset="0"/>
                                </a:rPr>
                                <m:t>1</m:t>
                              </m:r>
                            </m:sub>
                          </m:sSub>
                        </m:sub>
                        <m:sup>
                          <m:r>
                            <a:rPr lang="it-IT" sz="2800" i="1" dirty="0">
                              <a:latin typeface="Cambria Math" panose="02040503050406030204" pitchFamily="18" charset="0"/>
                            </a:rPr>
                            <m:t>𝑐𝑙𝑢𝑠</m:t>
                          </m:r>
                        </m:sup>
                      </m:sSubSup>
                    </m:oMath>
                  </m:oMathPara>
                </a14:m>
                <a:endParaRPr lang="en-US" sz="2000" dirty="0" smtClean="0"/>
              </a:p>
              <a:p>
                <a:r>
                  <a:rPr lang="en-US" sz="2000" dirty="0" smtClean="0"/>
                  <a:t>Is the distribution variance calculated on single hits </a:t>
                </a:r>
              </a:p>
            </p:txBody>
          </p:sp>
        </mc:Choice>
        <mc:Fallback xmlns="">
          <p:sp>
            <p:nvSpPr>
              <p:cNvPr id="25" name="Rectangle 24"/>
              <p:cNvSpPr>
                <a:spLocks noRot="1" noChangeAspect="1" noMove="1" noResize="1" noEditPoints="1" noAdjustHandles="1" noChangeArrowheads="1" noChangeShapeType="1" noTextEdit="1"/>
              </p:cNvSpPr>
              <p:nvPr/>
            </p:nvSpPr>
            <p:spPr>
              <a:xfrm>
                <a:off x="228802" y="4776394"/>
                <a:ext cx="4875858" cy="1686487"/>
              </a:xfrm>
              <a:prstGeom prst="rect">
                <a:avLst/>
              </a:prstGeom>
              <a:blipFill rotWithShape="0">
                <a:blip r:embed="rId7"/>
                <a:stretch>
                  <a:fillRect l="-2003" t="-2899" r="-1377"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917797" y="2882400"/>
                <a:ext cx="3666258" cy="1624932"/>
              </a:xfrm>
              <a:prstGeom prst="rect">
                <a:avLst/>
              </a:prstGeom>
            </p:spPr>
            <p:txBody>
              <a:bodyPr wrap="square">
                <a:spAutoFit/>
              </a:bodyPr>
              <a:lstStyle/>
              <a:p>
                <a:r>
                  <a:rPr lang="en-US" sz="2000" b="1" dirty="0"/>
                  <a:t>The </a:t>
                </a:r>
                <a:r>
                  <a:rPr lang="en-US" sz="2000" b="1" dirty="0" smtClean="0"/>
                  <a:t>condition of compatibility with a real hit</a:t>
                </a:r>
              </a:p>
              <a:p>
                <a:pPr/>
                <a14:m>
                  <m:oMathPara xmlns:m="http://schemas.openxmlformats.org/officeDocument/2006/math">
                    <m:oMathParaPr>
                      <m:jc m:val="centerGroup"/>
                    </m:oMathParaPr>
                    <m:oMath xmlns:m="http://schemas.openxmlformats.org/officeDocument/2006/math">
                      <m:d>
                        <m:dPr>
                          <m:begChr m:val="|"/>
                          <m:endChr m:val="|"/>
                          <m:ctrlPr>
                            <a:rPr lang="en-US" sz="2800" i="1" dirty="0">
                              <a:latin typeface="Cambria Math" panose="02040503050406030204" pitchFamily="18" charset="0"/>
                            </a:rPr>
                          </m:ctrlPr>
                        </m:dPr>
                        <m:e>
                          <m:r>
                            <m:rPr>
                              <m:nor/>
                            </m:rPr>
                            <a:rPr lang="en-US" sz="2800" dirty="0">
                              <a:latin typeface="Symbol" panose="05050102010706020507" pitchFamily="18" charset="2"/>
                            </a:rPr>
                            <m:t>D</m:t>
                          </m:r>
                          <m:sSubSup>
                            <m:sSubSupPr>
                              <m:ctrlPr>
                                <a:rPr lang="en-US" sz="2800" i="1" dirty="0">
                                  <a:latin typeface="Cambria Math" panose="02040503050406030204" pitchFamily="18" charset="0"/>
                                </a:rPr>
                              </m:ctrlPr>
                            </m:sSubSupPr>
                            <m:e>
                              <m:r>
                                <a:rPr lang="it-IT" sz="2800" i="1" dirty="0">
                                  <a:latin typeface="Cambria Math" panose="02040503050406030204" pitchFamily="18" charset="0"/>
                                </a:rPr>
                                <m:t>𝑞</m:t>
                              </m:r>
                            </m:e>
                            <m:sub>
                              <m:r>
                                <a:rPr lang="it-IT" sz="2800" i="1" dirty="0">
                                  <a:latin typeface="Cambria Math" panose="02040503050406030204" pitchFamily="18" charset="0"/>
                                </a:rPr>
                                <m:t>𝑥</m:t>
                              </m:r>
                              <m:r>
                                <a:rPr lang="it-IT" sz="2800" i="1" baseline="-25000" dirty="0">
                                  <a:latin typeface="Cambria Math" panose="02040503050406030204" pitchFamily="18" charset="0"/>
                                </a:rPr>
                                <m:t>𝑖</m:t>
                              </m:r>
                              <m:r>
                                <a:rPr lang="it-IT" sz="2800" i="1" dirty="0">
                                  <a:latin typeface="Cambria Math" panose="02040503050406030204" pitchFamily="18" charset="0"/>
                                </a:rPr>
                                <m:t>𝑦</m:t>
                              </m:r>
                              <m:r>
                                <a:rPr lang="it-IT" sz="2800" i="1" baseline="-25000" dirty="0">
                                  <a:latin typeface="Cambria Math" panose="02040503050406030204" pitchFamily="18" charset="0"/>
                                </a:rPr>
                                <m:t>𝑘</m:t>
                              </m:r>
                            </m:sub>
                            <m:sup>
                              <m:r>
                                <a:rPr lang="it-IT" sz="2800" i="1" dirty="0">
                                  <a:latin typeface="Cambria Math" panose="02040503050406030204" pitchFamily="18" charset="0"/>
                                </a:rPr>
                                <m:t>𝑐𝑙𝑢𝑠</m:t>
                              </m:r>
                            </m:sup>
                          </m:sSubSup>
                        </m:e>
                      </m:d>
                      <m:r>
                        <a:rPr lang="en-US" sz="2800" i="1" dirty="0">
                          <a:latin typeface="Cambria Math" panose="02040503050406030204" pitchFamily="18" charset="0"/>
                          <a:ea typeface="Cambria Math" panose="02040503050406030204" pitchFamily="18" charset="0"/>
                        </a:rPr>
                        <m:t>≤</m:t>
                      </m:r>
                      <m:sSubSup>
                        <m:sSubSupPr>
                          <m:ctrlPr>
                            <a:rPr lang="en-US" sz="2800" i="1" dirty="0">
                              <a:latin typeface="Cambria Math" panose="02040503050406030204" pitchFamily="18" charset="0"/>
                            </a:rPr>
                          </m:ctrlPr>
                        </m:sSubSupPr>
                        <m:e>
                          <m:bar>
                            <m:barPr>
                              <m:pos m:val="top"/>
                              <m:ctrlPr>
                                <a:rPr lang="it-IT" sz="2800" i="1" dirty="0">
                                  <a:latin typeface="Cambria Math" panose="02040503050406030204" pitchFamily="18" charset="0"/>
                                </a:rPr>
                              </m:ctrlPr>
                            </m:barPr>
                            <m:e>
                              <m:r>
                                <m:rPr>
                                  <m:sty m:val="p"/>
                                </m:rPr>
                                <a:rPr lang="el-GR" sz="2800" i="1" dirty="0">
                                  <a:latin typeface="Cambria Math" panose="02040503050406030204" pitchFamily="18" charset="0"/>
                                  <a:ea typeface="Cambria Math" panose="02040503050406030204" pitchFamily="18" charset="0"/>
                                </a:rPr>
                                <m:t>σ</m:t>
                              </m:r>
                              <m:r>
                                <a:rPr lang="it-IT" sz="2800" i="1" dirty="0">
                                  <a:latin typeface="Cambria Math" panose="02040503050406030204" pitchFamily="18" charset="0"/>
                                </a:rPr>
                                <m:t>𝑞</m:t>
                              </m:r>
                            </m:e>
                          </m:bar>
                        </m:e>
                        <m:sub>
                          <m:sSub>
                            <m:sSubPr>
                              <m:ctrlPr>
                                <a:rPr lang="it-IT" sz="2800" i="1" dirty="0">
                                  <a:latin typeface="Cambria Math" panose="02040503050406030204" pitchFamily="18" charset="0"/>
                                </a:rPr>
                              </m:ctrlPr>
                            </m:sSubPr>
                            <m:e>
                              <m:r>
                                <a:rPr lang="it-IT" sz="2800" i="1" dirty="0">
                                  <a:latin typeface="Cambria Math" panose="02040503050406030204" pitchFamily="18" charset="0"/>
                                </a:rPr>
                                <m:t>𝑥</m:t>
                              </m:r>
                            </m:e>
                            <m:sub>
                              <m:r>
                                <a:rPr lang="it-IT" sz="2800" i="1" dirty="0">
                                  <a:latin typeface="Cambria Math" panose="02040503050406030204" pitchFamily="18" charset="0"/>
                                </a:rPr>
                                <m:t>1</m:t>
                              </m:r>
                            </m:sub>
                          </m:sSub>
                          <m:sSub>
                            <m:sSubPr>
                              <m:ctrlPr>
                                <a:rPr lang="it-IT" sz="2800" i="1" dirty="0">
                                  <a:latin typeface="Cambria Math" panose="02040503050406030204" pitchFamily="18" charset="0"/>
                                </a:rPr>
                              </m:ctrlPr>
                            </m:sSubPr>
                            <m:e>
                              <m:r>
                                <a:rPr lang="it-IT" sz="2800" i="1" dirty="0">
                                  <a:latin typeface="Cambria Math" panose="02040503050406030204" pitchFamily="18" charset="0"/>
                                </a:rPr>
                                <m:t>𝑦</m:t>
                              </m:r>
                            </m:e>
                            <m:sub>
                              <m:r>
                                <a:rPr lang="it-IT" sz="2800" i="1" dirty="0">
                                  <a:latin typeface="Cambria Math" panose="02040503050406030204" pitchFamily="18" charset="0"/>
                                </a:rPr>
                                <m:t>1</m:t>
                              </m:r>
                            </m:sub>
                          </m:sSub>
                        </m:sub>
                        <m:sup>
                          <m:r>
                            <a:rPr lang="it-IT" sz="2800" i="1" dirty="0">
                              <a:latin typeface="Cambria Math" panose="02040503050406030204" pitchFamily="18" charset="0"/>
                            </a:rPr>
                            <m:t>𝑐𝑙𝑢𝑠</m:t>
                          </m:r>
                        </m:sup>
                      </m:sSubSup>
                    </m:oMath>
                  </m:oMathPara>
                </a14:m>
                <a:endParaRPr lang="en-US" sz="2000" dirty="0"/>
              </a:p>
              <a:p>
                <a:endParaRPr lang="en-US" sz="2000" b="1" dirty="0"/>
              </a:p>
            </p:txBody>
          </p:sp>
        </mc:Choice>
        <mc:Fallback xmlns="">
          <p:sp>
            <p:nvSpPr>
              <p:cNvPr id="26" name="Rectangle 25"/>
              <p:cNvSpPr>
                <a:spLocks noRot="1" noChangeAspect="1" noMove="1" noResize="1" noEditPoints="1" noAdjustHandles="1" noChangeArrowheads="1" noChangeShapeType="1" noTextEdit="1"/>
              </p:cNvSpPr>
              <p:nvPr/>
            </p:nvSpPr>
            <p:spPr>
              <a:xfrm>
                <a:off x="1917797" y="2882400"/>
                <a:ext cx="3666258" cy="1624932"/>
              </a:xfrm>
              <a:prstGeom prst="rect">
                <a:avLst/>
              </a:prstGeom>
              <a:blipFill rotWithShape="0">
                <a:blip r:embed="rId8"/>
                <a:stretch>
                  <a:fillRect l="-1830" t="-2256"/>
                </a:stretch>
              </a:blipFill>
            </p:spPr>
            <p:txBody>
              <a:bodyPr/>
              <a:lstStyle/>
              <a:p>
                <a:r>
                  <a:rPr lang="en-US">
                    <a:noFill/>
                  </a:rPr>
                  <a:t> </a:t>
                </a:r>
              </a:p>
            </p:txBody>
          </p:sp>
        </mc:Fallback>
      </mc:AlternateContent>
      <p:grpSp>
        <p:nvGrpSpPr>
          <p:cNvPr id="27" name="Group 26"/>
          <p:cNvGrpSpPr/>
          <p:nvPr/>
        </p:nvGrpSpPr>
        <p:grpSpPr>
          <a:xfrm>
            <a:off x="1338741" y="2883586"/>
            <a:ext cx="1082997" cy="1810205"/>
            <a:chOff x="4174029" y="4744597"/>
            <a:chExt cx="1082997" cy="1810205"/>
          </a:xfrm>
        </p:grpSpPr>
        <p:sp>
          <p:nvSpPr>
            <p:cNvPr id="28" name="Right Arrow 27"/>
            <p:cNvSpPr/>
            <p:nvPr/>
          </p:nvSpPr>
          <p:spPr>
            <a:xfrm rot="1419023">
              <a:off x="4174029" y="4744597"/>
              <a:ext cx="501650" cy="31115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8998477" flipV="1">
              <a:off x="4755376" y="6243652"/>
              <a:ext cx="501650" cy="31115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8621943" y="3168819"/>
            <a:ext cx="1978427" cy="646331"/>
          </a:xfrm>
          <a:prstGeom prst="rect">
            <a:avLst/>
          </a:prstGeom>
          <a:noFill/>
        </p:spPr>
        <p:txBody>
          <a:bodyPr wrap="none" rtlCol="0">
            <a:spAutoFit/>
          </a:bodyPr>
          <a:lstStyle/>
          <a:p>
            <a:r>
              <a:rPr lang="en-US" dirty="0" smtClean="0">
                <a:solidFill>
                  <a:srgbClr val="FF0000"/>
                </a:solidFill>
              </a:rPr>
              <a:t>68% fake cut</a:t>
            </a:r>
          </a:p>
          <a:p>
            <a:r>
              <a:rPr lang="en-US" dirty="0" smtClean="0">
                <a:solidFill>
                  <a:srgbClr val="FF0000"/>
                </a:solidFill>
              </a:rPr>
              <a:t>95.5% efficiency</a:t>
            </a:r>
            <a:endParaRPr lang="en-US" dirty="0">
              <a:solidFill>
                <a:srgbClr val="FF0000"/>
              </a:solidFill>
            </a:endParaRPr>
          </a:p>
        </p:txBody>
      </p:sp>
      <p:sp>
        <p:nvSpPr>
          <p:cNvPr id="37" name="TextBox 36"/>
          <p:cNvSpPr txBox="1"/>
          <p:nvPr/>
        </p:nvSpPr>
        <p:spPr>
          <a:xfrm>
            <a:off x="5692295" y="4367113"/>
            <a:ext cx="5859296" cy="2308324"/>
          </a:xfrm>
          <a:prstGeom prst="rect">
            <a:avLst/>
          </a:prstGeom>
          <a:noFill/>
        </p:spPr>
        <p:txBody>
          <a:bodyPr wrap="none" rtlCol="0">
            <a:spAutoFit/>
          </a:bodyPr>
          <a:lstStyle/>
          <a:p>
            <a:r>
              <a:rPr lang="en-US" sz="2400" dirty="0" smtClean="0">
                <a:solidFill>
                  <a:srgbClr val="FFC000"/>
                </a:solidFill>
                <a:effectLst>
                  <a:glow rad="139700">
                    <a:schemeClr val="accent6">
                      <a:satMod val="175000"/>
                      <a:alpha val="40000"/>
                    </a:schemeClr>
                  </a:glow>
                </a:effectLst>
              </a:rPr>
              <a:t>Overall fakes cut: 89%</a:t>
            </a:r>
          </a:p>
          <a:p>
            <a:r>
              <a:rPr lang="en-US" sz="2400" dirty="0" smtClean="0">
                <a:solidFill>
                  <a:srgbClr val="FFC000"/>
                </a:solidFill>
                <a:effectLst>
                  <a:glow rad="139700">
                    <a:schemeClr val="accent6">
                      <a:satMod val="175000"/>
                      <a:alpha val="40000"/>
                    </a:schemeClr>
                  </a:glow>
                </a:effectLst>
              </a:rPr>
              <a:t>Overall efficiency: 95%</a:t>
            </a:r>
          </a:p>
          <a:p>
            <a:r>
              <a:rPr lang="en-US" sz="2400" dirty="0" smtClean="0"/>
              <a:t>…Using a poor time resolution</a:t>
            </a:r>
          </a:p>
          <a:p>
            <a:r>
              <a:rPr lang="en-US" sz="2400" dirty="0" smtClean="0"/>
              <a:t>Saturated and uncalibrated amplifiers</a:t>
            </a:r>
          </a:p>
          <a:p>
            <a:r>
              <a:rPr lang="en-US" sz="2400" dirty="0" smtClean="0"/>
              <a:t>Non optimized CS</a:t>
            </a:r>
            <a:endParaRPr lang="en-US" sz="2400" dirty="0"/>
          </a:p>
          <a:p>
            <a:r>
              <a:rPr lang="en-US" sz="2400" dirty="0" smtClean="0"/>
              <a:t>Cable length uncertainties….</a:t>
            </a:r>
            <a:endParaRPr lang="en-US" sz="2400" dirty="0"/>
          </a:p>
        </p:txBody>
      </p:sp>
    </p:spTree>
    <p:extLst>
      <p:ext uri="{BB962C8B-B14F-4D97-AF65-F5344CB8AC3E}">
        <p14:creationId xmlns:p14="http://schemas.microsoft.com/office/powerpoint/2010/main" val="30411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2d </a:t>
            </a:r>
            <a:r>
              <a:rPr lang="en-US" dirty="0" err="1" smtClean="0"/>
              <a:t>meantimer</a:t>
            </a:r>
            <a:r>
              <a:rPr lang="en-US" dirty="0" smtClean="0"/>
              <a:t> t</a:t>
            </a:r>
            <a:r>
              <a:rPr lang="en-US" baseline="-25000" dirty="0" smtClean="0"/>
              <a:t>0 </a:t>
            </a:r>
            <a:r>
              <a:rPr lang="en-US" dirty="0" smtClean="0"/>
              <a:t>determination and multiple hits</a:t>
            </a:r>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mc:AlternateContent xmlns:mc="http://schemas.openxmlformats.org/markup-compatibility/2006" xmlns:a14="http://schemas.microsoft.com/office/drawing/2010/main">
        <mc:Choice Requires="a14">
          <p:sp>
            <p:nvSpPr>
              <p:cNvPr id="6" name="Content Placeholder 5"/>
              <p:cNvSpPr txBox="1">
                <a:spLocks noGrp="1"/>
              </p:cNvSpPr>
              <p:nvPr>
                <p:ph idx="1"/>
              </p:nvPr>
            </p:nvSpPr>
            <p:spPr>
              <a:xfrm>
                <a:off x="435836" y="957509"/>
                <a:ext cx="5580404" cy="5247527"/>
              </a:xfrm>
              <a:prstGeom prst="rect">
                <a:avLst/>
              </a:prstGeom>
              <a:noFill/>
            </p:spPr>
            <p:txBody>
              <a:bodyPr wrap="square" rtlCol="0">
                <a:spAutoFit/>
              </a:bodyPr>
              <a:lstStyle/>
              <a:p>
                <a:pPr marL="0" indent="0">
                  <a:buNone/>
                </a:pPr>
                <a:r>
                  <a:rPr lang="en-US" sz="2000" b="1" dirty="0" smtClean="0"/>
                  <a:t>Determination of the absolute impact time</a:t>
                </a:r>
              </a:p>
              <a:p>
                <a:r>
                  <a:rPr lang="en-US" dirty="0" smtClean="0"/>
                  <a:t>The absolute impact time is the real time of the avalanche corrected by the hit propagation time</a:t>
                </a:r>
              </a:p>
              <a:p>
                <a:r>
                  <a:rPr lang="en-US" sz="2800" dirty="0" smtClean="0"/>
                  <a:t>t</a:t>
                </a:r>
                <a:r>
                  <a:rPr lang="en-US" sz="2800" baseline="-25000" dirty="0" smtClean="0"/>
                  <a:t>0</a:t>
                </a:r>
                <a:r>
                  <a:rPr lang="en-US" sz="2800" baseline="30000" dirty="0" smtClean="0"/>
                  <a:t>i</a:t>
                </a:r>
                <a:r>
                  <a:rPr lang="en-US" sz="2800" baseline="-25000" dirty="0" smtClean="0"/>
                  <a:t>k</a:t>
                </a:r>
                <a:r>
                  <a:rPr lang="en-US" sz="2800" dirty="0" smtClean="0"/>
                  <a:t>= </a:t>
                </a:r>
                <a14:m>
                  <m:oMath xmlns:m="http://schemas.openxmlformats.org/officeDocument/2006/math">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r>
                              <a:rPr lang="en-US" sz="2800" b="0" i="1" smtClean="0">
                                <a:latin typeface="Cambria Math" panose="02040503050406030204" pitchFamily="18" charset="0"/>
                              </a:rPr>
                              <m:t> </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𝑥𝑖</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𝑘</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𝑦𝑘</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r>
                              <a:rPr lang="en-US" sz="2800" b="0" i="1" smtClean="0">
                                <a:latin typeface="Cambria Math" panose="02040503050406030204" pitchFamily="18" charset="0"/>
                              </a:rPr>
                              <m:t> </m:t>
                            </m:r>
                          </m:sub>
                        </m:sSub>
                        <m:r>
                          <a:rPr lang="it-IT"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𝑘</m:t>
                            </m:r>
                            <m:r>
                              <a:rPr lang="en-US" sz="2800" b="0" i="1" smtClean="0">
                                <a:latin typeface="Cambria Math" panose="02040503050406030204" pitchFamily="18" charset="0"/>
                              </a:rPr>
                              <m:t> </m:t>
                            </m:r>
                          </m:sub>
                        </m:sSub>
                      </m:den>
                    </m:f>
                  </m:oMath>
                </a14:m>
                <a:endParaRPr lang="en-US" dirty="0" smtClean="0"/>
              </a:p>
              <a:p>
                <a:r>
                  <a:rPr lang="en-US" dirty="0" smtClean="0"/>
                  <a:t>This can be easily calculated once made sure that the hits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 </m:t>
                        </m:r>
                      </m:sub>
                    </m:sSub>
                  </m:oMath>
                </a14:m>
                <a:r>
                  <a:rPr lang="en-US" dirty="0" smtClean="0"/>
                  <a:t>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oMath>
                </a14:m>
                <a:r>
                  <a:rPr lang="en-US" dirty="0" smtClean="0"/>
                  <a:t> are originated by the same event</a:t>
                </a:r>
                <a:r>
                  <a:rPr lang="en-US" b="1" dirty="0" smtClean="0">
                    <a:latin typeface="Symbol" panose="05050102010706020507" pitchFamily="18" charset="2"/>
                  </a:rPr>
                  <a:t>.</a:t>
                </a:r>
              </a:p>
              <a:p>
                <a:r>
                  <a:rPr lang="en-US" dirty="0" smtClean="0"/>
                  <a:t>allows to associate simultaneous hits </a:t>
                </a:r>
              </a:p>
              <a:p>
                <a:pPr lvl="1"/>
                <a:r>
                  <a:rPr lang="en-US" dirty="0" smtClean="0"/>
                  <a:t>by knowing the source angle with respect to the chamber surface one can compute the time of the event by correcting for the </a:t>
                </a:r>
                <a:r>
                  <a:rPr lang="en-US" dirty="0" err="1" smtClean="0"/>
                  <a:t>ToF</a:t>
                </a:r>
                <a:endParaRPr lang="en-US" dirty="0" smtClean="0"/>
              </a:p>
              <a:p>
                <a:r>
                  <a:rPr lang="en-US" dirty="0" smtClean="0"/>
                  <a:t>Allows precise time stamping of single hits</a:t>
                </a:r>
              </a:p>
            </p:txBody>
          </p:sp>
        </mc:Choice>
        <mc:Fallback xmlns="">
          <p:sp>
            <p:nvSpPr>
              <p:cNvPr id="6" name="Content Placeholder 5"/>
              <p:cNvSpPr txBox="1">
                <a:spLocks noGrp="1" noRot="1" noChangeAspect="1" noMove="1" noResize="1" noEditPoints="1" noAdjustHandles="1" noChangeArrowheads="1" noChangeShapeType="1" noTextEdit="1"/>
              </p:cNvSpPr>
              <p:nvPr>
                <p:ph idx="1"/>
              </p:nvPr>
            </p:nvSpPr>
            <p:spPr>
              <a:xfrm>
                <a:off x="435836" y="957509"/>
                <a:ext cx="5580404" cy="5247527"/>
              </a:xfrm>
              <a:prstGeom prst="rect">
                <a:avLst/>
              </a:prstGeom>
              <a:blipFill rotWithShape="0">
                <a:blip r:embed="rId2"/>
                <a:stretch>
                  <a:fillRect l="-4585" b="-3833"/>
                </a:stretch>
              </a:blipFill>
            </p:spPr>
            <p:txBody>
              <a:bodyPr/>
              <a:lstStyle/>
              <a:p>
                <a:r>
                  <a:rPr lang="en-US">
                    <a:noFill/>
                  </a:rPr>
                  <a:t> </a:t>
                </a:r>
              </a:p>
            </p:txBody>
          </p:sp>
        </mc:Fallback>
      </mc:AlternateContent>
      <p:sp>
        <p:nvSpPr>
          <p:cNvPr id="7" name="Content Placeholder 5"/>
          <p:cNvSpPr txBox="1">
            <a:spLocks/>
          </p:cNvSpPr>
          <p:nvPr/>
        </p:nvSpPr>
        <p:spPr>
          <a:xfrm>
            <a:off x="6123610" y="993498"/>
            <a:ext cx="5580404" cy="5201424"/>
          </a:xfrm>
          <a:prstGeom prst="rect">
            <a:avLst/>
          </a:prstGeom>
          <a:noFill/>
        </p:spPr>
        <p:txBody>
          <a:bodyPr vert="horz" wrap="square" lIns="91440" tIns="45720" rIns="91440" bIns="45720" rtlCol="0" anchor="t">
            <a:sp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smtClean="0"/>
              <a:t>In case of 2 hits (one readout per strip)</a:t>
            </a:r>
          </a:p>
          <a:p>
            <a:r>
              <a:rPr lang="en-US" dirty="0" smtClean="0"/>
              <a:t>For a signal duration of ~1ns </a:t>
            </a:r>
            <a:r>
              <a:rPr lang="en-US" dirty="0" smtClean="0">
                <a:sym typeface="Wingdings" panose="05000000000000000000" pitchFamily="2" charset="2"/>
              </a:rPr>
              <a:t> 20cm occupancy on the strip</a:t>
            </a:r>
          </a:p>
          <a:p>
            <a:r>
              <a:rPr lang="en-US" dirty="0" smtClean="0">
                <a:sym typeface="Wingdings" panose="05000000000000000000" pitchFamily="2" charset="2"/>
              </a:rPr>
              <a:t>For an amplifier  shaping of 20 ns</a:t>
            </a:r>
            <a:r>
              <a:rPr lang="en-US" dirty="0" smtClean="0"/>
              <a:t>. </a:t>
            </a:r>
          </a:p>
          <a:p>
            <a:endParaRPr lang="en-US" dirty="0"/>
          </a:p>
          <a:p>
            <a:endParaRPr lang="en-US" dirty="0" smtClean="0"/>
          </a:p>
          <a:p>
            <a:endParaRPr lang="en-US" dirty="0"/>
          </a:p>
          <a:p>
            <a:endParaRPr lang="en-US" dirty="0" smtClean="0"/>
          </a:p>
          <a:p>
            <a:r>
              <a:rPr lang="en-US" dirty="0" smtClean="0"/>
              <a:t>The first hit physically arriving at the FE is measured (could be the farther is has a lower t</a:t>
            </a:r>
            <a:r>
              <a:rPr lang="en-US" baseline="-25000" dirty="0" smtClean="0"/>
              <a:t>0</a:t>
            </a:r>
            <a:r>
              <a:rPr lang="en-US" dirty="0" smtClean="0"/>
              <a:t> ) and associated correctly</a:t>
            </a:r>
          </a:p>
          <a:p>
            <a:r>
              <a:rPr lang="en-US" dirty="0" smtClean="0"/>
              <a:t>the presence of multiple hits is revealed by the </a:t>
            </a:r>
            <a:r>
              <a:rPr lang="en-US" dirty="0" err="1" smtClean="0"/>
              <a:t>ToT</a:t>
            </a:r>
            <a:endParaRPr lang="en-US" dirty="0" smtClean="0"/>
          </a:p>
        </p:txBody>
      </p:sp>
      <p:sp>
        <p:nvSpPr>
          <p:cNvPr id="8" name="Rectangle 7"/>
          <p:cNvSpPr/>
          <p:nvPr/>
        </p:nvSpPr>
        <p:spPr>
          <a:xfrm>
            <a:off x="6776842" y="3184591"/>
            <a:ext cx="4927172" cy="4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55380" y="2713935"/>
            <a:ext cx="940038" cy="487748"/>
          </a:xfrm>
          <a:custGeom>
            <a:avLst/>
            <a:gdLst>
              <a:gd name="connsiteX0" fmla="*/ 0 w 940038"/>
              <a:gd name="connsiteY0" fmla="*/ 487748 h 487748"/>
              <a:gd name="connsiteX1" fmla="*/ 188008 w 940038"/>
              <a:gd name="connsiteY1" fmla="*/ 351016 h 487748"/>
              <a:gd name="connsiteX2" fmla="*/ 290557 w 940038"/>
              <a:gd name="connsiteY2" fmla="*/ 86096 h 487748"/>
              <a:gd name="connsiteX3" fmla="*/ 384561 w 940038"/>
              <a:gd name="connsiteY3" fmla="*/ 638 h 487748"/>
              <a:gd name="connsiteX4" fmla="*/ 504202 w 940038"/>
              <a:gd name="connsiteY4" fmla="*/ 120279 h 487748"/>
              <a:gd name="connsiteX5" fmla="*/ 564023 w 940038"/>
              <a:gd name="connsiteY5" fmla="*/ 316832 h 487748"/>
              <a:gd name="connsiteX6" fmla="*/ 726393 w 940038"/>
              <a:gd name="connsiteY6" fmla="*/ 419382 h 487748"/>
              <a:gd name="connsiteX7" fmla="*/ 940038 w 940038"/>
              <a:gd name="connsiteY7" fmla="*/ 470657 h 48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038" h="487748">
                <a:moveTo>
                  <a:pt x="0" y="487748"/>
                </a:moveTo>
                <a:cubicBezTo>
                  <a:pt x="69791" y="452853"/>
                  <a:pt x="139582" y="417958"/>
                  <a:pt x="188008" y="351016"/>
                </a:cubicBezTo>
                <a:cubicBezTo>
                  <a:pt x="236434" y="284074"/>
                  <a:pt x="257798" y="144492"/>
                  <a:pt x="290557" y="86096"/>
                </a:cubicBezTo>
                <a:cubicBezTo>
                  <a:pt x="323316" y="27700"/>
                  <a:pt x="348954" y="-5059"/>
                  <a:pt x="384561" y="638"/>
                </a:cubicBezTo>
                <a:cubicBezTo>
                  <a:pt x="420169" y="6335"/>
                  <a:pt x="474292" y="67580"/>
                  <a:pt x="504202" y="120279"/>
                </a:cubicBezTo>
                <a:cubicBezTo>
                  <a:pt x="534112" y="172978"/>
                  <a:pt x="526991" y="266982"/>
                  <a:pt x="564023" y="316832"/>
                </a:cubicBezTo>
                <a:cubicBezTo>
                  <a:pt x="601055" y="366682"/>
                  <a:pt x="663724" y="393744"/>
                  <a:pt x="726393" y="419382"/>
                </a:cubicBezTo>
                <a:cubicBezTo>
                  <a:pt x="789062" y="445019"/>
                  <a:pt x="864550" y="457838"/>
                  <a:pt x="940038" y="47065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502927" y="3184591"/>
            <a:ext cx="68367"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7757030" y="2133139"/>
            <a:ext cx="658026" cy="16322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rot="16200000" flipH="1">
            <a:off x="6464542" y="3119316"/>
            <a:ext cx="152087" cy="16473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endCxn id="13" idx="3"/>
          </p:cNvCxnSpPr>
          <p:nvPr/>
        </p:nvCxnSpPr>
        <p:spPr>
          <a:xfrm flipH="1">
            <a:off x="6622951" y="3201129"/>
            <a:ext cx="134423" cy="55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flipH="1">
            <a:off x="6846457" y="2829860"/>
            <a:ext cx="501650" cy="175806"/>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587247" y="2901713"/>
            <a:ext cx="940038" cy="308516"/>
          </a:xfrm>
          <a:custGeom>
            <a:avLst/>
            <a:gdLst>
              <a:gd name="connsiteX0" fmla="*/ 0 w 940038"/>
              <a:gd name="connsiteY0" fmla="*/ 487748 h 487748"/>
              <a:gd name="connsiteX1" fmla="*/ 188008 w 940038"/>
              <a:gd name="connsiteY1" fmla="*/ 351016 h 487748"/>
              <a:gd name="connsiteX2" fmla="*/ 290557 w 940038"/>
              <a:gd name="connsiteY2" fmla="*/ 86096 h 487748"/>
              <a:gd name="connsiteX3" fmla="*/ 384561 w 940038"/>
              <a:gd name="connsiteY3" fmla="*/ 638 h 487748"/>
              <a:gd name="connsiteX4" fmla="*/ 504202 w 940038"/>
              <a:gd name="connsiteY4" fmla="*/ 120279 h 487748"/>
              <a:gd name="connsiteX5" fmla="*/ 564023 w 940038"/>
              <a:gd name="connsiteY5" fmla="*/ 316832 h 487748"/>
              <a:gd name="connsiteX6" fmla="*/ 726393 w 940038"/>
              <a:gd name="connsiteY6" fmla="*/ 419382 h 487748"/>
              <a:gd name="connsiteX7" fmla="*/ 940038 w 940038"/>
              <a:gd name="connsiteY7" fmla="*/ 470657 h 48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038" h="487748">
                <a:moveTo>
                  <a:pt x="0" y="487748"/>
                </a:moveTo>
                <a:cubicBezTo>
                  <a:pt x="69791" y="452853"/>
                  <a:pt x="139582" y="417958"/>
                  <a:pt x="188008" y="351016"/>
                </a:cubicBezTo>
                <a:cubicBezTo>
                  <a:pt x="236434" y="284074"/>
                  <a:pt x="257798" y="144492"/>
                  <a:pt x="290557" y="86096"/>
                </a:cubicBezTo>
                <a:cubicBezTo>
                  <a:pt x="323316" y="27700"/>
                  <a:pt x="348954" y="-5059"/>
                  <a:pt x="384561" y="638"/>
                </a:cubicBezTo>
                <a:cubicBezTo>
                  <a:pt x="420169" y="6335"/>
                  <a:pt x="474292" y="67580"/>
                  <a:pt x="504202" y="120279"/>
                </a:cubicBezTo>
                <a:cubicBezTo>
                  <a:pt x="534112" y="172978"/>
                  <a:pt x="526991" y="266982"/>
                  <a:pt x="564023" y="316832"/>
                </a:cubicBezTo>
                <a:cubicBezTo>
                  <a:pt x="601055" y="366682"/>
                  <a:pt x="663724" y="393744"/>
                  <a:pt x="726393" y="419382"/>
                </a:cubicBezTo>
                <a:cubicBezTo>
                  <a:pt x="789062" y="445019"/>
                  <a:pt x="864550" y="457838"/>
                  <a:pt x="940038" y="47065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69812" y="3184591"/>
            <a:ext cx="68367"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105545" y="2141685"/>
            <a:ext cx="658026" cy="16322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flipH="1">
            <a:off x="8313369" y="2761562"/>
            <a:ext cx="501650" cy="175806"/>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7456653" y="3000420"/>
            <a:ext cx="371296"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11308" y="3272593"/>
            <a:ext cx="461986" cy="307777"/>
          </a:xfrm>
          <a:prstGeom prst="rect">
            <a:avLst/>
          </a:prstGeom>
          <a:noFill/>
        </p:spPr>
        <p:txBody>
          <a:bodyPr wrap="none" rtlCol="0">
            <a:spAutoFit/>
          </a:bodyPr>
          <a:lstStyle/>
          <a:p>
            <a:r>
              <a:rPr lang="en-US" sz="1400" dirty="0" smtClean="0"/>
              <a:t>1ns</a:t>
            </a:r>
            <a:endParaRPr lang="en-US" sz="1400" dirty="0"/>
          </a:p>
        </p:txBody>
      </p:sp>
      <p:cxnSp>
        <p:nvCxnSpPr>
          <p:cNvPr id="27" name="Straight Arrow Connector 26"/>
          <p:cNvCxnSpPr/>
          <p:nvPr/>
        </p:nvCxnSpPr>
        <p:spPr>
          <a:xfrm flipV="1">
            <a:off x="7589410" y="2591987"/>
            <a:ext cx="1375128" cy="1949"/>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84929" y="2460882"/>
            <a:ext cx="511679" cy="307777"/>
          </a:xfrm>
          <a:prstGeom prst="rect">
            <a:avLst/>
          </a:prstGeom>
          <a:noFill/>
        </p:spPr>
        <p:txBody>
          <a:bodyPr wrap="none" rtlCol="0">
            <a:spAutoFit/>
          </a:bodyPr>
          <a:lstStyle/>
          <a:p>
            <a:r>
              <a:rPr lang="en-US" sz="1400" dirty="0" smtClean="0"/>
              <a:t>5 ns</a:t>
            </a:r>
            <a:endParaRPr lang="en-US" sz="1400" dirty="0"/>
          </a:p>
        </p:txBody>
      </p:sp>
      <p:cxnSp>
        <p:nvCxnSpPr>
          <p:cNvPr id="31" name="Elbow Connector 30"/>
          <p:cNvCxnSpPr>
            <a:stCxn id="13" idx="0"/>
          </p:cNvCxnSpPr>
          <p:nvPr/>
        </p:nvCxnSpPr>
        <p:spPr>
          <a:xfrm rot="10800000" flipH="1" flipV="1">
            <a:off x="6458218" y="3201683"/>
            <a:ext cx="486155" cy="946524"/>
          </a:xfrm>
          <a:prstGeom prst="bentConnector4">
            <a:avLst>
              <a:gd name="adj1" fmla="val -47022"/>
              <a:gd name="adj2" fmla="val 9949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6939184" y="3789311"/>
            <a:ext cx="2025354" cy="355399"/>
          </a:xfrm>
          <a:custGeom>
            <a:avLst/>
            <a:gdLst>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2076628 w 2495372"/>
              <a:gd name="connsiteY20" fmla="*/ 324740 h 393106"/>
              <a:gd name="connsiteX21" fmla="*/ 2127903 w 2495372"/>
              <a:gd name="connsiteY21" fmla="*/ 341832 h 393106"/>
              <a:gd name="connsiteX22" fmla="*/ 2247544 w 2495372"/>
              <a:gd name="connsiteY22" fmla="*/ 350377 h 393106"/>
              <a:gd name="connsiteX23" fmla="*/ 2298819 w 2495372"/>
              <a:gd name="connsiteY23" fmla="*/ 367469 h 393106"/>
              <a:gd name="connsiteX24" fmla="*/ 2324456 w 2495372"/>
              <a:gd name="connsiteY24" fmla="*/ 376015 h 393106"/>
              <a:gd name="connsiteX25" fmla="*/ 2495372 w 2495372"/>
              <a:gd name="connsiteY25" fmla="*/ 384560 h 393106"/>
              <a:gd name="connsiteX26" fmla="*/ 2495372 w 2495372"/>
              <a:gd name="connsiteY26" fmla="*/ 393106 h 393106"/>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1922804 w 2495372"/>
              <a:gd name="connsiteY20" fmla="*/ 358923 h 393106"/>
              <a:gd name="connsiteX21" fmla="*/ 2127903 w 2495372"/>
              <a:gd name="connsiteY21" fmla="*/ 341832 h 393106"/>
              <a:gd name="connsiteX22" fmla="*/ 2247544 w 2495372"/>
              <a:gd name="connsiteY22" fmla="*/ 350377 h 393106"/>
              <a:gd name="connsiteX23" fmla="*/ 2298819 w 2495372"/>
              <a:gd name="connsiteY23" fmla="*/ 367469 h 393106"/>
              <a:gd name="connsiteX24" fmla="*/ 2324456 w 2495372"/>
              <a:gd name="connsiteY24" fmla="*/ 376015 h 393106"/>
              <a:gd name="connsiteX25" fmla="*/ 2495372 w 2495372"/>
              <a:gd name="connsiteY25" fmla="*/ 384560 h 393106"/>
              <a:gd name="connsiteX26" fmla="*/ 2495372 w 2495372"/>
              <a:gd name="connsiteY26" fmla="*/ 393106 h 393106"/>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1922804 w 2495372"/>
              <a:gd name="connsiteY20" fmla="*/ 358923 h 393106"/>
              <a:gd name="connsiteX21" fmla="*/ 1999716 w 2495372"/>
              <a:gd name="connsiteY21" fmla="*/ 376015 h 393106"/>
              <a:gd name="connsiteX22" fmla="*/ 2247544 w 2495372"/>
              <a:gd name="connsiteY22" fmla="*/ 350377 h 393106"/>
              <a:gd name="connsiteX23" fmla="*/ 2298819 w 2495372"/>
              <a:gd name="connsiteY23" fmla="*/ 367469 h 393106"/>
              <a:gd name="connsiteX24" fmla="*/ 2324456 w 2495372"/>
              <a:gd name="connsiteY24" fmla="*/ 376015 h 393106"/>
              <a:gd name="connsiteX25" fmla="*/ 2495372 w 2495372"/>
              <a:gd name="connsiteY25" fmla="*/ 384560 h 393106"/>
              <a:gd name="connsiteX26" fmla="*/ 2495372 w 2495372"/>
              <a:gd name="connsiteY26" fmla="*/ 393106 h 393106"/>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1803163 w 2495372"/>
              <a:gd name="connsiteY20" fmla="*/ 367469 h 393106"/>
              <a:gd name="connsiteX21" fmla="*/ 1999716 w 2495372"/>
              <a:gd name="connsiteY21" fmla="*/ 376015 h 393106"/>
              <a:gd name="connsiteX22" fmla="*/ 2247544 w 2495372"/>
              <a:gd name="connsiteY22" fmla="*/ 350377 h 393106"/>
              <a:gd name="connsiteX23" fmla="*/ 2298819 w 2495372"/>
              <a:gd name="connsiteY23" fmla="*/ 367469 h 393106"/>
              <a:gd name="connsiteX24" fmla="*/ 2324456 w 2495372"/>
              <a:gd name="connsiteY24" fmla="*/ 376015 h 393106"/>
              <a:gd name="connsiteX25" fmla="*/ 2495372 w 2495372"/>
              <a:gd name="connsiteY25" fmla="*/ 384560 h 393106"/>
              <a:gd name="connsiteX26" fmla="*/ 2495372 w 2495372"/>
              <a:gd name="connsiteY26" fmla="*/ 393106 h 393106"/>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1803163 w 2495372"/>
              <a:gd name="connsiteY20" fmla="*/ 367469 h 393106"/>
              <a:gd name="connsiteX21" fmla="*/ 1922804 w 2495372"/>
              <a:gd name="connsiteY21" fmla="*/ 376015 h 393106"/>
              <a:gd name="connsiteX22" fmla="*/ 2247544 w 2495372"/>
              <a:gd name="connsiteY22" fmla="*/ 350377 h 393106"/>
              <a:gd name="connsiteX23" fmla="*/ 2298819 w 2495372"/>
              <a:gd name="connsiteY23" fmla="*/ 367469 h 393106"/>
              <a:gd name="connsiteX24" fmla="*/ 2324456 w 2495372"/>
              <a:gd name="connsiteY24" fmla="*/ 376015 h 393106"/>
              <a:gd name="connsiteX25" fmla="*/ 2495372 w 2495372"/>
              <a:gd name="connsiteY25" fmla="*/ 384560 h 393106"/>
              <a:gd name="connsiteX26" fmla="*/ 2495372 w 2495372"/>
              <a:gd name="connsiteY26" fmla="*/ 393106 h 393106"/>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1803163 w 2495372"/>
              <a:gd name="connsiteY20" fmla="*/ 367469 h 393106"/>
              <a:gd name="connsiteX21" fmla="*/ 1922804 w 2495372"/>
              <a:gd name="connsiteY21" fmla="*/ 376015 h 393106"/>
              <a:gd name="connsiteX22" fmla="*/ 2025354 w 2495372"/>
              <a:gd name="connsiteY22" fmla="*/ 393105 h 393106"/>
              <a:gd name="connsiteX23" fmla="*/ 2298819 w 2495372"/>
              <a:gd name="connsiteY23" fmla="*/ 367469 h 393106"/>
              <a:gd name="connsiteX24" fmla="*/ 2324456 w 2495372"/>
              <a:gd name="connsiteY24" fmla="*/ 376015 h 393106"/>
              <a:gd name="connsiteX25" fmla="*/ 2495372 w 2495372"/>
              <a:gd name="connsiteY25" fmla="*/ 384560 h 393106"/>
              <a:gd name="connsiteX26" fmla="*/ 2495372 w 2495372"/>
              <a:gd name="connsiteY26" fmla="*/ 393106 h 393106"/>
              <a:gd name="connsiteX0" fmla="*/ 0 w 2495372"/>
              <a:gd name="connsiteY0" fmla="*/ 393106 h 393106"/>
              <a:gd name="connsiteX1" fmla="*/ 196553 w 2495372"/>
              <a:gd name="connsiteY1" fmla="*/ 145278 h 393106"/>
              <a:gd name="connsiteX2" fmla="*/ 555477 w 2495372"/>
              <a:gd name="connsiteY2" fmla="*/ 162370 h 393106"/>
              <a:gd name="connsiteX3" fmla="*/ 760576 w 2495372"/>
              <a:gd name="connsiteY3" fmla="*/ 0 h 393106"/>
              <a:gd name="connsiteX4" fmla="*/ 769122 w 2495372"/>
              <a:gd name="connsiteY4" fmla="*/ 17091 h 393106"/>
              <a:gd name="connsiteX5" fmla="*/ 828942 w 2495372"/>
              <a:gd name="connsiteY5" fmla="*/ 85458 h 393106"/>
              <a:gd name="connsiteX6" fmla="*/ 863125 w 2495372"/>
              <a:gd name="connsiteY6" fmla="*/ 102549 h 393106"/>
              <a:gd name="connsiteX7" fmla="*/ 888763 w 2495372"/>
              <a:gd name="connsiteY7" fmla="*/ 119641 h 393106"/>
              <a:gd name="connsiteX8" fmla="*/ 957129 w 2495372"/>
              <a:gd name="connsiteY8" fmla="*/ 153824 h 393106"/>
              <a:gd name="connsiteX9" fmla="*/ 1008404 w 2495372"/>
              <a:gd name="connsiteY9" fmla="*/ 188007 h 393106"/>
              <a:gd name="connsiteX10" fmla="*/ 1042587 w 2495372"/>
              <a:gd name="connsiteY10" fmla="*/ 196553 h 393106"/>
              <a:gd name="connsiteX11" fmla="*/ 1119499 w 2495372"/>
              <a:gd name="connsiteY11" fmla="*/ 222190 h 393106"/>
              <a:gd name="connsiteX12" fmla="*/ 1170774 w 2495372"/>
              <a:gd name="connsiteY12" fmla="*/ 239282 h 393106"/>
              <a:gd name="connsiteX13" fmla="*/ 1222049 w 2495372"/>
              <a:gd name="connsiteY13" fmla="*/ 247828 h 393106"/>
              <a:gd name="connsiteX14" fmla="*/ 1247686 w 2495372"/>
              <a:gd name="connsiteY14" fmla="*/ 256374 h 393106"/>
              <a:gd name="connsiteX15" fmla="*/ 1401510 w 2495372"/>
              <a:gd name="connsiteY15" fmla="*/ 273465 h 393106"/>
              <a:gd name="connsiteX16" fmla="*/ 1469877 w 2495372"/>
              <a:gd name="connsiteY16" fmla="*/ 290557 h 393106"/>
              <a:gd name="connsiteX17" fmla="*/ 1504060 w 2495372"/>
              <a:gd name="connsiteY17" fmla="*/ 299103 h 393106"/>
              <a:gd name="connsiteX18" fmla="*/ 1598064 w 2495372"/>
              <a:gd name="connsiteY18" fmla="*/ 307648 h 393106"/>
              <a:gd name="connsiteX19" fmla="*/ 1700613 w 2495372"/>
              <a:gd name="connsiteY19" fmla="*/ 333286 h 393106"/>
              <a:gd name="connsiteX20" fmla="*/ 1803163 w 2495372"/>
              <a:gd name="connsiteY20" fmla="*/ 367469 h 393106"/>
              <a:gd name="connsiteX21" fmla="*/ 1922804 w 2495372"/>
              <a:gd name="connsiteY21" fmla="*/ 376015 h 393106"/>
              <a:gd name="connsiteX22" fmla="*/ 2025354 w 2495372"/>
              <a:gd name="connsiteY22" fmla="*/ 393105 h 393106"/>
              <a:gd name="connsiteX23" fmla="*/ 2298819 w 2495372"/>
              <a:gd name="connsiteY23" fmla="*/ 367469 h 393106"/>
              <a:gd name="connsiteX24" fmla="*/ 2324456 w 2495372"/>
              <a:gd name="connsiteY24" fmla="*/ 376015 h 393106"/>
              <a:gd name="connsiteX25" fmla="*/ 2495372 w 2495372"/>
              <a:gd name="connsiteY25" fmla="*/ 384560 h 393106"/>
              <a:gd name="connsiteX0" fmla="*/ 0 w 2327078"/>
              <a:gd name="connsiteY0" fmla="*/ 393106 h 393106"/>
              <a:gd name="connsiteX1" fmla="*/ 196553 w 2327078"/>
              <a:gd name="connsiteY1" fmla="*/ 145278 h 393106"/>
              <a:gd name="connsiteX2" fmla="*/ 555477 w 2327078"/>
              <a:gd name="connsiteY2" fmla="*/ 162370 h 393106"/>
              <a:gd name="connsiteX3" fmla="*/ 760576 w 2327078"/>
              <a:gd name="connsiteY3" fmla="*/ 0 h 393106"/>
              <a:gd name="connsiteX4" fmla="*/ 769122 w 2327078"/>
              <a:gd name="connsiteY4" fmla="*/ 17091 h 393106"/>
              <a:gd name="connsiteX5" fmla="*/ 828942 w 2327078"/>
              <a:gd name="connsiteY5" fmla="*/ 85458 h 393106"/>
              <a:gd name="connsiteX6" fmla="*/ 863125 w 2327078"/>
              <a:gd name="connsiteY6" fmla="*/ 102549 h 393106"/>
              <a:gd name="connsiteX7" fmla="*/ 888763 w 2327078"/>
              <a:gd name="connsiteY7" fmla="*/ 119641 h 393106"/>
              <a:gd name="connsiteX8" fmla="*/ 957129 w 2327078"/>
              <a:gd name="connsiteY8" fmla="*/ 153824 h 393106"/>
              <a:gd name="connsiteX9" fmla="*/ 1008404 w 2327078"/>
              <a:gd name="connsiteY9" fmla="*/ 188007 h 393106"/>
              <a:gd name="connsiteX10" fmla="*/ 1042587 w 2327078"/>
              <a:gd name="connsiteY10" fmla="*/ 196553 h 393106"/>
              <a:gd name="connsiteX11" fmla="*/ 1119499 w 2327078"/>
              <a:gd name="connsiteY11" fmla="*/ 222190 h 393106"/>
              <a:gd name="connsiteX12" fmla="*/ 1170774 w 2327078"/>
              <a:gd name="connsiteY12" fmla="*/ 239282 h 393106"/>
              <a:gd name="connsiteX13" fmla="*/ 1222049 w 2327078"/>
              <a:gd name="connsiteY13" fmla="*/ 247828 h 393106"/>
              <a:gd name="connsiteX14" fmla="*/ 1247686 w 2327078"/>
              <a:gd name="connsiteY14" fmla="*/ 256374 h 393106"/>
              <a:gd name="connsiteX15" fmla="*/ 1401510 w 2327078"/>
              <a:gd name="connsiteY15" fmla="*/ 273465 h 393106"/>
              <a:gd name="connsiteX16" fmla="*/ 1469877 w 2327078"/>
              <a:gd name="connsiteY16" fmla="*/ 290557 h 393106"/>
              <a:gd name="connsiteX17" fmla="*/ 1504060 w 2327078"/>
              <a:gd name="connsiteY17" fmla="*/ 299103 h 393106"/>
              <a:gd name="connsiteX18" fmla="*/ 1598064 w 2327078"/>
              <a:gd name="connsiteY18" fmla="*/ 307648 h 393106"/>
              <a:gd name="connsiteX19" fmla="*/ 1700613 w 2327078"/>
              <a:gd name="connsiteY19" fmla="*/ 333286 h 393106"/>
              <a:gd name="connsiteX20" fmla="*/ 1803163 w 2327078"/>
              <a:gd name="connsiteY20" fmla="*/ 367469 h 393106"/>
              <a:gd name="connsiteX21" fmla="*/ 1922804 w 2327078"/>
              <a:gd name="connsiteY21" fmla="*/ 376015 h 393106"/>
              <a:gd name="connsiteX22" fmla="*/ 2025354 w 2327078"/>
              <a:gd name="connsiteY22" fmla="*/ 393105 h 393106"/>
              <a:gd name="connsiteX23" fmla="*/ 2298819 w 2327078"/>
              <a:gd name="connsiteY23" fmla="*/ 367469 h 393106"/>
              <a:gd name="connsiteX24" fmla="*/ 2324456 w 2327078"/>
              <a:gd name="connsiteY24" fmla="*/ 376015 h 393106"/>
              <a:gd name="connsiteX0" fmla="*/ 0 w 2298819"/>
              <a:gd name="connsiteY0" fmla="*/ 393106 h 393106"/>
              <a:gd name="connsiteX1" fmla="*/ 196553 w 2298819"/>
              <a:gd name="connsiteY1" fmla="*/ 145278 h 393106"/>
              <a:gd name="connsiteX2" fmla="*/ 555477 w 2298819"/>
              <a:gd name="connsiteY2" fmla="*/ 162370 h 393106"/>
              <a:gd name="connsiteX3" fmla="*/ 760576 w 2298819"/>
              <a:gd name="connsiteY3" fmla="*/ 0 h 393106"/>
              <a:gd name="connsiteX4" fmla="*/ 769122 w 2298819"/>
              <a:gd name="connsiteY4" fmla="*/ 17091 h 393106"/>
              <a:gd name="connsiteX5" fmla="*/ 828942 w 2298819"/>
              <a:gd name="connsiteY5" fmla="*/ 85458 h 393106"/>
              <a:gd name="connsiteX6" fmla="*/ 863125 w 2298819"/>
              <a:gd name="connsiteY6" fmla="*/ 102549 h 393106"/>
              <a:gd name="connsiteX7" fmla="*/ 888763 w 2298819"/>
              <a:gd name="connsiteY7" fmla="*/ 119641 h 393106"/>
              <a:gd name="connsiteX8" fmla="*/ 957129 w 2298819"/>
              <a:gd name="connsiteY8" fmla="*/ 153824 h 393106"/>
              <a:gd name="connsiteX9" fmla="*/ 1008404 w 2298819"/>
              <a:gd name="connsiteY9" fmla="*/ 188007 h 393106"/>
              <a:gd name="connsiteX10" fmla="*/ 1042587 w 2298819"/>
              <a:gd name="connsiteY10" fmla="*/ 196553 h 393106"/>
              <a:gd name="connsiteX11" fmla="*/ 1119499 w 2298819"/>
              <a:gd name="connsiteY11" fmla="*/ 222190 h 393106"/>
              <a:gd name="connsiteX12" fmla="*/ 1170774 w 2298819"/>
              <a:gd name="connsiteY12" fmla="*/ 239282 h 393106"/>
              <a:gd name="connsiteX13" fmla="*/ 1222049 w 2298819"/>
              <a:gd name="connsiteY13" fmla="*/ 247828 h 393106"/>
              <a:gd name="connsiteX14" fmla="*/ 1247686 w 2298819"/>
              <a:gd name="connsiteY14" fmla="*/ 256374 h 393106"/>
              <a:gd name="connsiteX15" fmla="*/ 1401510 w 2298819"/>
              <a:gd name="connsiteY15" fmla="*/ 273465 h 393106"/>
              <a:gd name="connsiteX16" fmla="*/ 1469877 w 2298819"/>
              <a:gd name="connsiteY16" fmla="*/ 290557 h 393106"/>
              <a:gd name="connsiteX17" fmla="*/ 1504060 w 2298819"/>
              <a:gd name="connsiteY17" fmla="*/ 299103 h 393106"/>
              <a:gd name="connsiteX18" fmla="*/ 1598064 w 2298819"/>
              <a:gd name="connsiteY18" fmla="*/ 307648 h 393106"/>
              <a:gd name="connsiteX19" fmla="*/ 1700613 w 2298819"/>
              <a:gd name="connsiteY19" fmla="*/ 333286 h 393106"/>
              <a:gd name="connsiteX20" fmla="*/ 1803163 w 2298819"/>
              <a:gd name="connsiteY20" fmla="*/ 367469 h 393106"/>
              <a:gd name="connsiteX21" fmla="*/ 1922804 w 2298819"/>
              <a:gd name="connsiteY21" fmla="*/ 376015 h 393106"/>
              <a:gd name="connsiteX22" fmla="*/ 2025354 w 2298819"/>
              <a:gd name="connsiteY22" fmla="*/ 393105 h 393106"/>
              <a:gd name="connsiteX23" fmla="*/ 2298819 w 2298819"/>
              <a:gd name="connsiteY23" fmla="*/ 367469 h 393106"/>
              <a:gd name="connsiteX0" fmla="*/ 0 w 2025354"/>
              <a:gd name="connsiteY0" fmla="*/ 393106 h 393106"/>
              <a:gd name="connsiteX1" fmla="*/ 196553 w 2025354"/>
              <a:gd name="connsiteY1" fmla="*/ 145278 h 393106"/>
              <a:gd name="connsiteX2" fmla="*/ 555477 w 2025354"/>
              <a:gd name="connsiteY2" fmla="*/ 162370 h 393106"/>
              <a:gd name="connsiteX3" fmla="*/ 760576 w 2025354"/>
              <a:gd name="connsiteY3" fmla="*/ 0 h 393106"/>
              <a:gd name="connsiteX4" fmla="*/ 769122 w 2025354"/>
              <a:gd name="connsiteY4" fmla="*/ 17091 h 393106"/>
              <a:gd name="connsiteX5" fmla="*/ 828942 w 2025354"/>
              <a:gd name="connsiteY5" fmla="*/ 85458 h 393106"/>
              <a:gd name="connsiteX6" fmla="*/ 863125 w 2025354"/>
              <a:gd name="connsiteY6" fmla="*/ 102549 h 393106"/>
              <a:gd name="connsiteX7" fmla="*/ 888763 w 2025354"/>
              <a:gd name="connsiteY7" fmla="*/ 119641 h 393106"/>
              <a:gd name="connsiteX8" fmla="*/ 957129 w 2025354"/>
              <a:gd name="connsiteY8" fmla="*/ 153824 h 393106"/>
              <a:gd name="connsiteX9" fmla="*/ 1008404 w 2025354"/>
              <a:gd name="connsiteY9" fmla="*/ 188007 h 393106"/>
              <a:gd name="connsiteX10" fmla="*/ 1042587 w 2025354"/>
              <a:gd name="connsiteY10" fmla="*/ 196553 h 393106"/>
              <a:gd name="connsiteX11" fmla="*/ 1119499 w 2025354"/>
              <a:gd name="connsiteY11" fmla="*/ 222190 h 393106"/>
              <a:gd name="connsiteX12" fmla="*/ 1170774 w 2025354"/>
              <a:gd name="connsiteY12" fmla="*/ 239282 h 393106"/>
              <a:gd name="connsiteX13" fmla="*/ 1222049 w 2025354"/>
              <a:gd name="connsiteY13" fmla="*/ 247828 h 393106"/>
              <a:gd name="connsiteX14" fmla="*/ 1247686 w 2025354"/>
              <a:gd name="connsiteY14" fmla="*/ 256374 h 393106"/>
              <a:gd name="connsiteX15" fmla="*/ 1401510 w 2025354"/>
              <a:gd name="connsiteY15" fmla="*/ 273465 h 393106"/>
              <a:gd name="connsiteX16" fmla="*/ 1469877 w 2025354"/>
              <a:gd name="connsiteY16" fmla="*/ 290557 h 393106"/>
              <a:gd name="connsiteX17" fmla="*/ 1504060 w 2025354"/>
              <a:gd name="connsiteY17" fmla="*/ 299103 h 393106"/>
              <a:gd name="connsiteX18" fmla="*/ 1598064 w 2025354"/>
              <a:gd name="connsiteY18" fmla="*/ 307648 h 393106"/>
              <a:gd name="connsiteX19" fmla="*/ 1700613 w 2025354"/>
              <a:gd name="connsiteY19" fmla="*/ 333286 h 393106"/>
              <a:gd name="connsiteX20" fmla="*/ 1803163 w 2025354"/>
              <a:gd name="connsiteY20" fmla="*/ 367469 h 393106"/>
              <a:gd name="connsiteX21" fmla="*/ 1922804 w 2025354"/>
              <a:gd name="connsiteY21" fmla="*/ 376015 h 393106"/>
              <a:gd name="connsiteX22" fmla="*/ 2025354 w 2025354"/>
              <a:gd name="connsiteY22" fmla="*/ 393105 h 393106"/>
              <a:gd name="connsiteX0" fmla="*/ 0 w 2025354"/>
              <a:gd name="connsiteY0" fmla="*/ 393106 h 393106"/>
              <a:gd name="connsiteX1" fmla="*/ 196553 w 2025354"/>
              <a:gd name="connsiteY1" fmla="*/ 145278 h 393106"/>
              <a:gd name="connsiteX2" fmla="*/ 555477 w 2025354"/>
              <a:gd name="connsiteY2" fmla="*/ 162370 h 393106"/>
              <a:gd name="connsiteX3" fmla="*/ 760576 w 2025354"/>
              <a:gd name="connsiteY3" fmla="*/ 0 h 393106"/>
              <a:gd name="connsiteX4" fmla="*/ 769122 w 2025354"/>
              <a:gd name="connsiteY4" fmla="*/ 17091 h 393106"/>
              <a:gd name="connsiteX5" fmla="*/ 828942 w 2025354"/>
              <a:gd name="connsiteY5" fmla="*/ 85458 h 393106"/>
              <a:gd name="connsiteX6" fmla="*/ 863125 w 2025354"/>
              <a:gd name="connsiteY6" fmla="*/ 102549 h 393106"/>
              <a:gd name="connsiteX7" fmla="*/ 888763 w 2025354"/>
              <a:gd name="connsiteY7" fmla="*/ 119641 h 393106"/>
              <a:gd name="connsiteX8" fmla="*/ 957129 w 2025354"/>
              <a:gd name="connsiteY8" fmla="*/ 153824 h 393106"/>
              <a:gd name="connsiteX9" fmla="*/ 1008404 w 2025354"/>
              <a:gd name="connsiteY9" fmla="*/ 188007 h 393106"/>
              <a:gd name="connsiteX10" fmla="*/ 1042587 w 2025354"/>
              <a:gd name="connsiteY10" fmla="*/ 196553 h 393106"/>
              <a:gd name="connsiteX11" fmla="*/ 1119499 w 2025354"/>
              <a:gd name="connsiteY11" fmla="*/ 222190 h 393106"/>
              <a:gd name="connsiteX12" fmla="*/ 1170774 w 2025354"/>
              <a:gd name="connsiteY12" fmla="*/ 239282 h 393106"/>
              <a:gd name="connsiteX13" fmla="*/ 1222049 w 2025354"/>
              <a:gd name="connsiteY13" fmla="*/ 247828 h 393106"/>
              <a:gd name="connsiteX14" fmla="*/ 1247686 w 2025354"/>
              <a:gd name="connsiteY14" fmla="*/ 256374 h 393106"/>
              <a:gd name="connsiteX15" fmla="*/ 1401510 w 2025354"/>
              <a:gd name="connsiteY15" fmla="*/ 273465 h 393106"/>
              <a:gd name="connsiteX16" fmla="*/ 1469877 w 2025354"/>
              <a:gd name="connsiteY16" fmla="*/ 290557 h 393106"/>
              <a:gd name="connsiteX17" fmla="*/ 1504060 w 2025354"/>
              <a:gd name="connsiteY17" fmla="*/ 299103 h 393106"/>
              <a:gd name="connsiteX18" fmla="*/ 1598064 w 2025354"/>
              <a:gd name="connsiteY18" fmla="*/ 307648 h 393106"/>
              <a:gd name="connsiteX19" fmla="*/ 1700613 w 2025354"/>
              <a:gd name="connsiteY19" fmla="*/ 333286 h 393106"/>
              <a:gd name="connsiteX20" fmla="*/ 1803163 w 2025354"/>
              <a:gd name="connsiteY20" fmla="*/ 367469 h 393106"/>
              <a:gd name="connsiteX21" fmla="*/ 1922804 w 2025354"/>
              <a:gd name="connsiteY21" fmla="*/ 376015 h 393106"/>
              <a:gd name="connsiteX22" fmla="*/ 2025354 w 2025354"/>
              <a:gd name="connsiteY22" fmla="*/ 393105 h 393106"/>
              <a:gd name="connsiteX0" fmla="*/ 0 w 2025354"/>
              <a:gd name="connsiteY0" fmla="*/ 393106 h 393106"/>
              <a:gd name="connsiteX1" fmla="*/ 196553 w 2025354"/>
              <a:gd name="connsiteY1" fmla="*/ 145278 h 393106"/>
              <a:gd name="connsiteX2" fmla="*/ 555477 w 2025354"/>
              <a:gd name="connsiteY2" fmla="*/ 162370 h 393106"/>
              <a:gd name="connsiteX3" fmla="*/ 760576 w 2025354"/>
              <a:gd name="connsiteY3" fmla="*/ 0 h 393106"/>
              <a:gd name="connsiteX4" fmla="*/ 777667 w 2025354"/>
              <a:gd name="connsiteY4" fmla="*/ 25637 h 393106"/>
              <a:gd name="connsiteX5" fmla="*/ 828942 w 2025354"/>
              <a:gd name="connsiteY5" fmla="*/ 85458 h 393106"/>
              <a:gd name="connsiteX6" fmla="*/ 863125 w 2025354"/>
              <a:gd name="connsiteY6" fmla="*/ 102549 h 393106"/>
              <a:gd name="connsiteX7" fmla="*/ 888763 w 2025354"/>
              <a:gd name="connsiteY7" fmla="*/ 119641 h 393106"/>
              <a:gd name="connsiteX8" fmla="*/ 957129 w 2025354"/>
              <a:gd name="connsiteY8" fmla="*/ 153824 h 393106"/>
              <a:gd name="connsiteX9" fmla="*/ 1008404 w 2025354"/>
              <a:gd name="connsiteY9" fmla="*/ 188007 h 393106"/>
              <a:gd name="connsiteX10" fmla="*/ 1042587 w 2025354"/>
              <a:gd name="connsiteY10" fmla="*/ 196553 h 393106"/>
              <a:gd name="connsiteX11" fmla="*/ 1119499 w 2025354"/>
              <a:gd name="connsiteY11" fmla="*/ 222190 h 393106"/>
              <a:gd name="connsiteX12" fmla="*/ 1170774 w 2025354"/>
              <a:gd name="connsiteY12" fmla="*/ 239282 h 393106"/>
              <a:gd name="connsiteX13" fmla="*/ 1222049 w 2025354"/>
              <a:gd name="connsiteY13" fmla="*/ 247828 h 393106"/>
              <a:gd name="connsiteX14" fmla="*/ 1247686 w 2025354"/>
              <a:gd name="connsiteY14" fmla="*/ 256374 h 393106"/>
              <a:gd name="connsiteX15" fmla="*/ 1401510 w 2025354"/>
              <a:gd name="connsiteY15" fmla="*/ 273465 h 393106"/>
              <a:gd name="connsiteX16" fmla="*/ 1469877 w 2025354"/>
              <a:gd name="connsiteY16" fmla="*/ 290557 h 393106"/>
              <a:gd name="connsiteX17" fmla="*/ 1504060 w 2025354"/>
              <a:gd name="connsiteY17" fmla="*/ 299103 h 393106"/>
              <a:gd name="connsiteX18" fmla="*/ 1598064 w 2025354"/>
              <a:gd name="connsiteY18" fmla="*/ 307648 h 393106"/>
              <a:gd name="connsiteX19" fmla="*/ 1700613 w 2025354"/>
              <a:gd name="connsiteY19" fmla="*/ 333286 h 393106"/>
              <a:gd name="connsiteX20" fmla="*/ 1803163 w 2025354"/>
              <a:gd name="connsiteY20" fmla="*/ 367469 h 393106"/>
              <a:gd name="connsiteX21" fmla="*/ 1922804 w 2025354"/>
              <a:gd name="connsiteY21" fmla="*/ 376015 h 393106"/>
              <a:gd name="connsiteX22" fmla="*/ 2025354 w 2025354"/>
              <a:gd name="connsiteY22" fmla="*/ 393105 h 393106"/>
              <a:gd name="connsiteX0" fmla="*/ 0 w 2025354"/>
              <a:gd name="connsiteY0" fmla="*/ 367469 h 367469"/>
              <a:gd name="connsiteX1" fmla="*/ 196553 w 2025354"/>
              <a:gd name="connsiteY1" fmla="*/ 119641 h 367469"/>
              <a:gd name="connsiteX2" fmla="*/ 555477 w 2025354"/>
              <a:gd name="connsiteY2" fmla="*/ 136733 h 367469"/>
              <a:gd name="connsiteX3" fmla="*/ 713442 w 2025354"/>
              <a:gd name="connsiteY3" fmla="*/ 12070 h 367469"/>
              <a:gd name="connsiteX4" fmla="*/ 777667 w 2025354"/>
              <a:gd name="connsiteY4" fmla="*/ 0 h 367469"/>
              <a:gd name="connsiteX5" fmla="*/ 828942 w 2025354"/>
              <a:gd name="connsiteY5" fmla="*/ 59821 h 367469"/>
              <a:gd name="connsiteX6" fmla="*/ 863125 w 2025354"/>
              <a:gd name="connsiteY6" fmla="*/ 76912 h 367469"/>
              <a:gd name="connsiteX7" fmla="*/ 888763 w 2025354"/>
              <a:gd name="connsiteY7" fmla="*/ 94004 h 367469"/>
              <a:gd name="connsiteX8" fmla="*/ 957129 w 2025354"/>
              <a:gd name="connsiteY8" fmla="*/ 128187 h 367469"/>
              <a:gd name="connsiteX9" fmla="*/ 1008404 w 2025354"/>
              <a:gd name="connsiteY9" fmla="*/ 162370 h 367469"/>
              <a:gd name="connsiteX10" fmla="*/ 1042587 w 2025354"/>
              <a:gd name="connsiteY10" fmla="*/ 170916 h 367469"/>
              <a:gd name="connsiteX11" fmla="*/ 1119499 w 2025354"/>
              <a:gd name="connsiteY11" fmla="*/ 196553 h 367469"/>
              <a:gd name="connsiteX12" fmla="*/ 1170774 w 2025354"/>
              <a:gd name="connsiteY12" fmla="*/ 213645 h 367469"/>
              <a:gd name="connsiteX13" fmla="*/ 1222049 w 2025354"/>
              <a:gd name="connsiteY13" fmla="*/ 222191 h 367469"/>
              <a:gd name="connsiteX14" fmla="*/ 1247686 w 2025354"/>
              <a:gd name="connsiteY14" fmla="*/ 230737 h 367469"/>
              <a:gd name="connsiteX15" fmla="*/ 1401510 w 2025354"/>
              <a:gd name="connsiteY15" fmla="*/ 247828 h 367469"/>
              <a:gd name="connsiteX16" fmla="*/ 1469877 w 2025354"/>
              <a:gd name="connsiteY16" fmla="*/ 264920 h 367469"/>
              <a:gd name="connsiteX17" fmla="*/ 1504060 w 2025354"/>
              <a:gd name="connsiteY17" fmla="*/ 273466 h 367469"/>
              <a:gd name="connsiteX18" fmla="*/ 1598064 w 2025354"/>
              <a:gd name="connsiteY18" fmla="*/ 282011 h 367469"/>
              <a:gd name="connsiteX19" fmla="*/ 1700613 w 2025354"/>
              <a:gd name="connsiteY19" fmla="*/ 307649 h 367469"/>
              <a:gd name="connsiteX20" fmla="*/ 1803163 w 2025354"/>
              <a:gd name="connsiteY20" fmla="*/ 341832 h 367469"/>
              <a:gd name="connsiteX21" fmla="*/ 1922804 w 2025354"/>
              <a:gd name="connsiteY21" fmla="*/ 350378 h 367469"/>
              <a:gd name="connsiteX22" fmla="*/ 2025354 w 2025354"/>
              <a:gd name="connsiteY22" fmla="*/ 367468 h 367469"/>
              <a:gd name="connsiteX0" fmla="*/ 0 w 2025354"/>
              <a:gd name="connsiteY0" fmla="*/ 355399 h 355399"/>
              <a:gd name="connsiteX1" fmla="*/ 196553 w 2025354"/>
              <a:gd name="connsiteY1" fmla="*/ 107571 h 355399"/>
              <a:gd name="connsiteX2" fmla="*/ 555477 w 2025354"/>
              <a:gd name="connsiteY2" fmla="*/ 124663 h 355399"/>
              <a:gd name="connsiteX3" fmla="*/ 713442 w 2025354"/>
              <a:gd name="connsiteY3" fmla="*/ 0 h 355399"/>
              <a:gd name="connsiteX4" fmla="*/ 774525 w 2025354"/>
              <a:gd name="connsiteY4" fmla="*/ 25637 h 355399"/>
              <a:gd name="connsiteX5" fmla="*/ 828942 w 2025354"/>
              <a:gd name="connsiteY5" fmla="*/ 47751 h 355399"/>
              <a:gd name="connsiteX6" fmla="*/ 863125 w 2025354"/>
              <a:gd name="connsiteY6" fmla="*/ 64842 h 355399"/>
              <a:gd name="connsiteX7" fmla="*/ 888763 w 2025354"/>
              <a:gd name="connsiteY7" fmla="*/ 81934 h 355399"/>
              <a:gd name="connsiteX8" fmla="*/ 957129 w 2025354"/>
              <a:gd name="connsiteY8" fmla="*/ 116117 h 355399"/>
              <a:gd name="connsiteX9" fmla="*/ 1008404 w 2025354"/>
              <a:gd name="connsiteY9" fmla="*/ 150300 h 355399"/>
              <a:gd name="connsiteX10" fmla="*/ 1042587 w 2025354"/>
              <a:gd name="connsiteY10" fmla="*/ 158846 h 355399"/>
              <a:gd name="connsiteX11" fmla="*/ 1119499 w 2025354"/>
              <a:gd name="connsiteY11" fmla="*/ 184483 h 355399"/>
              <a:gd name="connsiteX12" fmla="*/ 1170774 w 2025354"/>
              <a:gd name="connsiteY12" fmla="*/ 201575 h 355399"/>
              <a:gd name="connsiteX13" fmla="*/ 1222049 w 2025354"/>
              <a:gd name="connsiteY13" fmla="*/ 210121 h 355399"/>
              <a:gd name="connsiteX14" fmla="*/ 1247686 w 2025354"/>
              <a:gd name="connsiteY14" fmla="*/ 218667 h 355399"/>
              <a:gd name="connsiteX15" fmla="*/ 1401510 w 2025354"/>
              <a:gd name="connsiteY15" fmla="*/ 235758 h 355399"/>
              <a:gd name="connsiteX16" fmla="*/ 1469877 w 2025354"/>
              <a:gd name="connsiteY16" fmla="*/ 252850 h 355399"/>
              <a:gd name="connsiteX17" fmla="*/ 1504060 w 2025354"/>
              <a:gd name="connsiteY17" fmla="*/ 261396 h 355399"/>
              <a:gd name="connsiteX18" fmla="*/ 1598064 w 2025354"/>
              <a:gd name="connsiteY18" fmla="*/ 269941 h 355399"/>
              <a:gd name="connsiteX19" fmla="*/ 1700613 w 2025354"/>
              <a:gd name="connsiteY19" fmla="*/ 295579 h 355399"/>
              <a:gd name="connsiteX20" fmla="*/ 1803163 w 2025354"/>
              <a:gd name="connsiteY20" fmla="*/ 329762 h 355399"/>
              <a:gd name="connsiteX21" fmla="*/ 1922804 w 2025354"/>
              <a:gd name="connsiteY21" fmla="*/ 338308 h 355399"/>
              <a:gd name="connsiteX22" fmla="*/ 2025354 w 2025354"/>
              <a:gd name="connsiteY22" fmla="*/ 355398 h 355399"/>
              <a:gd name="connsiteX0" fmla="*/ 0 w 2025354"/>
              <a:gd name="connsiteY0" fmla="*/ 355399 h 355399"/>
              <a:gd name="connsiteX1" fmla="*/ 196553 w 2025354"/>
              <a:gd name="connsiteY1" fmla="*/ 107571 h 355399"/>
              <a:gd name="connsiteX2" fmla="*/ 555477 w 2025354"/>
              <a:gd name="connsiteY2" fmla="*/ 124663 h 355399"/>
              <a:gd name="connsiteX3" fmla="*/ 713442 w 2025354"/>
              <a:gd name="connsiteY3" fmla="*/ 0 h 355399"/>
              <a:gd name="connsiteX4" fmla="*/ 774525 w 2025354"/>
              <a:gd name="connsiteY4" fmla="*/ 25637 h 355399"/>
              <a:gd name="connsiteX5" fmla="*/ 828942 w 2025354"/>
              <a:gd name="connsiteY5" fmla="*/ 60320 h 355399"/>
              <a:gd name="connsiteX6" fmla="*/ 863125 w 2025354"/>
              <a:gd name="connsiteY6" fmla="*/ 64842 h 355399"/>
              <a:gd name="connsiteX7" fmla="*/ 888763 w 2025354"/>
              <a:gd name="connsiteY7" fmla="*/ 81934 h 355399"/>
              <a:gd name="connsiteX8" fmla="*/ 957129 w 2025354"/>
              <a:gd name="connsiteY8" fmla="*/ 116117 h 355399"/>
              <a:gd name="connsiteX9" fmla="*/ 1008404 w 2025354"/>
              <a:gd name="connsiteY9" fmla="*/ 150300 h 355399"/>
              <a:gd name="connsiteX10" fmla="*/ 1042587 w 2025354"/>
              <a:gd name="connsiteY10" fmla="*/ 158846 h 355399"/>
              <a:gd name="connsiteX11" fmla="*/ 1119499 w 2025354"/>
              <a:gd name="connsiteY11" fmla="*/ 184483 h 355399"/>
              <a:gd name="connsiteX12" fmla="*/ 1170774 w 2025354"/>
              <a:gd name="connsiteY12" fmla="*/ 201575 h 355399"/>
              <a:gd name="connsiteX13" fmla="*/ 1222049 w 2025354"/>
              <a:gd name="connsiteY13" fmla="*/ 210121 h 355399"/>
              <a:gd name="connsiteX14" fmla="*/ 1247686 w 2025354"/>
              <a:gd name="connsiteY14" fmla="*/ 218667 h 355399"/>
              <a:gd name="connsiteX15" fmla="*/ 1401510 w 2025354"/>
              <a:gd name="connsiteY15" fmla="*/ 235758 h 355399"/>
              <a:gd name="connsiteX16" fmla="*/ 1469877 w 2025354"/>
              <a:gd name="connsiteY16" fmla="*/ 252850 h 355399"/>
              <a:gd name="connsiteX17" fmla="*/ 1504060 w 2025354"/>
              <a:gd name="connsiteY17" fmla="*/ 261396 h 355399"/>
              <a:gd name="connsiteX18" fmla="*/ 1598064 w 2025354"/>
              <a:gd name="connsiteY18" fmla="*/ 269941 h 355399"/>
              <a:gd name="connsiteX19" fmla="*/ 1700613 w 2025354"/>
              <a:gd name="connsiteY19" fmla="*/ 295579 h 355399"/>
              <a:gd name="connsiteX20" fmla="*/ 1803163 w 2025354"/>
              <a:gd name="connsiteY20" fmla="*/ 329762 h 355399"/>
              <a:gd name="connsiteX21" fmla="*/ 1922804 w 2025354"/>
              <a:gd name="connsiteY21" fmla="*/ 338308 h 355399"/>
              <a:gd name="connsiteX22" fmla="*/ 2025354 w 2025354"/>
              <a:gd name="connsiteY22" fmla="*/ 355398 h 355399"/>
              <a:gd name="connsiteX0" fmla="*/ 0 w 2025354"/>
              <a:gd name="connsiteY0" fmla="*/ 355399 h 355399"/>
              <a:gd name="connsiteX1" fmla="*/ 196553 w 2025354"/>
              <a:gd name="connsiteY1" fmla="*/ 107571 h 355399"/>
              <a:gd name="connsiteX2" fmla="*/ 555477 w 2025354"/>
              <a:gd name="connsiteY2" fmla="*/ 124663 h 355399"/>
              <a:gd name="connsiteX3" fmla="*/ 713442 w 2025354"/>
              <a:gd name="connsiteY3" fmla="*/ 0 h 355399"/>
              <a:gd name="connsiteX4" fmla="*/ 774525 w 2025354"/>
              <a:gd name="connsiteY4" fmla="*/ 25637 h 355399"/>
              <a:gd name="connsiteX5" fmla="*/ 828942 w 2025354"/>
              <a:gd name="connsiteY5" fmla="*/ 60320 h 355399"/>
              <a:gd name="connsiteX6" fmla="*/ 863125 w 2025354"/>
              <a:gd name="connsiteY6" fmla="*/ 64842 h 355399"/>
              <a:gd name="connsiteX7" fmla="*/ 888763 w 2025354"/>
              <a:gd name="connsiteY7" fmla="*/ 81934 h 355399"/>
              <a:gd name="connsiteX8" fmla="*/ 957129 w 2025354"/>
              <a:gd name="connsiteY8" fmla="*/ 116117 h 355399"/>
              <a:gd name="connsiteX9" fmla="*/ 1008404 w 2025354"/>
              <a:gd name="connsiteY9" fmla="*/ 150300 h 355399"/>
              <a:gd name="connsiteX10" fmla="*/ 1042587 w 2025354"/>
              <a:gd name="connsiteY10" fmla="*/ 158846 h 355399"/>
              <a:gd name="connsiteX11" fmla="*/ 1119499 w 2025354"/>
              <a:gd name="connsiteY11" fmla="*/ 184483 h 355399"/>
              <a:gd name="connsiteX12" fmla="*/ 1170774 w 2025354"/>
              <a:gd name="connsiteY12" fmla="*/ 201575 h 355399"/>
              <a:gd name="connsiteX13" fmla="*/ 1222049 w 2025354"/>
              <a:gd name="connsiteY13" fmla="*/ 210121 h 355399"/>
              <a:gd name="connsiteX14" fmla="*/ 1247686 w 2025354"/>
              <a:gd name="connsiteY14" fmla="*/ 218667 h 355399"/>
              <a:gd name="connsiteX15" fmla="*/ 1401510 w 2025354"/>
              <a:gd name="connsiteY15" fmla="*/ 235758 h 355399"/>
              <a:gd name="connsiteX16" fmla="*/ 1469877 w 2025354"/>
              <a:gd name="connsiteY16" fmla="*/ 252850 h 355399"/>
              <a:gd name="connsiteX17" fmla="*/ 1504060 w 2025354"/>
              <a:gd name="connsiteY17" fmla="*/ 261396 h 355399"/>
              <a:gd name="connsiteX18" fmla="*/ 1598064 w 2025354"/>
              <a:gd name="connsiteY18" fmla="*/ 269941 h 355399"/>
              <a:gd name="connsiteX19" fmla="*/ 1700613 w 2025354"/>
              <a:gd name="connsiteY19" fmla="*/ 295579 h 355399"/>
              <a:gd name="connsiteX20" fmla="*/ 1803163 w 2025354"/>
              <a:gd name="connsiteY20" fmla="*/ 329762 h 355399"/>
              <a:gd name="connsiteX21" fmla="*/ 1922804 w 2025354"/>
              <a:gd name="connsiteY21" fmla="*/ 338308 h 355399"/>
              <a:gd name="connsiteX22" fmla="*/ 2025354 w 2025354"/>
              <a:gd name="connsiteY22" fmla="*/ 355398 h 355399"/>
              <a:gd name="connsiteX0" fmla="*/ 0 w 2025354"/>
              <a:gd name="connsiteY0" fmla="*/ 355399 h 355399"/>
              <a:gd name="connsiteX1" fmla="*/ 196553 w 2025354"/>
              <a:gd name="connsiteY1" fmla="*/ 107571 h 355399"/>
              <a:gd name="connsiteX2" fmla="*/ 602611 w 2025354"/>
              <a:gd name="connsiteY2" fmla="*/ 115236 h 355399"/>
              <a:gd name="connsiteX3" fmla="*/ 713442 w 2025354"/>
              <a:gd name="connsiteY3" fmla="*/ 0 h 355399"/>
              <a:gd name="connsiteX4" fmla="*/ 774525 w 2025354"/>
              <a:gd name="connsiteY4" fmla="*/ 25637 h 355399"/>
              <a:gd name="connsiteX5" fmla="*/ 828942 w 2025354"/>
              <a:gd name="connsiteY5" fmla="*/ 60320 h 355399"/>
              <a:gd name="connsiteX6" fmla="*/ 863125 w 2025354"/>
              <a:gd name="connsiteY6" fmla="*/ 64842 h 355399"/>
              <a:gd name="connsiteX7" fmla="*/ 888763 w 2025354"/>
              <a:gd name="connsiteY7" fmla="*/ 81934 h 355399"/>
              <a:gd name="connsiteX8" fmla="*/ 957129 w 2025354"/>
              <a:gd name="connsiteY8" fmla="*/ 116117 h 355399"/>
              <a:gd name="connsiteX9" fmla="*/ 1008404 w 2025354"/>
              <a:gd name="connsiteY9" fmla="*/ 150300 h 355399"/>
              <a:gd name="connsiteX10" fmla="*/ 1042587 w 2025354"/>
              <a:gd name="connsiteY10" fmla="*/ 158846 h 355399"/>
              <a:gd name="connsiteX11" fmla="*/ 1119499 w 2025354"/>
              <a:gd name="connsiteY11" fmla="*/ 184483 h 355399"/>
              <a:gd name="connsiteX12" fmla="*/ 1170774 w 2025354"/>
              <a:gd name="connsiteY12" fmla="*/ 201575 h 355399"/>
              <a:gd name="connsiteX13" fmla="*/ 1222049 w 2025354"/>
              <a:gd name="connsiteY13" fmla="*/ 210121 h 355399"/>
              <a:gd name="connsiteX14" fmla="*/ 1247686 w 2025354"/>
              <a:gd name="connsiteY14" fmla="*/ 218667 h 355399"/>
              <a:gd name="connsiteX15" fmla="*/ 1401510 w 2025354"/>
              <a:gd name="connsiteY15" fmla="*/ 235758 h 355399"/>
              <a:gd name="connsiteX16" fmla="*/ 1469877 w 2025354"/>
              <a:gd name="connsiteY16" fmla="*/ 252850 h 355399"/>
              <a:gd name="connsiteX17" fmla="*/ 1504060 w 2025354"/>
              <a:gd name="connsiteY17" fmla="*/ 261396 h 355399"/>
              <a:gd name="connsiteX18" fmla="*/ 1598064 w 2025354"/>
              <a:gd name="connsiteY18" fmla="*/ 269941 h 355399"/>
              <a:gd name="connsiteX19" fmla="*/ 1700613 w 2025354"/>
              <a:gd name="connsiteY19" fmla="*/ 295579 h 355399"/>
              <a:gd name="connsiteX20" fmla="*/ 1803163 w 2025354"/>
              <a:gd name="connsiteY20" fmla="*/ 329762 h 355399"/>
              <a:gd name="connsiteX21" fmla="*/ 1922804 w 2025354"/>
              <a:gd name="connsiteY21" fmla="*/ 338308 h 355399"/>
              <a:gd name="connsiteX22" fmla="*/ 2025354 w 2025354"/>
              <a:gd name="connsiteY22" fmla="*/ 355398 h 355399"/>
              <a:gd name="connsiteX0" fmla="*/ 0 w 2025354"/>
              <a:gd name="connsiteY0" fmla="*/ 355399 h 355399"/>
              <a:gd name="connsiteX1" fmla="*/ 196553 w 2025354"/>
              <a:gd name="connsiteY1" fmla="*/ 107571 h 355399"/>
              <a:gd name="connsiteX2" fmla="*/ 444382 w 2025354"/>
              <a:gd name="connsiteY2" fmla="*/ 116117 h 355399"/>
              <a:gd name="connsiteX3" fmla="*/ 602611 w 2025354"/>
              <a:gd name="connsiteY3" fmla="*/ 115236 h 355399"/>
              <a:gd name="connsiteX4" fmla="*/ 713442 w 2025354"/>
              <a:gd name="connsiteY4" fmla="*/ 0 h 355399"/>
              <a:gd name="connsiteX5" fmla="*/ 774525 w 2025354"/>
              <a:gd name="connsiteY5" fmla="*/ 25637 h 355399"/>
              <a:gd name="connsiteX6" fmla="*/ 828942 w 2025354"/>
              <a:gd name="connsiteY6" fmla="*/ 60320 h 355399"/>
              <a:gd name="connsiteX7" fmla="*/ 863125 w 2025354"/>
              <a:gd name="connsiteY7" fmla="*/ 64842 h 355399"/>
              <a:gd name="connsiteX8" fmla="*/ 888763 w 2025354"/>
              <a:gd name="connsiteY8" fmla="*/ 81934 h 355399"/>
              <a:gd name="connsiteX9" fmla="*/ 957129 w 2025354"/>
              <a:gd name="connsiteY9" fmla="*/ 116117 h 355399"/>
              <a:gd name="connsiteX10" fmla="*/ 1008404 w 2025354"/>
              <a:gd name="connsiteY10" fmla="*/ 150300 h 355399"/>
              <a:gd name="connsiteX11" fmla="*/ 1042587 w 2025354"/>
              <a:gd name="connsiteY11" fmla="*/ 158846 h 355399"/>
              <a:gd name="connsiteX12" fmla="*/ 1119499 w 2025354"/>
              <a:gd name="connsiteY12" fmla="*/ 184483 h 355399"/>
              <a:gd name="connsiteX13" fmla="*/ 1170774 w 2025354"/>
              <a:gd name="connsiteY13" fmla="*/ 201575 h 355399"/>
              <a:gd name="connsiteX14" fmla="*/ 1222049 w 2025354"/>
              <a:gd name="connsiteY14" fmla="*/ 210121 h 355399"/>
              <a:gd name="connsiteX15" fmla="*/ 1247686 w 2025354"/>
              <a:gd name="connsiteY15" fmla="*/ 218667 h 355399"/>
              <a:gd name="connsiteX16" fmla="*/ 1401510 w 2025354"/>
              <a:gd name="connsiteY16" fmla="*/ 235758 h 355399"/>
              <a:gd name="connsiteX17" fmla="*/ 1469877 w 2025354"/>
              <a:gd name="connsiteY17" fmla="*/ 252850 h 355399"/>
              <a:gd name="connsiteX18" fmla="*/ 1504060 w 2025354"/>
              <a:gd name="connsiteY18" fmla="*/ 261396 h 355399"/>
              <a:gd name="connsiteX19" fmla="*/ 1598064 w 2025354"/>
              <a:gd name="connsiteY19" fmla="*/ 269941 h 355399"/>
              <a:gd name="connsiteX20" fmla="*/ 1700613 w 2025354"/>
              <a:gd name="connsiteY20" fmla="*/ 295579 h 355399"/>
              <a:gd name="connsiteX21" fmla="*/ 1803163 w 2025354"/>
              <a:gd name="connsiteY21" fmla="*/ 329762 h 355399"/>
              <a:gd name="connsiteX22" fmla="*/ 1922804 w 2025354"/>
              <a:gd name="connsiteY22" fmla="*/ 338308 h 355399"/>
              <a:gd name="connsiteX23" fmla="*/ 2025354 w 2025354"/>
              <a:gd name="connsiteY23" fmla="*/ 355398 h 355399"/>
              <a:gd name="connsiteX0" fmla="*/ 0 w 2025354"/>
              <a:gd name="connsiteY0" fmla="*/ 355399 h 355399"/>
              <a:gd name="connsiteX1" fmla="*/ 196553 w 2025354"/>
              <a:gd name="connsiteY1" fmla="*/ 107571 h 355399"/>
              <a:gd name="connsiteX2" fmla="*/ 444382 w 2025354"/>
              <a:gd name="connsiteY2" fmla="*/ 116117 h 355399"/>
              <a:gd name="connsiteX3" fmla="*/ 619703 w 2025354"/>
              <a:gd name="connsiteY3" fmla="*/ 140873 h 355399"/>
              <a:gd name="connsiteX4" fmla="*/ 713442 w 2025354"/>
              <a:gd name="connsiteY4" fmla="*/ 0 h 355399"/>
              <a:gd name="connsiteX5" fmla="*/ 774525 w 2025354"/>
              <a:gd name="connsiteY5" fmla="*/ 25637 h 355399"/>
              <a:gd name="connsiteX6" fmla="*/ 828942 w 2025354"/>
              <a:gd name="connsiteY6" fmla="*/ 60320 h 355399"/>
              <a:gd name="connsiteX7" fmla="*/ 863125 w 2025354"/>
              <a:gd name="connsiteY7" fmla="*/ 64842 h 355399"/>
              <a:gd name="connsiteX8" fmla="*/ 888763 w 2025354"/>
              <a:gd name="connsiteY8" fmla="*/ 81934 h 355399"/>
              <a:gd name="connsiteX9" fmla="*/ 957129 w 2025354"/>
              <a:gd name="connsiteY9" fmla="*/ 116117 h 355399"/>
              <a:gd name="connsiteX10" fmla="*/ 1008404 w 2025354"/>
              <a:gd name="connsiteY10" fmla="*/ 150300 h 355399"/>
              <a:gd name="connsiteX11" fmla="*/ 1042587 w 2025354"/>
              <a:gd name="connsiteY11" fmla="*/ 158846 h 355399"/>
              <a:gd name="connsiteX12" fmla="*/ 1119499 w 2025354"/>
              <a:gd name="connsiteY12" fmla="*/ 184483 h 355399"/>
              <a:gd name="connsiteX13" fmla="*/ 1170774 w 2025354"/>
              <a:gd name="connsiteY13" fmla="*/ 201575 h 355399"/>
              <a:gd name="connsiteX14" fmla="*/ 1222049 w 2025354"/>
              <a:gd name="connsiteY14" fmla="*/ 210121 h 355399"/>
              <a:gd name="connsiteX15" fmla="*/ 1247686 w 2025354"/>
              <a:gd name="connsiteY15" fmla="*/ 218667 h 355399"/>
              <a:gd name="connsiteX16" fmla="*/ 1401510 w 2025354"/>
              <a:gd name="connsiteY16" fmla="*/ 235758 h 355399"/>
              <a:gd name="connsiteX17" fmla="*/ 1469877 w 2025354"/>
              <a:gd name="connsiteY17" fmla="*/ 252850 h 355399"/>
              <a:gd name="connsiteX18" fmla="*/ 1504060 w 2025354"/>
              <a:gd name="connsiteY18" fmla="*/ 261396 h 355399"/>
              <a:gd name="connsiteX19" fmla="*/ 1598064 w 2025354"/>
              <a:gd name="connsiteY19" fmla="*/ 269941 h 355399"/>
              <a:gd name="connsiteX20" fmla="*/ 1700613 w 2025354"/>
              <a:gd name="connsiteY20" fmla="*/ 295579 h 355399"/>
              <a:gd name="connsiteX21" fmla="*/ 1803163 w 2025354"/>
              <a:gd name="connsiteY21" fmla="*/ 329762 h 355399"/>
              <a:gd name="connsiteX22" fmla="*/ 1922804 w 2025354"/>
              <a:gd name="connsiteY22" fmla="*/ 338308 h 355399"/>
              <a:gd name="connsiteX23" fmla="*/ 2025354 w 2025354"/>
              <a:gd name="connsiteY23" fmla="*/ 355398 h 355399"/>
              <a:gd name="connsiteX0" fmla="*/ 0 w 2025354"/>
              <a:gd name="connsiteY0" fmla="*/ 355399 h 355399"/>
              <a:gd name="connsiteX1" fmla="*/ 196553 w 2025354"/>
              <a:gd name="connsiteY1" fmla="*/ 107571 h 355399"/>
              <a:gd name="connsiteX2" fmla="*/ 444382 w 2025354"/>
              <a:gd name="connsiteY2" fmla="*/ 141754 h 355399"/>
              <a:gd name="connsiteX3" fmla="*/ 619703 w 2025354"/>
              <a:gd name="connsiteY3" fmla="*/ 140873 h 355399"/>
              <a:gd name="connsiteX4" fmla="*/ 713442 w 2025354"/>
              <a:gd name="connsiteY4" fmla="*/ 0 h 355399"/>
              <a:gd name="connsiteX5" fmla="*/ 774525 w 2025354"/>
              <a:gd name="connsiteY5" fmla="*/ 25637 h 355399"/>
              <a:gd name="connsiteX6" fmla="*/ 828942 w 2025354"/>
              <a:gd name="connsiteY6" fmla="*/ 60320 h 355399"/>
              <a:gd name="connsiteX7" fmla="*/ 863125 w 2025354"/>
              <a:gd name="connsiteY7" fmla="*/ 64842 h 355399"/>
              <a:gd name="connsiteX8" fmla="*/ 888763 w 2025354"/>
              <a:gd name="connsiteY8" fmla="*/ 81934 h 355399"/>
              <a:gd name="connsiteX9" fmla="*/ 957129 w 2025354"/>
              <a:gd name="connsiteY9" fmla="*/ 116117 h 355399"/>
              <a:gd name="connsiteX10" fmla="*/ 1008404 w 2025354"/>
              <a:gd name="connsiteY10" fmla="*/ 150300 h 355399"/>
              <a:gd name="connsiteX11" fmla="*/ 1042587 w 2025354"/>
              <a:gd name="connsiteY11" fmla="*/ 158846 h 355399"/>
              <a:gd name="connsiteX12" fmla="*/ 1119499 w 2025354"/>
              <a:gd name="connsiteY12" fmla="*/ 184483 h 355399"/>
              <a:gd name="connsiteX13" fmla="*/ 1170774 w 2025354"/>
              <a:gd name="connsiteY13" fmla="*/ 201575 h 355399"/>
              <a:gd name="connsiteX14" fmla="*/ 1222049 w 2025354"/>
              <a:gd name="connsiteY14" fmla="*/ 210121 h 355399"/>
              <a:gd name="connsiteX15" fmla="*/ 1247686 w 2025354"/>
              <a:gd name="connsiteY15" fmla="*/ 218667 h 355399"/>
              <a:gd name="connsiteX16" fmla="*/ 1401510 w 2025354"/>
              <a:gd name="connsiteY16" fmla="*/ 235758 h 355399"/>
              <a:gd name="connsiteX17" fmla="*/ 1469877 w 2025354"/>
              <a:gd name="connsiteY17" fmla="*/ 252850 h 355399"/>
              <a:gd name="connsiteX18" fmla="*/ 1504060 w 2025354"/>
              <a:gd name="connsiteY18" fmla="*/ 261396 h 355399"/>
              <a:gd name="connsiteX19" fmla="*/ 1598064 w 2025354"/>
              <a:gd name="connsiteY19" fmla="*/ 269941 h 355399"/>
              <a:gd name="connsiteX20" fmla="*/ 1700613 w 2025354"/>
              <a:gd name="connsiteY20" fmla="*/ 295579 h 355399"/>
              <a:gd name="connsiteX21" fmla="*/ 1803163 w 2025354"/>
              <a:gd name="connsiteY21" fmla="*/ 329762 h 355399"/>
              <a:gd name="connsiteX22" fmla="*/ 1922804 w 2025354"/>
              <a:gd name="connsiteY22" fmla="*/ 338308 h 355399"/>
              <a:gd name="connsiteX23" fmla="*/ 2025354 w 2025354"/>
              <a:gd name="connsiteY23" fmla="*/ 355398 h 3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5354" h="355399">
                <a:moveTo>
                  <a:pt x="0" y="355399"/>
                </a:moveTo>
                <a:lnTo>
                  <a:pt x="196553" y="107571"/>
                </a:lnTo>
                <a:lnTo>
                  <a:pt x="444382" y="141754"/>
                </a:lnTo>
                <a:lnTo>
                  <a:pt x="619703" y="140873"/>
                </a:lnTo>
                <a:lnTo>
                  <a:pt x="713442" y="0"/>
                </a:lnTo>
                <a:lnTo>
                  <a:pt x="774525" y="25637"/>
                </a:lnTo>
                <a:cubicBezTo>
                  <a:pt x="794465" y="48426"/>
                  <a:pt x="814175" y="53786"/>
                  <a:pt x="828942" y="60320"/>
                </a:cubicBezTo>
                <a:cubicBezTo>
                  <a:pt x="843709" y="66854"/>
                  <a:pt x="853155" y="61240"/>
                  <a:pt x="863125" y="64842"/>
                </a:cubicBezTo>
                <a:cubicBezTo>
                  <a:pt x="873095" y="68444"/>
                  <a:pt x="879746" y="77016"/>
                  <a:pt x="888763" y="81934"/>
                </a:cubicBezTo>
                <a:cubicBezTo>
                  <a:pt x="911130" y="94134"/>
                  <a:pt x="937189" y="104723"/>
                  <a:pt x="957129" y="116117"/>
                </a:cubicBezTo>
                <a:cubicBezTo>
                  <a:pt x="977069" y="127511"/>
                  <a:pt x="988476" y="145318"/>
                  <a:pt x="1008404" y="150300"/>
                </a:cubicBezTo>
                <a:cubicBezTo>
                  <a:pt x="1019798" y="153149"/>
                  <a:pt x="1031337" y="155471"/>
                  <a:pt x="1042587" y="158846"/>
                </a:cubicBezTo>
                <a:cubicBezTo>
                  <a:pt x="1068471" y="166611"/>
                  <a:pt x="1093862" y="175937"/>
                  <a:pt x="1119499" y="184483"/>
                </a:cubicBezTo>
                <a:lnTo>
                  <a:pt x="1170774" y="201575"/>
                </a:lnTo>
                <a:lnTo>
                  <a:pt x="1222049" y="210121"/>
                </a:lnTo>
                <a:cubicBezTo>
                  <a:pt x="1230595" y="212970"/>
                  <a:pt x="1238769" y="217393"/>
                  <a:pt x="1247686" y="218667"/>
                </a:cubicBezTo>
                <a:cubicBezTo>
                  <a:pt x="1298758" y="225963"/>
                  <a:pt x="1401510" y="235758"/>
                  <a:pt x="1401510" y="235758"/>
                </a:cubicBezTo>
                <a:lnTo>
                  <a:pt x="1469877" y="252850"/>
                </a:lnTo>
                <a:cubicBezTo>
                  <a:pt x="1481271" y="255699"/>
                  <a:pt x="1492363" y="260333"/>
                  <a:pt x="1504060" y="261396"/>
                </a:cubicBezTo>
                <a:lnTo>
                  <a:pt x="1598064" y="269941"/>
                </a:lnTo>
                <a:cubicBezTo>
                  <a:pt x="1665776" y="292513"/>
                  <a:pt x="1631567" y="284071"/>
                  <a:pt x="1700613" y="295579"/>
                </a:cubicBezTo>
                <a:cubicBezTo>
                  <a:pt x="1825951" y="292730"/>
                  <a:pt x="1766131" y="322641"/>
                  <a:pt x="1803163" y="329762"/>
                </a:cubicBezTo>
                <a:cubicBezTo>
                  <a:pt x="1840195" y="336884"/>
                  <a:pt x="1885772" y="334035"/>
                  <a:pt x="1922804" y="338308"/>
                </a:cubicBezTo>
                <a:cubicBezTo>
                  <a:pt x="1959836" y="342581"/>
                  <a:pt x="1985474" y="352550"/>
                  <a:pt x="2025354" y="35539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7022230" y="4144710"/>
            <a:ext cx="1713275"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441584" y="4073906"/>
            <a:ext cx="611065" cy="307777"/>
          </a:xfrm>
          <a:prstGeom prst="rect">
            <a:avLst/>
          </a:prstGeom>
          <a:noFill/>
        </p:spPr>
        <p:txBody>
          <a:bodyPr wrap="none" rtlCol="0">
            <a:spAutoFit/>
          </a:bodyPr>
          <a:lstStyle/>
          <a:p>
            <a:r>
              <a:rPr lang="en-US" sz="1400" dirty="0" smtClean="0"/>
              <a:t>20 ns</a:t>
            </a:r>
            <a:endParaRPr lang="en-US" sz="1400" dirty="0"/>
          </a:p>
        </p:txBody>
      </p:sp>
    </p:spTree>
    <p:extLst>
      <p:ext uri="{BB962C8B-B14F-4D97-AF65-F5344CB8AC3E}">
        <p14:creationId xmlns:p14="http://schemas.microsoft.com/office/powerpoint/2010/main" val="1801218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2d </a:t>
            </a:r>
            <a:r>
              <a:rPr lang="en-US" dirty="0" err="1" smtClean="0"/>
              <a:t>meantimer</a:t>
            </a:r>
            <a:r>
              <a:rPr lang="en-US" dirty="0" smtClean="0"/>
              <a:t> for multiple hits on the same channel</a:t>
            </a:r>
            <a:endParaRPr lang="en-US"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7" name="Content Placeholder 5"/>
          <p:cNvSpPr txBox="1">
            <a:spLocks/>
          </p:cNvSpPr>
          <p:nvPr/>
        </p:nvSpPr>
        <p:spPr>
          <a:xfrm>
            <a:off x="6174371" y="723283"/>
            <a:ext cx="5580404" cy="2215991"/>
          </a:xfrm>
          <a:prstGeom prst="rect">
            <a:avLst/>
          </a:prstGeom>
          <a:noFill/>
        </p:spPr>
        <p:txBody>
          <a:bodyPr vert="horz" wrap="square" lIns="91440" tIns="45720" rIns="91440" bIns="45720" rtlCol="0" anchor="t">
            <a:sp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smtClean="0"/>
              <a:t>In case of 2 hits </a:t>
            </a:r>
          </a:p>
          <a:p>
            <a:r>
              <a:rPr lang="en-US" dirty="0" smtClean="0"/>
              <a:t>The hit 2y is not timely measured so it can not be paired </a:t>
            </a:r>
            <a:r>
              <a:rPr lang="en-US" dirty="0"/>
              <a:t>to an orthogonal </a:t>
            </a:r>
            <a:r>
              <a:rPr lang="en-US" dirty="0" smtClean="0"/>
              <a:t>strip which we expect to contain an unpaired hit </a:t>
            </a:r>
          </a:p>
          <a:p>
            <a:r>
              <a:rPr lang="en-US" dirty="0" smtClean="0"/>
              <a:t>This can be reconstructed ex post after all the other hits (1,3,4)</a:t>
            </a:r>
            <a:r>
              <a:rPr lang="en-US" dirty="0"/>
              <a:t> have </a:t>
            </a:r>
            <a:r>
              <a:rPr lang="en-US" dirty="0" smtClean="0"/>
              <a:t> been paired</a:t>
            </a:r>
          </a:p>
        </p:txBody>
      </p:sp>
      <p:grpSp>
        <p:nvGrpSpPr>
          <p:cNvPr id="28" name="Group 27"/>
          <p:cNvGrpSpPr>
            <a:grpSpLocks noChangeAspect="1"/>
          </p:cNvGrpSpPr>
          <p:nvPr/>
        </p:nvGrpSpPr>
        <p:grpSpPr>
          <a:xfrm>
            <a:off x="443242" y="1016329"/>
            <a:ext cx="5451335" cy="5422882"/>
            <a:chOff x="5860736" y="791228"/>
            <a:chExt cx="5915278" cy="5909692"/>
          </a:xfrm>
        </p:grpSpPr>
        <p:sp>
          <p:nvSpPr>
            <p:cNvPr id="30" name="Rectangle 29"/>
            <p:cNvSpPr/>
            <p:nvPr/>
          </p:nvSpPr>
          <p:spPr>
            <a:xfrm>
              <a:off x="5860736" y="791228"/>
              <a:ext cx="5915278" cy="59096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933582" y="861279"/>
              <a:ext cx="5771502" cy="5770019"/>
              <a:chOff x="2880782" y="377548"/>
              <a:chExt cx="5771502" cy="5967776"/>
            </a:xfrm>
          </p:grpSpPr>
          <p:sp>
            <p:nvSpPr>
              <p:cNvPr id="61" name="Rectangle 60"/>
              <p:cNvSpPr/>
              <p:nvPr/>
            </p:nvSpPr>
            <p:spPr>
              <a:xfrm>
                <a:off x="2882265" y="2395743"/>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82265" y="264777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82265" y="2899799"/>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882265" y="315182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83748" y="340212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883748" y="365415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883748" y="3906182"/>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83748" y="4158210"/>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90161" y="440283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0161" y="4654865"/>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890161" y="4906893"/>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90161" y="515892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891644" y="5409220"/>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891644" y="5661248"/>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891644" y="591327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1644" y="616530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80782" y="377548"/>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80782" y="629576"/>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80782" y="881604"/>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80782" y="1133632"/>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82265" y="1383931"/>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82265" y="1635959"/>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82265" y="1887987"/>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82265" y="2140015"/>
                <a:ext cx="57606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5400000">
              <a:off x="5941721" y="861036"/>
              <a:ext cx="5771502" cy="5769023"/>
              <a:chOff x="2880782" y="377548"/>
              <a:chExt cx="5771502" cy="5967776"/>
            </a:xfrm>
            <a:solidFill>
              <a:schemeClr val="accent2">
                <a:alpha val="76000"/>
              </a:schemeClr>
            </a:solidFill>
          </p:grpSpPr>
          <p:sp>
            <p:nvSpPr>
              <p:cNvPr id="34" name="Rectangle 33"/>
              <p:cNvSpPr/>
              <p:nvPr/>
            </p:nvSpPr>
            <p:spPr>
              <a:xfrm>
                <a:off x="2882265" y="239574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82265" y="264777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82265" y="289979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82265" y="315182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83748" y="340212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83748" y="365415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83748" y="390618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883748" y="415821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90161" y="440283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90161" y="4654865"/>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90161" y="490689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890161" y="515892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891644" y="540922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2891644" y="56612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91644" y="59132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91644" y="61653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80782" y="3775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80782" y="6295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80782" y="8816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80782" y="113363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882265" y="138393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82265" y="163595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82265" y="188798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82265" y="2140015"/>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p:cNvGrpSpPr/>
          <p:nvPr/>
        </p:nvGrpSpPr>
        <p:grpSpPr>
          <a:xfrm rot="16200000">
            <a:off x="2998120" y="-1744346"/>
            <a:ext cx="359541" cy="5357634"/>
            <a:chOff x="9268342" y="858766"/>
            <a:chExt cx="215215" cy="3931991"/>
          </a:xfrm>
        </p:grpSpPr>
        <p:grpSp>
          <p:nvGrpSpPr>
            <p:cNvPr id="86" name="Group 85"/>
            <p:cNvGrpSpPr/>
            <p:nvPr/>
          </p:nvGrpSpPr>
          <p:grpSpPr>
            <a:xfrm>
              <a:off x="9268342" y="858766"/>
              <a:ext cx="215215" cy="136733"/>
              <a:chOff x="10765568" y="2961274"/>
              <a:chExt cx="215215" cy="136733"/>
            </a:xfrm>
          </p:grpSpPr>
          <p:sp>
            <p:nvSpPr>
              <p:cNvPr id="156" name="Isosceles Triangle 15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a:endCxn id="15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9268342" y="1023777"/>
              <a:ext cx="215215" cy="136733"/>
              <a:chOff x="10765568" y="2961274"/>
              <a:chExt cx="215215" cy="136733"/>
            </a:xfrm>
          </p:grpSpPr>
          <p:sp>
            <p:nvSpPr>
              <p:cNvPr id="154" name="Isosceles Triangle 15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endCxn id="15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9268342" y="1188788"/>
              <a:ext cx="215215" cy="136733"/>
              <a:chOff x="10765568" y="2961274"/>
              <a:chExt cx="215215" cy="136733"/>
            </a:xfrm>
          </p:grpSpPr>
          <p:sp>
            <p:nvSpPr>
              <p:cNvPr id="152" name="Isosceles Triangle 15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endCxn id="15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9268342" y="1353799"/>
              <a:ext cx="215215" cy="136733"/>
              <a:chOff x="10765568" y="2961274"/>
              <a:chExt cx="215215" cy="136733"/>
            </a:xfrm>
          </p:grpSpPr>
          <p:sp>
            <p:nvSpPr>
              <p:cNvPr id="150" name="Isosceles Triangle 14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endCxn id="15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9268342" y="1518810"/>
              <a:ext cx="215215" cy="136733"/>
              <a:chOff x="10765568" y="2961274"/>
              <a:chExt cx="215215" cy="136733"/>
            </a:xfrm>
          </p:grpSpPr>
          <p:sp>
            <p:nvSpPr>
              <p:cNvPr id="148" name="Isosceles Triangle 14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a:endCxn id="14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9268342" y="1683821"/>
              <a:ext cx="215215" cy="136733"/>
              <a:chOff x="10765568" y="2961274"/>
              <a:chExt cx="215215" cy="136733"/>
            </a:xfrm>
          </p:grpSpPr>
          <p:sp>
            <p:nvSpPr>
              <p:cNvPr id="146" name="Isosceles Triangle 14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a:endCxn id="14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9268342" y="1848832"/>
              <a:ext cx="215215" cy="136733"/>
              <a:chOff x="10765568" y="2961274"/>
              <a:chExt cx="215215" cy="136733"/>
            </a:xfrm>
          </p:grpSpPr>
          <p:sp>
            <p:nvSpPr>
              <p:cNvPr id="144" name="Isosceles Triangle 14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a:endCxn id="14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9268342" y="2013843"/>
              <a:ext cx="215215" cy="136733"/>
              <a:chOff x="10765568" y="2961274"/>
              <a:chExt cx="215215" cy="136733"/>
            </a:xfrm>
          </p:grpSpPr>
          <p:sp>
            <p:nvSpPr>
              <p:cNvPr id="142" name="Isosceles Triangle 14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endCxn id="14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9268342" y="2178854"/>
              <a:ext cx="215215" cy="136733"/>
              <a:chOff x="10765568" y="2961274"/>
              <a:chExt cx="215215" cy="136733"/>
            </a:xfrm>
          </p:grpSpPr>
          <p:sp>
            <p:nvSpPr>
              <p:cNvPr id="140" name="Isosceles Triangle 13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endCxn id="14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9268342" y="2343865"/>
              <a:ext cx="215215" cy="136733"/>
              <a:chOff x="10765568" y="2961274"/>
              <a:chExt cx="215215" cy="136733"/>
            </a:xfrm>
          </p:grpSpPr>
          <p:sp>
            <p:nvSpPr>
              <p:cNvPr id="138" name="Isosceles Triangle 13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endCxn id="13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9268342" y="2508876"/>
              <a:ext cx="215215" cy="136733"/>
              <a:chOff x="10765568" y="2961274"/>
              <a:chExt cx="215215" cy="136733"/>
            </a:xfrm>
          </p:grpSpPr>
          <p:sp>
            <p:nvSpPr>
              <p:cNvPr id="136" name="Isosceles Triangle 13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a:endCxn id="13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9268342" y="2673887"/>
              <a:ext cx="215215" cy="136733"/>
              <a:chOff x="10765568" y="2961274"/>
              <a:chExt cx="215215" cy="136733"/>
            </a:xfrm>
          </p:grpSpPr>
          <p:sp>
            <p:nvSpPr>
              <p:cNvPr id="134" name="Isosceles Triangle 13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endCxn id="13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9268342" y="2838898"/>
              <a:ext cx="215215" cy="136733"/>
              <a:chOff x="10765568" y="2961274"/>
              <a:chExt cx="215215" cy="136733"/>
            </a:xfrm>
          </p:grpSpPr>
          <p:sp>
            <p:nvSpPr>
              <p:cNvPr id="132" name="Isosceles Triangle 13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endCxn id="13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9268342" y="3003909"/>
              <a:ext cx="215215" cy="136733"/>
              <a:chOff x="10765568" y="2961274"/>
              <a:chExt cx="215215" cy="136733"/>
            </a:xfrm>
          </p:grpSpPr>
          <p:sp>
            <p:nvSpPr>
              <p:cNvPr id="130" name="Isosceles Triangle 12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a:endCxn id="13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9268342" y="3168920"/>
              <a:ext cx="215215" cy="136733"/>
              <a:chOff x="10765568" y="2961274"/>
              <a:chExt cx="215215" cy="136733"/>
            </a:xfrm>
          </p:grpSpPr>
          <p:sp>
            <p:nvSpPr>
              <p:cNvPr id="128" name="Isosceles Triangle 12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9268342" y="3333931"/>
              <a:ext cx="215215" cy="136733"/>
              <a:chOff x="10765568" y="2961274"/>
              <a:chExt cx="215215" cy="136733"/>
            </a:xfrm>
          </p:grpSpPr>
          <p:sp>
            <p:nvSpPr>
              <p:cNvPr id="126" name="Isosceles Triangle 12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endCxn id="12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9268342" y="3498942"/>
              <a:ext cx="215215" cy="136733"/>
              <a:chOff x="10765568" y="2961274"/>
              <a:chExt cx="215215" cy="136733"/>
            </a:xfrm>
          </p:grpSpPr>
          <p:sp>
            <p:nvSpPr>
              <p:cNvPr id="124" name="Isosceles Triangle 12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a:endCxn id="12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9268342" y="3663953"/>
              <a:ext cx="215215" cy="136733"/>
              <a:chOff x="10765568" y="2961274"/>
              <a:chExt cx="215215" cy="136733"/>
            </a:xfrm>
          </p:grpSpPr>
          <p:sp>
            <p:nvSpPr>
              <p:cNvPr id="122" name="Isosceles Triangle 12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a:endCxn id="12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9268342" y="3828964"/>
              <a:ext cx="215215" cy="136733"/>
              <a:chOff x="10765568" y="2961274"/>
              <a:chExt cx="215215" cy="136733"/>
            </a:xfrm>
          </p:grpSpPr>
          <p:sp>
            <p:nvSpPr>
              <p:cNvPr id="120" name="Isosceles Triangle 11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9268342" y="3993975"/>
              <a:ext cx="215215" cy="136733"/>
              <a:chOff x="10765568" y="2961274"/>
              <a:chExt cx="215215" cy="136733"/>
            </a:xfrm>
          </p:grpSpPr>
          <p:sp>
            <p:nvSpPr>
              <p:cNvPr id="118" name="Isosceles Triangle 11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endCxn id="11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9268342" y="4158986"/>
              <a:ext cx="215215" cy="136733"/>
              <a:chOff x="10765568" y="2961274"/>
              <a:chExt cx="215215" cy="136733"/>
            </a:xfrm>
          </p:grpSpPr>
          <p:sp>
            <p:nvSpPr>
              <p:cNvPr id="116" name="Isosceles Triangle 11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endCxn id="11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9268342" y="4323997"/>
              <a:ext cx="215215" cy="136733"/>
              <a:chOff x="10765568" y="2961274"/>
              <a:chExt cx="215215" cy="136733"/>
            </a:xfrm>
          </p:grpSpPr>
          <p:sp>
            <p:nvSpPr>
              <p:cNvPr id="114" name="Isosceles Triangle 11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endCxn id="11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9268342" y="4489008"/>
              <a:ext cx="215215" cy="136733"/>
              <a:chOff x="10765568" y="2961274"/>
              <a:chExt cx="215215" cy="136733"/>
            </a:xfrm>
          </p:grpSpPr>
          <p:sp>
            <p:nvSpPr>
              <p:cNvPr id="112" name="Isosceles Triangle 11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1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9268342" y="4654024"/>
              <a:ext cx="215215" cy="136733"/>
              <a:chOff x="10765568" y="2961274"/>
              <a:chExt cx="215215" cy="136733"/>
            </a:xfrm>
          </p:grpSpPr>
          <p:sp>
            <p:nvSpPr>
              <p:cNvPr id="110" name="Isosceles Triangle 10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endCxn id="11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158" name="Group 157"/>
          <p:cNvGrpSpPr/>
          <p:nvPr/>
        </p:nvGrpSpPr>
        <p:grpSpPr>
          <a:xfrm flipH="1">
            <a:off x="129137" y="1073802"/>
            <a:ext cx="386401" cy="5300161"/>
            <a:chOff x="9268342" y="858766"/>
            <a:chExt cx="215215" cy="3931991"/>
          </a:xfrm>
        </p:grpSpPr>
        <p:grpSp>
          <p:nvGrpSpPr>
            <p:cNvPr id="159" name="Group 158"/>
            <p:cNvGrpSpPr/>
            <p:nvPr/>
          </p:nvGrpSpPr>
          <p:grpSpPr>
            <a:xfrm>
              <a:off x="9268342" y="858766"/>
              <a:ext cx="215215" cy="136733"/>
              <a:chOff x="10765568" y="2961274"/>
              <a:chExt cx="215215" cy="136733"/>
            </a:xfrm>
          </p:grpSpPr>
          <p:sp>
            <p:nvSpPr>
              <p:cNvPr id="229" name="Isosceles Triangle 22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p:cNvCxnSpPr>
                <a:endCxn id="22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9268342" y="1023777"/>
              <a:ext cx="215215" cy="136733"/>
              <a:chOff x="10765568" y="2961274"/>
              <a:chExt cx="215215" cy="136733"/>
            </a:xfrm>
          </p:grpSpPr>
          <p:sp>
            <p:nvSpPr>
              <p:cNvPr id="227" name="Isosceles Triangle 22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endCxn id="22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268342" y="1188788"/>
              <a:ext cx="215215" cy="136733"/>
              <a:chOff x="10765568" y="2961274"/>
              <a:chExt cx="215215" cy="136733"/>
            </a:xfrm>
          </p:grpSpPr>
          <p:sp>
            <p:nvSpPr>
              <p:cNvPr id="225" name="Isosceles Triangle 22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p:cNvCxnSpPr>
                <a:endCxn id="22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9268342" y="1353799"/>
              <a:ext cx="215215" cy="136733"/>
              <a:chOff x="10765568" y="2961274"/>
              <a:chExt cx="215215" cy="136733"/>
            </a:xfrm>
          </p:grpSpPr>
          <p:sp>
            <p:nvSpPr>
              <p:cNvPr id="223" name="Isosceles Triangle 22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a:endCxn id="22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9268342" y="1518810"/>
              <a:ext cx="215215" cy="136733"/>
              <a:chOff x="10765568" y="2961274"/>
              <a:chExt cx="215215" cy="136733"/>
            </a:xfrm>
          </p:grpSpPr>
          <p:sp>
            <p:nvSpPr>
              <p:cNvPr id="221" name="Isosceles Triangle 22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endCxn id="22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9268342" y="1683821"/>
              <a:ext cx="215215" cy="136733"/>
              <a:chOff x="10765568" y="2961274"/>
              <a:chExt cx="215215" cy="136733"/>
            </a:xfrm>
          </p:grpSpPr>
          <p:sp>
            <p:nvSpPr>
              <p:cNvPr id="219" name="Isosceles Triangle 21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a:endCxn id="21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9268342" y="1848832"/>
              <a:ext cx="215215" cy="136733"/>
              <a:chOff x="10765568" y="2961274"/>
              <a:chExt cx="215215" cy="136733"/>
            </a:xfrm>
          </p:grpSpPr>
          <p:sp>
            <p:nvSpPr>
              <p:cNvPr id="217" name="Isosceles Triangle 2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a:endCxn id="2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9268342" y="2013843"/>
              <a:ext cx="215215" cy="136733"/>
              <a:chOff x="10765568" y="2961274"/>
              <a:chExt cx="215215" cy="136733"/>
            </a:xfrm>
          </p:grpSpPr>
          <p:sp>
            <p:nvSpPr>
              <p:cNvPr id="215" name="Isosceles Triangle 21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endCxn id="21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9268342" y="2178854"/>
              <a:ext cx="215215" cy="136733"/>
              <a:chOff x="10765568" y="2961274"/>
              <a:chExt cx="215215" cy="136733"/>
            </a:xfrm>
          </p:grpSpPr>
          <p:sp>
            <p:nvSpPr>
              <p:cNvPr id="213" name="Isosceles Triangle 21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p:cNvCxnSpPr>
                <a:endCxn id="21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9268342" y="2343865"/>
              <a:ext cx="215215" cy="136733"/>
              <a:chOff x="10765568" y="2961274"/>
              <a:chExt cx="215215" cy="136733"/>
            </a:xfrm>
          </p:grpSpPr>
          <p:sp>
            <p:nvSpPr>
              <p:cNvPr id="211" name="Isosceles Triangle 2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p:cNvCxnSpPr>
                <a:endCxn id="2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268342" y="2508876"/>
              <a:ext cx="215215" cy="136733"/>
              <a:chOff x="10765568" y="2961274"/>
              <a:chExt cx="215215" cy="136733"/>
            </a:xfrm>
          </p:grpSpPr>
          <p:sp>
            <p:nvSpPr>
              <p:cNvPr id="209" name="Isosceles Triangle 20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endCxn id="20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9268342" y="2673887"/>
              <a:ext cx="215215" cy="136733"/>
              <a:chOff x="10765568" y="2961274"/>
              <a:chExt cx="215215" cy="136733"/>
            </a:xfrm>
          </p:grpSpPr>
          <p:sp>
            <p:nvSpPr>
              <p:cNvPr id="207" name="Isosceles Triangle 20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endCxn id="20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9268342" y="2838898"/>
              <a:ext cx="215215" cy="136733"/>
              <a:chOff x="10765568" y="2961274"/>
              <a:chExt cx="215215" cy="136733"/>
            </a:xfrm>
          </p:grpSpPr>
          <p:sp>
            <p:nvSpPr>
              <p:cNvPr id="205" name="Isosceles Triangle 2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endCxn id="2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268342" y="3003909"/>
              <a:ext cx="215215" cy="136733"/>
              <a:chOff x="10765568" y="2961274"/>
              <a:chExt cx="215215" cy="136733"/>
            </a:xfrm>
          </p:grpSpPr>
          <p:sp>
            <p:nvSpPr>
              <p:cNvPr id="203" name="Isosceles Triangle 20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endCxn id="20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9268342" y="3168920"/>
              <a:ext cx="215215" cy="136733"/>
              <a:chOff x="10765568" y="2961274"/>
              <a:chExt cx="215215" cy="136733"/>
            </a:xfrm>
          </p:grpSpPr>
          <p:sp>
            <p:nvSpPr>
              <p:cNvPr id="201" name="Isosceles Triangle 20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endCxn id="20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9268342" y="3333931"/>
              <a:ext cx="215215" cy="136733"/>
              <a:chOff x="10765568" y="2961274"/>
              <a:chExt cx="215215" cy="136733"/>
            </a:xfrm>
          </p:grpSpPr>
          <p:sp>
            <p:nvSpPr>
              <p:cNvPr id="199" name="Isosceles Triangle 1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endCxn id="1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9268342" y="3498942"/>
              <a:ext cx="215215" cy="136733"/>
              <a:chOff x="10765568" y="2961274"/>
              <a:chExt cx="215215" cy="136733"/>
            </a:xfrm>
          </p:grpSpPr>
          <p:sp>
            <p:nvSpPr>
              <p:cNvPr id="197" name="Isosceles Triangle 19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endCxn id="19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9268342" y="3663953"/>
              <a:ext cx="215215" cy="136733"/>
              <a:chOff x="10765568" y="2961274"/>
              <a:chExt cx="215215" cy="136733"/>
            </a:xfrm>
          </p:grpSpPr>
          <p:sp>
            <p:nvSpPr>
              <p:cNvPr id="195" name="Isosceles Triangle 19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endCxn id="19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268342" y="3828964"/>
              <a:ext cx="215215" cy="136733"/>
              <a:chOff x="10765568" y="2961274"/>
              <a:chExt cx="215215" cy="136733"/>
            </a:xfrm>
          </p:grpSpPr>
          <p:sp>
            <p:nvSpPr>
              <p:cNvPr id="193" name="Isosceles Triangle 19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endCxn id="19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9268342" y="3993975"/>
              <a:ext cx="215215" cy="136733"/>
              <a:chOff x="10765568" y="2961274"/>
              <a:chExt cx="215215" cy="136733"/>
            </a:xfrm>
          </p:grpSpPr>
          <p:sp>
            <p:nvSpPr>
              <p:cNvPr id="191" name="Isosceles Triangle 19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endCxn id="19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9268342" y="4158986"/>
              <a:ext cx="215215" cy="136733"/>
              <a:chOff x="10765568" y="2961274"/>
              <a:chExt cx="215215" cy="136733"/>
            </a:xfrm>
          </p:grpSpPr>
          <p:sp>
            <p:nvSpPr>
              <p:cNvPr id="189" name="Isosceles Triangle 18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endCxn id="18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9268342" y="4323997"/>
              <a:ext cx="215215" cy="136733"/>
              <a:chOff x="10765568" y="2961274"/>
              <a:chExt cx="215215" cy="136733"/>
            </a:xfrm>
          </p:grpSpPr>
          <p:sp>
            <p:nvSpPr>
              <p:cNvPr id="187" name="Isosceles Triangle 18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a:endCxn id="18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9268342" y="4489008"/>
              <a:ext cx="215215" cy="136733"/>
              <a:chOff x="10765568" y="2961274"/>
              <a:chExt cx="215215" cy="136733"/>
            </a:xfrm>
          </p:grpSpPr>
          <p:sp>
            <p:nvSpPr>
              <p:cNvPr id="185" name="Isosceles Triangle 18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endCxn id="18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268342" y="4654024"/>
              <a:ext cx="215215" cy="136733"/>
              <a:chOff x="10765568" y="2961274"/>
              <a:chExt cx="215215" cy="136733"/>
            </a:xfrm>
          </p:grpSpPr>
          <p:sp>
            <p:nvSpPr>
              <p:cNvPr id="183" name="Isosceles Triangle 18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a:endCxn id="18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231" name="Rectangle 230"/>
          <p:cNvSpPr/>
          <p:nvPr/>
        </p:nvSpPr>
        <p:spPr>
          <a:xfrm>
            <a:off x="1647457" y="1979378"/>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Arrow Connector 231"/>
          <p:cNvCxnSpPr>
            <a:stCxn id="231" idx="0"/>
            <a:endCxn id="47" idx="1"/>
          </p:cNvCxnSpPr>
          <p:nvPr/>
        </p:nvCxnSpPr>
        <p:spPr>
          <a:xfrm flipV="1">
            <a:off x="1713382" y="1087855"/>
            <a:ext cx="6912" cy="89152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31" idx="1"/>
          </p:cNvCxnSpPr>
          <p:nvPr/>
        </p:nvCxnSpPr>
        <p:spPr>
          <a:xfrm flipH="1" flipV="1">
            <a:off x="496742" y="2048937"/>
            <a:ext cx="1150715" cy="109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1870796" y="2201533"/>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Arrow Connector 234"/>
          <p:cNvCxnSpPr>
            <a:stCxn id="234" idx="0"/>
            <a:endCxn id="46" idx="1"/>
          </p:cNvCxnSpPr>
          <p:nvPr/>
        </p:nvCxnSpPr>
        <p:spPr>
          <a:xfrm flipV="1">
            <a:off x="1936721" y="1087855"/>
            <a:ext cx="8098" cy="111367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234" idx="1"/>
          </p:cNvCxnSpPr>
          <p:nvPr/>
        </p:nvCxnSpPr>
        <p:spPr>
          <a:xfrm flipH="1">
            <a:off x="519016" y="2272185"/>
            <a:ext cx="1351780" cy="1580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7" name="Rectangle 236"/>
          <p:cNvSpPr/>
          <p:nvPr/>
        </p:nvSpPr>
        <p:spPr>
          <a:xfrm>
            <a:off x="1206087" y="3541876"/>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104158" y="3541876"/>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stCxn id="237" idx="0"/>
            <a:endCxn id="49" idx="1"/>
          </p:cNvCxnSpPr>
          <p:nvPr/>
        </p:nvCxnSpPr>
        <p:spPr>
          <a:xfrm flipV="1">
            <a:off x="1272012" y="1089216"/>
            <a:ext cx="770" cy="245266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endCxn id="60" idx="1"/>
          </p:cNvCxnSpPr>
          <p:nvPr/>
        </p:nvCxnSpPr>
        <p:spPr>
          <a:xfrm flipV="1">
            <a:off x="4168251" y="1080610"/>
            <a:ext cx="16989" cy="529596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237" idx="1"/>
          </p:cNvCxnSpPr>
          <p:nvPr/>
        </p:nvCxnSpPr>
        <p:spPr>
          <a:xfrm flipH="1" flipV="1">
            <a:off x="489424" y="3611996"/>
            <a:ext cx="716663" cy="53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096513" y="754701"/>
            <a:ext cx="168915" cy="3456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28522" y="3786541"/>
            <a:ext cx="263214" cy="261610"/>
          </a:xfrm>
          <a:prstGeom prst="rect">
            <a:avLst/>
          </a:prstGeom>
          <a:solidFill>
            <a:srgbClr val="FF0000"/>
          </a:solidFill>
          <a:ln>
            <a:solidFill>
              <a:srgbClr val="FF0000"/>
            </a:solidFill>
          </a:ln>
        </p:spPr>
        <p:txBody>
          <a:bodyPr wrap="none" rtlCol="0">
            <a:spAutoFit/>
          </a:bodyPr>
          <a:lstStyle/>
          <a:p>
            <a:r>
              <a:rPr lang="en-US" sz="1050" dirty="0" smtClean="0"/>
              <a:t>1</a:t>
            </a:r>
            <a:endParaRPr lang="en-US" sz="1050" dirty="0"/>
          </a:p>
        </p:txBody>
      </p:sp>
      <p:sp>
        <p:nvSpPr>
          <p:cNvPr id="242" name="TextBox 241"/>
          <p:cNvSpPr txBox="1"/>
          <p:nvPr/>
        </p:nvSpPr>
        <p:spPr>
          <a:xfrm>
            <a:off x="4022953" y="3750265"/>
            <a:ext cx="263214" cy="261610"/>
          </a:xfrm>
          <a:prstGeom prst="rect">
            <a:avLst/>
          </a:prstGeom>
          <a:solidFill>
            <a:srgbClr val="FF0000"/>
          </a:solidFill>
          <a:ln>
            <a:solidFill>
              <a:srgbClr val="FF0000"/>
            </a:solidFill>
          </a:ln>
        </p:spPr>
        <p:txBody>
          <a:bodyPr wrap="none" rtlCol="0">
            <a:spAutoFit/>
          </a:bodyPr>
          <a:lstStyle/>
          <a:p>
            <a:r>
              <a:rPr lang="en-US" sz="1050" dirty="0" smtClean="0"/>
              <a:t>2</a:t>
            </a:r>
            <a:endParaRPr lang="en-US" sz="1050" dirty="0"/>
          </a:p>
        </p:txBody>
      </p:sp>
      <p:sp>
        <p:nvSpPr>
          <p:cNvPr id="243" name="TextBox 242"/>
          <p:cNvSpPr txBox="1"/>
          <p:nvPr/>
        </p:nvSpPr>
        <p:spPr>
          <a:xfrm>
            <a:off x="1391502" y="1588060"/>
            <a:ext cx="263214" cy="261610"/>
          </a:xfrm>
          <a:prstGeom prst="rect">
            <a:avLst/>
          </a:prstGeom>
          <a:solidFill>
            <a:srgbClr val="FF0000"/>
          </a:solidFill>
          <a:ln>
            <a:solidFill>
              <a:srgbClr val="FF0000"/>
            </a:solidFill>
          </a:ln>
        </p:spPr>
        <p:txBody>
          <a:bodyPr wrap="none" rtlCol="0">
            <a:spAutoFit/>
          </a:bodyPr>
          <a:lstStyle/>
          <a:p>
            <a:r>
              <a:rPr lang="en-US" sz="1050" dirty="0" smtClean="0"/>
              <a:t>3</a:t>
            </a:r>
            <a:endParaRPr lang="en-US" sz="1050" dirty="0"/>
          </a:p>
        </p:txBody>
      </p:sp>
      <p:sp>
        <p:nvSpPr>
          <p:cNvPr id="244" name="TextBox 243"/>
          <p:cNvSpPr txBox="1"/>
          <p:nvPr/>
        </p:nvSpPr>
        <p:spPr>
          <a:xfrm>
            <a:off x="2016659" y="2382552"/>
            <a:ext cx="263214" cy="261610"/>
          </a:xfrm>
          <a:prstGeom prst="rect">
            <a:avLst/>
          </a:prstGeom>
          <a:solidFill>
            <a:srgbClr val="FF0000"/>
          </a:solidFill>
          <a:ln>
            <a:solidFill>
              <a:srgbClr val="FF0000"/>
            </a:solidFill>
          </a:ln>
        </p:spPr>
        <p:txBody>
          <a:bodyPr wrap="none" rtlCol="0">
            <a:spAutoFit/>
          </a:bodyPr>
          <a:lstStyle/>
          <a:p>
            <a:r>
              <a:rPr lang="en-US" sz="1050" dirty="0" smtClean="0"/>
              <a:t>4</a:t>
            </a:r>
            <a:endParaRPr lang="en-US" sz="1050" dirty="0"/>
          </a:p>
        </p:txBody>
      </p:sp>
      <p:sp>
        <p:nvSpPr>
          <p:cNvPr id="245" name="Content Placeholder 5"/>
          <p:cNvSpPr txBox="1">
            <a:spLocks/>
          </p:cNvSpPr>
          <p:nvPr/>
        </p:nvSpPr>
        <p:spPr>
          <a:xfrm>
            <a:off x="6220038" y="2860132"/>
            <a:ext cx="5688550" cy="3693319"/>
          </a:xfrm>
          <a:prstGeom prst="rect">
            <a:avLst/>
          </a:prstGeom>
          <a:noFill/>
        </p:spPr>
        <p:txBody>
          <a:bodyPr vert="horz" wrap="square" lIns="91440" tIns="45720" rIns="91440" bIns="45720" rtlCol="0" anchor="t">
            <a:sp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smtClean="0"/>
              <a:t>Full readout</a:t>
            </a:r>
          </a:p>
          <a:p>
            <a:r>
              <a:rPr lang="en-US" dirty="0" smtClean="0"/>
              <a:t>Having the readout on both end of the strips would solve exactly this problem</a:t>
            </a:r>
          </a:p>
          <a:p>
            <a:r>
              <a:rPr lang="en-US" dirty="0" smtClean="0"/>
              <a:t>This option is available if a very high occupancy is expected</a:t>
            </a:r>
          </a:p>
          <a:p>
            <a:pPr marL="0" indent="0">
              <a:buNone/>
            </a:pPr>
            <a:r>
              <a:rPr lang="en-US" b="1" dirty="0" smtClean="0"/>
              <a:t>Readout proposal for tracking calorimeters</a:t>
            </a:r>
          </a:p>
          <a:p>
            <a:r>
              <a:rPr lang="en-US" dirty="0" smtClean="0"/>
              <a:t>Can use a very fine pitch </a:t>
            </a:r>
            <a:r>
              <a:rPr lang="en-US" dirty="0" smtClean="0">
                <a:sym typeface="Wingdings" panose="05000000000000000000" pitchFamily="2" charset="2"/>
              </a:rPr>
              <a:t> 1-2 mm strips</a:t>
            </a:r>
          </a:p>
          <a:p>
            <a:r>
              <a:rPr lang="en-US" dirty="0" smtClean="0">
                <a:sym typeface="Wingdings" panose="05000000000000000000" pitchFamily="2" charset="2"/>
              </a:rPr>
              <a:t>Enables particle flow measurement</a:t>
            </a:r>
          </a:p>
          <a:p>
            <a:r>
              <a:rPr lang="en-US" dirty="0" smtClean="0">
                <a:sym typeface="Wingdings" panose="05000000000000000000" pitchFamily="2" charset="2"/>
              </a:rPr>
              <a:t>2N (or 4N) channels out of the sensitive area</a:t>
            </a:r>
            <a:endParaRPr lang="en-US" dirty="0" smtClean="0"/>
          </a:p>
        </p:txBody>
      </p:sp>
      <p:grpSp>
        <p:nvGrpSpPr>
          <p:cNvPr id="246" name="Group 245"/>
          <p:cNvGrpSpPr/>
          <p:nvPr/>
        </p:nvGrpSpPr>
        <p:grpSpPr>
          <a:xfrm>
            <a:off x="5809222" y="1051635"/>
            <a:ext cx="386401" cy="5322328"/>
            <a:chOff x="9268342" y="858766"/>
            <a:chExt cx="215215" cy="3931991"/>
          </a:xfrm>
        </p:grpSpPr>
        <p:grpSp>
          <p:nvGrpSpPr>
            <p:cNvPr id="247" name="Group 246"/>
            <p:cNvGrpSpPr/>
            <p:nvPr/>
          </p:nvGrpSpPr>
          <p:grpSpPr>
            <a:xfrm>
              <a:off x="9268342" y="858766"/>
              <a:ext cx="215215" cy="136733"/>
              <a:chOff x="10765568" y="2961274"/>
              <a:chExt cx="215215" cy="136733"/>
            </a:xfrm>
          </p:grpSpPr>
          <p:sp>
            <p:nvSpPr>
              <p:cNvPr id="317" name="Isosceles Triangle 3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8" name="Straight Connector 317"/>
              <p:cNvCxnSpPr>
                <a:endCxn id="3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9268342" y="1023777"/>
              <a:ext cx="215215" cy="136733"/>
              <a:chOff x="10765568" y="2961274"/>
              <a:chExt cx="215215" cy="136733"/>
            </a:xfrm>
          </p:grpSpPr>
          <p:sp>
            <p:nvSpPr>
              <p:cNvPr id="315" name="Isosceles Triangle 31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 name="Straight Connector 315"/>
              <p:cNvCxnSpPr>
                <a:endCxn id="31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a:off x="9268342" y="1188788"/>
              <a:ext cx="215215" cy="136733"/>
              <a:chOff x="10765568" y="2961274"/>
              <a:chExt cx="215215" cy="136733"/>
            </a:xfrm>
          </p:grpSpPr>
          <p:sp>
            <p:nvSpPr>
              <p:cNvPr id="313" name="Isosceles Triangle 31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p:cNvCxnSpPr>
                <a:endCxn id="31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9268342" y="1353799"/>
              <a:ext cx="215215" cy="136733"/>
              <a:chOff x="10765568" y="2961274"/>
              <a:chExt cx="215215" cy="136733"/>
            </a:xfrm>
          </p:grpSpPr>
          <p:sp>
            <p:nvSpPr>
              <p:cNvPr id="311" name="Isosceles Triangle 3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p:cNvCxnSpPr>
                <a:endCxn id="3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a:off x="9268342" y="1518810"/>
              <a:ext cx="215215" cy="136733"/>
              <a:chOff x="10765568" y="2961274"/>
              <a:chExt cx="215215" cy="136733"/>
            </a:xfrm>
          </p:grpSpPr>
          <p:sp>
            <p:nvSpPr>
              <p:cNvPr id="309" name="Isosceles Triangle 30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 name="Straight Connector 309"/>
              <p:cNvCxnSpPr>
                <a:endCxn id="30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9268342" y="1683821"/>
              <a:ext cx="215215" cy="136733"/>
              <a:chOff x="10765568" y="2961274"/>
              <a:chExt cx="215215" cy="136733"/>
            </a:xfrm>
          </p:grpSpPr>
          <p:sp>
            <p:nvSpPr>
              <p:cNvPr id="307" name="Isosceles Triangle 30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p:cNvCxnSpPr>
                <a:endCxn id="30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9268342" y="1848832"/>
              <a:ext cx="215215" cy="136733"/>
              <a:chOff x="10765568" y="2961274"/>
              <a:chExt cx="215215" cy="136733"/>
            </a:xfrm>
          </p:grpSpPr>
          <p:sp>
            <p:nvSpPr>
              <p:cNvPr id="305" name="Isosceles Triangle 3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p:cNvCxnSpPr>
                <a:endCxn id="3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a:off x="9268342" y="2013843"/>
              <a:ext cx="215215" cy="136733"/>
              <a:chOff x="10765568" y="2961274"/>
              <a:chExt cx="215215" cy="136733"/>
            </a:xfrm>
          </p:grpSpPr>
          <p:sp>
            <p:nvSpPr>
              <p:cNvPr id="303" name="Isosceles Triangle 30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endCxn id="30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a:off x="9268342" y="2178854"/>
              <a:ext cx="215215" cy="136733"/>
              <a:chOff x="10765568" y="2961274"/>
              <a:chExt cx="215215" cy="136733"/>
            </a:xfrm>
          </p:grpSpPr>
          <p:sp>
            <p:nvSpPr>
              <p:cNvPr id="301" name="Isosceles Triangle 30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p:cNvCxnSpPr>
                <a:endCxn id="30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a:off x="9268342" y="2343865"/>
              <a:ext cx="215215" cy="136733"/>
              <a:chOff x="10765568" y="2961274"/>
              <a:chExt cx="215215" cy="136733"/>
            </a:xfrm>
          </p:grpSpPr>
          <p:sp>
            <p:nvSpPr>
              <p:cNvPr id="299" name="Isosceles Triangle 2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p:cNvCxnSpPr>
                <a:endCxn id="2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9268342" y="2508876"/>
              <a:ext cx="215215" cy="136733"/>
              <a:chOff x="10765568" y="2961274"/>
              <a:chExt cx="215215" cy="136733"/>
            </a:xfrm>
          </p:grpSpPr>
          <p:sp>
            <p:nvSpPr>
              <p:cNvPr id="297" name="Isosceles Triangle 29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p:cNvCxnSpPr>
                <a:endCxn id="29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a:off x="9268342" y="2673887"/>
              <a:ext cx="215215" cy="136733"/>
              <a:chOff x="10765568" y="2961274"/>
              <a:chExt cx="215215" cy="136733"/>
            </a:xfrm>
          </p:grpSpPr>
          <p:sp>
            <p:nvSpPr>
              <p:cNvPr id="295" name="Isosceles Triangle 29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p:cNvCxnSpPr>
                <a:endCxn id="29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9268342" y="2838898"/>
              <a:ext cx="215215" cy="136733"/>
              <a:chOff x="10765568" y="2961274"/>
              <a:chExt cx="215215" cy="136733"/>
            </a:xfrm>
          </p:grpSpPr>
          <p:sp>
            <p:nvSpPr>
              <p:cNvPr id="293" name="Isosceles Triangle 29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4" name="Straight Connector 293"/>
              <p:cNvCxnSpPr>
                <a:endCxn id="29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9268342" y="3003909"/>
              <a:ext cx="215215" cy="136733"/>
              <a:chOff x="10765568" y="2961274"/>
              <a:chExt cx="215215" cy="136733"/>
            </a:xfrm>
          </p:grpSpPr>
          <p:sp>
            <p:nvSpPr>
              <p:cNvPr id="291" name="Isosceles Triangle 29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endCxn id="29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a:off x="9268342" y="3168920"/>
              <a:ext cx="215215" cy="136733"/>
              <a:chOff x="10765568" y="2961274"/>
              <a:chExt cx="215215" cy="136733"/>
            </a:xfrm>
          </p:grpSpPr>
          <p:sp>
            <p:nvSpPr>
              <p:cNvPr id="289" name="Isosceles Triangle 28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p:cNvCxnSpPr>
                <a:endCxn id="28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a:off x="9268342" y="3333931"/>
              <a:ext cx="215215" cy="136733"/>
              <a:chOff x="10765568" y="2961274"/>
              <a:chExt cx="215215" cy="136733"/>
            </a:xfrm>
          </p:grpSpPr>
          <p:sp>
            <p:nvSpPr>
              <p:cNvPr id="287" name="Isosceles Triangle 28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p:cNvCxnSpPr>
                <a:endCxn id="28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9268342" y="3498942"/>
              <a:ext cx="215215" cy="136733"/>
              <a:chOff x="10765568" y="2961274"/>
              <a:chExt cx="215215" cy="136733"/>
            </a:xfrm>
          </p:grpSpPr>
          <p:sp>
            <p:nvSpPr>
              <p:cNvPr id="285" name="Isosceles Triangle 28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p:cNvCxnSpPr>
                <a:endCxn id="28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a:off x="9268342" y="3663953"/>
              <a:ext cx="215215" cy="136733"/>
              <a:chOff x="10765568" y="2961274"/>
              <a:chExt cx="215215" cy="136733"/>
            </a:xfrm>
          </p:grpSpPr>
          <p:sp>
            <p:nvSpPr>
              <p:cNvPr id="283" name="Isosceles Triangle 28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p:cNvCxnSpPr>
                <a:endCxn id="28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a:off x="9268342" y="3828964"/>
              <a:ext cx="215215" cy="136733"/>
              <a:chOff x="10765568" y="2961274"/>
              <a:chExt cx="215215" cy="136733"/>
            </a:xfrm>
          </p:grpSpPr>
          <p:sp>
            <p:nvSpPr>
              <p:cNvPr id="281" name="Isosceles Triangle 28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2" name="Straight Connector 281"/>
              <p:cNvCxnSpPr>
                <a:endCxn id="28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9268342" y="3993975"/>
              <a:ext cx="215215" cy="136733"/>
              <a:chOff x="10765568" y="2961274"/>
              <a:chExt cx="215215" cy="136733"/>
            </a:xfrm>
          </p:grpSpPr>
          <p:sp>
            <p:nvSpPr>
              <p:cNvPr id="279" name="Isosceles Triangle 27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p:cNvCxnSpPr>
                <a:endCxn id="27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9268342" y="4158986"/>
              <a:ext cx="215215" cy="136733"/>
              <a:chOff x="10765568" y="2961274"/>
              <a:chExt cx="215215" cy="136733"/>
            </a:xfrm>
          </p:grpSpPr>
          <p:sp>
            <p:nvSpPr>
              <p:cNvPr id="277" name="Isosceles Triangle 27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endCxn id="27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9268342" y="4323997"/>
              <a:ext cx="215215" cy="136733"/>
              <a:chOff x="10765568" y="2961274"/>
              <a:chExt cx="215215" cy="136733"/>
            </a:xfrm>
          </p:grpSpPr>
          <p:sp>
            <p:nvSpPr>
              <p:cNvPr id="275" name="Isosceles Triangle 27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p:cNvCxnSpPr>
                <a:endCxn id="27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9268342" y="4489008"/>
              <a:ext cx="215215" cy="136733"/>
              <a:chOff x="10765568" y="2961274"/>
              <a:chExt cx="215215" cy="136733"/>
            </a:xfrm>
          </p:grpSpPr>
          <p:sp>
            <p:nvSpPr>
              <p:cNvPr id="273" name="Isosceles Triangle 27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p:cNvCxnSpPr>
                <a:endCxn id="27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9268342" y="4654024"/>
              <a:ext cx="215215" cy="136733"/>
              <a:chOff x="10765568" y="2961274"/>
              <a:chExt cx="215215" cy="136733"/>
            </a:xfrm>
          </p:grpSpPr>
          <p:sp>
            <p:nvSpPr>
              <p:cNvPr id="271" name="Isosceles Triangle 27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Connector 271"/>
              <p:cNvCxnSpPr>
                <a:endCxn id="27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319" name="Group 318"/>
          <p:cNvGrpSpPr/>
          <p:nvPr/>
        </p:nvGrpSpPr>
        <p:grpSpPr>
          <a:xfrm rot="5400000" flipV="1">
            <a:off x="2978806" y="3868920"/>
            <a:ext cx="359541" cy="5357634"/>
            <a:chOff x="9268342" y="858766"/>
            <a:chExt cx="215215" cy="3931991"/>
          </a:xfrm>
        </p:grpSpPr>
        <p:grpSp>
          <p:nvGrpSpPr>
            <p:cNvPr id="320" name="Group 319"/>
            <p:cNvGrpSpPr/>
            <p:nvPr/>
          </p:nvGrpSpPr>
          <p:grpSpPr>
            <a:xfrm>
              <a:off x="9268342" y="858766"/>
              <a:ext cx="215215" cy="136733"/>
              <a:chOff x="10765568" y="2961274"/>
              <a:chExt cx="215215" cy="136733"/>
            </a:xfrm>
          </p:grpSpPr>
          <p:sp>
            <p:nvSpPr>
              <p:cNvPr id="390" name="Isosceles Triangle 38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1" name="Straight Connector 390"/>
              <p:cNvCxnSpPr>
                <a:endCxn id="39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1" name="Group 320"/>
            <p:cNvGrpSpPr/>
            <p:nvPr/>
          </p:nvGrpSpPr>
          <p:grpSpPr>
            <a:xfrm>
              <a:off x="9268342" y="1023777"/>
              <a:ext cx="215215" cy="136733"/>
              <a:chOff x="10765568" y="2961274"/>
              <a:chExt cx="215215" cy="136733"/>
            </a:xfrm>
          </p:grpSpPr>
          <p:sp>
            <p:nvSpPr>
              <p:cNvPr id="388" name="Isosceles Triangle 38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a:endCxn id="38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2" name="Group 321"/>
            <p:cNvGrpSpPr/>
            <p:nvPr/>
          </p:nvGrpSpPr>
          <p:grpSpPr>
            <a:xfrm>
              <a:off x="9268342" y="1188788"/>
              <a:ext cx="215215" cy="136733"/>
              <a:chOff x="10765568" y="2961274"/>
              <a:chExt cx="215215" cy="136733"/>
            </a:xfrm>
          </p:grpSpPr>
          <p:sp>
            <p:nvSpPr>
              <p:cNvPr id="386" name="Isosceles Triangle 38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Connector 386"/>
              <p:cNvCxnSpPr>
                <a:endCxn id="38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3" name="Group 322"/>
            <p:cNvGrpSpPr/>
            <p:nvPr/>
          </p:nvGrpSpPr>
          <p:grpSpPr>
            <a:xfrm>
              <a:off x="9268342" y="1353799"/>
              <a:ext cx="215215" cy="136733"/>
              <a:chOff x="10765568" y="2961274"/>
              <a:chExt cx="215215" cy="136733"/>
            </a:xfrm>
          </p:grpSpPr>
          <p:sp>
            <p:nvSpPr>
              <p:cNvPr id="384" name="Isosceles Triangle 38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5" name="Straight Connector 384"/>
              <p:cNvCxnSpPr>
                <a:endCxn id="38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a:off x="9268342" y="1518810"/>
              <a:ext cx="215215" cy="136733"/>
              <a:chOff x="10765568" y="2961274"/>
              <a:chExt cx="215215" cy="136733"/>
            </a:xfrm>
          </p:grpSpPr>
          <p:sp>
            <p:nvSpPr>
              <p:cNvPr id="382" name="Isosceles Triangle 38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3" name="Straight Connector 382"/>
              <p:cNvCxnSpPr>
                <a:endCxn id="38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5" name="Group 324"/>
            <p:cNvGrpSpPr/>
            <p:nvPr/>
          </p:nvGrpSpPr>
          <p:grpSpPr>
            <a:xfrm>
              <a:off x="9268342" y="1683821"/>
              <a:ext cx="215215" cy="136733"/>
              <a:chOff x="10765568" y="2961274"/>
              <a:chExt cx="215215" cy="136733"/>
            </a:xfrm>
          </p:grpSpPr>
          <p:sp>
            <p:nvSpPr>
              <p:cNvPr id="380" name="Isosceles Triangle 37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a:endCxn id="38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6" name="Group 325"/>
            <p:cNvGrpSpPr/>
            <p:nvPr/>
          </p:nvGrpSpPr>
          <p:grpSpPr>
            <a:xfrm>
              <a:off x="9268342" y="1848832"/>
              <a:ext cx="215215" cy="136733"/>
              <a:chOff x="10765568" y="2961274"/>
              <a:chExt cx="215215" cy="136733"/>
            </a:xfrm>
          </p:grpSpPr>
          <p:sp>
            <p:nvSpPr>
              <p:cNvPr id="378" name="Isosceles Triangle 37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9" name="Straight Connector 378"/>
              <p:cNvCxnSpPr>
                <a:endCxn id="37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7" name="Group 326"/>
            <p:cNvGrpSpPr/>
            <p:nvPr/>
          </p:nvGrpSpPr>
          <p:grpSpPr>
            <a:xfrm>
              <a:off x="9268342" y="2013843"/>
              <a:ext cx="215215" cy="136733"/>
              <a:chOff x="10765568" y="2961274"/>
              <a:chExt cx="215215" cy="136733"/>
            </a:xfrm>
          </p:grpSpPr>
          <p:sp>
            <p:nvSpPr>
              <p:cNvPr id="376" name="Isosceles Triangle 37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p:cNvCxnSpPr>
                <a:endCxn id="37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8" name="Group 327"/>
            <p:cNvGrpSpPr/>
            <p:nvPr/>
          </p:nvGrpSpPr>
          <p:grpSpPr>
            <a:xfrm>
              <a:off x="9268342" y="2178854"/>
              <a:ext cx="215215" cy="136733"/>
              <a:chOff x="10765568" y="2961274"/>
              <a:chExt cx="215215" cy="136733"/>
            </a:xfrm>
          </p:grpSpPr>
          <p:sp>
            <p:nvSpPr>
              <p:cNvPr id="374" name="Isosceles Triangle 37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p:cNvCxnSpPr>
                <a:endCxn id="37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9" name="Group 328"/>
            <p:cNvGrpSpPr/>
            <p:nvPr/>
          </p:nvGrpSpPr>
          <p:grpSpPr>
            <a:xfrm>
              <a:off x="9268342" y="2343865"/>
              <a:ext cx="215215" cy="136733"/>
              <a:chOff x="10765568" y="2961274"/>
              <a:chExt cx="215215" cy="136733"/>
            </a:xfrm>
          </p:grpSpPr>
          <p:sp>
            <p:nvSpPr>
              <p:cNvPr id="372" name="Isosceles Triangle 37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3" name="Straight Connector 372"/>
              <p:cNvCxnSpPr>
                <a:endCxn id="37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0" name="Group 329"/>
            <p:cNvGrpSpPr/>
            <p:nvPr/>
          </p:nvGrpSpPr>
          <p:grpSpPr>
            <a:xfrm>
              <a:off x="9268342" y="2508876"/>
              <a:ext cx="215215" cy="136733"/>
              <a:chOff x="10765568" y="2961274"/>
              <a:chExt cx="215215" cy="136733"/>
            </a:xfrm>
          </p:grpSpPr>
          <p:sp>
            <p:nvSpPr>
              <p:cNvPr id="370" name="Isosceles Triangle 36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a:endCxn id="37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1" name="Group 330"/>
            <p:cNvGrpSpPr/>
            <p:nvPr/>
          </p:nvGrpSpPr>
          <p:grpSpPr>
            <a:xfrm>
              <a:off x="9268342" y="2673887"/>
              <a:ext cx="215215" cy="136733"/>
              <a:chOff x="10765568" y="2961274"/>
              <a:chExt cx="215215" cy="136733"/>
            </a:xfrm>
          </p:grpSpPr>
          <p:sp>
            <p:nvSpPr>
              <p:cNvPr id="368" name="Isosceles Triangle 36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9" name="Straight Connector 368"/>
              <p:cNvCxnSpPr>
                <a:endCxn id="36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2" name="Group 331"/>
            <p:cNvGrpSpPr/>
            <p:nvPr/>
          </p:nvGrpSpPr>
          <p:grpSpPr>
            <a:xfrm>
              <a:off x="9268342" y="2838898"/>
              <a:ext cx="215215" cy="136733"/>
              <a:chOff x="10765568" y="2961274"/>
              <a:chExt cx="215215" cy="136733"/>
            </a:xfrm>
          </p:grpSpPr>
          <p:sp>
            <p:nvSpPr>
              <p:cNvPr id="366" name="Isosceles Triangle 36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Connector 366"/>
              <p:cNvCxnSpPr>
                <a:endCxn id="36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3" name="Group 332"/>
            <p:cNvGrpSpPr/>
            <p:nvPr/>
          </p:nvGrpSpPr>
          <p:grpSpPr>
            <a:xfrm>
              <a:off x="9268342" y="3003909"/>
              <a:ext cx="215215" cy="136733"/>
              <a:chOff x="10765568" y="2961274"/>
              <a:chExt cx="215215" cy="136733"/>
            </a:xfrm>
          </p:grpSpPr>
          <p:sp>
            <p:nvSpPr>
              <p:cNvPr id="364" name="Isosceles Triangle 36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p:cNvCxnSpPr>
                <a:endCxn id="36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4" name="Group 333"/>
            <p:cNvGrpSpPr/>
            <p:nvPr/>
          </p:nvGrpSpPr>
          <p:grpSpPr>
            <a:xfrm>
              <a:off x="9268342" y="3168920"/>
              <a:ext cx="215215" cy="136733"/>
              <a:chOff x="10765568" y="2961274"/>
              <a:chExt cx="215215" cy="136733"/>
            </a:xfrm>
          </p:grpSpPr>
          <p:sp>
            <p:nvSpPr>
              <p:cNvPr id="362" name="Isosceles Triangle 36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3" name="Straight Connector 362"/>
              <p:cNvCxnSpPr>
                <a:endCxn id="36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5" name="Group 334"/>
            <p:cNvGrpSpPr/>
            <p:nvPr/>
          </p:nvGrpSpPr>
          <p:grpSpPr>
            <a:xfrm>
              <a:off x="9268342" y="3333931"/>
              <a:ext cx="215215" cy="136733"/>
              <a:chOff x="10765568" y="2961274"/>
              <a:chExt cx="215215" cy="136733"/>
            </a:xfrm>
          </p:grpSpPr>
          <p:sp>
            <p:nvSpPr>
              <p:cNvPr id="360" name="Isosceles Triangle 35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p:cNvCxnSpPr>
                <a:endCxn id="36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6" name="Group 335"/>
            <p:cNvGrpSpPr/>
            <p:nvPr/>
          </p:nvGrpSpPr>
          <p:grpSpPr>
            <a:xfrm>
              <a:off x="9268342" y="3498942"/>
              <a:ext cx="215215" cy="136733"/>
              <a:chOff x="10765568" y="2961274"/>
              <a:chExt cx="215215" cy="136733"/>
            </a:xfrm>
          </p:grpSpPr>
          <p:sp>
            <p:nvSpPr>
              <p:cNvPr id="358" name="Isosceles Triangle 35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p:cNvCxnSpPr>
                <a:endCxn id="35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7" name="Group 336"/>
            <p:cNvGrpSpPr/>
            <p:nvPr/>
          </p:nvGrpSpPr>
          <p:grpSpPr>
            <a:xfrm>
              <a:off x="9268342" y="3663953"/>
              <a:ext cx="215215" cy="136733"/>
              <a:chOff x="10765568" y="2961274"/>
              <a:chExt cx="215215" cy="136733"/>
            </a:xfrm>
          </p:grpSpPr>
          <p:sp>
            <p:nvSpPr>
              <p:cNvPr id="356" name="Isosceles Triangle 35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Connector 356"/>
              <p:cNvCxnSpPr>
                <a:endCxn id="35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9268342" y="3828964"/>
              <a:ext cx="215215" cy="136733"/>
              <a:chOff x="10765568" y="2961274"/>
              <a:chExt cx="215215" cy="136733"/>
            </a:xfrm>
          </p:grpSpPr>
          <p:sp>
            <p:nvSpPr>
              <p:cNvPr id="354" name="Isosceles Triangle 35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p:cNvCxnSpPr>
                <a:endCxn id="35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9" name="Group 338"/>
            <p:cNvGrpSpPr/>
            <p:nvPr/>
          </p:nvGrpSpPr>
          <p:grpSpPr>
            <a:xfrm>
              <a:off x="9268342" y="3993975"/>
              <a:ext cx="215215" cy="136733"/>
              <a:chOff x="10765568" y="2961274"/>
              <a:chExt cx="215215" cy="136733"/>
            </a:xfrm>
          </p:grpSpPr>
          <p:sp>
            <p:nvSpPr>
              <p:cNvPr id="352" name="Isosceles Triangle 35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p:cNvCxnSpPr>
                <a:endCxn id="35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40" name="Group 339"/>
            <p:cNvGrpSpPr/>
            <p:nvPr/>
          </p:nvGrpSpPr>
          <p:grpSpPr>
            <a:xfrm>
              <a:off x="9268342" y="4158986"/>
              <a:ext cx="215215" cy="136733"/>
              <a:chOff x="10765568" y="2961274"/>
              <a:chExt cx="215215" cy="136733"/>
            </a:xfrm>
          </p:grpSpPr>
          <p:sp>
            <p:nvSpPr>
              <p:cNvPr id="350" name="Isosceles Triangle 34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p:cNvCxnSpPr>
                <a:endCxn id="35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41" name="Group 340"/>
            <p:cNvGrpSpPr/>
            <p:nvPr/>
          </p:nvGrpSpPr>
          <p:grpSpPr>
            <a:xfrm>
              <a:off x="9268342" y="4323997"/>
              <a:ext cx="215215" cy="136733"/>
              <a:chOff x="10765568" y="2961274"/>
              <a:chExt cx="215215" cy="136733"/>
            </a:xfrm>
          </p:grpSpPr>
          <p:sp>
            <p:nvSpPr>
              <p:cNvPr id="348" name="Isosceles Triangle 34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9" name="Straight Connector 348"/>
              <p:cNvCxnSpPr>
                <a:endCxn id="34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a:off x="9268342" y="4489008"/>
              <a:ext cx="215215" cy="136733"/>
              <a:chOff x="10765568" y="2961274"/>
              <a:chExt cx="215215" cy="136733"/>
            </a:xfrm>
          </p:grpSpPr>
          <p:sp>
            <p:nvSpPr>
              <p:cNvPr id="346" name="Isosceles Triangle 34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p:cNvCxnSpPr>
                <a:endCxn id="34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43" name="Group 342"/>
            <p:cNvGrpSpPr/>
            <p:nvPr/>
          </p:nvGrpSpPr>
          <p:grpSpPr>
            <a:xfrm>
              <a:off x="9268342" y="4654024"/>
              <a:ext cx="215215" cy="136733"/>
              <a:chOff x="10765568" y="2961274"/>
              <a:chExt cx="215215" cy="136733"/>
            </a:xfrm>
          </p:grpSpPr>
          <p:sp>
            <p:nvSpPr>
              <p:cNvPr id="344" name="Isosceles Triangle 34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p:cNvCxnSpPr>
                <a:endCxn id="34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cxnSp>
        <p:nvCxnSpPr>
          <p:cNvPr id="24" name="Straight Connector 23"/>
          <p:cNvCxnSpPr>
            <a:stCxn id="237" idx="3"/>
          </p:cNvCxnSpPr>
          <p:nvPr/>
        </p:nvCxnSpPr>
        <p:spPr>
          <a:xfrm flipV="1">
            <a:off x="1337937" y="3611996"/>
            <a:ext cx="4471285" cy="532"/>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flipV="1">
            <a:off x="4169291" y="1080610"/>
            <a:ext cx="15949" cy="2439901"/>
          </a:xfrm>
          <a:prstGeom prst="straightConnector1">
            <a:avLst/>
          </a:prstGeom>
          <a:ln w="28575">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endCxn id="238" idx="1"/>
          </p:cNvCxnSpPr>
          <p:nvPr/>
        </p:nvCxnSpPr>
        <p:spPr>
          <a:xfrm flipV="1">
            <a:off x="1347916" y="3612528"/>
            <a:ext cx="2756242" cy="795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40"/>
                                        </p:tgtEl>
                                      </p:cBhvr>
                                    </p:animEffect>
                                    <p:set>
                                      <p:cBhvr>
                                        <p:cTn id="11" dur="1" fill="hold">
                                          <p:stCondLst>
                                            <p:cond delay="499"/>
                                          </p:stCondLst>
                                        </p:cTn>
                                        <p:tgtEl>
                                          <p:spTgt spid="240"/>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96"/>
                                        </p:tgtEl>
                                        <p:attrNameLst>
                                          <p:attrName>style.visibility</p:attrName>
                                        </p:attrNameLst>
                                      </p:cBhvr>
                                      <p:to>
                                        <p:strVal val="visible"/>
                                      </p:to>
                                    </p:set>
                                    <p:animEffect transition="in" filter="fade">
                                      <p:cBhvr>
                                        <p:cTn id="17" dur="500"/>
                                        <p:tgtEl>
                                          <p:spTgt spid="396"/>
                                        </p:tgtEl>
                                      </p:cBhvr>
                                    </p:animEffect>
                                  </p:childTnLst>
                                </p:cTn>
                              </p:par>
                              <p:par>
                                <p:cTn id="18" presetID="10" presetClass="entr" presetSubtype="0" fill="hold" nodeType="withEffect">
                                  <p:stCondLst>
                                    <p:cond delay="0"/>
                                  </p:stCondLst>
                                  <p:childTnLst>
                                    <p:set>
                                      <p:cBhvr>
                                        <p:cTn id="19" dur="1" fill="hold">
                                          <p:stCondLst>
                                            <p:cond delay="0"/>
                                          </p:stCondLst>
                                        </p:cTn>
                                        <p:tgtEl>
                                          <p:spTgt spid="392"/>
                                        </p:tgtEl>
                                        <p:attrNameLst>
                                          <p:attrName>style.visibility</p:attrName>
                                        </p:attrNameLst>
                                      </p:cBhvr>
                                      <p:to>
                                        <p:strVal val="visible"/>
                                      </p:to>
                                    </p:set>
                                    <p:animEffect transition="in" filter="fade">
                                      <p:cBhvr>
                                        <p:cTn id="20" dur="500"/>
                                        <p:tgtEl>
                                          <p:spTgt spid="3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fade">
                                      <p:cBhvr>
                                        <p:cTn id="25" dur="500"/>
                                        <p:tgtEl>
                                          <p:spTgt spid="24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547"/>
            <a:ext cx="10570133" cy="678724"/>
          </a:xfrm>
        </p:spPr>
        <p:txBody>
          <a:bodyPr/>
          <a:lstStyle/>
          <a:p>
            <a:r>
              <a:rPr lang="en-GB" sz="3600" dirty="0" smtClean="0">
                <a:latin typeface="+mn-lt"/>
                <a:ea typeface="Papyrus" charset="0"/>
                <a:cs typeface="Papyrus" charset="0"/>
              </a:rPr>
              <a:t>Future challenges and strategies</a:t>
            </a:r>
            <a:endParaRPr lang="en-GB" sz="3600" noProof="0" dirty="0">
              <a:latin typeface="+mn-lt"/>
              <a:ea typeface="Papyrus" charset="0"/>
              <a:cs typeface="Papyrus" charset="0"/>
            </a:endParaRPr>
          </a:p>
        </p:txBody>
      </p:sp>
      <p:sp>
        <p:nvSpPr>
          <p:cNvPr id="6" name="TextBox 5"/>
          <p:cNvSpPr txBox="1"/>
          <p:nvPr/>
        </p:nvSpPr>
        <p:spPr>
          <a:xfrm>
            <a:off x="600846" y="660589"/>
            <a:ext cx="10475945" cy="1015663"/>
          </a:xfrm>
          <a:prstGeom prst="rect">
            <a:avLst/>
          </a:prstGeom>
          <a:noFill/>
        </p:spPr>
        <p:txBody>
          <a:bodyPr wrap="none" rtlCol="0">
            <a:spAutoFit/>
          </a:bodyPr>
          <a:lstStyle/>
          <a:p>
            <a:r>
              <a:rPr lang="en-US" sz="2800" b="1" dirty="0" smtClean="0">
                <a:solidFill>
                  <a:srgbClr val="FF0000"/>
                </a:solidFill>
              </a:rPr>
              <a:t>(</a:t>
            </a:r>
            <a:r>
              <a:rPr lang="en-US" sz="2000" b="1" dirty="0" smtClean="0"/>
              <a:t>ATLAS was designed for LHC: L=10</a:t>
            </a:r>
            <a:r>
              <a:rPr lang="en-US" sz="2000" b="1" baseline="30000" dirty="0" smtClean="0"/>
              <a:t>34</a:t>
            </a:r>
            <a:r>
              <a:rPr lang="en-US" sz="2000" b="1" dirty="0" smtClean="0"/>
              <a:t> cm</a:t>
            </a:r>
            <a:r>
              <a:rPr lang="en-US" sz="2000" b="1" baseline="30000" dirty="0" smtClean="0"/>
              <a:t>-2</a:t>
            </a:r>
            <a:r>
              <a:rPr lang="en-US" sz="2000" b="1" dirty="0" smtClean="0"/>
              <a:t>s</a:t>
            </a:r>
            <a:r>
              <a:rPr lang="en-US" sz="2000" b="1" baseline="30000" dirty="0" smtClean="0"/>
              <a:t>-1</a:t>
            </a:r>
            <a:r>
              <a:rPr lang="en-US" sz="2000" b="1" dirty="0" smtClean="0"/>
              <a:t> </a:t>
            </a:r>
            <a:r>
              <a:rPr lang="en-US" sz="2800" b="1" dirty="0" smtClean="0">
                <a:solidFill>
                  <a:srgbClr val="FF0000"/>
                </a:solidFill>
              </a:rPr>
              <a:t>)</a:t>
            </a:r>
          </a:p>
          <a:p>
            <a:r>
              <a:rPr lang="en-US" sz="3200" b="1" dirty="0" smtClean="0">
                <a:solidFill>
                  <a:srgbClr val="FF0000"/>
                </a:solidFill>
              </a:rPr>
              <a:t>[</a:t>
            </a:r>
            <a:r>
              <a:rPr lang="en-US" sz="2400" b="1" dirty="0" smtClean="0"/>
              <a:t>Now we expect 7.5 x  instantaneous and 10 x integrated luminosity</a:t>
            </a:r>
            <a:r>
              <a:rPr lang="en-US" sz="3200" b="1" dirty="0" smtClean="0">
                <a:solidFill>
                  <a:srgbClr val="FF0000"/>
                </a:solidFill>
              </a:rPr>
              <a:t>]</a:t>
            </a:r>
            <a:r>
              <a:rPr lang="en-US" sz="2400" b="1" dirty="0" smtClean="0"/>
              <a:t> </a:t>
            </a:r>
            <a:endParaRPr lang="en-US" sz="2400" b="1" dirty="0"/>
          </a:p>
        </p:txBody>
      </p:sp>
      <p:sp>
        <p:nvSpPr>
          <p:cNvPr id="23" name="Content Placeholder 2"/>
          <p:cNvSpPr txBox="1">
            <a:spLocks/>
          </p:cNvSpPr>
          <p:nvPr/>
        </p:nvSpPr>
        <p:spPr>
          <a:xfrm>
            <a:off x="4434876" y="1795885"/>
            <a:ext cx="3987281" cy="49417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smtClean="0">
                <a:sym typeface="Wingdings" panose="05000000000000000000" pitchFamily="2" charset="2"/>
              </a:rPr>
              <a:t>PILEUP: </a:t>
            </a:r>
            <a:r>
              <a:rPr lang="en-US" dirty="0" smtClean="0"/>
              <a:t>from ~30</a:t>
            </a:r>
            <a:r>
              <a:rPr lang="en-US" dirty="0" smtClean="0">
                <a:sym typeface="Wingdings" panose="05000000000000000000" pitchFamily="2" charset="2"/>
              </a:rPr>
              <a:t>&gt;200 proton collisions/BC</a:t>
            </a:r>
          </a:p>
          <a:p>
            <a:r>
              <a:rPr lang="en-US" b="1" dirty="0" smtClean="0">
                <a:sym typeface="Wingdings" panose="05000000000000000000" pitchFamily="2" charset="2"/>
              </a:rPr>
              <a:t>Impact:</a:t>
            </a:r>
            <a:r>
              <a:rPr lang="en-US" dirty="0" smtClean="0">
                <a:sym typeface="Wingdings" panose="05000000000000000000" pitchFamily="2" charset="2"/>
              </a:rPr>
              <a:t> </a:t>
            </a:r>
            <a:r>
              <a:rPr lang="en-US" dirty="0">
                <a:sym typeface="Wingdings" panose="05000000000000000000" pitchFamily="2" charset="2"/>
              </a:rPr>
              <a:t>High </a:t>
            </a:r>
            <a:r>
              <a:rPr lang="en-US" dirty="0" smtClean="0">
                <a:sym typeface="Wingdings" panose="05000000000000000000" pitchFamily="2" charset="2"/>
              </a:rPr>
              <a:t>occupancy </a:t>
            </a:r>
            <a:r>
              <a:rPr lang="en-US" dirty="0">
                <a:sym typeface="Wingdings" panose="05000000000000000000" pitchFamily="2" charset="2"/>
              </a:rPr>
              <a:t>limits </a:t>
            </a:r>
            <a:r>
              <a:rPr lang="en-US" dirty="0" smtClean="0">
                <a:sym typeface="Wingdings" panose="05000000000000000000" pitchFamily="2" charset="2"/>
              </a:rPr>
              <a:t>performance in vertex reconstruction and calorimeter. </a:t>
            </a:r>
            <a:r>
              <a:rPr lang="en-US" dirty="0">
                <a:sym typeface="Wingdings" panose="05000000000000000000" pitchFamily="2" charset="2"/>
              </a:rPr>
              <a:t>M</a:t>
            </a:r>
            <a:r>
              <a:rPr lang="en-US" dirty="0" smtClean="0">
                <a:sym typeface="Wingdings" panose="05000000000000000000" pitchFamily="2" charset="2"/>
              </a:rPr>
              <a:t>aintain </a:t>
            </a:r>
            <a:r>
              <a:rPr lang="en-US" dirty="0">
                <a:sym typeface="Wingdings" panose="05000000000000000000" pitchFamily="2" charset="2"/>
              </a:rPr>
              <a:t>threshold for single isolated leptons </a:t>
            </a:r>
            <a:r>
              <a:rPr lang="en-US" dirty="0" smtClean="0">
                <a:sym typeface="Wingdings" panose="05000000000000000000" pitchFamily="2" charset="2"/>
              </a:rPr>
              <a:t>as </a:t>
            </a:r>
            <a:r>
              <a:rPr lang="en-US" dirty="0">
                <a:sym typeface="Wingdings" panose="05000000000000000000" pitchFamily="2" charset="2"/>
              </a:rPr>
              <a:t>low as possible </a:t>
            </a:r>
            <a:r>
              <a:rPr lang="en-US" dirty="0" smtClean="0">
                <a:sym typeface="Wingdings" panose="05000000000000000000" pitchFamily="2" charset="2"/>
              </a:rPr>
              <a:t>rejecting the pileup </a:t>
            </a:r>
          </a:p>
          <a:p>
            <a:r>
              <a:rPr lang="en-US" b="1" dirty="0" smtClean="0">
                <a:sym typeface="Wingdings" panose="05000000000000000000" pitchFamily="2" charset="2"/>
              </a:rPr>
              <a:t>Strategy</a:t>
            </a:r>
            <a:r>
              <a:rPr lang="en-US" dirty="0" smtClean="0">
                <a:sym typeface="Wingdings" panose="05000000000000000000" pitchFamily="2" charset="2"/>
              </a:rPr>
              <a:t>: higher granularity and faster tracking detectors: time is a fourth coordinate  smarter Trigger DAQ</a:t>
            </a:r>
            <a:endParaRPr lang="en-US" dirty="0"/>
          </a:p>
        </p:txBody>
      </p:sp>
      <p:pic>
        <p:nvPicPr>
          <p:cNvPr id="5130" name="Picture 10" descr="http://atlas.web.cern.ch/Atlas/GROUPS/UPGRADES/trk_pix_slhc_pileup_400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 y="2307294"/>
            <a:ext cx="4210028" cy="30213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atlas.web.cern.ch/Atlas/GROUPS/UPGRADES/trk_pix_slhc_pileup_5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4" y="2307294"/>
            <a:ext cx="4210028" cy="3008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8571091" y="2228590"/>
            <a:ext cx="3337614" cy="3165756"/>
          </a:xfrm>
          <a:prstGeom prst="rect">
            <a:avLst/>
          </a:prstGeom>
        </p:spPr>
      </p:pic>
      <p:cxnSp>
        <p:nvCxnSpPr>
          <p:cNvPr id="11" name="Straight Arrow Connector 10"/>
          <p:cNvCxnSpPr/>
          <p:nvPr/>
        </p:nvCxnSpPr>
        <p:spPr>
          <a:xfrm>
            <a:off x="7596585" y="3704851"/>
            <a:ext cx="1263264"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24/02/2016</a:t>
            </a:r>
            <a:endParaRPr lang="en-US" dirty="0"/>
          </a:p>
        </p:txBody>
      </p:sp>
      <p:sp>
        <p:nvSpPr>
          <p:cNvPr id="4" name="Footer Placeholder 3"/>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244363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3000" fill="hold" nodeType="clickEffect">
                                  <p:stCondLst>
                                    <p:cond delay="0"/>
                                  </p:stCondLst>
                                  <p:childTnLst>
                                    <p:animEffect transition="out" filter="fade">
                                      <p:cBhvr>
                                        <p:cTn id="6" dur="3000"/>
                                        <p:tgtEl>
                                          <p:spTgt spid="24"/>
                                        </p:tgtEl>
                                      </p:cBhvr>
                                    </p:animEffect>
                                    <p:set>
                                      <p:cBhvr>
                                        <p:cTn id="7" dur="1" fill="hold">
                                          <p:stCondLst>
                                            <p:cond delay="2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05788" y="1152122"/>
            <a:ext cx="2425122" cy="646331"/>
          </a:xfrm>
          <a:prstGeom prst="rect">
            <a:avLst/>
          </a:prstGeom>
          <a:solidFill>
            <a:srgbClr val="C80896"/>
          </a:solidFill>
        </p:spPr>
        <p:txBody>
          <a:bodyPr wrap="square" rtlCol="0">
            <a:spAutoFit/>
          </a:bodyPr>
          <a:lstStyle/>
          <a:p>
            <a:r>
              <a:rPr lang="en-US" dirty="0" smtClean="0"/>
              <a:t>No RPCs in the inner layer just MDTs</a:t>
            </a:r>
            <a:endParaRPr lang="en-US" dirty="0"/>
          </a:p>
        </p:txBody>
      </p:sp>
      <p:sp>
        <p:nvSpPr>
          <p:cNvPr id="2" name="Title 1"/>
          <p:cNvSpPr>
            <a:spLocks noGrp="1"/>
          </p:cNvSpPr>
          <p:nvPr>
            <p:ph type="title"/>
          </p:nvPr>
        </p:nvSpPr>
        <p:spPr>
          <a:xfrm>
            <a:off x="305788" y="210672"/>
            <a:ext cx="9404723" cy="727496"/>
          </a:xfrm>
          <a:solidFill>
            <a:srgbClr val="684704"/>
          </a:solidFill>
        </p:spPr>
        <p:txBody>
          <a:bodyPr/>
          <a:lstStyle/>
          <a:p>
            <a:r>
              <a:rPr lang="en-US" dirty="0" smtClean="0">
                <a:solidFill>
                  <a:srgbClr val="FFC000"/>
                </a:solidFill>
              </a:rPr>
              <a:t>The ATLAS RPC Muon System today </a:t>
            </a:r>
            <a:endParaRPr lang="en-US" dirty="0">
              <a:solidFill>
                <a:srgbClr val="FFC000"/>
              </a:solidFill>
            </a:endParaRPr>
          </a:p>
        </p:txBody>
      </p:sp>
      <p:pic>
        <p:nvPicPr>
          <p:cNvPr id="7" name="Content Placeholder 6"/>
          <p:cNvPicPr>
            <a:picLocks noGrp="1" noChangeAspect="1"/>
          </p:cNvPicPr>
          <p:nvPr>
            <p:ph idx="1"/>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3689" y="1367330"/>
            <a:ext cx="5924905" cy="5055576"/>
          </a:xfrm>
        </p:spPr>
      </p:pic>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pic>
        <p:nvPicPr>
          <p:cNvPr id="9" name="Picture 8"/>
          <p:cNvPicPr>
            <a:picLocks noChangeAspect="1"/>
          </p:cNvPicPr>
          <p:nvPr/>
        </p:nvPicPr>
        <p:blipFill rotWithShape="1">
          <a:blip r:embed="rId4" cstate="screen">
            <a:clrChange>
              <a:clrFrom>
                <a:srgbClr val="FFFFFF"/>
              </a:clrFrom>
              <a:clrTo>
                <a:srgbClr val="FFFFFF">
                  <a:alpha val="0"/>
                </a:srgbClr>
              </a:clrTo>
            </a:clrChange>
            <a:duotone>
              <a:prstClr val="black"/>
              <a:srgbClr val="D9C3A5">
                <a:tint val="50000"/>
                <a:satMod val="180000"/>
              </a:srgbClr>
            </a:duotone>
            <a:extLst>
              <a:ext uri="{BEBA8EAE-BF5A-486C-A8C5-ECC9F3942E4B}">
                <a14:imgProps xmlns:a14="http://schemas.microsoft.com/office/drawing/2010/main">
                  <a14:imgLayer r:embed="rId5">
                    <a14:imgEffect>
                      <a14:backgroundRemoval t="0" b="42130" l="0" r="20313"/>
                    </a14:imgEffect>
                  </a14:imgLayer>
                </a14:imgProps>
              </a:ext>
              <a:ext uri="{28A0092B-C50C-407E-A947-70E740481C1C}">
                <a14:useLocalDpi xmlns:a14="http://schemas.microsoft.com/office/drawing/2010/main"/>
              </a:ext>
            </a:extLst>
          </a:blip>
          <a:srcRect r="79618" b="57199"/>
          <a:stretch/>
        </p:blipFill>
        <p:spPr>
          <a:xfrm>
            <a:off x="2048005" y="2806514"/>
            <a:ext cx="1789181" cy="2113410"/>
          </a:xfrm>
          <a:prstGeom prst="rect">
            <a:avLst/>
          </a:prstGeom>
        </p:spPr>
      </p:pic>
      <p:sp>
        <p:nvSpPr>
          <p:cNvPr id="10" name="Content Placeholder 7"/>
          <p:cNvSpPr txBox="1">
            <a:spLocks/>
          </p:cNvSpPr>
          <p:nvPr/>
        </p:nvSpPr>
        <p:spPr>
          <a:xfrm>
            <a:off x="6664177" y="1251818"/>
            <a:ext cx="5252239" cy="240856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rgbClr val="FFC000"/>
              </a:buClr>
            </a:pPr>
            <a:r>
              <a:rPr lang="en-US" dirty="0" smtClean="0"/>
              <a:t>OUTER LAYER for High </a:t>
            </a:r>
            <a:r>
              <a:rPr lang="en-US" dirty="0" err="1" smtClean="0"/>
              <a:t>pT</a:t>
            </a:r>
            <a:r>
              <a:rPr lang="en-US" dirty="0" smtClean="0"/>
              <a:t> trigger</a:t>
            </a:r>
          </a:p>
          <a:p>
            <a:pPr lvl="1">
              <a:buClr>
                <a:srgbClr val="FFC000"/>
              </a:buClr>
            </a:pPr>
            <a:r>
              <a:rPr lang="en-US" dirty="0" smtClean="0"/>
              <a:t>One doublet chamber</a:t>
            </a:r>
          </a:p>
          <a:p>
            <a:pPr>
              <a:buClr>
                <a:srgbClr val="FFC000"/>
              </a:buClr>
            </a:pPr>
            <a:r>
              <a:rPr lang="en-US" dirty="0" smtClean="0"/>
              <a:t>MIDDLE LAYER for Low </a:t>
            </a:r>
            <a:r>
              <a:rPr lang="en-US" dirty="0" err="1" smtClean="0"/>
              <a:t>pT</a:t>
            </a:r>
            <a:r>
              <a:rPr lang="en-US" dirty="0" smtClean="0"/>
              <a:t> trigger</a:t>
            </a:r>
          </a:p>
          <a:p>
            <a:pPr lvl="1">
              <a:buClr>
                <a:srgbClr val="FFC000"/>
              </a:buClr>
            </a:pPr>
            <a:r>
              <a:rPr lang="en-US" dirty="0" smtClean="0"/>
              <a:t>Two doublet chambers</a:t>
            </a:r>
          </a:p>
          <a:p>
            <a:pPr>
              <a:buClr>
                <a:srgbClr val="FFC000"/>
              </a:buClr>
            </a:pPr>
            <a:r>
              <a:rPr lang="en-US" dirty="0" smtClean="0"/>
              <a:t>IN TOTAL 6 independent layers measuring Eta and Phi </a:t>
            </a:r>
          </a:p>
          <a:p>
            <a:pPr>
              <a:buClr>
                <a:srgbClr val="FFC000"/>
              </a:buClr>
            </a:pPr>
            <a:r>
              <a:rPr lang="en-US" dirty="0" smtClean="0"/>
              <a:t>Hard wired trigger system (on chamber)</a:t>
            </a:r>
            <a:endParaRPr lang="en-US" dirty="0"/>
          </a:p>
        </p:txBody>
      </p:sp>
      <p:cxnSp>
        <p:nvCxnSpPr>
          <p:cNvPr id="12" name="Straight Arrow Connector 11"/>
          <p:cNvCxnSpPr/>
          <p:nvPr/>
        </p:nvCxnSpPr>
        <p:spPr>
          <a:xfrm flipH="1">
            <a:off x="4944140" y="1447800"/>
            <a:ext cx="1499108" cy="70130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812607" y="2318299"/>
            <a:ext cx="2630642" cy="39300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966486" y="1156013"/>
            <a:ext cx="329607" cy="2728496"/>
            <a:chOff x="2966486" y="1156013"/>
            <a:chExt cx="329607" cy="2728496"/>
          </a:xfrm>
        </p:grpSpPr>
        <p:cxnSp>
          <p:nvCxnSpPr>
            <p:cNvPr id="22" name="Straight Connector 21"/>
            <p:cNvCxnSpPr>
              <a:cxnSpLocks noChangeAspect="1"/>
            </p:cNvCxnSpPr>
            <p:nvPr/>
          </p:nvCxnSpPr>
          <p:spPr>
            <a:xfrm>
              <a:off x="2966486" y="1156013"/>
              <a:ext cx="91285" cy="75851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p:nvCxnSpPr>
          <p:spPr>
            <a:xfrm>
              <a:off x="3099671" y="2265290"/>
              <a:ext cx="12754" cy="10601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ChangeAspect="1"/>
            </p:cNvCxnSpPr>
            <p:nvPr/>
          </p:nvCxnSpPr>
          <p:spPr>
            <a:xfrm>
              <a:off x="3204808" y="3125998"/>
              <a:ext cx="91285" cy="75851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6"/>
          <a:stretch>
            <a:fillRect/>
          </a:stretch>
        </p:blipFill>
        <p:spPr>
          <a:xfrm>
            <a:off x="7001147" y="3734604"/>
            <a:ext cx="2989555" cy="2668386"/>
          </a:xfrm>
          <a:prstGeom prst="rect">
            <a:avLst/>
          </a:prstGeom>
        </p:spPr>
      </p:pic>
      <p:cxnSp>
        <p:nvCxnSpPr>
          <p:cNvPr id="32" name="Straight Arrow Connector 31"/>
          <p:cNvCxnSpPr>
            <a:stCxn id="27" idx="1"/>
          </p:cNvCxnSpPr>
          <p:nvPr/>
        </p:nvCxnSpPr>
        <p:spPr>
          <a:xfrm flipH="1" flipV="1">
            <a:off x="2966486" y="2466520"/>
            <a:ext cx="4034661" cy="260227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7" idx="2"/>
          </p:cNvCxnSpPr>
          <p:nvPr/>
        </p:nvCxnSpPr>
        <p:spPr>
          <a:xfrm>
            <a:off x="1518349" y="1798453"/>
            <a:ext cx="971210" cy="201203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of the atlas muon barrel</a:t>
            </a:r>
            <a:endParaRPr lang="en-US" dirty="0"/>
          </a:p>
        </p:txBody>
      </p:sp>
      <p:sp>
        <p:nvSpPr>
          <p:cNvPr id="3" name="Content Placeholder 2"/>
          <p:cNvSpPr>
            <a:spLocks noGrp="1"/>
          </p:cNvSpPr>
          <p:nvPr>
            <p:ph idx="1"/>
          </p:nvPr>
        </p:nvSpPr>
        <p:spPr>
          <a:xfrm>
            <a:off x="546930" y="1068225"/>
            <a:ext cx="10998437" cy="5237325"/>
          </a:xfrm>
        </p:spPr>
        <p:txBody>
          <a:bodyPr>
            <a:normAutofit lnSpcReduction="10000"/>
          </a:bodyPr>
          <a:lstStyle/>
          <a:p>
            <a:pPr marL="0" indent="0">
              <a:buNone/>
            </a:pPr>
            <a:r>
              <a:rPr lang="en-US" sz="2400" b="1" dirty="0" smtClean="0"/>
              <a:t>The trigger chambers in the barrel will undergo a deep upgrade process</a:t>
            </a:r>
          </a:p>
          <a:p>
            <a:r>
              <a:rPr lang="en-US" dirty="0" smtClean="0"/>
              <a:t>The readout and trigger electronics of the present system will be completely replaced for compatibility with the new DAQ system. </a:t>
            </a:r>
          </a:p>
          <a:p>
            <a:r>
              <a:rPr lang="en-US" dirty="0" smtClean="0"/>
              <a:t>Opportunity to implement a new generation of fast TDC in </a:t>
            </a:r>
            <a:r>
              <a:rPr lang="en-US" dirty="0" err="1" smtClean="0"/>
              <a:t>BiCMOS</a:t>
            </a:r>
            <a:r>
              <a:rPr lang="en-US" dirty="0" smtClean="0"/>
              <a:t> technology</a:t>
            </a:r>
          </a:p>
          <a:p>
            <a:pPr lvl="1"/>
            <a:r>
              <a:rPr lang="en-US" dirty="0" smtClean="0"/>
              <a:t>Rad hard</a:t>
            </a:r>
          </a:p>
          <a:p>
            <a:pPr lvl="1"/>
            <a:r>
              <a:rPr lang="en-US" dirty="0" smtClean="0"/>
              <a:t>Low power consumption</a:t>
            </a:r>
          </a:p>
          <a:p>
            <a:pPr lvl="1"/>
            <a:r>
              <a:rPr lang="en-US" dirty="0" smtClean="0"/>
              <a:t>Time bin of 30 </a:t>
            </a:r>
            <a:r>
              <a:rPr lang="en-US" dirty="0" err="1" smtClean="0"/>
              <a:t>ps</a:t>
            </a:r>
            <a:r>
              <a:rPr lang="en-US" dirty="0" smtClean="0"/>
              <a:t> without effort</a:t>
            </a:r>
          </a:p>
          <a:p>
            <a:r>
              <a:rPr lang="en-US" dirty="0" smtClean="0"/>
              <a:t>The front end embedded in the chambers is already designed to offer a sharp timing response (narrow band-pass circuit)</a:t>
            </a:r>
          </a:p>
          <a:p>
            <a:pPr marL="0" indent="0">
              <a:buNone/>
            </a:pPr>
            <a:r>
              <a:rPr lang="en-US" sz="2400" b="1" dirty="0" smtClean="0"/>
              <a:t>NEW chambers will be added to increase the system coverage and redundancy</a:t>
            </a:r>
          </a:p>
          <a:p>
            <a:r>
              <a:rPr lang="en-US" dirty="0" smtClean="0"/>
              <a:t>Will be equipped natively with the new generation front end and TDC</a:t>
            </a:r>
          </a:p>
          <a:p>
            <a:r>
              <a:rPr lang="en-US" sz="1800" dirty="0" smtClean="0"/>
              <a:t>Fully exploiting the potential of the existing ATLAS RPC chambers.</a:t>
            </a:r>
          </a:p>
          <a:p>
            <a:r>
              <a:rPr lang="en-US" sz="1800" dirty="0" smtClean="0"/>
              <a:t>Better time resolution, charge measurement, 2D </a:t>
            </a:r>
            <a:r>
              <a:rPr lang="en-US" sz="1800" dirty="0" err="1" smtClean="0"/>
              <a:t>meantimer</a:t>
            </a:r>
            <a:r>
              <a:rPr lang="en-US" sz="1800" dirty="0" smtClean="0"/>
              <a:t> </a:t>
            </a:r>
          </a:p>
          <a:p>
            <a:endParaRPr lang="en-US" sz="1800" dirty="0" smtClean="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3159857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70" y="177092"/>
            <a:ext cx="10145779" cy="763153"/>
          </a:xfrm>
          <a:solidFill>
            <a:srgbClr val="684704"/>
          </a:solidFill>
        </p:spPr>
        <p:txBody>
          <a:bodyPr>
            <a:normAutofit fontScale="90000"/>
          </a:bodyPr>
          <a:lstStyle/>
          <a:p>
            <a:r>
              <a:rPr lang="en-US" dirty="0" smtClean="0">
                <a:solidFill>
                  <a:srgbClr val="FFC000"/>
                </a:solidFill>
              </a:rPr>
              <a:t>Trigger detector upgrade proposal: new </a:t>
            </a:r>
            <a:r>
              <a:rPr lang="en-US" dirty="0" err="1" smtClean="0">
                <a:solidFill>
                  <a:srgbClr val="FFC000"/>
                </a:solidFill>
              </a:rPr>
              <a:t>rpc</a:t>
            </a:r>
            <a:r>
              <a:rPr lang="en-US" sz="2200" dirty="0" err="1" smtClean="0">
                <a:solidFill>
                  <a:srgbClr val="FFC000"/>
                </a:solidFill>
              </a:rPr>
              <a:t>s</a:t>
            </a:r>
            <a:endParaRPr lang="en-US" sz="2200" dirty="0">
              <a:solidFill>
                <a:srgbClr val="FFC000"/>
              </a:solidFill>
            </a:endParaRPr>
          </a:p>
        </p:txBody>
      </p:sp>
      <p:sp>
        <p:nvSpPr>
          <p:cNvPr id="62" name="Date Placeholder 3"/>
          <p:cNvSpPr>
            <a:spLocks noGrp="1"/>
          </p:cNvSpPr>
          <p:nvPr>
            <p:ph type="dt" sz="half" idx="10"/>
          </p:nvPr>
        </p:nvSpPr>
        <p:spPr>
          <a:xfrm>
            <a:off x="6707896" y="6469374"/>
            <a:ext cx="1600200" cy="365125"/>
          </a:xfrm>
        </p:spPr>
        <p:txBody>
          <a:bodyPr/>
          <a:lstStyle/>
          <a:p>
            <a:r>
              <a:rPr lang="en-US" smtClean="0"/>
              <a:t>24/02/2016</a:t>
            </a:r>
            <a:endParaRPr lang="en-US" dirty="0"/>
          </a:p>
        </p:txBody>
      </p:sp>
      <p:sp>
        <p:nvSpPr>
          <p:cNvPr id="63" name="Footer Placeholder 4"/>
          <p:cNvSpPr>
            <a:spLocks noGrp="1"/>
          </p:cNvSpPr>
          <p:nvPr>
            <p:ph type="ftr" sz="quarter" idx="11"/>
          </p:nvPr>
        </p:nvSpPr>
        <p:spPr>
          <a:xfrm>
            <a:off x="87060" y="6438449"/>
            <a:ext cx="7543800" cy="365125"/>
          </a:xfrm>
        </p:spPr>
        <p:txBody>
          <a:bodyPr/>
          <a:lstStyle/>
          <a:p>
            <a:r>
              <a:rPr lang="fi-FI" smtClean="0"/>
              <a:t>G. Aielli - RPC 2016</a:t>
            </a:r>
            <a:endParaRPr lang="en-US" dirty="0"/>
          </a:p>
        </p:txBody>
      </p:sp>
      <p:grpSp>
        <p:nvGrpSpPr>
          <p:cNvPr id="9" name="Gruppo 1"/>
          <p:cNvGrpSpPr/>
          <p:nvPr/>
        </p:nvGrpSpPr>
        <p:grpSpPr>
          <a:xfrm>
            <a:off x="4741349" y="2419100"/>
            <a:ext cx="4238735" cy="3928114"/>
            <a:chOff x="1961708" y="836711"/>
            <a:chExt cx="5406687" cy="5340121"/>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41862" y="836711"/>
              <a:ext cx="5326533" cy="534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riangolo isoscele 9"/>
            <p:cNvSpPr/>
            <p:nvPr/>
          </p:nvSpPr>
          <p:spPr>
            <a:xfrm rot="16200000">
              <a:off x="1952708" y="5778260"/>
              <a:ext cx="108012" cy="90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olo isoscele 10"/>
            <p:cNvSpPr/>
            <p:nvPr/>
          </p:nvSpPr>
          <p:spPr>
            <a:xfrm>
              <a:off x="6696236" y="845590"/>
              <a:ext cx="108012" cy="900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riangolo isoscele 12"/>
          <p:cNvSpPr/>
          <p:nvPr/>
        </p:nvSpPr>
        <p:spPr>
          <a:xfrm rot="16200000">
            <a:off x="4722293" y="6045221"/>
            <a:ext cx="79452" cy="707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olo isoscele 14"/>
          <p:cNvSpPr/>
          <p:nvPr/>
        </p:nvSpPr>
        <p:spPr>
          <a:xfrm>
            <a:off x="8448956" y="2419093"/>
            <a:ext cx="84920" cy="66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449" y="946776"/>
            <a:ext cx="6437981" cy="369332"/>
          </a:xfrm>
          <a:prstGeom prst="rect">
            <a:avLst/>
          </a:prstGeom>
          <a:noFill/>
        </p:spPr>
        <p:txBody>
          <a:bodyPr wrap="none" rtlCol="0">
            <a:spAutoFit/>
          </a:bodyPr>
          <a:lstStyle/>
          <a:p>
            <a:r>
              <a:rPr lang="en-US" dirty="0"/>
              <a:t>increase the redundancy by </a:t>
            </a:r>
            <a:r>
              <a:rPr lang="en-US" dirty="0" smtClean="0"/>
              <a:t>adding the RPC inner layer</a:t>
            </a:r>
            <a:endParaRPr lang="en-US" dirty="0"/>
          </a:p>
        </p:txBody>
      </p:sp>
      <p:sp>
        <p:nvSpPr>
          <p:cNvPr id="59" name="Arc 58"/>
          <p:cNvSpPr/>
          <p:nvPr/>
        </p:nvSpPr>
        <p:spPr>
          <a:xfrm rot="555071">
            <a:off x="9278103" y="2383801"/>
            <a:ext cx="1237048" cy="5220344"/>
          </a:xfrm>
          <a:prstGeom prst="arc">
            <a:avLst>
              <a:gd name="adj1" fmla="val 16582923"/>
              <a:gd name="adj2" fmla="val 21596125"/>
            </a:avLst>
          </a:prstGeom>
          <a:ln w="12700">
            <a:solidFill>
              <a:srgbClr val="CBEC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9429159" y="5216352"/>
            <a:ext cx="235621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BEC02"/>
                </a:solidFill>
              </a:rPr>
              <a:t>9</a:t>
            </a:r>
            <a:r>
              <a:rPr lang="en-US" dirty="0" smtClean="0"/>
              <a:t> layers instead of 6</a:t>
            </a:r>
          </a:p>
          <a:p>
            <a:pPr marL="285750" indent="-285750">
              <a:buFont typeface="Arial" panose="020B0604020202020204" pitchFamily="34" charset="0"/>
              <a:buChar char="•"/>
            </a:pPr>
            <a:r>
              <a:rPr lang="en-US" dirty="0" smtClean="0">
                <a:solidFill>
                  <a:srgbClr val="CBEC02"/>
                </a:solidFill>
              </a:rPr>
              <a:t>4</a:t>
            </a:r>
            <a:r>
              <a:rPr lang="en-US" dirty="0" smtClean="0"/>
              <a:t> chambers instead of 3</a:t>
            </a:r>
            <a:endParaRPr lang="en-US" dirty="0"/>
          </a:p>
        </p:txBody>
      </p:sp>
      <p:sp>
        <p:nvSpPr>
          <p:cNvPr id="6" name="Rectangle 5"/>
          <p:cNvSpPr/>
          <p:nvPr/>
        </p:nvSpPr>
        <p:spPr>
          <a:xfrm>
            <a:off x="87060" y="1394986"/>
            <a:ext cx="9308577" cy="923330"/>
          </a:xfrm>
          <a:prstGeom prst="rect">
            <a:avLst/>
          </a:prstGeom>
        </p:spPr>
        <p:txBody>
          <a:bodyPr wrap="square">
            <a:spAutoFit/>
          </a:bodyPr>
          <a:lstStyle/>
          <a:p>
            <a:pPr lvl="1"/>
            <a:r>
              <a:rPr lang="en-US" dirty="0"/>
              <a:t>This idea was already considered in the original project of the barrel trigger detector, but at that time the need for the 3</a:t>
            </a:r>
            <a:r>
              <a:rPr lang="en-US" baseline="30000" dirty="0"/>
              <a:t>rd</a:t>
            </a:r>
            <a:r>
              <a:rPr lang="en-US" dirty="0"/>
              <a:t>  station was not stringent  and it was canceled when a substantial downgrade was required to Atlas</a:t>
            </a:r>
          </a:p>
        </p:txBody>
      </p:sp>
      <p:cxnSp>
        <p:nvCxnSpPr>
          <p:cNvPr id="14" name="Straight Arrow Connector 13"/>
          <p:cNvCxnSpPr>
            <a:endCxn id="36" idx="2"/>
          </p:cNvCxnSpPr>
          <p:nvPr/>
        </p:nvCxnSpPr>
        <p:spPr>
          <a:xfrm>
            <a:off x="6674413" y="3013446"/>
            <a:ext cx="1034812" cy="15965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descr="C:\Users\Lorenzo\Desktop\Atlas_barrel_section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6564" y="2416831"/>
            <a:ext cx="4050293" cy="3923102"/>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4" name="Rettangolo 3"/>
          <p:cNvSpPr/>
          <p:nvPr/>
        </p:nvSpPr>
        <p:spPr>
          <a:xfrm>
            <a:off x="6464898" y="4584480"/>
            <a:ext cx="495557" cy="26481"/>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ttangolo 6"/>
          <p:cNvSpPr/>
          <p:nvPr/>
        </p:nvSpPr>
        <p:spPr>
          <a:xfrm>
            <a:off x="6968209" y="4585456"/>
            <a:ext cx="495557" cy="26481"/>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7"/>
          <p:cNvSpPr/>
          <p:nvPr/>
        </p:nvSpPr>
        <p:spPr>
          <a:xfrm>
            <a:off x="7461446" y="4583501"/>
            <a:ext cx="495557" cy="26481"/>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8"/>
          <p:cNvSpPr/>
          <p:nvPr/>
        </p:nvSpPr>
        <p:spPr>
          <a:xfrm>
            <a:off x="7964756" y="4584480"/>
            <a:ext cx="495557" cy="26481"/>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617124" y="3347845"/>
            <a:ext cx="2121409" cy="2045952"/>
            <a:chOff x="1616081" y="3371292"/>
            <a:chExt cx="2121409" cy="2045952"/>
          </a:xfrm>
        </p:grpSpPr>
        <p:sp>
          <p:nvSpPr>
            <p:cNvPr id="17" name="Rettangolo 5"/>
            <p:cNvSpPr>
              <a:spLocks/>
            </p:cNvSpPr>
            <p:nvPr/>
          </p:nvSpPr>
          <p:spPr>
            <a:xfrm rot="18931243">
              <a:off x="3337469" y="5006655"/>
              <a:ext cx="270777" cy="33834"/>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6"/>
            <p:cNvSpPr/>
            <p:nvPr/>
          </p:nvSpPr>
          <p:spPr>
            <a:xfrm rot="2615954">
              <a:off x="3150273" y="3640243"/>
              <a:ext cx="489997" cy="45719"/>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9"/>
            <p:cNvSpPr>
              <a:spLocks/>
            </p:cNvSpPr>
            <p:nvPr/>
          </p:nvSpPr>
          <p:spPr>
            <a:xfrm rot="2715485" flipV="1">
              <a:off x="1700816" y="4984439"/>
              <a:ext cx="304177" cy="42258"/>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12"/>
            <p:cNvSpPr/>
            <p:nvPr/>
          </p:nvSpPr>
          <p:spPr>
            <a:xfrm rot="20256539">
              <a:off x="2846039" y="5117741"/>
              <a:ext cx="300210" cy="2110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tangolo 13"/>
            <p:cNvSpPr/>
            <p:nvPr/>
          </p:nvSpPr>
          <p:spPr>
            <a:xfrm rot="20256539">
              <a:off x="2192335" y="3597286"/>
              <a:ext cx="300210" cy="2110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ttangolo 14"/>
            <p:cNvSpPr/>
            <p:nvPr/>
          </p:nvSpPr>
          <p:spPr>
            <a:xfrm rot="1369526">
              <a:off x="2840831" y="3596156"/>
              <a:ext cx="300210" cy="2110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15"/>
            <p:cNvSpPr/>
            <p:nvPr/>
          </p:nvSpPr>
          <p:spPr>
            <a:xfrm rot="1369526">
              <a:off x="2191973" y="5118260"/>
              <a:ext cx="300210" cy="2110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16"/>
            <p:cNvSpPr/>
            <p:nvPr/>
          </p:nvSpPr>
          <p:spPr>
            <a:xfrm rot="4041769">
              <a:off x="1747265" y="4680803"/>
              <a:ext cx="290162" cy="2183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tangolo 17"/>
            <p:cNvSpPr/>
            <p:nvPr/>
          </p:nvSpPr>
          <p:spPr>
            <a:xfrm rot="4041769">
              <a:off x="3310679" y="4047224"/>
              <a:ext cx="290162" cy="2183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ttangolo 18"/>
            <p:cNvSpPr/>
            <p:nvPr/>
          </p:nvSpPr>
          <p:spPr>
            <a:xfrm rot="6789305">
              <a:off x="1740275" y="4055947"/>
              <a:ext cx="290162" cy="2183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ttangolo 19"/>
            <p:cNvSpPr/>
            <p:nvPr/>
          </p:nvSpPr>
          <p:spPr>
            <a:xfrm rot="6789305">
              <a:off x="3307820" y="4680504"/>
              <a:ext cx="290162" cy="21833"/>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ttangolo 6"/>
            <p:cNvSpPr/>
            <p:nvPr/>
          </p:nvSpPr>
          <p:spPr>
            <a:xfrm>
              <a:off x="2418707" y="5371525"/>
              <a:ext cx="506143" cy="45719"/>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ttangolo 6"/>
            <p:cNvSpPr/>
            <p:nvPr/>
          </p:nvSpPr>
          <p:spPr>
            <a:xfrm rot="16200000">
              <a:off x="3480351" y="4359963"/>
              <a:ext cx="468559" cy="45719"/>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ttangolo 6"/>
            <p:cNvSpPr/>
            <p:nvPr/>
          </p:nvSpPr>
          <p:spPr>
            <a:xfrm rot="16200000" flipV="1">
              <a:off x="1399865" y="4364045"/>
              <a:ext cx="478151" cy="45719"/>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ttangolo 6"/>
            <p:cNvSpPr/>
            <p:nvPr/>
          </p:nvSpPr>
          <p:spPr>
            <a:xfrm>
              <a:off x="2429989" y="3371292"/>
              <a:ext cx="494862" cy="45719"/>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ttangolo 6"/>
            <p:cNvSpPr/>
            <p:nvPr/>
          </p:nvSpPr>
          <p:spPr>
            <a:xfrm rot="18932910">
              <a:off x="1675326" y="3656874"/>
              <a:ext cx="507021" cy="45719"/>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9119533" y="3911506"/>
            <a:ext cx="981359" cy="369332"/>
          </a:xfrm>
          <a:prstGeom prst="rect">
            <a:avLst/>
          </a:prstGeom>
          <a:noFill/>
        </p:spPr>
        <p:txBody>
          <a:bodyPr wrap="none" rtlCol="0">
            <a:spAutoFit/>
          </a:bodyPr>
          <a:lstStyle/>
          <a:p>
            <a:r>
              <a:rPr lang="en-US" dirty="0" smtClean="0"/>
              <a:t>BM.CO</a:t>
            </a:r>
            <a:endParaRPr lang="en-US" dirty="0"/>
          </a:p>
        </p:txBody>
      </p:sp>
      <p:sp>
        <p:nvSpPr>
          <p:cNvPr id="69" name="TextBox 68"/>
          <p:cNvSpPr txBox="1"/>
          <p:nvPr/>
        </p:nvSpPr>
        <p:spPr>
          <a:xfrm>
            <a:off x="9127723" y="3529646"/>
            <a:ext cx="782587" cy="369332"/>
          </a:xfrm>
          <a:prstGeom prst="rect">
            <a:avLst/>
          </a:prstGeom>
          <a:noFill/>
        </p:spPr>
        <p:txBody>
          <a:bodyPr wrap="none" rtlCol="0">
            <a:spAutoFit/>
          </a:bodyPr>
          <a:lstStyle/>
          <a:p>
            <a:r>
              <a:rPr lang="en-US" dirty="0" smtClean="0"/>
              <a:t>BM.PI</a:t>
            </a:r>
            <a:endParaRPr lang="en-US" dirty="0"/>
          </a:p>
        </p:txBody>
      </p:sp>
      <p:sp>
        <p:nvSpPr>
          <p:cNvPr id="70" name="TextBox 69"/>
          <p:cNvSpPr txBox="1"/>
          <p:nvPr/>
        </p:nvSpPr>
        <p:spPr>
          <a:xfrm>
            <a:off x="9423783" y="2728486"/>
            <a:ext cx="518091" cy="369332"/>
          </a:xfrm>
          <a:prstGeom prst="rect">
            <a:avLst/>
          </a:prstGeom>
          <a:noFill/>
        </p:spPr>
        <p:txBody>
          <a:bodyPr wrap="none" rtlCol="0">
            <a:spAutoFit/>
          </a:bodyPr>
          <a:lstStyle/>
          <a:p>
            <a:r>
              <a:rPr lang="en-US" dirty="0" smtClean="0"/>
              <a:t>BO</a:t>
            </a:r>
            <a:endParaRPr lang="en-US" dirty="0"/>
          </a:p>
        </p:txBody>
      </p:sp>
      <p:sp>
        <p:nvSpPr>
          <p:cNvPr id="43" name="Rectangle 42"/>
          <p:cNvSpPr/>
          <p:nvPr/>
        </p:nvSpPr>
        <p:spPr>
          <a:xfrm>
            <a:off x="10057140" y="4033575"/>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057140" y="4127143"/>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048529" y="3646479"/>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048529" y="3740047"/>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057140" y="2874159"/>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057140" y="2967727"/>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593416" y="4124383"/>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600520" y="4026986"/>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0611061" y="3728138"/>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598915" y="3630741"/>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572812" y="2967235"/>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560666" y="2869838"/>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87642" y="4460989"/>
            <a:ext cx="1737032" cy="369332"/>
            <a:chOff x="9387642" y="4460989"/>
            <a:chExt cx="1737032" cy="369332"/>
          </a:xfrm>
        </p:grpSpPr>
        <p:sp>
          <p:nvSpPr>
            <p:cNvPr id="71" name="TextBox 70"/>
            <p:cNvSpPr txBox="1"/>
            <p:nvPr/>
          </p:nvSpPr>
          <p:spPr>
            <a:xfrm>
              <a:off x="9387642" y="4460989"/>
              <a:ext cx="370614" cy="369332"/>
            </a:xfrm>
            <a:prstGeom prst="rect">
              <a:avLst/>
            </a:prstGeom>
            <a:noFill/>
            <a:ln>
              <a:solidFill>
                <a:srgbClr val="CBEC02"/>
              </a:solidFill>
            </a:ln>
          </p:spPr>
          <p:txBody>
            <a:bodyPr wrap="none" rtlCol="0">
              <a:spAutoFit/>
            </a:bodyPr>
            <a:lstStyle/>
            <a:p>
              <a:r>
                <a:rPr lang="en-US" dirty="0" smtClean="0"/>
                <a:t>BI</a:t>
              </a:r>
              <a:endParaRPr lang="en-US" dirty="0"/>
            </a:p>
          </p:txBody>
        </p:sp>
        <p:sp>
          <p:nvSpPr>
            <p:cNvPr id="40" name="Rectangle 39"/>
            <p:cNvSpPr/>
            <p:nvPr/>
          </p:nvSpPr>
          <p:spPr>
            <a:xfrm>
              <a:off x="10048529" y="4517512"/>
              <a:ext cx="1064962" cy="45719"/>
            </a:xfrm>
            <a:prstGeom prst="rect">
              <a:avLst/>
            </a:prstGeom>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048529" y="4602534"/>
              <a:ext cx="1064962" cy="45719"/>
            </a:xfrm>
            <a:prstGeom prst="rect">
              <a:avLst/>
            </a:prstGeom>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059712" y="4689803"/>
              <a:ext cx="1064962" cy="45719"/>
            </a:xfrm>
            <a:prstGeom prst="rect">
              <a:avLst/>
            </a:prstGeom>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509996" y="4690345"/>
              <a:ext cx="79625" cy="51093"/>
            </a:xfrm>
            <a:prstGeom prst="rect">
              <a:avLst/>
            </a:prstGeom>
            <a:solidFill>
              <a:srgbClr val="FF0000"/>
            </a:solidFill>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527643" y="4608432"/>
              <a:ext cx="79625" cy="51093"/>
            </a:xfrm>
            <a:prstGeom prst="rect">
              <a:avLst/>
            </a:prstGeom>
            <a:solidFill>
              <a:srgbClr val="FF0000"/>
            </a:solidFill>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545289" y="4519222"/>
              <a:ext cx="79625" cy="51093"/>
            </a:xfrm>
            <a:prstGeom prst="rect">
              <a:avLst/>
            </a:prstGeom>
            <a:solidFill>
              <a:srgbClr val="FF0000"/>
            </a:solidFill>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ttangolo 5"/>
          <p:cNvSpPr>
            <a:spLocks/>
          </p:cNvSpPr>
          <p:nvPr/>
        </p:nvSpPr>
        <p:spPr>
          <a:xfrm rot="18931243">
            <a:off x="3251468" y="5251661"/>
            <a:ext cx="270777" cy="33834"/>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ttangolo 9"/>
          <p:cNvSpPr>
            <a:spLocks/>
          </p:cNvSpPr>
          <p:nvPr/>
        </p:nvSpPr>
        <p:spPr>
          <a:xfrm rot="2715485" flipV="1">
            <a:off x="1792409" y="5257212"/>
            <a:ext cx="304177" cy="42258"/>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78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Complete the job: From the bis78 to the bi…</a:t>
            </a:r>
            <a:endParaRPr lang="en-US" dirty="0"/>
          </a:p>
        </p:txBody>
      </p:sp>
      <p:sp>
        <p:nvSpPr>
          <p:cNvPr id="5" name="Date Placeholder 4"/>
          <p:cNvSpPr>
            <a:spLocks noGrp="1"/>
          </p:cNvSpPr>
          <p:nvPr>
            <p:ph type="dt" sz="half" idx="10"/>
          </p:nvPr>
        </p:nvSpPr>
        <p:spPr/>
        <p:txBody>
          <a:bodyPr/>
          <a:lstStyle/>
          <a:p>
            <a:r>
              <a:rPr lang="en-US" smtClean="0"/>
              <a:t>24/02/2016</a:t>
            </a:r>
            <a:endParaRPr lang="en-US" dirty="0"/>
          </a:p>
        </p:txBody>
      </p:sp>
      <p:sp>
        <p:nvSpPr>
          <p:cNvPr id="6" name="Footer Placeholder 5"/>
          <p:cNvSpPr>
            <a:spLocks noGrp="1"/>
          </p:cNvSpPr>
          <p:nvPr>
            <p:ph type="ftr" sz="quarter" idx="11"/>
          </p:nvPr>
        </p:nvSpPr>
        <p:spPr/>
        <p:txBody>
          <a:bodyPr/>
          <a:lstStyle/>
          <a:p>
            <a:r>
              <a:rPr lang="fi-FI" smtClean="0"/>
              <a:t>G. Aielli - RPC 2016</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13" y="1237819"/>
            <a:ext cx="9190772" cy="520093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p:spPr>
      </p:pic>
      <p:sp>
        <p:nvSpPr>
          <p:cNvPr id="11" name="Freeform 10"/>
          <p:cNvSpPr/>
          <p:nvPr/>
        </p:nvSpPr>
        <p:spPr>
          <a:xfrm>
            <a:off x="4375447" y="1239140"/>
            <a:ext cx="3751603" cy="3879791"/>
          </a:xfrm>
          <a:custGeom>
            <a:avLst/>
            <a:gdLst>
              <a:gd name="connsiteX0" fmla="*/ 734938 w 3751603"/>
              <a:gd name="connsiteY0" fmla="*/ 0 h 3580688"/>
              <a:gd name="connsiteX1" fmla="*/ 666572 w 3751603"/>
              <a:gd name="connsiteY1" fmla="*/ 76912 h 3580688"/>
              <a:gd name="connsiteX2" fmla="*/ 495656 w 3751603"/>
              <a:gd name="connsiteY2" fmla="*/ 102550 h 3580688"/>
              <a:gd name="connsiteX3" fmla="*/ 170916 w 3751603"/>
              <a:gd name="connsiteY3" fmla="*/ 863125 h 3580688"/>
              <a:gd name="connsiteX4" fmla="*/ 333286 w 3751603"/>
              <a:gd name="connsiteY4" fmla="*/ 922946 h 3580688"/>
              <a:gd name="connsiteX5" fmla="*/ 401652 w 3751603"/>
              <a:gd name="connsiteY5" fmla="*/ 786213 h 3580688"/>
              <a:gd name="connsiteX6" fmla="*/ 521293 w 3751603"/>
              <a:gd name="connsiteY6" fmla="*/ 803305 h 3580688"/>
              <a:gd name="connsiteX7" fmla="*/ 658026 w 3751603"/>
              <a:gd name="connsiteY7" fmla="*/ 769121 h 3580688"/>
              <a:gd name="connsiteX8" fmla="*/ 683663 w 3751603"/>
              <a:gd name="connsiteY8" fmla="*/ 1580972 h 3580688"/>
              <a:gd name="connsiteX9" fmla="*/ 495656 w 3751603"/>
              <a:gd name="connsiteY9" fmla="*/ 1606609 h 3580688"/>
              <a:gd name="connsiteX10" fmla="*/ 401652 w 3751603"/>
              <a:gd name="connsiteY10" fmla="*/ 1598064 h 3580688"/>
              <a:gd name="connsiteX11" fmla="*/ 384560 w 3751603"/>
              <a:gd name="connsiteY11" fmla="*/ 1486968 h 3580688"/>
              <a:gd name="connsiteX12" fmla="*/ 299103 w 3751603"/>
              <a:gd name="connsiteY12" fmla="*/ 1444239 h 3580688"/>
              <a:gd name="connsiteX13" fmla="*/ 230736 w 3751603"/>
              <a:gd name="connsiteY13" fmla="*/ 1478422 h 3580688"/>
              <a:gd name="connsiteX14" fmla="*/ 162370 w 3751603"/>
              <a:gd name="connsiteY14" fmla="*/ 1529697 h 3580688"/>
              <a:gd name="connsiteX15" fmla="*/ 0 w 3751603"/>
              <a:gd name="connsiteY15" fmla="*/ 1563880 h 3580688"/>
              <a:gd name="connsiteX16" fmla="*/ 239282 w 3751603"/>
              <a:gd name="connsiteY16" fmla="*/ 2264636 h 3580688"/>
              <a:gd name="connsiteX17" fmla="*/ 418744 w 3751603"/>
              <a:gd name="connsiteY17" fmla="*/ 2221907 h 3580688"/>
              <a:gd name="connsiteX18" fmla="*/ 538385 w 3751603"/>
              <a:gd name="connsiteY18" fmla="*/ 2546647 h 3580688"/>
              <a:gd name="connsiteX19" fmla="*/ 589660 w 3751603"/>
              <a:gd name="connsiteY19" fmla="*/ 2529555 h 3580688"/>
              <a:gd name="connsiteX20" fmla="*/ 709301 w 3751603"/>
              <a:gd name="connsiteY20" fmla="*/ 2683379 h 3580688"/>
              <a:gd name="connsiteX21" fmla="*/ 794759 w 3751603"/>
              <a:gd name="connsiteY21" fmla="*/ 2649196 h 3580688"/>
              <a:gd name="connsiteX22" fmla="*/ 692209 w 3751603"/>
              <a:gd name="connsiteY22" fmla="*/ 2444097 h 3580688"/>
              <a:gd name="connsiteX23" fmla="*/ 666572 w 3751603"/>
              <a:gd name="connsiteY23" fmla="*/ 2418460 h 3580688"/>
              <a:gd name="connsiteX24" fmla="*/ 743484 w 3751603"/>
              <a:gd name="connsiteY24" fmla="*/ 2350093 h 3580688"/>
              <a:gd name="connsiteX25" fmla="*/ 922946 w 3751603"/>
              <a:gd name="connsiteY25" fmla="*/ 2307364 h 3580688"/>
              <a:gd name="connsiteX26" fmla="*/ 1410056 w 3751603"/>
              <a:gd name="connsiteY26" fmla="*/ 2897024 h 3580688"/>
              <a:gd name="connsiteX27" fmla="*/ 1401510 w 3751603"/>
              <a:gd name="connsiteY27" fmla="*/ 2999574 h 3580688"/>
              <a:gd name="connsiteX28" fmla="*/ 1213503 w 3751603"/>
              <a:gd name="connsiteY28" fmla="*/ 3033757 h 3580688"/>
              <a:gd name="connsiteX29" fmla="*/ 1110953 w 3751603"/>
              <a:gd name="connsiteY29" fmla="*/ 2973936 h 3580688"/>
              <a:gd name="connsiteX30" fmla="*/ 1051132 w 3751603"/>
              <a:gd name="connsiteY30" fmla="*/ 2973936 h 3580688"/>
              <a:gd name="connsiteX31" fmla="*/ 1008403 w 3751603"/>
              <a:gd name="connsiteY31" fmla="*/ 3110669 h 3580688"/>
              <a:gd name="connsiteX32" fmla="*/ 1897166 w 3751603"/>
              <a:gd name="connsiteY32" fmla="*/ 3580688 h 3580688"/>
              <a:gd name="connsiteX33" fmla="*/ 2127903 w 3751603"/>
              <a:gd name="connsiteY33" fmla="*/ 3512321 h 3580688"/>
              <a:gd name="connsiteX34" fmla="*/ 2384276 w 3751603"/>
              <a:gd name="connsiteY34" fmla="*/ 3461047 h 3580688"/>
              <a:gd name="connsiteX35" fmla="*/ 2008261 w 3751603"/>
              <a:gd name="connsiteY35" fmla="*/ 3426864 h 3580688"/>
              <a:gd name="connsiteX36" fmla="*/ 1956987 w 3751603"/>
              <a:gd name="connsiteY36" fmla="*/ 3418318 h 3580688"/>
              <a:gd name="connsiteX37" fmla="*/ 1931349 w 3751603"/>
              <a:gd name="connsiteY37" fmla="*/ 3290131 h 3580688"/>
              <a:gd name="connsiteX38" fmla="*/ 2247544 w 3751603"/>
              <a:gd name="connsiteY38" fmla="*/ 3238856 h 3580688"/>
              <a:gd name="connsiteX39" fmla="*/ 2871387 w 3751603"/>
              <a:gd name="connsiteY39" fmla="*/ 3273039 h 3580688"/>
              <a:gd name="connsiteX40" fmla="*/ 2811566 w 3751603"/>
              <a:gd name="connsiteY40" fmla="*/ 3230310 h 3580688"/>
              <a:gd name="connsiteX41" fmla="*/ 2837203 w 3751603"/>
              <a:gd name="connsiteY41" fmla="*/ 3161944 h 3580688"/>
              <a:gd name="connsiteX42" fmla="*/ 2794474 w 3751603"/>
              <a:gd name="connsiteY42" fmla="*/ 3119215 h 3580688"/>
              <a:gd name="connsiteX43" fmla="*/ 3076486 w 3751603"/>
              <a:gd name="connsiteY43" fmla="*/ 2803021 h 3580688"/>
              <a:gd name="connsiteX44" fmla="*/ 3537959 w 3751603"/>
              <a:gd name="connsiteY44" fmla="*/ 2700471 h 3580688"/>
              <a:gd name="connsiteX45" fmla="*/ 3572142 w 3751603"/>
              <a:gd name="connsiteY45" fmla="*/ 2743200 h 3580688"/>
              <a:gd name="connsiteX46" fmla="*/ 3367043 w 3751603"/>
              <a:gd name="connsiteY46" fmla="*/ 2965391 h 3580688"/>
              <a:gd name="connsiteX47" fmla="*/ 3751603 w 3751603"/>
              <a:gd name="connsiteY47" fmla="*/ 2905570 h 3580688"/>
              <a:gd name="connsiteX48" fmla="*/ 3529413 w 3751603"/>
              <a:gd name="connsiteY48" fmla="*/ 2820112 h 3580688"/>
              <a:gd name="connsiteX49" fmla="*/ 3563596 w 3751603"/>
              <a:gd name="connsiteY49" fmla="*/ 2751746 h 3580688"/>
              <a:gd name="connsiteX50" fmla="*/ 3537959 w 3751603"/>
              <a:gd name="connsiteY50" fmla="*/ 2717563 h 3580688"/>
              <a:gd name="connsiteX51" fmla="*/ 3349951 w 3751603"/>
              <a:gd name="connsiteY51" fmla="*/ 2734654 h 3580688"/>
              <a:gd name="connsiteX52" fmla="*/ 3127760 w 3751603"/>
              <a:gd name="connsiteY52" fmla="*/ 2623559 h 3580688"/>
              <a:gd name="connsiteX53" fmla="*/ 3136306 w 3751603"/>
              <a:gd name="connsiteY53" fmla="*/ 2503918 h 3580688"/>
              <a:gd name="connsiteX54" fmla="*/ 2649196 w 3751603"/>
              <a:gd name="connsiteY54" fmla="*/ 1922804 h 3580688"/>
              <a:gd name="connsiteX55" fmla="*/ 2238998 w 3751603"/>
              <a:gd name="connsiteY55" fmla="*/ 2008262 h 3580688"/>
              <a:gd name="connsiteX56" fmla="*/ 914400 w 3751603"/>
              <a:gd name="connsiteY56" fmla="*/ 2307364 h 3580688"/>
              <a:gd name="connsiteX57" fmla="*/ 897308 w 3751603"/>
              <a:gd name="connsiteY57" fmla="*/ 2324456 h 3580688"/>
              <a:gd name="connsiteX0" fmla="*/ 863125 w 3751603"/>
              <a:gd name="connsiteY0" fmla="*/ 34184 h 3503776"/>
              <a:gd name="connsiteX1" fmla="*/ 666572 w 3751603"/>
              <a:gd name="connsiteY1" fmla="*/ 0 h 3503776"/>
              <a:gd name="connsiteX2" fmla="*/ 495656 w 3751603"/>
              <a:gd name="connsiteY2" fmla="*/ 25638 h 3503776"/>
              <a:gd name="connsiteX3" fmla="*/ 170916 w 3751603"/>
              <a:gd name="connsiteY3" fmla="*/ 786213 h 3503776"/>
              <a:gd name="connsiteX4" fmla="*/ 333286 w 3751603"/>
              <a:gd name="connsiteY4" fmla="*/ 846034 h 3503776"/>
              <a:gd name="connsiteX5" fmla="*/ 401652 w 3751603"/>
              <a:gd name="connsiteY5" fmla="*/ 709301 h 3503776"/>
              <a:gd name="connsiteX6" fmla="*/ 521293 w 3751603"/>
              <a:gd name="connsiteY6" fmla="*/ 726393 h 3503776"/>
              <a:gd name="connsiteX7" fmla="*/ 658026 w 3751603"/>
              <a:gd name="connsiteY7" fmla="*/ 692209 h 3503776"/>
              <a:gd name="connsiteX8" fmla="*/ 683663 w 3751603"/>
              <a:gd name="connsiteY8" fmla="*/ 1504060 h 3503776"/>
              <a:gd name="connsiteX9" fmla="*/ 495656 w 3751603"/>
              <a:gd name="connsiteY9" fmla="*/ 1529697 h 3503776"/>
              <a:gd name="connsiteX10" fmla="*/ 401652 w 3751603"/>
              <a:gd name="connsiteY10" fmla="*/ 1521152 h 3503776"/>
              <a:gd name="connsiteX11" fmla="*/ 384560 w 3751603"/>
              <a:gd name="connsiteY11" fmla="*/ 1410056 h 3503776"/>
              <a:gd name="connsiteX12" fmla="*/ 299103 w 3751603"/>
              <a:gd name="connsiteY12" fmla="*/ 1367327 h 3503776"/>
              <a:gd name="connsiteX13" fmla="*/ 230736 w 3751603"/>
              <a:gd name="connsiteY13" fmla="*/ 1401510 h 3503776"/>
              <a:gd name="connsiteX14" fmla="*/ 162370 w 3751603"/>
              <a:gd name="connsiteY14" fmla="*/ 1452785 h 3503776"/>
              <a:gd name="connsiteX15" fmla="*/ 0 w 3751603"/>
              <a:gd name="connsiteY15" fmla="*/ 1486968 h 3503776"/>
              <a:gd name="connsiteX16" fmla="*/ 239282 w 3751603"/>
              <a:gd name="connsiteY16" fmla="*/ 2187724 h 3503776"/>
              <a:gd name="connsiteX17" fmla="*/ 418744 w 3751603"/>
              <a:gd name="connsiteY17" fmla="*/ 2144995 h 3503776"/>
              <a:gd name="connsiteX18" fmla="*/ 538385 w 3751603"/>
              <a:gd name="connsiteY18" fmla="*/ 2469735 h 3503776"/>
              <a:gd name="connsiteX19" fmla="*/ 589660 w 3751603"/>
              <a:gd name="connsiteY19" fmla="*/ 2452643 h 3503776"/>
              <a:gd name="connsiteX20" fmla="*/ 709301 w 3751603"/>
              <a:gd name="connsiteY20" fmla="*/ 2606467 h 3503776"/>
              <a:gd name="connsiteX21" fmla="*/ 794759 w 3751603"/>
              <a:gd name="connsiteY21" fmla="*/ 2572284 h 3503776"/>
              <a:gd name="connsiteX22" fmla="*/ 692209 w 3751603"/>
              <a:gd name="connsiteY22" fmla="*/ 2367185 h 3503776"/>
              <a:gd name="connsiteX23" fmla="*/ 666572 w 3751603"/>
              <a:gd name="connsiteY23" fmla="*/ 2341548 h 3503776"/>
              <a:gd name="connsiteX24" fmla="*/ 743484 w 3751603"/>
              <a:gd name="connsiteY24" fmla="*/ 2273181 h 3503776"/>
              <a:gd name="connsiteX25" fmla="*/ 922946 w 3751603"/>
              <a:gd name="connsiteY25" fmla="*/ 2230452 h 3503776"/>
              <a:gd name="connsiteX26" fmla="*/ 1410056 w 3751603"/>
              <a:gd name="connsiteY26" fmla="*/ 2820112 h 3503776"/>
              <a:gd name="connsiteX27" fmla="*/ 1401510 w 3751603"/>
              <a:gd name="connsiteY27" fmla="*/ 2922662 h 3503776"/>
              <a:gd name="connsiteX28" fmla="*/ 1213503 w 3751603"/>
              <a:gd name="connsiteY28" fmla="*/ 2956845 h 3503776"/>
              <a:gd name="connsiteX29" fmla="*/ 1110953 w 3751603"/>
              <a:gd name="connsiteY29" fmla="*/ 2897024 h 3503776"/>
              <a:gd name="connsiteX30" fmla="*/ 1051132 w 3751603"/>
              <a:gd name="connsiteY30" fmla="*/ 2897024 h 3503776"/>
              <a:gd name="connsiteX31" fmla="*/ 1008403 w 3751603"/>
              <a:gd name="connsiteY31" fmla="*/ 3033757 h 3503776"/>
              <a:gd name="connsiteX32" fmla="*/ 1897166 w 3751603"/>
              <a:gd name="connsiteY32" fmla="*/ 3503776 h 3503776"/>
              <a:gd name="connsiteX33" fmla="*/ 2127903 w 3751603"/>
              <a:gd name="connsiteY33" fmla="*/ 3435409 h 3503776"/>
              <a:gd name="connsiteX34" fmla="*/ 2384276 w 3751603"/>
              <a:gd name="connsiteY34" fmla="*/ 3384135 h 3503776"/>
              <a:gd name="connsiteX35" fmla="*/ 2008261 w 3751603"/>
              <a:gd name="connsiteY35" fmla="*/ 3349952 h 3503776"/>
              <a:gd name="connsiteX36" fmla="*/ 1956987 w 3751603"/>
              <a:gd name="connsiteY36" fmla="*/ 3341406 h 3503776"/>
              <a:gd name="connsiteX37" fmla="*/ 1931349 w 3751603"/>
              <a:gd name="connsiteY37" fmla="*/ 3213219 h 3503776"/>
              <a:gd name="connsiteX38" fmla="*/ 2247544 w 3751603"/>
              <a:gd name="connsiteY38" fmla="*/ 3161944 h 3503776"/>
              <a:gd name="connsiteX39" fmla="*/ 2871387 w 3751603"/>
              <a:gd name="connsiteY39" fmla="*/ 3196127 h 3503776"/>
              <a:gd name="connsiteX40" fmla="*/ 2811566 w 3751603"/>
              <a:gd name="connsiteY40" fmla="*/ 3153398 h 3503776"/>
              <a:gd name="connsiteX41" fmla="*/ 2837203 w 3751603"/>
              <a:gd name="connsiteY41" fmla="*/ 3085032 h 3503776"/>
              <a:gd name="connsiteX42" fmla="*/ 2794474 w 3751603"/>
              <a:gd name="connsiteY42" fmla="*/ 3042303 h 3503776"/>
              <a:gd name="connsiteX43" fmla="*/ 3076486 w 3751603"/>
              <a:gd name="connsiteY43" fmla="*/ 2726109 h 3503776"/>
              <a:gd name="connsiteX44" fmla="*/ 3537959 w 3751603"/>
              <a:gd name="connsiteY44" fmla="*/ 2623559 h 3503776"/>
              <a:gd name="connsiteX45" fmla="*/ 3572142 w 3751603"/>
              <a:gd name="connsiteY45" fmla="*/ 2666288 h 3503776"/>
              <a:gd name="connsiteX46" fmla="*/ 3367043 w 3751603"/>
              <a:gd name="connsiteY46" fmla="*/ 2888479 h 3503776"/>
              <a:gd name="connsiteX47" fmla="*/ 3751603 w 3751603"/>
              <a:gd name="connsiteY47" fmla="*/ 2828658 h 3503776"/>
              <a:gd name="connsiteX48" fmla="*/ 3529413 w 3751603"/>
              <a:gd name="connsiteY48" fmla="*/ 2743200 h 3503776"/>
              <a:gd name="connsiteX49" fmla="*/ 3563596 w 3751603"/>
              <a:gd name="connsiteY49" fmla="*/ 2674834 h 3503776"/>
              <a:gd name="connsiteX50" fmla="*/ 3537959 w 3751603"/>
              <a:gd name="connsiteY50" fmla="*/ 2640651 h 3503776"/>
              <a:gd name="connsiteX51" fmla="*/ 3349951 w 3751603"/>
              <a:gd name="connsiteY51" fmla="*/ 2657742 h 3503776"/>
              <a:gd name="connsiteX52" fmla="*/ 3127760 w 3751603"/>
              <a:gd name="connsiteY52" fmla="*/ 2546647 h 3503776"/>
              <a:gd name="connsiteX53" fmla="*/ 3136306 w 3751603"/>
              <a:gd name="connsiteY53" fmla="*/ 2427006 h 3503776"/>
              <a:gd name="connsiteX54" fmla="*/ 2649196 w 3751603"/>
              <a:gd name="connsiteY54" fmla="*/ 1845892 h 3503776"/>
              <a:gd name="connsiteX55" fmla="*/ 2238998 w 3751603"/>
              <a:gd name="connsiteY55" fmla="*/ 1931350 h 3503776"/>
              <a:gd name="connsiteX56" fmla="*/ 914400 w 3751603"/>
              <a:gd name="connsiteY56" fmla="*/ 2230452 h 3503776"/>
              <a:gd name="connsiteX57" fmla="*/ 897308 w 3751603"/>
              <a:gd name="connsiteY57" fmla="*/ 2247544 h 3503776"/>
              <a:gd name="connsiteX0" fmla="*/ 863125 w 3751603"/>
              <a:gd name="connsiteY0" fmla="*/ 57982 h 3527574"/>
              <a:gd name="connsiteX1" fmla="*/ 666572 w 3751603"/>
              <a:gd name="connsiteY1" fmla="*/ 23798 h 3527574"/>
              <a:gd name="connsiteX2" fmla="*/ 495656 w 3751603"/>
              <a:gd name="connsiteY2" fmla="*/ 49436 h 3527574"/>
              <a:gd name="connsiteX3" fmla="*/ 170916 w 3751603"/>
              <a:gd name="connsiteY3" fmla="*/ 810011 h 3527574"/>
              <a:gd name="connsiteX4" fmla="*/ 333286 w 3751603"/>
              <a:gd name="connsiteY4" fmla="*/ 869832 h 3527574"/>
              <a:gd name="connsiteX5" fmla="*/ 401652 w 3751603"/>
              <a:gd name="connsiteY5" fmla="*/ 733099 h 3527574"/>
              <a:gd name="connsiteX6" fmla="*/ 521293 w 3751603"/>
              <a:gd name="connsiteY6" fmla="*/ 750191 h 3527574"/>
              <a:gd name="connsiteX7" fmla="*/ 658026 w 3751603"/>
              <a:gd name="connsiteY7" fmla="*/ 716007 h 3527574"/>
              <a:gd name="connsiteX8" fmla="*/ 683663 w 3751603"/>
              <a:gd name="connsiteY8" fmla="*/ 1527858 h 3527574"/>
              <a:gd name="connsiteX9" fmla="*/ 495656 w 3751603"/>
              <a:gd name="connsiteY9" fmla="*/ 1553495 h 3527574"/>
              <a:gd name="connsiteX10" fmla="*/ 401652 w 3751603"/>
              <a:gd name="connsiteY10" fmla="*/ 1544950 h 3527574"/>
              <a:gd name="connsiteX11" fmla="*/ 384560 w 3751603"/>
              <a:gd name="connsiteY11" fmla="*/ 1433854 h 3527574"/>
              <a:gd name="connsiteX12" fmla="*/ 299103 w 3751603"/>
              <a:gd name="connsiteY12" fmla="*/ 1391125 h 3527574"/>
              <a:gd name="connsiteX13" fmla="*/ 230736 w 3751603"/>
              <a:gd name="connsiteY13" fmla="*/ 1425308 h 3527574"/>
              <a:gd name="connsiteX14" fmla="*/ 162370 w 3751603"/>
              <a:gd name="connsiteY14" fmla="*/ 1476583 h 3527574"/>
              <a:gd name="connsiteX15" fmla="*/ 0 w 3751603"/>
              <a:gd name="connsiteY15" fmla="*/ 1510766 h 3527574"/>
              <a:gd name="connsiteX16" fmla="*/ 239282 w 3751603"/>
              <a:gd name="connsiteY16" fmla="*/ 2211522 h 3527574"/>
              <a:gd name="connsiteX17" fmla="*/ 418744 w 3751603"/>
              <a:gd name="connsiteY17" fmla="*/ 2168793 h 3527574"/>
              <a:gd name="connsiteX18" fmla="*/ 538385 w 3751603"/>
              <a:gd name="connsiteY18" fmla="*/ 2493533 h 3527574"/>
              <a:gd name="connsiteX19" fmla="*/ 589660 w 3751603"/>
              <a:gd name="connsiteY19" fmla="*/ 2476441 h 3527574"/>
              <a:gd name="connsiteX20" fmla="*/ 709301 w 3751603"/>
              <a:gd name="connsiteY20" fmla="*/ 2630265 h 3527574"/>
              <a:gd name="connsiteX21" fmla="*/ 794759 w 3751603"/>
              <a:gd name="connsiteY21" fmla="*/ 2596082 h 3527574"/>
              <a:gd name="connsiteX22" fmla="*/ 692209 w 3751603"/>
              <a:gd name="connsiteY22" fmla="*/ 2390983 h 3527574"/>
              <a:gd name="connsiteX23" fmla="*/ 666572 w 3751603"/>
              <a:gd name="connsiteY23" fmla="*/ 2365346 h 3527574"/>
              <a:gd name="connsiteX24" fmla="*/ 743484 w 3751603"/>
              <a:gd name="connsiteY24" fmla="*/ 2296979 h 3527574"/>
              <a:gd name="connsiteX25" fmla="*/ 922946 w 3751603"/>
              <a:gd name="connsiteY25" fmla="*/ 2254250 h 3527574"/>
              <a:gd name="connsiteX26" fmla="*/ 1410056 w 3751603"/>
              <a:gd name="connsiteY26" fmla="*/ 2843910 h 3527574"/>
              <a:gd name="connsiteX27" fmla="*/ 1401510 w 3751603"/>
              <a:gd name="connsiteY27" fmla="*/ 2946460 h 3527574"/>
              <a:gd name="connsiteX28" fmla="*/ 1213503 w 3751603"/>
              <a:gd name="connsiteY28" fmla="*/ 2980643 h 3527574"/>
              <a:gd name="connsiteX29" fmla="*/ 1110953 w 3751603"/>
              <a:gd name="connsiteY29" fmla="*/ 2920822 h 3527574"/>
              <a:gd name="connsiteX30" fmla="*/ 1051132 w 3751603"/>
              <a:gd name="connsiteY30" fmla="*/ 2920822 h 3527574"/>
              <a:gd name="connsiteX31" fmla="*/ 1008403 w 3751603"/>
              <a:gd name="connsiteY31" fmla="*/ 3057555 h 3527574"/>
              <a:gd name="connsiteX32" fmla="*/ 1897166 w 3751603"/>
              <a:gd name="connsiteY32" fmla="*/ 3527574 h 3527574"/>
              <a:gd name="connsiteX33" fmla="*/ 2127903 w 3751603"/>
              <a:gd name="connsiteY33" fmla="*/ 3459207 h 3527574"/>
              <a:gd name="connsiteX34" fmla="*/ 2384276 w 3751603"/>
              <a:gd name="connsiteY34" fmla="*/ 3407933 h 3527574"/>
              <a:gd name="connsiteX35" fmla="*/ 2008261 w 3751603"/>
              <a:gd name="connsiteY35" fmla="*/ 3373750 h 3527574"/>
              <a:gd name="connsiteX36" fmla="*/ 1956987 w 3751603"/>
              <a:gd name="connsiteY36" fmla="*/ 3365204 h 3527574"/>
              <a:gd name="connsiteX37" fmla="*/ 1931349 w 3751603"/>
              <a:gd name="connsiteY37" fmla="*/ 3237017 h 3527574"/>
              <a:gd name="connsiteX38" fmla="*/ 2247544 w 3751603"/>
              <a:gd name="connsiteY38" fmla="*/ 3185742 h 3527574"/>
              <a:gd name="connsiteX39" fmla="*/ 2871387 w 3751603"/>
              <a:gd name="connsiteY39" fmla="*/ 3219925 h 3527574"/>
              <a:gd name="connsiteX40" fmla="*/ 2811566 w 3751603"/>
              <a:gd name="connsiteY40" fmla="*/ 3177196 h 3527574"/>
              <a:gd name="connsiteX41" fmla="*/ 2837203 w 3751603"/>
              <a:gd name="connsiteY41" fmla="*/ 3108830 h 3527574"/>
              <a:gd name="connsiteX42" fmla="*/ 2794474 w 3751603"/>
              <a:gd name="connsiteY42" fmla="*/ 3066101 h 3527574"/>
              <a:gd name="connsiteX43" fmla="*/ 3076486 w 3751603"/>
              <a:gd name="connsiteY43" fmla="*/ 2749907 h 3527574"/>
              <a:gd name="connsiteX44" fmla="*/ 3537959 w 3751603"/>
              <a:gd name="connsiteY44" fmla="*/ 2647357 h 3527574"/>
              <a:gd name="connsiteX45" fmla="*/ 3572142 w 3751603"/>
              <a:gd name="connsiteY45" fmla="*/ 2690086 h 3527574"/>
              <a:gd name="connsiteX46" fmla="*/ 3367043 w 3751603"/>
              <a:gd name="connsiteY46" fmla="*/ 2912277 h 3527574"/>
              <a:gd name="connsiteX47" fmla="*/ 3751603 w 3751603"/>
              <a:gd name="connsiteY47" fmla="*/ 2852456 h 3527574"/>
              <a:gd name="connsiteX48" fmla="*/ 3529413 w 3751603"/>
              <a:gd name="connsiteY48" fmla="*/ 2766998 h 3527574"/>
              <a:gd name="connsiteX49" fmla="*/ 3563596 w 3751603"/>
              <a:gd name="connsiteY49" fmla="*/ 2698632 h 3527574"/>
              <a:gd name="connsiteX50" fmla="*/ 3537959 w 3751603"/>
              <a:gd name="connsiteY50" fmla="*/ 2664449 h 3527574"/>
              <a:gd name="connsiteX51" fmla="*/ 3349951 w 3751603"/>
              <a:gd name="connsiteY51" fmla="*/ 2681540 h 3527574"/>
              <a:gd name="connsiteX52" fmla="*/ 3127760 w 3751603"/>
              <a:gd name="connsiteY52" fmla="*/ 2570445 h 3527574"/>
              <a:gd name="connsiteX53" fmla="*/ 3136306 w 3751603"/>
              <a:gd name="connsiteY53" fmla="*/ 2450804 h 3527574"/>
              <a:gd name="connsiteX54" fmla="*/ 2649196 w 3751603"/>
              <a:gd name="connsiteY54" fmla="*/ 1869690 h 3527574"/>
              <a:gd name="connsiteX55" fmla="*/ 2238998 w 3751603"/>
              <a:gd name="connsiteY55" fmla="*/ 1955148 h 3527574"/>
              <a:gd name="connsiteX56" fmla="*/ 914400 w 3751603"/>
              <a:gd name="connsiteY56" fmla="*/ 2254250 h 3527574"/>
              <a:gd name="connsiteX57" fmla="*/ 897308 w 3751603"/>
              <a:gd name="connsiteY57" fmla="*/ 2271342 h 3527574"/>
              <a:gd name="connsiteX0" fmla="*/ 863125 w 3751603"/>
              <a:gd name="connsiteY0" fmla="*/ 44609 h 3514201"/>
              <a:gd name="connsiteX1" fmla="*/ 752030 w 3751603"/>
              <a:gd name="connsiteY1" fmla="*/ 1879 h 3514201"/>
              <a:gd name="connsiteX2" fmla="*/ 666572 w 3751603"/>
              <a:gd name="connsiteY2" fmla="*/ 10425 h 3514201"/>
              <a:gd name="connsiteX3" fmla="*/ 495656 w 3751603"/>
              <a:gd name="connsiteY3" fmla="*/ 36063 h 3514201"/>
              <a:gd name="connsiteX4" fmla="*/ 170916 w 3751603"/>
              <a:gd name="connsiteY4" fmla="*/ 796638 h 3514201"/>
              <a:gd name="connsiteX5" fmla="*/ 333286 w 3751603"/>
              <a:gd name="connsiteY5" fmla="*/ 856459 h 3514201"/>
              <a:gd name="connsiteX6" fmla="*/ 401652 w 3751603"/>
              <a:gd name="connsiteY6" fmla="*/ 719726 h 3514201"/>
              <a:gd name="connsiteX7" fmla="*/ 521293 w 3751603"/>
              <a:gd name="connsiteY7" fmla="*/ 736818 h 3514201"/>
              <a:gd name="connsiteX8" fmla="*/ 658026 w 3751603"/>
              <a:gd name="connsiteY8" fmla="*/ 702634 h 3514201"/>
              <a:gd name="connsiteX9" fmla="*/ 683663 w 3751603"/>
              <a:gd name="connsiteY9" fmla="*/ 1514485 h 3514201"/>
              <a:gd name="connsiteX10" fmla="*/ 495656 w 3751603"/>
              <a:gd name="connsiteY10" fmla="*/ 1540122 h 3514201"/>
              <a:gd name="connsiteX11" fmla="*/ 401652 w 3751603"/>
              <a:gd name="connsiteY11" fmla="*/ 1531577 h 3514201"/>
              <a:gd name="connsiteX12" fmla="*/ 384560 w 3751603"/>
              <a:gd name="connsiteY12" fmla="*/ 1420481 h 3514201"/>
              <a:gd name="connsiteX13" fmla="*/ 299103 w 3751603"/>
              <a:gd name="connsiteY13" fmla="*/ 1377752 h 3514201"/>
              <a:gd name="connsiteX14" fmla="*/ 230736 w 3751603"/>
              <a:gd name="connsiteY14" fmla="*/ 1411935 h 3514201"/>
              <a:gd name="connsiteX15" fmla="*/ 162370 w 3751603"/>
              <a:gd name="connsiteY15" fmla="*/ 1463210 h 3514201"/>
              <a:gd name="connsiteX16" fmla="*/ 0 w 3751603"/>
              <a:gd name="connsiteY16" fmla="*/ 1497393 h 3514201"/>
              <a:gd name="connsiteX17" fmla="*/ 239282 w 3751603"/>
              <a:gd name="connsiteY17" fmla="*/ 2198149 h 3514201"/>
              <a:gd name="connsiteX18" fmla="*/ 418744 w 3751603"/>
              <a:gd name="connsiteY18" fmla="*/ 2155420 h 3514201"/>
              <a:gd name="connsiteX19" fmla="*/ 538385 w 3751603"/>
              <a:gd name="connsiteY19" fmla="*/ 2480160 h 3514201"/>
              <a:gd name="connsiteX20" fmla="*/ 589660 w 3751603"/>
              <a:gd name="connsiteY20" fmla="*/ 2463068 h 3514201"/>
              <a:gd name="connsiteX21" fmla="*/ 709301 w 3751603"/>
              <a:gd name="connsiteY21" fmla="*/ 2616892 h 3514201"/>
              <a:gd name="connsiteX22" fmla="*/ 794759 w 3751603"/>
              <a:gd name="connsiteY22" fmla="*/ 2582709 h 3514201"/>
              <a:gd name="connsiteX23" fmla="*/ 692209 w 3751603"/>
              <a:gd name="connsiteY23" fmla="*/ 2377610 h 3514201"/>
              <a:gd name="connsiteX24" fmla="*/ 666572 w 3751603"/>
              <a:gd name="connsiteY24" fmla="*/ 2351973 h 3514201"/>
              <a:gd name="connsiteX25" fmla="*/ 743484 w 3751603"/>
              <a:gd name="connsiteY25" fmla="*/ 2283606 h 3514201"/>
              <a:gd name="connsiteX26" fmla="*/ 922946 w 3751603"/>
              <a:gd name="connsiteY26" fmla="*/ 2240877 h 3514201"/>
              <a:gd name="connsiteX27" fmla="*/ 1410056 w 3751603"/>
              <a:gd name="connsiteY27" fmla="*/ 2830537 h 3514201"/>
              <a:gd name="connsiteX28" fmla="*/ 1401510 w 3751603"/>
              <a:gd name="connsiteY28" fmla="*/ 2933087 h 3514201"/>
              <a:gd name="connsiteX29" fmla="*/ 1213503 w 3751603"/>
              <a:gd name="connsiteY29" fmla="*/ 2967270 h 3514201"/>
              <a:gd name="connsiteX30" fmla="*/ 1110953 w 3751603"/>
              <a:gd name="connsiteY30" fmla="*/ 2907449 h 3514201"/>
              <a:gd name="connsiteX31" fmla="*/ 1051132 w 3751603"/>
              <a:gd name="connsiteY31" fmla="*/ 2907449 h 3514201"/>
              <a:gd name="connsiteX32" fmla="*/ 1008403 w 3751603"/>
              <a:gd name="connsiteY32" fmla="*/ 3044182 h 3514201"/>
              <a:gd name="connsiteX33" fmla="*/ 1897166 w 3751603"/>
              <a:gd name="connsiteY33" fmla="*/ 3514201 h 3514201"/>
              <a:gd name="connsiteX34" fmla="*/ 2127903 w 3751603"/>
              <a:gd name="connsiteY34" fmla="*/ 3445834 h 3514201"/>
              <a:gd name="connsiteX35" fmla="*/ 2384276 w 3751603"/>
              <a:gd name="connsiteY35" fmla="*/ 3394560 h 3514201"/>
              <a:gd name="connsiteX36" fmla="*/ 2008261 w 3751603"/>
              <a:gd name="connsiteY36" fmla="*/ 3360377 h 3514201"/>
              <a:gd name="connsiteX37" fmla="*/ 1956987 w 3751603"/>
              <a:gd name="connsiteY37" fmla="*/ 3351831 h 3514201"/>
              <a:gd name="connsiteX38" fmla="*/ 1931349 w 3751603"/>
              <a:gd name="connsiteY38" fmla="*/ 3223644 h 3514201"/>
              <a:gd name="connsiteX39" fmla="*/ 2247544 w 3751603"/>
              <a:gd name="connsiteY39" fmla="*/ 3172369 h 3514201"/>
              <a:gd name="connsiteX40" fmla="*/ 2871387 w 3751603"/>
              <a:gd name="connsiteY40" fmla="*/ 3206552 h 3514201"/>
              <a:gd name="connsiteX41" fmla="*/ 2811566 w 3751603"/>
              <a:gd name="connsiteY41" fmla="*/ 3163823 h 3514201"/>
              <a:gd name="connsiteX42" fmla="*/ 2837203 w 3751603"/>
              <a:gd name="connsiteY42" fmla="*/ 3095457 h 3514201"/>
              <a:gd name="connsiteX43" fmla="*/ 2794474 w 3751603"/>
              <a:gd name="connsiteY43" fmla="*/ 3052728 h 3514201"/>
              <a:gd name="connsiteX44" fmla="*/ 3076486 w 3751603"/>
              <a:gd name="connsiteY44" fmla="*/ 2736534 h 3514201"/>
              <a:gd name="connsiteX45" fmla="*/ 3537959 w 3751603"/>
              <a:gd name="connsiteY45" fmla="*/ 2633984 h 3514201"/>
              <a:gd name="connsiteX46" fmla="*/ 3572142 w 3751603"/>
              <a:gd name="connsiteY46" fmla="*/ 2676713 h 3514201"/>
              <a:gd name="connsiteX47" fmla="*/ 3367043 w 3751603"/>
              <a:gd name="connsiteY47" fmla="*/ 2898904 h 3514201"/>
              <a:gd name="connsiteX48" fmla="*/ 3751603 w 3751603"/>
              <a:gd name="connsiteY48" fmla="*/ 2839083 h 3514201"/>
              <a:gd name="connsiteX49" fmla="*/ 3529413 w 3751603"/>
              <a:gd name="connsiteY49" fmla="*/ 2753625 h 3514201"/>
              <a:gd name="connsiteX50" fmla="*/ 3563596 w 3751603"/>
              <a:gd name="connsiteY50" fmla="*/ 2685259 h 3514201"/>
              <a:gd name="connsiteX51" fmla="*/ 3537959 w 3751603"/>
              <a:gd name="connsiteY51" fmla="*/ 2651076 h 3514201"/>
              <a:gd name="connsiteX52" fmla="*/ 3349951 w 3751603"/>
              <a:gd name="connsiteY52" fmla="*/ 2668167 h 3514201"/>
              <a:gd name="connsiteX53" fmla="*/ 3127760 w 3751603"/>
              <a:gd name="connsiteY53" fmla="*/ 2557072 h 3514201"/>
              <a:gd name="connsiteX54" fmla="*/ 3136306 w 3751603"/>
              <a:gd name="connsiteY54" fmla="*/ 2437431 h 3514201"/>
              <a:gd name="connsiteX55" fmla="*/ 2649196 w 3751603"/>
              <a:gd name="connsiteY55" fmla="*/ 1856317 h 3514201"/>
              <a:gd name="connsiteX56" fmla="*/ 2238998 w 3751603"/>
              <a:gd name="connsiteY56" fmla="*/ 1941775 h 3514201"/>
              <a:gd name="connsiteX57" fmla="*/ 914400 w 3751603"/>
              <a:gd name="connsiteY57" fmla="*/ 2240877 h 3514201"/>
              <a:gd name="connsiteX58" fmla="*/ 897308 w 3751603"/>
              <a:gd name="connsiteY58" fmla="*/ 2257969 h 3514201"/>
              <a:gd name="connsiteX0" fmla="*/ 863125 w 3751603"/>
              <a:gd name="connsiteY0" fmla="*/ 102886 h 3572478"/>
              <a:gd name="connsiteX1" fmla="*/ 752030 w 3751603"/>
              <a:gd name="connsiteY1" fmla="*/ 336 h 3572478"/>
              <a:gd name="connsiteX2" fmla="*/ 666572 w 3751603"/>
              <a:gd name="connsiteY2" fmla="*/ 68702 h 3572478"/>
              <a:gd name="connsiteX3" fmla="*/ 495656 w 3751603"/>
              <a:gd name="connsiteY3" fmla="*/ 94340 h 3572478"/>
              <a:gd name="connsiteX4" fmla="*/ 170916 w 3751603"/>
              <a:gd name="connsiteY4" fmla="*/ 854915 h 3572478"/>
              <a:gd name="connsiteX5" fmla="*/ 333286 w 3751603"/>
              <a:gd name="connsiteY5" fmla="*/ 914736 h 3572478"/>
              <a:gd name="connsiteX6" fmla="*/ 401652 w 3751603"/>
              <a:gd name="connsiteY6" fmla="*/ 778003 h 3572478"/>
              <a:gd name="connsiteX7" fmla="*/ 521293 w 3751603"/>
              <a:gd name="connsiteY7" fmla="*/ 795095 h 3572478"/>
              <a:gd name="connsiteX8" fmla="*/ 658026 w 3751603"/>
              <a:gd name="connsiteY8" fmla="*/ 760911 h 3572478"/>
              <a:gd name="connsiteX9" fmla="*/ 683663 w 3751603"/>
              <a:gd name="connsiteY9" fmla="*/ 1572762 h 3572478"/>
              <a:gd name="connsiteX10" fmla="*/ 495656 w 3751603"/>
              <a:gd name="connsiteY10" fmla="*/ 1598399 h 3572478"/>
              <a:gd name="connsiteX11" fmla="*/ 401652 w 3751603"/>
              <a:gd name="connsiteY11" fmla="*/ 1589854 h 3572478"/>
              <a:gd name="connsiteX12" fmla="*/ 384560 w 3751603"/>
              <a:gd name="connsiteY12" fmla="*/ 1478758 h 3572478"/>
              <a:gd name="connsiteX13" fmla="*/ 299103 w 3751603"/>
              <a:gd name="connsiteY13" fmla="*/ 1436029 h 3572478"/>
              <a:gd name="connsiteX14" fmla="*/ 230736 w 3751603"/>
              <a:gd name="connsiteY14" fmla="*/ 1470212 h 3572478"/>
              <a:gd name="connsiteX15" fmla="*/ 162370 w 3751603"/>
              <a:gd name="connsiteY15" fmla="*/ 1521487 h 3572478"/>
              <a:gd name="connsiteX16" fmla="*/ 0 w 3751603"/>
              <a:gd name="connsiteY16" fmla="*/ 1555670 h 3572478"/>
              <a:gd name="connsiteX17" fmla="*/ 239282 w 3751603"/>
              <a:gd name="connsiteY17" fmla="*/ 2256426 h 3572478"/>
              <a:gd name="connsiteX18" fmla="*/ 418744 w 3751603"/>
              <a:gd name="connsiteY18" fmla="*/ 2213697 h 3572478"/>
              <a:gd name="connsiteX19" fmla="*/ 538385 w 3751603"/>
              <a:gd name="connsiteY19" fmla="*/ 2538437 h 3572478"/>
              <a:gd name="connsiteX20" fmla="*/ 589660 w 3751603"/>
              <a:gd name="connsiteY20" fmla="*/ 2521345 h 3572478"/>
              <a:gd name="connsiteX21" fmla="*/ 709301 w 3751603"/>
              <a:gd name="connsiteY21" fmla="*/ 2675169 h 3572478"/>
              <a:gd name="connsiteX22" fmla="*/ 794759 w 3751603"/>
              <a:gd name="connsiteY22" fmla="*/ 2640986 h 3572478"/>
              <a:gd name="connsiteX23" fmla="*/ 692209 w 3751603"/>
              <a:gd name="connsiteY23" fmla="*/ 2435887 h 3572478"/>
              <a:gd name="connsiteX24" fmla="*/ 666572 w 3751603"/>
              <a:gd name="connsiteY24" fmla="*/ 2410250 h 3572478"/>
              <a:gd name="connsiteX25" fmla="*/ 743484 w 3751603"/>
              <a:gd name="connsiteY25" fmla="*/ 2341883 h 3572478"/>
              <a:gd name="connsiteX26" fmla="*/ 922946 w 3751603"/>
              <a:gd name="connsiteY26" fmla="*/ 2299154 h 3572478"/>
              <a:gd name="connsiteX27" fmla="*/ 1410056 w 3751603"/>
              <a:gd name="connsiteY27" fmla="*/ 2888814 h 3572478"/>
              <a:gd name="connsiteX28" fmla="*/ 1401510 w 3751603"/>
              <a:gd name="connsiteY28" fmla="*/ 2991364 h 3572478"/>
              <a:gd name="connsiteX29" fmla="*/ 1213503 w 3751603"/>
              <a:gd name="connsiteY29" fmla="*/ 3025547 h 3572478"/>
              <a:gd name="connsiteX30" fmla="*/ 1110953 w 3751603"/>
              <a:gd name="connsiteY30" fmla="*/ 2965726 h 3572478"/>
              <a:gd name="connsiteX31" fmla="*/ 1051132 w 3751603"/>
              <a:gd name="connsiteY31" fmla="*/ 2965726 h 3572478"/>
              <a:gd name="connsiteX32" fmla="*/ 1008403 w 3751603"/>
              <a:gd name="connsiteY32" fmla="*/ 3102459 h 3572478"/>
              <a:gd name="connsiteX33" fmla="*/ 1897166 w 3751603"/>
              <a:gd name="connsiteY33" fmla="*/ 3572478 h 3572478"/>
              <a:gd name="connsiteX34" fmla="*/ 2127903 w 3751603"/>
              <a:gd name="connsiteY34" fmla="*/ 3504111 h 3572478"/>
              <a:gd name="connsiteX35" fmla="*/ 2384276 w 3751603"/>
              <a:gd name="connsiteY35" fmla="*/ 3452837 h 3572478"/>
              <a:gd name="connsiteX36" fmla="*/ 2008261 w 3751603"/>
              <a:gd name="connsiteY36" fmla="*/ 3418654 h 3572478"/>
              <a:gd name="connsiteX37" fmla="*/ 1956987 w 3751603"/>
              <a:gd name="connsiteY37" fmla="*/ 3410108 h 3572478"/>
              <a:gd name="connsiteX38" fmla="*/ 1931349 w 3751603"/>
              <a:gd name="connsiteY38" fmla="*/ 3281921 h 3572478"/>
              <a:gd name="connsiteX39" fmla="*/ 2247544 w 3751603"/>
              <a:gd name="connsiteY39" fmla="*/ 3230646 h 3572478"/>
              <a:gd name="connsiteX40" fmla="*/ 2871387 w 3751603"/>
              <a:gd name="connsiteY40" fmla="*/ 3264829 h 3572478"/>
              <a:gd name="connsiteX41" fmla="*/ 2811566 w 3751603"/>
              <a:gd name="connsiteY41" fmla="*/ 3222100 h 3572478"/>
              <a:gd name="connsiteX42" fmla="*/ 2837203 w 3751603"/>
              <a:gd name="connsiteY42" fmla="*/ 3153734 h 3572478"/>
              <a:gd name="connsiteX43" fmla="*/ 2794474 w 3751603"/>
              <a:gd name="connsiteY43" fmla="*/ 3111005 h 3572478"/>
              <a:gd name="connsiteX44" fmla="*/ 3076486 w 3751603"/>
              <a:gd name="connsiteY44" fmla="*/ 2794811 h 3572478"/>
              <a:gd name="connsiteX45" fmla="*/ 3537959 w 3751603"/>
              <a:gd name="connsiteY45" fmla="*/ 2692261 h 3572478"/>
              <a:gd name="connsiteX46" fmla="*/ 3572142 w 3751603"/>
              <a:gd name="connsiteY46" fmla="*/ 2734990 h 3572478"/>
              <a:gd name="connsiteX47" fmla="*/ 3367043 w 3751603"/>
              <a:gd name="connsiteY47" fmla="*/ 2957181 h 3572478"/>
              <a:gd name="connsiteX48" fmla="*/ 3751603 w 3751603"/>
              <a:gd name="connsiteY48" fmla="*/ 2897360 h 3572478"/>
              <a:gd name="connsiteX49" fmla="*/ 3529413 w 3751603"/>
              <a:gd name="connsiteY49" fmla="*/ 2811902 h 3572478"/>
              <a:gd name="connsiteX50" fmla="*/ 3563596 w 3751603"/>
              <a:gd name="connsiteY50" fmla="*/ 2743536 h 3572478"/>
              <a:gd name="connsiteX51" fmla="*/ 3537959 w 3751603"/>
              <a:gd name="connsiteY51" fmla="*/ 2709353 h 3572478"/>
              <a:gd name="connsiteX52" fmla="*/ 3349951 w 3751603"/>
              <a:gd name="connsiteY52" fmla="*/ 2726444 h 3572478"/>
              <a:gd name="connsiteX53" fmla="*/ 3127760 w 3751603"/>
              <a:gd name="connsiteY53" fmla="*/ 2615349 h 3572478"/>
              <a:gd name="connsiteX54" fmla="*/ 3136306 w 3751603"/>
              <a:gd name="connsiteY54" fmla="*/ 2495708 h 3572478"/>
              <a:gd name="connsiteX55" fmla="*/ 2649196 w 3751603"/>
              <a:gd name="connsiteY55" fmla="*/ 1914594 h 3572478"/>
              <a:gd name="connsiteX56" fmla="*/ 2238998 w 3751603"/>
              <a:gd name="connsiteY56" fmla="*/ 2000052 h 3572478"/>
              <a:gd name="connsiteX57" fmla="*/ 914400 w 3751603"/>
              <a:gd name="connsiteY57" fmla="*/ 2299154 h 3572478"/>
              <a:gd name="connsiteX58" fmla="*/ 897308 w 3751603"/>
              <a:gd name="connsiteY58" fmla="*/ 2316246 h 3572478"/>
              <a:gd name="connsiteX0" fmla="*/ 1350235 w 3751603"/>
              <a:gd name="connsiteY0" fmla="*/ 123 h 3862822"/>
              <a:gd name="connsiteX1" fmla="*/ 752030 w 3751603"/>
              <a:gd name="connsiteY1" fmla="*/ 290680 h 3862822"/>
              <a:gd name="connsiteX2" fmla="*/ 666572 w 3751603"/>
              <a:gd name="connsiteY2" fmla="*/ 359046 h 3862822"/>
              <a:gd name="connsiteX3" fmla="*/ 495656 w 3751603"/>
              <a:gd name="connsiteY3" fmla="*/ 384684 h 3862822"/>
              <a:gd name="connsiteX4" fmla="*/ 170916 w 3751603"/>
              <a:gd name="connsiteY4" fmla="*/ 1145259 h 3862822"/>
              <a:gd name="connsiteX5" fmla="*/ 333286 w 3751603"/>
              <a:gd name="connsiteY5" fmla="*/ 1205080 h 3862822"/>
              <a:gd name="connsiteX6" fmla="*/ 401652 w 3751603"/>
              <a:gd name="connsiteY6" fmla="*/ 1068347 h 3862822"/>
              <a:gd name="connsiteX7" fmla="*/ 521293 w 3751603"/>
              <a:gd name="connsiteY7" fmla="*/ 1085439 h 3862822"/>
              <a:gd name="connsiteX8" fmla="*/ 658026 w 3751603"/>
              <a:gd name="connsiteY8" fmla="*/ 1051255 h 3862822"/>
              <a:gd name="connsiteX9" fmla="*/ 683663 w 3751603"/>
              <a:gd name="connsiteY9" fmla="*/ 1863106 h 3862822"/>
              <a:gd name="connsiteX10" fmla="*/ 495656 w 3751603"/>
              <a:gd name="connsiteY10" fmla="*/ 1888743 h 3862822"/>
              <a:gd name="connsiteX11" fmla="*/ 401652 w 3751603"/>
              <a:gd name="connsiteY11" fmla="*/ 1880198 h 3862822"/>
              <a:gd name="connsiteX12" fmla="*/ 384560 w 3751603"/>
              <a:gd name="connsiteY12" fmla="*/ 1769102 h 3862822"/>
              <a:gd name="connsiteX13" fmla="*/ 299103 w 3751603"/>
              <a:gd name="connsiteY13" fmla="*/ 1726373 h 3862822"/>
              <a:gd name="connsiteX14" fmla="*/ 230736 w 3751603"/>
              <a:gd name="connsiteY14" fmla="*/ 1760556 h 3862822"/>
              <a:gd name="connsiteX15" fmla="*/ 162370 w 3751603"/>
              <a:gd name="connsiteY15" fmla="*/ 1811831 h 3862822"/>
              <a:gd name="connsiteX16" fmla="*/ 0 w 3751603"/>
              <a:gd name="connsiteY16" fmla="*/ 1846014 h 3862822"/>
              <a:gd name="connsiteX17" fmla="*/ 239282 w 3751603"/>
              <a:gd name="connsiteY17" fmla="*/ 2546770 h 3862822"/>
              <a:gd name="connsiteX18" fmla="*/ 418744 w 3751603"/>
              <a:gd name="connsiteY18" fmla="*/ 2504041 h 3862822"/>
              <a:gd name="connsiteX19" fmla="*/ 538385 w 3751603"/>
              <a:gd name="connsiteY19" fmla="*/ 2828781 h 3862822"/>
              <a:gd name="connsiteX20" fmla="*/ 589660 w 3751603"/>
              <a:gd name="connsiteY20" fmla="*/ 2811689 h 3862822"/>
              <a:gd name="connsiteX21" fmla="*/ 709301 w 3751603"/>
              <a:gd name="connsiteY21" fmla="*/ 2965513 h 3862822"/>
              <a:gd name="connsiteX22" fmla="*/ 794759 w 3751603"/>
              <a:gd name="connsiteY22" fmla="*/ 2931330 h 3862822"/>
              <a:gd name="connsiteX23" fmla="*/ 692209 w 3751603"/>
              <a:gd name="connsiteY23" fmla="*/ 2726231 h 3862822"/>
              <a:gd name="connsiteX24" fmla="*/ 666572 w 3751603"/>
              <a:gd name="connsiteY24" fmla="*/ 2700594 h 3862822"/>
              <a:gd name="connsiteX25" fmla="*/ 743484 w 3751603"/>
              <a:gd name="connsiteY25" fmla="*/ 2632227 h 3862822"/>
              <a:gd name="connsiteX26" fmla="*/ 922946 w 3751603"/>
              <a:gd name="connsiteY26" fmla="*/ 2589498 h 3862822"/>
              <a:gd name="connsiteX27" fmla="*/ 1410056 w 3751603"/>
              <a:gd name="connsiteY27" fmla="*/ 3179158 h 3862822"/>
              <a:gd name="connsiteX28" fmla="*/ 1401510 w 3751603"/>
              <a:gd name="connsiteY28" fmla="*/ 3281708 h 3862822"/>
              <a:gd name="connsiteX29" fmla="*/ 1213503 w 3751603"/>
              <a:gd name="connsiteY29" fmla="*/ 3315891 h 3862822"/>
              <a:gd name="connsiteX30" fmla="*/ 1110953 w 3751603"/>
              <a:gd name="connsiteY30" fmla="*/ 3256070 h 3862822"/>
              <a:gd name="connsiteX31" fmla="*/ 1051132 w 3751603"/>
              <a:gd name="connsiteY31" fmla="*/ 3256070 h 3862822"/>
              <a:gd name="connsiteX32" fmla="*/ 1008403 w 3751603"/>
              <a:gd name="connsiteY32" fmla="*/ 3392803 h 3862822"/>
              <a:gd name="connsiteX33" fmla="*/ 1897166 w 3751603"/>
              <a:gd name="connsiteY33" fmla="*/ 3862822 h 3862822"/>
              <a:gd name="connsiteX34" fmla="*/ 2127903 w 3751603"/>
              <a:gd name="connsiteY34" fmla="*/ 3794455 h 3862822"/>
              <a:gd name="connsiteX35" fmla="*/ 2384276 w 3751603"/>
              <a:gd name="connsiteY35" fmla="*/ 3743181 h 3862822"/>
              <a:gd name="connsiteX36" fmla="*/ 2008261 w 3751603"/>
              <a:gd name="connsiteY36" fmla="*/ 3708998 h 3862822"/>
              <a:gd name="connsiteX37" fmla="*/ 1956987 w 3751603"/>
              <a:gd name="connsiteY37" fmla="*/ 3700452 h 3862822"/>
              <a:gd name="connsiteX38" fmla="*/ 1931349 w 3751603"/>
              <a:gd name="connsiteY38" fmla="*/ 3572265 h 3862822"/>
              <a:gd name="connsiteX39" fmla="*/ 2247544 w 3751603"/>
              <a:gd name="connsiteY39" fmla="*/ 3520990 h 3862822"/>
              <a:gd name="connsiteX40" fmla="*/ 2871387 w 3751603"/>
              <a:gd name="connsiteY40" fmla="*/ 3555173 h 3862822"/>
              <a:gd name="connsiteX41" fmla="*/ 2811566 w 3751603"/>
              <a:gd name="connsiteY41" fmla="*/ 3512444 h 3862822"/>
              <a:gd name="connsiteX42" fmla="*/ 2837203 w 3751603"/>
              <a:gd name="connsiteY42" fmla="*/ 3444078 h 3862822"/>
              <a:gd name="connsiteX43" fmla="*/ 2794474 w 3751603"/>
              <a:gd name="connsiteY43" fmla="*/ 3401349 h 3862822"/>
              <a:gd name="connsiteX44" fmla="*/ 3076486 w 3751603"/>
              <a:gd name="connsiteY44" fmla="*/ 3085155 h 3862822"/>
              <a:gd name="connsiteX45" fmla="*/ 3537959 w 3751603"/>
              <a:gd name="connsiteY45" fmla="*/ 2982605 h 3862822"/>
              <a:gd name="connsiteX46" fmla="*/ 3572142 w 3751603"/>
              <a:gd name="connsiteY46" fmla="*/ 3025334 h 3862822"/>
              <a:gd name="connsiteX47" fmla="*/ 3367043 w 3751603"/>
              <a:gd name="connsiteY47" fmla="*/ 3247525 h 3862822"/>
              <a:gd name="connsiteX48" fmla="*/ 3751603 w 3751603"/>
              <a:gd name="connsiteY48" fmla="*/ 3187704 h 3862822"/>
              <a:gd name="connsiteX49" fmla="*/ 3529413 w 3751603"/>
              <a:gd name="connsiteY49" fmla="*/ 3102246 h 3862822"/>
              <a:gd name="connsiteX50" fmla="*/ 3563596 w 3751603"/>
              <a:gd name="connsiteY50" fmla="*/ 3033880 h 3862822"/>
              <a:gd name="connsiteX51" fmla="*/ 3537959 w 3751603"/>
              <a:gd name="connsiteY51" fmla="*/ 2999697 h 3862822"/>
              <a:gd name="connsiteX52" fmla="*/ 3349951 w 3751603"/>
              <a:gd name="connsiteY52" fmla="*/ 3016788 h 3862822"/>
              <a:gd name="connsiteX53" fmla="*/ 3127760 w 3751603"/>
              <a:gd name="connsiteY53" fmla="*/ 2905693 h 3862822"/>
              <a:gd name="connsiteX54" fmla="*/ 3136306 w 3751603"/>
              <a:gd name="connsiteY54" fmla="*/ 2786052 h 3862822"/>
              <a:gd name="connsiteX55" fmla="*/ 2649196 w 3751603"/>
              <a:gd name="connsiteY55" fmla="*/ 2204938 h 3862822"/>
              <a:gd name="connsiteX56" fmla="*/ 2238998 w 3751603"/>
              <a:gd name="connsiteY56" fmla="*/ 2290396 h 3862822"/>
              <a:gd name="connsiteX57" fmla="*/ 914400 w 3751603"/>
              <a:gd name="connsiteY57" fmla="*/ 2589498 h 3862822"/>
              <a:gd name="connsiteX58" fmla="*/ 897308 w 3751603"/>
              <a:gd name="connsiteY58" fmla="*/ 2606590 h 3862822"/>
              <a:gd name="connsiteX0" fmla="*/ 1350235 w 3751603"/>
              <a:gd name="connsiteY0" fmla="*/ 0 h 3862699"/>
              <a:gd name="connsiteX1" fmla="*/ 1136590 w 3751603"/>
              <a:gd name="connsiteY1" fmla="*/ 119641 h 3862699"/>
              <a:gd name="connsiteX2" fmla="*/ 752030 w 3751603"/>
              <a:gd name="connsiteY2" fmla="*/ 290557 h 3862699"/>
              <a:gd name="connsiteX3" fmla="*/ 666572 w 3751603"/>
              <a:gd name="connsiteY3" fmla="*/ 358923 h 3862699"/>
              <a:gd name="connsiteX4" fmla="*/ 495656 w 3751603"/>
              <a:gd name="connsiteY4" fmla="*/ 384561 h 3862699"/>
              <a:gd name="connsiteX5" fmla="*/ 170916 w 3751603"/>
              <a:gd name="connsiteY5" fmla="*/ 1145136 h 3862699"/>
              <a:gd name="connsiteX6" fmla="*/ 333286 w 3751603"/>
              <a:gd name="connsiteY6" fmla="*/ 1204957 h 3862699"/>
              <a:gd name="connsiteX7" fmla="*/ 401652 w 3751603"/>
              <a:gd name="connsiteY7" fmla="*/ 1068224 h 3862699"/>
              <a:gd name="connsiteX8" fmla="*/ 521293 w 3751603"/>
              <a:gd name="connsiteY8" fmla="*/ 1085316 h 3862699"/>
              <a:gd name="connsiteX9" fmla="*/ 658026 w 3751603"/>
              <a:gd name="connsiteY9" fmla="*/ 1051132 h 3862699"/>
              <a:gd name="connsiteX10" fmla="*/ 683663 w 3751603"/>
              <a:gd name="connsiteY10" fmla="*/ 1862983 h 3862699"/>
              <a:gd name="connsiteX11" fmla="*/ 495656 w 3751603"/>
              <a:gd name="connsiteY11" fmla="*/ 1888620 h 3862699"/>
              <a:gd name="connsiteX12" fmla="*/ 401652 w 3751603"/>
              <a:gd name="connsiteY12" fmla="*/ 1880075 h 3862699"/>
              <a:gd name="connsiteX13" fmla="*/ 384560 w 3751603"/>
              <a:gd name="connsiteY13" fmla="*/ 1768979 h 3862699"/>
              <a:gd name="connsiteX14" fmla="*/ 299103 w 3751603"/>
              <a:gd name="connsiteY14" fmla="*/ 1726250 h 3862699"/>
              <a:gd name="connsiteX15" fmla="*/ 230736 w 3751603"/>
              <a:gd name="connsiteY15" fmla="*/ 1760433 h 3862699"/>
              <a:gd name="connsiteX16" fmla="*/ 162370 w 3751603"/>
              <a:gd name="connsiteY16" fmla="*/ 1811708 h 3862699"/>
              <a:gd name="connsiteX17" fmla="*/ 0 w 3751603"/>
              <a:gd name="connsiteY17" fmla="*/ 1845891 h 3862699"/>
              <a:gd name="connsiteX18" fmla="*/ 239282 w 3751603"/>
              <a:gd name="connsiteY18" fmla="*/ 2546647 h 3862699"/>
              <a:gd name="connsiteX19" fmla="*/ 418744 w 3751603"/>
              <a:gd name="connsiteY19" fmla="*/ 2503918 h 3862699"/>
              <a:gd name="connsiteX20" fmla="*/ 538385 w 3751603"/>
              <a:gd name="connsiteY20" fmla="*/ 2828658 h 3862699"/>
              <a:gd name="connsiteX21" fmla="*/ 589660 w 3751603"/>
              <a:gd name="connsiteY21" fmla="*/ 2811566 h 3862699"/>
              <a:gd name="connsiteX22" fmla="*/ 709301 w 3751603"/>
              <a:gd name="connsiteY22" fmla="*/ 2965390 h 3862699"/>
              <a:gd name="connsiteX23" fmla="*/ 794759 w 3751603"/>
              <a:gd name="connsiteY23" fmla="*/ 2931207 h 3862699"/>
              <a:gd name="connsiteX24" fmla="*/ 692209 w 3751603"/>
              <a:gd name="connsiteY24" fmla="*/ 2726108 h 3862699"/>
              <a:gd name="connsiteX25" fmla="*/ 666572 w 3751603"/>
              <a:gd name="connsiteY25" fmla="*/ 2700471 h 3862699"/>
              <a:gd name="connsiteX26" fmla="*/ 743484 w 3751603"/>
              <a:gd name="connsiteY26" fmla="*/ 2632104 h 3862699"/>
              <a:gd name="connsiteX27" fmla="*/ 922946 w 3751603"/>
              <a:gd name="connsiteY27" fmla="*/ 2589375 h 3862699"/>
              <a:gd name="connsiteX28" fmla="*/ 1410056 w 3751603"/>
              <a:gd name="connsiteY28" fmla="*/ 3179035 h 3862699"/>
              <a:gd name="connsiteX29" fmla="*/ 1401510 w 3751603"/>
              <a:gd name="connsiteY29" fmla="*/ 3281585 h 3862699"/>
              <a:gd name="connsiteX30" fmla="*/ 1213503 w 3751603"/>
              <a:gd name="connsiteY30" fmla="*/ 3315768 h 3862699"/>
              <a:gd name="connsiteX31" fmla="*/ 1110953 w 3751603"/>
              <a:gd name="connsiteY31" fmla="*/ 3255947 h 3862699"/>
              <a:gd name="connsiteX32" fmla="*/ 1051132 w 3751603"/>
              <a:gd name="connsiteY32" fmla="*/ 3255947 h 3862699"/>
              <a:gd name="connsiteX33" fmla="*/ 1008403 w 3751603"/>
              <a:gd name="connsiteY33" fmla="*/ 3392680 h 3862699"/>
              <a:gd name="connsiteX34" fmla="*/ 1897166 w 3751603"/>
              <a:gd name="connsiteY34" fmla="*/ 3862699 h 3862699"/>
              <a:gd name="connsiteX35" fmla="*/ 2127903 w 3751603"/>
              <a:gd name="connsiteY35" fmla="*/ 3794332 h 3862699"/>
              <a:gd name="connsiteX36" fmla="*/ 2384276 w 3751603"/>
              <a:gd name="connsiteY36" fmla="*/ 3743058 h 3862699"/>
              <a:gd name="connsiteX37" fmla="*/ 2008261 w 3751603"/>
              <a:gd name="connsiteY37" fmla="*/ 3708875 h 3862699"/>
              <a:gd name="connsiteX38" fmla="*/ 1956987 w 3751603"/>
              <a:gd name="connsiteY38" fmla="*/ 3700329 h 3862699"/>
              <a:gd name="connsiteX39" fmla="*/ 1931349 w 3751603"/>
              <a:gd name="connsiteY39" fmla="*/ 3572142 h 3862699"/>
              <a:gd name="connsiteX40" fmla="*/ 2247544 w 3751603"/>
              <a:gd name="connsiteY40" fmla="*/ 3520867 h 3862699"/>
              <a:gd name="connsiteX41" fmla="*/ 2871387 w 3751603"/>
              <a:gd name="connsiteY41" fmla="*/ 3555050 h 3862699"/>
              <a:gd name="connsiteX42" fmla="*/ 2811566 w 3751603"/>
              <a:gd name="connsiteY42" fmla="*/ 3512321 h 3862699"/>
              <a:gd name="connsiteX43" fmla="*/ 2837203 w 3751603"/>
              <a:gd name="connsiteY43" fmla="*/ 3443955 h 3862699"/>
              <a:gd name="connsiteX44" fmla="*/ 2794474 w 3751603"/>
              <a:gd name="connsiteY44" fmla="*/ 3401226 h 3862699"/>
              <a:gd name="connsiteX45" fmla="*/ 3076486 w 3751603"/>
              <a:gd name="connsiteY45" fmla="*/ 3085032 h 3862699"/>
              <a:gd name="connsiteX46" fmla="*/ 3537959 w 3751603"/>
              <a:gd name="connsiteY46" fmla="*/ 2982482 h 3862699"/>
              <a:gd name="connsiteX47" fmla="*/ 3572142 w 3751603"/>
              <a:gd name="connsiteY47" fmla="*/ 3025211 h 3862699"/>
              <a:gd name="connsiteX48" fmla="*/ 3367043 w 3751603"/>
              <a:gd name="connsiteY48" fmla="*/ 3247402 h 3862699"/>
              <a:gd name="connsiteX49" fmla="*/ 3751603 w 3751603"/>
              <a:gd name="connsiteY49" fmla="*/ 3187581 h 3862699"/>
              <a:gd name="connsiteX50" fmla="*/ 3529413 w 3751603"/>
              <a:gd name="connsiteY50" fmla="*/ 3102123 h 3862699"/>
              <a:gd name="connsiteX51" fmla="*/ 3563596 w 3751603"/>
              <a:gd name="connsiteY51" fmla="*/ 3033757 h 3862699"/>
              <a:gd name="connsiteX52" fmla="*/ 3537959 w 3751603"/>
              <a:gd name="connsiteY52" fmla="*/ 2999574 h 3862699"/>
              <a:gd name="connsiteX53" fmla="*/ 3349951 w 3751603"/>
              <a:gd name="connsiteY53" fmla="*/ 3016665 h 3862699"/>
              <a:gd name="connsiteX54" fmla="*/ 3127760 w 3751603"/>
              <a:gd name="connsiteY54" fmla="*/ 2905570 h 3862699"/>
              <a:gd name="connsiteX55" fmla="*/ 3136306 w 3751603"/>
              <a:gd name="connsiteY55" fmla="*/ 2785929 h 3862699"/>
              <a:gd name="connsiteX56" fmla="*/ 2649196 w 3751603"/>
              <a:gd name="connsiteY56" fmla="*/ 2204815 h 3862699"/>
              <a:gd name="connsiteX57" fmla="*/ 2238998 w 3751603"/>
              <a:gd name="connsiteY57" fmla="*/ 2290273 h 3862699"/>
              <a:gd name="connsiteX58" fmla="*/ 914400 w 3751603"/>
              <a:gd name="connsiteY58" fmla="*/ 2589375 h 3862699"/>
              <a:gd name="connsiteX59" fmla="*/ 897308 w 3751603"/>
              <a:gd name="connsiteY59" fmla="*/ 2606467 h 3862699"/>
              <a:gd name="connsiteX0" fmla="*/ 1350235 w 3751603"/>
              <a:gd name="connsiteY0" fmla="*/ 0 h 3862699"/>
              <a:gd name="connsiteX1" fmla="*/ 854579 w 3751603"/>
              <a:gd name="connsiteY1" fmla="*/ 376015 h 3862699"/>
              <a:gd name="connsiteX2" fmla="*/ 752030 w 3751603"/>
              <a:gd name="connsiteY2" fmla="*/ 290557 h 3862699"/>
              <a:gd name="connsiteX3" fmla="*/ 666572 w 3751603"/>
              <a:gd name="connsiteY3" fmla="*/ 358923 h 3862699"/>
              <a:gd name="connsiteX4" fmla="*/ 495656 w 3751603"/>
              <a:gd name="connsiteY4" fmla="*/ 384561 h 3862699"/>
              <a:gd name="connsiteX5" fmla="*/ 170916 w 3751603"/>
              <a:gd name="connsiteY5" fmla="*/ 1145136 h 3862699"/>
              <a:gd name="connsiteX6" fmla="*/ 333286 w 3751603"/>
              <a:gd name="connsiteY6" fmla="*/ 1204957 h 3862699"/>
              <a:gd name="connsiteX7" fmla="*/ 401652 w 3751603"/>
              <a:gd name="connsiteY7" fmla="*/ 1068224 h 3862699"/>
              <a:gd name="connsiteX8" fmla="*/ 521293 w 3751603"/>
              <a:gd name="connsiteY8" fmla="*/ 1085316 h 3862699"/>
              <a:gd name="connsiteX9" fmla="*/ 658026 w 3751603"/>
              <a:gd name="connsiteY9" fmla="*/ 1051132 h 3862699"/>
              <a:gd name="connsiteX10" fmla="*/ 683663 w 3751603"/>
              <a:gd name="connsiteY10" fmla="*/ 1862983 h 3862699"/>
              <a:gd name="connsiteX11" fmla="*/ 495656 w 3751603"/>
              <a:gd name="connsiteY11" fmla="*/ 1888620 h 3862699"/>
              <a:gd name="connsiteX12" fmla="*/ 401652 w 3751603"/>
              <a:gd name="connsiteY12" fmla="*/ 1880075 h 3862699"/>
              <a:gd name="connsiteX13" fmla="*/ 384560 w 3751603"/>
              <a:gd name="connsiteY13" fmla="*/ 1768979 h 3862699"/>
              <a:gd name="connsiteX14" fmla="*/ 299103 w 3751603"/>
              <a:gd name="connsiteY14" fmla="*/ 1726250 h 3862699"/>
              <a:gd name="connsiteX15" fmla="*/ 230736 w 3751603"/>
              <a:gd name="connsiteY15" fmla="*/ 1760433 h 3862699"/>
              <a:gd name="connsiteX16" fmla="*/ 162370 w 3751603"/>
              <a:gd name="connsiteY16" fmla="*/ 1811708 h 3862699"/>
              <a:gd name="connsiteX17" fmla="*/ 0 w 3751603"/>
              <a:gd name="connsiteY17" fmla="*/ 1845891 h 3862699"/>
              <a:gd name="connsiteX18" fmla="*/ 239282 w 3751603"/>
              <a:gd name="connsiteY18" fmla="*/ 2546647 h 3862699"/>
              <a:gd name="connsiteX19" fmla="*/ 418744 w 3751603"/>
              <a:gd name="connsiteY19" fmla="*/ 2503918 h 3862699"/>
              <a:gd name="connsiteX20" fmla="*/ 538385 w 3751603"/>
              <a:gd name="connsiteY20" fmla="*/ 2828658 h 3862699"/>
              <a:gd name="connsiteX21" fmla="*/ 589660 w 3751603"/>
              <a:gd name="connsiteY21" fmla="*/ 2811566 h 3862699"/>
              <a:gd name="connsiteX22" fmla="*/ 709301 w 3751603"/>
              <a:gd name="connsiteY22" fmla="*/ 2965390 h 3862699"/>
              <a:gd name="connsiteX23" fmla="*/ 794759 w 3751603"/>
              <a:gd name="connsiteY23" fmla="*/ 2931207 h 3862699"/>
              <a:gd name="connsiteX24" fmla="*/ 692209 w 3751603"/>
              <a:gd name="connsiteY24" fmla="*/ 2726108 h 3862699"/>
              <a:gd name="connsiteX25" fmla="*/ 666572 w 3751603"/>
              <a:gd name="connsiteY25" fmla="*/ 2700471 h 3862699"/>
              <a:gd name="connsiteX26" fmla="*/ 743484 w 3751603"/>
              <a:gd name="connsiteY26" fmla="*/ 2632104 h 3862699"/>
              <a:gd name="connsiteX27" fmla="*/ 922946 w 3751603"/>
              <a:gd name="connsiteY27" fmla="*/ 2589375 h 3862699"/>
              <a:gd name="connsiteX28" fmla="*/ 1410056 w 3751603"/>
              <a:gd name="connsiteY28" fmla="*/ 3179035 h 3862699"/>
              <a:gd name="connsiteX29" fmla="*/ 1401510 w 3751603"/>
              <a:gd name="connsiteY29" fmla="*/ 3281585 h 3862699"/>
              <a:gd name="connsiteX30" fmla="*/ 1213503 w 3751603"/>
              <a:gd name="connsiteY30" fmla="*/ 3315768 h 3862699"/>
              <a:gd name="connsiteX31" fmla="*/ 1110953 w 3751603"/>
              <a:gd name="connsiteY31" fmla="*/ 3255947 h 3862699"/>
              <a:gd name="connsiteX32" fmla="*/ 1051132 w 3751603"/>
              <a:gd name="connsiteY32" fmla="*/ 3255947 h 3862699"/>
              <a:gd name="connsiteX33" fmla="*/ 1008403 w 3751603"/>
              <a:gd name="connsiteY33" fmla="*/ 3392680 h 3862699"/>
              <a:gd name="connsiteX34" fmla="*/ 1897166 w 3751603"/>
              <a:gd name="connsiteY34" fmla="*/ 3862699 h 3862699"/>
              <a:gd name="connsiteX35" fmla="*/ 2127903 w 3751603"/>
              <a:gd name="connsiteY35" fmla="*/ 3794332 h 3862699"/>
              <a:gd name="connsiteX36" fmla="*/ 2384276 w 3751603"/>
              <a:gd name="connsiteY36" fmla="*/ 3743058 h 3862699"/>
              <a:gd name="connsiteX37" fmla="*/ 2008261 w 3751603"/>
              <a:gd name="connsiteY37" fmla="*/ 3708875 h 3862699"/>
              <a:gd name="connsiteX38" fmla="*/ 1956987 w 3751603"/>
              <a:gd name="connsiteY38" fmla="*/ 3700329 h 3862699"/>
              <a:gd name="connsiteX39" fmla="*/ 1931349 w 3751603"/>
              <a:gd name="connsiteY39" fmla="*/ 3572142 h 3862699"/>
              <a:gd name="connsiteX40" fmla="*/ 2247544 w 3751603"/>
              <a:gd name="connsiteY40" fmla="*/ 3520867 h 3862699"/>
              <a:gd name="connsiteX41" fmla="*/ 2871387 w 3751603"/>
              <a:gd name="connsiteY41" fmla="*/ 3555050 h 3862699"/>
              <a:gd name="connsiteX42" fmla="*/ 2811566 w 3751603"/>
              <a:gd name="connsiteY42" fmla="*/ 3512321 h 3862699"/>
              <a:gd name="connsiteX43" fmla="*/ 2837203 w 3751603"/>
              <a:gd name="connsiteY43" fmla="*/ 3443955 h 3862699"/>
              <a:gd name="connsiteX44" fmla="*/ 2794474 w 3751603"/>
              <a:gd name="connsiteY44" fmla="*/ 3401226 h 3862699"/>
              <a:gd name="connsiteX45" fmla="*/ 3076486 w 3751603"/>
              <a:gd name="connsiteY45" fmla="*/ 3085032 h 3862699"/>
              <a:gd name="connsiteX46" fmla="*/ 3537959 w 3751603"/>
              <a:gd name="connsiteY46" fmla="*/ 2982482 h 3862699"/>
              <a:gd name="connsiteX47" fmla="*/ 3572142 w 3751603"/>
              <a:gd name="connsiteY47" fmla="*/ 3025211 h 3862699"/>
              <a:gd name="connsiteX48" fmla="*/ 3367043 w 3751603"/>
              <a:gd name="connsiteY48" fmla="*/ 3247402 h 3862699"/>
              <a:gd name="connsiteX49" fmla="*/ 3751603 w 3751603"/>
              <a:gd name="connsiteY49" fmla="*/ 3187581 h 3862699"/>
              <a:gd name="connsiteX50" fmla="*/ 3529413 w 3751603"/>
              <a:gd name="connsiteY50" fmla="*/ 3102123 h 3862699"/>
              <a:gd name="connsiteX51" fmla="*/ 3563596 w 3751603"/>
              <a:gd name="connsiteY51" fmla="*/ 3033757 h 3862699"/>
              <a:gd name="connsiteX52" fmla="*/ 3537959 w 3751603"/>
              <a:gd name="connsiteY52" fmla="*/ 2999574 h 3862699"/>
              <a:gd name="connsiteX53" fmla="*/ 3349951 w 3751603"/>
              <a:gd name="connsiteY53" fmla="*/ 3016665 h 3862699"/>
              <a:gd name="connsiteX54" fmla="*/ 3127760 w 3751603"/>
              <a:gd name="connsiteY54" fmla="*/ 2905570 h 3862699"/>
              <a:gd name="connsiteX55" fmla="*/ 3136306 w 3751603"/>
              <a:gd name="connsiteY55" fmla="*/ 2785929 h 3862699"/>
              <a:gd name="connsiteX56" fmla="*/ 2649196 w 3751603"/>
              <a:gd name="connsiteY56" fmla="*/ 2204815 h 3862699"/>
              <a:gd name="connsiteX57" fmla="*/ 2238998 w 3751603"/>
              <a:gd name="connsiteY57" fmla="*/ 2290273 h 3862699"/>
              <a:gd name="connsiteX58" fmla="*/ 914400 w 3751603"/>
              <a:gd name="connsiteY58" fmla="*/ 2589375 h 3862699"/>
              <a:gd name="connsiteX59" fmla="*/ 897308 w 3751603"/>
              <a:gd name="connsiteY59" fmla="*/ 2606467 h 3862699"/>
              <a:gd name="connsiteX0" fmla="*/ 1350235 w 3751603"/>
              <a:gd name="connsiteY0" fmla="*/ 0 h 3862699"/>
              <a:gd name="connsiteX1" fmla="*/ 1034041 w 3751603"/>
              <a:gd name="connsiteY1" fmla="*/ 230736 h 3862699"/>
              <a:gd name="connsiteX2" fmla="*/ 854579 w 3751603"/>
              <a:gd name="connsiteY2" fmla="*/ 376015 h 3862699"/>
              <a:gd name="connsiteX3" fmla="*/ 752030 w 3751603"/>
              <a:gd name="connsiteY3" fmla="*/ 290557 h 3862699"/>
              <a:gd name="connsiteX4" fmla="*/ 666572 w 3751603"/>
              <a:gd name="connsiteY4" fmla="*/ 358923 h 3862699"/>
              <a:gd name="connsiteX5" fmla="*/ 495656 w 3751603"/>
              <a:gd name="connsiteY5" fmla="*/ 384561 h 3862699"/>
              <a:gd name="connsiteX6" fmla="*/ 170916 w 3751603"/>
              <a:gd name="connsiteY6" fmla="*/ 1145136 h 3862699"/>
              <a:gd name="connsiteX7" fmla="*/ 333286 w 3751603"/>
              <a:gd name="connsiteY7" fmla="*/ 1204957 h 3862699"/>
              <a:gd name="connsiteX8" fmla="*/ 401652 w 3751603"/>
              <a:gd name="connsiteY8" fmla="*/ 1068224 h 3862699"/>
              <a:gd name="connsiteX9" fmla="*/ 521293 w 3751603"/>
              <a:gd name="connsiteY9" fmla="*/ 1085316 h 3862699"/>
              <a:gd name="connsiteX10" fmla="*/ 658026 w 3751603"/>
              <a:gd name="connsiteY10" fmla="*/ 1051132 h 3862699"/>
              <a:gd name="connsiteX11" fmla="*/ 683663 w 3751603"/>
              <a:gd name="connsiteY11" fmla="*/ 1862983 h 3862699"/>
              <a:gd name="connsiteX12" fmla="*/ 495656 w 3751603"/>
              <a:gd name="connsiteY12" fmla="*/ 1888620 h 3862699"/>
              <a:gd name="connsiteX13" fmla="*/ 401652 w 3751603"/>
              <a:gd name="connsiteY13" fmla="*/ 1880075 h 3862699"/>
              <a:gd name="connsiteX14" fmla="*/ 384560 w 3751603"/>
              <a:gd name="connsiteY14" fmla="*/ 1768979 h 3862699"/>
              <a:gd name="connsiteX15" fmla="*/ 299103 w 3751603"/>
              <a:gd name="connsiteY15" fmla="*/ 1726250 h 3862699"/>
              <a:gd name="connsiteX16" fmla="*/ 230736 w 3751603"/>
              <a:gd name="connsiteY16" fmla="*/ 1760433 h 3862699"/>
              <a:gd name="connsiteX17" fmla="*/ 162370 w 3751603"/>
              <a:gd name="connsiteY17" fmla="*/ 1811708 h 3862699"/>
              <a:gd name="connsiteX18" fmla="*/ 0 w 3751603"/>
              <a:gd name="connsiteY18" fmla="*/ 1845891 h 3862699"/>
              <a:gd name="connsiteX19" fmla="*/ 239282 w 3751603"/>
              <a:gd name="connsiteY19" fmla="*/ 2546647 h 3862699"/>
              <a:gd name="connsiteX20" fmla="*/ 418744 w 3751603"/>
              <a:gd name="connsiteY20" fmla="*/ 2503918 h 3862699"/>
              <a:gd name="connsiteX21" fmla="*/ 538385 w 3751603"/>
              <a:gd name="connsiteY21" fmla="*/ 2828658 h 3862699"/>
              <a:gd name="connsiteX22" fmla="*/ 589660 w 3751603"/>
              <a:gd name="connsiteY22" fmla="*/ 2811566 h 3862699"/>
              <a:gd name="connsiteX23" fmla="*/ 709301 w 3751603"/>
              <a:gd name="connsiteY23" fmla="*/ 2965390 h 3862699"/>
              <a:gd name="connsiteX24" fmla="*/ 794759 w 3751603"/>
              <a:gd name="connsiteY24" fmla="*/ 2931207 h 3862699"/>
              <a:gd name="connsiteX25" fmla="*/ 692209 w 3751603"/>
              <a:gd name="connsiteY25" fmla="*/ 2726108 h 3862699"/>
              <a:gd name="connsiteX26" fmla="*/ 666572 w 3751603"/>
              <a:gd name="connsiteY26" fmla="*/ 2700471 h 3862699"/>
              <a:gd name="connsiteX27" fmla="*/ 743484 w 3751603"/>
              <a:gd name="connsiteY27" fmla="*/ 2632104 h 3862699"/>
              <a:gd name="connsiteX28" fmla="*/ 922946 w 3751603"/>
              <a:gd name="connsiteY28" fmla="*/ 2589375 h 3862699"/>
              <a:gd name="connsiteX29" fmla="*/ 1410056 w 3751603"/>
              <a:gd name="connsiteY29" fmla="*/ 3179035 h 3862699"/>
              <a:gd name="connsiteX30" fmla="*/ 1401510 w 3751603"/>
              <a:gd name="connsiteY30" fmla="*/ 3281585 h 3862699"/>
              <a:gd name="connsiteX31" fmla="*/ 1213503 w 3751603"/>
              <a:gd name="connsiteY31" fmla="*/ 3315768 h 3862699"/>
              <a:gd name="connsiteX32" fmla="*/ 1110953 w 3751603"/>
              <a:gd name="connsiteY32" fmla="*/ 3255947 h 3862699"/>
              <a:gd name="connsiteX33" fmla="*/ 1051132 w 3751603"/>
              <a:gd name="connsiteY33" fmla="*/ 3255947 h 3862699"/>
              <a:gd name="connsiteX34" fmla="*/ 1008403 w 3751603"/>
              <a:gd name="connsiteY34" fmla="*/ 3392680 h 3862699"/>
              <a:gd name="connsiteX35" fmla="*/ 1897166 w 3751603"/>
              <a:gd name="connsiteY35" fmla="*/ 3862699 h 3862699"/>
              <a:gd name="connsiteX36" fmla="*/ 2127903 w 3751603"/>
              <a:gd name="connsiteY36" fmla="*/ 3794332 h 3862699"/>
              <a:gd name="connsiteX37" fmla="*/ 2384276 w 3751603"/>
              <a:gd name="connsiteY37" fmla="*/ 3743058 h 3862699"/>
              <a:gd name="connsiteX38" fmla="*/ 2008261 w 3751603"/>
              <a:gd name="connsiteY38" fmla="*/ 3708875 h 3862699"/>
              <a:gd name="connsiteX39" fmla="*/ 1956987 w 3751603"/>
              <a:gd name="connsiteY39" fmla="*/ 3700329 h 3862699"/>
              <a:gd name="connsiteX40" fmla="*/ 1931349 w 3751603"/>
              <a:gd name="connsiteY40" fmla="*/ 3572142 h 3862699"/>
              <a:gd name="connsiteX41" fmla="*/ 2247544 w 3751603"/>
              <a:gd name="connsiteY41" fmla="*/ 3520867 h 3862699"/>
              <a:gd name="connsiteX42" fmla="*/ 2871387 w 3751603"/>
              <a:gd name="connsiteY42" fmla="*/ 3555050 h 3862699"/>
              <a:gd name="connsiteX43" fmla="*/ 2811566 w 3751603"/>
              <a:gd name="connsiteY43" fmla="*/ 3512321 h 3862699"/>
              <a:gd name="connsiteX44" fmla="*/ 2837203 w 3751603"/>
              <a:gd name="connsiteY44" fmla="*/ 3443955 h 3862699"/>
              <a:gd name="connsiteX45" fmla="*/ 2794474 w 3751603"/>
              <a:gd name="connsiteY45" fmla="*/ 3401226 h 3862699"/>
              <a:gd name="connsiteX46" fmla="*/ 3076486 w 3751603"/>
              <a:gd name="connsiteY46" fmla="*/ 3085032 h 3862699"/>
              <a:gd name="connsiteX47" fmla="*/ 3537959 w 3751603"/>
              <a:gd name="connsiteY47" fmla="*/ 2982482 h 3862699"/>
              <a:gd name="connsiteX48" fmla="*/ 3572142 w 3751603"/>
              <a:gd name="connsiteY48" fmla="*/ 3025211 h 3862699"/>
              <a:gd name="connsiteX49" fmla="*/ 3367043 w 3751603"/>
              <a:gd name="connsiteY49" fmla="*/ 3247402 h 3862699"/>
              <a:gd name="connsiteX50" fmla="*/ 3751603 w 3751603"/>
              <a:gd name="connsiteY50" fmla="*/ 3187581 h 3862699"/>
              <a:gd name="connsiteX51" fmla="*/ 3529413 w 3751603"/>
              <a:gd name="connsiteY51" fmla="*/ 3102123 h 3862699"/>
              <a:gd name="connsiteX52" fmla="*/ 3563596 w 3751603"/>
              <a:gd name="connsiteY52" fmla="*/ 3033757 h 3862699"/>
              <a:gd name="connsiteX53" fmla="*/ 3537959 w 3751603"/>
              <a:gd name="connsiteY53" fmla="*/ 2999574 h 3862699"/>
              <a:gd name="connsiteX54" fmla="*/ 3349951 w 3751603"/>
              <a:gd name="connsiteY54" fmla="*/ 3016665 h 3862699"/>
              <a:gd name="connsiteX55" fmla="*/ 3127760 w 3751603"/>
              <a:gd name="connsiteY55" fmla="*/ 2905570 h 3862699"/>
              <a:gd name="connsiteX56" fmla="*/ 3136306 w 3751603"/>
              <a:gd name="connsiteY56" fmla="*/ 2785929 h 3862699"/>
              <a:gd name="connsiteX57" fmla="*/ 2649196 w 3751603"/>
              <a:gd name="connsiteY57" fmla="*/ 2204815 h 3862699"/>
              <a:gd name="connsiteX58" fmla="*/ 2238998 w 3751603"/>
              <a:gd name="connsiteY58" fmla="*/ 2290273 h 3862699"/>
              <a:gd name="connsiteX59" fmla="*/ 914400 w 3751603"/>
              <a:gd name="connsiteY59" fmla="*/ 2589375 h 3862699"/>
              <a:gd name="connsiteX60" fmla="*/ 897308 w 3751603"/>
              <a:gd name="connsiteY60" fmla="*/ 2606467 h 3862699"/>
              <a:gd name="connsiteX0" fmla="*/ 1350235 w 3751603"/>
              <a:gd name="connsiteY0" fmla="*/ 0 h 3862699"/>
              <a:gd name="connsiteX1" fmla="*/ 1076770 w 3751603"/>
              <a:gd name="connsiteY1" fmla="*/ 324740 h 3862699"/>
              <a:gd name="connsiteX2" fmla="*/ 854579 w 3751603"/>
              <a:gd name="connsiteY2" fmla="*/ 376015 h 3862699"/>
              <a:gd name="connsiteX3" fmla="*/ 752030 w 3751603"/>
              <a:gd name="connsiteY3" fmla="*/ 290557 h 3862699"/>
              <a:gd name="connsiteX4" fmla="*/ 666572 w 3751603"/>
              <a:gd name="connsiteY4" fmla="*/ 358923 h 3862699"/>
              <a:gd name="connsiteX5" fmla="*/ 495656 w 3751603"/>
              <a:gd name="connsiteY5" fmla="*/ 384561 h 3862699"/>
              <a:gd name="connsiteX6" fmla="*/ 170916 w 3751603"/>
              <a:gd name="connsiteY6" fmla="*/ 1145136 h 3862699"/>
              <a:gd name="connsiteX7" fmla="*/ 333286 w 3751603"/>
              <a:gd name="connsiteY7" fmla="*/ 1204957 h 3862699"/>
              <a:gd name="connsiteX8" fmla="*/ 401652 w 3751603"/>
              <a:gd name="connsiteY8" fmla="*/ 1068224 h 3862699"/>
              <a:gd name="connsiteX9" fmla="*/ 521293 w 3751603"/>
              <a:gd name="connsiteY9" fmla="*/ 1085316 h 3862699"/>
              <a:gd name="connsiteX10" fmla="*/ 658026 w 3751603"/>
              <a:gd name="connsiteY10" fmla="*/ 1051132 h 3862699"/>
              <a:gd name="connsiteX11" fmla="*/ 683663 w 3751603"/>
              <a:gd name="connsiteY11" fmla="*/ 1862983 h 3862699"/>
              <a:gd name="connsiteX12" fmla="*/ 495656 w 3751603"/>
              <a:gd name="connsiteY12" fmla="*/ 1888620 h 3862699"/>
              <a:gd name="connsiteX13" fmla="*/ 401652 w 3751603"/>
              <a:gd name="connsiteY13" fmla="*/ 1880075 h 3862699"/>
              <a:gd name="connsiteX14" fmla="*/ 384560 w 3751603"/>
              <a:gd name="connsiteY14" fmla="*/ 1768979 h 3862699"/>
              <a:gd name="connsiteX15" fmla="*/ 299103 w 3751603"/>
              <a:gd name="connsiteY15" fmla="*/ 1726250 h 3862699"/>
              <a:gd name="connsiteX16" fmla="*/ 230736 w 3751603"/>
              <a:gd name="connsiteY16" fmla="*/ 1760433 h 3862699"/>
              <a:gd name="connsiteX17" fmla="*/ 162370 w 3751603"/>
              <a:gd name="connsiteY17" fmla="*/ 1811708 h 3862699"/>
              <a:gd name="connsiteX18" fmla="*/ 0 w 3751603"/>
              <a:gd name="connsiteY18" fmla="*/ 1845891 h 3862699"/>
              <a:gd name="connsiteX19" fmla="*/ 239282 w 3751603"/>
              <a:gd name="connsiteY19" fmla="*/ 2546647 h 3862699"/>
              <a:gd name="connsiteX20" fmla="*/ 418744 w 3751603"/>
              <a:gd name="connsiteY20" fmla="*/ 2503918 h 3862699"/>
              <a:gd name="connsiteX21" fmla="*/ 538385 w 3751603"/>
              <a:gd name="connsiteY21" fmla="*/ 2828658 h 3862699"/>
              <a:gd name="connsiteX22" fmla="*/ 589660 w 3751603"/>
              <a:gd name="connsiteY22" fmla="*/ 2811566 h 3862699"/>
              <a:gd name="connsiteX23" fmla="*/ 709301 w 3751603"/>
              <a:gd name="connsiteY23" fmla="*/ 2965390 h 3862699"/>
              <a:gd name="connsiteX24" fmla="*/ 794759 w 3751603"/>
              <a:gd name="connsiteY24" fmla="*/ 2931207 h 3862699"/>
              <a:gd name="connsiteX25" fmla="*/ 692209 w 3751603"/>
              <a:gd name="connsiteY25" fmla="*/ 2726108 h 3862699"/>
              <a:gd name="connsiteX26" fmla="*/ 666572 w 3751603"/>
              <a:gd name="connsiteY26" fmla="*/ 2700471 h 3862699"/>
              <a:gd name="connsiteX27" fmla="*/ 743484 w 3751603"/>
              <a:gd name="connsiteY27" fmla="*/ 2632104 h 3862699"/>
              <a:gd name="connsiteX28" fmla="*/ 922946 w 3751603"/>
              <a:gd name="connsiteY28" fmla="*/ 2589375 h 3862699"/>
              <a:gd name="connsiteX29" fmla="*/ 1410056 w 3751603"/>
              <a:gd name="connsiteY29" fmla="*/ 3179035 h 3862699"/>
              <a:gd name="connsiteX30" fmla="*/ 1401510 w 3751603"/>
              <a:gd name="connsiteY30" fmla="*/ 3281585 h 3862699"/>
              <a:gd name="connsiteX31" fmla="*/ 1213503 w 3751603"/>
              <a:gd name="connsiteY31" fmla="*/ 3315768 h 3862699"/>
              <a:gd name="connsiteX32" fmla="*/ 1110953 w 3751603"/>
              <a:gd name="connsiteY32" fmla="*/ 3255947 h 3862699"/>
              <a:gd name="connsiteX33" fmla="*/ 1051132 w 3751603"/>
              <a:gd name="connsiteY33" fmla="*/ 3255947 h 3862699"/>
              <a:gd name="connsiteX34" fmla="*/ 1008403 w 3751603"/>
              <a:gd name="connsiteY34" fmla="*/ 3392680 h 3862699"/>
              <a:gd name="connsiteX35" fmla="*/ 1897166 w 3751603"/>
              <a:gd name="connsiteY35" fmla="*/ 3862699 h 3862699"/>
              <a:gd name="connsiteX36" fmla="*/ 2127903 w 3751603"/>
              <a:gd name="connsiteY36" fmla="*/ 3794332 h 3862699"/>
              <a:gd name="connsiteX37" fmla="*/ 2384276 w 3751603"/>
              <a:gd name="connsiteY37" fmla="*/ 3743058 h 3862699"/>
              <a:gd name="connsiteX38" fmla="*/ 2008261 w 3751603"/>
              <a:gd name="connsiteY38" fmla="*/ 3708875 h 3862699"/>
              <a:gd name="connsiteX39" fmla="*/ 1956987 w 3751603"/>
              <a:gd name="connsiteY39" fmla="*/ 3700329 h 3862699"/>
              <a:gd name="connsiteX40" fmla="*/ 1931349 w 3751603"/>
              <a:gd name="connsiteY40" fmla="*/ 3572142 h 3862699"/>
              <a:gd name="connsiteX41" fmla="*/ 2247544 w 3751603"/>
              <a:gd name="connsiteY41" fmla="*/ 3520867 h 3862699"/>
              <a:gd name="connsiteX42" fmla="*/ 2871387 w 3751603"/>
              <a:gd name="connsiteY42" fmla="*/ 3555050 h 3862699"/>
              <a:gd name="connsiteX43" fmla="*/ 2811566 w 3751603"/>
              <a:gd name="connsiteY43" fmla="*/ 3512321 h 3862699"/>
              <a:gd name="connsiteX44" fmla="*/ 2837203 w 3751603"/>
              <a:gd name="connsiteY44" fmla="*/ 3443955 h 3862699"/>
              <a:gd name="connsiteX45" fmla="*/ 2794474 w 3751603"/>
              <a:gd name="connsiteY45" fmla="*/ 3401226 h 3862699"/>
              <a:gd name="connsiteX46" fmla="*/ 3076486 w 3751603"/>
              <a:gd name="connsiteY46" fmla="*/ 3085032 h 3862699"/>
              <a:gd name="connsiteX47" fmla="*/ 3537959 w 3751603"/>
              <a:gd name="connsiteY47" fmla="*/ 2982482 h 3862699"/>
              <a:gd name="connsiteX48" fmla="*/ 3572142 w 3751603"/>
              <a:gd name="connsiteY48" fmla="*/ 3025211 h 3862699"/>
              <a:gd name="connsiteX49" fmla="*/ 3367043 w 3751603"/>
              <a:gd name="connsiteY49" fmla="*/ 3247402 h 3862699"/>
              <a:gd name="connsiteX50" fmla="*/ 3751603 w 3751603"/>
              <a:gd name="connsiteY50" fmla="*/ 3187581 h 3862699"/>
              <a:gd name="connsiteX51" fmla="*/ 3529413 w 3751603"/>
              <a:gd name="connsiteY51" fmla="*/ 3102123 h 3862699"/>
              <a:gd name="connsiteX52" fmla="*/ 3563596 w 3751603"/>
              <a:gd name="connsiteY52" fmla="*/ 3033757 h 3862699"/>
              <a:gd name="connsiteX53" fmla="*/ 3537959 w 3751603"/>
              <a:gd name="connsiteY53" fmla="*/ 2999574 h 3862699"/>
              <a:gd name="connsiteX54" fmla="*/ 3349951 w 3751603"/>
              <a:gd name="connsiteY54" fmla="*/ 3016665 h 3862699"/>
              <a:gd name="connsiteX55" fmla="*/ 3127760 w 3751603"/>
              <a:gd name="connsiteY55" fmla="*/ 2905570 h 3862699"/>
              <a:gd name="connsiteX56" fmla="*/ 3136306 w 3751603"/>
              <a:gd name="connsiteY56" fmla="*/ 2785929 h 3862699"/>
              <a:gd name="connsiteX57" fmla="*/ 2649196 w 3751603"/>
              <a:gd name="connsiteY57" fmla="*/ 2204815 h 3862699"/>
              <a:gd name="connsiteX58" fmla="*/ 2238998 w 3751603"/>
              <a:gd name="connsiteY58" fmla="*/ 2290273 h 3862699"/>
              <a:gd name="connsiteX59" fmla="*/ 914400 w 3751603"/>
              <a:gd name="connsiteY59" fmla="*/ 2589375 h 3862699"/>
              <a:gd name="connsiteX60" fmla="*/ 897308 w 3751603"/>
              <a:gd name="connsiteY60" fmla="*/ 2606467 h 3862699"/>
              <a:gd name="connsiteX0" fmla="*/ 1350235 w 3751603"/>
              <a:gd name="connsiteY0" fmla="*/ 0 h 3862699"/>
              <a:gd name="connsiteX1" fmla="*/ 1076770 w 3751603"/>
              <a:gd name="connsiteY1" fmla="*/ 324740 h 3862699"/>
              <a:gd name="connsiteX2" fmla="*/ 854579 w 3751603"/>
              <a:gd name="connsiteY2" fmla="*/ 376015 h 3862699"/>
              <a:gd name="connsiteX3" fmla="*/ 752030 w 3751603"/>
              <a:gd name="connsiteY3" fmla="*/ 290557 h 3862699"/>
              <a:gd name="connsiteX4" fmla="*/ 666572 w 3751603"/>
              <a:gd name="connsiteY4" fmla="*/ 358923 h 3862699"/>
              <a:gd name="connsiteX5" fmla="*/ 495656 w 3751603"/>
              <a:gd name="connsiteY5" fmla="*/ 384561 h 3862699"/>
              <a:gd name="connsiteX6" fmla="*/ 170916 w 3751603"/>
              <a:gd name="connsiteY6" fmla="*/ 1145136 h 3862699"/>
              <a:gd name="connsiteX7" fmla="*/ 333286 w 3751603"/>
              <a:gd name="connsiteY7" fmla="*/ 1204957 h 3862699"/>
              <a:gd name="connsiteX8" fmla="*/ 401652 w 3751603"/>
              <a:gd name="connsiteY8" fmla="*/ 1068224 h 3862699"/>
              <a:gd name="connsiteX9" fmla="*/ 521293 w 3751603"/>
              <a:gd name="connsiteY9" fmla="*/ 1085316 h 3862699"/>
              <a:gd name="connsiteX10" fmla="*/ 658026 w 3751603"/>
              <a:gd name="connsiteY10" fmla="*/ 1051132 h 3862699"/>
              <a:gd name="connsiteX11" fmla="*/ 683663 w 3751603"/>
              <a:gd name="connsiteY11" fmla="*/ 1862983 h 3862699"/>
              <a:gd name="connsiteX12" fmla="*/ 495656 w 3751603"/>
              <a:gd name="connsiteY12" fmla="*/ 1888620 h 3862699"/>
              <a:gd name="connsiteX13" fmla="*/ 401652 w 3751603"/>
              <a:gd name="connsiteY13" fmla="*/ 1880075 h 3862699"/>
              <a:gd name="connsiteX14" fmla="*/ 384560 w 3751603"/>
              <a:gd name="connsiteY14" fmla="*/ 1768979 h 3862699"/>
              <a:gd name="connsiteX15" fmla="*/ 299103 w 3751603"/>
              <a:gd name="connsiteY15" fmla="*/ 1726250 h 3862699"/>
              <a:gd name="connsiteX16" fmla="*/ 230736 w 3751603"/>
              <a:gd name="connsiteY16" fmla="*/ 1760433 h 3862699"/>
              <a:gd name="connsiteX17" fmla="*/ 162370 w 3751603"/>
              <a:gd name="connsiteY17" fmla="*/ 1811708 h 3862699"/>
              <a:gd name="connsiteX18" fmla="*/ 0 w 3751603"/>
              <a:gd name="connsiteY18" fmla="*/ 1845891 h 3862699"/>
              <a:gd name="connsiteX19" fmla="*/ 239282 w 3751603"/>
              <a:gd name="connsiteY19" fmla="*/ 2546647 h 3862699"/>
              <a:gd name="connsiteX20" fmla="*/ 418744 w 3751603"/>
              <a:gd name="connsiteY20" fmla="*/ 2503918 h 3862699"/>
              <a:gd name="connsiteX21" fmla="*/ 538385 w 3751603"/>
              <a:gd name="connsiteY21" fmla="*/ 2828658 h 3862699"/>
              <a:gd name="connsiteX22" fmla="*/ 589660 w 3751603"/>
              <a:gd name="connsiteY22" fmla="*/ 2811566 h 3862699"/>
              <a:gd name="connsiteX23" fmla="*/ 709301 w 3751603"/>
              <a:gd name="connsiteY23" fmla="*/ 2965390 h 3862699"/>
              <a:gd name="connsiteX24" fmla="*/ 794759 w 3751603"/>
              <a:gd name="connsiteY24" fmla="*/ 2931207 h 3862699"/>
              <a:gd name="connsiteX25" fmla="*/ 692209 w 3751603"/>
              <a:gd name="connsiteY25" fmla="*/ 2726108 h 3862699"/>
              <a:gd name="connsiteX26" fmla="*/ 666572 w 3751603"/>
              <a:gd name="connsiteY26" fmla="*/ 2700471 h 3862699"/>
              <a:gd name="connsiteX27" fmla="*/ 743484 w 3751603"/>
              <a:gd name="connsiteY27" fmla="*/ 2632104 h 3862699"/>
              <a:gd name="connsiteX28" fmla="*/ 922946 w 3751603"/>
              <a:gd name="connsiteY28" fmla="*/ 2589375 h 3862699"/>
              <a:gd name="connsiteX29" fmla="*/ 1410056 w 3751603"/>
              <a:gd name="connsiteY29" fmla="*/ 3179035 h 3862699"/>
              <a:gd name="connsiteX30" fmla="*/ 1401510 w 3751603"/>
              <a:gd name="connsiteY30" fmla="*/ 3281585 h 3862699"/>
              <a:gd name="connsiteX31" fmla="*/ 1213503 w 3751603"/>
              <a:gd name="connsiteY31" fmla="*/ 3315768 h 3862699"/>
              <a:gd name="connsiteX32" fmla="*/ 1110953 w 3751603"/>
              <a:gd name="connsiteY32" fmla="*/ 3255947 h 3862699"/>
              <a:gd name="connsiteX33" fmla="*/ 1051132 w 3751603"/>
              <a:gd name="connsiteY33" fmla="*/ 3255947 h 3862699"/>
              <a:gd name="connsiteX34" fmla="*/ 1008403 w 3751603"/>
              <a:gd name="connsiteY34" fmla="*/ 3392680 h 3862699"/>
              <a:gd name="connsiteX35" fmla="*/ 1897166 w 3751603"/>
              <a:gd name="connsiteY35" fmla="*/ 3862699 h 3862699"/>
              <a:gd name="connsiteX36" fmla="*/ 2127903 w 3751603"/>
              <a:gd name="connsiteY36" fmla="*/ 3794332 h 3862699"/>
              <a:gd name="connsiteX37" fmla="*/ 2384276 w 3751603"/>
              <a:gd name="connsiteY37" fmla="*/ 3743058 h 3862699"/>
              <a:gd name="connsiteX38" fmla="*/ 2008261 w 3751603"/>
              <a:gd name="connsiteY38" fmla="*/ 3708875 h 3862699"/>
              <a:gd name="connsiteX39" fmla="*/ 1956987 w 3751603"/>
              <a:gd name="connsiteY39" fmla="*/ 3700329 h 3862699"/>
              <a:gd name="connsiteX40" fmla="*/ 1931349 w 3751603"/>
              <a:gd name="connsiteY40" fmla="*/ 3572142 h 3862699"/>
              <a:gd name="connsiteX41" fmla="*/ 2247544 w 3751603"/>
              <a:gd name="connsiteY41" fmla="*/ 3520867 h 3862699"/>
              <a:gd name="connsiteX42" fmla="*/ 2871387 w 3751603"/>
              <a:gd name="connsiteY42" fmla="*/ 3555050 h 3862699"/>
              <a:gd name="connsiteX43" fmla="*/ 2811566 w 3751603"/>
              <a:gd name="connsiteY43" fmla="*/ 3512321 h 3862699"/>
              <a:gd name="connsiteX44" fmla="*/ 2837203 w 3751603"/>
              <a:gd name="connsiteY44" fmla="*/ 3443955 h 3862699"/>
              <a:gd name="connsiteX45" fmla="*/ 2794474 w 3751603"/>
              <a:gd name="connsiteY45" fmla="*/ 3401226 h 3862699"/>
              <a:gd name="connsiteX46" fmla="*/ 3076486 w 3751603"/>
              <a:gd name="connsiteY46" fmla="*/ 3085032 h 3862699"/>
              <a:gd name="connsiteX47" fmla="*/ 3537959 w 3751603"/>
              <a:gd name="connsiteY47" fmla="*/ 2982482 h 3862699"/>
              <a:gd name="connsiteX48" fmla="*/ 3572142 w 3751603"/>
              <a:gd name="connsiteY48" fmla="*/ 3025211 h 3862699"/>
              <a:gd name="connsiteX49" fmla="*/ 3367043 w 3751603"/>
              <a:gd name="connsiteY49" fmla="*/ 3247402 h 3862699"/>
              <a:gd name="connsiteX50" fmla="*/ 3751603 w 3751603"/>
              <a:gd name="connsiteY50" fmla="*/ 3187581 h 3862699"/>
              <a:gd name="connsiteX51" fmla="*/ 3529413 w 3751603"/>
              <a:gd name="connsiteY51" fmla="*/ 3102123 h 3862699"/>
              <a:gd name="connsiteX52" fmla="*/ 3563596 w 3751603"/>
              <a:gd name="connsiteY52" fmla="*/ 3033757 h 3862699"/>
              <a:gd name="connsiteX53" fmla="*/ 3537959 w 3751603"/>
              <a:gd name="connsiteY53" fmla="*/ 2999574 h 3862699"/>
              <a:gd name="connsiteX54" fmla="*/ 3349951 w 3751603"/>
              <a:gd name="connsiteY54" fmla="*/ 3016665 h 3862699"/>
              <a:gd name="connsiteX55" fmla="*/ 3127760 w 3751603"/>
              <a:gd name="connsiteY55" fmla="*/ 2905570 h 3862699"/>
              <a:gd name="connsiteX56" fmla="*/ 3136306 w 3751603"/>
              <a:gd name="connsiteY56" fmla="*/ 2785929 h 3862699"/>
              <a:gd name="connsiteX57" fmla="*/ 2649196 w 3751603"/>
              <a:gd name="connsiteY57" fmla="*/ 2204815 h 3862699"/>
              <a:gd name="connsiteX58" fmla="*/ 2238998 w 3751603"/>
              <a:gd name="connsiteY58" fmla="*/ 2290273 h 3862699"/>
              <a:gd name="connsiteX59" fmla="*/ 914400 w 3751603"/>
              <a:gd name="connsiteY59" fmla="*/ 2589375 h 3862699"/>
              <a:gd name="connsiteX60" fmla="*/ 897308 w 3751603"/>
              <a:gd name="connsiteY60" fmla="*/ 2606467 h 3862699"/>
              <a:gd name="connsiteX0" fmla="*/ 2657742 w 3751603"/>
              <a:gd name="connsiteY0" fmla="*/ 0 h 3888337"/>
              <a:gd name="connsiteX1" fmla="*/ 1076770 w 3751603"/>
              <a:gd name="connsiteY1" fmla="*/ 350378 h 3888337"/>
              <a:gd name="connsiteX2" fmla="*/ 854579 w 3751603"/>
              <a:gd name="connsiteY2" fmla="*/ 401653 h 3888337"/>
              <a:gd name="connsiteX3" fmla="*/ 752030 w 3751603"/>
              <a:gd name="connsiteY3" fmla="*/ 316195 h 3888337"/>
              <a:gd name="connsiteX4" fmla="*/ 666572 w 3751603"/>
              <a:gd name="connsiteY4" fmla="*/ 384561 h 3888337"/>
              <a:gd name="connsiteX5" fmla="*/ 495656 w 3751603"/>
              <a:gd name="connsiteY5" fmla="*/ 410199 h 3888337"/>
              <a:gd name="connsiteX6" fmla="*/ 170916 w 3751603"/>
              <a:gd name="connsiteY6" fmla="*/ 1170774 h 3888337"/>
              <a:gd name="connsiteX7" fmla="*/ 333286 w 3751603"/>
              <a:gd name="connsiteY7" fmla="*/ 1230595 h 3888337"/>
              <a:gd name="connsiteX8" fmla="*/ 401652 w 3751603"/>
              <a:gd name="connsiteY8" fmla="*/ 1093862 h 3888337"/>
              <a:gd name="connsiteX9" fmla="*/ 521293 w 3751603"/>
              <a:gd name="connsiteY9" fmla="*/ 1110954 h 3888337"/>
              <a:gd name="connsiteX10" fmla="*/ 658026 w 3751603"/>
              <a:gd name="connsiteY10" fmla="*/ 1076770 h 3888337"/>
              <a:gd name="connsiteX11" fmla="*/ 683663 w 3751603"/>
              <a:gd name="connsiteY11" fmla="*/ 1888621 h 3888337"/>
              <a:gd name="connsiteX12" fmla="*/ 495656 w 3751603"/>
              <a:gd name="connsiteY12" fmla="*/ 1914258 h 3888337"/>
              <a:gd name="connsiteX13" fmla="*/ 401652 w 3751603"/>
              <a:gd name="connsiteY13" fmla="*/ 1905713 h 3888337"/>
              <a:gd name="connsiteX14" fmla="*/ 384560 w 3751603"/>
              <a:gd name="connsiteY14" fmla="*/ 1794617 h 3888337"/>
              <a:gd name="connsiteX15" fmla="*/ 299103 w 3751603"/>
              <a:gd name="connsiteY15" fmla="*/ 1751888 h 3888337"/>
              <a:gd name="connsiteX16" fmla="*/ 230736 w 3751603"/>
              <a:gd name="connsiteY16" fmla="*/ 1786071 h 3888337"/>
              <a:gd name="connsiteX17" fmla="*/ 162370 w 3751603"/>
              <a:gd name="connsiteY17" fmla="*/ 1837346 h 3888337"/>
              <a:gd name="connsiteX18" fmla="*/ 0 w 3751603"/>
              <a:gd name="connsiteY18" fmla="*/ 1871529 h 3888337"/>
              <a:gd name="connsiteX19" fmla="*/ 239282 w 3751603"/>
              <a:gd name="connsiteY19" fmla="*/ 2572285 h 3888337"/>
              <a:gd name="connsiteX20" fmla="*/ 418744 w 3751603"/>
              <a:gd name="connsiteY20" fmla="*/ 2529556 h 3888337"/>
              <a:gd name="connsiteX21" fmla="*/ 538385 w 3751603"/>
              <a:gd name="connsiteY21" fmla="*/ 2854296 h 3888337"/>
              <a:gd name="connsiteX22" fmla="*/ 589660 w 3751603"/>
              <a:gd name="connsiteY22" fmla="*/ 2837204 h 3888337"/>
              <a:gd name="connsiteX23" fmla="*/ 709301 w 3751603"/>
              <a:gd name="connsiteY23" fmla="*/ 2991028 h 3888337"/>
              <a:gd name="connsiteX24" fmla="*/ 794759 w 3751603"/>
              <a:gd name="connsiteY24" fmla="*/ 2956845 h 3888337"/>
              <a:gd name="connsiteX25" fmla="*/ 692209 w 3751603"/>
              <a:gd name="connsiteY25" fmla="*/ 2751746 h 3888337"/>
              <a:gd name="connsiteX26" fmla="*/ 666572 w 3751603"/>
              <a:gd name="connsiteY26" fmla="*/ 2726109 h 3888337"/>
              <a:gd name="connsiteX27" fmla="*/ 743484 w 3751603"/>
              <a:gd name="connsiteY27" fmla="*/ 2657742 h 3888337"/>
              <a:gd name="connsiteX28" fmla="*/ 922946 w 3751603"/>
              <a:gd name="connsiteY28" fmla="*/ 2615013 h 3888337"/>
              <a:gd name="connsiteX29" fmla="*/ 1410056 w 3751603"/>
              <a:gd name="connsiteY29" fmla="*/ 3204673 h 3888337"/>
              <a:gd name="connsiteX30" fmla="*/ 1401510 w 3751603"/>
              <a:gd name="connsiteY30" fmla="*/ 3307223 h 3888337"/>
              <a:gd name="connsiteX31" fmla="*/ 1213503 w 3751603"/>
              <a:gd name="connsiteY31" fmla="*/ 3341406 h 3888337"/>
              <a:gd name="connsiteX32" fmla="*/ 1110953 w 3751603"/>
              <a:gd name="connsiteY32" fmla="*/ 3281585 h 3888337"/>
              <a:gd name="connsiteX33" fmla="*/ 1051132 w 3751603"/>
              <a:gd name="connsiteY33" fmla="*/ 3281585 h 3888337"/>
              <a:gd name="connsiteX34" fmla="*/ 1008403 w 3751603"/>
              <a:gd name="connsiteY34" fmla="*/ 3418318 h 3888337"/>
              <a:gd name="connsiteX35" fmla="*/ 1897166 w 3751603"/>
              <a:gd name="connsiteY35" fmla="*/ 3888337 h 3888337"/>
              <a:gd name="connsiteX36" fmla="*/ 2127903 w 3751603"/>
              <a:gd name="connsiteY36" fmla="*/ 3819970 h 3888337"/>
              <a:gd name="connsiteX37" fmla="*/ 2384276 w 3751603"/>
              <a:gd name="connsiteY37" fmla="*/ 3768696 h 3888337"/>
              <a:gd name="connsiteX38" fmla="*/ 2008261 w 3751603"/>
              <a:gd name="connsiteY38" fmla="*/ 3734513 h 3888337"/>
              <a:gd name="connsiteX39" fmla="*/ 1956987 w 3751603"/>
              <a:gd name="connsiteY39" fmla="*/ 3725967 h 3888337"/>
              <a:gd name="connsiteX40" fmla="*/ 1931349 w 3751603"/>
              <a:gd name="connsiteY40" fmla="*/ 3597780 h 3888337"/>
              <a:gd name="connsiteX41" fmla="*/ 2247544 w 3751603"/>
              <a:gd name="connsiteY41" fmla="*/ 3546505 h 3888337"/>
              <a:gd name="connsiteX42" fmla="*/ 2871387 w 3751603"/>
              <a:gd name="connsiteY42" fmla="*/ 3580688 h 3888337"/>
              <a:gd name="connsiteX43" fmla="*/ 2811566 w 3751603"/>
              <a:gd name="connsiteY43" fmla="*/ 3537959 h 3888337"/>
              <a:gd name="connsiteX44" fmla="*/ 2837203 w 3751603"/>
              <a:gd name="connsiteY44" fmla="*/ 3469593 h 3888337"/>
              <a:gd name="connsiteX45" fmla="*/ 2794474 w 3751603"/>
              <a:gd name="connsiteY45" fmla="*/ 3426864 h 3888337"/>
              <a:gd name="connsiteX46" fmla="*/ 3076486 w 3751603"/>
              <a:gd name="connsiteY46" fmla="*/ 3110670 h 3888337"/>
              <a:gd name="connsiteX47" fmla="*/ 3537959 w 3751603"/>
              <a:gd name="connsiteY47" fmla="*/ 3008120 h 3888337"/>
              <a:gd name="connsiteX48" fmla="*/ 3572142 w 3751603"/>
              <a:gd name="connsiteY48" fmla="*/ 3050849 h 3888337"/>
              <a:gd name="connsiteX49" fmla="*/ 3367043 w 3751603"/>
              <a:gd name="connsiteY49" fmla="*/ 3273040 h 3888337"/>
              <a:gd name="connsiteX50" fmla="*/ 3751603 w 3751603"/>
              <a:gd name="connsiteY50" fmla="*/ 3213219 h 3888337"/>
              <a:gd name="connsiteX51" fmla="*/ 3529413 w 3751603"/>
              <a:gd name="connsiteY51" fmla="*/ 3127761 h 3888337"/>
              <a:gd name="connsiteX52" fmla="*/ 3563596 w 3751603"/>
              <a:gd name="connsiteY52" fmla="*/ 3059395 h 3888337"/>
              <a:gd name="connsiteX53" fmla="*/ 3537959 w 3751603"/>
              <a:gd name="connsiteY53" fmla="*/ 3025212 h 3888337"/>
              <a:gd name="connsiteX54" fmla="*/ 3349951 w 3751603"/>
              <a:gd name="connsiteY54" fmla="*/ 3042303 h 3888337"/>
              <a:gd name="connsiteX55" fmla="*/ 3127760 w 3751603"/>
              <a:gd name="connsiteY55" fmla="*/ 2931208 h 3888337"/>
              <a:gd name="connsiteX56" fmla="*/ 3136306 w 3751603"/>
              <a:gd name="connsiteY56" fmla="*/ 2811567 h 3888337"/>
              <a:gd name="connsiteX57" fmla="*/ 2649196 w 3751603"/>
              <a:gd name="connsiteY57" fmla="*/ 2230453 h 3888337"/>
              <a:gd name="connsiteX58" fmla="*/ 2238998 w 3751603"/>
              <a:gd name="connsiteY58" fmla="*/ 2315911 h 3888337"/>
              <a:gd name="connsiteX59" fmla="*/ 914400 w 3751603"/>
              <a:gd name="connsiteY59" fmla="*/ 2615013 h 3888337"/>
              <a:gd name="connsiteX60" fmla="*/ 897308 w 3751603"/>
              <a:gd name="connsiteY60" fmla="*/ 2632105 h 3888337"/>
              <a:gd name="connsiteX0" fmla="*/ 2657742 w 3751603"/>
              <a:gd name="connsiteY0" fmla="*/ 0 h 3888337"/>
              <a:gd name="connsiteX1" fmla="*/ 1888620 w 3751603"/>
              <a:gd name="connsiteY1" fmla="*/ 145279 h 3888337"/>
              <a:gd name="connsiteX2" fmla="*/ 1076770 w 3751603"/>
              <a:gd name="connsiteY2" fmla="*/ 350378 h 3888337"/>
              <a:gd name="connsiteX3" fmla="*/ 854579 w 3751603"/>
              <a:gd name="connsiteY3" fmla="*/ 401653 h 3888337"/>
              <a:gd name="connsiteX4" fmla="*/ 752030 w 3751603"/>
              <a:gd name="connsiteY4" fmla="*/ 316195 h 3888337"/>
              <a:gd name="connsiteX5" fmla="*/ 666572 w 3751603"/>
              <a:gd name="connsiteY5" fmla="*/ 384561 h 3888337"/>
              <a:gd name="connsiteX6" fmla="*/ 495656 w 3751603"/>
              <a:gd name="connsiteY6" fmla="*/ 410199 h 3888337"/>
              <a:gd name="connsiteX7" fmla="*/ 170916 w 3751603"/>
              <a:gd name="connsiteY7" fmla="*/ 1170774 h 3888337"/>
              <a:gd name="connsiteX8" fmla="*/ 333286 w 3751603"/>
              <a:gd name="connsiteY8" fmla="*/ 1230595 h 3888337"/>
              <a:gd name="connsiteX9" fmla="*/ 401652 w 3751603"/>
              <a:gd name="connsiteY9" fmla="*/ 1093862 h 3888337"/>
              <a:gd name="connsiteX10" fmla="*/ 521293 w 3751603"/>
              <a:gd name="connsiteY10" fmla="*/ 1110954 h 3888337"/>
              <a:gd name="connsiteX11" fmla="*/ 658026 w 3751603"/>
              <a:gd name="connsiteY11" fmla="*/ 1076770 h 3888337"/>
              <a:gd name="connsiteX12" fmla="*/ 683663 w 3751603"/>
              <a:gd name="connsiteY12" fmla="*/ 1888621 h 3888337"/>
              <a:gd name="connsiteX13" fmla="*/ 495656 w 3751603"/>
              <a:gd name="connsiteY13" fmla="*/ 1914258 h 3888337"/>
              <a:gd name="connsiteX14" fmla="*/ 401652 w 3751603"/>
              <a:gd name="connsiteY14" fmla="*/ 1905713 h 3888337"/>
              <a:gd name="connsiteX15" fmla="*/ 384560 w 3751603"/>
              <a:gd name="connsiteY15" fmla="*/ 1794617 h 3888337"/>
              <a:gd name="connsiteX16" fmla="*/ 299103 w 3751603"/>
              <a:gd name="connsiteY16" fmla="*/ 1751888 h 3888337"/>
              <a:gd name="connsiteX17" fmla="*/ 230736 w 3751603"/>
              <a:gd name="connsiteY17" fmla="*/ 1786071 h 3888337"/>
              <a:gd name="connsiteX18" fmla="*/ 162370 w 3751603"/>
              <a:gd name="connsiteY18" fmla="*/ 1837346 h 3888337"/>
              <a:gd name="connsiteX19" fmla="*/ 0 w 3751603"/>
              <a:gd name="connsiteY19" fmla="*/ 1871529 h 3888337"/>
              <a:gd name="connsiteX20" fmla="*/ 239282 w 3751603"/>
              <a:gd name="connsiteY20" fmla="*/ 2572285 h 3888337"/>
              <a:gd name="connsiteX21" fmla="*/ 418744 w 3751603"/>
              <a:gd name="connsiteY21" fmla="*/ 2529556 h 3888337"/>
              <a:gd name="connsiteX22" fmla="*/ 538385 w 3751603"/>
              <a:gd name="connsiteY22" fmla="*/ 2854296 h 3888337"/>
              <a:gd name="connsiteX23" fmla="*/ 589660 w 3751603"/>
              <a:gd name="connsiteY23" fmla="*/ 2837204 h 3888337"/>
              <a:gd name="connsiteX24" fmla="*/ 709301 w 3751603"/>
              <a:gd name="connsiteY24" fmla="*/ 2991028 h 3888337"/>
              <a:gd name="connsiteX25" fmla="*/ 794759 w 3751603"/>
              <a:gd name="connsiteY25" fmla="*/ 2956845 h 3888337"/>
              <a:gd name="connsiteX26" fmla="*/ 692209 w 3751603"/>
              <a:gd name="connsiteY26" fmla="*/ 2751746 h 3888337"/>
              <a:gd name="connsiteX27" fmla="*/ 666572 w 3751603"/>
              <a:gd name="connsiteY27" fmla="*/ 2726109 h 3888337"/>
              <a:gd name="connsiteX28" fmla="*/ 743484 w 3751603"/>
              <a:gd name="connsiteY28" fmla="*/ 2657742 h 3888337"/>
              <a:gd name="connsiteX29" fmla="*/ 922946 w 3751603"/>
              <a:gd name="connsiteY29" fmla="*/ 2615013 h 3888337"/>
              <a:gd name="connsiteX30" fmla="*/ 1410056 w 3751603"/>
              <a:gd name="connsiteY30" fmla="*/ 3204673 h 3888337"/>
              <a:gd name="connsiteX31" fmla="*/ 1401510 w 3751603"/>
              <a:gd name="connsiteY31" fmla="*/ 3307223 h 3888337"/>
              <a:gd name="connsiteX32" fmla="*/ 1213503 w 3751603"/>
              <a:gd name="connsiteY32" fmla="*/ 3341406 h 3888337"/>
              <a:gd name="connsiteX33" fmla="*/ 1110953 w 3751603"/>
              <a:gd name="connsiteY33" fmla="*/ 3281585 h 3888337"/>
              <a:gd name="connsiteX34" fmla="*/ 1051132 w 3751603"/>
              <a:gd name="connsiteY34" fmla="*/ 3281585 h 3888337"/>
              <a:gd name="connsiteX35" fmla="*/ 1008403 w 3751603"/>
              <a:gd name="connsiteY35" fmla="*/ 3418318 h 3888337"/>
              <a:gd name="connsiteX36" fmla="*/ 1897166 w 3751603"/>
              <a:gd name="connsiteY36" fmla="*/ 3888337 h 3888337"/>
              <a:gd name="connsiteX37" fmla="*/ 2127903 w 3751603"/>
              <a:gd name="connsiteY37" fmla="*/ 3819970 h 3888337"/>
              <a:gd name="connsiteX38" fmla="*/ 2384276 w 3751603"/>
              <a:gd name="connsiteY38" fmla="*/ 3768696 h 3888337"/>
              <a:gd name="connsiteX39" fmla="*/ 2008261 w 3751603"/>
              <a:gd name="connsiteY39" fmla="*/ 3734513 h 3888337"/>
              <a:gd name="connsiteX40" fmla="*/ 1956987 w 3751603"/>
              <a:gd name="connsiteY40" fmla="*/ 3725967 h 3888337"/>
              <a:gd name="connsiteX41" fmla="*/ 1931349 w 3751603"/>
              <a:gd name="connsiteY41" fmla="*/ 3597780 h 3888337"/>
              <a:gd name="connsiteX42" fmla="*/ 2247544 w 3751603"/>
              <a:gd name="connsiteY42" fmla="*/ 3546505 h 3888337"/>
              <a:gd name="connsiteX43" fmla="*/ 2871387 w 3751603"/>
              <a:gd name="connsiteY43" fmla="*/ 3580688 h 3888337"/>
              <a:gd name="connsiteX44" fmla="*/ 2811566 w 3751603"/>
              <a:gd name="connsiteY44" fmla="*/ 3537959 h 3888337"/>
              <a:gd name="connsiteX45" fmla="*/ 2837203 w 3751603"/>
              <a:gd name="connsiteY45" fmla="*/ 3469593 h 3888337"/>
              <a:gd name="connsiteX46" fmla="*/ 2794474 w 3751603"/>
              <a:gd name="connsiteY46" fmla="*/ 3426864 h 3888337"/>
              <a:gd name="connsiteX47" fmla="*/ 3076486 w 3751603"/>
              <a:gd name="connsiteY47" fmla="*/ 3110670 h 3888337"/>
              <a:gd name="connsiteX48" fmla="*/ 3537959 w 3751603"/>
              <a:gd name="connsiteY48" fmla="*/ 3008120 h 3888337"/>
              <a:gd name="connsiteX49" fmla="*/ 3572142 w 3751603"/>
              <a:gd name="connsiteY49" fmla="*/ 3050849 h 3888337"/>
              <a:gd name="connsiteX50" fmla="*/ 3367043 w 3751603"/>
              <a:gd name="connsiteY50" fmla="*/ 3273040 h 3888337"/>
              <a:gd name="connsiteX51" fmla="*/ 3751603 w 3751603"/>
              <a:gd name="connsiteY51" fmla="*/ 3213219 h 3888337"/>
              <a:gd name="connsiteX52" fmla="*/ 3529413 w 3751603"/>
              <a:gd name="connsiteY52" fmla="*/ 3127761 h 3888337"/>
              <a:gd name="connsiteX53" fmla="*/ 3563596 w 3751603"/>
              <a:gd name="connsiteY53" fmla="*/ 3059395 h 3888337"/>
              <a:gd name="connsiteX54" fmla="*/ 3537959 w 3751603"/>
              <a:gd name="connsiteY54" fmla="*/ 3025212 h 3888337"/>
              <a:gd name="connsiteX55" fmla="*/ 3349951 w 3751603"/>
              <a:gd name="connsiteY55" fmla="*/ 3042303 h 3888337"/>
              <a:gd name="connsiteX56" fmla="*/ 3127760 w 3751603"/>
              <a:gd name="connsiteY56" fmla="*/ 2931208 h 3888337"/>
              <a:gd name="connsiteX57" fmla="*/ 3136306 w 3751603"/>
              <a:gd name="connsiteY57" fmla="*/ 2811567 h 3888337"/>
              <a:gd name="connsiteX58" fmla="*/ 2649196 w 3751603"/>
              <a:gd name="connsiteY58" fmla="*/ 2230453 h 3888337"/>
              <a:gd name="connsiteX59" fmla="*/ 2238998 w 3751603"/>
              <a:gd name="connsiteY59" fmla="*/ 2315911 h 3888337"/>
              <a:gd name="connsiteX60" fmla="*/ 914400 w 3751603"/>
              <a:gd name="connsiteY60" fmla="*/ 2615013 h 3888337"/>
              <a:gd name="connsiteX61" fmla="*/ 897308 w 3751603"/>
              <a:gd name="connsiteY61" fmla="*/ 2632105 h 3888337"/>
              <a:gd name="connsiteX0" fmla="*/ 2657742 w 3751603"/>
              <a:gd name="connsiteY0" fmla="*/ 1756 h 3890093"/>
              <a:gd name="connsiteX1" fmla="*/ 1367327 w 3751603"/>
              <a:gd name="connsiteY1" fmla="*/ 27394 h 3890093"/>
              <a:gd name="connsiteX2" fmla="*/ 1076770 w 3751603"/>
              <a:gd name="connsiteY2" fmla="*/ 352134 h 3890093"/>
              <a:gd name="connsiteX3" fmla="*/ 854579 w 3751603"/>
              <a:gd name="connsiteY3" fmla="*/ 403409 h 3890093"/>
              <a:gd name="connsiteX4" fmla="*/ 752030 w 3751603"/>
              <a:gd name="connsiteY4" fmla="*/ 317951 h 3890093"/>
              <a:gd name="connsiteX5" fmla="*/ 666572 w 3751603"/>
              <a:gd name="connsiteY5" fmla="*/ 386317 h 3890093"/>
              <a:gd name="connsiteX6" fmla="*/ 495656 w 3751603"/>
              <a:gd name="connsiteY6" fmla="*/ 411955 h 3890093"/>
              <a:gd name="connsiteX7" fmla="*/ 170916 w 3751603"/>
              <a:gd name="connsiteY7" fmla="*/ 1172530 h 3890093"/>
              <a:gd name="connsiteX8" fmla="*/ 333286 w 3751603"/>
              <a:gd name="connsiteY8" fmla="*/ 1232351 h 3890093"/>
              <a:gd name="connsiteX9" fmla="*/ 401652 w 3751603"/>
              <a:gd name="connsiteY9" fmla="*/ 1095618 h 3890093"/>
              <a:gd name="connsiteX10" fmla="*/ 521293 w 3751603"/>
              <a:gd name="connsiteY10" fmla="*/ 1112710 h 3890093"/>
              <a:gd name="connsiteX11" fmla="*/ 658026 w 3751603"/>
              <a:gd name="connsiteY11" fmla="*/ 1078526 h 3890093"/>
              <a:gd name="connsiteX12" fmla="*/ 683663 w 3751603"/>
              <a:gd name="connsiteY12" fmla="*/ 1890377 h 3890093"/>
              <a:gd name="connsiteX13" fmla="*/ 495656 w 3751603"/>
              <a:gd name="connsiteY13" fmla="*/ 1916014 h 3890093"/>
              <a:gd name="connsiteX14" fmla="*/ 401652 w 3751603"/>
              <a:gd name="connsiteY14" fmla="*/ 1907469 h 3890093"/>
              <a:gd name="connsiteX15" fmla="*/ 384560 w 3751603"/>
              <a:gd name="connsiteY15" fmla="*/ 1796373 h 3890093"/>
              <a:gd name="connsiteX16" fmla="*/ 299103 w 3751603"/>
              <a:gd name="connsiteY16" fmla="*/ 1753644 h 3890093"/>
              <a:gd name="connsiteX17" fmla="*/ 230736 w 3751603"/>
              <a:gd name="connsiteY17" fmla="*/ 1787827 h 3890093"/>
              <a:gd name="connsiteX18" fmla="*/ 162370 w 3751603"/>
              <a:gd name="connsiteY18" fmla="*/ 1839102 h 3890093"/>
              <a:gd name="connsiteX19" fmla="*/ 0 w 3751603"/>
              <a:gd name="connsiteY19" fmla="*/ 1873285 h 3890093"/>
              <a:gd name="connsiteX20" fmla="*/ 239282 w 3751603"/>
              <a:gd name="connsiteY20" fmla="*/ 2574041 h 3890093"/>
              <a:gd name="connsiteX21" fmla="*/ 418744 w 3751603"/>
              <a:gd name="connsiteY21" fmla="*/ 2531312 h 3890093"/>
              <a:gd name="connsiteX22" fmla="*/ 538385 w 3751603"/>
              <a:gd name="connsiteY22" fmla="*/ 2856052 h 3890093"/>
              <a:gd name="connsiteX23" fmla="*/ 589660 w 3751603"/>
              <a:gd name="connsiteY23" fmla="*/ 2838960 h 3890093"/>
              <a:gd name="connsiteX24" fmla="*/ 709301 w 3751603"/>
              <a:gd name="connsiteY24" fmla="*/ 2992784 h 3890093"/>
              <a:gd name="connsiteX25" fmla="*/ 794759 w 3751603"/>
              <a:gd name="connsiteY25" fmla="*/ 2958601 h 3890093"/>
              <a:gd name="connsiteX26" fmla="*/ 692209 w 3751603"/>
              <a:gd name="connsiteY26" fmla="*/ 2753502 h 3890093"/>
              <a:gd name="connsiteX27" fmla="*/ 666572 w 3751603"/>
              <a:gd name="connsiteY27" fmla="*/ 2727865 h 3890093"/>
              <a:gd name="connsiteX28" fmla="*/ 743484 w 3751603"/>
              <a:gd name="connsiteY28" fmla="*/ 2659498 h 3890093"/>
              <a:gd name="connsiteX29" fmla="*/ 922946 w 3751603"/>
              <a:gd name="connsiteY29" fmla="*/ 2616769 h 3890093"/>
              <a:gd name="connsiteX30" fmla="*/ 1410056 w 3751603"/>
              <a:gd name="connsiteY30" fmla="*/ 3206429 h 3890093"/>
              <a:gd name="connsiteX31" fmla="*/ 1401510 w 3751603"/>
              <a:gd name="connsiteY31" fmla="*/ 3308979 h 3890093"/>
              <a:gd name="connsiteX32" fmla="*/ 1213503 w 3751603"/>
              <a:gd name="connsiteY32" fmla="*/ 3343162 h 3890093"/>
              <a:gd name="connsiteX33" fmla="*/ 1110953 w 3751603"/>
              <a:gd name="connsiteY33" fmla="*/ 3283341 h 3890093"/>
              <a:gd name="connsiteX34" fmla="*/ 1051132 w 3751603"/>
              <a:gd name="connsiteY34" fmla="*/ 3283341 h 3890093"/>
              <a:gd name="connsiteX35" fmla="*/ 1008403 w 3751603"/>
              <a:gd name="connsiteY35" fmla="*/ 3420074 h 3890093"/>
              <a:gd name="connsiteX36" fmla="*/ 1897166 w 3751603"/>
              <a:gd name="connsiteY36" fmla="*/ 3890093 h 3890093"/>
              <a:gd name="connsiteX37" fmla="*/ 2127903 w 3751603"/>
              <a:gd name="connsiteY37" fmla="*/ 3821726 h 3890093"/>
              <a:gd name="connsiteX38" fmla="*/ 2384276 w 3751603"/>
              <a:gd name="connsiteY38" fmla="*/ 3770452 h 3890093"/>
              <a:gd name="connsiteX39" fmla="*/ 2008261 w 3751603"/>
              <a:gd name="connsiteY39" fmla="*/ 3736269 h 3890093"/>
              <a:gd name="connsiteX40" fmla="*/ 1956987 w 3751603"/>
              <a:gd name="connsiteY40" fmla="*/ 3727723 h 3890093"/>
              <a:gd name="connsiteX41" fmla="*/ 1931349 w 3751603"/>
              <a:gd name="connsiteY41" fmla="*/ 3599536 h 3890093"/>
              <a:gd name="connsiteX42" fmla="*/ 2247544 w 3751603"/>
              <a:gd name="connsiteY42" fmla="*/ 3548261 h 3890093"/>
              <a:gd name="connsiteX43" fmla="*/ 2871387 w 3751603"/>
              <a:gd name="connsiteY43" fmla="*/ 3582444 h 3890093"/>
              <a:gd name="connsiteX44" fmla="*/ 2811566 w 3751603"/>
              <a:gd name="connsiteY44" fmla="*/ 3539715 h 3890093"/>
              <a:gd name="connsiteX45" fmla="*/ 2837203 w 3751603"/>
              <a:gd name="connsiteY45" fmla="*/ 3471349 h 3890093"/>
              <a:gd name="connsiteX46" fmla="*/ 2794474 w 3751603"/>
              <a:gd name="connsiteY46" fmla="*/ 3428620 h 3890093"/>
              <a:gd name="connsiteX47" fmla="*/ 3076486 w 3751603"/>
              <a:gd name="connsiteY47" fmla="*/ 3112426 h 3890093"/>
              <a:gd name="connsiteX48" fmla="*/ 3537959 w 3751603"/>
              <a:gd name="connsiteY48" fmla="*/ 3009876 h 3890093"/>
              <a:gd name="connsiteX49" fmla="*/ 3572142 w 3751603"/>
              <a:gd name="connsiteY49" fmla="*/ 3052605 h 3890093"/>
              <a:gd name="connsiteX50" fmla="*/ 3367043 w 3751603"/>
              <a:gd name="connsiteY50" fmla="*/ 3274796 h 3890093"/>
              <a:gd name="connsiteX51" fmla="*/ 3751603 w 3751603"/>
              <a:gd name="connsiteY51" fmla="*/ 3214975 h 3890093"/>
              <a:gd name="connsiteX52" fmla="*/ 3529413 w 3751603"/>
              <a:gd name="connsiteY52" fmla="*/ 3129517 h 3890093"/>
              <a:gd name="connsiteX53" fmla="*/ 3563596 w 3751603"/>
              <a:gd name="connsiteY53" fmla="*/ 3061151 h 3890093"/>
              <a:gd name="connsiteX54" fmla="*/ 3537959 w 3751603"/>
              <a:gd name="connsiteY54" fmla="*/ 3026968 h 3890093"/>
              <a:gd name="connsiteX55" fmla="*/ 3349951 w 3751603"/>
              <a:gd name="connsiteY55" fmla="*/ 3044059 h 3890093"/>
              <a:gd name="connsiteX56" fmla="*/ 3127760 w 3751603"/>
              <a:gd name="connsiteY56" fmla="*/ 2932964 h 3890093"/>
              <a:gd name="connsiteX57" fmla="*/ 3136306 w 3751603"/>
              <a:gd name="connsiteY57" fmla="*/ 2813323 h 3890093"/>
              <a:gd name="connsiteX58" fmla="*/ 2649196 w 3751603"/>
              <a:gd name="connsiteY58" fmla="*/ 2232209 h 3890093"/>
              <a:gd name="connsiteX59" fmla="*/ 2238998 w 3751603"/>
              <a:gd name="connsiteY59" fmla="*/ 2317667 h 3890093"/>
              <a:gd name="connsiteX60" fmla="*/ 914400 w 3751603"/>
              <a:gd name="connsiteY60" fmla="*/ 2616769 h 3890093"/>
              <a:gd name="connsiteX61" fmla="*/ 897308 w 3751603"/>
              <a:gd name="connsiteY61" fmla="*/ 2633861 h 3890093"/>
              <a:gd name="connsiteX0" fmla="*/ 2657742 w 3751603"/>
              <a:gd name="connsiteY0" fmla="*/ 1756 h 3890093"/>
              <a:gd name="connsiteX1" fmla="*/ 1367327 w 3751603"/>
              <a:gd name="connsiteY1" fmla="*/ 27394 h 3890093"/>
              <a:gd name="connsiteX2" fmla="*/ 1076770 w 3751603"/>
              <a:gd name="connsiteY2" fmla="*/ 352134 h 3890093"/>
              <a:gd name="connsiteX3" fmla="*/ 854579 w 3751603"/>
              <a:gd name="connsiteY3" fmla="*/ 403409 h 3890093"/>
              <a:gd name="connsiteX4" fmla="*/ 752030 w 3751603"/>
              <a:gd name="connsiteY4" fmla="*/ 317951 h 3890093"/>
              <a:gd name="connsiteX5" fmla="*/ 666572 w 3751603"/>
              <a:gd name="connsiteY5" fmla="*/ 386317 h 3890093"/>
              <a:gd name="connsiteX6" fmla="*/ 495656 w 3751603"/>
              <a:gd name="connsiteY6" fmla="*/ 411955 h 3890093"/>
              <a:gd name="connsiteX7" fmla="*/ 170916 w 3751603"/>
              <a:gd name="connsiteY7" fmla="*/ 1172530 h 3890093"/>
              <a:gd name="connsiteX8" fmla="*/ 333286 w 3751603"/>
              <a:gd name="connsiteY8" fmla="*/ 1232351 h 3890093"/>
              <a:gd name="connsiteX9" fmla="*/ 401652 w 3751603"/>
              <a:gd name="connsiteY9" fmla="*/ 1095618 h 3890093"/>
              <a:gd name="connsiteX10" fmla="*/ 521293 w 3751603"/>
              <a:gd name="connsiteY10" fmla="*/ 1112710 h 3890093"/>
              <a:gd name="connsiteX11" fmla="*/ 658026 w 3751603"/>
              <a:gd name="connsiteY11" fmla="*/ 1078526 h 3890093"/>
              <a:gd name="connsiteX12" fmla="*/ 683663 w 3751603"/>
              <a:gd name="connsiteY12" fmla="*/ 1890377 h 3890093"/>
              <a:gd name="connsiteX13" fmla="*/ 495656 w 3751603"/>
              <a:gd name="connsiteY13" fmla="*/ 1916014 h 3890093"/>
              <a:gd name="connsiteX14" fmla="*/ 401652 w 3751603"/>
              <a:gd name="connsiteY14" fmla="*/ 1907469 h 3890093"/>
              <a:gd name="connsiteX15" fmla="*/ 384560 w 3751603"/>
              <a:gd name="connsiteY15" fmla="*/ 1796373 h 3890093"/>
              <a:gd name="connsiteX16" fmla="*/ 299103 w 3751603"/>
              <a:gd name="connsiteY16" fmla="*/ 1753644 h 3890093"/>
              <a:gd name="connsiteX17" fmla="*/ 230736 w 3751603"/>
              <a:gd name="connsiteY17" fmla="*/ 1787827 h 3890093"/>
              <a:gd name="connsiteX18" fmla="*/ 162370 w 3751603"/>
              <a:gd name="connsiteY18" fmla="*/ 1839102 h 3890093"/>
              <a:gd name="connsiteX19" fmla="*/ 0 w 3751603"/>
              <a:gd name="connsiteY19" fmla="*/ 1873285 h 3890093"/>
              <a:gd name="connsiteX20" fmla="*/ 239282 w 3751603"/>
              <a:gd name="connsiteY20" fmla="*/ 2574041 h 3890093"/>
              <a:gd name="connsiteX21" fmla="*/ 418744 w 3751603"/>
              <a:gd name="connsiteY21" fmla="*/ 2531312 h 3890093"/>
              <a:gd name="connsiteX22" fmla="*/ 538385 w 3751603"/>
              <a:gd name="connsiteY22" fmla="*/ 2856052 h 3890093"/>
              <a:gd name="connsiteX23" fmla="*/ 589660 w 3751603"/>
              <a:gd name="connsiteY23" fmla="*/ 2838960 h 3890093"/>
              <a:gd name="connsiteX24" fmla="*/ 709301 w 3751603"/>
              <a:gd name="connsiteY24" fmla="*/ 2992784 h 3890093"/>
              <a:gd name="connsiteX25" fmla="*/ 794759 w 3751603"/>
              <a:gd name="connsiteY25" fmla="*/ 2958601 h 3890093"/>
              <a:gd name="connsiteX26" fmla="*/ 692209 w 3751603"/>
              <a:gd name="connsiteY26" fmla="*/ 2753502 h 3890093"/>
              <a:gd name="connsiteX27" fmla="*/ 666572 w 3751603"/>
              <a:gd name="connsiteY27" fmla="*/ 2727865 h 3890093"/>
              <a:gd name="connsiteX28" fmla="*/ 743484 w 3751603"/>
              <a:gd name="connsiteY28" fmla="*/ 2659498 h 3890093"/>
              <a:gd name="connsiteX29" fmla="*/ 922946 w 3751603"/>
              <a:gd name="connsiteY29" fmla="*/ 2616769 h 3890093"/>
              <a:gd name="connsiteX30" fmla="*/ 1410056 w 3751603"/>
              <a:gd name="connsiteY30" fmla="*/ 3206429 h 3890093"/>
              <a:gd name="connsiteX31" fmla="*/ 1401510 w 3751603"/>
              <a:gd name="connsiteY31" fmla="*/ 3308979 h 3890093"/>
              <a:gd name="connsiteX32" fmla="*/ 1213503 w 3751603"/>
              <a:gd name="connsiteY32" fmla="*/ 3343162 h 3890093"/>
              <a:gd name="connsiteX33" fmla="*/ 1110953 w 3751603"/>
              <a:gd name="connsiteY33" fmla="*/ 3283341 h 3890093"/>
              <a:gd name="connsiteX34" fmla="*/ 1051132 w 3751603"/>
              <a:gd name="connsiteY34" fmla="*/ 3283341 h 3890093"/>
              <a:gd name="connsiteX35" fmla="*/ 1008403 w 3751603"/>
              <a:gd name="connsiteY35" fmla="*/ 3420074 h 3890093"/>
              <a:gd name="connsiteX36" fmla="*/ 1897166 w 3751603"/>
              <a:gd name="connsiteY36" fmla="*/ 3890093 h 3890093"/>
              <a:gd name="connsiteX37" fmla="*/ 2127903 w 3751603"/>
              <a:gd name="connsiteY37" fmla="*/ 3821726 h 3890093"/>
              <a:gd name="connsiteX38" fmla="*/ 2384276 w 3751603"/>
              <a:gd name="connsiteY38" fmla="*/ 3770452 h 3890093"/>
              <a:gd name="connsiteX39" fmla="*/ 2008261 w 3751603"/>
              <a:gd name="connsiteY39" fmla="*/ 3736269 h 3890093"/>
              <a:gd name="connsiteX40" fmla="*/ 1956987 w 3751603"/>
              <a:gd name="connsiteY40" fmla="*/ 3727723 h 3890093"/>
              <a:gd name="connsiteX41" fmla="*/ 1931349 w 3751603"/>
              <a:gd name="connsiteY41" fmla="*/ 3599536 h 3890093"/>
              <a:gd name="connsiteX42" fmla="*/ 2247544 w 3751603"/>
              <a:gd name="connsiteY42" fmla="*/ 3548261 h 3890093"/>
              <a:gd name="connsiteX43" fmla="*/ 2871387 w 3751603"/>
              <a:gd name="connsiteY43" fmla="*/ 3582444 h 3890093"/>
              <a:gd name="connsiteX44" fmla="*/ 2811566 w 3751603"/>
              <a:gd name="connsiteY44" fmla="*/ 3539715 h 3890093"/>
              <a:gd name="connsiteX45" fmla="*/ 2837203 w 3751603"/>
              <a:gd name="connsiteY45" fmla="*/ 3471349 h 3890093"/>
              <a:gd name="connsiteX46" fmla="*/ 2794474 w 3751603"/>
              <a:gd name="connsiteY46" fmla="*/ 3428620 h 3890093"/>
              <a:gd name="connsiteX47" fmla="*/ 3076486 w 3751603"/>
              <a:gd name="connsiteY47" fmla="*/ 3112426 h 3890093"/>
              <a:gd name="connsiteX48" fmla="*/ 3537959 w 3751603"/>
              <a:gd name="connsiteY48" fmla="*/ 3009876 h 3890093"/>
              <a:gd name="connsiteX49" fmla="*/ 3572142 w 3751603"/>
              <a:gd name="connsiteY49" fmla="*/ 3052605 h 3890093"/>
              <a:gd name="connsiteX50" fmla="*/ 3367043 w 3751603"/>
              <a:gd name="connsiteY50" fmla="*/ 3274796 h 3890093"/>
              <a:gd name="connsiteX51" fmla="*/ 3751603 w 3751603"/>
              <a:gd name="connsiteY51" fmla="*/ 3214975 h 3890093"/>
              <a:gd name="connsiteX52" fmla="*/ 3529413 w 3751603"/>
              <a:gd name="connsiteY52" fmla="*/ 3129517 h 3890093"/>
              <a:gd name="connsiteX53" fmla="*/ 3563596 w 3751603"/>
              <a:gd name="connsiteY53" fmla="*/ 3061151 h 3890093"/>
              <a:gd name="connsiteX54" fmla="*/ 3537959 w 3751603"/>
              <a:gd name="connsiteY54" fmla="*/ 3026968 h 3890093"/>
              <a:gd name="connsiteX55" fmla="*/ 3349951 w 3751603"/>
              <a:gd name="connsiteY55" fmla="*/ 3044059 h 3890093"/>
              <a:gd name="connsiteX56" fmla="*/ 3127760 w 3751603"/>
              <a:gd name="connsiteY56" fmla="*/ 2932964 h 3890093"/>
              <a:gd name="connsiteX57" fmla="*/ 3136306 w 3751603"/>
              <a:gd name="connsiteY57" fmla="*/ 2813323 h 3890093"/>
              <a:gd name="connsiteX58" fmla="*/ 2649196 w 3751603"/>
              <a:gd name="connsiteY58" fmla="*/ 2232209 h 3890093"/>
              <a:gd name="connsiteX59" fmla="*/ 2238998 w 3751603"/>
              <a:gd name="connsiteY59" fmla="*/ 2317667 h 3890093"/>
              <a:gd name="connsiteX60" fmla="*/ 914400 w 3751603"/>
              <a:gd name="connsiteY60" fmla="*/ 2616769 h 3890093"/>
              <a:gd name="connsiteX61" fmla="*/ 897308 w 3751603"/>
              <a:gd name="connsiteY61" fmla="*/ 2633861 h 3890093"/>
              <a:gd name="connsiteX0" fmla="*/ 2657742 w 3751603"/>
              <a:gd name="connsiteY0" fmla="*/ 0 h 3888337"/>
              <a:gd name="connsiteX1" fmla="*/ 1367327 w 3751603"/>
              <a:gd name="connsiteY1" fmla="*/ 25638 h 3888337"/>
              <a:gd name="connsiteX2" fmla="*/ 1076770 w 3751603"/>
              <a:gd name="connsiteY2" fmla="*/ 350378 h 3888337"/>
              <a:gd name="connsiteX3" fmla="*/ 854579 w 3751603"/>
              <a:gd name="connsiteY3" fmla="*/ 401653 h 3888337"/>
              <a:gd name="connsiteX4" fmla="*/ 752030 w 3751603"/>
              <a:gd name="connsiteY4" fmla="*/ 316195 h 3888337"/>
              <a:gd name="connsiteX5" fmla="*/ 666572 w 3751603"/>
              <a:gd name="connsiteY5" fmla="*/ 384561 h 3888337"/>
              <a:gd name="connsiteX6" fmla="*/ 495656 w 3751603"/>
              <a:gd name="connsiteY6" fmla="*/ 410199 h 3888337"/>
              <a:gd name="connsiteX7" fmla="*/ 170916 w 3751603"/>
              <a:gd name="connsiteY7" fmla="*/ 1170774 h 3888337"/>
              <a:gd name="connsiteX8" fmla="*/ 333286 w 3751603"/>
              <a:gd name="connsiteY8" fmla="*/ 1230595 h 3888337"/>
              <a:gd name="connsiteX9" fmla="*/ 401652 w 3751603"/>
              <a:gd name="connsiteY9" fmla="*/ 1093862 h 3888337"/>
              <a:gd name="connsiteX10" fmla="*/ 521293 w 3751603"/>
              <a:gd name="connsiteY10" fmla="*/ 1110954 h 3888337"/>
              <a:gd name="connsiteX11" fmla="*/ 658026 w 3751603"/>
              <a:gd name="connsiteY11" fmla="*/ 1076770 h 3888337"/>
              <a:gd name="connsiteX12" fmla="*/ 683663 w 3751603"/>
              <a:gd name="connsiteY12" fmla="*/ 1888621 h 3888337"/>
              <a:gd name="connsiteX13" fmla="*/ 495656 w 3751603"/>
              <a:gd name="connsiteY13" fmla="*/ 1914258 h 3888337"/>
              <a:gd name="connsiteX14" fmla="*/ 401652 w 3751603"/>
              <a:gd name="connsiteY14" fmla="*/ 1905713 h 3888337"/>
              <a:gd name="connsiteX15" fmla="*/ 384560 w 3751603"/>
              <a:gd name="connsiteY15" fmla="*/ 1794617 h 3888337"/>
              <a:gd name="connsiteX16" fmla="*/ 299103 w 3751603"/>
              <a:gd name="connsiteY16" fmla="*/ 1751888 h 3888337"/>
              <a:gd name="connsiteX17" fmla="*/ 230736 w 3751603"/>
              <a:gd name="connsiteY17" fmla="*/ 1786071 h 3888337"/>
              <a:gd name="connsiteX18" fmla="*/ 162370 w 3751603"/>
              <a:gd name="connsiteY18" fmla="*/ 1837346 h 3888337"/>
              <a:gd name="connsiteX19" fmla="*/ 0 w 3751603"/>
              <a:gd name="connsiteY19" fmla="*/ 1871529 h 3888337"/>
              <a:gd name="connsiteX20" fmla="*/ 239282 w 3751603"/>
              <a:gd name="connsiteY20" fmla="*/ 2572285 h 3888337"/>
              <a:gd name="connsiteX21" fmla="*/ 418744 w 3751603"/>
              <a:gd name="connsiteY21" fmla="*/ 2529556 h 3888337"/>
              <a:gd name="connsiteX22" fmla="*/ 538385 w 3751603"/>
              <a:gd name="connsiteY22" fmla="*/ 2854296 h 3888337"/>
              <a:gd name="connsiteX23" fmla="*/ 589660 w 3751603"/>
              <a:gd name="connsiteY23" fmla="*/ 2837204 h 3888337"/>
              <a:gd name="connsiteX24" fmla="*/ 709301 w 3751603"/>
              <a:gd name="connsiteY24" fmla="*/ 2991028 h 3888337"/>
              <a:gd name="connsiteX25" fmla="*/ 794759 w 3751603"/>
              <a:gd name="connsiteY25" fmla="*/ 2956845 h 3888337"/>
              <a:gd name="connsiteX26" fmla="*/ 692209 w 3751603"/>
              <a:gd name="connsiteY26" fmla="*/ 2751746 h 3888337"/>
              <a:gd name="connsiteX27" fmla="*/ 666572 w 3751603"/>
              <a:gd name="connsiteY27" fmla="*/ 2726109 h 3888337"/>
              <a:gd name="connsiteX28" fmla="*/ 743484 w 3751603"/>
              <a:gd name="connsiteY28" fmla="*/ 2657742 h 3888337"/>
              <a:gd name="connsiteX29" fmla="*/ 922946 w 3751603"/>
              <a:gd name="connsiteY29" fmla="*/ 2615013 h 3888337"/>
              <a:gd name="connsiteX30" fmla="*/ 1410056 w 3751603"/>
              <a:gd name="connsiteY30" fmla="*/ 3204673 h 3888337"/>
              <a:gd name="connsiteX31" fmla="*/ 1401510 w 3751603"/>
              <a:gd name="connsiteY31" fmla="*/ 3307223 h 3888337"/>
              <a:gd name="connsiteX32" fmla="*/ 1213503 w 3751603"/>
              <a:gd name="connsiteY32" fmla="*/ 3341406 h 3888337"/>
              <a:gd name="connsiteX33" fmla="*/ 1110953 w 3751603"/>
              <a:gd name="connsiteY33" fmla="*/ 3281585 h 3888337"/>
              <a:gd name="connsiteX34" fmla="*/ 1051132 w 3751603"/>
              <a:gd name="connsiteY34" fmla="*/ 3281585 h 3888337"/>
              <a:gd name="connsiteX35" fmla="*/ 1008403 w 3751603"/>
              <a:gd name="connsiteY35" fmla="*/ 3418318 h 3888337"/>
              <a:gd name="connsiteX36" fmla="*/ 1897166 w 3751603"/>
              <a:gd name="connsiteY36" fmla="*/ 3888337 h 3888337"/>
              <a:gd name="connsiteX37" fmla="*/ 2127903 w 3751603"/>
              <a:gd name="connsiteY37" fmla="*/ 3819970 h 3888337"/>
              <a:gd name="connsiteX38" fmla="*/ 2384276 w 3751603"/>
              <a:gd name="connsiteY38" fmla="*/ 3768696 h 3888337"/>
              <a:gd name="connsiteX39" fmla="*/ 2008261 w 3751603"/>
              <a:gd name="connsiteY39" fmla="*/ 3734513 h 3888337"/>
              <a:gd name="connsiteX40" fmla="*/ 1956987 w 3751603"/>
              <a:gd name="connsiteY40" fmla="*/ 3725967 h 3888337"/>
              <a:gd name="connsiteX41" fmla="*/ 1931349 w 3751603"/>
              <a:gd name="connsiteY41" fmla="*/ 3597780 h 3888337"/>
              <a:gd name="connsiteX42" fmla="*/ 2247544 w 3751603"/>
              <a:gd name="connsiteY42" fmla="*/ 3546505 h 3888337"/>
              <a:gd name="connsiteX43" fmla="*/ 2871387 w 3751603"/>
              <a:gd name="connsiteY43" fmla="*/ 3580688 h 3888337"/>
              <a:gd name="connsiteX44" fmla="*/ 2811566 w 3751603"/>
              <a:gd name="connsiteY44" fmla="*/ 3537959 h 3888337"/>
              <a:gd name="connsiteX45" fmla="*/ 2837203 w 3751603"/>
              <a:gd name="connsiteY45" fmla="*/ 3469593 h 3888337"/>
              <a:gd name="connsiteX46" fmla="*/ 2794474 w 3751603"/>
              <a:gd name="connsiteY46" fmla="*/ 3426864 h 3888337"/>
              <a:gd name="connsiteX47" fmla="*/ 3076486 w 3751603"/>
              <a:gd name="connsiteY47" fmla="*/ 3110670 h 3888337"/>
              <a:gd name="connsiteX48" fmla="*/ 3537959 w 3751603"/>
              <a:gd name="connsiteY48" fmla="*/ 3008120 h 3888337"/>
              <a:gd name="connsiteX49" fmla="*/ 3572142 w 3751603"/>
              <a:gd name="connsiteY49" fmla="*/ 3050849 h 3888337"/>
              <a:gd name="connsiteX50" fmla="*/ 3367043 w 3751603"/>
              <a:gd name="connsiteY50" fmla="*/ 3273040 h 3888337"/>
              <a:gd name="connsiteX51" fmla="*/ 3751603 w 3751603"/>
              <a:gd name="connsiteY51" fmla="*/ 3213219 h 3888337"/>
              <a:gd name="connsiteX52" fmla="*/ 3529413 w 3751603"/>
              <a:gd name="connsiteY52" fmla="*/ 3127761 h 3888337"/>
              <a:gd name="connsiteX53" fmla="*/ 3563596 w 3751603"/>
              <a:gd name="connsiteY53" fmla="*/ 3059395 h 3888337"/>
              <a:gd name="connsiteX54" fmla="*/ 3537959 w 3751603"/>
              <a:gd name="connsiteY54" fmla="*/ 3025212 h 3888337"/>
              <a:gd name="connsiteX55" fmla="*/ 3349951 w 3751603"/>
              <a:gd name="connsiteY55" fmla="*/ 3042303 h 3888337"/>
              <a:gd name="connsiteX56" fmla="*/ 3127760 w 3751603"/>
              <a:gd name="connsiteY56" fmla="*/ 2931208 h 3888337"/>
              <a:gd name="connsiteX57" fmla="*/ 3136306 w 3751603"/>
              <a:gd name="connsiteY57" fmla="*/ 2811567 h 3888337"/>
              <a:gd name="connsiteX58" fmla="*/ 2649196 w 3751603"/>
              <a:gd name="connsiteY58" fmla="*/ 2230453 h 3888337"/>
              <a:gd name="connsiteX59" fmla="*/ 2238998 w 3751603"/>
              <a:gd name="connsiteY59" fmla="*/ 2315911 h 3888337"/>
              <a:gd name="connsiteX60" fmla="*/ 914400 w 3751603"/>
              <a:gd name="connsiteY60" fmla="*/ 2615013 h 3888337"/>
              <a:gd name="connsiteX61" fmla="*/ 897308 w 3751603"/>
              <a:gd name="connsiteY61" fmla="*/ 2632105 h 3888337"/>
              <a:gd name="connsiteX0" fmla="*/ 2657742 w 3751603"/>
              <a:gd name="connsiteY0" fmla="*/ 0 h 3888337"/>
              <a:gd name="connsiteX1" fmla="*/ 1367327 w 3751603"/>
              <a:gd name="connsiteY1" fmla="*/ 25638 h 3888337"/>
              <a:gd name="connsiteX2" fmla="*/ 1076770 w 3751603"/>
              <a:gd name="connsiteY2" fmla="*/ 350378 h 3888337"/>
              <a:gd name="connsiteX3" fmla="*/ 854579 w 3751603"/>
              <a:gd name="connsiteY3" fmla="*/ 401653 h 3888337"/>
              <a:gd name="connsiteX4" fmla="*/ 752030 w 3751603"/>
              <a:gd name="connsiteY4" fmla="*/ 316195 h 3888337"/>
              <a:gd name="connsiteX5" fmla="*/ 666572 w 3751603"/>
              <a:gd name="connsiteY5" fmla="*/ 384561 h 3888337"/>
              <a:gd name="connsiteX6" fmla="*/ 495656 w 3751603"/>
              <a:gd name="connsiteY6" fmla="*/ 410199 h 3888337"/>
              <a:gd name="connsiteX7" fmla="*/ 170916 w 3751603"/>
              <a:gd name="connsiteY7" fmla="*/ 1170774 h 3888337"/>
              <a:gd name="connsiteX8" fmla="*/ 333286 w 3751603"/>
              <a:gd name="connsiteY8" fmla="*/ 1230595 h 3888337"/>
              <a:gd name="connsiteX9" fmla="*/ 401652 w 3751603"/>
              <a:gd name="connsiteY9" fmla="*/ 1093862 h 3888337"/>
              <a:gd name="connsiteX10" fmla="*/ 521293 w 3751603"/>
              <a:gd name="connsiteY10" fmla="*/ 1110954 h 3888337"/>
              <a:gd name="connsiteX11" fmla="*/ 658026 w 3751603"/>
              <a:gd name="connsiteY11" fmla="*/ 1076770 h 3888337"/>
              <a:gd name="connsiteX12" fmla="*/ 683663 w 3751603"/>
              <a:gd name="connsiteY12" fmla="*/ 1888621 h 3888337"/>
              <a:gd name="connsiteX13" fmla="*/ 495656 w 3751603"/>
              <a:gd name="connsiteY13" fmla="*/ 1914258 h 3888337"/>
              <a:gd name="connsiteX14" fmla="*/ 401652 w 3751603"/>
              <a:gd name="connsiteY14" fmla="*/ 1905713 h 3888337"/>
              <a:gd name="connsiteX15" fmla="*/ 384560 w 3751603"/>
              <a:gd name="connsiteY15" fmla="*/ 1794617 h 3888337"/>
              <a:gd name="connsiteX16" fmla="*/ 299103 w 3751603"/>
              <a:gd name="connsiteY16" fmla="*/ 1751888 h 3888337"/>
              <a:gd name="connsiteX17" fmla="*/ 230736 w 3751603"/>
              <a:gd name="connsiteY17" fmla="*/ 1786071 h 3888337"/>
              <a:gd name="connsiteX18" fmla="*/ 162370 w 3751603"/>
              <a:gd name="connsiteY18" fmla="*/ 1837346 h 3888337"/>
              <a:gd name="connsiteX19" fmla="*/ 0 w 3751603"/>
              <a:gd name="connsiteY19" fmla="*/ 1871529 h 3888337"/>
              <a:gd name="connsiteX20" fmla="*/ 239282 w 3751603"/>
              <a:gd name="connsiteY20" fmla="*/ 2572285 h 3888337"/>
              <a:gd name="connsiteX21" fmla="*/ 418744 w 3751603"/>
              <a:gd name="connsiteY21" fmla="*/ 2529556 h 3888337"/>
              <a:gd name="connsiteX22" fmla="*/ 538385 w 3751603"/>
              <a:gd name="connsiteY22" fmla="*/ 2854296 h 3888337"/>
              <a:gd name="connsiteX23" fmla="*/ 589660 w 3751603"/>
              <a:gd name="connsiteY23" fmla="*/ 2837204 h 3888337"/>
              <a:gd name="connsiteX24" fmla="*/ 709301 w 3751603"/>
              <a:gd name="connsiteY24" fmla="*/ 2991028 h 3888337"/>
              <a:gd name="connsiteX25" fmla="*/ 794759 w 3751603"/>
              <a:gd name="connsiteY25" fmla="*/ 2956845 h 3888337"/>
              <a:gd name="connsiteX26" fmla="*/ 692209 w 3751603"/>
              <a:gd name="connsiteY26" fmla="*/ 2751746 h 3888337"/>
              <a:gd name="connsiteX27" fmla="*/ 666572 w 3751603"/>
              <a:gd name="connsiteY27" fmla="*/ 2726109 h 3888337"/>
              <a:gd name="connsiteX28" fmla="*/ 743484 w 3751603"/>
              <a:gd name="connsiteY28" fmla="*/ 2657742 h 3888337"/>
              <a:gd name="connsiteX29" fmla="*/ 922946 w 3751603"/>
              <a:gd name="connsiteY29" fmla="*/ 2615013 h 3888337"/>
              <a:gd name="connsiteX30" fmla="*/ 1410056 w 3751603"/>
              <a:gd name="connsiteY30" fmla="*/ 3204673 h 3888337"/>
              <a:gd name="connsiteX31" fmla="*/ 1401510 w 3751603"/>
              <a:gd name="connsiteY31" fmla="*/ 3307223 h 3888337"/>
              <a:gd name="connsiteX32" fmla="*/ 1213503 w 3751603"/>
              <a:gd name="connsiteY32" fmla="*/ 3341406 h 3888337"/>
              <a:gd name="connsiteX33" fmla="*/ 1110953 w 3751603"/>
              <a:gd name="connsiteY33" fmla="*/ 3281585 h 3888337"/>
              <a:gd name="connsiteX34" fmla="*/ 1051132 w 3751603"/>
              <a:gd name="connsiteY34" fmla="*/ 3281585 h 3888337"/>
              <a:gd name="connsiteX35" fmla="*/ 1008403 w 3751603"/>
              <a:gd name="connsiteY35" fmla="*/ 3418318 h 3888337"/>
              <a:gd name="connsiteX36" fmla="*/ 1897166 w 3751603"/>
              <a:gd name="connsiteY36" fmla="*/ 3888337 h 3888337"/>
              <a:gd name="connsiteX37" fmla="*/ 2127903 w 3751603"/>
              <a:gd name="connsiteY37" fmla="*/ 3819970 h 3888337"/>
              <a:gd name="connsiteX38" fmla="*/ 2384276 w 3751603"/>
              <a:gd name="connsiteY38" fmla="*/ 3768696 h 3888337"/>
              <a:gd name="connsiteX39" fmla="*/ 2008261 w 3751603"/>
              <a:gd name="connsiteY39" fmla="*/ 3734513 h 3888337"/>
              <a:gd name="connsiteX40" fmla="*/ 1956987 w 3751603"/>
              <a:gd name="connsiteY40" fmla="*/ 3725967 h 3888337"/>
              <a:gd name="connsiteX41" fmla="*/ 1931349 w 3751603"/>
              <a:gd name="connsiteY41" fmla="*/ 3597780 h 3888337"/>
              <a:gd name="connsiteX42" fmla="*/ 2247544 w 3751603"/>
              <a:gd name="connsiteY42" fmla="*/ 3546505 h 3888337"/>
              <a:gd name="connsiteX43" fmla="*/ 2871387 w 3751603"/>
              <a:gd name="connsiteY43" fmla="*/ 3580688 h 3888337"/>
              <a:gd name="connsiteX44" fmla="*/ 2811566 w 3751603"/>
              <a:gd name="connsiteY44" fmla="*/ 3537959 h 3888337"/>
              <a:gd name="connsiteX45" fmla="*/ 2837203 w 3751603"/>
              <a:gd name="connsiteY45" fmla="*/ 3469593 h 3888337"/>
              <a:gd name="connsiteX46" fmla="*/ 2794474 w 3751603"/>
              <a:gd name="connsiteY46" fmla="*/ 3426864 h 3888337"/>
              <a:gd name="connsiteX47" fmla="*/ 3076486 w 3751603"/>
              <a:gd name="connsiteY47" fmla="*/ 3110670 h 3888337"/>
              <a:gd name="connsiteX48" fmla="*/ 3537959 w 3751603"/>
              <a:gd name="connsiteY48" fmla="*/ 3008120 h 3888337"/>
              <a:gd name="connsiteX49" fmla="*/ 3572142 w 3751603"/>
              <a:gd name="connsiteY49" fmla="*/ 3050849 h 3888337"/>
              <a:gd name="connsiteX50" fmla="*/ 3367043 w 3751603"/>
              <a:gd name="connsiteY50" fmla="*/ 3273040 h 3888337"/>
              <a:gd name="connsiteX51" fmla="*/ 3751603 w 3751603"/>
              <a:gd name="connsiteY51" fmla="*/ 3213219 h 3888337"/>
              <a:gd name="connsiteX52" fmla="*/ 3529413 w 3751603"/>
              <a:gd name="connsiteY52" fmla="*/ 3127761 h 3888337"/>
              <a:gd name="connsiteX53" fmla="*/ 3563596 w 3751603"/>
              <a:gd name="connsiteY53" fmla="*/ 3059395 h 3888337"/>
              <a:gd name="connsiteX54" fmla="*/ 3537959 w 3751603"/>
              <a:gd name="connsiteY54" fmla="*/ 3025212 h 3888337"/>
              <a:gd name="connsiteX55" fmla="*/ 3349951 w 3751603"/>
              <a:gd name="connsiteY55" fmla="*/ 3042303 h 3888337"/>
              <a:gd name="connsiteX56" fmla="*/ 3127760 w 3751603"/>
              <a:gd name="connsiteY56" fmla="*/ 2931208 h 3888337"/>
              <a:gd name="connsiteX57" fmla="*/ 3136306 w 3751603"/>
              <a:gd name="connsiteY57" fmla="*/ 2811567 h 3888337"/>
              <a:gd name="connsiteX58" fmla="*/ 2649196 w 3751603"/>
              <a:gd name="connsiteY58" fmla="*/ 2230453 h 3888337"/>
              <a:gd name="connsiteX59" fmla="*/ 2238998 w 3751603"/>
              <a:gd name="connsiteY59" fmla="*/ 2315911 h 3888337"/>
              <a:gd name="connsiteX60" fmla="*/ 914400 w 3751603"/>
              <a:gd name="connsiteY60" fmla="*/ 2615013 h 3888337"/>
              <a:gd name="connsiteX61" fmla="*/ 897308 w 3751603"/>
              <a:gd name="connsiteY61" fmla="*/ 2632105 h 3888337"/>
              <a:gd name="connsiteX0" fmla="*/ 2657742 w 3751603"/>
              <a:gd name="connsiteY0" fmla="*/ 0 h 3888337"/>
              <a:gd name="connsiteX1" fmla="*/ 1367327 w 3751603"/>
              <a:gd name="connsiteY1" fmla="*/ 25638 h 3888337"/>
              <a:gd name="connsiteX2" fmla="*/ 1076770 w 3751603"/>
              <a:gd name="connsiteY2" fmla="*/ 350378 h 3888337"/>
              <a:gd name="connsiteX3" fmla="*/ 854579 w 3751603"/>
              <a:gd name="connsiteY3" fmla="*/ 401653 h 3888337"/>
              <a:gd name="connsiteX4" fmla="*/ 752030 w 3751603"/>
              <a:gd name="connsiteY4" fmla="*/ 316195 h 3888337"/>
              <a:gd name="connsiteX5" fmla="*/ 666572 w 3751603"/>
              <a:gd name="connsiteY5" fmla="*/ 384561 h 3888337"/>
              <a:gd name="connsiteX6" fmla="*/ 495656 w 3751603"/>
              <a:gd name="connsiteY6" fmla="*/ 410199 h 3888337"/>
              <a:gd name="connsiteX7" fmla="*/ 170916 w 3751603"/>
              <a:gd name="connsiteY7" fmla="*/ 1170774 h 3888337"/>
              <a:gd name="connsiteX8" fmla="*/ 333286 w 3751603"/>
              <a:gd name="connsiteY8" fmla="*/ 1230595 h 3888337"/>
              <a:gd name="connsiteX9" fmla="*/ 401652 w 3751603"/>
              <a:gd name="connsiteY9" fmla="*/ 1093862 h 3888337"/>
              <a:gd name="connsiteX10" fmla="*/ 521293 w 3751603"/>
              <a:gd name="connsiteY10" fmla="*/ 1110954 h 3888337"/>
              <a:gd name="connsiteX11" fmla="*/ 658026 w 3751603"/>
              <a:gd name="connsiteY11" fmla="*/ 1076770 h 3888337"/>
              <a:gd name="connsiteX12" fmla="*/ 683663 w 3751603"/>
              <a:gd name="connsiteY12" fmla="*/ 1888621 h 3888337"/>
              <a:gd name="connsiteX13" fmla="*/ 495656 w 3751603"/>
              <a:gd name="connsiteY13" fmla="*/ 1914258 h 3888337"/>
              <a:gd name="connsiteX14" fmla="*/ 401652 w 3751603"/>
              <a:gd name="connsiteY14" fmla="*/ 1905713 h 3888337"/>
              <a:gd name="connsiteX15" fmla="*/ 384560 w 3751603"/>
              <a:gd name="connsiteY15" fmla="*/ 1794617 h 3888337"/>
              <a:gd name="connsiteX16" fmla="*/ 299103 w 3751603"/>
              <a:gd name="connsiteY16" fmla="*/ 1751888 h 3888337"/>
              <a:gd name="connsiteX17" fmla="*/ 230736 w 3751603"/>
              <a:gd name="connsiteY17" fmla="*/ 1786071 h 3888337"/>
              <a:gd name="connsiteX18" fmla="*/ 162370 w 3751603"/>
              <a:gd name="connsiteY18" fmla="*/ 1837346 h 3888337"/>
              <a:gd name="connsiteX19" fmla="*/ 0 w 3751603"/>
              <a:gd name="connsiteY19" fmla="*/ 1871529 h 3888337"/>
              <a:gd name="connsiteX20" fmla="*/ 239282 w 3751603"/>
              <a:gd name="connsiteY20" fmla="*/ 2572285 h 3888337"/>
              <a:gd name="connsiteX21" fmla="*/ 418744 w 3751603"/>
              <a:gd name="connsiteY21" fmla="*/ 2529556 h 3888337"/>
              <a:gd name="connsiteX22" fmla="*/ 538385 w 3751603"/>
              <a:gd name="connsiteY22" fmla="*/ 2854296 h 3888337"/>
              <a:gd name="connsiteX23" fmla="*/ 589660 w 3751603"/>
              <a:gd name="connsiteY23" fmla="*/ 2837204 h 3888337"/>
              <a:gd name="connsiteX24" fmla="*/ 709301 w 3751603"/>
              <a:gd name="connsiteY24" fmla="*/ 2991028 h 3888337"/>
              <a:gd name="connsiteX25" fmla="*/ 794759 w 3751603"/>
              <a:gd name="connsiteY25" fmla="*/ 2956845 h 3888337"/>
              <a:gd name="connsiteX26" fmla="*/ 692209 w 3751603"/>
              <a:gd name="connsiteY26" fmla="*/ 2751746 h 3888337"/>
              <a:gd name="connsiteX27" fmla="*/ 666572 w 3751603"/>
              <a:gd name="connsiteY27" fmla="*/ 2726109 h 3888337"/>
              <a:gd name="connsiteX28" fmla="*/ 743484 w 3751603"/>
              <a:gd name="connsiteY28" fmla="*/ 2657742 h 3888337"/>
              <a:gd name="connsiteX29" fmla="*/ 922946 w 3751603"/>
              <a:gd name="connsiteY29" fmla="*/ 2615013 h 3888337"/>
              <a:gd name="connsiteX30" fmla="*/ 1410056 w 3751603"/>
              <a:gd name="connsiteY30" fmla="*/ 3204673 h 3888337"/>
              <a:gd name="connsiteX31" fmla="*/ 1401510 w 3751603"/>
              <a:gd name="connsiteY31" fmla="*/ 3307223 h 3888337"/>
              <a:gd name="connsiteX32" fmla="*/ 1213503 w 3751603"/>
              <a:gd name="connsiteY32" fmla="*/ 3341406 h 3888337"/>
              <a:gd name="connsiteX33" fmla="*/ 1110953 w 3751603"/>
              <a:gd name="connsiteY33" fmla="*/ 3281585 h 3888337"/>
              <a:gd name="connsiteX34" fmla="*/ 1051132 w 3751603"/>
              <a:gd name="connsiteY34" fmla="*/ 3281585 h 3888337"/>
              <a:gd name="connsiteX35" fmla="*/ 1008403 w 3751603"/>
              <a:gd name="connsiteY35" fmla="*/ 3418318 h 3888337"/>
              <a:gd name="connsiteX36" fmla="*/ 1897166 w 3751603"/>
              <a:gd name="connsiteY36" fmla="*/ 3888337 h 3888337"/>
              <a:gd name="connsiteX37" fmla="*/ 2127903 w 3751603"/>
              <a:gd name="connsiteY37" fmla="*/ 3819970 h 3888337"/>
              <a:gd name="connsiteX38" fmla="*/ 2384276 w 3751603"/>
              <a:gd name="connsiteY38" fmla="*/ 3768696 h 3888337"/>
              <a:gd name="connsiteX39" fmla="*/ 2008261 w 3751603"/>
              <a:gd name="connsiteY39" fmla="*/ 3734513 h 3888337"/>
              <a:gd name="connsiteX40" fmla="*/ 1956987 w 3751603"/>
              <a:gd name="connsiteY40" fmla="*/ 3725967 h 3888337"/>
              <a:gd name="connsiteX41" fmla="*/ 1931349 w 3751603"/>
              <a:gd name="connsiteY41" fmla="*/ 3597780 h 3888337"/>
              <a:gd name="connsiteX42" fmla="*/ 2247544 w 3751603"/>
              <a:gd name="connsiteY42" fmla="*/ 3546505 h 3888337"/>
              <a:gd name="connsiteX43" fmla="*/ 2871387 w 3751603"/>
              <a:gd name="connsiteY43" fmla="*/ 3580688 h 3888337"/>
              <a:gd name="connsiteX44" fmla="*/ 2811566 w 3751603"/>
              <a:gd name="connsiteY44" fmla="*/ 3537959 h 3888337"/>
              <a:gd name="connsiteX45" fmla="*/ 2837203 w 3751603"/>
              <a:gd name="connsiteY45" fmla="*/ 3469593 h 3888337"/>
              <a:gd name="connsiteX46" fmla="*/ 2794474 w 3751603"/>
              <a:gd name="connsiteY46" fmla="*/ 3426864 h 3888337"/>
              <a:gd name="connsiteX47" fmla="*/ 3076486 w 3751603"/>
              <a:gd name="connsiteY47" fmla="*/ 3110670 h 3888337"/>
              <a:gd name="connsiteX48" fmla="*/ 3537959 w 3751603"/>
              <a:gd name="connsiteY48" fmla="*/ 3008120 h 3888337"/>
              <a:gd name="connsiteX49" fmla="*/ 3572142 w 3751603"/>
              <a:gd name="connsiteY49" fmla="*/ 3050849 h 3888337"/>
              <a:gd name="connsiteX50" fmla="*/ 3367043 w 3751603"/>
              <a:gd name="connsiteY50" fmla="*/ 3273040 h 3888337"/>
              <a:gd name="connsiteX51" fmla="*/ 3751603 w 3751603"/>
              <a:gd name="connsiteY51" fmla="*/ 3213219 h 3888337"/>
              <a:gd name="connsiteX52" fmla="*/ 3529413 w 3751603"/>
              <a:gd name="connsiteY52" fmla="*/ 3127761 h 3888337"/>
              <a:gd name="connsiteX53" fmla="*/ 3563596 w 3751603"/>
              <a:gd name="connsiteY53" fmla="*/ 3059395 h 3888337"/>
              <a:gd name="connsiteX54" fmla="*/ 3537959 w 3751603"/>
              <a:gd name="connsiteY54" fmla="*/ 3025212 h 3888337"/>
              <a:gd name="connsiteX55" fmla="*/ 3349951 w 3751603"/>
              <a:gd name="connsiteY55" fmla="*/ 3042303 h 3888337"/>
              <a:gd name="connsiteX56" fmla="*/ 3127760 w 3751603"/>
              <a:gd name="connsiteY56" fmla="*/ 2931208 h 3888337"/>
              <a:gd name="connsiteX57" fmla="*/ 3136306 w 3751603"/>
              <a:gd name="connsiteY57" fmla="*/ 2811567 h 3888337"/>
              <a:gd name="connsiteX58" fmla="*/ 2649196 w 3751603"/>
              <a:gd name="connsiteY58" fmla="*/ 2230453 h 3888337"/>
              <a:gd name="connsiteX59" fmla="*/ 2238998 w 3751603"/>
              <a:gd name="connsiteY59" fmla="*/ 2315911 h 3888337"/>
              <a:gd name="connsiteX60" fmla="*/ 914400 w 3751603"/>
              <a:gd name="connsiteY60" fmla="*/ 2615013 h 3888337"/>
              <a:gd name="connsiteX61" fmla="*/ 897308 w 3751603"/>
              <a:gd name="connsiteY61" fmla="*/ 2632105 h 3888337"/>
              <a:gd name="connsiteX0" fmla="*/ 2358639 w 3751603"/>
              <a:gd name="connsiteY0" fmla="*/ 667332 h 3863459"/>
              <a:gd name="connsiteX1" fmla="*/ 1367327 w 3751603"/>
              <a:gd name="connsiteY1" fmla="*/ 760 h 3863459"/>
              <a:gd name="connsiteX2" fmla="*/ 1076770 w 3751603"/>
              <a:gd name="connsiteY2" fmla="*/ 325500 h 3863459"/>
              <a:gd name="connsiteX3" fmla="*/ 854579 w 3751603"/>
              <a:gd name="connsiteY3" fmla="*/ 376775 h 3863459"/>
              <a:gd name="connsiteX4" fmla="*/ 752030 w 3751603"/>
              <a:gd name="connsiteY4" fmla="*/ 291317 h 3863459"/>
              <a:gd name="connsiteX5" fmla="*/ 666572 w 3751603"/>
              <a:gd name="connsiteY5" fmla="*/ 359683 h 3863459"/>
              <a:gd name="connsiteX6" fmla="*/ 495656 w 3751603"/>
              <a:gd name="connsiteY6" fmla="*/ 385321 h 3863459"/>
              <a:gd name="connsiteX7" fmla="*/ 170916 w 3751603"/>
              <a:gd name="connsiteY7" fmla="*/ 1145896 h 3863459"/>
              <a:gd name="connsiteX8" fmla="*/ 333286 w 3751603"/>
              <a:gd name="connsiteY8" fmla="*/ 1205717 h 3863459"/>
              <a:gd name="connsiteX9" fmla="*/ 401652 w 3751603"/>
              <a:gd name="connsiteY9" fmla="*/ 1068984 h 3863459"/>
              <a:gd name="connsiteX10" fmla="*/ 521293 w 3751603"/>
              <a:gd name="connsiteY10" fmla="*/ 1086076 h 3863459"/>
              <a:gd name="connsiteX11" fmla="*/ 658026 w 3751603"/>
              <a:gd name="connsiteY11" fmla="*/ 1051892 h 3863459"/>
              <a:gd name="connsiteX12" fmla="*/ 683663 w 3751603"/>
              <a:gd name="connsiteY12" fmla="*/ 1863743 h 3863459"/>
              <a:gd name="connsiteX13" fmla="*/ 495656 w 3751603"/>
              <a:gd name="connsiteY13" fmla="*/ 1889380 h 3863459"/>
              <a:gd name="connsiteX14" fmla="*/ 401652 w 3751603"/>
              <a:gd name="connsiteY14" fmla="*/ 1880835 h 3863459"/>
              <a:gd name="connsiteX15" fmla="*/ 384560 w 3751603"/>
              <a:gd name="connsiteY15" fmla="*/ 1769739 h 3863459"/>
              <a:gd name="connsiteX16" fmla="*/ 299103 w 3751603"/>
              <a:gd name="connsiteY16" fmla="*/ 1727010 h 3863459"/>
              <a:gd name="connsiteX17" fmla="*/ 230736 w 3751603"/>
              <a:gd name="connsiteY17" fmla="*/ 1761193 h 3863459"/>
              <a:gd name="connsiteX18" fmla="*/ 162370 w 3751603"/>
              <a:gd name="connsiteY18" fmla="*/ 1812468 h 3863459"/>
              <a:gd name="connsiteX19" fmla="*/ 0 w 3751603"/>
              <a:gd name="connsiteY19" fmla="*/ 1846651 h 3863459"/>
              <a:gd name="connsiteX20" fmla="*/ 239282 w 3751603"/>
              <a:gd name="connsiteY20" fmla="*/ 2547407 h 3863459"/>
              <a:gd name="connsiteX21" fmla="*/ 418744 w 3751603"/>
              <a:gd name="connsiteY21" fmla="*/ 2504678 h 3863459"/>
              <a:gd name="connsiteX22" fmla="*/ 538385 w 3751603"/>
              <a:gd name="connsiteY22" fmla="*/ 2829418 h 3863459"/>
              <a:gd name="connsiteX23" fmla="*/ 589660 w 3751603"/>
              <a:gd name="connsiteY23" fmla="*/ 2812326 h 3863459"/>
              <a:gd name="connsiteX24" fmla="*/ 709301 w 3751603"/>
              <a:gd name="connsiteY24" fmla="*/ 2966150 h 3863459"/>
              <a:gd name="connsiteX25" fmla="*/ 794759 w 3751603"/>
              <a:gd name="connsiteY25" fmla="*/ 2931967 h 3863459"/>
              <a:gd name="connsiteX26" fmla="*/ 692209 w 3751603"/>
              <a:gd name="connsiteY26" fmla="*/ 2726868 h 3863459"/>
              <a:gd name="connsiteX27" fmla="*/ 666572 w 3751603"/>
              <a:gd name="connsiteY27" fmla="*/ 2701231 h 3863459"/>
              <a:gd name="connsiteX28" fmla="*/ 743484 w 3751603"/>
              <a:gd name="connsiteY28" fmla="*/ 2632864 h 3863459"/>
              <a:gd name="connsiteX29" fmla="*/ 922946 w 3751603"/>
              <a:gd name="connsiteY29" fmla="*/ 2590135 h 3863459"/>
              <a:gd name="connsiteX30" fmla="*/ 1410056 w 3751603"/>
              <a:gd name="connsiteY30" fmla="*/ 3179795 h 3863459"/>
              <a:gd name="connsiteX31" fmla="*/ 1401510 w 3751603"/>
              <a:gd name="connsiteY31" fmla="*/ 3282345 h 3863459"/>
              <a:gd name="connsiteX32" fmla="*/ 1213503 w 3751603"/>
              <a:gd name="connsiteY32" fmla="*/ 3316528 h 3863459"/>
              <a:gd name="connsiteX33" fmla="*/ 1110953 w 3751603"/>
              <a:gd name="connsiteY33" fmla="*/ 3256707 h 3863459"/>
              <a:gd name="connsiteX34" fmla="*/ 1051132 w 3751603"/>
              <a:gd name="connsiteY34" fmla="*/ 3256707 h 3863459"/>
              <a:gd name="connsiteX35" fmla="*/ 1008403 w 3751603"/>
              <a:gd name="connsiteY35" fmla="*/ 3393440 h 3863459"/>
              <a:gd name="connsiteX36" fmla="*/ 1897166 w 3751603"/>
              <a:gd name="connsiteY36" fmla="*/ 3863459 h 3863459"/>
              <a:gd name="connsiteX37" fmla="*/ 2127903 w 3751603"/>
              <a:gd name="connsiteY37" fmla="*/ 3795092 h 3863459"/>
              <a:gd name="connsiteX38" fmla="*/ 2384276 w 3751603"/>
              <a:gd name="connsiteY38" fmla="*/ 3743818 h 3863459"/>
              <a:gd name="connsiteX39" fmla="*/ 2008261 w 3751603"/>
              <a:gd name="connsiteY39" fmla="*/ 3709635 h 3863459"/>
              <a:gd name="connsiteX40" fmla="*/ 1956987 w 3751603"/>
              <a:gd name="connsiteY40" fmla="*/ 3701089 h 3863459"/>
              <a:gd name="connsiteX41" fmla="*/ 1931349 w 3751603"/>
              <a:gd name="connsiteY41" fmla="*/ 3572902 h 3863459"/>
              <a:gd name="connsiteX42" fmla="*/ 2247544 w 3751603"/>
              <a:gd name="connsiteY42" fmla="*/ 3521627 h 3863459"/>
              <a:gd name="connsiteX43" fmla="*/ 2871387 w 3751603"/>
              <a:gd name="connsiteY43" fmla="*/ 3555810 h 3863459"/>
              <a:gd name="connsiteX44" fmla="*/ 2811566 w 3751603"/>
              <a:gd name="connsiteY44" fmla="*/ 3513081 h 3863459"/>
              <a:gd name="connsiteX45" fmla="*/ 2837203 w 3751603"/>
              <a:gd name="connsiteY45" fmla="*/ 3444715 h 3863459"/>
              <a:gd name="connsiteX46" fmla="*/ 2794474 w 3751603"/>
              <a:gd name="connsiteY46" fmla="*/ 3401986 h 3863459"/>
              <a:gd name="connsiteX47" fmla="*/ 3076486 w 3751603"/>
              <a:gd name="connsiteY47" fmla="*/ 3085792 h 3863459"/>
              <a:gd name="connsiteX48" fmla="*/ 3537959 w 3751603"/>
              <a:gd name="connsiteY48" fmla="*/ 2983242 h 3863459"/>
              <a:gd name="connsiteX49" fmla="*/ 3572142 w 3751603"/>
              <a:gd name="connsiteY49" fmla="*/ 3025971 h 3863459"/>
              <a:gd name="connsiteX50" fmla="*/ 3367043 w 3751603"/>
              <a:gd name="connsiteY50" fmla="*/ 3248162 h 3863459"/>
              <a:gd name="connsiteX51" fmla="*/ 3751603 w 3751603"/>
              <a:gd name="connsiteY51" fmla="*/ 3188341 h 3863459"/>
              <a:gd name="connsiteX52" fmla="*/ 3529413 w 3751603"/>
              <a:gd name="connsiteY52" fmla="*/ 3102883 h 3863459"/>
              <a:gd name="connsiteX53" fmla="*/ 3563596 w 3751603"/>
              <a:gd name="connsiteY53" fmla="*/ 3034517 h 3863459"/>
              <a:gd name="connsiteX54" fmla="*/ 3537959 w 3751603"/>
              <a:gd name="connsiteY54" fmla="*/ 3000334 h 3863459"/>
              <a:gd name="connsiteX55" fmla="*/ 3349951 w 3751603"/>
              <a:gd name="connsiteY55" fmla="*/ 3017425 h 3863459"/>
              <a:gd name="connsiteX56" fmla="*/ 3127760 w 3751603"/>
              <a:gd name="connsiteY56" fmla="*/ 2906330 h 3863459"/>
              <a:gd name="connsiteX57" fmla="*/ 3136306 w 3751603"/>
              <a:gd name="connsiteY57" fmla="*/ 2786689 h 3863459"/>
              <a:gd name="connsiteX58" fmla="*/ 2649196 w 3751603"/>
              <a:gd name="connsiteY58" fmla="*/ 2205575 h 3863459"/>
              <a:gd name="connsiteX59" fmla="*/ 2238998 w 3751603"/>
              <a:gd name="connsiteY59" fmla="*/ 2291033 h 3863459"/>
              <a:gd name="connsiteX60" fmla="*/ 914400 w 3751603"/>
              <a:gd name="connsiteY60" fmla="*/ 2590135 h 3863459"/>
              <a:gd name="connsiteX61" fmla="*/ 897308 w 3751603"/>
              <a:gd name="connsiteY61" fmla="*/ 2607227 h 3863459"/>
              <a:gd name="connsiteX0" fmla="*/ 2358639 w 3751603"/>
              <a:gd name="connsiteY0" fmla="*/ 667332 h 3863459"/>
              <a:gd name="connsiteX1" fmla="*/ 1982624 w 3751603"/>
              <a:gd name="connsiteY1" fmla="*/ 453687 h 3863459"/>
              <a:gd name="connsiteX2" fmla="*/ 1367327 w 3751603"/>
              <a:gd name="connsiteY2" fmla="*/ 760 h 3863459"/>
              <a:gd name="connsiteX3" fmla="*/ 1076770 w 3751603"/>
              <a:gd name="connsiteY3" fmla="*/ 325500 h 3863459"/>
              <a:gd name="connsiteX4" fmla="*/ 854579 w 3751603"/>
              <a:gd name="connsiteY4" fmla="*/ 376775 h 3863459"/>
              <a:gd name="connsiteX5" fmla="*/ 752030 w 3751603"/>
              <a:gd name="connsiteY5" fmla="*/ 291317 h 3863459"/>
              <a:gd name="connsiteX6" fmla="*/ 666572 w 3751603"/>
              <a:gd name="connsiteY6" fmla="*/ 359683 h 3863459"/>
              <a:gd name="connsiteX7" fmla="*/ 495656 w 3751603"/>
              <a:gd name="connsiteY7" fmla="*/ 385321 h 3863459"/>
              <a:gd name="connsiteX8" fmla="*/ 170916 w 3751603"/>
              <a:gd name="connsiteY8" fmla="*/ 1145896 h 3863459"/>
              <a:gd name="connsiteX9" fmla="*/ 333286 w 3751603"/>
              <a:gd name="connsiteY9" fmla="*/ 1205717 h 3863459"/>
              <a:gd name="connsiteX10" fmla="*/ 401652 w 3751603"/>
              <a:gd name="connsiteY10" fmla="*/ 1068984 h 3863459"/>
              <a:gd name="connsiteX11" fmla="*/ 521293 w 3751603"/>
              <a:gd name="connsiteY11" fmla="*/ 1086076 h 3863459"/>
              <a:gd name="connsiteX12" fmla="*/ 658026 w 3751603"/>
              <a:gd name="connsiteY12" fmla="*/ 1051892 h 3863459"/>
              <a:gd name="connsiteX13" fmla="*/ 683663 w 3751603"/>
              <a:gd name="connsiteY13" fmla="*/ 1863743 h 3863459"/>
              <a:gd name="connsiteX14" fmla="*/ 495656 w 3751603"/>
              <a:gd name="connsiteY14" fmla="*/ 1889380 h 3863459"/>
              <a:gd name="connsiteX15" fmla="*/ 401652 w 3751603"/>
              <a:gd name="connsiteY15" fmla="*/ 1880835 h 3863459"/>
              <a:gd name="connsiteX16" fmla="*/ 384560 w 3751603"/>
              <a:gd name="connsiteY16" fmla="*/ 1769739 h 3863459"/>
              <a:gd name="connsiteX17" fmla="*/ 299103 w 3751603"/>
              <a:gd name="connsiteY17" fmla="*/ 1727010 h 3863459"/>
              <a:gd name="connsiteX18" fmla="*/ 230736 w 3751603"/>
              <a:gd name="connsiteY18" fmla="*/ 1761193 h 3863459"/>
              <a:gd name="connsiteX19" fmla="*/ 162370 w 3751603"/>
              <a:gd name="connsiteY19" fmla="*/ 1812468 h 3863459"/>
              <a:gd name="connsiteX20" fmla="*/ 0 w 3751603"/>
              <a:gd name="connsiteY20" fmla="*/ 1846651 h 3863459"/>
              <a:gd name="connsiteX21" fmla="*/ 239282 w 3751603"/>
              <a:gd name="connsiteY21" fmla="*/ 2547407 h 3863459"/>
              <a:gd name="connsiteX22" fmla="*/ 418744 w 3751603"/>
              <a:gd name="connsiteY22" fmla="*/ 2504678 h 3863459"/>
              <a:gd name="connsiteX23" fmla="*/ 538385 w 3751603"/>
              <a:gd name="connsiteY23" fmla="*/ 2829418 h 3863459"/>
              <a:gd name="connsiteX24" fmla="*/ 589660 w 3751603"/>
              <a:gd name="connsiteY24" fmla="*/ 2812326 h 3863459"/>
              <a:gd name="connsiteX25" fmla="*/ 709301 w 3751603"/>
              <a:gd name="connsiteY25" fmla="*/ 2966150 h 3863459"/>
              <a:gd name="connsiteX26" fmla="*/ 794759 w 3751603"/>
              <a:gd name="connsiteY26" fmla="*/ 2931967 h 3863459"/>
              <a:gd name="connsiteX27" fmla="*/ 692209 w 3751603"/>
              <a:gd name="connsiteY27" fmla="*/ 2726868 h 3863459"/>
              <a:gd name="connsiteX28" fmla="*/ 666572 w 3751603"/>
              <a:gd name="connsiteY28" fmla="*/ 2701231 h 3863459"/>
              <a:gd name="connsiteX29" fmla="*/ 743484 w 3751603"/>
              <a:gd name="connsiteY29" fmla="*/ 2632864 h 3863459"/>
              <a:gd name="connsiteX30" fmla="*/ 922946 w 3751603"/>
              <a:gd name="connsiteY30" fmla="*/ 2590135 h 3863459"/>
              <a:gd name="connsiteX31" fmla="*/ 1410056 w 3751603"/>
              <a:gd name="connsiteY31" fmla="*/ 3179795 h 3863459"/>
              <a:gd name="connsiteX32" fmla="*/ 1401510 w 3751603"/>
              <a:gd name="connsiteY32" fmla="*/ 3282345 h 3863459"/>
              <a:gd name="connsiteX33" fmla="*/ 1213503 w 3751603"/>
              <a:gd name="connsiteY33" fmla="*/ 3316528 h 3863459"/>
              <a:gd name="connsiteX34" fmla="*/ 1110953 w 3751603"/>
              <a:gd name="connsiteY34" fmla="*/ 3256707 h 3863459"/>
              <a:gd name="connsiteX35" fmla="*/ 1051132 w 3751603"/>
              <a:gd name="connsiteY35" fmla="*/ 3256707 h 3863459"/>
              <a:gd name="connsiteX36" fmla="*/ 1008403 w 3751603"/>
              <a:gd name="connsiteY36" fmla="*/ 3393440 h 3863459"/>
              <a:gd name="connsiteX37" fmla="*/ 1897166 w 3751603"/>
              <a:gd name="connsiteY37" fmla="*/ 3863459 h 3863459"/>
              <a:gd name="connsiteX38" fmla="*/ 2127903 w 3751603"/>
              <a:gd name="connsiteY38" fmla="*/ 3795092 h 3863459"/>
              <a:gd name="connsiteX39" fmla="*/ 2384276 w 3751603"/>
              <a:gd name="connsiteY39" fmla="*/ 3743818 h 3863459"/>
              <a:gd name="connsiteX40" fmla="*/ 2008261 w 3751603"/>
              <a:gd name="connsiteY40" fmla="*/ 3709635 h 3863459"/>
              <a:gd name="connsiteX41" fmla="*/ 1956987 w 3751603"/>
              <a:gd name="connsiteY41" fmla="*/ 3701089 h 3863459"/>
              <a:gd name="connsiteX42" fmla="*/ 1931349 w 3751603"/>
              <a:gd name="connsiteY42" fmla="*/ 3572902 h 3863459"/>
              <a:gd name="connsiteX43" fmla="*/ 2247544 w 3751603"/>
              <a:gd name="connsiteY43" fmla="*/ 3521627 h 3863459"/>
              <a:gd name="connsiteX44" fmla="*/ 2871387 w 3751603"/>
              <a:gd name="connsiteY44" fmla="*/ 3555810 h 3863459"/>
              <a:gd name="connsiteX45" fmla="*/ 2811566 w 3751603"/>
              <a:gd name="connsiteY45" fmla="*/ 3513081 h 3863459"/>
              <a:gd name="connsiteX46" fmla="*/ 2837203 w 3751603"/>
              <a:gd name="connsiteY46" fmla="*/ 3444715 h 3863459"/>
              <a:gd name="connsiteX47" fmla="*/ 2794474 w 3751603"/>
              <a:gd name="connsiteY47" fmla="*/ 3401986 h 3863459"/>
              <a:gd name="connsiteX48" fmla="*/ 3076486 w 3751603"/>
              <a:gd name="connsiteY48" fmla="*/ 3085792 h 3863459"/>
              <a:gd name="connsiteX49" fmla="*/ 3537959 w 3751603"/>
              <a:gd name="connsiteY49" fmla="*/ 2983242 h 3863459"/>
              <a:gd name="connsiteX50" fmla="*/ 3572142 w 3751603"/>
              <a:gd name="connsiteY50" fmla="*/ 3025971 h 3863459"/>
              <a:gd name="connsiteX51" fmla="*/ 3367043 w 3751603"/>
              <a:gd name="connsiteY51" fmla="*/ 3248162 h 3863459"/>
              <a:gd name="connsiteX52" fmla="*/ 3751603 w 3751603"/>
              <a:gd name="connsiteY52" fmla="*/ 3188341 h 3863459"/>
              <a:gd name="connsiteX53" fmla="*/ 3529413 w 3751603"/>
              <a:gd name="connsiteY53" fmla="*/ 3102883 h 3863459"/>
              <a:gd name="connsiteX54" fmla="*/ 3563596 w 3751603"/>
              <a:gd name="connsiteY54" fmla="*/ 3034517 h 3863459"/>
              <a:gd name="connsiteX55" fmla="*/ 3537959 w 3751603"/>
              <a:gd name="connsiteY55" fmla="*/ 3000334 h 3863459"/>
              <a:gd name="connsiteX56" fmla="*/ 3349951 w 3751603"/>
              <a:gd name="connsiteY56" fmla="*/ 3017425 h 3863459"/>
              <a:gd name="connsiteX57" fmla="*/ 3127760 w 3751603"/>
              <a:gd name="connsiteY57" fmla="*/ 2906330 h 3863459"/>
              <a:gd name="connsiteX58" fmla="*/ 3136306 w 3751603"/>
              <a:gd name="connsiteY58" fmla="*/ 2786689 h 3863459"/>
              <a:gd name="connsiteX59" fmla="*/ 2649196 w 3751603"/>
              <a:gd name="connsiteY59" fmla="*/ 2205575 h 3863459"/>
              <a:gd name="connsiteX60" fmla="*/ 2238998 w 3751603"/>
              <a:gd name="connsiteY60" fmla="*/ 2291033 h 3863459"/>
              <a:gd name="connsiteX61" fmla="*/ 914400 w 3751603"/>
              <a:gd name="connsiteY61" fmla="*/ 2590135 h 3863459"/>
              <a:gd name="connsiteX62" fmla="*/ 897308 w 3751603"/>
              <a:gd name="connsiteY62" fmla="*/ 2607227 h 3863459"/>
              <a:gd name="connsiteX0" fmla="*/ 2358639 w 3751603"/>
              <a:gd name="connsiteY0" fmla="*/ 667332 h 3863459"/>
              <a:gd name="connsiteX1" fmla="*/ 1982624 w 3751603"/>
              <a:gd name="connsiteY1" fmla="*/ 453687 h 3863459"/>
              <a:gd name="connsiteX2" fmla="*/ 1367327 w 3751603"/>
              <a:gd name="connsiteY2" fmla="*/ 760 h 3863459"/>
              <a:gd name="connsiteX3" fmla="*/ 1076770 w 3751603"/>
              <a:gd name="connsiteY3" fmla="*/ 325500 h 3863459"/>
              <a:gd name="connsiteX4" fmla="*/ 854579 w 3751603"/>
              <a:gd name="connsiteY4" fmla="*/ 376775 h 3863459"/>
              <a:gd name="connsiteX5" fmla="*/ 752030 w 3751603"/>
              <a:gd name="connsiteY5" fmla="*/ 291317 h 3863459"/>
              <a:gd name="connsiteX6" fmla="*/ 666572 w 3751603"/>
              <a:gd name="connsiteY6" fmla="*/ 359683 h 3863459"/>
              <a:gd name="connsiteX7" fmla="*/ 495656 w 3751603"/>
              <a:gd name="connsiteY7" fmla="*/ 385321 h 3863459"/>
              <a:gd name="connsiteX8" fmla="*/ 170916 w 3751603"/>
              <a:gd name="connsiteY8" fmla="*/ 1145896 h 3863459"/>
              <a:gd name="connsiteX9" fmla="*/ 333286 w 3751603"/>
              <a:gd name="connsiteY9" fmla="*/ 1205717 h 3863459"/>
              <a:gd name="connsiteX10" fmla="*/ 401652 w 3751603"/>
              <a:gd name="connsiteY10" fmla="*/ 1068984 h 3863459"/>
              <a:gd name="connsiteX11" fmla="*/ 521293 w 3751603"/>
              <a:gd name="connsiteY11" fmla="*/ 1086076 h 3863459"/>
              <a:gd name="connsiteX12" fmla="*/ 658026 w 3751603"/>
              <a:gd name="connsiteY12" fmla="*/ 1051892 h 3863459"/>
              <a:gd name="connsiteX13" fmla="*/ 683663 w 3751603"/>
              <a:gd name="connsiteY13" fmla="*/ 1863743 h 3863459"/>
              <a:gd name="connsiteX14" fmla="*/ 495656 w 3751603"/>
              <a:gd name="connsiteY14" fmla="*/ 1889380 h 3863459"/>
              <a:gd name="connsiteX15" fmla="*/ 401652 w 3751603"/>
              <a:gd name="connsiteY15" fmla="*/ 1880835 h 3863459"/>
              <a:gd name="connsiteX16" fmla="*/ 384560 w 3751603"/>
              <a:gd name="connsiteY16" fmla="*/ 1769739 h 3863459"/>
              <a:gd name="connsiteX17" fmla="*/ 299103 w 3751603"/>
              <a:gd name="connsiteY17" fmla="*/ 1727010 h 3863459"/>
              <a:gd name="connsiteX18" fmla="*/ 230736 w 3751603"/>
              <a:gd name="connsiteY18" fmla="*/ 1761193 h 3863459"/>
              <a:gd name="connsiteX19" fmla="*/ 162370 w 3751603"/>
              <a:gd name="connsiteY19" fmla="*/ 1812468 h 3863459"/>
              <a:gd name="connsiteX20" fmla="*/ 0 w 3751603"/>
              <a:gd name="connsiteY20" fmla="*/ 1846651 h 3863459"/>
              <a:gd name="connsiteX21" fmla="*/ 239282 w 3751603"/>
              <a:gd name="connsiteY21" fmla="*/ 2547407 h 3863459"/>
              <a:gd name="connsiteX22" fmla="*/ 418744 w 3751603"/>
              <a:gd name="connsiteY22" fmla="*/ 2504678 h 3863459"/>
              <a:gd name="connsiteX23" fmla="*/ 538385 w 3751603"/>
              <a:gd name="connsiteY23" fmla="*/ 2829418 h 3863459"/>
              <a:gd name="connsiteX24" fmla="*/ 589660 w 3751603"/>
              <a:gd name="connsiteY24" fmla="*/ 2812326 h 3863459"/>
              <a:gd name="connsiteX25" fmla="*/ 709301 w 3751603"/>
              <a:gd name="connsiteY25" fmla="*/ 2966150 h 3863459"/>
              <a:gd name="connsiteX26" fmla="*/ 794759 w 3751603"/>
              <a:gd name="connsiteY26" fmla="*/ 2931967 h 3863459"/>
              <a:gd name="connsiteX27" fmla="*/ 692209 w 3751603"/>
              <a:gd name="connsiteY27" fmla="*/ 2726868 h 3863459"/>
              <a:gd name="connsiteX28" fmla="*/ 666572 w 3751603"/>
              <a:gd name="connsiteY28" fmla="*/ 2701231 h 3863459"/>
              <a:gd name="connsiteX29" fmla="*/ 743484 w 3751603"/>
              <a:gd name="connsiteY29" fmla="*/ 2632864 h 3863459"/>
              <a:gd name="connsiteX30" fmla="*/ 922946 w 3751603"/>
              <a:gd name="connsiteY30" fmla="*/ 2590135 h 3863459"/>
              <a:gd name="connsiteX31" fmla="*/ 1410056 w 3751603"/>
              <a:gd name="connsiteY31" fmla="*/ 3179795 h 3863459"/>
              <a:gd name="connsiteX32" fmla="*/ 1401510 w 3751603"/>
              <a:gd name="connsiteY32" fmla="*/ 3282345 h 3863459"/>
              <a:gd name="connsiteX33" fmla="*/ 1213503 w 3751603"/>
              <a:gd name="connsiteY33" fmla="*/ 3316528 h 3863459"/>
              <a:gd name="connsiteX34" fmla="*/ 1110953 w 3751603"/>
              <a:gd name="connsiteY34" fmla="*/ 3256707 h 3863459"/>
              <a:gd name="connsiteX35" fmla="*/ 1051132 w 3751603"/>
              <a:gd name="connsiteY35" fmla="*/ 3256707 h 3863459"/>
              <a:gd name="connsiteX36" fmla="*/ 1008403 w 3751603"/>
              <a:gd name="connsiteY36" fmla="*/ 3393440 h 3863459"/>
              <a:gd name="connsiteX37" fmla="*/ 1897166 w 3751603"/>
              <a:gd name="connsiteY37" fmla="*/ 3863459 h 3863459"/>
              <a:gd name="connsiteX38" fmla="*/ 2127903 w 3751603"/>
              <a:gd name="connsiteY38" fmla="*/ 3795092 h 3863459"/>
              <a:gd name="connsiteX39" fmla="*/ 2384276 w 3751603"/>
              <a:gd name="connsiteY39" fmla="*/ 3743818 h 3863459"/>
              <a:gd name="connsiteX40" fmla="*/ 2008261 w 3751603"/>
              <a:gd name="connsiteY40" fmla="*/ 3709635 h 3863459"/>
              <a:gd name="connsiteX41" fmla="*/ 1956987 w 3751603"/>
              <a:gd name="connsiteY41" fmla="*/ 3701089 h 3863459"/>
              <a:gd name="connsiteX42" fmla="*/ 1931349 w 3751603"/>
              <a:gd name="connsiteY42" fmla="*/ 3572902 h 3863459"/>
              <a:gd name="connsiteX43" fmla="*/ 2247544 w 3751603"/>
              <a:gd name="connsiteY43" fmla="*/ 3521627 h 3863459"/>
              <a:gd name="connsiteX44" fmla="*/ 2871387 w 3751603"/>
              <a:gd name="connsiteY44" fmla="*/ 3555810 h 3863459"/>
              <a:gd name="connsiteX45" fmla="*/ 2811566 w 3751603"/>
              <a:gd name="connsiteY45" fmla="*/ 3513081 h 3863459"/>
              <a:gd name="connsiteX46" fmla="*/ 2837203 w 3751603"/>
              <a:gd name="connsiteY46" fmla="*/ 3444715 h 3863459"/>
              <a:gd name="connsiteX47" fmla="*/ 2794474 w 3751603"/>
              <a:gd name="connsiteY47" fmla="*/ 3401986 h 3863459"/>
              <a:gd name="connsiteX48" fmla="*/ 3076486 w 3751603"/>
              <a:gd name="connsiteY48" fmla="*/ 3085792 h 3863459"/>
              <a:gd name="connsiteX49" fmla="*/ 3537959 w 3751603"/>
              <a:gd name="connsiteY49" fmla="*/ 2983242 h 3863459"/>
              <a:gd name="connsiteX50" fmla="*/ 3572142 w 3751603"/>
              <a:gd name="connsiteY50" fmla="*/ 3025971 h 3863459"/>
              <a:gd name="connsiteX51" fmla="*/ 3367043 w 3751603"/>
              <a:gd name="connsiteY51" fmla="*/ 3248162 h 3863459"/>
              <a:gd name="connsiteX52" fmla="*/ 3751603 w 3751603"/>
              <a:gd name="connsiteY52" fmla="*/ 3188341 h 3863459"/>
              <a:gd name="connsiteX53" fmla="*/ 3529413 w 3751603"/>
              <a:gd name="connsiteY53" fmla="*/ 3102883 h 3863459"/>
              <a:gd name="connsiteX54" fmla="*/ 3563596 w 3751603"/>
              <a:gd name="connsiteY54" fmla="*/ 3034517 h 3863459"/>
              <a:gd name="connsiteX55" fmla="*/ 3537959 w 3751603"/>
              <a:gd name="connsiteY55" fmla="*/ 3000334 h 3863459"/>
              <a:gd name="connsiteX56" fmla="*/ 3349951 w 3751603"/>
              <a:gd name="connsiteY56" fmla="*/ 3017425 h 3863459"/>
              <a:gd name="connsiteX57" fmla="*/ 3127760 w 3751603"/>
              <a:gd name="connsiteY57" fmla="*/ 2906330 h 3863459"/>
              <a:gd name="connsiteX58" fmla="*/ 3136306 w 3751603"/>
              <a:gd name="connsiteY58" fmla="*/ 2786689 h 3863459"/>
              <a:gd name="connsiteX59" fmla="*/ 2649196 w 3751603"/>
              <a:gd name="connsiteY59" fmla="*/ 2205575 h 3863459"/>
              <a:gd name="connsiteX60" fmla="*/ 2238998 w 3751603"/>
              <a:gd name="connsiteY60" fmla="*/ 2291033 h 3863459"/>
              <a:gd name="connsiteX61" fmla="*/ 914400 w 3751603"/>
              <a:gd name="connsiteY61" fmla="*/ 2590135 h 3863459"/>
              <a:gd name="connsiteX62" fmla="*/ 897308 w 3751603"/>
              <a:gd name="connsiteY62" fmla="*/ 2607227 h 3863459"/>
              <a:gd name="connsiteX0" fmla="*/ 2358639 w 3751603"/>
              <a:gd name="connsiteY0" fmla="*/ 667332 h 3863459"/>
              <a:gd name="connsiteX1" fmla="*/ 1982624 w 3751603"/>
              <a:gd name="connsiteY1" fmla="*/ 453687 h 3863459"/>
              <a:gd name="connsiteX2" fmla="*/ 1367327 w 3751603"/>
              <a:gd name="connsiteY2" fmla="*/ 760 h 3863459"/>
              <a:gd name="connsiteX3" fmla="*/ 1076770 w 3751603"/>
              <a:gd name="connsiteY3" fmla="*/ 325500 h 3863459"/>
              <a:gd name="connsiteX4" fmla="*/ 854579 w 3751603"/>
              <a:gd name="connsiteY4" fmla="*/ 376775 h 3863459"/>
              <a:gd name="connsiteX5" fmla="*/ 752030 w 3751603"/>
              <a:gd name="connsiteY5" fmla="*/ 291317 h 3863459"/>
              <a:gd name="connsiteX6" fmla="*/ 666572 w 3751603"/>
              <a:gd name="connsiteY6" fmla="*/ 359683 h 3863459"/>
              <a:gd name="connsiteX7" fmla="*/ 495656 w 3751603"/>
              <a:gd name="connsiteY7" fmla="*/ 385321 h 3863459"/>
              <a:gd name="connsiteX8" fmla="*/ 170916 w 3751603"/>
              <a:gd name="connsiteY8" fmla="*/ 1145896 h 3863459"/>
              <a:gd name="connsiteX9" fmla="*/ 333286 w 3751603"/>
              <a:gd name="connsiteY9" fmla="*/ 1205717 h 3863459"/>
              <a:gd name="connsiteX10" fmla="*/ 401652 w 3751603"/>
              <a:gd name="connsiteY10" fmla="*/ 1068984 h 3863459"/>
              <a:gd name="connsiteX11" fmla="*/ 521293 w 3751603"/>
              <a:gd name="connsiteY11" fmla="*/ 1086076 h 3863459"/>
              <a:gd name="connsiteX12" fmla="*/ 658026 w 3751603"/>
              <a:gd name="connsiteY12" fmla="*/ 1051892 h 3863459"/>
              <a:gd name="connsiteX13" fmla="*/ 683663 w 3751603"/>
              <a:gd name="connsiteY13" fmla="*/ 1863743 h 3863459"/>
              <a:gd name="connsiteX14" fmla="*/ 495656 w 3751603"/>
              <a:gd name="connsiteY14" fmla="*/ 1889380 h 3863459"/>
              <a:gd name="connsiteX15" fmla="*/ 401652 w 3751603"/>
              <a:gd name="connsiteY15" fmla="*/ 1880835 h 3863459"/>
              <a:gd name="connsiteX16" fmla="*/ 384560 w 3751603"/>
              <a:gd name="connsiteY16" fmla="*/ 1769739 h 3863459"/>
              <a:gd name="connsiteX17" fmla="*/ 299103 w 3751603"/>
              <a:gd name="connsiteY17" fmla="*/ 1727010 h 3863459"/>
              <a:gd name="connsiteX18" fmla="*/ 230736 w 3751603"/>
              <a:gd name="connsiteY18" fmla="*/ 1761193 h 3863459"/>
              <a:gd name="connsiteX19" fmla="*/ 162370 w 3751603"/>
              <a:gd name="connsiteY19" fmla="*/ 1812468 h 3863459"/>
              <a:gd name="connsiteX20" fmla="*/ 0 w 3751603"/>
              <a:gd name="connsiteY20" fmla="*/ 1846651 h 3863459"/>
              <a:gd name="connsiteX21" fmla="*/ 239282 w 3751603"/>
              <a:gd name="connsiteY21" fmla="*/ 2547407 h 3863459"/>
              <a:gd name="connsiteX22" fmla="*/ 418744 w 3751603"/>
              <a:gd name="connsiteY22" fmla="*/ 2504678 h 3863459"/>
              <a:gd name="connsiteX23" fmla="*/ 538385 w 3751603"/>
              <a:gd name="connsiteY23" fmla="*/ 2829418 h 3863459"/>
              <a:gd name="connsiteX24" fmla="*/ 589660 w 3751603"/>
              <a:gd name="connsiteY24" fmla="*/ 2812326 h 3863459"/>
              <a:gd name="connsiteX25" fmla="*/ 709301 w 3751603"/>
              <a:gd name="connsiteY25" fmla="*/ 2966150 h 3863459"/>
              <a:gd name="connsiteX26" fmla="*/ 794759 w 3751603"/>
              <a:gd name="connsiteY26" fmla="*/ 2931967 h 3863459"/>
              <a:gd name="connsiteX27" fmla="*/ 692209 w 3751603"/>
              <a:gd name="connsiteY27" fmla="*/ 2726868 h 3863459"/>
              <a:gd name="connsiteX28" fmla="*/ 666572 w 3751603"/>
              <a:gd name="connsiteY28" fmla="*/ 2701231 h 3863459"/>
              <a:gd name="connsiteX29" fmla="*/ 743484 w 3751603"/>
              <a:gd name="connsiteY29" fmla="*/ 2632864 h 3863459"/>
              <a:gd name="connsiteX30" fmla="*/ 922946 w 3751603"/>
              <a:gd name="connsiteY30" fmla="*/ 2590135 h 3863459"/>
              <a:gd name="connsiteX31" fmla="*/ 1410056 w 3751603"/>
              <a:gd name="connsiteY31" fmla="*/ 3179795 h 3863459"/>
              <a:gd name="connsiteX32" fmla="*/ 1401510 w 3751603"/>
              <a:gd name="connsiteY32" fmla="*/ 3282345 h 3863459"/>
              <a:gd name="connsiteX33" fmla="*/ 1213503 w 3751603"/>
              <a:gd name="connsiteY33" fmla="*/ 3316528 h 3863459"/>
              <a:gd name="connsiteX34" fmla="*/ 1110953 w 3751603"/>
              <a:gd name="connsiteY34" fmla="*/ 3256707 h 3863459"/>
              <a:gd name="connsiteX35" fmla="*/ 1051132 w 3751603"/>
              <a:gd name="connsiteY35" fmla="*/ 3256707 h 3863459"/>
              <a:gd name="connsiteX36" fmla="*/ 1008403 w 3751603"/>
              <a:gd name="connsiteY36" fmla="*/ 3393440 h 3863459"/>
              <a:gd name="connsiteX37" fmla="*/ 1897166 w 3751603"/>
              <a:gd name="connsiteY37" fmla="*/ 3863459 h 3863459"/>
              <a:gd name="connsiteX38" fmla="*/ 2127903 w 3751603"/>
              <a:gd name="connsiteY38" fmla="*/ 3795092 h 3863459"/>
              <a:gd name="connsiteX39" fmla="*/ 2384276 w 3751603"/>
              <a:gd name="connsiteY39" fmla="*/ 3743818 h 3863459"/>
              <a:gd name="connsiteX40" fmla="*/ 2008261 w 3751603"/>
              <a:gd name="connsiteY40" fmla="*/ 3709635 h 3863459"/>
              <a:gd name="connsiteX41" fmla="*/ 1956987 w 3751603"/>
              <a:gd name="connsiteY41" fmla="*/ 3701089 h 3863459"/>
              <a:gd name="connsiteX42" fmla="*/ 1931349 w 3751603"/>
              <a:gd name="connsiteY42" fmla="*/ 3572902 h 3863459"/>
              <a:gd name="connsiteX43" fmla="*/ 2247544 w 3751603"/>
              <a:gd name="connsiteY43" fmla="*/ 3521627 h 3863459"/>
              <a:gd name="connsiteX44" fmla="*/ 2871387 w 3751603"/>
              <a:gd name="connsiteY44" fmla="*/ 3555810 h 3863459"/>
              <a:gd name="connsiteX45" fmla="*/ 2811566 w 3751603"/>
              <a:gd name="connsiteY45" fmla="*/ 3513081 h 3863459"/>
              <a:gd name="connsiteX46" fmla="*/ 2837203 w 3751603"/>
              <a:gd name="connsiteY46" fmla="*/ 3444715 h 3863459"/>
              <a:gd name="connsiteX47" fmla="*/ 2794474 w 3751603"/>
              <a:gd name="connsiteY47" fmla="*/ 3401986 h 3863459"/>
              <a:gd name="connsiteX48" fmla="*/ 3076486 w 3751603"/>
              <a:gd name="connsiteY48" fmla="*/ 3085792 h 3863459"/>
              <a:gd name="connsiteX49" fmla="*/ 3537959 w 3751603"/>
              <a:gd name="connsiteY49" fmla="*/ 2983242 h 3863459"/>
              <a:gd name="connsiteX50" fmla="*/ 3572142 w 3751603"/>
              <a:gd name="connsiteY50" fmla="*/ 3025971 h 3863459"/>
              <a:gd name="connsiteX51" fmla="*/ 3367043 w 3751603"/>
              <a:gd name="connsiteY51" fmla="*/ 3248162 h 3863459"/>
              <a:gd name="connsiteX52" fmla="*/ 3751603 w 3751603"/>
              <a:gd name="connsiteY52" fmla="*/ 3188341 h 3863459"/>
              <a:gd name="connsiteX53" fmla="*/ 3529413 w 3751603"/>
              <a:gd name="connsiteY53" fmla="*/ 3102883 h 3863459"/>
              <a:gd name="connsiteX54" fmla="*/ 3563596 w 3751603"/>
              <a:gd name="connsiteY54" fmla="*/ 3034517 h 3863459"/>
              <a:gd name="connsiteX55" fmla="*/ 3537959 w 3751603"/>
              <a:gd name="connsiteY55" fmla="*/ 3000334 h 3863459"/>
              <a:gd name="connsiteX56" fmla="*/ 3349951 w 3751603"/>
              <a:gd name="connsiteY56" fmla="*/ 3017425 h 3863459"/>
              <a:gd name="connsiteX57" fmla="*/ 3127760 w 3751603"/>
              <a:gd name="connsiteY57" fmla="*/ 2906330 h 3863459"/>
              <a:gd name="connsiteX58" fmla="*/ 3136306 w 3751603"/>
              <a:gd name="connsiteY58" fmla="*/ 2786689 h 3863459"/>
              <a:gd name="connsiteX59" fmla="*/ 2649196 w 3751603"/>
              <a:gd name="connsiteY59" fmla="*/ 2205575 h 3863459"/>
              <a:gd name="connsiteX60" fmla="*/ 2238998 w 3751603"/>
              <a:gd name="connsiteY60" fmla="*/ 2291033 h 3863459"/>
              <a:gd name="connsiteX61" fmla="*/ 914400 w 3751603"/>
              <a:gd name="connsiteY61" fmla="*/ 2590135 h 3863459"/>
              <a:gd name="connsiteX62" fmla="*/ 897308 w 3751603"/>
              <a:gd name="connsiteY62" fmla="*/ 2607227 h 3863459"/>
              <a:gd name="connsiteX0" fmla="*/ 2358639 w 3751603"/>
              <a:gd name="connsiteY0" fmla="*/ 683664 h 3879791"/>
              <a:gd name="connsiteX1" fmla="*/ 2640650 w 3751603"/>
              <a:gd name="connsiteY1" fmla="*/ 0 h 3879791"/>
              <a:gd name="connsiteX2" fmla="*/ 1367327 w 3751603"/>
              <a:gd name="connsiteY2" fmla="*/ 17092 h 3879791"/>
              <a:gd name="connsiteX3" fmla="*/ 1076770 w 3751603"/>
              <a:gd name="connsiteY3" fmla="*/ 341832 h 3879791"/>
              <a:gd name="connsiteX4" fmla="*/ 854579 w 3751603"/>
              <a:gd name="connsiteY4" fmla="*/ 393107 h 3879791"/>
              <a:gd name="connsiteX5" fmla="*/ 752030 w 3751603"/>
              <a:gd name="connsiteY5" fmla="*/ 307649 h 3879791"/>
              <a:gd name="connsiteX6" fmla="*/ 666572 w 3751603"/>
              <a:gd name="connsiteY6" fmla="*/ 376015 h 3879791"/>
              <a:gd name="connsiteX7" fmla="*/ 495656 w 3751603"/>
              <a:gd name="connsiteY7" fmla="*/ 401653 h 3879791"/>
              <a:gd name="connsiteX8" fmla="*/ 170916 w 3751603"/>
              <a:gd name="connsiteY8" fmla="*/ 1162228 h 3879791"/>
              <a:gd name="connsiteX9" fmla="*/ 333286 w 3751603"/>
              <a:gd name="connsiteY9" fmla="*/ 1222049 h 3879791"/>
              <a:gd name="connsiteX10" fmla="*/ 401652 w 3751603"/>
              <a:gd name="connsiteY10" fmla="*/ 1085316 h 3879791"/>
              <a:gd name="connsiteX11" fmla="*/ 521293 w 3751603"/>
              <a:gd name="connsiteY11" fmla="*/ 1102408 h 3879791"/>
              <a:gd name="connsiteX12" fmla="*/ 658026 w 3751603"/>
              <a:gd name="connsiteY12" fmla="*/ 1068224 h 3879791"/>
              <a:gd name="connsiteX13" fmla="*/ 683663 w 3751603"/>
              <a:gd name="connsiteY13" fmla="*/ 1880075 h 3879791"/>
              <a:gd name="connsiteX14" fmla="*/ 495656 w 3751603"/>
              <a:gd name="connsiteY14" fmla="*/ 1905712 h 3879791"/>
              <a:gd name="connsiteX15" fmla="*/ 401652 w 3751603"/>
              <a:gd name="connsiteY15" fmla="*/ 1897167 h 3879791"/>
              <a:gd name="connsiteX16" fmla="*/ 384560 w 3751603"/>
              <a:gd name="connsiteY16" fmla="*/ 1786071 h 3879791"/>
              <a:gd name="connsiteX17" fmla="*/ 299103 w 3751603"/>
              <a:gd name="connsiteY17" fmla="*/ 1743342 h 3879791"/>
              <a:gd name="connsiteX18" fmla="*/ 230736 w 3751603"/>
              <a:gd name="connsiteY18" fmla="*/ 1777525 h 3879791"/>
              <a:gd name="connsiteX19" fmla="*/ 162370 w 3751603"/>
              <a:gd name="connsiteY19" fmla="*/ 1828800 h 3879791"/>
              <a:gd name="connsiteX20" fmla="*/ 0 w 3751603"/>
              <a:gd name="connsiteY20" fmla="*/ 1862983 h 3879791"/>
              <a:gd name="connsiteX21" fmla="*/ 239282 w 3751603"/>
              <a:gd name="connsiteY21" fmla="*/ 2563739 h 3879791"/>
              <a:gd name="connsiteX22" fmla="*/ 418744 w 3751603"/>
              <a:gd name="connsiteY22" fmla="*/ 2521010 h 3879791"/>
              <a:gd name="connsiteX23" fmla="*/ 538385 w 3751603"/>
              <a:gd name="connsiteY23" fmla="*/ 2845750 h 3879791"/>
              <a:gd name="connsiteX24" fmla="*/ 589660 w 3751603"/>
              <a:gd name="connsiteY24" fmla="*/ 2828658 h 3879791"/>
              <a:gd name="connsiteX25" fmla="*/ 709301 w 3751603"/>
              <a:gd name="connsiteY25" fmla="*/ 2982482 h 3879791"/>
              <a:gd name="connsiteX26" fmla="*/ 794759 w 3751603"/>
              <a:gd name="connsiteY26" fmla="*/ 2948299 h 3879791"/>
              <a:gd name="connsiteX27" fmla="*/ 692209 w 3751603"/>
              <a:gd name="connsiteY27" fmla="*/ 2743200 h 3879791"/>
              <a:gd name="connsiteX28" fmla="*/ 666572 w 3751603"/>
              <a:gd name="connsiteY28" fmla="*/ 2717563 h 3879791"/>
              <a:gd name="connsiteX29" fmla="*/ 743484 w 3751603"/>
              <a:gd name="connsiteY29" fmla="*/ 2649196 h 3879791"/>
              <a:gd name="connsiteX30" fmla="*/ 922946 w 3751603"/>
              <a:gd name="connsiteY30" fmla="*/ 2606467 h 3879791"/>
              <a:gd name="connsiteX31" fmla="*/ 1410056 w 3751603"/>
              <a:gd name="connsiteY31" fmla="*/ 3196127 h 3879791"/>
              <a:gd name="connsiteX32" fmla="*/ 1401510 w 3751603"/>
              <a:gd name="connsiteY32" fmla="*/ 3298677 h 3879791"/>
              <a:gd name="connsiteX33" fmla="*/ 1213503 w 3751603"/>
              <a:gd name="connsiteY33" fmla="*/ 3332860 h 3879791"/>
              <a:gd name="connsiteX34" fmla="*/ 1110953 w 3751603"/>
              <a:gd name="connsiteY34" fmla="*/ 3273039 h 3879791"/>
              <a:gd name="connsiteX35" fmla="*/ 1051132 w 3751603"/>
              <a:gd name="connsiteY35" fmla="*/ 3273039 h 3879791"/>
              <a:gd name="connsiteX36" fmla="*/ 1008403 w 3751603"/>
              <a:gd name="connsiteY36" fmla="*/ 3409772 h 3879791"/>
              <a:gd name="connsiteX37" fmla="*/ 1897166 w 3751603"/>
              <a:gd name="connsiteY37" fmla="*/ 3879791 h 3879791"/>
              <a:gd name="connsiteX38" fmla="*/ 2127903 w 3751603"/>
              <a:gd name="connsiteY38" fmla="*/ 3811424 h 3879791"/>
              <a:gd name="connsiteX39" fmla="*/ 2384276 w 3751603"/>
              <a:gd name="connsiteY39" fmla="*/ 3760150 h 3879791"/>
              <a:gd name="connsiteX40" fmla="*/ 2008261 w 3751603"/>
              <a:gd name="connsiteY40" fmla="*/ 3725967 h 3879791"/>
              <a:gd name="connsiteX41" fmla="*/ 1956987 w 3751603"/>
              <a:gd name="connsiteY41" fmla="*/ 3717421 h 3879791"/>
              <a:gd name="connsiteX42" fmla="*/ 1931349 w 3751603"/>
              <a:gd name="connsiteY42" fmla="*/ 3589234 h 3879791"/>
              <a:gd name="connsiteX43" fmla="*/ 2247544 w 3751603"/>
              <a:gd name="connsiteY43" fmla="*/ 3537959 h 3879791"/>
              <a:gd name="connsiteX44" fmla="*/ 2871387 w 3751603"/>
              <a:gd name="connsiteY44" fmla="*/ 3572142 h 3879791"/>
              <a:gd name="connsiteX45" fmla="*/ 2811566 w 3751603"/>
              <a:gd name="connsiteY45" fmla="*/ 3529413 h 3879791"/>
              <a:gd name="connsiteX46" fmla="*/ 2837203 w 3751603"/>
              <a:gd name="connsiteY46" fmla="*/ 3461047 h 3879791"/>
              <a:gd name="connsiteX47" fmla="*/ 2794474 w 3751603"/>
              <a:gd name="connsiteY47" fmla="*/ 3418318 h 3879791"/>
              <a:gd name="connsiteX48" fmla="*/ 3076486 w 3751603"/>
              <a:gd name="connsiteY48" fmla="*/ 3102124 h 3879791"/>
              <a:gd name="connsiteX49" fmla="*/ 3537959 w 3751603"/>
              <a:gd name="connsiteY49" fmla="*/ 2999574 h 3879791"/>
              <a:gd name="connsiteX50" fmla="*/ 3572142 w 3751603"/>
              <a:gd name="connsiteY50" fmla="*/ 3042303 h 3879791"/>
              <a:gd name="connsiteX51" fmla="*/ 3367043 w 3751603"/>
              <a:gd name="connsiteY51" fmla="*/ 3264494 h 3879791"/>
              <a:gd name="connsiteX52" fmla="*/ 3751603 w 3751603"/>
              <a:gd name="connsiteY52" fmla="*/ 3204673 h 3879791"/>
              <a:gd name="connsiteX53" fmla="*/ 3529413 w 3751603"/>
              <a:gd name="connsiteY53" fmla="*/ 3119215 h 3879791"/>
              <a:gd name="connsiteX54" fmla="*/ 3563596 w 3751603"/>
              <a:gd name="connsiteY54" fmla="*/ 3050849 h 3879791"/>
              <a:gd name="connsiteX55" fmla="*/ 3537959 w 3751603"/>
              <a:gd name="connsiteY55" fmla="*/ 3016666 h 3879791"/>
              <a:gd name="connsiteX56" fmla="*/ 3349951 w 3751603"/>
              <a:gd name="connsiteY56" fmla="*/ 3033757 h 3879791"/>
              <a:gd name="connsiteX57" fmla="*/ 3127760 w 3751603"/>
              <a:gd name="connsiteY57" fmla="*/ 2922662 h 3879791"/>
              <a:gd name="connsiteX58" fmla="*/ 3136306 w 3751603"/>
              <a:gd name="connsiteY58" fmla="*/ 2803021 h 3879791"/>
              <a:gd name="connsiteX59" fmla="*/ 2649196 w 3751603"/>
              <a:gd name="connsiteY59" fmla="*/ 2221907 h 3879791"/>
              <a:gd name="connsiteX60" fmla="*/ 2238998 w 3751603"/>
              <a:gd name="connsiteY60" fmla="*/ 2307365 h 3879791"/>
              <a:gd name="connsiteX61" fmla="*/ 914400 w 3751603"/>
              <a:gd name="connsiteY61" fmla="*/ 2606467 h 3879791"/>
              <a:gd name="connsiteX62" fmla="*/ 897308 w 3751603"/>
              <a:gd name="connsiteY62" fmla="*/ 2623559 h 3879791"/>
              <a:gd name="connsiteX0" fmla="*/ 2358639 w 3751603"/>
              <a:gd name="connsiteY0" fmla="*/ 683664 h 3879791"/>
              <a:gd name="connsiteX1" fmla="*/ 2640650 w 3751603"/>
              <a:gd name="connsiteY1" fmla="*/ 0 h 3879791"/>
              <a:gd name="connsiteX2" fmla="*/ 1367327 w 3751603"/>
              <a:gd name="connsiteY2" fmla="*/ 17092 h 3879791"/>
              <a:gd name="connsiteX3" fmla="*/ 1076770 w 3751603"/>
              <a:gd name="connsiteY3" fmla="*/ 341832 h 3879791"/>
              <a:gd name="connsiteX4" fmla="*/ 854579 w 3751603"/>
              <a:gd name="connsiteY4" fmla="*/ 393107 h 3879791"/>
              <a:gd name="connsiteX5" fmla="*/ 752030 w 3751603"/>
              <a:gd name="connsiteY5" fmla="*/ 307649 h 3879791"/>
              <a:gd name="connsiteX6" fmla="*/ 666572 w 3751603"/>
              <a:gd name="connsiteY6" fmla="*/ 376015 h 3879791"/>
              <a:gd name="connsiteX7" fmla="*/ 495656 w 3751603"/>
              <a:gd name="connsiteY7" fmla="*/ 401653 h 3879791"/>
              <a:gd name="connsiteX8" fmla="*/ 170916 w 3751603"/>
              <a:gd name="connsiteY8" fmla="*/ 1162228 h 3879791"/>
              <a:gd name="connsiteX9" fmla="*/ 333286 w 3751603"/>
              <a:gd name="connsiteY9" fmla="*/ 1222049 h 3879791"/>
              <a:gd name="connsiteX10" fmla="*/ 401652 w 3751603"/>
              <a:gd name="connsiteY10" fmla="*/ 1085316 h 3879791"/>
              <a:gd name="connsiteX11" fmla="*/ 521293 w 3751603"/>
              <a:gd name="connsiteY11" fmla="*/ 1102408 h 3879791"/>
              <a:gd name="connsiteX12" fmla="*/ 658026 w 3751603"/>
              <a:gd name="connsiteY12" fmla="*/ 1068224 h 3879791"/>
              <a:gd name="connsiteX13" fmla="*/ 683663 w 3751603"/>
              <a:gd name="connsiteY13" fmla="*/ 1880075 h 3879791"/>
              <a:gd name="connsiteX14" fmla="*/ 495656 w 3751603"/>
              <a:gd name="connsiteY14" fmla="*/ 1905712 h 3879791"/>
              <a:gd name="connsiteX15" fmla="*/ 401652 w 3751603"/>
              <a:gd name="connsiteY15" fmla="*/ 1897167 h 3879791"/>
              <a:gd name="connsiteX16" fmla="*/ 384560 w 3751603"/>
              <a:gd name="connsiteY16" fmla="*/ 1786071 h 3879791"/>
              <a:gd name="connsiteX17" fmla="*/ 299103 w 3751603"/>
              <a:gd name="connsiteY17" fmla="*/ 1743342 h 3879791"/>
              <a:gd name="connsiteX18" fmla="*/ 230736 w 3751603"/>
              <a:gd name="connsiteY18" fmla="*/ 1777525 h 3879791"/>
              <a:gd name="connsiteX19" fmla="*/ 162370 w 3751603"/>
              <a:gd name="connsiteY19" fmla="*/ 1828800 h 3879791"/>
              <a:gd name="connsiteX20" fmla="*/ 0 w 3751603"/>
              <a:gd name="connsiteY20" fmla="*/ 1862983 h 3879791"/>
              <a:gd name="connsiteX21" fmla="*/ 239282 w 3751603"/>
              <a:gd name="connsiteY21" fmla="*/ 2563739 h 3879791"/>
              <a:gd name="connsiteX22" fmla="*/ 418744 w 3751603"/>
              <a:gd name="connsiteY22" fmla="*/ 2521010 h 3879791"/>
              <a:gd name="connsiteX23" fmla="*/ 538385 w 3751603"/>
              <a:gd name="connsiteY23" fmla="*/ 2845750 h 3879791"/>
              <a:gd name="connsiteX24" fmla="*/ 589660 w 3751603"/>
              <a:gd name="connsiteY24" fmla="*/ 2828658 h 3879791"/>
              <a:gd name="connsiteX25" fmla="*/ 709301 w 3751603"/>
              <a:gd name="connsiteY25" fmla="*/ 2982482 h 3879791"/>
              <a:gd name="connsiteX26" fmla="*/ 794759 w 3751603"/>
              <a:gd name="connsiteY26" fmla="*/ 2948299 h 3879791"/>
              <a:gd name="connsiteX27" fmla="*/ 692209 w 3751603"/>
              <a:gd name="connsiteY27" fmla="*/ 2743200 h 3879791"/>
              <a:gd name="connsiteX28" fmla="*/ 666572 w 3751603"/>
              <a:gd name="connsiteY28" fmla="*/ 2717563 h 3879791"/>
              <a:gd name="connsiteX29" fmla="*/ 743484 w 3751603"/>
              <a:gd name="connsiteY29" fmla="*/ 2649196 h 3879791"/>
              <a:gd name="connsiteX30" fmla="*/ 922946 w 3751603"/>
              <a:gd name="connsiteY30" fmla="*/ 2606467 h 3879791"/>
              <a:gd name="connsiteX31" fmla="*/ 1410056 w 3751603"/>
              <a:gd name="connsiteY31" fmla="*/ 3196127 h 3879791"/>
              <a:gd name="connsiteX32" fmla="*/ 1401510 w 3751603"/>
              <a:gd name="connsiteY32" fmla="*/ 3298677 h 3879791"/>
              <a:gd name="connsiteX33" fmla="*/ 1213503 w 3751603"/>
              <a:gd name="connsiteY33" fmla="*/ 3332860 h 3879791"/>
              <a:gd name="connsiteX34" fmla="*/ 1110953 w 3751603"/>
              <a:gd name="connsiteY34" fmla="*/ 3273039 h 3879791"/>
              <a:gd name="connsiteX35" fmla="*/ 1051132 w 3751603"/>
              <a:gd name="connsiteY35" fmla="*/ 3273039 h 3879791"/>
              <a:gd name="connsiteX36" fmla="*/ 1008403 w 3751603"/>
              <a:gd name="connsiteY36" fmla="*/ 3409772 h 3879791"/>
              <a:gd name="connsiteX37" fmla="*/ 1897166 w 3751603"/>
              <a:gd name="connsiteY37" fmla="*/ 3879791 h 3879791"/>
              <a:gd name="connsiteX38" fmla="*/ 2127903 w 3751603"/>
              <a:gd name="connsiteY38" fmla="*/ 3811424 h 3879791"/>
              <a:gd name="connsiteX39" fmla="*/ 2384276 w 3751603"/>
              <a:gd name="connsiteY39" fmla="*/ 3760150 h 3879791"/>
              <a:gd name="connsiteX40" fmla="*/ 2008261 w 3751603"/>
              <a:gd name="connsiteY40" fmla="*/ 3725967 h 3879791"/>
              <a:gd name="connsiteX41" fmla="*/ 1956987 w 3751603"/>
              <a:gd name="connsiteY41" fmla="*/ 3717421 h 3879791"/>
              <a:gd name="connsiteX42" fmla="*/ 1931349 w 3751603"/>
              <a:gd name="connsiteY42" fmla="*/ 3589234 h 3879791"/>
              <a:gd name="connsiteX43" fmla="*/ 2247544 w 3751603"/>
              <a:gd name="connsiteY43" fmla="*/ 3537959 h 3879791"/>
              <a:gd name="connsiteX44" fmla="*/ 2871387 w 3751603"/>
              <a:gd name="connsiteY44" fmla="*/ 3572142 h 3879791"/>
              <a:gd name="connsiteX45" fmla="*/ 2811566 w 3751603"/>
              <a:gd name="connsiteY45" fmla="*/ 3529413 h 3879791"/>
              <a:gd name="connsiteX46" fmla="*/ 2837203 w 3751603"/>
              <a:gd name="connsiteY46" fmla="*/ 3461047 h 3879791"/>
              <a:gd name="connsiteX47" fmla="*/ 2794474 w 3751603"/>
              <a:gd name="connsiteY47" fmla="*/ 3418318 h 3879791"/>
              <a:gd name="connsiteX48" fmla="*/ 3076486 w 3751603"/>
              <a:gd name="connsiteY48" fmla="*/ 3102124 h 3879791"/>
              <a:gd name="connsiteX49" fmla="*/ 3537959 w 3751603"/>
              <a:gd name="connsiteY49" fmla="*/ 2999574 h 3879791"/>
              <a:gd name="connsiteX50" fmla="*/ 3572142 w 3751603"/>
              <a:gd name="connsiteY50" fmla="*/ 3042303 h 3879791"/>
              <a:gd name="connsiteX51" fmla="*/ 3367043 w 3751603"/>
              <a:gd name="connsiteY51" fmla="*/ 3264494 h 3879791"/>
              <a:gd name="connsiteX52" fmla="*/ 3751603 w 3751603"/>
              <a:gd name="connsiteY52" fmla="*/ 3204673 h 3879791"/>
              <a:gd name="connsiteX53" fmla="*/ 3529413 w 3751603"/>
              <a:gd name="connsiteY53" fmla="*/ 3119215 h 3879791"/>
              <a:gd name="connsiteX54" fmla="*/ 3563596 w 3751603"/>
              <a:gd name="connsiteY54" fmla="*/ 3050849 h 3879791"/>
              <a:gd name="connsiteX55" fmla="*/ 3537959 w 3751603"/>
              <a:gd name="connsiteY55" fmla="*/ 3016666 h 3879791"/>
              <a:gd name="connsiteX56" fmla="*/ 3349951 w 3751603"/>
              <a:gd name="connsiteY56" fmla="*/ 3033757 h 3879791"/>
              <a:gd name="connsiteX57" fmla="*/ 3127760 w 3751603"/>
              <a:gd name="connsiteY57" fmla="*/ 2922662 h 3879791"/>
              <a:gd name="connsiteX58" fmla="*/ 3136306 w 3751603"/>
              <a:gd name="connsiteY58" fmla="*/ 2803021 h 3879791"/>
              <a:gd name="connsiteX59" fmla="*/ 2649196 w 3751603"/>
              <a:gd name="connsiteY59" fmla="*/ 2221907 h 3879791"/>
              <a:gd name="connsiteX60" fmla="*/ 2238998 w 3751603"/>
              <a:gd name="connsiteY60" fmla="*/ 2307365 h 3879791"/>
              <a:gd name="connsiteX61" fmla="*/ 914400 w 3751603"/>
              <a:gd name="connsiteY61" fmla="*/ 2606467 h 3879791"/>
              <a:gd name="connsiteX62" fmla="*/ 897308 w 3751603"/>
              <a:gd name="connsiteY62" fmla="*/ 2623559 h 3879791"/>
              <a:gd name="connsiteX0" fmla="*/ 2401368 w 3751603"/>
              <a:gd name="connsiteY0" fmla="*/ 1495514 h 3879791"/>
              <a:gd name="connsiteX1" fmla="*/ 2640650 w 3751603"/>
              <a:gd name="connsiteY1" fmla="*/ 0 h 3879791"/>
              <a:gd name="connsiteX2" fmla="*/ 1367327 w 3751603"/>
              <a:gd name="connsiteY2" fmla="*/ 17092 h 3879791"/>
              <a:gd name="connsiteX3" fmla="*/ 1076770 w 3751603"/>
              <a:gd name="connsiteY3" fmla="*/ 341832 h 3879791"/>
              <a:gd name="connsiteX4" fmla="*/ 854579 w 3751603"/>
              <a:gd name="connsiteY4" fmla="*/ 393107 h 3879791"/>
              <a:gd name="connsiteX5" fmla="*/ 752030 w 3751603"/>
              <a:gd name="connsiteY5" fmla="*/ 307649 h 3879791"/>
              <a:gd name="connsiteX6" fmla="*/ 666572 w 3751603"/>
              <a:gd name="connsiteY6" fmla="*/ 376015 h 3879791"/>
              <a:gd name="connsiteX7" fmla="*/ 495656 w 3751603"/>
              <a:gd name="connsiteY7" fmla="*/ 401653 h 3879791"/>
              <a:gd name="connsiteX8" fmla="*/ 170916 w 3751603"/>
              <a:gd name="connsiteY8" fmla="*/ 1162228 h 3879791"/>
              <a:gd name="connsiteX9" fmla="*/ 333286 w 3751603"/>
              <a:gd name="connsiteY9" fmla="*/ 1222049 h 3879791"/>
              <a:gd name="connsiteX10" fmla="*/ 401652 w 3751603"/>
              <a:gd name="connsiteY10" fmla="*/ 1085316 h 3879791"/>
              <a:gd name="connsiteX11" fmla="*/ 521293 w 3751603"/>
              <a:gd name="connsiteY11" fmla="*/ 1102408 h 3879791"/>
              <a:gd name="connsiteX12" fmla="*/ 658026 w 3751603"/>
              <a:gd name="connsiteY12" fmla="*/ 1068224 h 3879791"/>
              <a:gd name="connsiteX13" fmla="*/ 683663 w 3751603"/>
              <a:gd name="connsiteY13" fmla="*/ 1880075 h 3879791"/>
              <a:gd name="connsiteX14" fmla="*/ 495656 w 3751603"/>
              <a:gd name="connsiteY14" fmla="*/ 1905712 h 3879791"/>
              <a:gd name="connsiteX15" fmla="*/ 401652 w 3751603"/>
              <a:gd name="connsiteY15" fmla="*/ 1897167 h 3879791"/>
              <a:gd name="connsiteX16" fmla="*/ 384560 w 3751603"/>
              <a:gd name="connsiteY16" fmla="*/ 1786071 h 3879791"/>
              <a:gd name="connsiteX17" fmla="*/ 299103 w 3751603"/>
              <a:gd name="connsiteY17" fmla="*/ 1743342 h 3879791"/>
              <a:gd name="connsiteX18" fmla="*/ 230736 w 3751603"/>
              <a:gd name="connsiteY18" fmla="*/ 1777525 h 3879791"/>
              <a:gd name="connsiteX19" fmla="*/ 162370 w 3751603"/>
              <a:gd name="connsiteY19" fmla="*/ 1828800 h 3879791"/>
              <a:gd name="connsiteX20" fmla="*/ 0 w 3751603"/>
              <a:gd name="connsiteY20" fmla="*/ 1862983 h 3879791"/>
              <a:gd name="connsiteX21" fmla="*/ 239282 w 3751603"/>
              <a:gd name="connsiteY21" fmla="*/ 2563739 h 3879791"/>
              <a:gd name="connsiteX22" fmla="*/ 418744 w 3751603"/>
              <a:gd name="connsiteY22" fmla="*/ 2521010 h 3879791"/>
              <a:gd name="connsiteX23" fmla="*/ 538385 w 3751603"/>
              <a:gd name="connsiteY23" fmla="*/ 2845750 h 3879791"/>
              <a:gd name="connsiteX24" fmla="*/ 589660 w 3751603"/>
              <a:gd name="connsiteY24" fmla="*/ 2828658 h 3879791"/>
              <a:gd name="connsiteX25" fmla="*/ 709301 w 3751603"/>
              <a:gd name="connsiteY25" fmla="*/ 2982482 h 3879791"/>
              <a:gd name="connsiteX26" fmla="*/ 794759 w 3751603"/>
              <a:gd name="connsiteY26" fmla="*/ 2948299 h 3879791"/>
              <a:gd name="connsiteX27" fmla="*/ 692209 w 3751603"/>
              <a:gd name="connsiteY27" fmla="*/ 2743200 h 3879791"/>
              <a:gd name="connsiteX28" fmla="*/ 666572 w 3751603"/>
              <a:gd name="connsiteY28" fmla="*/ 2717563 h 3879791"/>
              <a:gd name="connsiteX29" fmla="*/ 743484 w 3751603"/>
              <a:gd name="connsiteY29" fmla="*/ 2649196 h 3879791"/>
              <a:gd name="connsiteX30" fmla="*/ 922946 w 3751603"/>
              <a:gd name="connsiteY30" fmla="*/ 2606467 h 3879791"/>
              <a:gd name="connsiteX31" fmla="*/ 1410056 w 3751603"/>
              <a:gd name="connsiteY31" fmla="*/ 3196127 h 3879791"/>
              <a:gd name="connsiteX32" fmla="*/ 1401510 w 3751603"/>
              <a:gd name="connsiteY32" fmla="*/ 3298677 h 3879791"/>
              <a:gd name="connsiteX33" fmla="*/ 1213503 w 3751603"/>
              <a:gd name="connsiteY33" fmla="*/ 3332860 h 3879791"/>
              <a:gd name="connsiteX34" fmla="*/ 1110953 w 3751603"/>
              <a:gd name="connsiteY34" fmla="*/ 3273039 h 3879791"/>
              <a:gd name="connsiteX35" fmla="*/ 1051132 w 3751603"/>
              <a:gd name="connsiteY35" fmla="*/ 3273039 h 3879791"/>
              <a:gd name="connsiteX36" fmla="*/ 1008403 w 3751603"/>
              <a:gd name="connsiteY36" fmla="*/ 3409772 h 3879791"/>
              <a:gd name="connsiteX37" fmla="*/ 1897166 w 3751603"/>
              <a:gd name="connsiteY37" fmla="*/ 3879791 h 3879791"/>
              <a:gd name="connsiteX38" fmla="*/ 2127903 w 3751603"/>
              <a:gd name="connsiteY38" fmla="*/ 3811424 h 3879791"/>
              <a:gd name="connsiteX39" fmla="*/ 2384276 w 3751603"/>
              <a:gd name="connsiteY39" fmla="*/ 3760150 h 3879791"/>
              <a:gd name="connsiteX40" fmla="*/ 2008261 w 3751603"/>
              <a:gd name="connsiteY40" fmla="*/ 3725967 h 3879791"/>
              <a:gd name="connsiteX41" fmla="*/ 1956987 w 3751603"/>
              <a:gd name="connsiteY41" fmla="*/ 3717421 h 3879791"/>
              <a:gd name="connsiteX42" fmla="*/ 1931349 w 3751603"/>
              <a:gd name="connsiteY42" fmla="*/ 3589234 h 3879791"/>
              <a:gd name="connsiteX43" fmla="*/ 2247544 w 3751603"/>
              <a:gd name="connsiteY43" fmla="*/ 3537959 h 3879791"/>
              <a:gd name="connsiteX44" fmla="*/ 2871387 w 3751603"/>
              <a:gd name="connsiteY44" fmla="*/ 3572142 h 3879791"/>
              <a:gd name="connsiteX45" fmla="*/ 2811566 w 3751603"/>
              <a:gd name="connsiteY45" fmla="*/ 3529413 h 3879791"/>
              <a:gd name="connsiteX46" fmla="*/ 2837203 w 3751603"/>
              <a:gd name="connsiteY46" fmla="*/ 3461047 h 3879791"/>
              <a:gd name="connsiteX47" fmla="*/ 2794474 w 3751603"/>
              <a:gd name="connsiteY47" fmla="*/ 3418318 h 3879791"/>
              <a:gd name="connsiteX48" fmla="*/ 3076486 w 3751603"/>
              <a:gd name="connsiteY48" fmla="*/ 3102124 h 3879791"/>
              <a:gd name="connsiteX49" fmla="*/ 3537959 w 3751603"/>
              <a:gd name="connsiteY49" fmla="*/ 2999574 h 3879791"/>
              <a:gd name="connsiteX50" fmla="*/ 3572142 w 3751603"/>
              <a:gd name="connsiteY50" fmla="*/ 3042303 h 3879791"/>
              <a:gd name="connsiteX51" fmla="*/ 3367043 w 3751603"/>
              <a:gd name="connsiteY51" fmla="*/ 3264494 h 3879791"/>
              <a:gd name="connsiteX52" fmla="*/ 3751603 w 3751603"/>
              <a:gd name="connsiteY52" fmla="*/ 3204673 h 3879791"/>
              <a:gd name="connsiteX53" fmla="*/ 3529413 w 3751603"/>
              <a:gd name="connsiteY53" fmla="*/ 3119215 h 3879791"/>
              <a:gd name="connsiteX54" fmla="*/ 3563596 w 3751603"/>
              <a:gd name="connsiteY54" fmla="*/ 3050849 h 3879791"/>
              <a:gd name="connsiteX55" fmla="*/ 3537959 w 3751603"/>
              <a:gd name="connsiteY55" fmla="*/ 3016666 h 3879791"/>
              <a:gd name="connsiteX56" fmla="*/ 3349951 w 3751603"/>
              <a:gd name="connsiteY56" fmla="*/ 3033757 h 3879791"/>
              <a:gd name="connsiteX57" fmla="*/ 3127760 w 3751603"/>
              <a:gd name="connsiteY57" fmla="*/ 2922662 h 3879791"/>
              <a:gd name="connsiteX58" fmla="*/ 3136306 w 3751603"/>
              <a:gd name="connsiteY58" fmla="*/ 2803021 h 3879791"/>
              <a:gd name="connsiteX59" fmla="*/ 2649196 w 3751603"/>
              <a:gd name="connsiteY59" fmla="*/ 2221907 h 3879791"/>
              <a:gd name="connsiteX60" fmla="*/ 2238998 w 3751603"/>
              <a:gd name="connsiteY60" fmla="*/ 2307365 h 3879791"/>
              <a:gd name="connsiteX61" fmla="*/ 914400 w 3751603"/>
              <a:gd name="connsiteY61" fmla="*/ 2606467 h 3879791"/>
              <a:gd name="connsiteX62" fmla="*/ 897308 w 3751603"/>
              <a:gd name="connsiteY62" fmla="*/ 2623559 h 3879791"/>
              <a:gd name="connsiteX0" fmla="*/ 2401368 w 3751603"/>
              <a:gd name="connsiteY0" fmla="*/ 1495514 h 3879791"/>
              <a:gd name="connsiteX1" fmla="*/ 2521009 w 3751603"/>
              <a:gd name="connsiteY1" fmla="*/ 786213 h 3879791"/>
              <a:gd name="connsiteX2" fmla="*/ 2640650 w 3751603"/>
              <a:gd name="connsiteY2" fmla="*/ 0 h 3879791"/>
              <a:gd name="connsiteX3" fmla="*/ 1367327 w 3751603"/>
              <a:gd name="connsiteY3" fmla="*/ 17092 h 3879791"/>
              <a:gd name="connsiteX4" fmla="*/ 1076770 w 3751603"/>
              <a:gd name="connsiteY4" fmla="*/ 341832 h 3879791"/>
              <a:gd name="connsiteX5" fmla="*/ 854579 w 3751603"/>
              <a:gd name="connsiteY5" fmla="*/ 393107 h 3879791"/>
              <a:gd name="connsiteX6" fmla="*/ 752030 w 3751603"/>
              <a:gd name="connsiteY6" fmla="*/ 307649 h 3879791"/>
              <a:gd name="connsiteX7" fmla="*/ 666572 w 3751603"/>
              <a:gd name="connsiteY7" fmla="*/ 376015 h 3879791"/>
              <a:gd name="connsiteX8" fmla="*/ 495656 w 3751603"/>
              <a:gd name="connsiteY8" fmla="*/ 401653 h 3879791"/>
              <a:gd name="connsiteX9" fmla="*/ 170916 w 3751603"/>
              <a:gd name="connsiteY9" fmla="*/ 1162228 h 3879791"/>
              <a:gd name="connsiteX10" fmla="*/ 333286 w 3751603"/>
              <a:gd name="connsiteY10" fmla="*/ 1222049 h 3879791"/>
              <a:gd name="connsiteX11" fmla="*/ 401652 w 3751603"/>
              <a:gd name="connsiteY11" fmla="*/ 1085316 h 3879791"/>
              <a:gd name="connsiteX12" fmla="*/ 521293 w 3751603"/>
              <a:gd name="connsiteY12" fmla="*/ 1102408 h 3879791"/>
              <a:gd name="connsiteX13" fmla="*/ 658026 w 3751603"/>
              <a:gd name="connsiteY13" fmla="*/ 1068224 h 3879791"/>
              <a:gd name="connsiteX14" fmla="*/ 683663 w 3751603"/>
              <a:gd name="connsiteY14" fmla="*/ 1880075 h 3879791"/>
              <a:gd name="connsiteX15" fmla="*/ 495656 w 3751603"/>
              <a:gd name="connsiteY15" fmla="*/ 1905712 h 3879791"/>
              <a:gd name="connsiteX16" fmla="*/ 401652 w 3751603"/>
              <a:gd name="connsiteY16" fmla="*/ 1897167 h 3879791"/>
              <a:gd name="connsiteX17" fmla="*/ 384560 w 3751603"/>
              <a:gd name="connsiteY17" fmla="*/ 1786071 h 3879791"/>
              <a:gd name="connsiteX18" fmla="*/ 299103 w 3751603"/>
              <a:gd name="connsiteY18" fmla="*/ 1743342 h 3879791"/>
              <a:gd name="connsiteX19" fmla="*/ 230736 w 3751603"/>
              <a:gd name="connsiteY19" fmla="*/ 1777525 h 3879791"/>
              <a:gd name="connsiteX20" fmla="*/ 162370 w 3751603"/>
              <a:gd name="connsiteY20" fmla="*/ 1828800 h 3879791"/>
              <a:gd name="connsiteX21" fmla="*/ 0 w 3751603"/>
              <a:gd name="connsiteY21" fmla="*/ 1862983 h 3879791"/>
              <a:gd name="connsiteX22" fmla="*/ 239282 w 3751603"/>
              <a:gd name="connsiteY22" fmla="*/ 2563739 h 3879791"/>
              <a:gd name="connsiteX23" fmla="*/ 418744 w 3751603"/>
              <a:gd name="connsiteY23" fmla="*/ 2521010 h 3879791"/>
              <a:gd name="connsiteX24" fmla="*/ 538385 w 3751603"/>
              <a:gd name="connsiteY24" fmla="*/ 2845750 h 3879791"/>
              <a:gd name="connsiteX25" fmla="*/ 589660 w 3751603"/>
              <a:gd name="connsiteY25" fmla="*/ 2828658 h 3879791"/>
              <a:gd name="connsiteX26" fmla="*/ 709301 w 3751603"/>
              <a:gd name="connsiteY26" fmla="*/ 2982482 h 3879791"/>
              <a:gd name="connsiteX27" fmla="*/ 794759 w 3751603"/>
              <a:gd name="connsiteY27" fmla="*/ 2948299 h 3879791"/>
              <a:gd name="connsiteX28" fmla="*/ 692209 w 3751603"/>
              <a:gd name="connsiteY28" fmla="*/ 2743200 h 3879791"/>
              <a:gd name="connsiteX29" fmla="*/ 666572 w 3751603"/>
              <a:gd name="connsiteY29" fmla="*/ 2717563 h 3879791"/>
              <a:gd name="connsiteX30" fmla="*/ 743484 w 3751603"/>
              <a:gd name="connsiteY30" fmla="*/ 2649196 h 3879791"/>
              <a:gd name="connsiteX31" fmla="*/ 922946 w 3751603"/>
              <a:gd name="connsiteY31" fmla="*/ 2606467 h 3879791"/>
              <a:gd name="connsiteX32" fmla="*/ 1410056 w 3751603"/>
              <a:gd name="connsiteY32" fmla="*/ 3196127 h 3879791"/>
              <a:gd name="connsiteX33" fmla="*/ 1401510 w 3751603"/>
              <a:gd name="connsiteY33" fmla="*/ 3298677 h 3879791"/>
              <a:gd name="connsiteX34" fmla="*/ 1213503 w 3751603"/>
              <a:gd name="connsiteY34" fmla="*/ 3332860 h 3879791"/>
              <a:gd name="connsiteX35" fmla="*/ 1110953 w 3751603"/>
              <a:gd name="connsiteY35" fmla="*/ 3273039 h 3879791"/>
              <a:gd name="connsiteX36" fmla="*/ 1051132 w 3751603"/>
              <a:gd name="connsiteY36" fmla="*/ 3273039 h 3879791"/>
              <a:gd name="connsiteX37" fmla="*/ 1008403 w 3751603"/>
              <a:gd name="connsiteY37" fmla="*/ 3409772 h 3879791"/>
              <a:gd name="connsiteX38" fmla="*/ 1897166 w 3751603"/>
              <a:gd name="connsiteY38" fmla="*/ 3879791 h 3879791"/>
              <a:gd name="connsiteX39" fmla="*/ 2127903 w 3751603"/>
              <a:gd name="connsiteY39" fmla="*/ 3811424 h 3879791"/>
              <a:gd name="connsiteX40" fmla="*/ 2384276 w 3751603"/>
              <a:gd name="connsiteY40" fmla="*/ 3760150 h 3879791"/>
              <a:gd name="connsiteX41" fmla="*/ 2008261 w 3751603"/>
              <a:gd name="connsiteY41" fmla="*/ 3725967 h 3879791"/>
              <a:gd name="connsiteX42" fmla="*/ 1956987 w 3751603"/>
              <a:gd name="connsiteY42" fmla="*/ 3717421 h 3879791"/>
              <a:gd name="connsiteX43" fmla="*/ 1931349 w 3751603"/>
              <a:gd name="connsiteY43" fmla="*/ 3589234 h 3879791"/>
              <a:gd name="connsiteX44" fmla="*/ 2247544 w 3751603"/>
              <a:gd name="connsiteY44" fmla="*/ 3537959 h 3879791"/>
              <a:gd name="connsiteX45" fmla="*/ 2871387 w 3751603"/>
              <a:gd name="connsiteY45" fmla="*/ 3572142 h 3879791"/>
              <a:gd name="connsiteX46" fmla="*/ 2811566 w 3751603"/>
              <a:gd name="connsiteY46" fmla="*/ 3529413 h 3879791"/>
              <a:gd name="connsiteX47" fmla="*/ 2837203 w 3751603"/>
              <a:gd name="connsiteY47" fmla="*/ 3461047 h 3879791"/>
              <a:gd name="connsiteX48" fmla="*/ 2794474 w 3751603"/>
              <a:gd name="connsiteY48" fmla="*/ 3418318 h 3879791"/>
              <a:gd name="connsiteX49" fmla="*/ 3076486 w 3751603"/>
              <a:gd name="connsiteY49" fmla="*/ 3102124 h 3879791"/>
              <a:gd name="connsiteX50" fmla="*/ 3537959 w 3751603"/>
              <a:gd name="connsiteY50" fmla="*/ 2999574 h 3879791"/>
              <a:gd name="connsiteX51" fmla="*/ 3572142 w 3751603"/>
              <a:gd name="connsiteY51" fmla="*/ 3042303 h 3879791"/>
              <a:gd name="connsiteX52" fmla="*/ 3367043 w 3751603"/>
              <a:gd name="connsiteY52" fmla="*/ 3264494 h 3879791"/>
              <a:gd name="connsiteX53" fmla="*/ 3751603 w 3751603"/>
              <a:gd name="connsiteY53" fmla="*/ 3204673 h 3879791"/>
              <a:gd name="connsiteX54" fmla="*/ 3529413 w 3751603"/>
              <a:gd name="connsiteY54" fmla="*/ 3119215 h 3879791"/>
              <a:gd name="connsiteX55" fmla="*/ 3563596 w 3751603"/>
              <a:gd name="connsiteY55" fmla="*/ 3050849 h 3879791"/>
              <a:gd name="connsiteX56" fmla="*/ 3537959 w 3751603"/>
              <a:gd name="connsiteY56" fmla="*/ 3016666 h 3879791"/>
              <a:gd name="connsiteX57" fmla="*/ 3349951 w 3751603"/>
              <a:gd name="connsiteY57" fmla="*/ 3033757 h 3879791"/>
              <a:gd name="connsiteX58" fmla="*/ 3127760 w 3751603"/>
              <a:gd name="connsiteY58" fmla="*/ 2922662 h 3879791"/>
              <a:gd name="connsiteX59" fmla="*/ 3136306 w 3751603"/>
              <a:gd name="connsiteY59" fmla="*/ 2803021 h 3879791"/>
              <a:gd name="connsiteX60" fmla="*/ 2649196 w 3751603"/>
              <a:gd name="connsiteY60" fmla="*/ 2221907 h 3879791"/>
              <a:gd name="connsiteX61" fmla="*/ 2238998 w 3751603"/>
              <a:gd name="connsiteY61" fmla="*/ 2307365 h 3879791"/>
              <a:gd name="connsiteX62" fmla="*/ 914400 w 3751603"/>
              <a:gd name="connsiteY62" fmla="*/ 2606467 h 3879791"/>
              <a:gd name="connsiteX63" fmla="*/ 897308 w 3751603"/>
              <a:gd name="connsiteY63" fmla="*/ 2623559 h 3879791"/>
              <a:gd name="connsiteX0" fmla="*/ 2401368 w 3751603"/>
              <a:gd name="connsiteY0" fmla="*/ 1495514 h 3879791"/>
              <a:gd name="connsiteX1" fmla="*/ 2375731 w 3751603"/>
              <a:gd name="connsiteY1" fmla="*/ 709301 h 3879791"/>
              <a:gd name="connsiteX2" fmla="*/ 2640650 w 3751603"/>
              <a:gd name="connsiteY2" fmla="*/ 0 h 3879791"/>
              <a:gd name="connsiteX3" fmla="*/ 1367327 w 3751603"/>
              <a:gd name="connsiteY3" fmla="*/ 17092 h 3879791"/>
              <a:gd name="connsiteX4" fmla="*/ 1076770 w 3751603"/>
              <a:gd name="connsiteY4" fmla="*/ 341832 h 3879791"/>
              <a:gd name="connsiteX5" fmla="*/ 854579 w 3751603"/>
              <a:gd name="connsiteY5" fmla="*/ 393107 h 3879791"/>
              <a:gd name="connsiteX6" fmla="*/ 752030 w 3751603"/>
              <a:gd name="connsiteY6" fmla="*/ 307649 h 3879791"/>
              <a:gd name="connsiteX7" fmla="*/ 666572 w 3751603"/>
              <a:gd name="connsiteY7" fmla="*/ 376015 h 3879791"/>
              <a:gd name="connsiteX8" fmla="*/ 495656 w 3751603"/>
              <a:gd name="connsiteY8" fmla="*/ 401653 h 3879791"/>
              <a:gd name="connsiteX9" fmla="*/ 170916 w 3751603"/>
              <a:gd name="connsiteY9" fmla="*/ 1162228 h 3879791"/>
              <a:gd name="connsiteX10" fmla="*/ 333286 w 3751603"/>
              <a:gd name="connsiteY10" fmla="*/ 1222049 h 3879791"/>
              <a:gd name="connsiteX11" fmla="*/ 401652 w 3751603"/>
              <a:gd name="connsiteY11" fmla="*/ 1085316 h 3879791"/>
              <a:gd name="connsiteX12" fmla="*/ 521293 w 3751603"/>
              <a:gd name="connsiteY12" fmla="*/ 1102408 h 3879791"/>
              <a:gd name="connsiteX13" fmla="*/ 658026 w 3751603"/>
              <a:gd name="connsiteY13" fmla="*/ 1068224 h 3879791"/>
              <a:gd name="connsiteX14" fmla="*/ 683663 w 3751603"/>
              <a:gd name="connsiteY14" fmla="*/ 1880075 h 3879791"/>
              <a:gd name="connsiteX15" fmla="*/ 495656 w 3751603"/>
              <a:gd name="connsiteY15" fmla="*/ 1905712 h 3879791"/>
              <a:gd name="connsiteX16" fmla="*/ 401652 w 3751603"/>
              <a:gd name="connsiteY16" fmla="*/ 1897167 h 3879791"/>
              <a:gd name="connsiteX17" fmla="*/ 384560 w 3751603"/>
              <a:gd name="connsiteY17" fmla="*/ 1786071 h 3879791"/>
              <a:gd name="connsiteX18" fmla="*/ 299103 w 3751603"/>
              <a:gd name="connsiteY18" fmla="*/ 1743342 h 3879791"/>
              <a:gd name="connsiteX19" fmla="*/ 230736 w 3751603"/>
              <a:gd name="connsiteY19" fmla="*/ 1777525 h 3879791"/>
              <a:gd name="connsiteX20" fmla="*/ 162370 w 3751603"/>
              <a:gd name="connsiteY20" fmla="*/ 1828800 h 3879791"/>
              <a:gd name="connsiteX21" fmla="*/ 0 w 3751603"/>
              <a:gd name="connsiteY21" fmla="*/ 1862983 h 3879791"/>
              <a:gd name="connsiteX22" fmla="*/ 239282 w 3751603"/>
              <a:gd name="connsiteY22" fmla="*/ 2563739 h 3879791"/>
              <a:gd name="connsiteX23" fmla="*/ 418744 w 3751603"/>
              <a:gd name="connsiteY23" fmla="*/ 2521010 h 3879791"/>
              <a:gd name="connsiteX24" fmla="*/ 538385 w 3751603"/>
              <a:gd name="connsiteY24" fmla="*/ 2845750 h 3879791"/>
              <a:gd name="connsiteX25" fmla="*/ 589660 w 3751603"/>
              <a:gd name="connsiteY25" fmla="*/ 2828658 h 3879791"/>
              <a:gd name="connsiteX26" fmla="*/ 709301 w 3751603"/>
              <a:gd name="connsiteY26" fmla="*/ 2982482 h 3879791"/>
              <a:gd name="connsiteX27" fmla="*/ 794759 w 3751603"/>
              <a:gd name="connsiteY27" fmla="*/ 2948299 h 3879791"/>
              <a:gd name="connsiteX28" fmla="*/ 692209 w 3751603"/>
              <a:gd name="connsiteY28" fmla="*/ 2743200 h 3879791"/>
              <a:gd name="connsiteX29" fmla="*/ 666572 w 3751603"/>
              <a:gd name="connsiteY29" fmla="*/ 2717563 h 3879791"/>
              <a:gd name="connsiteX30" fmla="*/ 743484 w 3751603"/>
              <a:gd name="connsiteY30" fmla="*/ 2649196 h 3879791"/>
              <a:gd name="connsiteX31" fmla="*/ 922946 w 3751603"/>
              <a:gd name="connsiteY31" fmla="*/ 2606467 h 3879791"/>
              <a:gd name="connsiteX32" fmla="*/ 1410056 w 3751603"/>
              <a:gd name="connsiteY32" fmla="*/ 3196127 h 3879791"/>
              <a:gd name="connsiteX33" fmla="*/ 1401510 w 3751603"/>
              <a:gd name="connsiteY33" fmla="*/ 3298677 h 3879791"/>
              <a:gd name="connsiteX34" fmla="*/ 1213503 w 3751603"/>
              <a:gd name="connsiteY34" fmla="*/ 3332860 h 3879791"/>
              <a:gd name="connsiteX35" fmla="*/ 1110953 w 3751603"/>
              <a:gd name="connsiteY35" fmla="*/ 3273039 h 3879791"/>
              <a:gd name="connsiteX36" fmla="*/ 1051132 w 3751603"/>
              <a:gd name="connsiteY36" fmla="*/ 3273039 h 3879791"/>
              <a:gd name="connsiteX37" fmla="*/ 1008403 w 3751603"/>
              <a:gd name="connsiteY37" fmla="*/ 3409772 h 3879791"/>
              <a:gd name="connsiteX38" fmla="*/ 1897166 w 3751603"/>
              <a:gd name="connsiteY38" fmla="*/ 3879791 h 3879791"/>
              <a:gd name="connsiteX39" fmla="*/ 2127903 w 3751603"/>
              <a:gd name="connsiteY39" fmla="*/ 3811424 h 3879791"/>
              <a:gd name="connsiteX40" fmla="*/ 2384276 w 3751603"/>
              <a:gd name="connsiteY40" fmla="*/ 3760150 h 3879791"/>
              <a:gd name="connsiteX41" fmla="*/ 2008261 w 3751603"/>
              <a:gd name="connsiteY41" fmla="*/ 3725967 h 3879791"/>
              <a:gd name="connsiteX42" fmla="*/ 1956987 w 3751603"/>
              <a:gd name="connsiteY42" fmla="*/ 3717421 h 3879791"/>
              <a:gd name="connsiteX43" fmla="*/ 1931349 w 3751603"/>
              <a:gd name="connsiteY43" fmla="*/ 3589234 h 3879791"/>
              <a:gd name="connsiteX44" fmla="*/ 2247544 w 3751603"/>
              <a:gd name="connsiteY44" fmla="*/ 3537959 h 3879791"/>
              <a:gd name="connsiteX45" fmla="*/ 2871387 w 3751603"/>
              <a:gd name="connsiteY45" fmla="*/ 3572142 h 3879791"/>
              <a:gd name="connsiteX46" fmla="*/ 2811566 w 3751603"/>
              <a:gd name="connsiteY46" fmla="*/ 3529413 h 3879791"/>
              <a:gd name="connsiteX47" fmla="*/ 2837203 w 3751603"/>
              <a:gd name="connsiteY47" fmla="*/ 3461047 h 3879791"/>
              <a:gd name="connsiteX48" fmla="*/ 2794474 w 3751603"/>
              <a:gd name="connsiteY48" fmla="*/ 3418318 h 3879791"/>
              <a:gd name="connsiteX49" fmla="*/ 3076486 w 3751603"/>
              <a:gd name="connsiteY49" fmla="*/ 3102124 h 3879791"/>
              <a:gd name="connsiteX50" fmla="*/ 3537959 w 3751603"/>
              <a:gd name="connsiteY50" fmla="*/ 2999574 h 3879791"/>
              <a:gd name="connsiteX51" fmla="*/ 3572142 w 3751603"/>
              <a:gd name="connsiteY51" fmla="*/ 3042303 h 3879791"/>
              <a:gd name="connsiteX52" fmla="*/ 3367043 w 3751603"/>
              <a:gd name="connsiteY52" fmla="*/ 3264494 h 3879791"/>
              <a:gd name="connsiteX53" fmla="*/ 3751603 w 3751603"/>
              <a:gd name="connsiteY53" fmla="*/ 3204673 h 3879791"/>
              <a:gd name="connsiteX54" fmla="*/ 3529413 w 3751603"/>
              <a:gd name="connsiteY54" fmla="*/ 3119215 h 3879791"/>
              <a:gd name="connsiteX55" fmla="*/ 3563596 w 3751603"/>
              <a:gd name="connsiteY55" fmla="*/ 3050849 h 3879791"/>
              <a:gd name="connsiteX56" fmla="*/ 3537959 w 3751603"/>
              <a:gd name="connsiteY56" fmla="*/ 3016666 h 3879791"/>
              <a:gd name="connsiteX57" fmla="*/ 3349951 w 3751603"/>
              <a:gd name="connsiteY57" fmla="*/ 3033757 h 3879791"/>
              <a:gd name="connsiteX58" fmla="*/ 3127760 w 3751603"/>
              <a:gd name="connsiteY58" fmla="*/ 2922662 h 3879791"/>
              <a:gd name="connsiteX59" fmla="*/ 3136306 w 3751603"/>
              <a:gd name="connsiteY59" fmla="*/ 2803021 h 3879791"/>
              <a:gd name="connsiteX60" fmla="*/ 2649196 w 3751603"/>
              <a:gd name="connsiteY60" fmla="*/ 2221907 h 3879791"/>
              <a:gd name="connsiteX61" fmla="*/ 2238998 w 3751603"/>
              <a:gd name="connsiteY61" fmla="*/ 2307365 h 3879791"/>
              <a:gd name="connsiteX62" fmla="*/ 914400 w 3751603"/>
              <a:gd name="connsiteY62" fmla="*/ 2606467 h 3879791"/>
              <a:gd name="connsiteX63" fmla="*/ 897308 w 3751603"/>
              <a:gd name="connsiteY63" fmla="*/ 2623559 h 3879791"/>
              <a:gd name="connsiteX0" fmla="*/ 2401368 w 3751603"/>
              <a:gd name="connsiteY0" fmla="*/ 1495514 h 3879791"/>
              <a:gd name="connsiteX1" fmla="*/ 2375731 w 3751603"/>
              <a:gd name="connsiteY1" fmla="*/ 709301 h 3879791"/>
              <a:gd name="connsiteX2" fmla="*/ 2640650 w 3751603"/>
              <a:gd name="connsiteY2" fmla="*/ 0 h 3879791"/>
              <a:gd name="connsiteX3" fmla="*/ 1367327 w 3751603"/>
              <a:gd name="connsiteY3" fmla="*/ 17092 h 3879791"/>
              <a:gd name="connsiteX4" fmla="*/ 1076770 w 3751603"/>
              <a:gd name="connsiteY4" fmla="*/ 341832 h 3879791"/>
              <a:gd name="connsiteX5" fmla="*/ 854579 w 3751603"/>
              <a:gd name="connsiteY5" fmla="*/ 393107 h 3879791"/>
              <a:gd name="connsiteX6" fmla="*/ 752030 w 3751603"/>
              <a:gd name="connsiteY6" fmla="*/ 307649 h 3879791"/>
              <a:gd name="connsiteX7" fmla="*/ 666572 w 3751603"/>
              <a:gd name="connsiteY7" fmla="*/ 376015 h 3879791"/>
              <a:gd name="connsiteX8" fmla="*/ 495656 w 3751603"/>
              <a:gd name="connsiteY8" fmla="*/ 401653 h 3879791"/>
              <a:gd name="connsiteX9" fmla="*/ 170916 w 3751603"/>
              <a:gd name="connsiteY9" fmla="*/ 1162228 h 3879791"/>
              <a:gd name="connsiteX10" fmla="*/ 333286 w 3751603"/>
              <a:gd name="connsiteY10" fmla="*/ 1222049 h 3879791"/>
              <a:gd name="connsiteX11" fmla="*/ 401652 w 3751603"/>
              <a:gd name="connsiteY11" fmla="*/ 1085316 h 3879791"/>
              <a:gd name="connsiteX12" fmla="*/ 521293 w 3751603"/>
              <a:gd name="connsiteY12" fmla="*/ 1102408 h 3879791"/>
              <a:gd name="connsiteX13" fmla="*/ 658026 w 3751603"/>
              <a:gd name="connsiteY13" fmla="*/ 1068224 h 3879791"/>
              <a:gd name="connsiteX14" fmla="*/ 683663 w 3751603"/>
              <a:gd name="connsiteY14" fmla="*/ 1880075 h 3879791"/>
              <a:gd name="connsiteX15" fmla="*/ 495656 w 3751603"/>
              <a:gd name="connsiteY15" fmla="*/ 1905712 h 3879791"/>
              <a:gd name="connsiteX16" fmla="*/ 401652 w 3751603"/>
              <a:gd name="connsiteY16" fmla="*/ 1897167 h 3879791"/>
              <a:gd name="connsiteX17" fmla="*/ 384560 w 3751603"/>
              <a:gd name="connsiteY17" fmla="*/ 1786071 h 3879791"/>
              <a:gd name="connsiteX18" fmla="*/ 299103 w 3751603"/>
              <a:gd name="connsiteY18" fmla="*/ 1743342 h 3879791"/>
              <a:gd name="connsiteX19" fmla="*/ 230736 w 3751603"/>
              <a:gd name="connsiteY19" fmla="*/ 1777525 h 3879791"/>
              <a:gd name="connsiteX20" fmla="*/ 162370 w 3751603"/>
              <a:gd name="connsiteY20" fmla="*/ 1828800 h 3879791"/>
              <a:gd name="connsiteX21" fmla="*/ 0 w 3751603"/>
              <a:gd name="connsiteY21" fmla="*/ 1862983 h 3879791"/>
              <a:gd name="connsiteX22" fmla="*/ 239282 w 3751603"/>
              <a:gd name="connsiteY22" fmla="*/ 2563739 h 3879791"/>
              <a:gd name="connsiteX23" fmla="*/ 418744 w 3751603"/>
              <a:gd name="connsiteY23" fmla="*/ 2521010 h 3879791"/>
              <a:gd name="connsiteX24" fmla="*/ 538385 w 3751603"/>
              <a:gd name="connsiteY24" fmla="*/ 2845750 h 3879791"/>
              <a:gd name="connsiteX25" fmla="*/ 589660 w 3751603"/>
              <a:gd name="connsiteY25" fmla="*/ 2828658 h 3879791"/>
              <a:gd name="connsiteX26" fmla="*/ 709301 w 3751603"/>
              <a:gd name="connsiteY26" fmla="*/ 2982482 h 3879791"/>
              <a:gd name="connsiteX27" fmla="*/ 794759 w 3751603"/>
              <a:gd name="connsiteY27" fmla="*/ 2948299 h 3879791"/>
              <a:gd name="connsiteX28" fmla="*/ 692209 w 3751603"/>
              <a:gd name="connsiteY28" fmla="*/ 2743200 h 3879791"/>
              <a:gd name="connsiteX29" fmla="*/ 666572 w 3751603"/>
              <a:gd name="connsiteY29" fmla="*/ 2717563 h 3879791"/>
              <a:gd name="connsiteX30" fmla="*/ 743484 w 3751603"/>
              <a:gd name="connsiteY30" fmla="*/ 2649196 h 3879791"/>
              <a:gd name="connsiteX31" fmla="*/ 922946 w 3751603"/>
              <a:gd name="connsiteY31" fmla="*/ 2606467 h 3879791"/>
              <a:gd name="connsiteX32" fmla="*/ 1410056 w 3751603"/>
              <a:gd name="connsiteY32" fmla="*/ 3196127 h 3879791"/>
              <a:gd name="connsiteX33" fmla="*/ 1401510 w 3751603"/>
              <a:gd name="connsiteY33" fmla="*/ 3298677 h 3879791"/>
              <a:gd name="connsiteX34" fmla="*/ 1213503 w 3751603"/>
              <a:gd name="connsiteY34" fmla="*/ 3332860 h 3879791"/>
              <a:gd name="connsiteX35" fmla="*/ 1110953 w 3751603"/>
              <a:gd name="connsiteY35" fmla="*/ 3273039 h 3879791"/>
              <a:gd name="connsiteX36" fmla="*/ 1051132 w 3751603"/>
              <a:gd name="connsiteY36" fmla="*/ 3273039 h 3879791"/>
              <a:gd name="connsiteX37" fmla="*/ 1008403 w 3751603"/>
              <a:gd name="connsiteY37" fmla="*/ 3409772 h 3879791"/>
              <a:gd name="connsiteX38" fmla="*/ 1897166 w 3751603"/>
              <a:gd name="connsiteY38" fmla="*/ 3879791 h 3879791"/>
              <a:gd name="connsiteX39" fmla="*/ 2127903 w 3751603"/>
              <a:gd name="connsiteY39" fmla="*/ 3811424 h 3879791"/>
              <a:gd name="connsiteX40" fmla="*/ 2384276 w 3751603"/>
              <a:gd name="connsiteY40" fmla="*/ 3760150 h 3879791"/>
              <a:gd name="connsiteX41" fmla="*/ 2008261 w 3751603"/>
              <a:gd name="connsiteY41" fmla="*/ 3725967 h 3879791"/>
              <a:gd name="connsiteX42" fmla="*/ 1956987 w 3751603"/>
              <a:gd name="connsiteY42" fmla="*/ 3717421 h 3879791"/>
              <a:gd name="connsiteX43" fmla="*/ 1931349 w 3751603"/>
              <a:gd name="connsiteY43" fmla="*/ 3589234 h 3879791"/>
              <a:gd name="connsiteX44" fmla="*/ 2247544 w 3751603"/>
              <a:gd name="connsiteY44" fmla="*/ 3537959 h 3879791"/>
              <a:gd name="connsiteX45" fmla="*/ 2871387 w 3751603"/>
              <a:gd name="connsiteY45" fmla="*/ 3572142 h 3879791"/>
              <a:gd name="connsiteX46" fmla="*/ 2811566 w 3751603"/>
              <a:gd name="connsiteY46" fmla="*/ 3529413 h 3879791"/>
              <a:gd name="connsiteX47" fmla="*/ 2837203 w 3751603"/>
              <a:gd name="connsiteY47" fmla="*/ 3461047 h 3879791"/>
              <a:gd name="connsiteX48" fmla="*/ 2794474 w 3751603"/>
              <a:gd name="connsiteY48" fmla="*/ 3418318 h 3879791"/>
              <a:gd name="connsiteX49" fmla="*/ 3076486 w 3751603"/>
              <a:gd name="connsiteY49" fmla="*/ 3102124 h 3879791"/>
              <a:gd name="connsiteX50" fmla="*/ 3537959 w 3751603"/>
              <a:gd name="connsiteY50" fmla="*/ 2999574 h 3879791"/>
              <a:gd name="connsiteX51" fmla="*/ 3572142 w 3751603"/>
              <a:gd name="connsiteY51" fmla="*/ 3042303 h 3879791"/>
              <a:gd name="connsiteX52" fmla="*/ 3367043 w 3751603"/>
              <a:gd name="connsiteY52" fmla="*/ 3264494 h 3879791"/>
              <a:gd name="connsiteX53" fmla="*/ 3751603 w 3751603"/>
              <a:gd name="connsiteY53" fmla="*/ 3204673 h 3879791"/>
              <a:gd name="connsiteX54" fmla="*/ 3529413 w 3751603"/>
              <a:gd name="connsiteY54" fmla="*/ 3119215 h 3879791"/>
              <a:gd name="connsiteX55" fmla="*/ 3563596 w 3751603"/>
              <a:gd name="connsiteY55" fmla="*/ 3050849 h 3879791"/>
              <a:gd name="connsiteX56" fmla="*/ 3537959 w 3751603"/>
              <a:gd name="connsiteY56" fmla="*/ 3016666 h 3879791"/>
              <a:gd name="connsiteX57" fmla="*/ 3349951 w 3751603"/>
              <a:gd name="connsiteY57" fmla="*/ 3033757 h 3879791"/>
              <a:gd name="connsiteX58" fmla="*/ 3127760 w 3751603"/>
              <a:gd name="connsiteY58" fmla="*/ 2922662 h 3879791"/>
              <a:gd name="connsiteX59" fmla="*/ 3136306 w 3751603"/>
              <a:gd name="connsiteY59" fmla="*/ 2803021 h 3879791"/>
              <a:gd name="connsiteX60" fmla="*/ 2649196 w 3751603"/>
              <a:gd name="connsiteY60" fmla="*/ 2221907 h 3879791"/>
              <a:gd name="connsiteX61" fmla="*/ 2238998 w 3751603"/>
              <a:gd name="connsiteY61" fmla="*/ 2307365 h 3879791"/>
              <a:gd name="connsiteX62" fmla="*/ 914400 w 3751603"/>
              <a:gd name="connsiteY62" fmla="*/ 2606467 h 3879791"/>
              <a:gd name="connsiteX63" fmla="*/ 897308 w 3751603"/>
              <a:gd name="connsiteY63" fmla="*/ 2623559 h 3879791"/>
              <a:gd name="connsiteX0" fmla="*/ 2401368 w 3751603"/>
              <a:gd name="connsiteY0" fmla="*/ 1495514 h 3879791"/>
              <a:gd name="connsiteX1" fmla="*/ 2375731 w 3751603"/>
              <a:gd name="connsiteY1" fmla="*/ 709301 h 3879791"/>
              <a:gd name="connsiteX2" fmla="*/ 2640650 w 3751603"/>
              <a:gd name="connsiteY2" fmla="*/ 0 h 3879791"/>
              <a:gd name="connsiteX3" fmla="*/ 1367327 w 3751603"/>
              <a:gd name="connsiteY3" fmla="*/ 17092 h 3879791"/>
              <a:gd name="connsiteX4" fmla="*/ 1076770 w 3751603"/>
              <a:gd name="connsiteY4" fmla="*/ 341832 h 3879791"/>
              <a:gd name="connsiteX5" fmla="*/ 854579 w 3751603"/>
              <a:gd name="connsiteY5" fmla="*/ 393107 h 3879791"/>
              <a:gd name="connsiteX6" fmla="*/ 752030 w 3751603"/>
              <a:gd name="connsiteY6" fmla="*/ 307649 h 3879791"/>
              <a:gd name="connsiteX7" fmla="*/ 666572 w 3751603"/>
              <a:gd name="connsiteY7" fmla="*/ 376015 h 3879791"/>
              <a:gd name="connsiteX8" fmla="*/ 495656 w 3751603"/>
              <a:gd name="connsiteY8" fmla="*/ 401653 h 3879791"/>
              <a:gd name="connsiteX9" fmla="*/ 170916 w 3751603"/>
              <a:gd name="connsiteY9" fmla="*/ 1162228 h 3879791"/>
              <a:gd name="connsiteX10" fmla="*/ 333286 w 3751603"/>
              <a:gd name="connsiteY10" fmla="*/ 1222049 h 3879791"/>
              <a:gd name="connsiteX11" fmla="*/ 401652 w 3751603"/>
              <a:gd name="connsiteY11" fmla="*/ 1085316 h 3879791"/>
              <a:gd name="connsiteX12" fmla="*/ 521293 w 3751603"/>
              <a:gd name="connsiteY12" fmla="*/ 1102408 h 3879791"/>
              <a:gd name="connsiteX13" fmla="*/ 658026 w 3751603"/>
              <a:gd name="connsiteY13" fmla="*/ 1068224 h 3879791"/>
              <a:gd name="connsiteX14" fmla="*/ 683663 w 3751603"/>
              <a:gd name="connsiteY14" fmla="*/ 1880075 h 3879791"/>
              <a:gd name="connsiteX15" fmla="*/ 495656 w 3751603"/>
              <a:gd name="connsiteY15" fmla="*/ 1905712 h 3879791"/>
              <a:gd name="connsiteX16" fmla="*/ 401652 w 3751603"/>
              <a:gd name="connsiteY16" fmla="*/ 1897167 h 3879791"/>
              <a:gd name="connsiteX17" fmla="*/ 384560 w 3751603"/>
              <a:gd name="connsiteY17" fmla="*/ 1786071 h 3879791"/>
              <a:gd name="connsiteX18" fmla="*/ 299103 w 3751603"/>
              <a:gd name="connsiteY18" fmla="*/ 1743342 h 3879791"/>
              <a:gd name="connsiteX19" fmla="*/ 230736 w 3751603"/>
              <a:gd name="connsiteY19" fmla="*/ 1777525 h 3879791"/>
              <a:gd name="connsiteX20" fmla="*/ 162370 w 3751603"/>
              <a:gd name="connsiteY20" fmla="*/ 1828800 h 3879791"/>
              <a:gd name="connsiteX21" fmla="*/ 0 w 3751603"/>
              <a:gd name="connsiteY21" fmla="*/ 1862983 h 3879791"/>
              <a:gd name="connsiteX22" fmla="*/ 239282 w 3751603"/>
              <a:gd name="connsiteY22" fmla="*/ 2563739 h 3879791"/>
              <a:gd name="connsiteX23" fmla="*/ 418744 w 3751603"/>
              <a:gd name="connsiteY23" fmla="*/ 2521010 h 3879791"/>
              <a:gd name="connsiteX24" fmla="*/ 538385 w 3751603"/>
              <a:gd name="connsiteY24" fmla="*/ 2845750 h 3879791"/>
              <a:gd name="connsiteX25" fmla="*/ 589660 w 3751603"/>
              <a:gd name="connsiteY25" fmla="*/ 2828658 h 3879791"/>
              <a:gd name="connsiteX26" fmla="*/ 709301 w 3751603"/>
              <a:gd name="connsiteY26" fmla="*/ 2982482 h 3879791"/>
              <a:gd name="connsiteX27" fmla="*/ 794759 w 3751603"/>
              <a:gd name="connsiteY27" fmla="*/ 2948299 h 3879791"/>
              <a:gd name="connsiteX28" fmla="*/ 692209 w 3751603"/>
              <a:gd name="connsiteY28" fmla="*/ 2743200 h 3879791"/>
              <a:gd name="connsiteX29" fmla="*/ 666572 w 3751603"/>
              <a:gd name="connsiteY29" fmla="*/ 2717563 h 3879791"/>
              <a:gd name="connsiteX30" fmla="*/ 743484 w 3751603"/>
              <a:gd name="connsiteY30" fmla="*/ 2649196 h 3879791"/>
              <a:gd name="connsiteX31" fmla="*/ 922946 w 3751603"/>
              <a:gd name="connsiteY31" fmla="*/ 2606467 h 3879791"/>
              <a:gd name="connsiteX32" fmla="*/ 1410056 w 3751603"/>
              <a:gd name="connsiteY32" fmla="*/ 3196127 h 3879791"/>
              <a:gd name="connsiteX33" fmla="*/ 1401510 w 3751603"/>
              <a:gd name="connsiteY33" fmla="*/ 3298677 h 3879791"/>
              <a:gd name="connsiteX34" fmla="*/ 1213503 w 3751603"/>
              <a:gd name="connsiteY34" fmla="*/ 3332860 h 3879791"/>
              <a:gd name="connsiteX35" fmla="*/ 1110953 w 3751603"/>
              <a:gd name="connsiteY35" fmla="*/ 3273039 h 3879791"/>
              <a:gd name="connsiteX36" fmla="*/ 1051132 w 3751603"/>
              <a:gd name="connsiteY36" fmla="*/ 3273039 h 3879791"/>
              <a:gd name="connsiteX37" fmla="*/ 1008403 w 3751603"/>
              <a:gd name="connsiteY37" fmla="*/ 3409772 h 3879791"/>
              <a:gd name="connsiteX38" fmla="*/ 1897166 w 3751603"/>
              <a:gd name="connsiteY38" fmla="*/ 3879791 h 3879791"/>
              <a:gd name="connsiteX39" fmla="*/ 2127903 w 3751603"/>
              <a:gd name="connsiteY39" fmla="*/ 3811424 h 3879791"/>
              <a:gd name="connsiteX40" fmla="*/ 2384276 w 3751603"/>
              <a:gd name="connsiteY40" fmla="*/ 3760150 h 3879791"/>
              <a:gd name="connsiteX41" fmla="*/ 2008261 w 3751603"/>
              <a:gd name="connsiteY41" fmla="*/ 3725967 h 3879791"/>
              <a:gd name="connsiteX42" fmla="*/ 1956987 w 3751603"/>
              <a:gd name="connsiteY42" fmla="*/ 3717421 h 3879791"/>
              <a:gd name="connsiteX43" fmla="*/ 1931349 w 3751603"/>
              <a:gd name="connsiteY43" fmla="*/ 3589234 h 3879791"/>
              <a:gd name="connsiteX44" fmla="*/ 2247544 w 3751603"/>
              <a:gd name="connsiteY44" fmla="*/ 3537959 h 3879791"/>
              <a:gd name="connsiteX45" fmla="*/ 2871387 w 3751603"/>
              <a:gd name="connsiteY45" fmla="*/ 3572142 h 3879791"/>
              <a:gd name="connsiteX46" fmla="*/ 2811566 w 3751603"/>
              <a:gd name="connsiteY46" fmla="*/ 3529413 h 3879791"/>
              <a:gd name="connsiteX47" fmla="*/ 2837203 w 3751603"/>
              <a:gd name="connsiteY47" fmla="*/ 3461047 h 3879791"/>
              <a:gd name="connsiteX48" fmla="*/ 2794474 w 3751603"/>
              <a:gd name="connsiteY48" fmla="*/ 3418318 h 3879791"/>
              <a:gd name="connsiteX49" fmla="*/ 3076486 w 3751603"/>
              <a:gd name="connsiteY49" fmla="*/ 3102124 h 3879791"/>
              <a:gd name="connsiteX50" fmla="*/ 3537959 w 3751603"/>
              <a:gd name="connsiteY50" fmla="*/ 2999574 h 3879791"/>
              <a:gd name="connsiteX51" fmla="*/ 3572142 w 3751603"/>
              <a:gd name="connsiteY51" fmla="*/ 3042303 h 3879791"/>
              <a:gd name="connsiteX52" fmla="*/ 3367043 w 3751603"/>
              <a:gd name="connsiteY52" fmla="*/ 3264494 h 3879791"/>
              <a:gd name="connsiteX53" fmla="*/ 3751603 w 3751603"/>
              <a:gd name="connsiteY53" fmla="*/ 3204673 h 3879791"/>
              <a:gd name="connsiteX54" fmla="*/ 3529413 w 3751603"/>
              <a:gd name="connsiteY54" fmla="*/ 3119215 h 3879791"/>
              <a:gd name="connsiteX55" fmla="*/ 3563596 w 3751603"/>
              <a:gd name="connsiteY55" fmla="*/ 3050849 h 3879791"/>
              <a:gd name="connsiteX56" fmla="*/ 3537959 w 3751603"/>
              <a:gd name="connsiteY56" fmla="*/ 3016666 h 3879791"/>
              <a:gd name="connsiteX57" fmla="*/ 3349951 w 3751603"/>
              <a:gd name="connsiteY57" fmla="*/ 3033757 h 3879791"/>
              <a:gd name="connsiteX58" fmla="*/ 3127760 w 3751603"/>
              <a:gd name="connsiteY58" fmla="*/ 2922662 h 3879791"/>
              <a:gd name="connsiteX59" fmla="*/ 3136306 w 3751603"/>
              <a:gd name="connsiteY59" fmla="*/ 2803021 h 3879791"/>
              <a:gd name="connsiteX60" fmla="*/ 2649196 w 3751603"/>
              <a:gd name="connsiteY60" fmla="*/ 2221907 h 3879791"/>
              <a:gd name="connsiteX61" fmla="*/ 2238998 w 3751603"/>
              <a:gd name="connsiteY61" fmla="*/ 2307365 h 3879791"/>
              <a:gd name="connsiteX62" fmla="*/ 914400 w 3751603"/>
              <a:gd name="connsiteY62" fmla="*/ 2606467 h 3879791"/>
              <a:gd name="connsiteX63" fmla="*/ 897308 w 3751603"/>
              <a:gd name="connsiteY63" fmla="*/ 2623559 h 3879791"/>
              <a:gd name="connsiteX0" fmla="*/ 2401368 w 3751603"/>
              <a:gd name="connsiteY0" fmla="*/ 1495514 h 3879791"/>
              <a:gd name="connsiteX1" fmla="*/ 2375731 w 3751603"/>
              <a:gd name="connsiteY1" fmla="*/ 709301 h 3879791"/>
              <a:gd name="connsiteX2" fmla="*/ 2640650 w 3751603"/>
              <a:gd name="connsiteY2" fmla="*/ 0 h 3879791"/>
              <a:gd name="connsiteX3" fmla="*/ 1367327 w 3751603"/>
              <a:gd name="connsiteY3" fmla="*/ 17092 h 3879791"/>
              <a:gd name="connsiteX4" fmla="*/ 1076770 w 3751603"/>
              <a:gd name="connsiteY4" fmla="*/ 341832 h 3879791"/>
              <a:gd name="connsiteX5" fmla="*/ 854579 w 3751603"/>
              <a:gd name="connsiteY5" fmla="*/ 393107 h 3879791"/>
              <a:gd name="connsiteX6" fmla="*/ 752030 w 3751603"/>
              <a:gd name="connsiteY6" fmla="*/ 307649 h 3879791"/>
              <a:gd name="connsiteX7" fmla="*/ 666572 w 3751603"/>
              <a:gd name="connsiteY7" fmla="*/ 376015 h 3879791"/>
              <a:gd name="connsiteX8" fmla="*/ 495656 w 3751603"/>
              <a:gd name="connsiteY8" fmla="*/ 401653 h 3879791"/>
              <a:gd name="connsiteX9" fmla="*/ 170916 w 3751603"/>
              <a:gd name="connsiteY9" fmla="*/ 1162228 h 3879791"/>
              <a:gd name="connsiteX10" fmla="*/ 333286 w 3751603"/>
              <a:gd name="connsiteY10" fmla="*/ 1222049 h 3879791"/>
              <a:gd name="connsiteX11" fmla="*/ 401652 w 3751603"/>
              <a:gd name="connsiteY11" fmla="*/ 1085316 h 3879791"/>
              <a:gd name="connsiteX12" fmla="*/ 521293 w 3751603"/>
              <a:gd name="connsiteY12" fmla="*/ 1102408 h 3879791"/>
              <a:gd name="connsiteX13" fmla="*/ 658026 w 3751603"/>
              <a:gd name="connsiteY13" fmla="*/ 1068224 h 3879791"/>
              <a:gd name="connsiteX14" fmla="*/ 683663 w 3751603"/>
              <a:gd name="connsiteY14" fmla="*/ 1880075 h 3879791"/>
              <a:gd name="connsiteX15" fmla="*/ 495656 w 3751603"/>
              <a:gd name="connsiteY15" fmla="*/ 1905712 h 3879791"/>
              <a:gd name="connsiteX16" fmla="*/ 401652 w 3751603"/>
              <a:gd name="connsiteY16" fmla="*/ 1897167 h 3879791"/>
              <a:gd name="connsiteX17" fmla="*/ 384560 w 3751603"/>
              <a:gd name="connsiteY17" fmla="*/ 1786071 h 3879791"/>
              <a:gd name="connsiteX18" fmla="*/ 299103 w 3751603"/>
              <a:gd name="connsiteY18" fmla="*/ 1743342 h 3879791"/>
              <a:gd name="connsiteX19" fmla="*/ 230736 w 3751603"/>
              <a:gd name="connsiteY19" fmla="*/ 1777525 h 3879791"/>
              <a:gd name="connsiteX20" fmla="*/ 162370 w 3751603"/>
              <a:gd name="connsiteY20" fmla="*/ 1828800 h 3879791"/>
              <a:gd name="connsiteX21" fmla="*/ 0 w 3751603"/>
              <a:gd name="connsiteY21" fmla="*/ 1862983 h 3879791"/>
              <a:gd name="connsiteX22" fmla="*/ 239282 w 3751603"/>
              <a:gd name="connsiteY22" fmla="*/ 2563739 h 3879791"/>
              <a:gd name="connsiteX23" fmla="*/ 418744 w 3751603"/>
              <a:gd name="connsiteY23" fmla="*/ 2521010 h 3879791"/>
              <a:gd name="connsiteX24" fmla="*/ 538385 w 3751603"/>
              <a:gd name="connsiteY24" fmla="*/ 2845750 h 3879791"/>
              <a:gd name="connsiteX25" fmla="*/ 589660 w 3751603"/>
              <a:gd name="connsiteY25" fmla="*/ 2828658 h 3879791"/>
              <a:gd name="connsiteX26" fmla="*/ 709301 w 3751603"/>
              <a:gd name="connsiteY26" fmla="*/ 2982482 h 3879791"/>
              <a:gd name="connsiteX27" fmla="*/ 794759 w 3751603"/>
              <a:gd name="connsiteY27" fmla="*/ 2948299 h 3879791"/>
              <a:gd name="connsiteX28" fmla="*/ 692209 w 3751603"/>
              <a:gd name="connsiteY28" fmla="*/ 2743200 h 3879791"/>
              <a:gd name="connsiteX29" fmla="*/ 666572 w 3751603"/>
              <a:gd name="connsiteY29" fmla="*/ 2717563 h 3879791"/>
              <a:gd name="connsiteX30" fmla="*/ 743484 w 3751603"/>
              <a:gd name="connsiteY30" fmla="*/ 2649196 h 3879791"/>
              <a:gd name="connsiteX31" fmla="*/ 922946 w 3751603"/>
              <a:gd name="connsiteY31" fmla="*/ 2606467 h 3879791"/>
              <a:gd name="connsiteX32" fmla="*/ 1410056 w 3751603"/>
              <a:gd name="connsiteY32" fmla="*/ 3196127 h 3879791"/>
              <a:gd name="connsiteX33" fmla="*/ 1401510 w 3751603"/>
              <a:gd name="connsiteY33" fmla="*/ 3298677 h 3879791"/>
              <a:gd name="connsiteX34" fmla="*/ 1213503 w 3751603"/>
              <a:gd name="connsiteY34" fmla="*/ 3332860 h 3879791"/>
              <a:gd name="connsiteX35" fmla="*/ 1110953 w 3751603"/>
              <a:gd name="connsiteY35" fmla="*/ 3273039 h 3879791"/>
              <a:gd name="connsiteX36" fmla="*/ 1051132 w 3751603"/>
              <a:gd name="connsiteY36" fmla="*/ 3273039 h 3879791"/>
              <a:gd name="connsiteX37" fmla="*/ 1008403 w 3751603"/>
              <a:gd name="connsiteY37" fmla="*/ 3409772 h 3879791"/>
              <a:gd name="connsiteX38" fmla="*/ 1897166 w 3751603"/>
              <a:gd name="connsiteY38" fmla="*/ 3879791 h 3879791"/>
              <a:gd name="connsiteX39" fmla="*/ 2127903 w 3751603"/>
              <a:gd name="connsiteY39" fmla="*/ 3811424 h 3879791"/>
              <a:gd name="connsiteX40" fmla="*/ 2384276 w 3751603"/>
              <a:gd name="connsiteY40" fmla="*/ 3760150 h 3879791"/>
              <a:gd name="connsiteX41" fmla="*/ 2008261 w 3751603"/>
              <a:gd name="connsiteY41" fmla="*/ 3725967 h 3879791"/>
              <a:gd name="connsiteX42" fmla="*/ 1956987 w 3751603"/>
              <a:gd name="connsiteY42" fmla="*/ 3717421 h 3879791"/>
              <a:gd name="connsiteX43" fmla="*/ 1931349 w 3751603"/>
              <a:gd name="connsiteY43" fmla="*/ 3589234 h 3879791"/>
              <a:gd name="connsiteX44" fmla="*/ 2247544 w 3751603"/>
              <a:gd name="connsiteY44" fmla="*/ 3537959 h 3879791"/>
              <a:gd name="connsiteX45" fmla="*/ 2871387 w 3751603"/>
              <a:gd name="connsiteY45" fmla="*/ 3572142 h 3879791"/>
              <a:gd name="connsiteX46" fmla="*/ 2811566 w 3751603"/>
              <a:gd name="connsiteY46" fmla="*/ 3529413 h 3879791"/>
              <a:gd name="connsiteX47" fmla="*/ 2837203 w 3751603"/>
              <a:gd name="connsiteY47" fmla="*/ 3461047 h 3879791"/>
              <a:gd name="connsiteX48" fmla="*/ 2794474 w 3751603"/>
              <a:gd name="connsiteY48" fmla="*/ 3418318 h 3879791"/>
              <a:gd name="connsiteX49" fmla="*/ 3076486 w 3751603"/>
              <a:gd name="connsiteY49" fmla="*/ 3102124 h 3879791"/>
              <a:gd name="connsiteX50" fmla="*/ 3537959 w 3751603"/>
              <a:gd name="connsiteY50" fmla="*/ 2999574 h 3879791"/>
              <a:gd name="connsiteX51" fmla="*/ 3572142 w 3751603"/>
              <a:gd name="connsiteY51" fmla="*/ 3042303 h 3879791"/>
              <a:gd name="connsiteX52" fmla="*/ 3367043 w 3751603"/>
              <a:gd name="connsiteY52" fmla="*/ 3264494 h 3879791"/>
              <a:gd name="connsiteX53" fmla="*/ 3751603 w 3751603"/>
              <a:gd name="connsiteY53" fmla="*/ 3204673 h 3879791"/>
              <a:gd name="connsiteX54" fmla="*/ 3529413 w 3751603"/>
              <a:gd name="connsiteY54" fmla="*/ 3119215 h 3879791"/>
              <a:gd name="connsiteX55" fmla="*/ 3563596 w 3751603"/>
              <a:gd name="connsiteY55" fmla="*/ 3050849 h 3879791"/>
              <a:gd name="connsiteX56" fmla="*/ 3537959 w 3751603"/>
              <a:gd name="connsiteY56" fmla="*/ 3016666 h 3879791"/>
              <a:gd name="connsiteX57" fmla="*/ 3349951 w 3751603"/>
              <a:gd name="connsiteY57" fmla="*/ 3033757 h 3879791"/>
              <a:gd name="connsiteX58" fmla="*/ 3127760 w 3751603"/>
              <a:gd name="connsiteY58" fmla="*/ 2922662 h 3879791"/>
              <a:gd name="connsiteX59" fmla="*/ 3136306 w 3751603"/>
              <a:gd name="connsiteY59" fmla="*/ 2803021 h 3879791"/>
              <a:gd name="connsiteX60" fmla="*/ 2649196 w 3751603"/>
              <a:gd name="connsiteY60" fmla="*/ 2221907 h 3879791"/>
              <a:gd name="connsiteX61" fmla="*/ 2238998 w 3751603"/>
              <a:gd name="connsiteY61" fmla="*/ 2307365 h 3879791"/>
              <a:gd name="connsiteX62" fmla="*/ 914400 w 3751603"/>
              <a:gd name="connsiteY62" fmla="*/ 2606467 h 3879791"/>
              <a:gd name="connsiteX63" fmla="*/ 897308 w 3751603"/>
              <a:gd name="connsiteY63" fmla="*/ 2623559 h 3879791"/>
              <a:gd name="connsiteX0" fmla="*/ 2170631 w 3751603"/>
              <a:gd name="connsiteY0" fmla="*/ 1649338 h 3879791"/>
              <a:gd name="connsiteX1" fmla="*/ 2375731 w 3751603"/>
              <a:gd name="connsiteY1" fmla="*/ 709301 h 3879791"/>
              <a:gd name="connsiteX2" fmla="*/ 2640650 w 3751603"/>
              <a:gd name="connsiteY2" fmla="*/ 0 h 3879791"/>
              <a:gd name="connsiteX3" fmla="*/ 1367327 w 3751603"/>
              <a:gd name="connsiteY3" fmla="*/ 17092 h 3879791"/>
              <a:gd name="connsiteX4" fmla="*/ 1076770 w 3751603"/>
              <a:gd name="connsiteY4" fmla="*/ 341832 h 3879791"/>
              <a:gd name="connsiteX5" fmla="*/ 854579 w 3751603"/>
              <a:gd name="connsiteY5" fmla="*/ 393107 h 3879791"/>
              <a:gd name="connsiteX6" fmla="*/ 752030 w 3751603"/>
              <a:gd name="connsiteY6" fmla="*/ 307649 h 3879791"/>
              <a:gd name="connsiteX7" fmla="*/ 666572 w 3751603"/>
              <a:gd name="connsiteY7" fmla="*/ 376015 h 3879791"/>
              <a:gd name="connsiteX8" fmla="*/ 495656 w 3751603"/>
              <a:gd name="connsiteY8" fmla="*/ 401653 h 3879791"/>
              <a:gd name="connsiteX9" fmla="*/ 170916 w 3751603"/>
              <a:gd name="connsiteY9" fmla="*/ 1162228 h 3879791"/>
              <a:gd name="connsiteX10" fmla="*/ 333286 w 3751603"/>
              <a:gd name="connsiteY10" fmla="*/ 1222049 h 3879791"/>
              <a:gd name="connsiteX11" fmla="*/ 401652 w 3751603"/>
              <a:gd name="connsiteY11" fmla="*/ 1085316 h 3879791"/>
              <a:gd name="connsiteX12" fmla="*/ 521293 w 3751603"/>
              <a:gd name="connsiteY12" fmla="*/ 1102408 h 3879791"/>
              <a:gd name="connsiteX13" fmla="*/ 658026 w 3751603"/>
              <a:gd name="connsiteY13" fmla="*/ 1068224 h 3879791"/>
              <a:gd name="connsiteX14" fmla="*/ 683663 w 3751603"/>
              <a:gd name="connsiteY14" fmla="*/ 1880075 h 3879791"/>
              <a:gd name="connsiteX15" fmla="*/ 495656 w 3751603"/>
              <a:gd name="connsiteY15" fmla="*/ 1905712 h 3879791"/>
              <a:gd name="connsiteX16" fmla="*/ 401652 w 3751603"/>
              <a:gd name="connsiteY16" fmla="*/ 1897167 h 3879791"/>
              <a:gd name="connsiteX17" fmla="*/ 384560 w 3751603"/>
              <a:gd name="connsiteY17" fmla="*/ 1786071 h 3879791"/>
              <a:gd name="connsiteX18" fmla="*/ 299103 w 3751603"/>
              <a:gd name="connsiteY18" fmla="*/ 1743342 h 3879791"/>
              <a:gd name="connsiteX19" fmla="*/ 230736 w 3751603"/>
              <a:gd name="connsiteY19" fmla="*/ 1777525 h 3879791"/>
              <a:gd name="connsiteX20" fmla="*/ 162370 w 3751603"/>
              <a:gd name="connsiteY20" fmla="*/ 1828800 h 3879791"/>
              <a:gd name="connsiteX21" fmla="*/ 0 w 3751603"/>
              <a:gd name="connsiteY21" fmla="*/ 1862983 h 3879791"/>
              <a:gd name="connsiteX22" fmla="*/ 239282 w 3751603"/>
              <a:gd name="connsiteY22" fmla="*/ 2563739 h 3879791"/>
              <a:gd name="connsiteX23" fmla="*/ 418744 w 3751603"/>
              <a:gd name="connsiteY23" fmla="*/ 2521010 h 3879791"/>
              <a:gd name="connsiteX24" fmla="*/ 538385 w 3751603"/>
              <a:gd name="connsiteY24" fmla="*/ 2845750 h 3879791"/>
              <a:gd name="connsiteX25" fmla="*/ 589660 w 3751603"/>
              <a:gd name="connsiteY25" fmla="*/ 2828658 h 3879791"/>
              <a:gd name="connsiteX26" fmla="*/ 709301 w 3751603"/>
              <a:gd name="connsiteY26" fmla="*/ 2982482 h 3879791"/>
              <a:gd name="connsiteX27" fmla="*/ 794759 w 3751603"/>
              <a:gd name="connsiteY27" fmla="*/ 2948299 h 3879791"/>
              <a:gd name="connsiteX28" fmla="*/ 692209 w 3751603"/>
              <a:gd name="connsiteY28" fmla="*/ 2743200 h 3879791"/>
              <a:gd name="connsiteX29" fmla="*/ 666572 w 3751603"/>
              <a:gd name="connsiteY29" fmla="*/ 2717563 h 3879791"/>
              <a:gd name="connsiteX30" fmla="*/ 743484 w 3751603"/>
              <a:gd name="connsiteY30" fmla="*/ 2649196 h 3879791"/>
              <a:gd name="connsiteX31" fmla="*/ 922946 w 3751603"/>
              <a:gd name="connsiteY31" fmla="*/ 2606467 h 3879791"/>
              <a:gd name="connsiteX32" fmla="*/ 1410056 w 3751603"/>
              <a:gd name="connsiteY32" fmla="*/ 3196127 h 3879791"/>
              <a:gd name="connsiteX33" fmla="*/ 1401510 w 3751603"/>
              <a:gd name="connsiteY33" fmla="*/ 3298677 h 3879791"/>
              <a:gd name="connsiteX34" fmla="*/ 1213503 w 3751603"/>
              <a:gd name="connsiteY34" fmla="*/ 3332860 h 3879791"/>
              <a:gd name="connsiteX35" fmla="*/ 1110953 w 3751603"/>
              <a:gd name="connsiteY35" fmla="*/ 3273039 h 3879791"/>
              <a:gd name="connsiteX36" fmla="*/ 1051132 w 3751603"/>
              <a:gd name="connsiteY36" fmla="*/ 3273039 h 3879791"/>
              <a:gd name="connsiteX37" fmla="*/ 1008403 w 3751603"/>
              <a:gd name="connsiteY37" fmla="*/ 3409772 h 3879791"/>
              <a:gd name="connsiteX38" fmla="*/ 1897166 w 3751603"/>
              <a:gd name="connsiteY38" fmla="*/ 3879791 h 3879791"/>
              <a:gd name="connsiteX39" fmla="*/ 2127903 w 3751603"/>
              <a:gd name="connsiteY39" fmla="*/ 3811424 h 3879791"/>
              <a:gd name="connsiteX40" fmla="*/ 2384276 w 3751603"/>
              <a:gd name="connsiteY40" fmla="*/ 3760150 h 3879791"/>
              <a:gd name="connsiteX41" fmla="*/ 2008261 w 3751603"/>
              <a:gd name="connsiteY41" fmla="*/ 3725967 h 3879791"/>
              <a:gd name="connsiteX42" fmla="*/ 1956987 w 3751603"/>
              <a:gd name="connsiteY42" fmla="*/ 3717421 h 3879791"/>
              <a:gd name="connsiteX43" fmla="*/ 1931349 w 3751603"/>
              <a:gd name="connsiteY43" fmla="*/ 3589234 h 3879791"/>
              <a:gd name="connsiteX44" fmla="*/ 2247544 w 3751603"/>
              <a:gd name="connsiteY44" fmla="*/ 3537959 h 3879791"/>
              <a:gd name="connsiteX45" fmla="*/ 2871387 w 3751603"/>
              <a:gd name="connsiteY45" fmla="*/ 3572142 h 3879791"/>
              <a:gd name="connsiteX46" fmla="*/ 2811566 w 3751603"/>
              <a:gd name="connsiteY46" fmla="*/ 3529413 h 3879791"/>
              <a:gd name="connsiteX47" fmla="*/ 2837203 w 3751603"/>
              <a:gd name="connsiteY47" fmla="*/ 3461047 h 3879791"/>
              <a:gd name="connsiteX48" fmla="*/ 2794474 w 3751603"/>
              <a:gd name="connsiteY48" fmla="*/ 3418318 h 3879791"/>
              <a:gd name="connsiteX49" fmla="*/ 3076486 w 3751603"/>
              <a:gd name="connsiteY49" fmla="*/ 3102124 h 3879791"/>
              <a:gd name="connsiteX50" fmla="*/ 3537959 w 3751603"/>
              <a:gd name="connsiteY50" fmla="*/ 2999574 h 3879791"/>
              <a:gd name="connsiteX51" fmla="*/ 3572142 w 3751603"/>
              <a:gd name="connsiteY51" fmla="*/ 3042303 h 3879791"/>
              <a:gd name="connsiteX52" fmla="*/ 3367043 w 3751603"/>
              <a:gd name="connsiteY52" fmla="*/ 3264494 h 3879791"/>
              <a:gd name="connsiteX53" fmla="*/ 3751603 w 3751603"/>
              <a:gd name="connsiteY53" fmla="*/ 3204673 h 3879791"/>
              <a:gd name="connsiteX54" fmla="*/ 3529413 w 3751603"/>
              <a:gd name="connsiteY54" fmla="*/ 3119215 h 3879791"/>
              <a:gd name="connsiteX55" fmla="*/ 3563596 w 3751603"/>
              <a:gd name="connsiteY55" fmla="*/ 3050849 h 3879791"/>
              <a:gd name="connsiteX56" fmla="*/ 3537959 w 3751603"/>
              <a:gd name="connsiteY56" fmla="*/ 3016666 h 3879791"/>
              <a:gd name="connsiteX57" fmla="*/ 3349951 w 3751603"/>
              <a:gd name="connsiteY57" fmla="*/ 3033757 h 3879791"/>
              <a:gd name="connsiteX58" fmla="*/ 3127760 w 3751603"/>
              <a:gd name="connsiteY58" fmla="*/ 2922662 h 3879791"/>
              <a:gd name="connsiteX59" fmla="*/ 3136306 w 3751603"/>
              <a:gd name="connsiteY59" fmla="*/ 2803021 h 3879791"/>
              <a:gd name="connsiteX60" fmla="*/ 2649196 w 3751603"/>
              <a:gd name="connsiteY60" fmla="*/ 2221907 h 3879791"/>
              <a:gd name="connsiteX61" fmla="*/ 2238998 w 3751603"/>
              <a:gd name="connsiteY61" fmla="*/ 2307365 h 3879791"/>
              <a:gd name="connsiteX62" fmla="*/ 914400 w 3751603"/>
              <a:gd name="connsiteY62" fmla="*/ 2606467 h 3879791"/>
              <a:gd name="connsiteX63" fmla="*/ 897308 w 3751603"/>
              <a:gd name="connsiteY63" fmla="*/ 2623559 h 3879791"/>
              <a:gd name="connsiteX0" fmla="*/ 2170631 w 3751603"/>
              <a:gd name="connsiteY0" fmla="*/ 1649338 h 3879791"/>
              <a:gd name="connsiteX1" fmla="*/ 2247544 w 3751603"/>
              <a:gd name="connsiteY1" fmla="*/ 1264778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170631 w 3751603"/>
              <a:gd name="connsiteY0" fmla="*/ 1649338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170631 w 3751603"/>
              <a:gd name="connsiteY0" fmla="*/ 1649338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170631 w 3751603"/>
              <a:gd name="connsiteY0" fmla="*/ 1649338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179176 w 3751603"/>
              <a:gd name="connsiteY0" fmla="*/ 1555334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179176 w 3751603"/>
              <a:gd name="connsiteY0" fmla="*/ 1555334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256088 w 3751603"/>
              <a:gd name="connsiteY0" fmla="*/ 1811708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315909 w 3751603"/>
              <a:gd name="connsiteY0" fmla="*/ 2102265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315909 w 3751603"/>
              <a:gd name="connsiteY0" fmla="*/ 2102265 h 3879791"/>
              <a:gd name="connsiteX1" fmla="*/ 2358640 w 3751603"/>
              <a:gd name="connsiteY1" fmla="*/ 1478423 h 3879791"/>
              <a:gd name="connsiteX2" fmla="*/ 2375731 w 3751603"/>
              <a:gd name="connsiteY2" fmla="*/ 709301 h 3879791"/>
              <a:gd name="connsiteX3" fmla="*/ 2640650 w 3751603"/>
              <a:gd name="connsiteY3" fmla="*/ 0 h 3879791"/>
              <a:gd name="connsiteX4" fmla="*/ 1367327 w 3751603"/>
              <a:gd name="connsiteY4" fmla="*/ 17092 h 3879791"/>
              <a:gd name="connsiteX5" fmla="*/ 1076770 w 3751603"/>
              <a:gd name="connsiteY5" fmla="*/ 341832 h 3879791"/>
              <a:gd name="connsiteX6" fmla="*/ 854579 w 3751603"/>
              <a:gd name="connsiteY6" fmla="*/ 393107 h 3879791"/>
              <a:gd name="connsiteX7" fmla="*/ 752030 w 3751603"/>
              <a:gd name="connsiteY7" fmla="*/ 307649 h 3879791"/>
              <a:gd name="connsiteX8" fmla="*/ 666572 w 3751603"/>
              <a:gd name="connsiteY8" fmla="*/ 376015 h 3879791"/>
              <a:gd name="connsiteX9" fmla="*/ 495656 w 3751603"/>
              <a:gd name="connsiteY9" fmla="*/ 401653 h 3879791"/>
              <a:gd name="connsiteX10" fmla="*/ 170916 w 3751603"/>
              <a:gd name="connsiteY10" fmla="*/ 1162228 h 3879791"/>
              <a:gd name="connsiteX11" fmla="*/ 333286 w 3751603"/>
              <a:gd name="connsiteY11" fmla="*/ 1222049 h 3879791"/>
              <a:gd name="connsiteX12" fmla="*/ 401652 w 3751603"/>
              <a:gd name="connsiteY12" fmla="*/ 1085316 h 3879791"/>
              <a:gd name="connsiteX13" fmla="*/ 521293 w 3751603"/>
              <a:gd name="connsiteY13" fmla="*/ 1102408 h 3879791"/>
              <a:gd name="connsiteX14" fmla="*/ 658026 w 3751603"/>
              <a:gd name="connsiteY14" fmla="*/ 1068224 h 3879791"/>
              <a:gd name="connsiteX15" fmla="*/ 683663 w 3751603"/>
              <a:gd name="connsiteY15" fmla="*/ 1880075 h 3879791"/>
              <a:gd name="connsiteX16" fmla="*/ 495656 w 3751603"/>
              <a:gd name="connsiteY16" fmla="*/ 1905712 h 3879791"/>
              <a:gd name="connsiteX17" fmla="*/ 401652 w 3751603"/>
              <a:gd name="connsiteY17" fmla="*/ 1897167 h 3879791"/>
              <a:gd name="connsiteX18" fmla="*/ 384560 w 3751603"/>
              <a:gd name="connsiteY18" fmla="*/ 1786071 h 3879791"/>
              <a:gd name="connsiteX19" fmla="*/ 299103 w 3751603"/>
              <a:gd name="connsiteY19" fmla="*/ 1743342 h 3879791"/>
              <a:gd name="connsiteX20" fmla="*/ 230736 w 3751603"/>
              <a:gd name="connsiteY20" fmla="*/ 1777525 h 3879791"/>
              <a:gd name="connsiteX21" fmla="*/ 162370 w 3751603"/>
              <a:gd name="connsiteY21" fmla="*/ 1828800 h 3879791"/>
              <a:gd name="connsiteX22" fmla="*/ 0 w 3751603"/>
              <a:gd name="connsiteY22" fmla="*/ 1862983 h 3879791"/>
              <a:gd name="connsiteX23" fmla="*/ 239282 w 3751603"/>
              <a:gd name="connsiteY23" fmla="*/ 2563739 h 3879791"/>
              <a:gd name="connsiteX24" fmla="*/ 418744 w 3751603"/>
              <a:gd name="connsiteY24" fmla="*/ 2521010 h 3879791"/>
              <a:gd name="connsiteX25" fmla="*/ 538385 w 3751603"/>
              <a:gd name="connsiteY25" fmla="*/ 2845750 h 3879791"/>
              <a:gd name="connsiteX26" fmla="*/ 589660 w 3751603"/>
              <a:gd name="connsiteY26" fmla="*/ 2828658 h 3879791"/>
              <a:gd name="connsiteX27" fmla="*/ 709301 w 3751603"/>
              <a:gd name="connsiteY27" fmla="*/ 2982482 h 3879791"/>
              <a:gd name="connsiteX28" fmla="*/ 794759 w 3751603"/>
              <a:gd name="connsiteY28" fmla="*/ 2948299 h 3879791"/>
              <a:gd name="connsiteX29" fmla="*/ 692209 w 3751603"/>
              <a:gd name="connsiteY29" fmla="*/ 2743200 h 3879791"/>
              <a:gd name="connsiteX30" fmla="*/ 666572 w 3751603"/>
              <a:gd name="connsiteY30" fmla="*/ 2717563 h 3879791"/>
              <a:gd name="connsiteX31" fmla="*/ 743484 w 3751603"/>
              <a:gd name="connsiteY31" fmla="*/ 2649196 h 3879791"/>
              <a:gd name="connsiteX32" fmla="*/ 922946 w 3751603"/>
              <a:gd name="connsiteY32" fmla="*/ 2606467 h 3879791"/>
              <a:gd name="connsiteX33" fmla="*/ 1410056 w 3751603"/>
              <a:gd name="connsiteY33" fmla="*/ 3196127 h 3879791"/>
              <a:gd name="connsiteX34" fmla="*/ 1401510 w 3751603"/>
              <a:gd name="connsiteY34" fmla="*/ 3298677 h 3879791"/>
              <a:gd name="connsiteX35" fmla="*/ 1213503 w 3751603"/>
              <a:gd name="connsiteY35" fmla="*/ 3332860 h 3879791"/>
              <a:gd name="connsiteX36" fmla="*/ 1110953 w 3751603"/>
              <a:gd name="connsiteY36" fmla="*/ 3273039 h 3879791"/>
              <a:gd name="connsiteX37" fmla="*/ 1051132 w 3751603"/>
              <a:gd name="connsiteY37" fmla="*/ 3273039 h 3879791"/>
              <a:gd name="connsiteX38" fmla="*/ 1008403 w 3751603"/>
              <a:gd name="connsiteY38" fmla="*/ 3409772 h 3879791"/>
              <a:gd name="connsiteX39" fmla="*/ 1897166 w 3751603"/>
              <a:gd name="connsiteY39" fmla="*/ 3879791 h 3879791"/>
              <a:gd name="connsiteX40" fmla="*/ 2127903 w 3751603"/>
              <a:gd name="connsiteY40" fmla="*/ 3811424 h 3879791"/>
              <a:gd name="connsiteX41" fmla="*/ 2384276 w 3751603"/>
              <a:gd name="connsiteY41" fmla="*/ 3760150 h 3879791"/>
              <a:gd name="connsiteX42" fmla="*/ 2008261 w 3751603"/>
              <a:gd name="connsiteY42" fmla="*/ 3725967 h 3879791"/>
              <a:gd name="connsiteX43" fmla="*/ 1956987 w 3751603"/>
              <a:gd name="connsiteY43" fmla="*/ 3717421 h 3879791"/>
              <a:gd name="connsiteX44" fmla="*/ 1931349 w 3751603"/>
              <a:gd name="connsiteY44" fmla="*/ 3589234 h 3879791"/>
              <a:gd name="connsiteX45" fmla="*/ 2247544 w 3751603"/>
              <a:gd name="connsiteY45" fmla="*/ 3537959 h 3879791"/>
              <a:gd name="connsiteX46" fmla="*/ 2871387 w 3751603"/>
              <a:gd name="connsiteY46" fmla="*/ 3572142 h 3879791"/>
              <a:gd name="connsiteX47" fmla="*/ 2811566 w 3751603"/>
              <a:gd name="connsiteY47" fmla="*/ 3529413 h 3879791"/>
              <a:gd name="connsiteX48" fmla="*/ 2837203 w 3751603"/>
              <a:gd name="connsiteY48" fmla="*/ 3461047 h 3879791"/>
              <a:gd name="connsiteX49" fmla="*/ 2794474 w 3751603"/>
              <a:gd name="connsiteY49" fmla="*/ 3418318 h 3879791"/>
              <a:gd name="connsiteX50" fmla="*/ 3076486 w 3751603"/>
              <a:gd name="connsiteY50" fmla="*/ 3102124 h 3879791"/>
              <a:gd name="connsiteX51" fmla="*/ 3537959 w 3751603"/>
              <a:gd name="connsiteY51" fmla="*/ 2999574 h 3879791"/>
              <a:gd name="connsiteX52" fmla="*/ 3572142 w 3751603"/>
              <a:gd name="connsiteY52" fmla="*/ 3042303 h 3879791"/>
              <a:gd name="connsiteX53" fmla="*/ 3367043 w 3751603"/>
              <a:gd name="connsiteY53" fmla="*/ 3264494 h 3879791"/>
              <a:gd name="connsiteX54" fmla="*/ 3751603 w 3751603"/>
              <a:gd name="connsiteY54" fmla="*/ 3204673 h 3879791"/>
              <a:gd name="connsiteX55" fmla="*/ 3529413 w 3751603"/>
              <a:gd name="connsiteY55" fmla="*/ 3119215 h 3879791"/>
              <a:gd name="connsiteX56" fmla="*/ 3563596 w 3751603"/>
              <a:gd name="connsiteY56" fmla="*/ 3050849 h 3879791"/>
              <a:gd name="connsiteX57" fmla="*/ 3537959 w 3751603"/>
              <a:gd name="connsiteY57" fmla="*/ 3016666 h 3879791"/>
              <a:gd name="connsiteX58" fmla="*/ 3349951 w 3751603"/>
              <a:gd name="connsiteY58" fmla="*/ 3033757 h 3879791"/>
              <a:gd name="connsiteX59" fmla="*/ 3127760 w 3751603"/>
              <a:gd name="connsiteY59" fmla="*/ 2922662 h 3879791"/>
              <a:gd name="connsiteX60" fmla="*/ 3136306 w 3751603"/>
              <a:gd name="connsiteY60" fmla="*/ 2803021 h 3879791"/>
              <a:gd name="connsiteX61" fmla="*/ 2649196 w 3751603"/>
              <a:gd name="connsiteY61" fmla="*/ 2221907 h 3879791"/>
              <a:gd name="connsiteX62" fmla="*/ 2238998 w 3751603"/>
              <a:gd name="connsiteY62" fmla="*/ 2307365 h 3879791"/>
              <a:gd name="connsiteX63" fmla="*/ 914400 w 3751603"/>
              <a:gd name="connsiteY63" fmla="*/ 2606467 h 3879791"/>
              <a:gd name="connsiteX64" fmla="*/ 897308 w 3751603"/>
              <a:gd name="connsiteY64" fmla="*/ 2623559 h 3879791"/>
              <a:gd name="connsiteX0" fmla="*/ 2315909 w 3751603"/>
              <a:gd name="connsiteY0" fmla="*/ 2102265 h 3879791"/>
              <a:gd name="connsiteX1" fmla="*/ 2350093 w 3751603"/>
              <a:gd name="connsiteY1" fmla="*/ 1734796 h 3879791"/>
              <a:gd name="connsiteX2" fmla="*/ 2358640 w 3751603"/>
              <a:gd name="connsiteY2" fmla="*/ 1478423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162085 w 3751603"/>
              <a:gd name="connsiteY1" fmla="*/ 1546789 h 3879791"/>
              <a:gd name="connsiteX2" fmla="*/ 2358640 w 3751603"/>
              <a:gd name="connsiteY2" fmla="*/ 1478423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162085 w 3751603"/>
              <a:gd name="connsiteY1" fmla="*/ 1546789 h 3879791"/>
              <a:gd name="connsiteX2" fmla="*/ 2358640 w 3751603"/>
              <a:gd name="connsiteY2" fmla="*/ 1478423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162085 w 3751603"/>
              <a:gd name="connsiteY1" fmla="*/ 1546789 h 3879791"/>
              <a:gd name="connsiteX2" fmla="*/ 2358640 w 3751603"/>
              <a:gd name="connsiteY2" fmla="*/ 1478423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162085 w 3751603"/>
              <a:gd name="connsiteY1" fmla="*/ 1546789 h 3879791"/>
              <a:gd name="connsiteX2" fmla="*/ 2358640 w 3751603"/>
              <a:gd name="connsiteY2" fmla="*/ 1478423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162085 w 3751603"/>
              <a:gd name="connsiteY1" fmla="*/ 1546789 h 3879791"/>
              <a:gd name="connsiteX2" fmla="*/ 2341549 w 3751603"/>
              <a:gd name="connsiteY2" fmla="*/ 1512606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162085 w 3751603"/>
              <a:gd name="connsiteY1" fmla="*/ 1546789 h 3879791"/>
              <a:gd name="connsiteX2" fmla="*/ 2367187 w 3751603"/>
              <a:gd name="connsiteY2" fmla="*/ 1486969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204813 w 3751603"/>
              <a:gd name="connsiteY1" fmla="*/ 1580972 h 3879791"/>
              <a:gd name="connsiteX2" fmla="*/ 2367187 w 3751603"/>
              <a:gd name="connsiteY2" fmla="*/ 1486969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204813 w 3751603"/>
              <a:gd name="connsiteY1" fmla="*/ 1580972 h 3879791"/>
              <a:gd name="connsiteX2" fmla="*/ 2367187 w 3751603"/>
              <a:gd name="connsiteY2" fmla="*/ 1486969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2315909 w 3751603"/>
              <a:gd name="connsiteY0" fmla="*/ 2102265 h 3879791"/>
              <a:gd name="connsiteX1" fmla="*/ 2204813 w 3751603"/>
              <a:gd name="connsiteY1" fmla="*/ 1555335 h 3879791"/>
              <a:gd name="connsiteX2" fmla="*/ 2367187 w 3751603"/>
              <a:gd name="connsiteY2" fmla="*/ 1486969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1375872 w 3751603"/>
              <a:gd name="connsiteY0" fmla="*/ 2350093 h 3879791"/>
              <a:gd name="connsiteX1" fmla="*/ 2204813 w 3751603"/>
              <a:gd name="connsiteY1" fmla="*/ 1555335 h 3879791"/>
              <a:gd name="connsiteX2" fmla="*/ 2367187 w 3751603"/>
              <a:gd name="connsiteY2" fmla="*/ 1486969 h 3879791"/>
              <a:gd name="connsiteX3" fmla="*/ 2375731 w 3751603"/>
              <a:gd name="connsiteY3" fmla="*/ 709301 h 3879791"/>
              <a:gd name="connsiteX4" fmla="*/ 2640650 w 3751603"/>
              <a:gd name="connsiteY4" fmla="*/ 0 h 3879791"/>
              <a:gd name="connsiteX5" fmla="*/ 1367327 w 3751603"/>
              <a:gd name="connsiteY5" fmla="*/ 17092 h 3879791"/>
              <a:gd name="connsiteX6" fmla="*/ 1076770 w 3751603"/>
              <a:gd name="connsiteY6" fmla="*/ 341832 h 3879791"/>
              <a:gd name="connsiteX7" fmla="*/ 854579 w 3751603"/>
              <a:gd name="connsiteY7" fmla="*/ 393107 h 3879791"/>
              <a:gd name="connsiteX8" fmla="*/ 752030 w 3751603"/>
              <a:gd name="connsiteY8" fmla="*/ 307649 h 3879791"/>
              <a:gd name="connsiteX9" fmla="*/ 666572 w 3751603"/>
              <a:gd name="connsiteY9" fmla="*/ 376015 h 3879791"/>
              <a:gd name="connsiteX10" fmla="*/ 495656 w 3751603"/>
              <a:gd name="connsiteY10" fmla="*/ 401653 h 3879791"/>
              <a:gd name="connsiteX11" fmla="*/ 170916 w 3751603"/>
              <a:gd name="connsiteY11" fmla="*/ 1162228 h 3879791"/>
              <a:gd name="connsiteX12" fmla="*/ 333286 w 3751603"/>
              <a:gd name="connsiteY12" fmla="*/ 1222049 h 3879791"/>
              <a:gd name="connsiteX13" fmla="*/ 401652 w 3751603"/>
              <a:gd name="connsiteY13" fmla="*/ 1085316 h 3879791"/>
              <a:gd name="connsiteX14" fmla="*/ 521293 w 3751603"/>
              <a:gd name="connsiteY14" fmla="*/ 1102408 h 3879791"/>
              <a:gd name="connsiteX15" fmla="*/ 658026 w 3751603"/>
              <a:gd name="connsiteY15" fmla="*/ 1068224 h 3879791"/>
              <a:gd name="connsiteX16" fmla="*/ 683663 w 3751603"/>
              <a:gd name="connsiteY16" fmla="*/ 1880075 h 3879791"/>
              <a:gd name="connsiteX17" fmla="*/ 495656 w 3751603"/>
              <a:gd name="connsiteY17" fmla="*/ 1905712 h 3879791"/>
              <a:gd name="connsiteX18" fmla="*/ 401652 w 3751603"/>
              <a:gd name="connsiteY18" fmla="*/ 1897167 h 3879791"/>
              <a:gd name="connsiteX19" fmla="*/ 384560 w 3751603"/>
              <a:gd name="connsiteY19" fmla="*/ 1786071 h 3879791"/>
              <a:gd name="connsiteX20" fmla="*/ 299103 w 3751603"/>
              <a:gd name="connsiteY20" fmla="*/ 1743342 h 3879791"/>
              <a:gd name="connsiteX21" fmla="*/ 230736 w 3751603"/>
              <a:gd name="connsiteY21" fmla="*/ 1777525 h 3879791"/>
              <a:gd name="connsiteX22" fmla="*/ 162370 w 3751603"/>
              <a:gd name="connsiteY22" fmla="*/ 1828800 h 3879791"/>
              <a:gd name="connsiteX23" fmla="*/ 0 w 3751603"/>
              <a:gd name="connsiteY23" fmla="*/ 1862983 h 3879791"/>
              <a:gd name="connsiteX24" fmla="*/ 239282 w 3751603"/>
              <a:gd name="connsiteY24" fmla="*/ 2563739 h 3879791"/>
              <a:gd name="connsiteX25" fmla="*/ 418744 w 3751603"/>
              <a:gd name="connsiteY25" fmla="*/ 2521010 h 3879791"/>
              <a:gd name="connsiteX26" fmla="*/ 538385 w 3751603"/>
              <a:gd name="connsiteY26" fmla="*/ 2845750 h 3879791"/>
              <a:gd name="connsiteX27" fmla="*/ 589660 w 3751603"/>
              <a:gd name="connsiteY27" fmla="*/ 2828658 h 3879791"/>
              <a:gd name="connsiteX28" fmla="*/ 709301 w 3751603"/>
              <a:gd name="connsiteY28" fmla="*/ 2982482 h 3879791"/>
              <a:gd name="connsiteX29" fmla="*/ 794759 w 3751603"/>
              <a:gd name="connsiteY29" fmla="*/ 2948299 h 3879791"/>
              <a:gd name="connsiteX30" fmla="*/ 692209 w 3751603"/>
              <a:gd name="connsiteY30" fmla="*/ 2743200 h 3879791"/>
              <a:gd name="connsiteX31" fmla="*/ 666572 w 3751603"/>
              <a:gd name="connsiteY31" fmla="*/ 2717563 h 3879791"/>
              <a:gd name="connsiteX32" fmla="*/ 743484 w 3751603"/>
              <a:gd name="connsiteY32" fmla="*/ 2649196 h 3879791"/>
              <a:gd name="connsiteX33" fmla="*/ 922946 w 3751603"/>
              <a:gd name="connsiteY33" fmla="*/ 2606467 h 3879791"/>
              <a:gd name="connsiteX34" fmla="*/ 1410056 w 3751603"/>
              <a:gd name="connsiteY34" fmla="*/ 3196127 h 3879791"/>
              <a:gd name="connsiteX35" fmla="*/ 1401510 w 3751603"/>
              <a:gd name="connsiteY35" fmla="*/ 3298677 h 3879791"/>
              <a:gd name="connsiteX36" fmla="*/ 1213503 w 3751603"/>
              <a:gd name="connsiteY36" fmla="*/ 3332860 h 3879791"/>
              <a:gd name="connsiteX37" fmla="*/ 1110953 w 3751603"/>
              <a:gd name="connsiteY37" fmla="*/ 3273039 h 3879791"/>
              <a:gd name="connsiteX38" fmla="*/ 1051132 w 3751603"/>
              <a:gd name="connsiteY38" fmla="*/ 3273039 h 3879791"/>
              <a:gd name="connsiteX39" fmla="*/ 1008403 w 3751603"/>
              <a:gd name="connsiteY39" fmla="*/ 3409772 h 3879791"/>
              <a:gd name="connsiteX40" fmla="*/ 1897166 w 3751603"/>
              <a:gd name="connsiteY40" fmla="*/ 3879791 h 3879791"/>
              <a:gd name="connsiteX41" fmla="*/ 2127903 w 3751603"/>
              <a:gd name="connsiteY41" fmla="*/ 3811424 h 3879791"/>
              <a:gd name="connsiteX42" fmla="*/ 2384276 w 3751603"/>
              <a:gd name="connsiteY42" fmla="*/ 3760150 h 3879791"/>
              <a:gd name="connsiteX43" fmla="*/ 2008261 w 3751603"/>
              <a:gd name="connsiteY43" fmla="*/ 3725967 h 3879791"/>
              <a:gd name="connsiteX44" fmla="*/ 1956987 w 3751603"/>
              <a:gd name="connsiteY44" fmla="*/ 3717421 h 3879791"/>
              <a:gd name="connsiteX45" fmla="*/ 1931349 w 3751603"/>
              <a:gd name="connsiteY45" fmla="*/ 3589234 h 3879791"/>
              <a:gd name="connsiteX46" fmla="*/ 2247544 w 3751603"/>
              <a:gd name="connsiteY46" fmla="*/ 3537959 h 3879791"/>
              <a:gd name="connsiteX47" fmla="*/ 2871387 w 3751603"/>
              <a:gd name="connsiteY47" fmla="*/ 3572142 h 3879791"/>
              <a:gd name="connsiteX48" fmla="*/ 2811566 w 3751603"/>
              <a:gd name="connsiteY48" fmla="*/ 3529413 h 3879791"/>
              <a:gd name="connsiteX49" fmla="*/ 2837203 w 3751603"/>
              <a:gd name="connsiteY49" fmla="*/ 3461047 h 3879791"/>
              <a:gd name="connsiteX50" fmla="*/ 2794474 w 3751603"/>
              <a:gd name="connsiteY50" fmla="*/ 3418318 h 3879791"/>
              <a:gd name="connsiteX51" fmla="*/ 3076486 w 3751603"/>
              <a:gd name="connsiteY51" fmla="*/ 3102124 h 3879791"/>
              <a:gd name="connsiteX52" fmla="*/ 3537959 w 3751603"/>
              <a:gd name="connsiteY52" fmla="*/ 2999574 h 3879791"/>
              <a:gd name="connsiteX53" fmla="*/ 3572142 w 3751603"/>
              <a:gd name="connsiteY53" fmla="*/ 3042303 h 3879791"/>
              <a:gd name="connsiteX54" fmla="*/ 3367043 w 3751603"/>
              <a:gd name="connsiteY54" fmla="*/ 3264494 h 3879791"/>
              <a:gd name="connsiteX55" fmla="*/ 3751603 w 3751603"/>
              <a:gd name="connsiteY55" fmla="*/ 3204673 h 3879791"/>
              <a:gd name="connsiteX56" fmla="*/ 3529413 w 3751603"/>
              <a:gd name="connsiteY56" fmla="*/ 3119215 h 3879791"/>
              <a:gd name="connsiteX57" fmla="*/ 3563596 w 3751603"/>
              <a:gd name="connsiteY57" fmla="*/ 3050849 h 3879791"/>
              <a:gd name="connsiteX58" fmla="*/ 3537959 w 3751603"/>
              <a:gd name="connsiteY58" fmla="*/ 3016666 h 3879791"/>
              <a:gd name="connsiteX59" fmla="*/ 3349951 w 3751603"/>
              <a:gd name="connsiteY59" fmla="*/ 3033757 h 3879791"/>
              <a:gd name="connsiteX60" fmla="*/ 3127760 w 3751603"/>
              <a:gd name="connsiteY60" fmla="*/ 2922662 h 3879791"/>
              <a:gd name="connsiteX61" fmla="*/ 3136306 w 3751603"/>
              <a:gd name="connsiteY61" fmla="*/ 2803021 h 3879791"/>
              <a:gd name="connsiteX62" fmla="*/ 2649196 w 3751603"/>
              <a:gd name="connsiteY62" fmla="*/ 2221907 h 3879791"/>
              <a:gd name="connsiteX63" fmla="*/ 2238998 w 3751603"/>
              <a:gd name="connsiteY63" fmla="*/ 2307365 h 3879791"/>
              <a:gd name="connsiteX64" fmla="*/ 914400 w 3751603"/>
              <a:gd name="connsiteY64" fmla="*/ 2606467 h 3879791"/>
              <a:gd name="connsiteX65" fmla="*/ 897308 w 3751603"/>
              <a:gd name="connsiteY65" fmla="*/ 2623559 h 3879791"/>
              <a:gd name="connsiteX0" fmla="*/ 1375872 w 3751603"/>
              <a:gd name="connsiteY0" fmla="*/ 2350093 h 3879791"/>
              <a:gd name="connsiteX1" fmla="*/ 1683521 w 3751603"/>
              <a:gd name="connsiteY1" fmla="*/ 2050991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375872 w 3751603"/>
              <a:gd name="connsiteY0" fmla="*/ 2350093 h 3879791"/>
              <a:gd name="connsiteX1" fmla="*/ 2350093 w 3751603"/>
              <a:gd name="connsiteY1" fmla="*/ 2059537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375872 w 3751603"/>
              <a:gd name="connsiteY0" fmla="*/ 2350093 h 3879791"/>
              <a:gd name="connsiteX1" fmla="*/ 2350093 w 3751603"/>
              <a:gd name="connsiteY1" fmla="*/ 2059537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375872 w 3751603"/>
              <a:gd name="connsiteY0" fmla="*/ 2350093 h 3879791"/>
              <a:gd name="connsiteX1" fmla="*/ 2350093 w 3751603"/>
              <a:gd name="connsiteY1" fmla="*/ 2059537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375872 w 3751603"/>
              <a:gd name="connsiteY0" fmla="*/ 2350093 h 3879791"/>
              <a:gd name="connsiteX1" fmla="*/ 2350093 w 3751603"/>
              <a:gd name="connsiteY1" fmla="*/ 2059537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375872 w 3751603"/>
              <a:gd name="connsiteY0" fmla="*/ 2324455 h 3879791"/>
              <a:gd name="connsiteX1" fmla="*/ 2350093 w 3751603"/>
              <a:gd name="connsiteY1" fmla="*/ 2059537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110952 w 3751603"/>
              <a:gd name="connsiteY0" fmla="*/ 1837344 h 3879791"/>
              <a:gd name="connsiteX1" fmla="*/ 2350093 w 3751603"/>
              <a:gd name="connsiteY1" fmla="*/ 2059537 h 3879791"/>
              <a:gd name="connsiteX2" fmla="*/ 2204813 w 3751603"/>
              <a:gd name="connsiteY2" fmla="*/ 1555335 h 3879791"/>
              <a:gd name="connsiteX3" fmla="*/ 2367187 w 3751603"/>
              <a:gd name="connsiteY3" fmla="*/ 1486969 h 3879791"/>
              <a:gd name="connsiteX4" fmla="*/ 2375731 w 3751603"/>
              <a:gd name="connsiteY4" fmla="*/ 709301 h 3879791"/>
              <a:gd name="connsiteX5" fmla="*/ 2640650 w 3751603"/>
              <a:gd name="connsiteY5" fmla="*/ 0 h 3879791"/>
              <a:gd name="connsiteX6" fmla="*/ 1367327 w 3751603"/>
              <a:gd name="connsiteY6" fmla="*/ 17092 h 3879791"/>
              <a:gd name="connsiteX7" fmla="*/ 1076770 w 3751603"/>
              <a:gd name="connsiteY7" fmla="*/ 341832 h 3879791"/>
              <a:gd name="connsiteX8" fmla="*/ 854579 w 3751603"/>
              <a:gd name="connsiteY8" fmla="*/ 393107 h 3879791"/>
              <a:gd name="connsiteX9" fmla="*/ 752030 w 3751603"/>
              <a:gd name="connsiteY9" fmla="*/ 307649 h 3879791"/>
              <a:gd name="connsiteX10" fmla="*/ 666572 w 3751603"/>
              <a:gd name="connsiteY10" fmla="*/ 376015 h 3879791"/>
              <a:gd name="connsiteX11" fmla="*/ 495656 w 3751603"/>
              <a:gd name="connsiteY11" fmla="*/ 401653 h 3879791"/>
              <a:gd name="connsiteX12" fmla="*/ 170916 w 3751603"/>
              <a:gd name="connsiteY12" fmla="*/ 1162228 h 3879791"/>
              <a:gd name="connsiteX13" fmla="*/ 333286 w 3751603"/>
              <a:gd name="connsiteY13" fmla="*/ 1222049 h 3879791"/>
              <a:gd name="connsiteX14" fmla="*/ 401652 w 3751603"/>
              <a:gd name="connsiteY14" fmla="*/ 1085316 h 3879791"/>
              <a:gd name="connsiteX15" fmla="*/ 521293 w 3751603"/>
              <a:gd name="connsiteY15" fmla="*/ 1102408 h 3879791"/>
              <a:gd name="connsiteX16" fmla="*/ 658026 w 3751603"/>
              <a:gd name="connsiteY16" fmla="*/ 1068224 h 3879791"/>
              <a:gd name="connsiteX17" fmla="*/ 683663 w 3751603"/>
              <a:gd name="connsiteY17" fmla="*/ 1880075 h 3879791"/>
              <a:gd name="connsiteX18" fmla="*/ 495656 w 3751603"/>
              <a:gd name="connsiteY18" fmla="*/ 1905712 h 3879791"/>
              <a:gd name="connsiteX19" fmla="*/ 401652 w 3751603"/>
              <a:gd name="connsiteY19" fmla="*/ 1897167 h 3879791"/>
              <a:gd name="connsiteX20" fmla="*/ 384560 w 3751603"/>
              <a:gd name="connsiteY20" fmla="*/ 1786071 h 3879791"/>
              <a:gd name="connsiteX21" fmla="*/ 299103 w 3751603"/>
              <a:gd name="connsiteY21" fmla="*/ 1743342 h 3879791"/>
              <a:gd name="connsiteX22" fmla="*/ 230736 w 3751603"/>
              <a:gd name="connsiteY22" fmla="*/ 1777525 h 3879791"/>
              <a:gd name="connsiteX23" fmla="*/ 162370 w 3751603"/>
              <a:gd name="connsiteY23" fmla="*/ 1828800 h 3879791"/>
              <a:gd name="connsiteX24" fmla="*/ 0 w 3751603"/>
              <a:gd name="connsiteY24" fmla="*/ 1862983 h 3879791"/>
              <a:gd name="connsiteX25" fmla="*/ 239282 w 3751603"/>
              <a:gd name="connsiteY25" fmla="*/ 2563739 h 3879791"/>
              <a:gd name="connsiteX26" fmla="*/ 418744 w 3751603"/>
              <a:gd name="connsiteY26" fmla="*/ 2521010 h 3879791"/>
              <a:gd name="connsiteX27" fmla="*/ 538385 w 3751603"/>
              <a:gd name="connsiteY27" fmla="*/ 2845750 h 3879791"/>
              <a:gd name="connsiteX28" fmla="*/ 589660 w 3751603"/>
              <a:gd name="connsiteY28" fmla="*/ 2828658 h 3879791"/>
              <a:gd name="connsiteX29" fmla="*/ 709301 w 3751603"/>
              <a:gd name="connsiteY29" fmla="*/ 2982482 h 3879791"/>
              <a:gd name="connsiteX30" fmla="*/ 794759 w 3751603"/>
              <a:gd name="connsiteY30" fmla="*/ 2948299 h 3879791"/>
              <a:gd name="connsiteX31" fmla="*/ 692209 w 3751603"/>
              <a:gd name="connsiteY31" fmla="*/ 2743200 h 3879791"/>
              <a:gd name="connsiteX32" fmla="*/ 666572 w 3751603"/>
              <a:gd name="connsiteY32" fmla="*/ 2717563 h 3879791"/>
              <a:gd name="connsiteX33" fmla="*/ 743484 w 3751603"/>
              <a:gd name="connsiteY33" fmla="*/ 2649196 h 3879791"/>
              <a:gd name="connsiteX34" fmla="*/ 922946 w 3751603"/>
              <a:gd name="connsiteY34" fmla="*/ 2606467 h 3879791"/>
              <a:gd name="connsiteX35" fmla="*/ 1410056 w 3751603"/>
              <a:gd name="connsiteY35" fmla="*/ 3196127 h 3879791"/>
              <a:gd name="connsiteX36" fmla="*/ 1401510 w 3751603"/>
              <a:gd name="connsiteY36" fmla="*/ 3298677 h 3879791"/>
              <a:gd name="connsiteX37" fmla="*/ 1213503 w 3751603"/>
              <a:gd name="connsiteY37" fmla="*/ 3332860 h 3879791"/>
              <a:gd name="connsiteX38" fmla="*/ 1110953 w 3751603"/>
              <a:gd name="connsiteY38" fmla="*/ 3273039 h 3879791"/>
              <a:gd name="connsiteX39" fmla="*/ 1051132 w 3751603"/>
              <a:gd name="connsiteY39" fmla="*/ 3273039 h 3879791"/>
              <a:gd name="connsiteX40" fmla="*/ 1008403 w 3751603"/>
              <a:gd name="connsiteY40" fmla="*/ 3409772 h 3879791"/>
              <a:gd name="connsiteX41" fmla="*/ 1897166 w 3751603"/>
              <a:gd name="connsiteY41" fmla="*/ 3879791 h 3879791"/>
              <a:gd name="connsiteX42" fmla="*/ 2127903 w 3751603"/>
              <a:gd name="connsiteY42" fmla="*/ 3811424 h 3879791"/>
              <a:gd name="connsiteX43" fmla="*/ 2384276 w 3751603"/>
              <a:gd name="connsiteY43" fmla="*/ 3760150 h 3879791"/>
              <a:gd name="connsiteX44" fmla="*/ 2008261 w 3751603"/>
              <a:gd name="connsiteY44" fmla="*/ 3725967 h 3879791"/>
              <a:gd name="connsiteX45" fmla="*/ 1956987 w 3751603"/>
              <a:gd name="connsiteY45" fmla="*/ 3717421 h 3879791"/>
              <a:gd name="connsiteX46" fmla="*/ 1931349 w 3751603"/>
              <a:gd name="connsiteY46" fmla="*/ 3589234 h 3879791"/>
              <a:gd name="connsiteX47" fmla="*/ 2247544 w 3751603"/>
              <a:gd name="connsiteY47" fmla="*/ 3537959 h 3879791"/>
              <a:gd name="connsiteX48" fmla="*/ 2871387 w 3751603"/>
              <a:gd name="connsiteY48" fmla="*/ 3572142 h 3879791"/>
              <a:gd name="connsiteX49" fmla="*/ 2811566 w 3751603"/>
              <a:gd name="connsiteY49" fmla="*/ 3529413 h 3879791"/>
              <a:gd name="connsiteX50" fmla="*/ 2837203 w 3751603"/>
              <a:gd name="connsiteY50" fmla="*/ 3461047 h 3879791"/>
              <a:gd name="connsiteX51" fmla="*/ 2794474 w 3751603"/>
              <a:gd name="connsiteY51" fmla="*/ 3418318 h 3879791"/>
              <a:gd name="connsiteX52" fmla="*/ 3076486 w 3751603"/>
              <a:gd name="connsiteY52" fmla="*/ 3102124 h 3879791"/>
              <a:gd name="connsiteX53" fmla="*/ 3537959 w 3751603"/>
              <a:gd name="connsiteY53" fmla="*/ 2999574 h 3879791"/>
              <a:gd name="connsiteX54" fmla="*/ 3572142 w 3751603"/>
              <a:gd name="connsiteY54" fmla="*/ 3042303 h 3879791"/>
              <a:gd name="connsiteX55" fmla="*/ 3367043 w 3751603"/>
              <a:gd name="connsiteY55" fmla="*/ 3264494 h 3879791"/>
              <a:gd name="connsiteX56" fmla="*/ 3751603 w 3751603"/>
              <a:gd name="connsiteY56" fmla="*/ 3204673 h 3879791"/>
              <a:gd name="connsiteX57" fmla="*/ 3529413 w 3751603"/>
              <a:gd name="connsiteY57" fmla="*/ 3119215 h 3879791"/>
              <a:gd name="connsiteX58" fmla="*/ 3563596 w 3751603"/>
              <a:gd name="connsiteY58" fmla="*/ 3050849 h 3879791"/>
              <a:gd name="connsiteX59" fmla="*/ 3537959 w 3751603"/>
              <a:gd name="connsiteY59" fmla="*/ 3016666 h 3879791"/>
              <a:gd name="connsiteX60" fmla="*/ 3349951 w 3751603"/>
              <a:gd name="connsiteY60" fmla="*/ 3033757 h 3879791"/>
              <a:gd name="connsiteX61" fmla="*/ 3127760 w 3751603"/>
              <a:gd name="connsiteY61" fmla="*/ 2922662 h 3879791"/>
              <a:gd name="connsiteX62" fmla="*/ 3136306 w 3751603"/>
              <a:gd name="connsiteY62" fmla="*/ 2803021 h 3879791"/>
              <a:gd name="connsiteX63" fmla="*/ 2649196 w 3751603"/>
              <a:gd name="connsiteY63" fmla="*/ 2221907 h 3879791"/>
              <a:gd name="connsiteX64" fmla="*/ 2238998 w 3751603"/>
              <a:gd name="connsiteY64" fmla="*/ 2307365 h 3879791"/>
              <a:gd name="connsiteX65" fmla="*/ 914400 w 3751603"/>
              <a:gd name="connsiteY65" fmla="*/ 2606467 h 3879791"/>
              <a:gd name="connsiteX66" fmla="*/ 897308 w 3751603"/>
              <a:gd name="connsiteY66" fmla="*/ 2623559 h 3879791"/>
              <a:gd name="connsiteX0" fmla="*/ 1110952 w 3751603"/>
              <a:gd name="connsiteY0" fmla="*/ 1837344 h 3879791"/>
              <a:gd name="connsiteX1" fmla="*/ 1683521 w 3751603"/>
              <a:gd name="connsiteY1" fmla="*/ 1939896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10952 w 3751603"/>
              <a:gd name="connsiteY0" fmla="*/ 1837344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10952 w 3751603"/>
              <a:gd name="connsiteY0" fmla="*/ 1837344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10952 w 3751603"/>
              <a:gd name="connsiteY0" fmla="*/ 1837344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62227 w 3751603"/>
              <a:gd name="connsiteY0" fmla="*/ 1786069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62227 w 3751603"/>
              <a:gd name="connsiteY0" fmla="*/ 1786069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87864 w 3751603"/>
              <a:gd name="connsiteY0" fmla="*/ 1786069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87864 w 3751603"/>
              <a:gd name="connsiteY0" fmla="*/ 1786069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10952 w 3751603"/>
              <a:gd name="connsiteY0" fmla="*/ 1803161 h 3879791"/>
              <a:gd name="connsiteX1" fmla="*/ 1358781 w 3751603"/>
              <a:gd name="connsiteY1" fmla="*/ 2298820 h 3879791"/>
              <a:gd name="connsiteX2" fmla="*/ 2350093 w 3751603"/>
              <a:gd name="connsiteY2" fmla="*/ 2059537 h 3879791"/>
              <a:gd name="connsiteX3" fmla="*/ 2204813 w 3751603"/>
              <a:gd name="connsiteY3" fmla="*/ 1555335 h 3879791"/>
              <a:gd name="connsiteX4" fmla="*/ 2367187 w 3751603"/>
              <a:gd name="connsiteY4" fmla="*/ 1486969 h 3879791"/>
              <a:gd name="connsiteX5" fmla="*/ 2375731 w 3751603"/>
              <a:gd name="connsiteY5" fmla="*/ 709301 h 3879791"/>
              <a:gd name="connsiteX6" fmla="*/ 2640650 w 3751603"/>
              <a:gd name="connsiteY6" fmla="*/ 0 h 3879791"/>
              <a:gd name="connsiteX7" fmla="*/ 1367327 w 3751603"/>
              <a:gd name="connsiteY7" fmla="*/ 17092 h 3879791"/>
              <a:gd name="connsiteX8" fmla="*/ 1076770 w 3751603"/>
              <a:gd name="connsiteY8" fmla="*/ 341832 h 3879791"/>
              <a:gd name="connsiteX9" fmla="*/ 854579 w 3751603"/>
              <a:gd name="connsiteY9" fmla="*/ 393107 h 3879791"/>
              <a:gd name="connsiteX10" fmla="*/ 752030 w 3751603"/>
              <a:gd name="connsiteY10" fmla="*/ 307649 h 3879791"/>
              <a:gd name="connsiteX11" fmla="*/ 666572 w 3751603"/>
              <a:gd name="connsiteY11" fmla="*/ 376015 h 3879791"/>
              <a:gd name="connsiteX12" fmla="*/ 495656 w 3751603"/>
              <a:gd name="connsiteY12" fmla="*/ 401653 h 3879791"/>
              <a:gd name="connsiteX13" fmla="*/ 170916 w 3751603"/>
              <a:gd name="connsiteY13" fmla="*/ 1162228 h 3879791"/>
              <a:gd name="connsiteX14" fmla="*/ 333286 w 3751603"/>
              <a:gd name="connsiteY14" fmla="*/ 1222049 h 3879791"/>
              <a:gd name="connsiteX15" fmla="*/ 401652 w 3751603"/>
              <a:gd name="connsiteY15" fmla="*/ 1085316 h 3879791"/>
              <a:gd name="connsiteX16" fmla="*/ 521293 w 3751603"/>
              <a:gd name="connsiteY16" fmla="*/ 1102408 h 3879791"/>
              <a:gd name="connsiteX17" fmla="*/ 658026 w 3751603"/>
              <a:gd name="connsiteY17" fmla="*/ 1068224 h 3879791"/>
              <a:gd name="connsiteX18" fmla="*/ 683663 w 3751603"/>
              <a:gd name="connsiteY18" fmla="*/ 1880075 h 3879791"/>
              <a:gd name="connsiteX19" fmla="*/ 495656 w 3751603"/>
              <a:gd name="connsiteY19" fmla="*/ 1905712 h 3879791"/>
              <a:gd name="connsiteX20" fmla="*/ 401652 w 3751603"/>
              <a:gd name="connsiteY20" fmla="*/ 1897167 h 3879791"/>
              <a:gd name="connsiteX21" fmla="*/ 384560 w 3751603"/>
              <a:gd name="connsiteY21" fmla="*/ 1786071 h 3879791"/>
              <a:gd name="connsiteX22" fmla="*/ 299103 w 3751603"/>
              <a:gd name="connsiteY22" fmla="*/ 1743342 h 3879791"/>
              <a:gd name="connsiteX23" fmla="*/ 230736 w 3751603"/>
              <a:gd name="connsiteY23" fmla="*/ 1777525 h 3879791"/>
              <a:gd name="connsiteX24" fmla="*/ 162370 w 3751603"/>
              <a:gd name="connsiteY24" fmla="*/ 1828800 h 3879791"/>
              <a:gd name="connsiteX25" fmla="*/ 0 w 3751603"/>
              <a:gd name="connsiteY25" fmla="*/ 1862983 h 3879791"/>
              <a:gd name="connsiteX26" fmla="*/ 239282 w 3751603"/>
              <a:gd name="connsiteY26" fmla="*/ 2563739 h 3879791"/>
              <a:gd name="connsiteX27" fmla="*/ 418744 w 3751603"/>
              <a:gd name="connsiteY27" fmla="*/ 2521010 h 3879791"/>
              <a:gd name="connsiteX28" fmla="*/ 538385 w 3751603"/>
              <a:gd name="connsiteY28" fmla="*/ 2845750 h 3879791"/>
              <a:gd name="connsiteX29" fmla="*/ 589660 w 3751603"/>
              <a:gd name="connsiteY29" fmla="*/ 2828658 h 3879791"/>
              <a:gd name="connsiteX30" fmla="*/ 709301 w 3751603"/>
              <a:gd name="connsiteY30" fmla="*/ 2982482 h 3879791"/>
              <a:gd name="connsiteX31" fmla="*/ 794759 w 3751603"/>
              <a:gd name="connsiteY31" fmla="*/ 2948299 h 3879791"/>
              <a:gd name="connsiteX32" fmla="*/ 692209 w 3751603"/>
              <a:gd name="connsiteY32" fmla="*/ 2743200 h 3879791"/>
              <a:gd name="connsiteX33" fmla="*/ 666572 w 3751603"/>
              <a:gd name="connsiteY33" fmla="*/ 2717563 h 3879791"/>
              <a:gd name="connsiteX34" fmla="*/ 743484 w 3751603"/>
              <a:gd name="connsiteY34" fmla="*/ 2649196 h 3879791"/>
              <a:gd name="connsiteX35" fmla="*/ 922946 w 3751603"/>
              <a:gd name="connsiteY35" fmla="*/ 2606467 h 3879791"/>
              <a:gd name="connsiteX36" fmla="*/ 1410056 w 3751603"/>
              <a:gd name="connsiteY36" fmla="*/ 3196127 h 3879791"/>
              <a:gd name="connsiteX37" fmla="*/ 1401510 w 3751603"/>
              <a:gd name="connsiteY37" fmla="*/ 3298677 h 3879791"/>
              <a:gd name="connsiteX38" fmla="*/ 1213503 w 3751603"/>
              <a:gd name="connsiteY38" fmla="*/ 3332860 h 3879791"/>
              <a:gd name="connsiteX39" fmla="*/ 1110953 w 3751603"/>
              <a:gd name="connsiteY39" fmla="*/ 3273039 h 3879791"/>
              <a:gd name="connsiteX40" fmla="*/ 1051132 w 3751603"/>
              <a:gd name="connsiteY40" fmla="*/ 3273039 h 3879791"/>
              <a:gd name="connsiteX41" fmla="*/ 1008403 w 3751603"/>
              <a:gd name="connsiteY41" fmla="*/ 3409772 h 3879791"/>
              <a:gd name="connsiteX42" fmla="*/ 1897166 w 3751603"/>
              <a:gd name="connsiteY42" fmla="*/ 3879791 h 3879791"/>
              <a:gd name="connsiteX43" fmla="*/ 2127903 w 3751603"/>
              <a:gd name="connsiteY43" fmla="*/ 3811424 h 3879791"/>
              <a:gd name="connsiteX44" fmla="*/ 2384276 w 3751603"/>
              <a:gd name="connsiteY44" fmla="*/ 3760150 h 3879791"/>
              <a:gd name="connsiteX45" fmla="*/ 2008261 w 3751603"/>
              <a:gd name="connsiteY45" fmla="*/ 3725967 h 3879791"/>
              <a:gd name="connsiteX46" fmla="*/ 1956987 w 3751603"/>
              <a:gd name="connsiteY46" fmla="*/ 3717421 h 3879791"/>
              <a:gd name="connsiteX47" fmla="*/ 1931349 w 3751603"/>
              <a:gd name="connsiteY47" fmla="*/ 3589234 h 3879791"/>
              <a:gd name="connsiteX48" fmla="*/ 2247544 w 3751603"/>
              <a:gd name="connsiteY48" fmla="*/ 3537959 h 3879791"/>
              <a:gd name="connsiteX49" fmla="*/ 2871387 w 3751603"/>
              <a:gd name="connsiteY49" fmla="*/ 3572142 h 3879791"/>
              <a:gd name="connsiteX50" fmla="*/ 2811566 w 3751603"/>
              <a:gd name="connsiteY50" fmla="*/ 3529413 h 3879791"/>
              <a:gd name="connsiteX51" fmla="*/ 2837203 w 3751603"/>
              <a:gd name="connsiteY51" fmla="*/ 3461047 h 3879791"/>
              <a:gd name="connsiteX52" fmla="*/ 2794474 w 3751603"/>
              <a:gd name="connsiteY52" fmla="*/ 3418318 h 3879791"/>
              <a:gd name="connsiteX53" fmla="*/ 3076486 w 3751603"/>
              <a:gd name="connsiteY53" fmla="*/ 3102124 h 3879791"/>
              <a:gd name="connsiteX54" fmla="*/ 3537959 w 3751603"/>
              <a:gd name="connsiteY54" fmla="*/ 2999574 h 3879791"/>
              <a:gd name="connsiteX55" fmla="*/ 3572142 w 3751603"/>
              <a:gd name="connsiteY55" fmla="*/ 3042303 h 3879791"/>
              <a:gd name="connsiteX56" fmla="*/ 3367043 w 3751603"/>
              <a:gd name="connsiteY56" fmla="*/ 3264494 h 3879791"/>
              <a:gd name="connsiteX57" fmla="*/ 3751603 w 3751603"/>
              <a:gd name="connsiteY57" fmla="*/ 3204673 h 3879791"/>
              <a:gd name="connsiteX58" fmla="*/ 3529413 w 3751603"/>
              <a:gd name="connsiteY58" fmla="*/ 3119215 h 3879791"/>
              <a:gd name="connsiteX59" fmla="*/ 3563596 w 3751603"/>
              <a:gd name="connsiteY59" fmla="*/ 3050849 h 3879791"/>
              <a:gd name="connsiteX60" fmla="*/ 3537959 w 3751603"/>
              <a:gd name="connsiteY60" fmla="*/ 3016666 h 3879791"/>
              <a:gd name="connsiteX61" fmla="*/ 3349951 w 3751603"/>
              <a:gd name="connsiteY61" fmla="*/ 3033757 h 3879791"/>
              <a:gd name="connsiteX62" fmla="*/ 3127760 w 3751603"/>
              <a:gd name="connsiteY62" fmla="*/ 2922662 h 3879791"/>
              <a:gd name="connsiteX63" fmla="*/ 3136306 w 3751603"/>
              <a:gd name="connsiteY63" fmla="*/ 2803021 h 3879791"/>
              <a:gd name="connsiteX64" fmla="*/ 2649196 w 3751603"/>
              <a:gd name="connsiteY64" fmla="*/ 2221907 h 3879791"/>
              <a:gd name="connsiteX65" fmla="*/ 2238998 w 3751603"/>
              <a:gd name="connsiteY65" fmla="*/ 2307365 h 3879791"/>
              <a:gd name="connsiteX66" fmla="*/ 914400 w 3751603"/>
              <a:gd name="connsiteY66" fmla="*/ 2606467 h 3879791"/>
              <a:gd name="connsiteX67" fmla="*/ 897308 w 3751603"/>
              <a:gd name="connsiteY67" fmla="*/ 2623559 h 3879791"/>
              <a:gd name="connsiteX0" fmla="*/ 1110952 w 3751603"/>
              <a:gd name="connsiteY0" fmla="*/ 1803161 h 3879791"/>
              <a:gd name="connsiteX1" fmla="*/ 1170774 w 3751603"/>
              <a:gd name="connsiteY1" fmla="*/ 1974079 h 3879791"/>
              <a:gd name="connsiteX2" fmla="*/ 1358781 w 3751603"/>
              <a:gd name="connsiteY2" fmla="*/ 2298820 h 3879791"/>
              <a:gd name="connsiteX3" fmla="*/ 2350093 w 3751603"/>
              <a:gd name="connsiteY3" fmla="*/ 2059537 h 3879791"/>
              <a:gd name="connsiteX4" fmla="*/ 2204813 w 3751603"/>
              <a:gd name="connsiteY4" fmla="*/ 1555335 h 3879791"/>
              <a:gd name="connsiteX5" fmla="*/ 2367187 w 3751603"/>
              <a:gd name="connsiteY5" fmla="*/ 1486969 h 3879791"/>
              <a:gd name="connsiteX6" fmla="*/ 2375731 w 3751603"/>
              <a:gd name="connsiteY6" fmla="*/ 709301 h 3879791"/>
              <a:gd name="connsiteX7" fmla="*/ 2640650 w 3751603"/>
              <a:gd name="connsiteY7" fmla="*/ 0 h 3879791"/>
              <a:gd name="connsiteX8" fmla="*/ 1367327 w 3751603"/>
              <a:gd name="connsiteY8" fmla="*/ 17092 h 3879791"/>
              <a:gd name="connsiteX9" fmla="*/ 1076770 w 3751603"/>
              <a:gd name="connsiteY9" fmla="*/ 341832 h 3879791"/>
              <a:gd name="connsiteX10" fmla="*/ 854579 w 3751603"/>
              <a:gd name="connsiteY10" fmla="*/ 393107 h 3879791"/>
              <a:gd name="connsiteX11" fmla="*/ 752030 w 3751603"/>
              <a:gd name="connsiteY11" fmla="*/ 307649 h 3879791"/>
              <a:gd name="connsiteX12" fmla="*/ 666572 w 3751603"/>
              <a:gd name="connsiteY12" fmla="*/ 376015 h 3879791"/>
              <a:gd name="connsiteX13" fmla="*/ 495656 w 3751603"/>
              <a:gd name="connsiteY13" fmla="*/ 401653 h 3879791"/>
              <a:gd name="connsiteX14" fmla="*/ 170916 w 3751603"/>
              <a:gd name="connsiteY14" fmla="*/ 1162228 h 3879791"/>
              <a:gd name="connsiteX15" fmla="*/ 333286 w 3751603"/>
              <a:gd name="connsiteY15" fmla="*/ 1222049 h 3879791"/>
              <a:gd name="connsiteX16" fmla="*/ 401652 w 3751603"/>
              <a:gd name="connsiteY16" fmla="*/ 1085316 h 3879791"/>
              <a:gd name="connsiteX17" fmla="*/ 521293 w 3751603"/>
              <a:gd name="connsiteY17" fmla="*/ 1102408 h 3879791"/>
              <a:gd name="connsiteX18" fmla="*/ 658026 w 3751603"/>
              <a:gd name="connsiteY18" fmla="*/ 1068224 h 3879791"/>
              <a:gd name="connsiteX19" fmla="*/ 683663 w 3751603"/>
              <a:gd name="connsiteY19" fmla="*/ 1880075 h 3879791"/>
              <a:gd name="connsiteX20" fmla="*/ 495656 w 3751603"/>
              <a:gd name="connsiteY20" fmla="*/ 1905712 h 3879791"/>
              <a:gd name="connsiteX21" fmla="*/ 401652 w 3751603"/>
              <a:gd name="connsiteY21" fmla="*/ 1897167 h 3879791"/>
              <a:gd name="connsiteX22" fmla="*/ 384560 w 3751603"/>
              <a:gd name="connsiteY22" fmla="*/ 1786071 h 3879791"/>
              <a:gd name="connsiteX23" fmla="*/ 299103 w 3751603"/>
              <a:gd name="connsiteY23" fmla="*/ 1743342 h 3879791"/>
              <a:gd name="connsiteX24" fmla="*/ 230736 w 3751603"/>
              <a:gd name="connsiteY24" fmla="*/ 1777525 h 3879791"/>
              <a:gd name="connsiteX25" fmla="*/ 162370 w 3751603"/>
              <a:gd name="connsiteY25" fmla="*/ 1828800 h 3879791"/>
              <a:gd name="connsiteX26" fmla="*/ 0 w 3751603"/>
              <a:gd name="connsiteY26" fmla="*/ 1862983 h 3879791"/>
              <a:gd name="connsiteX27" fmla="*/ 239282 w 3751603"/>
              <a:gd name="connsiteY27" fmla="*/ 2563739 h 3879791"/>
              <a:gd name="connsiteX28" fmla="*/ 418744 w 3751603"/>
              <a:gd name="connsiteY28" fmla="*/ 2521010 h 3879791"/>
              <a:gd name="connsiteX29" fmla="*/ 538385 w 3751603"/>
              <a:gd name="connsiteY29" fmla="*/ 2845750 h 3879791"/>
              <a:gd name="connsiteX30" fmla="*/ 589660 w 3751603"/>
              <a:gd name="connsiteY30" fmla="*/ 2828658 h 3879791"/>
              <a:gd name="connsiteX31" fmla="*/ 709301 w 3751603"/>
              <a:gd name="connsiteY31" fmla="*/ 2982482 h 3879791"/>
              <a:gd name="connsiteX32" fmla="*/ 794759 w 3751603"/>
              <a:gd name="connsiteY32" fmla="*/ 2948299 h 3879791"/>
              <a:gd name="connsiteX33" fmla="*/ 692209 w 3751603"/>
              <a:gd name="connsiteY33" fmla="*/ 2743200 h 3879791"/>
              <a:gd name="connsiteX34" fmla="*/ 666572 w 3751603"/>
              <a:gd name="connsiteY34" fmla="*/ 2717563 h 3879791"/>
              <a:gd name="connsiteX35" fmla="*/ 743484 w 3751603"/>
              <a:gd name="connsiteY35" fmla="*/ 2649196 h 3879791"/>
              <a:gd name="connsiteX36" fmla="*/ 922946 w 3751603"/>
              <a:gd name="connsiteY36" fmla="*/ 2606467 h 3879791"/>
              <a:gd name="connsiteX37" fmla="*/ 1410056 w 3751603"/>
              <a:gd name="connsiteY37" fmla="*/ 3196127 h 3879791"/>
              <a:gd name="connsiteX38" fmla="*/ 1401510 w 3751603"/>
              <a:gd name="connsiteY38" fmla="*/ 3298677 h 3879791"/>
              <a:gd name="connsiteX39" fmla="*/ 1213503 w 3751603"/>
              <a:gd name="connsiteY39" fmla="*/ 3332860 h 3879791"/>
              <a:gd name="connsiteX40" fmla="*/ 1110953 w 3751603"/>
              <a:gd name="connsiteY40" fmla="*/ 3273039 h 3879791"/>
              <a:gd name="connsiteX41" fmla="*/ 1051132 w 3751603"/>
              <a:gd name="connsiteY41" fmla="*/ 3273039 h 3879791"/>
              <a:gd name="connsiteX42" fmla="*/ 1008403 w 3751603"/>
              <a:gd name="connsiteY42" fmla="*/ 3409772 h 3879791"/>
              <a:gd name="connsiteX43" fmla="*/ 1897166 w 3751603"/>
              <a:gd name="connsiteY43" fmla="*/ 3879791 h 3879791"/>
              <a:gd name="connsiteX44" fmla="*/ 2127903 w 3751603"/>
              <a:gd name="connsiteY44" fmla="*/ 3811424 h 3879791"/>
              <a:gd name="connsiteX45" fmla="*/ 2384276 w 3751603"/>
              <a:gd name="connsiteY45" fmla="*/ 3760150 h 3879791"/>
              <a:gd name="connsiteX46" fmla="*/ 2008261 w 3751603"/>
              <a:gd name="connsiteY46" fmla="*/ 3725967 h 3879791"/>
              <a:gd name="connsiteX47" fmla="*/ 1956987 w 3751603"/>
              <a:gd name="connsiteY47" fmla="*/ 3717421 h 3879791"/>
              <a:gd name="connsiteX48" fmla="*/ 1931349 w 3751603"/>
              <a:gd name="connsiteY48" fmla="*/ 3589234 h 3879791"/>
              <a:gd name="connsiteX49" fmla="*/ 2247544 w 3751603"/>
              <a:gd name="connsiteY49" fmla="*/ 3537959 h 3879791"/>
              <a:gd name="connsiteX50" fmla="*/ 2871387 w 3751603"/>
              <a:gd name="connsiteY50" fmla="*/ 3572142 h 3879791"/>
              <a:gd name="connsiteX51" fmla="*/ 2811566 w 3751603"/>
              <a:gd name="connsiteY51" fmla="*/ 3529413 h 3879791"/>
              <a:gd name="connsiteX52" fmla="*/ 2837203 w 3751603"/>
              <a:gd name="connsiteY52" fmla="*/ 3461047 h 3879791"/>
              <a:gd name="connsiteX53" fmla="*/ 2794474 w 3751603"/>
              <a:gd name="connsiteY53" fmla="*/ 3418318 h 3879791"/>
              <a:gd name="connsiteX54" fmla="*/ 3076486 w 3751603"/>
              <a:gd name="connsiteY54" fmla="*/ 3102124 h 3879791"/>
              <a:gd name="connsiteX55" fmla="*/ 3537959 w 3751603"/>
              <a:gd name="connsiteY55" fmla="*/ 2999574 h 3879791"/>
              <a:gd name="connsiteX56" fmla="*/ 3572142 w 3751603"/>
              <a:gd name="connsiteY56" fmla="*/ 3042303 h 3879791"/>
              <a:gd name="connsiteX57" fmla="*/ 3367043 w 3751603"/>
              <a:gd name="connsiteY57" fmla="*/ 3264494 h 3879791"/>
              <a:gd name="connsiteX58" fmla="*/ 3751603 w 3751603"/>
              <a:gd name="connsiteY58" fmla="*/ 3204673 h 3879791"/>
              <a:gd name="connsiteX59" fmla="*/ 3529413 w 3751603"/>
              <a:gd name="connsiteY59" fmla="*/ 3119215 h 3879791"/>
              <a:gd name="connsiteX60" fmla="*/ 3563596 w 3751603"/>
              <a:gd name="connsiteY60" fmla="*/ 3050849 h 3879791"/>
              <a:gd name="connsiteX61" fmla="*/ 3537959 w 3751603"/>
              <a:gd name="connsiteY61" fmla="*/ 3016666 h 3879791"/>
              <a:gd name="connsiteX62" fmla="*/ 3349951 w 3751603"/>
              <a:gd name="connsiteY62" fmla="*/ 3033757 h 3879791"/>
              <a:gd name="connsiteX63" fmla="*/ 3127760 w 3751603"/>
              <a:gd name="connsiteY63" fmla="*/ 2922662 h 3879791"/>
              <a:gd name="connsiteX64" fmla="*/ 3136306 w 3751603"/>
              <a:gd name="connsiteY64" fmla="*/ 2803021 h 3879791"/>
              <a:gd name="connsiteX65" fmla="*/ 2649196 w 3751603"/>
              <a:gd name="connsiteY65" fmla="*/ 2221907 h 3879791"/>
              <a:gd name="connsiteX66" fmla="*/ 2238998 w 3751603"/>
              <a:gd name="connsiteY66" fmla="*/ 2307365 h 3879791"/>
              <a:gd name="connsiteX67" fmla="*/ 914400 w 3751603"/>
              <a:gd name="connsiteY67" fmla="*/ 2606467 h 3879791"/>
              <a:gd name="connsiteX68" fmla="*/ 897308 w 3751603"/>
              <a:gd name="connsiteY68" fmla="*/ 2623559 h 3879791"/>
              <a:gd name="connsiteX0" fmla="*/ 1110952 w 3751603"/>
              <a:gd name="connsiteY0" fmla="*/ 1803161 h 3879791"/>
              <a:gd name="connsiteX1" fmla="*/ 1179319 w 3751603"/>
              <a:gd name="connsiteY1" fmla="*/ 1786072 h 3879791"/>
              <a:gd name="connsiteX2" fmla="*/ 1358781 w 3751603"/>
              <a:gd name="connsiteY2" fmla="*/ 2298820 h 3879791"/>
              <a:gd name="connsiteX3" fmla="*/ 2350093 w 3751603"/>
              <a:gd name="connsiteY3" fmla="*/ 2059537 h 3879791"/>
              <a:gd name="connsiteX4" fmla="*/ 2204813 w 3751603"/>
              <a:gd name="connsiteY4" fmla="*/ 1555335 h 3879791"/>
              <a:gd name="connsiteX5" fmla="*/ 2367187 w 3751603"/>
              <a:gd name="connsiteY5" fmla="*/ 1486969 h 3879791"/>
              <a:gd name="connsiteX6" fmla="*/ 2375731 w 3751603"/>
              <a:gd name="connsiteY6" fmla="*/ 709301 h 3879791"/>
              <a:gd name="connsiteX7" fmla="*/ 2640650 w 3751603"/>
              <a:gd name="connsiteY7" fmla="*/ 0 h 3879791"/>
              <a:gd name="connsiteX8" fmla="*/ 1367327 w 3751603"/>
              <a:gd name="connsiteY8" fmla="*/ 17092 h 3879791"/>
              <a:gd name="connsiteX9" fmla="*/ 1076770 w 3751603"/>
              <a:gd name="connsiteY9" fmla="*/ 341832 h 3879791"/>
              <a:gd name="connsiteX10" fmla="*/ 854579 w 3751603"/>
              <a:gd name="connsiteY10" fmla="*/ 393107 h 3879791"/>
              <a:gd name="connsiteX11" fmla="*/ 752030 w 3751603"/>
              <a:gd name="connsiteY11" fmla="*/ 307649 h 3879791"/>
              <a:gd name="connsiteX12" fmla="*/ 666572 w 3751603"/>
              <a:gd name="connsiteY12" fmla="*/ 376015 h 3879791"/>
              <a:gd name="connsiteX13" fmla="*/ 495656 w 3751603"/>
              <a:gd name="connsiteY13" fmla="*/ 401653 h 3879791"/>
              <a:gd name="connsiteX14" fmla="*/ 170916 w 3751603"/>
              <a:gd name="connsiteY14" fmla="*/ 1162228 h 3879791"/>
              <a:gd name="connsiteX15" fmla="*/ 333286 w 3751603"/>
              <a:gd name="connsiteY15" fmla="*/ 1222049 h 3879791"/>
              <a:gd name="connsiteX16" fmla="*/ 401652 w 3751603"/>
              <a:gd name="connsiteY16" fmla="*/ 1085316 h 3879791"/>
              <a:gd name="connsiteX17" fmla="*/ 521293 w 3751603"/>
              <a:gd name="connsiteY17" fmla="*/ 1102408 h 3879791"/>
              <a:gd name="connsiteX18" fmla="*/ 658026 w 3751603"/>
              <a:gd name="connsiteY18" fmla="*/ 1068224 h 3879791"/>
              <a:gd name="connsiteX19" fmla="*/ 683663 w 3751603"/>
              <a:gd name="connsiteY19" fmla="*/ 1880075 h 3879791"/>
              <a:gd name="connsiteX20" fmla="*/ 495656 w 3751603"/>
              <a:gd name="connsiteY20" fmla="*/ 1905712 h 3879791"/>
              <a:gd name="connsiteX21" fmla="*/ 401652 w 3751603"/>
              <a:gd name="connsiteY21" fmla="*/ 1897167 h 3879791"/>
              <a:gd name="connsiteX22" fmla="*/ 384560 w 3751603"/>
              <a:gd name="connsiteY22" fmla="*/ 1786071 h 3879791"/>
              <a:gd name="connsiteX23" fmla="*/ 299103 w 3751603"/>
              <a:gd name="connsiteY23" fmla="*/ 1743342 h 3879791"/>
              <a:gd name="connsiteX24" fmla="*/ 230736 w 3751603"/>
              <a:gd name="connsiteY24" fmla="*/ 1777525 h 3879791"/>
              <a:gd name="connsiteX25" fmla="*/ 162370 w 3751603"/>
              <a:gd name="connsiteY25" fmla="*/ 1828800 h 3879791"/>
              <a:gd name="connsiteX26" fmla="*/ 0 w 3751603"/>
              <a:gd name="connsiteY26" fmla="*/ 1862983 h 3879791"/>
              <a:gd name="connsiteX27" fmla="*/ 239282 w 3751603"/>
              <a:gd name="connsiteY27" fmla="*/ 2563739 h 3879791"/>
              <a:gd name="connsiteX28" fmla="*/ 418744 w 3751603"/>
              <a:gd name="connsiteY28" fmla="*/ 2521010 h 3879791"/>
              <a:gd name="connsiteX29" fmla="*/ 538385 w 3751603"/>
              <a:gd name="connsiteY29" fmla="*/ 2845750 h 3879791"/>
              <a:gd name="connsiteX30" fmla="*/ 589660 w 3751603"/>
              <a:gd name="connsiteY30" fmla="*/ 2828658 h 3879791"/>
              <a:gd name="connsiteX31" fmla="*/ 709301 w 3751603"/>
              <a:gd name="connsiteY31" fmla="*/ 2982482 h 3879791"/>
              <a:gd name="connsiteX32" fmla="*/ 794759 w 3751603"/>
              <a:gd name="connsiteY32" fmla="*/ 2948299 h 3879791"/>
              <a:gd name="connsiteX33" fmla="*/ 692209 w 3751603"/>
              <a:gd name="connsiteY33" fmla="*/ 2743200 h 3879791"/>
              <a:gd name="connsiteX34" fmla="*/ 666572 w 3751603"/>
              <a:gd name="connsiteY34" fmla="*/ 2717563 h 3879791"/>
              <a:gd name="connsiteX35" fmla="*/ 743484 w 3751603"/>
              <a:gd name="connsiteY35" fmla="*/ 2649196 h 3879791"/>
              <a:gd name="connsiteX36" fmla="*/ 922946 w 3751603"/>
              <a:gd name="connsiteY36" fmla="*/ 2606467 h 3879791"/>
              <a:gd name="connsiteX37" fmla="*/ 1410056 w 3751603"/>
              <a:gd name="connsiteY37" fmla="*/ 3196127 h 3879791"/>
              <a:gd name="connsiteX38" fmla="*/ 1401510 w 3751603"/>
              <a:gd name="connsiteY38" fmla="*/ 3298677 h 3879791"/>
              <a:gd name="connsiteX39" fmla="*/ 1213503 w 3751603"/>
              <a:gd name="connsiteY39" fmla="*/ 3332860 h 3879791"/>
              <a:gd name="connsiteX40" fmla="*/ 1110953 w 3751603"/>
              <a:gd name="connsiteY40" fmla="*/ 3273039 h 3879791"/>
              <a:gd name="connsiteX41" fmla="*/ 1051132 w 3751603"/>
              <a:gd name="connsiteY41" fmla="*/ 3273039 h 3879791"/>
              <a:gd name="connsiteX42" fmla="*/ 1008403 w 3751603"/>
              <a:gd name="connsiteY42" fmla="*/ 3409772 h 3879791"/>
              <a:gd name="connsiteX43" fmla="*/ 1897166 w 3751603"/>
              <a:gd name="connsiteY43" fmla="*/ 3879791 h 3879791"/>
              <a:gd name="connsiteX44" fmla="*/ 2127903 w 3751603"/>
              <a:gd name="connsiteY44" fmla="*/ 3811424 h 3879791"/>
              <a:gd name="connsiteX45" fmla="*/ 2384276 w 3751603"/>
              <a:gd name="connsiteY45" fmla="*/ 3760150 h 3879791"/>
              <a:gd name="connsiteX46" fmla="*/ 2008261 w 3751603"/>
              <a:gd name="connsiteY46" fmla="*/ 3725967 h 3879791"/>
              <a:gd name="connsiteX47" fmla="*/ 1956987 w 3751603"/>
              <a:gd name="connsiteY47" fmla="*/ 3717421 h 3879791"/>
              <a:gd name="connsiteX48" fmla="*/ 1931349 w 3751603"/>
              <a:gd name="connsiteY48" fmla="*/ 3589234 h 3879791"/>
              <a:gd name="connsiteX49" fmla="*/ 2247544 w 3751603"/>
              <a:gd name="connsiteY49" fmla="*/ 3537959 h 3879791"/>
              <a:gd name="connsiteX50" fmla="*/ 2871387 w 3751603"/>
              <a:gd name="connsiteY50" fmla="*/ 3572142 h 3879791"/>
              <a:gd name="connsiteX51" fmla="*/ 2811566 w 3751603"/>
              <a:gd name="connsiteY51" fmla="*/ 3529413 h 3879791"/>
              <a:gd name="connsiteX52" fmla="*/ 2837203 w 3751603"/>
              <a:gd name="connsiteY52" fmla="*/ 3461047 h 3879791"/>
              <a:gd name="connsiteX53" fmla="*/ 2794474 w 3751603"/>
              <a:gd name="connsiteY53" fmla="*/ 3418318 h 3879791"/>
              <a:gd name="connsiteX54" fmla="*/ 3076486 w 3751603"/>
              <a:gd name="connsiteY54" fmla="*/ 3102124 h 3879791"/>
              <a:gd name="connsiteX55" fmla="*/ 3537959 w 3751603"/>
              <a:gd name="connsiteY55" fmla="*/ 2999574 h 3879791"/>
              <a:gd name="connsiteX56" fmla="*/ 3572142 w 3751603"/>
              <a:gd name="connsiteY56" fmla="*/ 3042303 h 3879791"/>
              <a:gd name="connsiteX57" fmla="*/ 3367043 w 3751603"/>
              <a:gd name="connsiteY57" fmla="*/ 3264494 h 3879791"/>
              <a:gd name="connsiteX58" fmla="*/ 3751603 w 3751603"/>
              <a:gd name="connsiteY58" fmla="*/ 3204673 h 3879791"/>
              <a:gd name="connsiteX59" fmla="*/ 3529413 w 3751603"/>
              <a:gd name="connsiteY59" fmla="*/ 3119215 h 3879791"/>
              <a:gd name="connsiteX60" fmla="*/ 3563596 w 3751603"/>
              <a:gd name="connsiteY60" fmla="*/ 3050849 h 3879791"/>
              <a:gd name="connsiteX61" fmla="*/ 3537959 w 3751603"/>
              <a:gd name="connsiteY61" fmla="*/ 3016666 h 3879791"/>
              <a:gd name="connsiteX62" fmla="*/ 3349951 w 3751603"/>
              <a:gd name="connsiteY62" fmla="*/ 3033757 h 3879791"/>
              <a:gd name="connsiteX63" fmla="*/ 3127760 w 3751603"/>
              <a:gd name="connsiteY63" fmla="*/ 2922662 h 3879791"/>
              <a:gd name="connsiteX64" fmla="*/ 3136306 w 3751603"/>
              <a:gd name="connsiteY64" fmla="*/ 2803021 h 3879791"/>
              <a:gd name="connsiteX65" fmla="*/ 2649196 w 3751603"/>
              <a:gd name="connsiteY65" fmla="*/ 2221907 h 3879791"/>
              <a:gd name="connsiteX66" fmla="*/ 2238998 w 3751603"/>
              <a:gd name="connsiteY66" fmla="*/ 2307365 h 3879791"/>
              <a:gd name="connsiteX67" fmla="*/ 914400 w 3751603"/>
              <a:gd name="connsiteY67" fmla="*/ 2606467 h 3879791"/>
              <a:gd name="connsiteX68" fmla="*/ 897308 w 3751603"/>
              <a:gd name="connsiteY68" fmla="*/ 2623559 h 3879791"/>
              <a:gd name="connsiteX0" fmla="*/ 1110952 w 3751603"/>
              <a:gd name="connsiteY0" fmla="*/ 1803161 h 3879791"/>
              <a:gd name="connsiteX1" fmla="*/ 1179319 w 3751603"/>
              <a:gd name="connsiteY1" fmla="*/ 1786072 h 3879791"/>
              <a:gd name="connsiteX2" fmla="*/ 1358781 w 3751603"/>
              <a:gd name="connsiteY2" fmla="*/ 2298820 h 3879791"/>
              <a:gd name="connsiteX3" fmla="*/ 2350093 w 3751603"/>
              <a:gd name="connsiteY3" fmla="*/ 2059537 h 3879791"/>
              <a:gd name="connsiteX4" fmla="*/ 2204813 w 3751603"/>
              <a:gd name="connsiteY4" fmla="*/ 1555335 h 3879791"/>
              <a:gd name="connsiteX5" fmla="*/ 2367187 w 3751603"/>
              <a:gd name="connsiteY5" fmla="*/ 1486969 h 3879791"/>
              <a:gd name="connsiteX6" fmla="*/ 2375731 w 3751603"/>
              <a:gd name="connsiteY6" fmla="*/ 709301 h 3879791"/>
              <a:gd name="connsiteX7" fmla="*/ 2640650 w 3751603"/>
              <a:gd name="connsiteY7" fmla="*/ 0 h 3879791"/>
              <a:gd name="connsiteX8" fmla="*/ 1367327 w 3751603"/>
              <a:gd name="connsiteY8" fmla="*/ 17092 h 3879791"/>
              <a:gd name="connsiteX9" fmla="*/ 1076770 w 3751603"/>
              <a:gd name="connsiteY9" fmla="*/ 341832 h 3879791"/>
              <a:gd name="connsiteX10" fmla="*/ 854579 w 3751603"/>
              <a:gd name="connsiteY10" fmla="*/ 393107 h 3879791"/>
              <a:gd name="connsiteX11" fmla="*/ 752030 w 3751603"/>
              <a:gd name="connsiteY11" fmla="*/ 307649 h 3879791"/>
              <a:gd name="connsiteX12" fmla="*/ 666572 w 3751603"/>
              <a:gd name="connsiteY12" fmla="*/ 376015 h 3879791"/>
              <a:gd name="connsiteX13" fmla="*/ 495656 w 3751603"/>
              <a:gd name="connsiteY13" fmla="*/ 401653 h 3879791"/>
              <a:gd name="connsiteX14" fmla="*/ 170916 w 3751603"/>
              <a:gd name="connsiteY14" fmla="*/ 1162228 h 3879791"/>
              <a:gd name="connsiteX15" fmla="*/ 333286 w 3751603"/>
              <a:gd name="connsiteY15" fmla="*/ 1222049 h 3879791"/>
              <a:gd name="connsiteX16" fmla="*/ 401652 w 3751603"/>
              <a:gd name="connsiteY16" fmla="*/ 1085316 h 3879791"/>
              <a:gd name="connsiteX17" fmla="*/ 521293 w 3751603"/>
              <a:gd name="connsiteY17" fmla="*/ 1102408 h 3879791"/>
              <a:gd name="connsiteX18" fmla="*/ 658026 w 3751603"/>
              <a:gd name="connsiteY18" fmla="*/ 1068224 h 3879791"/>
              <a:gd name="connsiteX19" fmla="*/ 683663 w 3751603"/>
              <a:gd name="connsiteY19" fmla="*/ 1880075 h 3879791"/>
              <a:gd name="connsiteX20" fmla="*/ 495656 w 3751603"/>
              <a:gd name="connsiteY20" fmla="*/ 1905712 h 3879791"/>
              <a:gd name="connsiteX21" fmla="*/ 401652 w 3751603"/>
              <a:gd name="connsiteY21" fmla="*/ 1897167 h 3879791"/>
              <a:gd name="connsiteX22" fmla="*/ 384560 w 3751603"/>
              <a:gd name="connsiteY22" fmla="*/ 1786071 h 3879791"/>
              <a:gd name="connsiteX23" fmla="*/ 299103 w 3751603"/>
              <a:gd name="connsiteY23" fmla="*/ 1743342 h 3879791"/>
              <a:gd name="connsiteX24" fmla="*/ 230736 w 3751603"/>
              <a:gd name="connsiteY24" fmla="*/ 1777525 h 3879791"/>
              <a:gd name="connsiteX25" fmla="*/ 162370 w 3751603"/>
              <a:gd name="connsiteY25" fmla="*/ 1828800 h 3879791"/>
              <a:gd name="connsiteX26" fmla="*/ 0 w 3751603"/>
              <a:gd name="connsiteY26" fmla="*/ 1862983 h 3879791"/>
              <a:gd name="connsiteX27" fmla="*/ 239282 w 3751603"/>
              <a:gd name="connsiteY27" fmla="*/ 2563739 h 3879791"/>
              <a:gd name="connsiteX28" fmla="*/ 418744 w 3751603"/>
              <a:gd name="connsiteY28" fmla="*/ 2521010 h 3879791"/>
              <a:gd name="connsiteX29" fmla="*/ 538385 w 3751603"/>
              <a:gd name="connsiteY29" fmla="*/ 2845750 h 3879791"/>
              <a:gd name="connsiteX30" fmla="*/ 589660 w 3751603"/>
              <a:gd name="connsiteY30" fmla="*/ 2828658 h 3879791"/>
              <a:gd name="connsiteX31" fmla="*/ 709301 w 3751603"/>
              <a:gd name="connsiteY31" fmla="*/ 2982482 h 3879791"/>
              <a:gd name="connsiteX32" fmla="*/ 794759 w 3751603"/>
              <a:gd name="connsiteY32" fmla="*/ 2948299 h 3879791"/>
              <a:gd name="connsiteX33" fmla="*/ 692209 w 3751603"/>
              <a:gd name="connsiteY33" fmla="*/ 2743200 h 3879791"/>
              <a:gd name="connsiteX34" fmla="*/ 666572 w 3751603"/>
              <a:gd name="connsiteY34" fmla="*/ 2717563 h 3879791"/>
              <a:gd name="connsiteX35" fmla="*/ 743484 w 3751603"/>
              <a:gd name="connsiteY35" fmla="*/ 2649196 h 3879791"/>
              <a:gd name="connsiteX36" fmla="*/ 922946 w 3751603"/>
              <a:gd name="connsiteY36" fmla="*/ 2606467 h 3879791"/>
              <a:gd name="connsiteX37" fmla="*/ 1410056 w 3751603"/>
              <a:gd name="connsiteY37" fmla="*/ 3196127 h 3879791"/>
              <a:gd name="connsiteX38" fmla="*/ 1401510 w 3751603"/>
              <a:gd name="connsiteY38" fmla="*/ 3298677 h 3879791"/>
              <a:gd name="connsiteX39" fmla="*/ 1213503 w 3751603"/>
              <a:gd name="connsiteY39" fmla="*/ 3332860 h 3879791"/>
              <a:gd name="connsiteX40" fmla="*/ 1110953 w 3751603"/>
              <a:gd name="connsiteY40" fmla="*/ 3273039 h 3879791"/>
              <a:gd name="connsiteX41" fmla="*/ 1051132 w 3751603"/>
              <a:gd name="connsiteY41" fmla="*/ 3273039 h 3879791"/>
              <a:gd name="connsiteX42" fmla="*/ 1008403 w 3751603"/>
              <a:gd name="connsiteY42" fmla="*/ 3409772 h 3879791"/>
              <a:gd name="connsiteX43" fmla="*/ 1897166 w 3751603"/>
              <a:gd name="connsiteY43" fmla="*/ 3879791 h 3879791"/>
              <a:gd name="connsiteX44" fmla="*/ 2127903 w 3751603"/>
              <a:gd name="connsiteY44" fmla="*/ 3811424 h 3879791"/>
              <a:gd name="connsiteX45" fmla="*/ 2384276 w 3751603"/>
              <a:gd name="connsiteY45" fmla="*/ 3760150 h 3879791"/>
              <a:gd name="connsiteX46" fmla="*/ 2008261 w 3751603"/>
              <a:gd name="connsiteY46" fmla="*/ 3725967 h 3879791"/>
              <a:gd name="connsiteX47" fmla="*/ 1956987 w 3751603"/>
              <a:gd name="connsiteY47" fmla="*/ 3717421 h 3879791"/>
              <a:gd name="connsiteX48" fmla="*/ 1931349 w 3751603"/>
              <a:gd name="connsiteY48" fmla="*/ 3589234 h 3879791"/>
              <a:gd name="connsiteX49" fmla="*/ 2247544 w 3751603"/>
              <a:gd name="connsiteY49" fmla="*/ 3537959 h 3879791"/>
              <a:gd name="connsiteX50" fmla="*/ 2871387 w 3751603"/>
              <a:gd name="connsiteY50" fmla="*/ 3572142 h 3879791"/>
              <a:gd name="connsiteX51" fmla="*/ 2811566 w 3751603"/>
              <a:gd name="connsiteY51" fmla="*/ 3529413 h 3879791"/>
              <a:gd name="connsiteX52" fmla="*/ 2837203 w 3751603"/>
              <a:gd name="connsiteY52" fmla="*/ 3461047 h 3879791"/>
              <a:gd name="connsiteX53" fmla="*/ 2794474 w 3751603"/>
              <a:gd name="connsiteY53" fmla="*/ 3418318 h 3879791"/>
              <a:gd name="connsiteX54" fmla="*/ 3076486 w 3751603"/>
              <a:gd name="connsiteY54" fmla="*/ 3102124 h 3879791"/>
              <a:gd name="connsiteX55" fmla="*/ 3537959 w 3751603"/>
              <a:gd name="connsiteY55" fmla="*/ 2999574 h 3879791"/>
              <a:gd name="connsiteX56" fmla="*/ 3572142 w 3751603"/>
              <a:gd name="connsiteY56" fmla="*/ 3042303 h 3879791"/>
              <a:gd name="connsiteX57" fmla="*/ 3367043 w 3751603"/>
              <a:gd name="connsiteY57" fmla="*/ 3264494 h 3879791"/>
              <a:gd name="connsiteX58" fmla="*/ 3751603 w 3751603"/>
              <a:gd name="connsiteY58" fmla="*/ 3204673 h 3879791"/>
              <a:gd name="connsiteX59" fmla="*/ 3529413 w 3751603"/>
              <a:gd name="connsiteY59" fmla="*/ 3119215 h 3879791"/>
              <a:gd name="connsiteX60" fmla="*/ 3563596 w 3751603"/>
              <a:gd name="connsiteY60" fmla="*/ 3050849 h 3879791"/>
              <a:gd name="connsiteX61" fmla="*/ 3537959 w 3751603"/>
              <a:gd name="connsiteY61" fmla="*/ 3016666 h 3879791"/>
              <a:gd name="connsiteX62" fmla="*/ 3349951 w 3751603"/>
              <a:gd name="connsiteY62" fmla="*/ 3033757 h 3879791"/>
              <a:gd name="connsiteX63" fmla="*/ 3127760 w 3751603"/>
              <a:gd name="connsiteY63" fmla="*/ 2922662 h 3879791"/>
              <a:gd name="connsiteX64" fmla="*/ 3136306 w 3751603"/>
              <a:gd name="connsiteY64" fmla="*/ 2803021 h 3879791"/>
              <a:gd name="connsiteX65" fmla="*/ 2649196 w 3751603"/>
              <a:gd name="connsiteY65" fmla="*/ 2221907 h 3879791"/>
              <a:gd name="connsiteX66" fmla="*/ 2238998 w 3751603"/>
              <a:gd name="connsiteY66" fmla="*/ 2307365 h 3879791"/>
              <a:gd name="connsiteX67" fmla="*/ 914400 w 3751603"/>
              <a:gd name="connsiteY67" fmla="*/ 2606467 h 3879791"/>
              <a:gd name="connsiteX68" fmla="*/ 897308 w 3751603"/>
              <a:gd name="connsiteY68" fmla="*/ 2623559 h 3879791"/>
              <a:gd name="connsiteX0" fmla="*/ 1110952 w 3751603"/>
              <a:gd name="connsiteY0" fmla="*/ 1803161 h 3879791"/>
              <a:gd name="connsiteX1" fmla="*/ 1179319 w 3751603"/>
              <a:gd name="connsiteY1" fmla="*/ 1786072 h 3879791"/>
              <a:gd name="connsiteX2" fmla="*/ 1358781 w 3751603"/>
              <a:gd name="connsiteY2" fmla="*/ 2298820 h 3879791"/>
              <a:gd name="connsiteX3" fmla="*/ 2350093 w 3751603"/>
              <a:gd name="connsiteY3" fmla="*/ 2059537 h 3879791"/>
              <a:gd name="connsiteX4" fmla="*/ 2204813 w 3751603"/>
              <a:gd name="connsiteY4" fmla="*/ 1555335 h 3879791"/>
              <a:gd name="connsiteX5" fmla="*/ 2367187 w 3751603"/>
              <a:gd name="connsiteY5" fmla="*/ 1486969 h 3879791"/>
              <a:gd name="connsiteX6" fmla="*/ 2375731 w 3751603"/>
              <a:gd name="connsiteY6" fmla="*/ 709301 h 3879791"/>
              <a:gd name="connsiteX7" fmla="*/ 2640650 w 3751603"/>
              <a:gd name="connsiteY7" fmla="*/ 0 h 3879791"/>
              <a:gd name="connsiteX8" fmla="*/ 1367327 w 3751603"/>
              <a:gd name="connsiteY8" fmla="*/ 17092 h 3879791"/>
              <a:gd name="connsiteX9" fmla="*/ 1076770 w 3751603"/>
              <a:gd name="connsiteY9" fmla="*/ 341832 h 3879791"/>
              <a:gd name="connsiteX10" fmla="*/ 854579 w 3751603"/>
              <a:gd name="connsiteY10" fmla="*/ 393107 h 3879791"/>
              <a:gd name="connsiteX11" fmla="*/ 752030 w 3751603"/>
              <a:gd name="connsiteY11" fmla="*/ 307649 h 3879791"/>
              <a:gd name="connsiteX12" fmla="*/ 666572 w 3751603"/>
              <a:gd name="connsiteY12" fmla="*/ 376015 h 3879791"/>
              <a:gd name="connsiteX13" fmla="*/ 495656 w 3751603"/>
              <a:gd name="connsiteY13" fmla="*/ 401653 h 3879791"/>
              <a:gd name="connsiteX14" fmla="*/ 170916 w 3751603"/>
              <a:gd name="connsiteY14" fmla="*/ 1162228 h 3879791"/>
              <a:gd name="connsiteX15" fmla="*/ 333286 w 3751603"/>
              <a:gd name="connsiteY15" fmla="*/ 1222049 h 3879791"/>
              <a:gd name="connsiteX16" fmla="*/ 401652 w 3751603"/>
              <a:gd name="connsiteY16" fmla="*/ 1085316 h 3879791"/>
              <a:gd name="connsiteX17" fmla="*/ 521293 w 3751603"/>
              <a:gd name="connsiteY17" fmla="*/ 1102408 h 3879791"/>
              <a:gd name="connsiteX18" fmla="*/ 658026 w 3751603"/>
              <a:gd name="connsiteY18" fmla="*/ 1068224 h 3879791"/>
              <a:gd name="connsiteX19" fmla="*/ 683663 w 3751603"/>
              <a:gd name="connsiteY19" fmla="*/ 1880075 h 3879791"/>
              <a:gd name="connsiteX20" fmla="*/ 495656 w 3751603"/>
              <a:gd name="connsiteY20" fmla="*/ 1905712 h 3879791"/>
              <a:gd name="connsiteX21" fmla="*/ 401652 w 3751603"/>
              <a:gd name="connsiteY21" fmla="*/ 1897167 h 3879791"/>
              <a:gd name="connsiteX22" fmla="*/ 384560 w 3751603"/>
              <a:gd name="connsiteY22" fmla="*/ 1786071 h 3879791"/>
              <a:gd name="connsiteX23" fmla="*/ 299103 w 3751603"/>
              <a:gd name="connsiteY23" fmla="*/ 1743342 h 3879791"/>
              <a:gd name="connsiteX24" fmla="*/ 230736 w 3751603"/>
              <a:gd name="connsiteY24" fmla="*/ 1777525 h 3879791"/>
              <a:gd name="connsiteX25" fmla="*/ 162370 w 3751603"/>
              <a:gd name="connsiteY25" fmla="*/ 1828800 h 3879791"/>
              <a:gd name="connsiteX26" fmla="*/ 0 w 3751603"/>
              <a:gd name="connsiteY26" fmla="*/ 1862983 h 3879791"/>
              <a:gd name="connsiteX27" fmla="*/ 239282 w 3751603"/>
              <a:gd name="connsiteY27" fmla="*/ 2563739 h 3879791"/>
              <a:gd name="connsiteX28" fmla="*/ 418744 w 3751603"/>
              <a:gd name="connsiteY28" fmla="*/ 2521010 h 3879791"/>
              <a:gd name="connsiteX29" fmla="*/ 538385 w 3751603"/>
              <a:gd name="connsiteY29" fmla="*/ 2845750 h 3879791"/>
              <a:gd name="connsiteX30" fmla="*/ 589660 w 3751603"/>
              <a:gd name="connsiteY30" fmla="*/ 2828658 h 3879791"/>
              <a:gd name="connsiteX31" fmla="*/ 709301 w 3751603"/>
              <a:gd name="connsiteY31" fmla="*/ 2982482 h 3879791"/>
              <a:gd name="connsiteX32" fmla="*/ 794759 w 3751603"/>
              <a:gd name="connsiteY32" fmla="*/ 2948299 h 3879791"/>
              <a:gd name="connsiteX33" fmla="*/ 692209 w 3751603"/>
              <a:gd name="connsiteY33" fmla="*/ 2743200 h 3879791"/>
              <a:gd name="connsiteX34" fmla="*/ 666572 w 3751603"/>
              <a:gd name="connsiteY34" fmla="*/ 2717563 h 3879791"/>
              <a:gd name="connsiteX35" fmla="*/ 743484 w 3751603"/>
              <a:gd name="connsiteY35" fmla="*/ 2649196 h 3879791"/>
              <a:gd name="connsiteX36" fmla="*/ 922946 w 3751603"/>
              <a:gd name="connsiteY36" fmla="*/ 2606467 h 3879791"/>
              <a:gd name="connsiteX37" fmla="*/ 1410056 w 3751603"/>
              <a:gd name="connsiteY37" fmla="*/ 3196127 h 3879791"/>
              <a:gd name="connsiteX38" fmla="*/ 1401510 w 3751603"/>
              <a:gd name="connsiteY38" fmla="*/ 3298677 h 3879791"/>
              <a:gd name="connsiteX39" fmla="*/ 1213503 w 3751603"/>
              <a:gd name="connsiteY39" fmla="*/ 3332860 h 3879791"/>
              <a:gd name="connsiteX40" fmla="*/ 1110953 w 3751603"/>
              <a:gd name="connsiteY40" fmla="*/ 3273039 h 3879791"/>
              <a:gd name="connsiteX41" fmla="*/ 1051132 w 3751603"/>
              <a:gd name="connsiteY41" fmla="*/ 3273039 h 3879791"/>
              <a:gd name="connsiteX42" fmla="*/ 1008403 w 3751603"/>
              <a:gd name="connsiteY42" fmla="*/ 3409772 h 3879791"/>
              <a:gd name="connsiteX43" fmla="*/ 1897166 w 3751603"/>
              <a:gd name="connsiteY43" fmla="*/ 3879791 h 3879791"/>
              <a:gd name="connsiteX44" fmla="*/ 2127903 w 3751603"/>
              <a:gd name="connsiteY44" fmla="*/ 3811424 h 3879791"/>
              <a:gd name="connsiteX45" fmla="*/ 2384276 w 3751603"/>
              <a:gd name="connsiteY45" fmla="*/ 3760150 h 3879791"/>
              <a:gd name="connsiteX46" fmla="*/ 2008261 w 3751603"/>
              <a:gd name="connsiteY46" fmla="*/ 3725967 h 3879791"/>
              <a:gd name="connsiteX47" fmla="*/ 1956987 w 3751603"/>
              <a:gd name="connsiteY47" fmla="*/ 3717421 h 3879791"/>
              <a:gd name="connsiteX48" fmla="*/ 1931349 w 3751603"/>
              <a:gd name="connsiteY48" fmla="*/ 3589234 h 3879791"/>
              <a:gd name="connsiteX49" fmla="*/ 2247544 w 3751603"/>
              <a:gd name="connsiteY49" fmla="*/ 3537959 h 3879791"/>
              <a:gd name="connsiteX50" fmla="*/ 2871387 w 3751603"/>
              <a:gd name="connsiteY50" fmla="*/ 3572142 h 3879791"/>
              <a:gd name="connsiteX51" fmla="*/ 2811566 w 3751603"/>
              <a:gd name="connsiteY51" fmla="*/ 3529413 h 3879791"/>
              <a:gd name="connsiteX52" fmla="*/ 2837203 w 3751603"/>
              <a:gd name="connsiteY52" fmla="*/ 3461047 h 3879791"/>
              <a:gd name="connsiteX53" fmla="*/ 2794474 w 3751603"/>
              <a:gd name="connsiteY53" fmla="*/ 3418318 h 3879791"/>
              <a:gd name="connsiteX54" fmla="*/ 3076486 w 3751603"/>
              <a:gd name="connsiteY54" fmla="*/ 3102124 h 3879791"/>
              <a:gd name="connsiteX55" fmla="*/ 3537959 w 3751603"/>
              <a:gd name="connsiteY55" fmla="*/ 2999574 h 3879791"/>
              <a:gd name="connsiteX56" fmla="*/ 3572142 w 3751603"/>
              <a:gd name="connsiteY56" fmla="*/ 3042303 h 3879791"/>
              <a:gd name="connsiteX57" fmla="*/ 3367043 w 3751603"/>
              <a:gd name="connsiteY57" fmla="*/ 3264494 h 3879791"/>
              <a:gd name="connsiteX58" fmla="*/ 3751603 w 3751603"/>
              <a:gd name="connsiteY58" fmla="*/ 3204673 h 3879791"/>
              <a:gd name="connsiteX59" fmla="*/ 3529413 w 3751603"/>
              <a:gd name="connsiteY59" fmla="*/ 3119215 h 3879791"/>
              <a:gd name="connsiteX60" fmla="*/ 3563596 w 3751603"/>
              <a:gd name="connsiteY60" fmla="*/ 3050849 h 3879791"/>
              <a:gd name="connsiteX61" fmla="*/ 3537959 w 3751603"/>
              <a:gd name="connsiteY61" fmla="*/ 3016666 h 3879791"/>
              <a:gd name="connsiteX62" fmla="*/ 3349951 w 3751603"/>
              <a:gd name="connsiteY62" fmla="*/ 3033757 h 3879791"/>
              <a:gd name="connsiteX63" fmla="*/ 3127760 w 3751603"/>
              <a:gd name="connsiteY63" fmla="*/ 2922662 h 3879791"/>
              <a:gd name="connsiteX64" fmla="*/ 3136306 w 3751603"/>
              <a:gd name="connsiteY64" fmla="*/ 2803021 h 3879791"/>
              <a:gd name="connsiteX65" fmla="*/ 2649196 w 3751603"/>
              <a:gd name="connsiteY65" fmla="*/ 2221907 h 3879791"/>
              <a:gd name="connsiteX66" fmla="*/ 2238998 w 3751603"/>
              <a:gd name="connsiteY66" fmla="*/ 2307365 h 3879791"/>
              <a:gd name="connsiteX67" fmla="*/ 914400 w 3751603"/>
              <a:gd name="connsiteY67" fmla="*/ 2606467 h 3879791"/>
              <a:gd name="connsiteX68" fmla="*/ 897308 w 3751603"/>
              <a:gd name="connsiteY68" fmla="*/ 2623559 h 3879791"/>
              <a:gd name="connsiteX0" fmla="*/ 1110952 w 3751603"/>
              <a:gd name="connsiteY0" fmla="*/ 1803161 h 3879791"/>
              <a:gd name="connsiteX1" fmla="*/ 1179319 w 3751603"/>
              <a:gd name="connsiteY1" fmla="*/ 1786072 h 3879791"/>
              <a:gd name="connsiteX2" fmla="*/ 1358781 w 3751603"/>
              <a:gd name="connsiteY2" fmla="*/ 2298820 h 3879791"/>
              <a:gd name="connsiteX3" fmla="*/ 2350093 w 3751603"/>
              <a:gd name="connsiteY3" fmla="*/ 2059537 h 3879791"/>
              <a:gd name="connsiteX4" fmla="*/ 2204813 w 3751603"/>
              <a:gd name="connsiteY4" fmla="*/ 1555335 h 3879791"/>
              <a:gd name="connsiteX5" fmla="*/ 2367187 w 3751603"/>
              <a:gd name="connsiteY5" fmla="*/ 1486969 h 3879791"/>
              <a:gd name="connsiteX6" fmla="*/ 2375731 w 3751603"/>
              <a:gd name="connsiteY6" fmla="*/ 709301 h 3879791"/>
              <a:gd name="connsiteX7" fmla="*/ 2640650 w 3751603"/>
              <a:gd name="connsiteY7" fmla="*/ 0 h 3879791"/>
              <a:gd name="connsiteX8" fmla="*/ 1367327 w 3751603"/>
              <a:gd name="connsiteY8" fmla="*/ 17092 h 3879791"/>
              <a:gd name="connsiteX9" fmla="*/ 1076770 w 3751603"/>
              <a:gd name="connsiteY9" fmla="*/ 341832 h 3879791"/>
              <a:gd name="connsiteX10" fmla="*/ 854579 w 3751603"/>
              <a:gd name="connsiteY10" fmla="*/ 393107 h 3879791"/>
              <a:gd name="connsiteX11" fmla="*/ 752030 w 3751603"/>
              <a:gd name="connsiteY11" fmla="*/ 307649 h 3879791"/>
              <a:gd name="connsiteX12" fmla="*/ 666572 w 3751603"/>
              <a:gd name="connsiteY12" fmla="*/ 376015 h 3879791"/>
              <a:gd name="connsiteX13" fmla="*/ 495656 w 3751603"/>
              <a:gd name="connsiteY13" fmla="*/ 401653 h 3879791"/>
              <a:gd name="connsiteX14" fmla="*/ 170916 w 3751603"/>
              <a:gd name="connsiteY14" fmla="*/ 1162228 h 3879791"/>
              <a:gd name="connsiteX15" fmla="*/ 333286 w 3751603"/>
              <a:gd name="connsiteY15" fmla="*/ 1222049 h 3879791"/>
              <a:gd name="connsiteX16" fmla="*/ 401652 w 3751603"/>
              <a:gd name="connsiteY16" fmla="*/ 1085316 h 3879791"/>
              <a:gd name="connsiteX17" fmla="*/ 521293 w 3751603"/>
              <a:gd name="connsiteY17" fmla="*/ 1102408 h 3879791"/>
              <a:gd name="connsiteX18" fmla="*/ 658026 w 3751603"/>
              <a:gd name="connsiteY18" fmla="*/ 1068224 h 3879791"/>
              <a:gd name="connsiteX19" fmla="*/ 683663 w 3751603"/>
              <a:gd name="connsiteY19" fmla="*/ 1880075 h 3879791"/>
              <a:gd name="connsiteX20" fmla="*/ 495656 w 3751603"/>
              <a:gd name="connsiteY20" fmla="*/ 1905712 h 3879791"/>
              <a:gd name="connsiteX21" fmla="*/ 401652 w 3751603"/>
              <a:gd name="connsiteY21" fmla="*/ 1897167 h 3879791"/>
              <a:gd name="connsiteX22" fmla="*/ 384560 w 3751603"/>
              <a:gd name="connsiteY22" fmla="*/ 1786071 h 3879791"/>
              <a:gd name="connsiteX23" fmla="*/ 299103 w 3751603"/>
              <a:gd name="connsiteY23" fmla="*/ 1743342 h 3879791"/>
              <a:gd name="connsiteX24" fmla="*/ 230736 w 3751603"/>
              <a:gd name="connsiteY24" fmla="*/ 1777525 h 3879791"/>
              <a:gd name="connsiteX25" fmla="*/ 162370 w 3751603"/>
              <a:gd name="connsiteY25" fmla="*/ 1828800 h 3879791"/>
              <a:gd name="connsiteX26" fmla="*/ 0 w 3751603"/>
              <a:gd name="connsiteY26" fmla="*/ 1862983 h 3879791"/>
              <a:gd name="connsiteX27" fmla="*/ 239282 w 3751603"/>
              <a:gd name="connsiteY27" fmla="*/ 2563739 h 3879791"/>
              <a:gd name="connsiteX28" fmla="*/ 418744 w 3751603"/>
              <a:gd name="connsiteY28" fmla="*/ 2521010 h 3879791"/>
              <a:gd name="connsiteX29" fmla="*/ 538385 w 3751603"/>
              <a:gd name="connsiteY29" fmla="*/ 2845750 h 3879791"/>
              <a:gd name="connsiteX30" fmla="*/ 589660 w 3751603"/>
              <a:gd name="connsiteY30" fmla="*/ 2828658 h 3879791"/>
              <a:gd name="connsiteX31" fmla="*/ 709301 w 3751603"/>
              <a:gd name="connsiteY31" fmla="*/ 2982482 h 3879791"/>
              <a:gd name="connsiteX32" fmla="*/ 794759 w 3751603"/>
              <a:gd name="connsiteY32" fmla="*/ 2948299 h 3879791"/>
              <a:gd name="connsiteX33" fmla="*/ 692209 w 3751603"/>
              <a:gd name="connsiteY33" fmla="*/ 2743200 h 3879791"/>
              <a:gd name="connsiteX34" fmla="*/ 666572 w 3751603"/>
              <a:gd name="connsiteY34" fmla="*/ 2717563 h 3879791"/>
              <a:gd name="connsiteX35" fmla="*/ 743484 w 3751603"/>
              <a:gd name="connsiteY35" fmla="*/ 2649196 h 3879791"/>
              <a:gd name="connsiteX36" fmla="*/ 922946 w 3751603"/>
              <a:gd name="connsiteY36" fmla="*/ 2606467 h 3879791"/>
              <a:gd name="connsiteX37" fmla="*/ 1410056 w 3751603"/>
              <a:gd name="connsiteY37" fmla="*/ 3196127 h 3879791"/>
              <a:gd name="connsiteX38" fmla="*/ 1401510 w 3751603"/>
              <a:gd name="connsiteY38" fmla="*/ 3298677 h 3879791"/>
              <a:gd name="connsiteX39" fmla="*/ 1213503 w 3751603"/>
              <a:gd name="connsiteY39" fmla="*/ 3332860 h 3879791"/>
              <a:gd name="connsiteX40" fmla="*/ 1110953 w 3751603"/>
              <a:gd name="connsiteY40" fmla="*/ 3273039 h 3879791"/>
              <a:gd name="connsiteX41" fmla="*/ 1051132 w 3751603"/>
              <a:gd name="connsiteY41" fmla="*/ 3273039 h 3879791"/>
              <a:gd name="connsiteX42" fmla="*/ 1008403 w 3751603"/>
              <a:gd name="connsiteY42" fmla="*/ 3409772 h 3879791"/>
              <a:gd name="connsiteX43" fmla="*/ 1897166 w 3751603"/>
              <a:gd name="connsiteY43" fmla="*/ 3879791 h 3879791"/>
              <a:gd name="connsiteX44" fmla="*/ 2127903 w 3751603"/>
              <a:gd name="connsiteY44" fmla="*/ 3811424 h 3879791"/>
              <a:gd name="connsiteX45" fmla="*/ 2384276 w 3751603"/>
              <a:gd name="connsiteY45" fmla="*/ 3760150 h 3879791"/>
              <a:gd name="connsiteX46" fmla="*/ 2008261 w 3751603"/>
              <a:gd name="connsiteY46" fmla="*/ 3725967 h 3879791"/>
              <a:gd name="connsiteX47" fmla="*/ 1956987 w 3751603"/>
              <a:gd name="connsiteY47" fmla="*/ 3717421 h 3879791"/>
              <a:gd name="connsiteX48" fmla="*/ 1931349 w 3751603"/>
              <a:gd name="connsiteY48" fmla="*/ 3589234 h 3879791"/>
              <a:gd name="connsiteX49" fmla="*/ 2247544 w 3751603"/>
              <a:gd name="connsiteY49" fmla="*/ 3537959 h 3879791"/>
              <a:gd name="connsiteX50" fmla="*/ 2871387 w 3751603"/>
              <a:gd name="connsiteY50" fmla="*/ 3572142 h 3879791"/>
              <a:gd name="connsiteX51" fmla="*/ 2811566 w 3751603"/>
              <a:gd name="connsiteY51" fmla="*/ 3529413 h 3879791"/>
              <a:gd name="connsiteX52" fmla="*/ 2837203 w 3751603"/>
              <a:gd name="connsiteY52" fmla="*/ 3461047 h 3879791"/>
              <a:gd name="connsiteX53" fmla="*/ 2794474 w 3751603"/>
              <a:gd name="connsiteY53" fmla="*/ 3418318 h 3879791"/>
              <a:gd name="connsiteX54" fmla="*/ 3076486 w 3751603"/>
              <a:gd name="connsiteY54" fmla="*/ 3102124 h 3879791"/>
              <a:gd name="connsiteX55" fmla="*/ 3537959 w 3751603"/>
              <a:gd name="connsiteY55" fmla="*/ 2999574 h 3879791"/>
              <a:gd name="connsiteX56" fmla="*/ 3572142 w 3751603"/>
              <a:gd name="connsiteY56" fmla="*/ 3042303 h 3879791"/>
              <a:gd name="connsiteX57" fmla="*/ 3367043 w 3751603"/>
              <a:gd name="connsiteY57" fmla="*/ 3264494 h 3879791"/>
              <a:gd name="connsiteX58" fmla="*/ 3751603 w 3751603"/>
              <a:gd name="connsiteY58" fmla="*/ 3204673 h 3879791"/>
              <a:gd name="connsiteX59" fmla="*/ 3529413 w 3751603"/>
              <a:gd name="connsiteY59" fmla="*/ 3119215 h 3879791"/>
              <a:gd name="connsiteX60" fmla="*/ 3563596 w 3751603"/>
              <a:gd name="connsiteY60" fmla="*/ 3050849 h 3879791"/>
              <a:gd name="connsiteX61" fmla="*/ 3537959 w 3751603"/>
              <a:gd name="connsiteY61" fmla="*/ 3016666 h 3879791"/>
              <a:gd name="connsiteX62" fmla="*/ 3349951 w 3751603"/>
              <a:gd name="connsiteY62" fmla="*/ 3033757 h 3879791"/>
              <a:gd name="connsiteX63" fmla="*/ 3127760 w 3751603"/>
              <a:gd name="connsiteY63" fmla="*/ 2922662 h 3879791"/>
              <a:gd name="connsiteX64" fmla="*/ 3136306 w 3751603"/>
              <a:gd name="connsiteY64" fmla="*/ 2803021 h 3879791"/>
              <a:gd name="connsiteX65" fmla="*/ 2649196 w 3751603"/>
              <a:gd name="connsiteY65" fmla="*/ 2221907 h 3879791"/>
              <a:gd name="connsiteX66" fmla="*/ 2238998 w 3751603"/>
              <a:gd name="connsiteY66" fmla="*/ 2307365 h 3879791"/>
              <a:gd name="connsiteX67" fmla="*/ 914400 w 3751603"/>
              <a:gd name="connsiteY67" fmla="*/ 2606467 h 3879791"/>
              <a:gd name="connsiteX68" fmla="*/ 897308 w 3751603"/>
              <a:gd name="connsiteY68" fmla="*/ 2623559 h 3879791"/>
              <a:gd name="connsiteX0" fmla="*/ 1222048 w 3751603"/>
              <a:gd name="connsiteY0" fmla="*/ 2298817 h 3879791"/>
              <a:gd name="connsiteX1" fmla="*/ 1179319 w 3751603"/>
              <a:gd name="connsiteY1" fmla="*/ 1786072 h 3879791"/>
              <a:gd name="connsiteX2" fmla="*/ 1358781 w 3751603"/>
              <a:gd name="connsiteY2" fmla="*/ 2298820 h 3879791"/>
              <a:gd name="connsiteX3" fmla="*/ 2350093 w 3751603"/>
              <a:gd name="connsiteY3" fmla="*/ 2059537 h 3879791"/>
              <a:gd name="connsiteX4" fmla="*/ 2204813 w 3751603"/>
              <a:gd name="connsiteY4" fmla="*/ 1555335 h 3879791"/>
              <a:gd name="connsiteX5" fmla="*/ 2367187 w 3751603"/>
              <a:gd name="connsiteY5" fmla="*/ 1486969 h 3879791"/>
              <a:gd name="connsiteX6" fmla="*/ 2375731 w 3751603"/>
              <a:gd name="connsiteY6" fmla="*/ 709301 h 3879791"/>
              <a:gd name="connsiteX7" fmla="*/ 2640650 w 3751603"/>
              <a:gd name="connsiteY7" fmla="*/ 0 h 3879791"/>
              <a:gd name="connsiteX8" fmla="*/ 1367327 w 3751603"/>
              <a:gd name="connsiteY8" fmla="*/ 17092 h 3879791"/>
              <a:gd name="connsiteX9" fmla="*/ 1076770 w 3751603"/>
              <a:gd name="connsiteY9" fmla="*/ 341832 h 3879791"/>
              <a:gd name="connsiteX10" fmla="*/ 854579 w 3751603"/>
              <a:gd name="connsiteY10" fmla="*/ 393107 h 3879791"/>
              <a:gd name="connsiteX11" fmla="*/ 752030 w 3751603"/>
              <a:gd name="connsiteY11" fmla="*/ 307649 h 3879791"/>
              <a:gd name="connsiteX12" fmla="*/ 666572 w 3751603"/>
              <a:gd name="connsiteY12" fmla="*/ 376015 h 3879791"/>
              <a:gd name="connsiteX13" fmla="*/ 495656 w 3751603"/>
              <a:gd name="connsiteY13" fmla="*/ 401653 h 3879791"/>
              <a:gd name="connsiteX14" fmla="*/ 170916 w 3751603"/>
              <a:gd name="connsiteY14" fmla="*/ 1162228 h 3879791"/>
              <a:gd name="connsiteX15" fmla="*/ 333286 w 3751603"/>
              <a:gd name="connsiteY15" fmla="*/ 1222049 h 3879791"/>
              <a:gd name="connsiteX16" fmla="*/ 401652 w 3751603"/>
              <a:gd name="connsiteY16" fmla="*/ 1085316 h 3879791"/>
              <a:gd name="connsiteX17" fmla="*/ 521293 w 3751603"/>
              <a:gd name="connsiteY17" fmla="*/ 1102408 h 3879791"/>
              <a:gd name="connsiteX18" fmla="*/ 658026 w 3751603"/>
              <a:gd name="connsiteY18" fmla="*/ 1068224 h 3879791"/>
              <a:gd name="connsiteX19" fmla="*/ 683663 w 3751603"/>
              <a:gd name="connsiteY19" fmla="*/ 1880075 h 3879791"/>
              <a:gd name="connsiteX20" fmla="*/ 495656 w 3751603"/>
              <a:gd name="connsiteY20" fmla="*/ 1905712 h 3879791"/>
              <a:gd name="connsiteX21" fmla="*/ 401652 w 3751603"/>
              <a:gd name="connsiteY21" fmla="*/ 1897167 h 3879791"/>
              <a:gd name="connsiteX22" fmla="*/ 384560 w 3751603"/>
              <a:gd name="connsiteY22" fmla="*/ 1786071 h 3879791"/>
              <a:gd name="connsiteX23" fmla="*/ 299103 w 3751603"/>
              <a:gd name="connsiteY23" fmla="*/ 1743342 h 3879791"/>
              <a:gd name="connsiteX24" fmla="*/ 230736 w 3751603"/>
              <a:gd name="connsiteY24" fmla="*/ 1777525 h 3879791"/>
              <a:gd name="connsiteX25" fmla="*/ 162370 w 3751603"/>
              <a:gd name="connsiteY25" fmla="*/ 1828800 h 3879791"/>
              <a:gd name="connsiteX26" fmla="*/ 0 w 3751603"/>
              <a:gd name="connsiteY26" fmla="*/ 1862983 h 3879791"/>
              <a:gd name="connsiteX27" fmla="*/ 239282 w 3751603"/>
              <a:gd name="connsiteY27" fmla="*/ 2563739 h 3879791"/>
              <a:gd name="connsiteX28" fmla="*/ 418744 w 3751603"/>
              <a:gd name="connsiteY28" fmla="*/ 2521010 h 3879791"/>
              <a:gd name="connsiteX29" fmla="*/ 538385 w 3751603"/>
              <a:gd name="connsiteY29" fmla="*/ 2845750 h 3879791"/>
              <a:gd name="connsiteX30" fmla="*/ 589660 w 3751603"/>
              <a:gd name="connsiteY30" fmla="*/ 2828658 h 3879791"/>
              <a:gd name="connsiteX31" fmla="*/ 709301 w 3751603"/>
              <a:gd name="connsiteY31" fmla="*/ 2982482 h 3879791"/>
              <a:gd name="connsiteX32" fmla="*/ 794759 w 3751603"/>
              <a:gd name="connsiteY32" fmla="*/ 2948299 h 3879791"/>
              <a:gd name="connsiteX33" fmla="*/ 692209 w 3751603"/>
              <a:gd name="connsiteY33" fmla="*/ 2743200 h 3879791"/>
              <a:gd name="connsiteX34" fmla="*/ 666572 w 3751603"/>
              <a:gd name="connsiteY34" fmla="*/ 2717563 h 3879791"/>
              <a:gd name="connsiteX35" fmla="*/ 743484 w 3751603"/>
              <a:gd name="connsiteY35" fmla="*/ 2649196 h 3879791"/>
              <a:gd name="connsiteX36" fmla="*/ 922946 w 3751603"/>
              <a:gd name="connsiteY36" fmla="*/ 2606467 h 3879791"/>
              <a:gd name="connsiteX37" fmla="*/ 1410056 w 3751603"/>
              <a:gd name="connsiteY37" fmla="*/ 3196127 h 3879791"/>
              <a:gd name="connsiteX38" fmla="*/ 1401510 w 3751603"/>
              <a:gd name="connsiteY38" fmla="*/ 3298677 h 3879791"/>
              <a:gd name="connsiteX39" fmla="*/ 1213503 w 3751603"/>
              <a:gd name="connsiteY39" fmla="*/ 3332860 h 3879791"/>
              <a:gd name="connsiteX40" fmla="*/ 1110953 w 3751603"/>
              <a:gd name="connsiteY40" fmla="*/ 3273039 h 3879791"/>
              <a:gd name="connsiteX41" fmla="*/ 1051132 w 3751603"/>
              <a:gd name="connsiteY41" fmla="*/ 3273039 h 3879791"/>
              <a:gd name="connsiteX42" fmla="*/ 1008403 w 3751603"/>
              <a:gd name="connsiteY42" fmla="*/ 3409772 h 3879791"/>
              <a:gd name="connsiteX43" fmla="*/ 1897166 w 3751603"/>
              <a:gd name="connsiteY43" fmla="*/ 3879791 h 3879791"/>
              <a:gd name="connsiteX44" fmla="*/ 2127903 w 3751603"/>
              <a:gd name="connsiteY44" fmla="*/ 3811424 h 3879791"/>
              <a:gd name="connsiteX45" fmla="*/ 2384276 w 3751603"/>
              <a:gd name="connsiteY45" fmla="*/ 3760150 h 3879791"/>
              <a:gd name="connsiteX46" fmla="*/ 2008261 w 3751603"/>
              <a:gd name="connsiteY46" fmla="*/ 3725967 h 3879791"/>
              <a:gd name="connsiteX47" fmla="*/ 1956987 w 3751603"/>
              <a:gd name="connsiteY47" fmla="*/ 3717421 h 3879791"/>
              <a:gd name="connsiteX48" fmla="*/ 1931349 w 3751603"/>
              <a:gd name="connsiteY48" fmla="*/ 3589234 h 3879791"/>
              <a:gd name="connsiteX49" fmla="*/ 2247544 w 3751603"/>
              <a:gd name="connsiteY49" fmla="*/ 3537959 h 3879791"/>
              <a:gd name="connsiteX50" fmla="*/ 2871387 w 3751603"/>
              <a:gd name="connsiteY50" fmla="*/ 3572142 h 3879791"/>
              <a:gd name="connsiteX51" fmla="*/ 2811566 w 3751603"/>
              <a:gd name="connsiteY51" fmla="*/ 3529413 h 3879791"/>
              <a:gd name="connsiteX52" fmla="*/ 2837203 w 3751603"/>
              <a:gd name="connsiteY52" fmla="*/ 3461047 h 3879791"/>
              <a:gd name="connsiteX53" fmla="*/ 2794474 w 3751603"/>
              <a:gd name="connsiteY53" fmla="*/ 3418318 h 3879791"/>
              <a:gd name="connsiteX54" fmla="*/ 3076486 w 3751603"/>
              <a:gd name="connsiteY54" fmla="*/ 3102124 h 3879791"/>
              <a:gd name="connsiteX55" fmla="*/ 3537959 w 3751603"/>
              <a:gd name="connsiteY55" fmla="*/ 2999574 h 3879791"/>
              <a:gd name="connsiteX56" fmla="*/ 3572142 w 3751603"/>
              <a:gd name="connsiteY56" fmla="*/ 3042303 h 3879791"/>
              <a:gd name="connsiteX57" fmla="*/ 3367043 w 3751603"/>
              <a:gd name="connsiteY57" fmla="*/ 3264494 h 3879791"/>
              <a:gd name="connsiteX58" fmla="*/ 3751603 w 3751603"/>
              <a:gd name="connsiteY58" fmla="*/ 3204673 h 3879791"/>
              <a:gd name="connsiteX59" fmla="*/ 3529413 w 3751603"/>
              <a:gd name="connsiteY59" fmla="*/ 3119215 h 3879791"/>
              <a:gd name="connsiteX60" fmla="*/ 3563596 w 3751603"/>
              <a:gd name="connsiteY60" fmla="*/ 3050849 h 3879791"/>
              <a:gd name="connsiteX61" fmla="*/ 3537959 w 3751603"/>
              <a:gd name="connsiteY61" fmla="*/ 3016666 h 3879791"/>
              <a:gd name="connsiteX62" fmla="*/ 3349951 w 3751603"/>
              <a:gd name="connsiteY62" fmla="*/ 3033757 h 3879791"/>
              <a:gd name="connsiteX63" fmla="*/ 3127760 w 3751603"/>
              <a:gd name="connsiteY63" fmla="*/ 2922662 h 3879791"/>
              <a:gd name="connsiteX64" fmla="*/ 3136306 w 3751603"/>
              <a:gd name="connsiteY64" fmla="*/ 2803021 h 3879791"/>
              <a:gd name="connsiteX65" fmla="*/ 2649196 w 3751603"/>
              <a:gd name="connsiteY65" fmla="*/ 2221907 h 3879791"/>
              <a:gd name="connsiteX66" fmla="*/ 2238998 w 3751603"/>
              <a:gd name="connsiteY66" fmla="*/ 2307365 h 3879791"/>
              <a:gd name="connsiteX67" fmla="*/ 914400 w 3751603"/>
              <a:gd name="connsiteY67" fmla="*/ 2606467 h 3879791"/>
              <a:gd name="connsiteX68" fmla="*/ 897308 w 3751603"/>
              <a:gd name="connsiteY68" fmla="*/ 2623559 h 3879791"/>
              <a:gd name="connsiteX0" fmla="*/ 1222048 w 3751603"/>
              <a:gd name="connsiteY0" fmla="*/ 2298817 h 3879791"/>
              <a:gd name="connsiteX1" fmla="*/ 1196411 w 3751603"/>
              <a:gd name="connsiteY1" fmla="*/ 2102266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1222048 w 3751603"/>
              <a:gd name="connsiteY0" fmla="*/ 2298817 h 3879791"/>
              <a:gd name="connsiteX1" fmla="*/ 1051133 w 3751603"/>
              <a:gd name="connsiteY1" fmla="*/ 1811709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1222048 w 3751603"/>
              <a:gd name="connsiteY0" fmla="*/ 2298817 h 3879791"/>
              <a:gd name="connsiteX1" fmla="*/ 1051133 w 3751603"/>
              <a:gd name="connsiteY1" fmla="*/ 1811709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1222048 w 3751603"/>
              <a:gd name="connsiteY0" fmla="*/ 2298817 h 3879791"/>
              <a:gd name="connsiteX1" fmla="*/ 1051133 w 3751603"/>
              <a:gd name="connsiteY1" fmla="*/ 1811709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1222048 w 3751603"/>
              <a:gd name="connsiteY0" fmla="*/ 2298817 h 3879791"/>
              <a:gd name="connsiteX1" fmla="*/ 1051133 w 3751603"/>
              <a:gd name="connsiteY1" fmla="*/ 1845892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1222048 w 3751603"/>
              <a:gd name="connsiteY0" fmla="*/ 2298817 h 3879791"/>
              <a:gd name="connsiteX1" fmla="*/ 1068224 w 3751603"/>
              <a:gd name="connsiteY1" fmla="*/ 1820254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435835 w 3751603"/>
              <a:gd name="connsiteY0" fmla="*/ 2529554 h 3879791"/>
              <a:gd name="connsiteX1" fmla="*/ 1068224 w 3751603"/>
              <a:gd name="connsiteY1" fmla="*/ 1820254 h 3879791"/>
              <a:gd name="connsiteX2" fmla="*/ 1179319 w 3751603"/>
              <a:gd name="connsiteY2" fmla="*/ 1786072 h 3879791"/>
              <a:gd name="connsiteX3" fmla="*/ 1358781 w 3751603"/>
              <a:gd name="connsiteY3" fmla="*/ 2298820 h 3879791"/>
              <a:gd name="connsiteX4" fmla="*/ 2350093 w 3751603"/>
              <a:gd name="connsiteY4" fmla="*/ 2059537 h 3879791"/>
              <a:gd name="connsiteX5" fmla="*/ 2204813 w 3751603"/>
              <a:gd name="connsiteY5" fmla="*/ 1555335 h 3879791"/>
              <a:gd name="connsiteX6" fmla="*/ 2367187 w 3751603"/>
              <a:gd name="connsiteY6" fmla="*/ 1486969 h 3879791"/>
              <a:gd name="connsiteX7" fmla="*/ 2375731 w 3751603"/>
              <a:gd name="connsiteY7" fmla="*/ 709301 h 3879791"/>
              <a:gd name="connsiteX8" fmla="*/ 2640650 w 3751603"/>
              <a:gd name="connsiteY8" fmla="*/ 0 h 3879791"/>
              <a:gd name="connsiteX9" fmla="*/ 1367327 w 3751603"/>
              <a:gd name="connsiteY9" fmla="*/ 17092 h 3879791"/>
              <a:gd name="connsiteX10" fmla="*/ 1076770 w 3751603"/>
              <a:gd name="connsiteY10" fmla="*/ 341832 h 3879791"/>
              <a:gd name="connsiteX11" fmla="*/ 854579 w 3751603"/>
              <a:gd name="connsiteY11" fmla="*/ 393107 h 3879791"/>
              <a:gd name="connsiteX12" fmla="*/ 752030 w 3751603"/>
              <a:gd name="connsiteY12" fmla="*/ 307649 h 3879791"/>
              <a:gd name="connsiteX13" fmla="*/ 666572 w 3751603"/>
              <a:gd name="connsiteY13" fmla="*/ 376015 h 3879791"/>
              <a:gd name="connsiteX14" fmla="*/ 495656 w 3751603"/>
              <a:gd name="connsiteY14" fmla="*/ 401653 h 3879791"/>
              <a:gd name="connsiteX15" fmla="*/ 170916 w 3751603"/>
              <a:gd name="connsiteY15" fmla="*/ 1162228 h 3879791"/>
              <a:gd name="connsiteX16" fmla="*/ 333286 w 3751603"/>
              <a:gd name="connsiteY16" fmla="*/ 1222049 h 3879791"/>
              <a:gd name="connsiteX17" fmla="*/ 401652 w 3751603"/>
              <a:gd name="connsiteY17" fmla="*/ 1085316 h 3879791"/>
              <a:gd name="connsiteX18" fmla="*/ 521293 w 3751603"/>
              <a:gd name="connsiteY18" fmla="*/ 1102408 h 3879791"/>
              <a:gd name="connsiteX19" fmla="*/ 658026 w 3751603"/>
              <a:gd name="connsiteY19" fmla="*/ 1068224 h 3879791"/>
              <a:gd name="connsiteX20" fmla="*/ 683663 w 3751603"/>
              <a:gd name="connsiteY20" fmla="*/ 1880075 h 3879791"/>
              <a:gd name="connsiteX21" fmla="*/ 495656 w 3751603"/>
              <a:gd name="connsiteY21" fmla="*/ 1905712 h 3879791"/>
              <a:gd name="connsiteX22" fmla="*/ 401652 w 3751603"/>
              <a:gd name="connsiteY22" fmla="*/ 1897167 h 3879791"/>
              <a:gd name="connsiteX23" fmla="*/ 384560 w 3751603"/>
              <a:gd name="connsiteY23" fmla="*/ 1786071 h 3879791"/>
              <a:gd name="connsiteX24" fmla="*/ 299103 w 3751603"/>
              <a:gd name="connsiteY24" fmla="*/ 1743342 h 3879791"/>
              <a:gd name="connsiteX25" fmla="*/ 230736 w 3751603"/>
              <a:gd name="connsiteY25" fmla="*/ 1777525 h 3879791"/>
              <a:gd name="connsiteX26" fmla="*/ 162370 w 3751603"/>
              <a:gd name="connsiteY26" fmla="*/ 1828800 h 3879791"/>
              <a:gd name="connsiteX27" fmla="*/ 0 w 3751603"/>
              <a:gd name="connsiteY27" fmla="*/ 1862983 h 3879791"/>
              <a:gd name="connsiteX28" fmla="*/ 239282 w 3751603"/>
              <a:gd name="connsiteY28" fmla="*/ 2563739 h 3879791"/>
              <a:gd name="connsiteX29" fmla="*/ 418744 w 3751603"/>
              <a:gd name="connsiteY29" fmla="*/ 2521010 h 3879791"/>
              <a:gd name="connsiteX30" fmla="*/ 538385 w 3751603"/>
              <a:gd name="connsiteY30" fmla="*/ 2845750 h 3879791"/>
              <a:gd name="connsiteX31" fmla="*/ 589660 w 3751603"/>
              <a:gd name="connsiteY31" fmla="*/ 2828658 h 3879791"/>
              <a:gd name="connsiteX32" fmla="*/ 709301 w 3751603"/>
              <a:gd name="connsiteY32" fmla="*/ 2982482 h 3879791"/>
              <a:gd name="connsiteX33" fmla="*/ 794759 w 3751603"/>
              <a:gd name="connsiteY33" fmla="*/ 2948299 h 3879791"/>
              <a:gd name="connsiteX34" fmla="*/ 692209 w 3751603"/>
              <a:gd name="connsiteY34" fmla="*/ 2743200 h 3879791"/>
              <a:gd name="connsiteX35" fmla="*/ 666572 w 3751603"/>
              <a:gd name="connsiteY35" fmla="*/ 2717563 h 3879791"/>
              <a:gd name="connsiteX36" fmla="*/ 743484 w 3751603"/>
              <a:gd name="connsiteY36" fmla="*/ 2649196 h 3879791"/>
              <a:gd name="connsiteX37" fmla="*/ 922946 w 3751603"/>
              <a:gd name="connsiteY37" fmla="*/ 2606467 h 3879791"/>
              <a:gd name="connsiteX38" fmla="*/ 1410056 w 3751603"/>
              <a:gd name="connsiteY38" fmla="*/ 3196127 h 3879791"/>
              <a:gd name="connsiteX39" fmla="*/ 1401510 w 3751603"/>
              <a:gd name="connsiteY39" fmla="*/ 3298677 h 3879791"/>
              <a:gd name="connsiteX40" fmla="*/ 1213503 w 3751603"/>
              <a:gd name="connsiteY40" fmla="*/ 3332860 h 3879791"/>
              <a:gd name="connsiteX41" fmla="*/ 1110953 w 3751603"/>
              <a:gd name="connsiteY41" fmla="*/ 3273039 h 3879791"/>
              <a:gd name="connsiteX42" fmla="*/ 1051132 w 3751603"/>
              <a:gd name="connsiteY42" fmla="*/ 3273039 h 3879791"/>
              <a:gd name="connsiteX43" fmla="*/ 1008403 w 3751603"/>
              <a:gd name="connsiteY43" fmla="*/ 3409772 h 3879791"/>
              <a:gd name="connsiteX44" fmla="*/ 1897166 w 3751603"/>
              <a:gd name="connsiteY44" fmla="*/ 3879791 h 3879791"/>
              <a:gd name="connsiteX45" fmla="*/ 2127903 w 3751603"/>
              <a:gd name="connsiteY45" fmla="*/ 3811424 h 3879791"/>
              <a:gd name="connsiteX46" fmla="*/ 2384276 w 3751603"/>
              <a:gd name="connsiteY46" fmla="*/ 3760150 h 3879791"/>
              <a:gd name="connsiteX47" fmla="*/ 2008261 w 3751603"/>
              <a:gd name="connsiteY47" fmla="*/ 3725967 h 3879791"/>
              <a:gd name="connsiteX48" fmla="*/ 1956987 w 3751603"/>
              <a:gd name="connsiteY48" fmla="*/ 3717421 h 3879791"/>
              <a:gd name="connsiteX49" fmla="*/ 1931349 w 3751603"/>
              <a:gd name="connsiteY49" fmla="*/ 3589234 h 3879791"/>
              <a:gd name="connsiteX50" fmla="*/ 2247544 w 3751603"/>
              <a:gd name="connsiteY50" fmla="*/ 3537959 h 3879791"/>
              <a:gd name="connsiteX51" fmla="*/ 2871387 w 3751603"/>
              <a:gd name="connsiteY51" fmla="*/ 3572142 h 3879791"/>
              <a:gd name="connsiteX52" fmla="*/ 2811566 w 3751603"/>
              <a:gd name="connsiteY52" fmla="*/ 3529413 h 3879791"/>
              <a:gd name="connsiteX53" fmla="*/ 2837203 w 3751603"/>
              <a:gd name="connsiteY53" fmla="*/ 3461047 h 3879791"/>
              <a:gd name="connsiteX54" fmla="*/ 2794474 w 3751603"/>
              <a:gd name="connsiteY54" fmla="*/ 3418318 h 3879791"/>
              <a:gd name="connsiteX55" fmla="*/ 3076486 w 3751603"/>
              <a:gd name="connsiteY55" fmla="*/ 3102124 h 3879791"/>
              <a:gd name="connsiteX56" fmla="*/ 3537959 w 3751603"/>
              <a:gd name="connsiteY56" fmla="*/ 2999574 h 3879791"/>
              <a:gd name="connsiteX57" fmla="*/ 3572142 w 3751603"/>
              <a:gd name="connsiteY57" fmla="*/ 3042303 h 3879791"/>
              <a:gd name="connsiteX58" fmla="*/ 3367043 w 3751603"/>
              <a:gd name="connsiteY58" fmla="*/ 3264494 h 3879791"/>
              <a:gd name="connsiteX59" fmla="*/ 3751603 w 3751603"/>
              <a:gd name="connsiteY59" fmla="*/ 3204673 h 3879791"/>
              <a:gd name="connsiteX60" fmla="*/ 3529413 w 3751603"/>
              <a:gd name="connsiteY60" fmla="*/ 3119215 h 3879791"/>
              <a:gd name="connsiteX61" fmla="*/ 3563596 w 3751603"/>
              <a:gd name="connsiteY61" fmla="*/ 3050849 h 3879791"/>
              <a:gd name="connsiteX62" fmla="*/ 3537959 w 3751603"/>
              <a:gd name="connsiteY62" fmla="*/ 3016666 h 3879791"/>
              <a:gd name="connsiteX63" fmla="*/ 3349951 w 3751603"/>
              <a:gd name="connsiteY63" fmla="*/ 3033757 h 3879791"/>
              <a:gd name="connsiteX64" fmla="*/ 3127760 w 3751603"/>
              <a:gd name="connsiteY64" fmla="*/ 2922662 h 3879791"/>
              <a:gd name="connsiteX65" fmla="*/ 3136306 w 3751603"/>
              <a:gd name="connsiteY65" fmla="*/ 2803021 h 3879791"/>
              <a:gd name="connsiteX66" fmla="*/ 2649196 w 3751603"/>
              <a:gd name="connsiteY66" fmla="*/ 2221907 h 3879791"/>
              <a:gd name="connsiteX67" fmla="*/ 2238998 w 3751603"/>
              <a:gd name="connsiteY67" fmla="*/ 2307365 h 3879791"/>
              <a:gd name="connsiteX68" fmla="*/ 914400 w 3751603"/>
              <a:gd name="connsiteY68" fmla="*/ 2606467 h 3879791"/>
              <a:gd name="connsiteX69" fmla="*/ 897308 w 3751603"/>
              <a:gd name="connsiteY69" fmla="*/ 2623559 h 3879791"/>
              <a:gd name="connsiteX0" fmla="*/ 435835 w 3751603"/>
              <a:gd name="connsiteY0" fmla="*/ 2529554 h 3879791"/>
              <a:gd name="connsiteX1" fmla="*/ 743484 w 3751603"/>
              <a:gd name="connsiteY1" fmla="*/ 2179178 h 3879791"/>
              <a:gd name="connsiteX2" fmla="*/ 1068224 w 3751603"/>
              <a:gd name="connsiteY2" fmla="*/ 1820254 h 3879791"/>
              <a:gd name="connsiteX3" fmla="*/ 1179319 w 3751603"/>
              <a:gd name="connsiteY3" fmla="*/ 1786072 h 3879791"/>
              <a:gd name="connsiteX4" fmla="*/ 1358781 w 3751603"/>
              <a:gd name="connsiteY4" fmla="*/ 2298820 h 3879791"/>
              <a:gd name="connsiteX5" fmla="*/ 2350093 w 3751603"/>
              <a:gd name="connsiteY5" fmla="*/ 2059537 h 3879791"/>
              <a:gd name="connsiteX6" fmla="*/ 2204813 w 3751603"/>
              <a:gd name="connsiteY6" fmla="*/ 1555335 h 3879791"/>
              <a:gd name="connsiteX7" fmla="*/ 2367187 w 3751603"/>
              <a:gd name="connsiteY7" fmla="*/ 1486969 h 3879791"/>
              <a:gd name="connsiteX8" fmla="*/ 2375731 w 3751603"/>
              <a:gd name="connsiteY8" fmla="*/ 709301 h 3879791"/>
              <a:gd name="connsiteX9" fmla="*/ 2640650 w 3751603"/>
              <a:gd name="connsiteY9" fmla="*/ 0 h 3879791"/>
              <a:gd name="connsiteX10" fmla="*/ 1367327 w 3751603"/>
              <a:gd name="connsiteY10" fmla="*/ 17092 h 3879791"/>
              <a:gd name="connsiteX11" fmla="*/ 1076770 w 3751603"/>
              <a:gd name="connsiteY11" fmla="*/ 341832 h 3879791"/>
              <a:gd name="connsiteX12" fmla="*/ 854579 w 3751603"/>
              <a:gd name="connsiteY12" fmla="*/ 393107 h 3879791"/>
              <a:gd name="connsiteX13" fmla="*/ 752030 w 3751603"/>
              <a:gd name="connsiteY13" fmla="*/ 307649 h 3879791"/>
              <a:gd name="connsiteX14" fmla="*/ 666572 w 3751603"/>
              <a:gd name="connsiteY14" fmla="*/ 376015 h 3879791"/>
              <a:gd name="connsiteX15" fmla="*/ 495656 w 3751603"/>
              <a:gd name="connsiteY15" fmla="*/ 401653 h 3879791"/>
              <a:gd name="connsiteX16" fmla="*/ 170916 w 3751603"/>
              <a:gd name="connsiteY16" fmla="*/ 1162228 h 3879791"/>
              <a:gd name="connsiteX17" fmla="*/ 333286 w 3751603"/>
              <a:gd name="connsiteY17" fmla="*/ 1222049 h 3879791"/>
              <a:gd name="connsiteX18" fmla="*/ 401652 w 3751603"/>
              <a:gd name="connsiteY18" fmla="*/ 1085316 h 3879791"/>
              <a:gd name="connsiteX19" fmla="*/ 521293 w 3751603"/>
              <a:gd name="connsiteY19" fmla="*/ 1102408 h 3879791"/>
              <a:gd name="connsiteX20" fmla="*/ 658026 w 3751603"/>
              <a:gd name="connsiteY20" fmla="*/ 1068224 h 3879791"/>
              <a:gd name="connsiteX21" fmla="*/ 683663 w 3751603"/>
              <a:gd name="connsiteY21" fmla="*/ 1880075 h 3879791"/>
              <a:gd name="connsiteX22" fmla="*/ 495656 w 3751603"/>
              <a:gd name="connsiteY22" fmla="*/ 1905712 h 3879791"/>
              <a:gd name="connsiteX23" fmla="*/ 401652 w 3751603"/>
              <a:gd name="connsiteY23" fmla="*/ 1897167 h 3879791"/>
              <a:gd name="connsiteX24" fmla="*/ 384560 w 3751603"/>
              <a:gd name="connsiteY24" fmla="*/ 1786071 h 3879791"/>
              <a:gd name="connsiteX25" fmla="*/ 299103 w 3751603"/>
              <a:gd name="connsiteY25" fmla="*/ 1743342 h 3879791"/>
              <a:gd name="connsiteX26" fmla="*/ 230736 w 3751603"/>
              <a:gd name="connsiteY26" fmla="*/ 1777525 h 3879791"/>
              <a:gd name="connsiteX27" fmla="*/ 162370 w 3751603"/>
              <a:gd name="connsiteY27" fmla="*/ 1828800 h 3879791"/>
              <a:gd name="connsiteX28" fmla="*/ 0 w 3751603"/>
              <a:gd name="connsiteY28" fmla="*/ 1862983 h 3879791"/>
              <a:gd name="connsiteX29" fmla="*/ 239282 w 3751603"/>
              <a:gd name="connsiteY29" fmla="*/ 2563739 h 3879791"/>
              <a:gd name="connsiteX30" fmla="*/ 418744 w 3751603"/>
              <a:gd name="connsiteY30" fmla="*/ 2521010 h 3879791"/>
              <a:gd name="connsiteX31" fmla="*/ 538385 w 3751603"/>
              <a:gd name="connsiteY31" fmla="*/ 2845750 h 3879791"/>
              <a:gd name="connsiteX32" fmla="*/ 589660 w 3751603"/>
              <a:gd name="connsiteY32" fmla="*/ 2828658 h 3879791"/>
              <a:gd name="connsiteX33" fmla="*/ 709301 w 3751603"/>
              <a:gd name="connsiteY33" fmla="*/ 2982482 h 3879791"/>
              <a:gd name="connsiteX34" fmla="*/ 794759 w 3751603"/>
              <a:gd name="connsiteY34" fmla="*/ 2948299 h 3879791"/>
              <a:gd name="connsiteX35" fmla="*/ 692209 w 3751603"/>
              <a:gd name="connsiteY35" fmla="*/ 2743200 h 3879791"/>
              <a:gd name="connsiteX36" fmla="*/ 666572 w 3751603"/>
              <a:gd name="connsiteY36" fmla="*/ 2717563 h 3879791"/>
              <a:gd name="connsiteX37" fmla="*/ 743484 w 3751603"/>
              <a:gd name="connsiteY37" fmla="*/ 2649196 h 3879791"/>
              <a:gd name="connsiteX38" fmla="*/ 922946 w 3751603"/>
              <a:gd name="connsiteY38" fmla="*/ 2606467 h 3879791"/>
              <a:gd name="connsiteX39" fmla="*/ 1410056 w 3751603"/>
              <a:gd name="connsiteY39" fmla="*/ 3196127 h 3879791"/>
              <a:gd name="connsiteX40" fmla="*/ 1401510 w 3751603"/>
              <a:gd name="connsiteY40" fmla="*/ 3298677 h 3879791"/>
              <a:gd name="connsiteX41" fmla="*/ 1213503 w 3751603"/>
              <a:gd name="connsiteY41" fmla="*/ 3332860 h 3879791"/>
              <a:gd name="connsiteX42" fmla="*/ 1110953 w 3751603"/>
              <a:gd name="connsiteY42" fmla="*/ 3273039 h 3879791"/>
              <a:gd name="connsiteX43" fmla="*/ 1051132 w 3751603"/>
              <a:gd name="connsiteY43" fmla="*/ 3273039 h 3879791"/>
              <a:gd name="connsiteX44" fmla="*/ 1008403 w 3751603"/>
              <a:gd name="connsiteY44" fmla="*/ 3409772 h 3879791"/>
              <a:gd name="connsiteX45" fmla="*/ 1897166 w 3751603"/>
              <a:gd name="connsiteY45" fmla="*/ 3879791 h 3879791"/>
              <a:gd name="connsiteX46" fmla="*/ 2127903 w 3751603"/>
              <a:gd name="connsiteY46" fmla="*/ 3811424 h 3879791"/>
              <a:gd name="connsiteX47" fmla="*/ 2384276 w 3751603"/>
              <a:gd name="connsiteY47" fmla="*/ 3760150 h 3879791"/>
              <a:gd name="connsiteX48" fmla="*/ 2008261 w 3751603"/>
              <a:gd name="connsiteY48" fmla="*/ 3725967 h 3879791"/>
              <a:gd name="connsiteX49" fmla="*/ 1956987 w 3751603"/>
              <a:gd name="connsiteY49" fmla="*/ 3717421 h 3879791"/>
              <a:gd name="connsiteX50" fmla="*/ 1931349 w 3751603"/>
              <a:gd name="connsiteY50" fmla="*/ 3589234 h 3879791"/>
              <a:gd name="connsiteX51" fmla="*/ 2247544 w 3751603"/>
              <a:gd name="connsiteY51" fmla="*/ 3537959 h 3879791"/>
              <a:gd name="connsiteX52" fmla="*/ 2871387 w 3751603"/>
              <a:gd name="connsiteY52" fmla="*/ 3572142 h 3879791"/>
              <a:gd name="connsiteX53" fmla="*/ 2811566 w 3751603"/>
              <a:gd name="connsiteY53" fmla="*/ 3529413 h 3879791"/>
              <a:gd name="connsiteX54" fmla="*/ 2837203 w 3751603"/>
              <a:gd name="connsiteY54" fmla="*/ 3461047 h 3879791"/>
              <a:gd name="connsiteX55" fmla="*/ 2794474 w 3751603"/>
              <a:gd name="connsiteY55" fmla="*/ 3418318 h 3879791"/>
              <a:gd name="connsiteX56" fmla="*/ 3076486 w 3751603"/>
              <a:gd name="connsiteY56" fmla="*/ 3102124 h 3879791"/>
              <a:gd name="connsiteX57" fmla="*/ 3537959 w 3751603"/>
              <a:gd name="connsiteY57" fmla="*/ 2999574 h 3879791"/>
              <a:gd name="connsiteX58" fmla="*/ 3572142 w 3751603"/>
              <a:gd name="connsiteY58" fmla="*/ 3042303 h 3879791"/>
              <a:gd name="connsiteX59" fmla="*/ 3367043 w 3751603"/>
              <a:gd name="connsiteY59" fmla="*/ 3264494 h 3879791"/>
              <a:gd name="connsiteX60" fmla="*/ 3751603 w 3751603"/>
              <a:gd name="connsiteY60" fmla="*/ 3204673 h 3879791"/>
              <a:gd name="connsiteX61" fmla="*/ 3529413 w 3751603"/>
              <a:gd name="connsiteY61" fmla="*/ 3119215 h 3879791"/>
              <a:gd name="connsiteX62" fmla="*/ 3563596 w 3751603"/>
              <a:gd name="connsiteY62" fmla="*/ 3050849 h 3879791"/>
              <a:gd name="connsiteX63" fmla="*/ 3537959 w 3751603"/>
              <a:gd name="connsiteY63" fmla="*/ 3016666 h 3879791"/>
              <a:gd name="connsiteX64" fmla="*/ 3349951 w 3751603"/>
              <a:gd name="connsiteY64" fmla="*/ 3033757 h 3879791"/>
              <a:gd name="connsiteX65" fmla="*/ 3127760 w 3751603"/>
              <a:gd name="connsiteY65" fmla="*/ 2922662 h 3879791"/>
              <a:gd name="connsiteX66" fmla="*/ 3136306 w 3751603"/>
              <a:gd name="connsiteY66" fmla="*/ 2803021 h 3879791"/>
              <a:gd name="connsiteX67" fmla="*/ 2649196 w 3751603"/>
              <a:gd name="connsiteY67" fmla="*/ 2221907 h 3879791"/>
              <a:gd name="connsiteX68" fmla="*/ 2238998 w 3751603"/>
              <a:gd name="connsiteY68" fmla="*/ 2307365 h 3879791"/>
              <a:gd name="connsiteX69" fmla="*/ 914400 w 3751603"/>
              <a:gd name="connsiteY69" fmla="*/ 2606467 h 3879791"/>
              <a:gd name="connsiteX70" fmla="*/ 897308 w 3751603"/>
              <a:gd name="connsiteY70" fmla="*/ 2623559 h 3879791"/>
              <a:gd name="connsiteX0" fmla="*/ 435835 w 3751603"/>
              <a:gd name="connsiteY0" fmla="*/ 2529554 h 3879791"/>
              <a:gd name="connsiteX1" fmla="*/ 1213503 w 3751603"/>
              <a:gd name="connsiteY1" fmla="*/ 2324456 h 3879791"/>
              <a:gd name="connsiteX2" fmla="*/ 1068224 w 3751603"/>
              <a:gd name="connsiteY2" fmla="*/ 1820254 h 3879791"/>
              <a:gd name="connsiteX3" fmla="*/ 1179319 w 3751603"/>
              <a:gd name="connsiteY3" fmla="*/ 1786072 h 3879791"/>
              <a:gd name="connsiteX4" fmla="*/ 1358781 w 3751603"/>
              <a:gd name="connsiteY4" fmla="*/ 2298820 h 3879791"/>
              <a:gd name="connsiteX5" fmla="*/ 2350093 w 3751603"/>
              <a:gd name="connsiteY5" fmla="*/ 2059537 h 3879791"/>
              <a:gd name="connsiteX6" fmla="*/ 2204813 w 3751603"/>
              <a:gd name="connsiteY6" fmla="*/ 1555335 h 3879791"/>
              <a:gd name="connsiteX7" fmla="*/ 2367187 w 3751603"/>
              <a:gd name="connsiteY7" fmla="*/ 1486969 h 3879791"/>
              <a:gd name="connsiteX8" fmla="*/ 2375731 w 3751603"/>
              <a:gd name="connsiteY8" fmla="*/ 709301 h 3879791"/>
              <a:gd name="connsiteX9" fmla="*/ 2640650 w 3751603"/>
              <a:gd name="connsiteY9" fmla="*/ 0 h 3879791"/>
              <a:gd name="connsiteX10" fmla="*/ 1367327 w 3751603"/>
              <a:gd name="connsiteY10" fmla="*/ 17092 h 3879791"/>
              <a:gd name="connsiteX11" fmla="*/ 1076770 w 3751603"/>
              <a:gd name="connsiteY11" fmla="*/ 341832 h 3879791"/>
              <a:gd name="connsiteX12" fmla="*/ 854579 w 3751603"/>
              <a:gd name="connsiteY12" fmla="*/ 393107 h 3879791"/>
              <a:gd name="connsiteX13" fmla="*/ 752030 w 3751603"/>
              <a:gd name="connsiteY13" fmla="*/ 307649 h 3879791"/>
              <a:gd name="connsiteX14" fmla="*/ 666572 w 3751603"/>
              <a:gd name="connsiteY14" fmla="*/ 376015 h 3879791"/>
              <a:gd name="connsiteX15" fmla="*/ 495656 w 3751603"/>
              <a:gd name="connsiteY15" fmla="*/ 401653 h 3879791"/>
              <a:gd name="connsiteX16" fmla="*/ 170916 w 3751603"/>
              <a:gd name="connsiteY16" fmla="*/ 1162228 h 3879791"/>
              <a:gd name="connsiteX17" fmla="*/ 333286 w 3751603"/>
              <a:gd name="connsiteY17" fmla="*/ 1222049 h 3879791"/>
              <a:gd name="connsiteX18" fmla="*/ 401652 w 3751603"/>
              <a:gd name="connsiteY18" fmla="*/ 1085316 h 3879791"/>
              <a:gd name="connsiteX19" fmla="*/ 521293 w 3751603"/>
              <a:gd name="connsiteY19" fmla="*/ 1102408 h 3879791"/>
              <a:gd name="connsiteX20" fmla="*/ 658026 w 3751603"/>
              <a:gd name="connsiteY20" fmla="*/ 1068224 h 3879791"/>
              <a:gd name="connsiteX21" fmla="*/ 683663 w 3751603"/>
              <a:gd name="connsiteY21" fmla="*/ 1880075 h 3879791"/>
              <a:gd name="connsiteX22" fmla="*/ 495656 w 3751603"/>
              <a:gd name="connsiteY22" fmla="*/ 1905712 h 3879791"/>
              <a:gd name="connsiteX23" fmla="*/ 401652 w 3751603"/>
              <a:gd name="connsiteY23" fmla="*/ 1897167 h 3879791"/>
              <a:gd name="connsiteX24" fmla="*/ 384560 w 3751603"/>
              <a:gd name="connsiteY24" fmla="*/ 1786071 h 3879791"/>
              <a:gd name="connsiteX25" fmla="*/ 299103 w 3751603"/>
              <a:gd name="connsiteY25" fmla="*/ 1743342 h 3879791"/>
              <a:gd name="connsiteX26" fmla="*/ 230736 w 3751603"/>
              <a:gd name="connsiteY26" fmla="*/ 1777525 h 3879791"/>
              <a:gd name="connsiteX27" fmla="*/ 162370 w 3751603"/>
              <a:gd name="connsiteY27" fmla="*/ 1828800 h 3879791"/>
              <a:gd name="connsiteX28" fmla="*/ 0 w 3751603"/>
              <a:gd name="connsiteY28" fmla="*/ 1862983 h 3879791"/>
              <a:gd name="connsiteX29" fmla="*/ 239282 w 3751603"/>
              <a:gd name="connsiteY29" fmla="*/ 2563739 h 3879791"/>
              <a:gd name="connsiteX30" fmla="*/ 418744 w 3751603"/>
              <a:gd name="connsiteY30" fmla="*/ 2521010 h 3879791"/>
              <a:gd name="connsiteX31" fmla="*/ 538385 w 3751603"/>
              <a:gd name="connsiteY31" fmla="*/ 2845750 h 3879791"/>
              <a:gd name="connsiteX32" fmla="*/ 589660 w 3751603"/>
              <a:gd name="connsiteY32" fmla="*/ 2828658 h 3879791"/>
              <a:gd name="connsiteX33" fmla="*/ 709301 w 3751603"/>
              <a:gd name="connsiteY33" fmla="*/ 2982482 h 3879791"/>
              <a:gd name="connsiteX34" fmla="*/ 794759 w 3751603"/>
              <a:gd name="connsiteY34" fmla="*/ 2948299 h 3879791"/>
              <a:gd name="connsiteX35" fmla="*/ 692209 w 3751603"/>
              <a:gd name="connsiteY35" fmla="*/ 2743200 h 3879791"/>
              <a:gd name="connsiteX36" fmla="*/ 666572 w 3751603"/>
              <a:gd name="connsiteY36" fmla="*/ 2717563 h 3879791"/>
              <a:gd name="connsiteX37" fmla="*/ 743484 w 3751603"/>
              <a:gd name="connsiteY37" fmla="*/ 2649196 h 3879791"/>
              <a:gd name="connsiteX38" fmla="*/ 922946 w 3751603"/>
              <a:gd name="connsiteY38" fmla="*/ 2606467 h 3879791"/>
              <a:gd name="connsiteX39" fmla="*/ 1410056 w 3751603"/>
              <a:gd name="connsiteY39" fmla="*/ 3196127 h 3879791"/>
              <a:gd name="connsiteX40" fmla="*/ 1401510 w 3751603"/>
              <a:gd name="connsiteY40" fmla="*/ 3298677 h 3879791"/>
              <a:gd name="connsiteX41" fmla="*/ 1213503 w 3751603"/>
              <a:gd name="connsiteY41" fmla="*/ 3332860 h 3879791"/>
              <a:gd name="connsiteX42" fmla="*/ 1110953 w 3751603"/>
              <a:gd name="connsiteY42" fmla="*/ 3273039 h 3879791"/>
              <a:gd name="connsiteX43" fmla="*/ 1051132 w 3751603"/>
              <a:gd name="connsiteY43" fmla="*/ 3273039 h 3879791"/>
              <a:gd name="connsiteX44" fmla="*/ 1008403 w 3751603"/>
              <a:gd name="connsiteY44" fmla="*/ 3409772 h 3879791"/>
              <a:gd name="connsiteX45" fmla="*/ 1897166 w 3751603"/>
              <a:gd name="connsiteY45" fmla="*/ 3879791 h 3879791"/>
              <a:gd name="connsiteX46" fmla="*/ 2127903 w 3751603"/>
              <a:gd name="connsiteY46" fmla="*/ 3811424 h 3879791"/>
              <a:gd name="connsiteX47" fmla="*/ 2384276 w 3751603"/>
              <a:gd name="connsiteY47" fmla="*/ 3760150 h 3879791"/>
              <a:gd name="connsiteX48" fmla="*/ 2008261 w 3751603"/>
              <a:gd name="connsiteY48" fmla="*/ 3725967 h 3879791"/>
              <a:gd name="connsiteX49" fmla="*/ 1956987 w 3751603"/>
              <a:gd name="connsiteY49" fmla="*/ 3717421 h 3879791"/>
              <a:gd name="connsiteX50" fmla="*/ 1931349 w 3751603"/>
              <a:gd name="connsiteY50" fmla="*/ 3589234 h 3879791"/>
              <a:gd name="connsiteX51" fmla="*/ 2247544 w 3751603"/>
              <a:gd name="connsiteY51" fmla="*/ 3537959 h 3879791"/>
              <a:gd name="connsiteX52" fmla="*/ 2871387 w 3751603"/>
              <a:gd name="connsiteY52" fmla="*/ 3572142 h 3879791"/>
              <a:gd name="connsiteX53" fmla="*/ 2811566 w 3751603"/>
              <a:gd name="connsiteY53" fmla="*/ 3529413 h 3879791"/>
              <a:gd name="connsiteX54" fmla="*/ 2837203 w 3751603"/>
              <a:gd name="connsiteY54" fmla="*/ 3461047 h 3879791"/>
              <a:gd name="connsiteX55" fmla="*/ 2794474 w 3751603"/>
              <a:gd name="connsiteY55" fmla="*/ 3418318 h 3879791"/>
              <a:gd name="connsiteX56" fmla="*/ 3076486 w 3751603"/>
              <a:gd name="connsiteY56" fmla="*/ 3102124 h 3879791"/>
              <a:gd name="connsiteX57" fmla="*/ 3537959 w 3751603"/>
              <a:gd name="connsiteY57" fmla="*/ 2999574 h 3879791"/>
              <a:gd name="connsiteX58" fmla="*/ 3572142 w 3751603"/>
              <a:gd name="connsiteY58" fmla="*/ 3042303 h 3879791"/>
              <a:gd name="connsiteX59" fmla="*/ 3367043 w 3751603"/>
              <a:gd name="connsiteY59" fmla="*/ 3264494 h 3879791"/>
              <a:gd name="connsiteX60" fmla="*/ 3751603 w 3751603"/>
              <a:gd name="connsiteY60" fmla="*/ 3204673 h 3879791"/>
              <a:gd name="connsiteX61" fmla="*/ 3529413 w 3751603"/>
              <a:gd name="connsiteY61" fmla="*/ 3119215 h 3879791"/>
              <a:gd name="connsiteX62" fmla="*/ 3563596 w 3751603"/>
              <a:gd name="connsiteY62" fmla="*/ 3050849 h 3879791"/>
              <a:gd name="connsiteX63" fmla="*/ 3537959 w 3751603"/>
              <a:gd name="connsiteY63" fmla="*/ 3016666 h 3879791"/>
              <a:gd name="connsiteX64" fmla="*/ 3349951 w 3751603"/>
              <a:gd name="connsiteY64" fmla="*/ 3033757 h 3879791"/>
              <a:gd name="connsiteX65" fmla="*/ 3127760 w 3751603"/>
              <a:gd name="connsiteY65" fmla="*/ 2922662 h 3879791"/>
              <a:gd name="connsiteX66" fmla="*/ 3136306 w 3751603"/>
              <a:gd name="connsiteY66" fmla="*/ 2803021 h 3879791"/>
              <a:gd name="connsiteX67" fmla="*/ 2649196 w 3751603"/>
              <a:gd name="connsiteY67" fmla="*/ 2221907 h 3879791"/>
              <a:gd name="connsiteX68" fmla="*/ 2238998 w 3751603"/>
              <a:gd name="connsiteY68" fmla="*/ 2307365 h 3879791"/>
              <a:gd name="connsiteX69" fmla="*/ 914400 w 3751603"/>
              <a:gd name="connsiteY69" fmla="*/ 2606467 h 3879791"/>
              <a:gd name="connsiteX70" fmla="*/ 897308 w 3751603"/>
              <a:gd name="connsiteY70" fmla="*/ 2623559 h 3879791"/>
              <a:gd name="connsiteX0" fmla="*/ 435835 w 3751603"/>
              <a:gd name="connsiteY0" fmla="*/ 2529554 h 3879791"/>
              <a:gd name="connsiteX1" fmla="*/ 1213503 w 3751603"/>
              <a:gd name="connsiteY1" fmla="*/ 2324456 h 3879791"/>
              <a:gd name="connsiteX2" fmla="*/ 1068224 w 3751603"/>
              <a:gd name="connsiteY2" fmla="*/ 1820254 h 3879791"/>
              <a:gd name="connsiteX3" fmla="*/ 1179319 w 3751603"/>
              <a:gd name="connsiteY3" fmla="*/ 1786072 h 3879791"/>
              <a:gd name="connsiteX4" fmla="*/ 1358781 w 3751603"/>
              <a:gd name="connsiteY4" fmla="*/ 2298820 h 3879791"/>
              <a:gd name="connsiteX5" fmla="*/ 2350093 w 3751603"/>
              <a:gd name="connsiteY5" fmla="*/ 2059537 h 3879791"/>
              <a:gd name="connsiteX6" fmla="*/ 2204813 w 3751603"/>
              <a:gd name="connsiteY6" fmla="*/ 1555335 h 3879791"/>
              <a:gd name="connsiteX7" fmla="*/ 2367187 w 3751603"/>
              <a:gd name="connsiteY7" fmla="*/ 1486969 h 3879791"/>
              <a:gd name="connsiteX8" fmla="*/ 2375731 w 3751603"/>
              <a:gd name="connsiteY8" fmla="*/ 709301 h 3879791"/>
              <a:gd name="connsiteX9" fmla="*/ 2640650 w 3751603"/>
              <a:gd name="connsiteY9" fmla="*/ 0 h 3879791"/>
              <a:gd name="connsiteX10" fmla="*/ 1367327 w 3751603"/>
              <a:gd name="connsiteY10" fmla="*/ 17092 h 3879791"/>
              <a:gd name="connsiteX11" fmla="*/ 1076770 w 3751603"/>
              <a:gd name="connsiteY11" fmla="*/ 341832 h 3879791"/>
              <a:gd name="connsiteX12" fmla="*/ 854579 w 3751603"/>
              <a:gd name="connsiteY12" fmla="*/ 393107 h 3879791"/>
              <a:gd name="connsiteX13" fmla="*/ 752030 w 3751603"/>
              <a:gd name="connsiteY13" fmla="*/ 307649 h 3879791"/>
              <a:gd name="connsiteX14" fmla="*/ 666572 w 3751603"/>
              <a:gd name="connsiteY14" fmla="*/ 376015 h 3879791"/>
              <a:gd name="connsiteX15" fmla="*/ 495656 w 3751603"/>
              <a:gd name="connsiteY15" fmla="*/ 401653 h 3879791"/>
              <a:gd name="connsiteX16" fmla="*/ 170916 w 3751603"/>
              <a:gd name="connsiteY16" fmla="*/ 1162228 h 3879791"/>
              <a:gd name="connsiteX17" fmla="*/ 333286 w 3751603"/>
              <a:gd name="connsiteY17" fmla="*/ 1222049 h 3879791"/>
              <a:gd name="connsiteX18" fmla="*/ 401652 w 3751603"/>
              <a:gd name="connsiteY18" fmla="*/ 1085316 h 3879791"/>
              <a:gd name="connsiteX19" fmla="*/ 521293 w 3751603"/>
              <a:gd name="connsiteY19" fmla="*/ 1102408 h 3879791"/>
              <a:gd name="connsiteX20" fmla="*/ 658026 w 3751603"/>
              <a:gd name="connsiteY20" fmla="*/ 1068224 h 3879791"/>
              <a:gd name="connsiteX21" fmla="*/ 683663 w 3751603"/>
              <a:gd name="connsiteY21" fmla="*/ 1880075 h 3879791"/>
              <a:gd name="connsiteX22" fmla="*/ 495656 w 3751603"/>
              <a:gd name="connsiteY22" fmla="*/ 1905712 h 3879791"/>
              <a:gd name="connsiteX23" fmla="*/ 401652 w 3751603"/>
              <a:gd name="connsiteY23" fmla="*/ 1897167 h 3879791"/>
              <a:gd name="connsiteX24" fmla="*/ 384560 w 3751603"/>
              <a:gd name="connsiteY24" fmla="*/ 1786071 h 3879791"/>
              <a:gd name="connsiteX25" fmla="*/ 299103 w 3751603"/>
              <a:gd name="connsiteY25" fmla="*/ 1743342 h 3879791"/>
              <a:gd name="connsiteX26" fmla="*/ 230736 w 3751603"/>
              <a:gd name="connsiteY26" fmla="*/ 1777525 h 3879791"/>
              <a:gd name="connsiteX27" fmla="*/ 162370 w 3751603"/>
              <a:gd name="connsiteY27" fmla="*/ 1828800 h 3879791"/>
              <a:gd name="connsiteX28" fmla="*/ 0 w 3751603"/>
              <a:gd name="connsiteY28" fmla="*/ 1862983 h 3879791"/>
              <a:gd name="connsiteX29" fmla="*/ 239282 w 3751603"/>
              <a:gd name="connsiteY29" fmla="*/ 2563739 h 3879791"/>
              <a:gd name="connsiteX30" fmla="*/ 418744 w 3751603"/>
              <a:gd name="connsiteY30" fmla="*/ 2521010 h 3879791"/>
              <a:gd name="connsiteX31" fmla="*/ 538385 w 3751603"/>
              <a:gd name="connsiteY31" fmla="*/ 2845750 h 3879791"/>
              <a:gd name="connsiteX32" fmla="*/ 589660 w 3751603"/>
              <a:gd name="connsiteY32" fmla="*/ 2828658 h 3879791"/>
              <a:gd name="connsiteX33" fmla="*/ 709301 w 3751603"/>
              <a:gd name="connsiteY33" fmla="*/ 2982482 h 3879791"/>
              <a:gd name="connsiteX34" fmla="*/ 794759 w 3751603"/>
              <a:gd name="connsiteY34" fmla="*/ 2948299 h 3879791"/>
              <a:gd name="connsiteX35" fmla="*/ 692209 w 3751603"/>
              <a:gd name="connsiteY35" fmla="*/ 2743200 h 3879791"/>
              <a:gd name="connsiteX36" fmla="*/ 666572 w 3751603"/>
              <a:gd name="connsiteY36" fmla="*/ 2717563 h 3879791"/>
              <a:gd name="connsiteX37" fmla="*/ 743484 w 3751603"/>
              <a:gd name="connsiteY37" fmla="*/ 2649196 h 3879791"/>
              <a:gd name="connsiteX38" fmla="*/ 922946 w 3751603"/>
              <a:gd name="connsiteY38" fmla="*/ 2606467 h 3879791"/>
              <a:gd name="connsiteX39" fmla="*/ 1410056 w 3751603"/>
              <a:gd name="connsiteY39" fmla="*/ 3196127 h 3879791"/>
              <a:gd name="connsiteX40" fmla="*/ 1401510 w 3751603"/>
              <a:gd name="connsiteY40" fmla="*/ 3298677 h 3879791"/>
              <a:gd name="connsiteX41" fmla="*/ 1213503 w 3751603"/>
              <a:gd name="connsiteY41" fmla="*/ 3332860 h 3879791"/>
              <a:gd name="connsiteX42" fmla="*/ 1110953 w 3751603"/>
              <a:gd name="connsiteY42" fmla="*/ 3273039 h 3879791"/>
              <a:gd name="connsiteX43" fmla="*/ 1051132 w 3751603"/>
              <a:gd name="connsiteY43" fmla="*/ 3273039 h 3879791"/>
              <a:gd name="connsiteX44" fmla="*/ 1008403 w 3751603"/>
              <a:gd name="connsiteY44" fmla="*/ 3409772 h 3879791"/>
              <a:gd name="connsiteX45" fmla="*/ 1897166 w 3751603"/>
              <a:gd name="connsiteY45" fmla="*/ 3879791 h 3879791"/>
              <a:gd name="connsiteX46" fmla="*/ 2127903 w 3751603"/>
              <a:gd name="connsiteY46" fmla="*/ 3811424 h 3879791"/>
              <a:gd name="connsiteX47" fmla="*/ 2384276 w 3751603"/>
              <a:gd name="connsiteY47" fmla="*/ 3760150 h 3879791"/>
              <a:gd name="connsiteX48" fmla="*/ 2008261 w 3751603"/>
              <a:gd name="connsiteY48" fmla="*/ 3725967 h 3879791"/>
              <a:gd name="connsiteX49" fmla="*/ 1956987 w 3751603"/>
              <a:gd name="connsiteY49" fmla="*/ 3717421 h 3879791"/>
              <a:gd name="connsiteX50" fmla="*/ 1931349 w 3751603"/>
              <a:gd name="connsiteY50" fmla="*/ 3589234 h 3879791"/>
              <a:gd name="connsiteX51" fmla="*/ 2247544 w 3751603"/>
              <a:gd name="connsiteY51" fmla="*/ 3537959 h 3879791"/>
              <a:gd name="connsiteX52" fmla="*/ 2871387 w 3751603"/>
              <a:gd name="connsiteY52" fmla="*/ 3572142 h 3879791"/>
              <a:gd name="connsiteX53" fmla="*/ 2811566 w 3751603"/>
              <a:gd name="connsiteY53" fmla="*/ 3529413 h 3879791"/>
              <a:gd name="connsiteX54" fmla="*/ 2837203 w 3751603"/>
              <a:gd name="connsiteY54" fmla="*/ 3461047 h 3879791"/>
              <a:gd name="connsiteX55" fmla="*/ 2794474 w 3751603"/>
              <a:gd name="connsiteY55" fmla="*/ 3418318 h 3879791"/>
              <a:gd name="connsiteX56" fmla="*/ 3076486 w 3751603"/>
              <a:gd name="connsiteY56" fmla="*/ 3102124 h 3879791"/>
              <a:gd name="connsiteX57" fmla="*/ 3537959 w 3751603"/>
              <a:gd name="connsiteY57" fmla="*/ 2999574 h 3879791"/>
              <a:gd name="connsiteX58" fmla="*/ 3572142 w 3751603"/>
              <a:gd name="connsiteY58" fmla="*/ 3042303 h 3879791"/>
              <a:gd name="connsiteX59" fmla="*/ 3367043 w 3751603"/>
              <a:gd name="connsiteY59" fmla="*/ 3264494 h 3879791"/>
              <a:gd name="connsiteX60" fmla="*/ 3751603 w 3751603"/>
              <a:gd name="connsiteY60" fmla="*/ 3204673 h 3879791"/>
              <a:gd name="connsiteX61" fmla="*/ 3529413 w 3751603"/>
              <a:gd name="connsiteY61" fmla="*/ 3119215 h 3879791"/>
              <a:gd name="connsiteX62" fmla="*/ 3563596 w 3751603"/>
              <a:gd name="connsiteY62" fmla="*/ 3050849 h 3879791"/>
              <a:gd name="connsiteX63" fmla="*/ 3537959 w 3751603"/>
              <a:gd name="connsiteY63" fmla="*/ 3016666 h 3879791"/>
              <a:gd name="connsiteX64" fmla="*/ 3349951 w 3751603"/>
              <a:gd name="connsiteY64" fmla="*/ 3033757 h 3879791"/>
              <a:gd name="connsiteX65" fmla="*/ 3127760 w 3751603"/>
              <a:gd name="connsiteY65" fmla="*/ 2922662 h 3879791"/>
              <a:gd name="connsiteX66" fmla="*/ 3136306 w 3751603"/>
              <a:gd name="connsiteY66" fmla="*/ 2803021 h 3879791"/>
              <a:gd name="connsiteX67" fmla="*/ 2649196 w 3751603"/>
              <a:gd name="connsiteY67" fmla="*/ 2221907 h 3879791"/>
              <a:gd name="connsiteX68" fmla="*/ 2238998 w 3751603"/>
              <a:gd name="connsiteY68" fmla="*/ 2307365 h 3879791"/>
              <a:gd name="connsiteX69" fmla="*/ 914400 w 3751603"/>
              <a:gd name="connsiteY69" fmla="*/ 2606467 h 3879791"/>
              <a:gd name="connsiteX70" fmla="*/ 897308 w 3751603"/>
              <a:gd name="connsiteY70" fmla="*/ 2623559 h 3879791"/>
              <a:gd name="connsiteX0" fmla="*/ 435835 w 3751603"/>
              <a:gd name="connsiteY0" fmla="*/ 2529554 h 3879791"/>
              <a:gd name="connsiteX1" fmla="*/ 1213503 w 3751603"/>
              <a:gd name="connsiteY1" fmla="*/ 2324456 h 3879791"/>
              <a:gd name="connsiteX2" fmla="*/ 1068224 w 3751603"/>
              <a:gd name="connsiteY2" fmla="*/ 1820254 h 3879791"/>
              <a:gd name="connsiteX3" fmla="*/ 1179319 w 3751603"/>
              <a:gd name="connsiteY3" fmla="*/ 1786072 h 3879791"/>
              <a:gd name="connsiteX4" fmla="*/ 1358781 w 3751603"/>
              <a:gd name="connsiteY4" fmla="*/ 2298820 h 3879791"/>
              <a:gd name="connsiteX5" fmla="*/ 2350093 w 3751603"/>
              <a:gd name="connsiteY5" fmla="*/ 2059537 h 3879791"/>
              <a:gd name="connsiteX6" fmla="*/ 2204813 w 3751603"/>
              <a:gd name="connsiteY6" fmla="*/ 1555335 h 3879791"/>
              <a:gd name="connsiteX7" fmla="*/ 2367187 w 3751603"/>
              <a:gd name="connsiteY7" fmla="*/ 1486969 h 3879791"/>
              <a:gd name="connsiteX8" fmla="*/ 2375731 w 3751603"/>
              <a:gd name="connsiteY8" fmla="*/ 709301 h 3879791"/>
              <a:gd name="connsiteX9" fmla="*/ 2640650 w 3751603"/>
              <a:gd name="connsiteY9" fmla="*/ 0 h 3879791"/>
              <a:gd name="connsiteX10" fmla="*/ 1367327 w 3751603"/>
              <a:gd name="connsiteY10" fmla="*/ 17092 h 3879791"/>
              <a:gd name="connsiteX11" fmla="*/ 1076770 w 3751603"/>
              <a:gd name="connsiteY11" fmla="*/ 341832 h 3879791"/>
              <a:gd name="connsiteX12" fmla="*/ 854579 w 3751603"/>
              <a:gd name="connsiteY12" fmla="*/ 393107 h 3879791"/>
              <a:gd name="connsiteX13" fmla="*/ 752030 w 3751603"/>
              <a:gd name="connsiteY13" fmla="*/ 307649 h 3879791"/>
              <a:gd name="connsiteX14" fmla="*/ 666572 w 3751603"/>
              <a:gd name="connsiteY14" fmla="*/ 376015 h 3879791"/>
              <a:gd name="connsiteX15" fmla="*/ 495656 w 3751603"/>
              <a:gd name="connsiteY15" fmla="*/ 401653 h 3879791"/>
              <a:gd name="connsiteX16" fmla="*/ 170916 w 3751603"/>
              <a:gd name="connsiteY16" fmla="*/ 1162228 h 3879791"/>
              <a:gd name="connsiteX17" fmla="*/ 333286 w 3751603"/>
              <a:gd name="connsiteY17" fmla="*/ 1222049 h 3879791"/>
              <a:gd name="connsiteX18" fmla="*/ 401652 w 3751603"/>
              <a:gd name="connsiteY18" fmla="*/ 1085316 h 3879791"/>
              <a:gd name="connsiteX19" fmla="*/ 521293 w 3751603"/>
              <a:gd name="connsiteY19" fmla="*/ 1102408 h 3879791"/>
              <a:gd name="connsiteX20" fmla="*/ 658026 w 3751603"/>
              <a:gd name="connsiteY20" fmla="*/ 1068224 h 3879791"/>
              <a:gd name="connsiteX21" fmla="*/ 683663 w 3751603"/>
              <a:gd name="connsiteY21" fmla="*/ 1880075 h 3879791"/>
              <a:gd name="connsiteX22" fmla="*/ 495656 w 3751603"/>
              <a:gd name="connsiteY22" fmla="*/ 1905712 h 3879791"/>
              <a:gd name="connsiteX23" fmla="*/ 401652 w 3751603"/>
              <a:gd name="connsiteY23" fmla="*/ 1897167 h 3879791"/>
              <a:gd name="connsiteX24" fmla="*/ 384560 w 3751603"/>
              <a:gd name="connsiteY24" fmla="*/ 1786071 h 3879791"/>
              <a:gd name="connsiteX25" fmla="*/ 299103 w 3751603"/>
              <a:gd name="connsiteY25" fmla="*/ 1743342 h 3879791"/>
              <a:gd name="connsiteX26" fmla="*/ 230736 w 3751603"/>
              <a:gd name="connsiteY26" fmla="*/ 1777525 h 3879791"/>
              <a:gd name="connsiteX27" fmla="*/ 162370 w 3751603"/>
              <a:gd name="connsiteY27" fmla="*/ 1828800 h 3879791"/>
              <a:gd name="connsiteX28" fmla="*/ 0 w 3751603"/>
              <a:gd name="connsiteY28" fmla="*/ 1862983 h 3879791"/>
              <a:gd name="connsiteX29" fmla="*/ 239282 w 3751603"/>
              <a:gd name="connsiteY29" fmla="*/ 2563739 h 3879791"/>
              <a:gd name="connsiteX30" fmla="*/ 418744 w 3751603"/>
              <a:gd name="connsiteY30" fmla="*/ 2521010 h 3879791"/>
              <a:gd name="connsiteX31" fmla="*/ 538385 w 3751603"/>
              <a:gd name="connsiteY31" fmla="*/ 2845750 h 3879791"/>
              <a:gd name="connsiteX32" fmla="*/ 589660 w 3751603"/>
              <a:gd name="connsiteY32" fmla="*/ 2828658 h 3879791"/>
              <a:gd name="connsiteX33" fmla="*/ 709301 w 3751603"/>
              <a:gd name="connsiteY33" fmla="*/ 2982482 h 3879791"/>
              <a:gd name="connsiteX34" fmla="*/ 794759 w 3751603"/>
              <a:gd name="connsiteY34" fmla="*/ 2948299 h 3879791"/>
              <a:gd name="connsiteX35" fmla="*/ 692209 w 3751603"/>
              <a:gd name="connsiteY35" fmla="*/ 2743200 h 3879791"/>
              <a:gd name="connsiteX36" fmla="*/ 666572 w 3751603"/>
              <a:gd name="connsiteY36" fmla="*/ 2717563 h 3879791"/>
              <a:gd name="connsiteX37" fmla="*/ 743484 w 3751603"/>
              <a:gd name="connsiteY37" fmla="*/ 2649196 h 3879791"/>
              <a:gd name="connsiteX38" fmla="*/ 922946 w 3751603"/>
              <a:gd name="connsiteY38" fmla="*/ 2606467 h 3879791"/>
              <a:gd name="connsiteX39" fmla="*/ 1410056 w 3751603"/>
              <a:gd name="connsiteY39" fmla="*/ 3196127 h 3879791"/>
              <a:gd name="connsiteX40" fmla="*/ 1401510 w 3751603"/>
              <a:gd name="connsiteY40" fmla="*/ 3298677 h 3879791"/>
              <a:gd name="connsiteX41" fmla="*/ 1213503 w 3751603"/>
              <a:gd name="connsiteY41" fmla="*/ 3332860 h 3879791"/>
              <a:gd name="connsiteX42" fmla="*/ 1110953 w 3751603"/>
              <a:gd name="connsiteY42" fmla="*/ 3273039 h 3879791"/>
              <a:gd name="connsiteX43" fmla="*/ 1051132 w 3751603"/>
              <a:gd name="connsiteY43" fmla="*/ 3273039 h 3879791"/>
              <a:gd name="connsiteX44" fmla="*/ 1008403 w 3751603"/>
              <a:gd name="connsiteY44" fmla="*/ 3409772 h 3879791"/>
              <a:gd name="connsiteX45" fmla="*/ 1897166 w 3751603"/>
              <a:gd name="connsiteY45" fmla="*/ 3879791 h 3879791"/>
              <a:gd name="connsiteX46" fmla="*/ 2127903 w 3751603"/>
              <a:gd name="connsiteY46" fmla="*/ 3811424 h 3879791"/>
              <a:gd name="connsiteX47" fmla="*/ 2384276 w 3751603"/>
              <a:gd name="connsiteY47" fmla="*/ 3760150 h 3879791"/>
              <a:gd name="connsiteX48" fmla="*/ 2008261 w 3751603"/>
              <a:gd name="connsiteY48" fmla="*/ 3725967 h 3879791"/>
              <a:gd name="connsiteX49" fmla="*/ 1956987 w 3751603"/>
              <a:gd name="connsiteY49" fmla="*/ 3717421 h 3879791"/>
              <a:gd name="connsiteX50" fmla="*/ 1931349 w 3751603"/>
              <a:gd name="connsiteY50" fmla="*/ 3589234 h 3879791"/>
              <a:gd name="connsiteX51" fmla="*/ 2247544 w 3751603"/>
              <a:gd name="connsiteY51" fmla="*/ 3537959 h 3879791"/>
              <a:gd name="connsiteX52" fmla="*/ 2871387 w 3751603"/>
              <a:gd name="connsiteY52" fmla="*/ 3572142 h 3879791"/>
              <a:gd name="connsiteX53" fmla="*/ 2811566 w 3751603"/>
              <a:gd name="connsiteY53" fmla="*/ 3529413 h 3879791"/>
              <a:gd name="connsiteX54" fmla="*/ 2837203 w 3751603"/>
              <a:gd name="connsiteY54" fmla="*/ 3461047 h 3879791"/>
              <a:gd name="connsiteX55" fmla="*/ 2794474 w 3751603"/>
              <a:gd name="connsiteY55" fmla="*/ 3418318 h 3879791"/>
              <a:gd name="connsiteX56" fmla="*/ 3076486 w 3751603"/>
              <a:gd name="connsiteY56" fmla="*/ 3102124 h 3879791"/>
              <a:gd name="connsiteX57" fmla="*/ 3537959 w 3751603"/>
              <a:gd name="connsiteY57" fmla="*/ 2999574 h 3879791"/>
              <a:gd name="connsiteX58" fmla="*/ 3572142 w 3751603"/>
              <a:gd name="connsiteY58" fmla="*/ 3042303 h 3879791"/>
              <a:gd name="connsiteX59" fmla="*/ 3367043 w 3751603"/>
              <a:gd name="connsiteY59" fmla="*/ 3264494 h 3879791"/>
              <a:gd name="connsiteX60" fmla="*/ 3751603 w 3751603"/>
              <a:gd name="connsiteY60" fmla="*/ 3204673 h 3879791"/>
              <a:gd name="connsiteX61" fmla="*/ 3529413 w 3751603"/>
              <a:gd name="connsiteY61" fmla="*/ 3119215 h 3879791"/>
              <a:gd name="connsiteX62" fmla="*/ 3563596 w 3751603"/>
              <a:gd name="connsiteY62" fmla="*/ 3050849 h 3879791"/>
              <a:gd name="connsiteX63" fmla="*/ 3537959 w 3751603"/>
              <a:gd name="connsiteY63" fmla="*/ 3016666 h 3879791"/>
              <a:gd name="connsiteX64" fmla="*/ 3349951 w 3751603"/>
              <a:gd name="connsiteY64" fmla="*/ 3033757 h 3879791"/>
              <a:gd name="connsiteX65" fmla="*/ 3127760 w 3751603"/>
              <a:gd name="connsiteY65" fmla="*/ 2922662 h 3879791"/>
              <a:gd name="connsiteX66" fmla="*/ 3136306 w 3751603"/>
              <a:gd name="connsiteY66" fmla="*/ 2803021 h 3879791"/>
              <a:gd name="connsiteX67" fmla="*/ 2649196 w 3751603"/>
              <a:gd name="connsiteY67" fmla="*/ 2221907 h 3879791"/>
              <a:gd name="connsiteX68" fmla="*/ 2238998 w 3751603"/>
              <a:gd name="connsiteY68" fmla="*/ 2307365 h 3879791"/>
              <a:gd name="connsiteX69" fmla="*/ 914400 w 3751603"/>
              <a:gd name="connsiteY69" fmla="*/ 2606467 h 3879791"/>
              <a:gd name="connsiteX70" fmla="*/ 897308 w 3751603"/>
              <a:gd name="connsiteY70" fmla="*/ 2623559 h 3879791"/>
              <a:gd name="connsiteX0" fmla="*/ 435835 w 3751603"/>
              <a:gd name="connsiteY0" fmla="*/ 2529554 h 3879791"/>
              <a:gd name="connsiteX1" fmla="*/ 1213503 w 3751603"/>
              <a:gd name="connsiteY1" fmla="*/ 2324456 h 3879791"/>
              <a:gd name="connsiteX2" fmla="*/ 1068224 w 3751603"/>
              <a:gd name="connsiteY2" fmla="*/ 1820254 h 3879791"/>
              <a:gd name="connsiteX3" fmla="*/ 1179319 w 3751603"/>
              <a:gd name="connsiteY3" fmla="*/ 1786072 h 3879791"/>
              <a:gd name="connsiteX4" fmla="*/ 1358781 w 3751603"/>
              <a:gd name="connsiteY4" fmla="*/ 2298820 h 3879791"/>
              <a:gd name="connsiteX5" fmla="*/ 2350093 w 3751603"/>
              <a:gd name="connsiteY5" fmla="*/ 2059537 h 3879791"/>
              <a:gd name="connsiteX6" fmla="*/ 2204813 w 3751603"/>
              <a:gd name="connsiteY6" fmla="*/ 1555335 h 3879791"/>
              <a:gd name="connsiteX7" fmla="*/ 2367187 w 3751603"/>
              <a:gd name="connsiteY7" fmla="*/ 1486969 h 3879791"/>
              <a:gd name="connsiteX8" fmla="*/ 2375731 w 3751603"/>
              <a:gd name="connsiteY8" fmla="*/ 709301 h 3879791"/>
              <a:gd name="connsiteX9" fmla="*/ 2640650 w 3751603"/>
              <a:gd name="connsiteY9" fmla="*/ 0 h 3879791"/>
              <a:gd name="connsiteX10" fmla="*/ 1367327 w 3751603"/>
              <a:gd name="connsiteY10" fmla="*/ 17092 h 3879791"/>
              <a:gd name="connsiteX11" fmla="*/ 1076770 w 3751603"/>
              <a:gd name="connsiteY11" fmla="*/ 341832 h 3879791"/>
              <a:gd name="connsiteX12" fmla="*/ 854579 w 3751603"/>
              <a:gd name="connsiteY12" fmla="*/ 393107 h 3879791"/>
              <a:gd name="connsiteX13" fmla="*/ 752030 w 3751603"/>
              <a:gd name="connsiteY13" fmla="*/ 307649 h 3879791"/>
              <a:gd name="connsiteX14" fmla="*/ 666572 w 3751603"/>
              <a:gd name="connsiteY14" fmla="*/ 376015 h 3879791"/>
              <a:gd name="connsiteX15" fmla="*/ 495656 w 3751603"/>
              <a:gd name="connsiteY15" fmla="*/ 401653 h 3879791"/>
              <a:gd name="connsiteX16" fmla="*/ 170916 w 3751603"/>
              <a:gd name="connsiteY16" fmla="*/ 1162228 h 3879791"/>
              <a:gd name="connsiteX17" fmla="*/ 333286 w 3751603"/>
              <a:gd name="connsiteY17" fmla="*/ 1222049 h 3879791"/>
              <a:gd name="connsiteX18" fmla="*/ 401652 w 3751603"/>
              <a:gd name="connsiteY18" fmla="*/ 1085316 h 3879791"/>
              <a:gd name="connsiteX19" fmla="*/ 521293 w 3751603"/>
              <a:gd name="connsiteY19" fmla="*/ 1102408 h 3879791"/>
              <a:gd name="connsiteX20" fmla="*/ 658026 w 3751603"/>
              <a:gd name="connsiteY20" fmla="*/ 1068224 h 3879791"/>
              <a:gd name="connsiteX21" fmla="*/ 683663 w 3751603"/>
              <a:gd name="connsiteY21" fmla="*/ 1880075 h 3879791"/>
              <a:gd name="connsiteX22" fmla="*/ 495656 w 3751603"/>
              <a:gd name="connsiteY22" fmla="*/ 1905712 h 3879791"/>
              <a:gd name="connsiteX23" fmla="*/ 401652 w 3751603"/>
              <a:gd name="connsiteY23" fmla="*/ 1897167 h 3879791"/>
              <a:gd name="connsiteX24" fmla="*/ 384560 w 3751603"/>
              <a:gd name="connsiteY24" fmla="*/ 1786071 h 3879791"/>
              <a:gd name="connsiteX25" fmla="*/ 299103 w 3751603"/>
              <a:gd name="connsiteY25" fmla="*/ 1743342 h 3879791"/>
              <a:gd name="connsiteX26" fmla="*/ 230736 w 3751603"/>
              <a:gd name="connsiteY26" fmla="*/ 1777525 h 3879791"/>
              <a:gd name="connsiteX27" fmla="*/ 162370 w 3751603"/>
              <a:gd name="connsiteY27" fmla="*/ 1828800 h 3879791"/>
              <a:gd name="connsiteX28" fmla="*/ 0 w 3751603"/>
              <a:gd name="connsiteY28" fmla="*/ 1862983 h 3879791"/>
              <a:gd name="connsiteX29" fmla="*/ 239282 w 3751603"/>
              <a:gd name="connsiteY29" fmla="*/ 2563739 h 3879791"/>
              <a:gd name="connsiteX30" fmla="*/ 418744 w 3751603"/>
              <a:gd name="connsiteY30" fmla="*/ 2521010 h 3879791"/>
              <a:gd name="connsiteX31" fmla="*/ 538385 w 3751603"/>
              <a:gd name="connsiteY31" fmla="*/ 2845750 h 3879791"/>
              <a:gd name="connsiteX32" fmla="*/ 589660 w 3751603"/>
              <a:gd name="connsiteY32" fmla="*/ 2828658 h 3879791"/>
              <a:gd name="connsiteX33" fmla="*/ 709301 w 3751603"/>
              <a:gd name="connsiteY33" fmla="*/ 2982482 h 3879791"/>
              <a:gd name="connsiteX34" fmla="*/ 794759 w 3751603"/>
              <a:gd name="connsiteY34" fmla="*/ 2948299 h 3879791"/>
              <a:gd name="connsiteX35" fmla="*/ 692209 w 3751603"/>
              <a:gd name="connsiteY35" fmla="*/ 2743200 h 3879791"/>
              <a:gd name="connsiteX36" fmla="*/ 666572 w 3751603"/>
              <a:gd name="connsiteY36" fmla="*/ 2717563 h 3879791"/>
              <a:gd name="connsiteX37" fmla="*/ 743484 w 3751603"/>
              <a:gd name="connsiteY37" fmla="*/ 2649196 h 3879791"/>
              <a:gd name="connsiteX38" fmla="*/ 922946 w 3751603"/>
              <a:gd name="connsiteY38" fmla="*/ 2606467 h 3879791"/>
              <a:gd name="connsiteX39" fmla="*/ 1410056 w 3751603"/>
              <a:gd name="connsiteY39" fmla="*/ 3196127 h 3879791"/>
              <a:gd name="connsiteX40" fmla="*/ 1401510 w 3751603"/>
              <a:gd name="connsiteY40" fmla="*/ 3298677 h 3879791"/>
              <a:gd name="connsiteX41" fmla="*/ 1213503 w 3751603"/>
              <a:gd name="connsiteY41" fmla="*/ 3332860 h 3879791"/>
              <a:gd name="connsiteX42" fmla="*/ 1110953 w 3751603"/>
              <a:gd name="connsiteY42" fmla="*/ 3273039 h 3879791"/>
              <a:gd name="connsiteX43" fmla="*/ 1051132 w 3751603"/>
              <a:gd name="connsiteY43" fmla="*/ 3273039 h 3879791"/>
              <a:gd name="connsiteX44" fmla="*/ 1008403 w 3751603"/>
              <a:gd name="connsiteY44" fmla="*/ 3409772 h 3879791"/>
              <a:gd name="connsiteX45" fmla="*/ 1897166 w 3751603"/>
              <a:gd name="connsiteY45" fmla="*/ 3879791 h 3879791"/>
              <a:gd name="connsiteX46" fmla="*/ 2127903 w 3751603"/>
              <a:gd name="connsiteY46" fmla="*/ 3811424 h 3879791"/>
              <a:gd name="connsiteX47" fmla="*/ 2384276 w 3751603"/>
              <a:gd name="connsiteY47" fmla="*/ 3760150 h 3879791"/>
              <a:gd name="connsiteX48" fmla="*/ 2008261 w 3751603"/>
              <a:gd name="connsiteY48" fmla="*/ 3725967 h 3879791"/>
              <a:gd name="connsiteX49" fmla="*/ 1956987 w 3751603"/>
              <a:gd name="connsiteY49" fmla="*/ 3717421 h 3879791"/>
              <a:gd name="connsiteX50" fmla="*/ 1931349 w 3751603"/>
              <a:gd name="connsiteY50" fmla="*/ 3589234 h 3879791"/>
              <a:gd name="connsiteX51" fmla="*/ 2247544 w 3751603"/>
              <a:gd name="connsiteY51" fmla="*/ 3537959 h 3879791"/>
              <a:gd name="connsiteX52" fmla="*/ 2871387 w 3751603"/>
              <a:gd name="connsiteY52" fmla="*/ 3572142 h 3879791"/>
              <a:gd name="connsiteX53" fmla="*/ 2811566 w 3751603"/>
              <a:gd name="connsiteY53" fmla="*/ 3529413 h 3879791"/>
              <a:gd name="connsiteX54" fmla="*/ 2837203 w 3751603"/>
              <a:gd name="connsiteY54" fmla="*/ 3461047 h 3879791"/>
              <a:gd name="connsiteX55" fmla="*/ 2794474 w 3751603"/>
              <a:gd name="connsiteY55" fmla="*/ 3418318 h 3879791"/>
              <a:gd name="connsiteX56" fmla="*/ 3076486 w 3751603"/>
              <a:gd name="connsiteY56" fmla="*/ 3102124 h 3879791"/>
              <a:gd name="connsiteX57" fmla="*/ 3537959 w 3751603"/>
              <a:gd name="connsiteY57" fmla="*/ 2999574 h 3879791"/>
              <a:gd name="connsiteX58" fmla="*/ 3572142 w 3751603"/>
              <a:gd name="connsiteY58" fmla="*/ 3042303 h 3879791"/>
              <a:gd name="connsiteX59" fmla="*/ 3367043 w 3751603"/>
              <a:gd name="connsiteY59" fmla="*/ 3264494 h 3879791"/>
              <a:gd name="connsiteX60" fmla="*/ 3751603 w 3751603"/>
              <a:gd name="connsiteY60" fmla="*/ 3204673 h 3879791"/>
              <a:gd name="connsiteX61" fmla="*/ 3529413 w 3751603"/>
              <a:gd name="connsiteY61" fmla="*/ 3119215 h 3879791"/>
              <a:gd name="connsiteX62" fmla="*/ 3563596 w 3751603"/>
              <a:gd name="connsiteY62" fmla="*/ 3050849 h 3879791"/>
              <a:gd name="connsiteX63" fmla="*/ 3537959 w 3751603"/>
              <a:gd name="connsiteY63" fmla="*/ 3016666 h 3879791"/>
              <a:gd name="connsiteX64" fmla="*/ 3349951 w 3751603"/>
              <a:gd name="connsiteY64" fmla="*/ 3033757 h 3879791"/>
              <a:gd name="connsiteX65" fmla="*/ 3127760 w 3751603"/>
              <a:gd name="connsiteY65" fmla="*/ 2922662 h 3879791"/>
              <a:gd name="connsiteX66" fmla="*/ 3136306 w 3751603"/>
              <a:gd name="connsiteY66" fmla="*/ 2803021 h 3879791"/>
              <a:gd name="connsiteX67" fmla="*/ 2649196 w 3751603"/>
              <a:gd name="connsiteY67" fmla="*/ 2221907 h 3879791"/>
              <a:gd name="connsiteX68" fmla="*/ 2238998 w 3751603"/>
              <a:gd name="connsiteY68" fmla="*/ 2307365 h 3879791"/>
              <a:gd name="connsiteX69" fmla="*/ 914400 w 3751603"/>
              <a:gd name="connsiteY69" fmla="*/ 2606467 h 3879791"/>
              <a:gd name="connsiteX70" fmla="*/ 897308 w 3751603"/>
              <a:gd name="connsiteY70" fmla="*/ 2623559 h 387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1603" h="3879791">
                <a:moveTo>
                  <a:pt x="435835" y="2529554"/>
                </a:moveTo>
                <a:cubicBezTo>
                  <a:pt x="695058" y="2461188"/>
                  <a:pt x="1185017" y="2307364"/>
                  <a:pt x="1213503" y="2324456"/>
                </a:cubicBezTo>
                <a:cubicBezTo>
                  <a:pt x="1233443" y="2300243"/>
                  <a:pt x="1063951" y="1843043"/>
                  <a:pt x="1068224" y="1820254"/>
                </a:cubicBezTo>
                <a:cubicBezTo>
                  <a:pt x="1061102" y="1777525"/>
                  <a:pt x="1152257" y="1753313"/>
                  <a:pt x="1179319" y="1786072"/>
                </a:cubicBezTo>
                <a:cubicBezTo>
                  <a:pt x="1169349" y="1800316"/>
                  <a:pt x="1367327" y="2310215"/>
                  <a:pt x="1358781" y="2298820"/>
                </a:cubicBezTo>
                <a:cubicBezTo>
                  <a:pt x="1385843" y="2310215"/>
                  <a:pt x="2357215" y="2063809"/>
                  <a:pt x="2350093" y="2059537"/>
                </a:cubicBezTo>
                <a:cubicBezTo>
                  <a:pt x="2360063" y="2029626"/>
                  <a:pt x="2167781" y="1589518"/>
                  <a:pt x="2204813" y="1555335"/>
                </a:cubicBezTo>
                <a:cubicBezTo>
                  <a:pt x="2203390" y="1528273"/>
                  <a:pt x="2371460" y="1529698"/>
                  <a:pt x="2367187" y="1486969"/>
                </a:cubicBezTo>
                <a:cubicBezTo>
                  <a:pt x="2384279" y="1449937"/>
                  <a:pt x="2361488" y="740635"/>
                  <a:pt x="2375731" y="709301"/>
                </a:cubicBezTo>
                <a:cubicBezTo>
                  <a:pt x="2355791" y="673694"/>
                  <a:pt x="2636376" y="25638"/>
                  <a:pt x="2640650" y="0"/>
                </a:cubicBezTo>
                <a:cubicBezTo>
                  <a:pt x="2603618" y="0"/>
                  <a:pt x="1518303" y="38457"/>
                  <a:pt x="1367327" y="17092"/>
                </a:cubicBezTo>
                <a:cubicBezTo>
                  <a:pt x="1343114" y="-1425"/>
                  <a:pt x="1095285" y="324741"/>
                  <a:pt x="1076770" y="341832"/>
                </a:cubicBezTo>
                <a:cubicBezTo>
                  <a:pt x="1088165" y="378864"/>
                  <a:pt x="901581" y="383137"/>
                  <a:pt x="854579" y="393107"/>
                </a:cubicBezTo>
                <a:cubicBezTo>
                  <a:pt x="807577" y="403077"/>
                  <a:pt x="830366" y="267769"/>
                  <a:pt x="752030" y="307649"/>
                </a:cubicBezTo>
                <a:cubicBezTo>
                  <a:pt x="673694" y="347529"/>
                  <a:pt x="709301" y="370318"/>
                  <a:pt x="666572" y="376015"/>
                </a:cubicBezTo>
                <a:lnTo>
                  <a:pt x="495656" y="401653"/>
                </a:lnTo>
                <a:lnTo>
                  <a:pt x="170916" y="1162228"/>
                </a:lnTo>
                <a:lnTo>
                  <a:pt x="333286" y="1222049"/>
                </a:lnTo>
                <a:lnTo>
                  <a:pt x="401652" y="1085316"/>
                </a:lnTo>
                <a:lnTo>
                  <a:pt x="521293" y="1102408"/>
                </a:lnTo>
                <a:lnTo>
                  <a:pt x="658026" y="1068224"/>
                </a:lnTo>
                <a:lnTo>
                  <a:pt x="683663" y="1880075"/>
                </a:lnTo>
                <a:lnTo>
                  <a:pt x="495656" y="1905712"/>
                </a:lnTo>
                <a:lnTo>
                  <a:pt x="401652" y="1897167"/>
                </a:lnTo>
                <a:lnTo>
                  <a:pt x="384560" y="1786071"/>
                </a:lnTo>
                <a:lnTo>
                  <a:pt x="299103" y="1743342"/>
                </a:lnTo>
                <a:lnTo>
                  <a:pt x="230736" y="1777525"/>
                </a:lnTo>
                <a:lnTo>
                  <a:pt x="162370" y="1828800"/>
                </a:lnTo>
                <a:lnTo>
                  <a:pt x="0" y="1862983"/>
                </a:lnTo>
                <a:lnTo>
                  <a:pt x="239282" y="2563739"/>
                </a:lnTo>
                <a:lnTo>
                  <a:pt x="418744" y="2521010"/>
                </a:lnTo>
                <a:lnTo>
                  <a:pt x="538385" y="2845750"/>
                </a:lnTo>
                <a:lnTo>
                  <a:pt x="589660" y="2828658"/>
                </a:lnTo>
                <a:lnTo>
                  <a:pt x="709301" y="2982482"/>
                </a:lnTo>
                <a:lnTo>
                  <a:pt x="794759" y="2948299"/>
                </a:lnTo>
                <a:lnTo>
                  <a:pt x="692209" y="2743200"/>
                </a:lnTo>
                <a:lnTo>
                  <a:pt x="666572" y="2717563"/>
                </a:lnTo>
                <a:lnTo>
                  <a:pt x="743484" y="2649196"/>
                </a:lnTo>
                <a:lnTo>
                  <a:pt x="922946" y="2606467"/>
                </a:lnTo>
                <a:lnTo>
                  <a:pt x="1410056" y="3196127"/>
                </a:lnTo>
                <a:lnTo>
                  <a:pt x="1401510" y="3298677"/>
                </a:lnTo>
                <a:lnTo>
                  <a:pt x="1213503" y="3332860"/>
                </a:lnTo>
                <a:lnTo>
                  <a:pt x="1110953" y="3273039"/>
                </a:lnTo>
                <a:lnTo>
                  <a:pt x="1051132" y="3273039"/>
                </a:lnTo>
                <a:lnTo>
                  <a:pt x="1008403" y="3409772"/>
                </a:lnTo>
                <a:lnTo>
                  <a:pt x="1897166" y="3879791"/>
                </a:lnTo>
                <a:lnTo>
                  <a:pt x="2127903" y="3811424"/>
                </a:lnTo>
                <a:lnTo>
                  <a:pt x="2384276" y="3760150"/>
                </a:lnTo>
                <a:lnTo>
                  <a:pt x="2008261" y="3725967"/>
                </a:lnTo>
                <a:lnTo>
                  <a:pt x="1956987" y="3717421"/>
                </a:lnTo>
                <a:lnTo>
                  <a:pt x="1931349" y="3589234"/>
                </a:lnTo>
                <a:lnTo>
                  <a:pt x="2247544" y="3537959"/>
                </a:lnTo>
                <a:lnTo>
                  <a:pt x="2871387" y="3572142"/>
                </a:lnTo>
                <a:lnTo>
                  <a:pt x="2811566" y="3529413"/>
                </a:lnTo>
                <a:lnTo>
                  <a:pt x="2837203" y="3461047"/>
                </a:lnTo>
                <a:lnTo>
                  <a:pt x="2794474" y="3418318"/>
                </a:lnTo>
                <a:lnTo>
                  <a:pt x="3076486" y="3102124"/>
                </a:lnTo>
                <a:lnTo>
                  <a:pt x="3537959" y="2999574"/>
                </a:lnTo>
                <a:lnTo>
                  <a:pt x="3572142" y="3042303"/>
                </a:lnTo>
                <a:lnTo>
                  <a:pt x="3367043" y="3264494"/>
                </a:lnTo>
                <a:lnTo>
                  <a:pt x="3751603" y="3204673"/>
                </a:lnTo>
                <a:lnTo>
                  <a:pt x="3529413" y="3119215"/>
                </a:lnTo>
                <a:lnTo>
                  <a:pt x="3563596" y="3050849"/>
                </a:lnTo>
                <a:lnTo>
                  <a:pt x="3537959" y="3016666"/>
                </a:lnTo>
                <a:lnTo>
                  <a:pt x="3349951" y="3033757"/>
                </a:lnTo>
                <a:lnTo>
                  <a:pt x="3127760" y="2922662"/>
                </a:lnTo>
                <a:lnTo>
                  <a:pt x="3136306" y="2803021"/>
                </a:lnTo>
                <a:lnTo>
                  <a:pt x="2649196" y="2221907"/>
                </a:lnTo>
                <a:lnTo>
                  <a:pt x="2238998" y="2307365"/>
                </a:lnTo>
                <a:lnTo>
                  <a:pt x="914400" y="2606467"/>
                </a:lnTo>
                <a:lnTo>
                  <a:pt x="897308" y="2623559"/>
                </a:lnTo>
              </a:path>
            </a:pathLst>
          </a:custGeom>
          <a:solidFill>
            <a:srgbClr val="FFC000">
              <a:alpha val="37000"/>
            </a:srgbClr>
          </a:solidFill>
          <a:ln>
            <a:solidFill>
              <a:srgbClr val="FFFF00">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7" presetClass="emph" presetSubtype="0" fill="remove" grpId="1" nodeType="afterEffect">
                                  <p:stCondLst>
                                    <p:cond delay="0"/>
                                  </p:stCondLst>
                                  <p:childTnLst>
                                    <p:animClr clrSpc="rgb" dir="cw">
                                      <p:cBhvr override="childStyle">
                                        <p:cTn id="10" dur="250" autoRev="1" fill="remove"/>
                                        <p:tgtEl>
                                          <p:spTgt spid="11"/>
                                        </p:tgtEl>
                                        <p:attrNameLst>
                                          <p:attrName>style.color</p:attrName>
                                        </p:attrNameLst>
                                      </p:cBhvr>
                                      <p:to>
                                        <a:schemeClr val="bg1"/>
                                      </p:to>
                                    </p:animClr>
                                    <p:animClr clrSpc="rgb" dir="cw">
                                      <p:cBhvr>
                                        <p:cTn id="11" dur="250" autoRev="1" fill="remove"/>
                                        <p:tgtEl>
                                          <p:spTgt spid="11"/>
                                        </p:tgtEl>
                                        <p:attrNameLst>
                                          <p:attrName>fillcolor</p:attrName>
                                        </p:attrNameLst>
                                      </p:cBhvr>
                                      <p:to>
                                        <a:schemeClr val="bg1"/>
                                      </p:to>
                                    </p:animClr>
                                    <p:set>
                                      <p:cBhvr>
                                        <p:cTn id="12" dur="250" autoRev="1" fill="remove"/>
                                        <p:tgtEl>
                                          <p:spTgt spid="11"/>
                                        </p:tgtEl>
                                        <p:attrNameLst>
                                          <p:attrName>fill.type</p:attrName>
                                        </p:attrNameLst>
                                      </p:cBhvr>
                                      <p:to>
                                        <p:strVal val="solid"/>
                                      </p:to>
                                    </p:set>
                                    <p:set>
                                      <p:cBhvr>
                                        <p:cTn id="13"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physics (just mention, real studies needed)</a:t>
            </a:r>
            <a:endParaRPr lang="en-US" dirty="0"/>
          </a:p>
        </p:txBody>
      </p:sp>
      <p:sp>
        <p:nvSpPr>
          <p:cNvPr id="3" name="Content Placeholder 2"/>
          <p:cNvSpPr>
            <a:spLocks noGrp="1"/>
          </p:cNvSpPr>
          <p:nvPr>
            <p:ph idx="1"/>
          </p:nvPr>
        </p:nvSpPr>
        <p:spPr>
          <a:xfrm>
            <a:off x="56693" y="777027"/>
            <a:ext cx="11584140" cy="1915890"/>
          </a:xfrm>
        </p:spPr>
        <p:txBody>
          <a:bodyPr>
            <a:normAutofit/>
          </a:bodyPr>
          <a:lstStyle/>
          <a:p>
            <a:pPr marL="285750" lvl="1">
              <a:buSzPct val="145000"/>
              <a:buFont typeface="Wingdings" panose="05000000000000000000" pitchFamily="2" charset="2"/>
              <a:buChar char="§"/>
            </a:pPr>
            <a:r>
              <a:rPr lang="en-US" sz="2400" b="1" dirty="0" smtClean="0"/>
              <a:t>Benefits of the extended coverage and the new electronics</a:t>
            </a:r>
          </a:p>
          <a:p>
            <a:pPr lvl="1"/>
            <a:r>
              <a:rPr lang="en-US" sz="2000" dirty="0" smtClean="0"/>
              <a:t>E.g. Channels with a single muon (for example W’)</a:t>
            </a:r>
          </a:p>
          <a:p>
            <a:pPr lvl="1"/>
            <a:r>
              <a:rPr lang="en-US" sz="2000" dirty="0" smtClean="0"/>
              <a:t>Eta distribution is more peaked in the barrel.</a:t>
            </a:r>
          </a:p>
          <a:p>
            <a:pPr lvl="1"/>
            <a:r>
              <a:rPr lang="en-US" sz="2000" dirty="0" smtClean="0"/>
              <a:t>Spatial correlation effect for two muon decays (also holes are very correlated in space).</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sp>
        <p:nvSpPr>
          <p:cNvPr id="7" name="Arc 6"/>
          <p:cNvSpPr/>
          <p:nvPr/>
        </p:nvSpPr>
        <p:spPr>
          <a:xfrm rot="555071">
            <a:off x="8939436" y="2383801"/>
            <a:ext cx="1237048" cy="5220344"/>
          </a:xfrm>
          <a:prstGeom prst="arc">
            <a:avLst>
              <a:gd name="adj1" fmla="val 16582923"/>
              <a:gd name="adj2" fmla="val 21596125"/>
            </a:avLst>
          </a:prstGeom>
          <a:ln w="12700">
            <a:solidFill>
              <a:srgbClr val="CBEC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869738" y="2812345"/>
            <a:ext cx="518091" cy="369332"/>
          </a:xfrm>
          <a:prstGeom prst="rect">
            <a:avLst/>
          </a:prstGeom>
          <a:noFill/>
        </p:spPr>
        <p:txBody>
          <a:bodyPr wrap="none" rtlCol="0">
            <a:spAutoFit/>
          </a:bodyPr>
          <a:lstStyle/>
          <a:p>
            <a:r>
              <a:rPr lang="en-US" dirty="0" smtClean="0"/>
              <a:t>BO</a:t>
            </a:r>
            <a:endParaRPr lang="en-US" dirty="0"/>
          </a:p>
        </p:txBody>
      </p:sp>
      <p:sp>
        <p:nvSpPr>
          <p:cNvPr id="9" name="Rectangle 8"/>
          <p:cNvSpPr/>
          <p:nvPr/>
        </p:nvSpPr>
        <p:spPr>
          <a:xfrm>
            <a:off x="9718473" y="3906570"/>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18473" y="4000138"/>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09862" y="3646479"/>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09862" y="3740047"/>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718473" y="2941895"/>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718473" y="3035463"/>
            <a:ext cx="1064962" cy="45719"/>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254749" y="3997378"/>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261853" y="3899981"/>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272394" y="3728138"/>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260248" y="3630741"/>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234145" y="3034971"/>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221999" y="2937574"/>
            <a:ext cx="79625" cy="51093"/>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048975" y="4460989"/>
            <a:ext cx="1728154" cy="369332"/>
            <a:chOff x="9387642" y="4460989"/>
            <a:chExt cx="1728154" cy="369332"/>
          </a:xfrm>
        </p:grpSpPr>
        <p:sp>
          <p:nvSpPr>
            <p:cNvPr id="22" name="TextBox 21"/>
            <p:cNvSpPr txBox="1"/>
            <p:nvPr/>
          </p:nvSpPr>
          <p:spPr>
            <a:xfrm>
              <a:off x="9387642" y="4460989"/>
              <a:ext cx="370614" cy="369332"/>
            </a:xfrm>
            <a:prstGeom prst="rect">
              <a:avLst/>
            </a:prstGeom>
            <a:noFill/>
            <a:ln>
              <a:solidFill>
                <a:srgbClr val="CBEC02"/>
              </a:solidFill>
            </a:ln>
          </p:spPr>
          <p:txBody>
            <a:bodyPr wrap="none" rtlCol="0">
              <a:spAutoFit/>
            </a:bodyPr>
            <a:lstStyle/>
            <a:p>
              <a:r>
                <a:rPr lang="en-US" dirty="0" smtClean="0"/>
                <a:t>BI</a:t>
              </a:r>
              <a:endParaRPr lang="en-US" dirty="0"/>
            </a:p>
          </p:txBody>
        </p:sp>
        <p:sp>
          <p:nvSpPr>
            <p:cNvPr id="23" name="Rectangle 22"/>
            <p:cNvSpPr/>
            <p:nvPr/>
          </p:nvSpPr>
          <p:spPr>
            <a:xfrm>
              <a:off x="10048529" y="4517512"/>
              <a:ext cx="1064962" cy="45719"/>
            </a:xfrm>
            <a:prstGeom prst="rect">
              <a:avLst/>
            </a:prstGeom>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048529" y="4602534"/>
              <a:ext cx="1064962" cy="45719"/>
            </a:xfrm>
            <a:prstGeom prst="rect">
              <a:avLst/>
            </a:prstGeom>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050834" y="4689803"/>
              <a:ext cx="1064962" cy="45719"/>
            </a:xfrm>
            <a:prstGeom prst="rect">
              <a:avLst/>
            </a:prstGeom>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518874" y="4690345"/>
              <a:ext cx="79625" cy="51093"/>
            </a:xfrm>
            <a:prstGeom prst="rect">
              <a:avLst/>
            </a:prstGeom>
            <a:solidFill>
              <a:srgbClr val="FF0000"/>
            </a:solidFill>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537168" y="4598907"/>
              <a:ext cx="79625" cy="51093"/>
            </a:xfrm>
            <a:prstGeom prst="rect">
              <a:avLst/>
            </a:prstGeom>
            <a:solidFill>
              <a:srgbClr val="FF0000"/>
            </a:solidFill>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545289" y="4519222"/>
              <a:ext cx="79625" cy="51093"/>
            </a:xfrm>
            <a:prstGeom prst="rect">
              <a:avLst/>
            </a:prstGeom>
            <a:solidFill>
              <a:srgbClr val="FF0000"/>
            </a:solidFill>
            <a:ln>
              <a:solidFill>
                <a:srgbClr val="CBE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p:cNvCxnSpPr/>
          <p:nvPr/>
        </p:nvCxnSpPr>
        <p:spPr>
          <a:xfrm>
            <a:off x="7992534" y="6329760"/>
            <a:ext cx="1986910" cy="75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882037" y="3653592"/>
            <a:ext cx="529312" cy="369332"/>
          </a:xfrm>
          <a:prstGeom prst="rect">
            <a:avLst/>
          </a:prstGeom>
          <a:noFill/>
        </p:spPr>
        <p:txBody>
          <a:bodyPr wrap="none" rtlCol="0">
            <a:spAutoFit/>
          </a:bodyPr>
          <a:lstStyle/>
          <a:p>
            <a:r>
              <a:rPr lang="en-US" dirty="0" smtClean="0"/>
              <a:t>BM</a:t>
            </a:r>
            <a:endParaRPr lang="en-US" dirty="0"/>
          </a:p>
        </p:txBody>
      </p:sp>
      <p:cxnSp>
        <p:nvCxnSpPr>
          <p:cNvPr id="38" name="Straight Arrow Connector 37"/>
          <p:cNvCxnSpPr/>
          <p:nvPr/>
        </p:nvCxnSpPr>
        <p:spPr>
          <a:xfrm flipV="1">
            <a:off x="9972382" y="6324507"/>
            <a:ext cx="1780841" cy="13720"/>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964209" y="5086461"/>
            <a:ext cx="197516" cy="1254076"/>
          </a:xfrm>
          <a:prstGeom prst="line">
            <a:avLst/>
          </a:prstGeom>
          <a:ln w="12700">
            <a:solidFill>
              <a:srgbClr val="CBEC02"/>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11244628" y="2753490"/>
            <a:ext cx="42333" cy="3852334"/>
          </a:xfrm>
          <a:prstGeom prst="straightConnector1">
            <a:avLst/>
          </a:prstGeom>
          <a:ln>
            <a:solidFill>
              <a:srgbClr val="CBEC0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160489" y="5934985"/>
            <a:ext cx="1845377" cy="369332"/>
          </a:xfrm>
          <a:prstGeom prst="rect">
            <a:avLst/>
          </a:prstGeom>
          <a:noFill/>
        </p:spPr>
        <p:txBody>
          <a:bodyPr wrap="none" rtlCol="0">
            <a:spAutoFit/>
          </a:bodyPr>
          <a:lstStyle/>
          <a:p>
            <a:r>
              <a:rPr lang="en-US" dirty="0" smtClean="0"/>
              <a:t>Bunch crossing</a:t>
            </a:r>
            <a:endParaRPr lang="en-US" dirty="0"/>
          </a:p>
        </p:txBody>
      </p:sp>
      <p:sp>
        <p:nvSpPr>
          <p:cNvPr id="50" name="TextBox 49"/>
          <p:cNvSpPr txBox="1"/>
          <p:nvPr/>
        </p:nvSpPr>
        <p:spPr>
          <a:xfrm>
            <a:off x="8322517" y="5920224"/>
            <a:ext cx="410690" cy="369332"/>
          </a:xfrm>
          <a:prstGeom prst="rect">
            <a:avLst/>
          </a:prstGeom>
          <a:noFill/>
        </p:spPr>
        <p:txBody>
          <a:bodyPr wrap="none" rtlCol="0">
            <a:spAutoFit/>
          </a:bodyPr>
          <a:lstStyle/>
          <a:p>
            <a:r>
              <a:rPr lang="en-US" dirty="0" smtClean="0"/>
              <a:t>T0</a:t>
            </a:r>
            <a:endParaRPr lang="en-US" dirty="0"/>
          </a:p>
        </p:txBody>
      </p:sp>
      <p:sp>
        <p:nvSpPr>
          <p:cNvPr id="51" name="TextBox 50"/>
          <p:cNvSpPr txBox="1"/>
          <p:nvPr/>
        </p:nvSpPr>
        <p:spPr>
          <a:xfrm>
            <a:off x="8339352" y="4433291"/>
            <a:ext cx="410690" cy="369332"/>
          </a:xfrm>
          <a:prstGeom prst="rect">
            <a:avLst/>
          </a:prstGeom>
          <a:noFill/>
        </p:spPr>
        <p:txBody>
          <a:bodyPr wrap="none" rtlCol="0">
            <a:spAutoFit/>
          </a:bodyPr>
          <a:lstStyle/>
          <a:p>
            <a:r>
              <a:rPr lang="en-US" dirty="0" smtClean="0"/>
              <a:t>T1</a:t>
            </a:r>
            <a:endParaRPr lang="en-US" dirty="0"/>
          </a:p>
        </p:txBody>
      </p:sp>
      <p:sp>
        <p:nvSpPr>
          <p:cNvPr id="52" name="TextBox 51"/>
          <p:cNvSpPr txBox="1"/>
          <p:nvPr/>
        </p:nvSpPr>
        <p:spPr>
          <a:xfrm>
            <a:off x="8320391" y="3212401"/>
            <a:ext cx="410690" cy="369332"/>
          </a:xfrm>
          <a:prstGeom prst="rect">
            <a:avLst/>
          </a:prstGeom>
          <a:noFill/>
        </p:spPr>
        <p:txBody>
          <a:bodyPr wrap="none" rtlCol="0">
            <a:spAutoFit/>
          </a:bodyPr>
          <a:lstStyle/>
          <a:p>
            <a:r>
              <a:rPr lang="en-US" dirty="0" smtClean="0"/>
              <a:t>T2</a:t>
            </a:r>
            <a:endParaRPr lang="en-US" dirty="0"/>
          </a:p>
        </p:txBody>
      </p:sp>
      <p:sp>
        <p:nvSpPr>
          <p:cNvPr id="53" name="Left Brace 52"/>
          <p:cNvSpPr/>
          <p:nvPr/>
        </p:nvSpPr>
        <p:spPr>
          <a:xfrm>
            <a:off x="8636000" y="2812345"/>
            <a:ext cx="233738" cy="1233512"/>
          </a:xfrm>
          <a:prstGeom prst="leftBrace">
            <a:avLst/>
          </a:prstGeom>
          <a:ln>
            <a:solidFill>
              <a:srgbClr val="CBEC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Left Brace 53"/>
          <p:cNvSpPr/>
          <p:nvPr/>
        </p:nvSpPr>
        <p:spPr>
          <a:xfrm>
            <a:off x="8690337" y="4371808"/>
            <a:ext cx="233738" cy="634530"/>
          </a:xfrm>
          <a:prstGeom prst="leftBrace">
            <a:avLst/>
          </a:prstGeom>
          <a:ln>
            <a:solidFill>
              <a:srgbClr val="CBEC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11395128" y="4536812"/>
            <a:ext cx="529312" cy="369332"/>
          </a:xfrm>
          <a:prstGeom prst="rect">
            <a:avLst/>
          </a:prstGeom>
          <a:noFill/>
        </p:spPr>
        <p:txBody>
          <a:bodyPr wrap="none" rtlCol="0">
            <a:spAutoFit/>
          </a:bodyPr>
          <a:lstStyle/>
          <a:p>
            <a:r>
              <a:rPr lang="en-US" dirty="0" smtClean="0"/>
              <a:t>5m</a:t>
            </a:r>
            <a:endParaRPr lang="en-US" dirty="0"/>
          </a:p>
        </p:txBody>
      </p:sp>
      <p:sp>
        <p:nvSpPr>
          <p:cNvPr id="56" name="TextBox 55"/>
          <p:cNvSpPr txBox="1"/>
          <p:nvPr/>
        </p:nvSpPr>
        <p:spPr>
          <a:xfrm>
            <a:off x="11350292" y="3660704"/>
            <a:ext cx="721672" cy="369332"/>
          </a:xfrm>
          <a:prstGeom prst="rect">
            <a:avLst/>
          </a:prstGeom>
          <a:noFill/>
        </p:spPr>
        <p:txBody>
          <a:bodyPr wrap="none" rtlCol="0">
            <a:spAutoFit/>
          </a:bodyPr>
          <a:lstStyle/>
          <a:p>
            <a:r>
              <a:rPr lang="en-US" dirty="0" smtClean="0"/>
              <a:t>7,2m</a:t>
            </a:r>
            <a:endParaRPr lang="en-US" dirty="0"/>
          </a:p>
        </p:txBody>
      </p:sp>
      <p:sp>
        <p:nvSpPr>
          <p:cNvPr id="57" name="TextBox 56"/>
          <p:cNvSpPr txBox="1"/>
          <p:nvPr/>
        </p:nvSpPr>
        <p:spPr>
          <a:xfrm>
            <a:off x="11311390" y="2821716"/>
            <a:ext cx="721672" cy="369332"/>
          </a:xfrm>
          <a:prstGeom prst="rect">
            <a:avLst/>
          </a:prstGeom>
          <a:noFill/>
        </p:spPr>
        <p:txBody>
          <a:bodyPr wrap="none" rtlCol="0">
            <a:spAutoFit/>
          </a:bodyPr>
          <a:lstStyle/>
          <a:p>
            <a:r>
              <a:rPr lang="en-US" dirty="0" smtClean="0"/>
              <a:t>9,5m</a:t>
            </a:r>
            <a:endParaRPr lang="en-US" dirty="0"/>
          </a:p>
        </p:txBody>
      </p:sp>
      <mc:AlternateContent xmlns:mc="http://schemas.openxmlformats.org/markup-compatibility/2006" xmlns:a14="http://schemas.microsoft.com/office/drawing/2010/main">
        <mc:Choice Requires="a14">
          <p:sp>
            <p:nvSpPr>
              <p:cNvPr id="64" name="Content Placeholder 2"/>
              <p:cNvSpPr txBox="1">
                <a:spLocks/>
              </p:cNvSpPr>
              <p:nvPr/>
            </p:nvSpPr>
            <p:spPr>
              <a:xfrm>
                <a:off x="228777" y="2632610"/>
                <a:ext cx="7340599" cy="37698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800" dirty="0" smtClean="0"/>
                  <a:t>TOF and possible TOF trigger </a:t>
                </a:r>
              </a:p>
              <a:p>
                <a:pPr lvl="1"/>
                <a:r>
                  <a:rPr lang="en-US" sz="2400" dirty="0" smtClean="0"/>
                  <a:t>BI RPCs boost the TOF performance:</a:t>
                </a:r>
              </a:p>
              <a:p>
                <a:pPr lvl="2"/>
                <a:r>
                  <a:rPr lang="en-US" sz="2000" dirty="0" smtClean="0"/>
                  <a:t>Almost doubled lever arm of the active volume</a:t>
                </a:r>
              </a:p>
              <a:p>
                <a:pPr lvl="2"/>
                <a:r>
                  <a:rPr lang="en-US" sz="2000" dirty="0" smtClean="0"/>
                  <a:t>New gas gaps with 0.4 ns resolution each </a:t>
                </a:r>
                <a:r>
                  <a:rPr lang="en-US" sz="2000" dirty="0" smtClean="0">
                    <a:sym typeface="Wingdings" panose="05000000000000000000" pitchFamily="2" charset="2"/>
                  </a:rPr>
                  <a:t> ~200pS for a triplet </a:t>
                </a:r>
              </a:p>
              <a:p>
                <a:pPr lvl="2"/>
                <a:r>
                  <a:rPr lang="en-US" sz="2000" dirty="0" smtClean="0">
                    <a:sym typeface="Wingdings" panose="05000000000000000000" pitchFamily="2" charset="2"/>
                  </a:rPr>
                  <a:t>Overall 0.5 % of sensitivity o</a:t>
                </a:r>
                <a14:m>
                  <m:oMath xmlns:m="http://schemas.openxmlformats.org/officeDocument/2006/math">
                    <m:r>
                      <m:rPr>
                        <m:sty m:val="p"/>
                      </m:rPr>
                      <a:rPr lang="it-IT" sz="2000" dirty="0" smtClean="0">
                        <a:latin typeface="Cambria Math" panose="02040503050406030204" pitchFamily="18" charset="0"/>
                        <a:ea typeface="Cambria Math" panose="02040503050406030204" pitchFamily="18" charset="0"/>
                        <a:sym typeface="Wingdings" panose="05000000000000000000" pitchFamily="2" charset="2"/>
                      </a:rPr>
                      <m:t>n</m:t>
                    </m:r>
                    <m:r>
                      <a:rPr lang="it-IT" sz="2000" dirty="0" smtClean="0">
                        <a:latin typeface="Cambria Math" panose="02040503050406030204" pitchFamily="18" charset="0"/>
                        <a:ea typeface="Cambria Math" panose="02040503050406030204" pitchFamily="18" charset="0"/>
                        <a:sym typeface="Wingdings" panose="05000000000000000000" pitchFamily="2" charset="2"/>
                      </a:rPr>
                      <m:t> </m:t>
                    </m:r>
                    <m:r>
                      <a:rPr lang="en-US" sz="2000" i="1" dirty="0" smtClean="0">
                        <a:latin typeface="Cambria Math" panose="02040503050406030204" pitchFamily="18" charset="0"/>
                        <a:ea typeface="Cambria Math" panose="02040503050406030204" pitchFamily="18" charset="0"/>
                        <a:sym typeface="Wingdings" panose="05000000000000000000" pitchFamily="2" charset="2"/>
                      </a:rPr>
                      <m:t>𝛽</m:t>
                    </m:r>
                    <m:r>
                      <a:rPr lang="it-IT" sz="2000" b="0" i="0" dirty="0" smtClean="0">
                        <a:latin typeface="Cambria Math" panose="02040503050406030204" pitchFamily="18" charset="0"/>
                        <a:ea typeface="Cambria Math" panose="02040503050406030204" pitchFamily="18" charset="0"/>
                        <a:sym typeface="Wingdings" panose="05000000000000000000" pitchFamily="2" charset="2"/>
                      </a:rPr>
                      <m:t> </m:t>
                    </m:r>
                  </m:oMath>
                </a14:m>
                <a:r>
                  <a:rPr lang="en-US" sz="2000" dirty="0" smtClean="0">
                    <a:sym typeface="Wingdings" panose="05000000000000000000" pitchFamily="2" charset="2"/>
                  </a:rPr>
                  <a:t> </a:t>
                </a:r>
              </a:p>
              <a:p>
                <a:pPr lvl="1"/>
                <a14:m>
                  <m:oMath xmlns:m="http://schemas.openxmlformats.org/officeDocument/2006/math">
                    <m:r>
                      <a:rPr lang="en-US" sz="2400" i="1" dirty="0">
                        <a:latin typeface="Cambria Math" panose="02040503050406030204" pitchFamily="18" charset="0"/>
                        <a:ea typeface="Cambria Math" panose="02040503050406030204" pitchFamily="18" charset="0"/>
                        <a:sym typeface="Wingdings" panose="05000000000000000000" pitchFamily="2" charset="2"/>
                      </a:rPr>
                      <m:t>𝛽</m:t>
                    </m:r>
                  </m:oMath>
                </a14:m>
                <a:r>
                  <a:rPr lang="en-US" sz="2400" dirty="0" smtClean="0"/>
                  <a:t> based trigger to select slow particles</a:t>
                </a:r>
              </a:p>
              <a:p>
                <a:pPr lvl="1"/>
                <a:r>
                  <a:rPr lang="en-US" sz="2400" dirty="0" smtClean="0"/>
                  <a:t>5D tracking of the displaced vertex decays</a:t>
                </a:r>
              </a:p>
            </p:txBody>
          </p:sp>
        </mc:Choice>
        <mc:Fallback xmlns="">
          <p:sp>
            <p:nvSpPr>
              <p:cNvPr id="64" name="Content Placeholder 2"/>
              <p:cNvSpPr txBox="1">
                <a:spLocks noRot="1" noChangeAspect="1" noMove="1" noResize="1" noEditPoints="1" noAdjustHandles="1" noChangeArrowheads="1" noChangeShapeType="1" noTextEdit="1"/>
              </p:cNvSpPr>
              <p:nvPr/>
            </p:nvSpPr>
            <p:spPr>
              <a:xfrm>
                <a:off x="228777" y="2632610"/>
                <a:ext cx="7340599" cy="3769803"/>
              </a:xfrm>
              <a:prstGeom prst="rect">
                <a:avLst/>
              </a:prstGeom>
              <a:blipFill rotWithShape="0">
                <a:blip r:embed="rId3"/>
                <a:stretch>
                  <a:fillRect l="-3405" t="-7120" b="-324"/>
                </a:stretch>
              </a:blipFill>
            </p:spPr>
            <p:txBody>
              <a:bodyPr/>
              <a:lstStyle/>
              <a:p>
                <a:r>
                  <a:rPr lang="en-US">
                    <a:noFill/>
                  </a:rPr>
                  <a:t> </a:t>
                </a:r>
              </a:p>
            </p:txBody>
          </p:sp>
        </mc:Fallback>
      </mc:AlternateContent>
    </p:spTree>
    <p:extLst>
      <p:ext uri="{BB962C8B-B14F-4D97-AF65-F5344CB8AC3E}">
        <p14:creationId xmlns:p14="http://schemas.microsoft.com/office/powerpoint/2010/main" val="8610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 innovative way of exploiting the RPC features is presented: the 2D </a:t>
            </a:r>
            <a:r>
              <a:rPr lang="en-US" dirty="0" err="1" smtClean="0"/>
              <a:t>meantimer</a:t>
            </a:r>
            <a:r>
              <a:rPr lang="en-US" dirty="0" smtClean="0"/>
              <a:t> readout</a:t>
            </a:r>
          </a:p>
          <a:p>
            <a:r>
              <a:rPr lang="en-US" dirty="0" smtClean="0"/>
              <a:t>The success of this idea depended critically on the availability of high performance low cost low power consumption and rad hard TDC</a:t>
            </a:r>
          </a:p>
          <a:p>
            <a:r>
              <a:rPr lang="en-US" dirty="0" smtClean="0"/>
              <a:t>This circuits are under development (R. Cardarelli) exploiting the features of </a:t>
            </a:r>
            <a:r>
              <a:rPr lang="en-US" dirty="0" err="1" smtClean="0"/>
              <a:t>BiCMOS</a:t>
            </a:r>
            <a:r>
              <a:rPr lang="en-US" dirty="0" smtClean="0"/>
              <a:t> SiGe technology</a:t>
            </a:r>
          </a:p>
          <a:p>
            <a:r>
              <a:rPr lang="en-US" dirty="0" smtClean="0"/>
              <a:t>The present and future atlas chambers are fully compatible with this scheme, which would improve the ATLAS discovery potential</a:t>
            </a:r>
          </a:p>
          <a:p>
            <a:r>
              <a:rPr lang="en-US" dirty="0" smtClean="0"/>
              <a:t>An extreme implementation of the 2D </a:t>
            </a:r>
            <a:r>
              <a:rPr lang="en-US" dirty="0" err="1" smtClean="0"/>
              <a:t>meantimer</a:t>
            </a:r>
            <a:r>
              <a:rPr lang="en-US" dirty="0" smtClean="0"/>
              <a:t> readout of RPCs would allow to simplify the design of a new generation of tracking calorimeters, avoiding the pad readout and the electronics on the sensitive area</a:t>
            </a: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1612069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Backup Slides</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24/02/2016</a:t>
            </a:r>
            <a:endParaRPr lang="en-US" dirty="0"/>
          </a:p>
        </p:txBody>
      </p:sp>
      <p:sp>
        <p:nvSpPr>
          <p:cNvPr id="4" name="Footer Placeholder 3"/>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666035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for long lived </a:t>
            </a:r>
            <a:r>
              <a:rPr lang="en-US" dirty="0" err="1" smtClean="0"/>
              <a:t>sleptons</a:t>
            </a:r>
            <a:r>
              <a:rPr lang="en-US" dirty="0" smtClean="0"/>
              <a:t> and R-hadrons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2147" y="1207170"/>
                <a:ext cx="7421653" cy="5270038"/>
              </a:xfrm>
            </p:spPr>
            <p:txBody>
              <a:bodyPr>
                <a:normAutofit fontScale="92500" lnSpcReduction="10000"/>
              </a:bodyPr>
              <a:lstStyle/>
              <a:p>
                <a:pPr marL="285750" lvl="1">
                  <a:buSzPct val="145000"/>
                  <a:buFont typeface="Wingdings" panose="05000000000000000000" pitchFamily="2" charset="2"/>
                  <a:buChar char="§"/>
                </a:pPr>
                <a:r>
                  <a:rPr lang="en-US" sz="2400" b="1" dirty="0" smtClean="0"/>
                  <a:t>Search for heavy </a:t>
                </a:r>
                <a:r>
                  <a:rPr lang="en-US" sz="2400" b="1" dirty="0" smtClean="0">
                    <a:sym typeface="Wingdings" panose="05000000000000000000" pitchFamily="2" charset="2"/>
                  </a:rPr>
                  <a:t> slow charged particles</a:t>
                </a:r>
              </a:p>
              <a:p>
                <a:pPr marL="742950" lvl="2">
                  <a:buSzPct val="145000"/>
                  <a:buFont typeface="Wingdings" panose="05000000000000000000" pitchFamily="2" charset="2"/>
                  <a:buChar char="§"/>
                </a:pPr>
                <a:r>
                  <a:rPr lang="en-US" sz="1800" b="1" dirty="0" smtClean="0">
                    <a:sym typeface="Wingdings" panose="05000000000000000000" pitchFamily="2" charset="2"/>
                  </a:rPr>
                  <a:t>Triggered with a single muon or missing transverse momentum</a:t>
                </a:r>
              </a:p>
              <a:p>
                <a:pPr marL="742950" lvl="2">
                  <a:buSzPct val="145000"/>
                  <a:buFont typeface="Wingdings" panose="05000000000000000000" pitchFamily="2" charset="2"/>
                  <a:buChar char="§"/>
                </a:pPr>
                <a:r>
                  <a:rPr lang="en-US" sz="1800" b="1" dirty="0" smtClean="0">
                    <a:sym typeface="Wingdings" panose="05000000000000000000" pitchFamily="2" charset="2"/>
                  </a:rPr>
                  <a:t>Selected offline by measuring </a:t>
                </a:r>
                <a14:m>
                  <m:oMath xmlns:m="http://schemas.openxmlformats.org/officeDocument/2006/math">
                    <m:r>
                      <a:rPr lang="en-US" sz="1800" i="1" dirty="0">
                        <a:latin typeface="Cambria Math" panose="02040503050406030204" pitchFamily="18" charset="0"/>
                        <a:ea typeface="Cambria Math" panose="02040503050406030204" pitchFamily="18" charset="0"/>
                        <a:sym typeface="Wingdings" panose="05000000000000000000" pitchFamily="2" charset="2"/>
                      </a:rPr>
                      <m:t>𝛽</m:t>
                    </m:r>
                  </m:oMath>
                </a14:m>
                <a:endParaRPr lang="en-US" sz="1800" dirty="0" smtClean="0"/>
              </a:p>
              <a:p>
                <a:pPr marL="742950" lvl="2">
                  <a:buSzPct val="145000"/>
                  <a:buFont typeface="Wingdings" panose="05000000000000000000" pitchFamily="2" charset="2"/>
                  <a:buChar char="§"/>
                </a:pPr>
                <a:r>
                  <a:rPr lang="en-US" sz="1800" dirty="0" smtClean="0"/>
                  <a:t>Present ATLAS combined resolution in </a:t>
                </a:r>
                <a14:m>
                  <m:oMath xmlns:m="http://schemas.openxmlformats.org/officeDocument/2006/math">
                    <m:r>
                      <a:rPr lang="en-US" sz="1800" i="1" dirty="0">
                        <a:latin typeface="Cambria Math" panose="02040503050406030204" pitchFamily="18" charset="0"/>
                        <a:ea typeface="Cambria Math" panose="02040503050406030204" pitchFamily="18" charset="0"/>
                        <a:sym typeface="Wingdings" panose="05000000000000000000" pitchFamily="2" charset="2"/>
                      </a:rPr>
                      <m:t>𝛽</m:t>
                    </m:r>
                    <m:r>
                      <a:rPr lang="en-US" sz="1800" i="1" dirty="0">
                        <a:latin typeface="Cambria Math" panose="02040503050406030204" pitchFamily="18" charset="0"/>
                        <a:ea typeface="Cambria Math" panose="02040503050406030204" pitchFamily="18" charset="0"/>
                        <a:sym typeface="Wingdings" panose="05000000000000000000" pitchFamily="2" charset="2"/>
                      </a:rPr>
                      <m:t> </m:t>
                    </m:r>
                  </m:oMath>
                </a14:m>
                <a:r>
                  <a:rPr lang="en-US" sz="1800" dirty="0" smtClean="0"/>
                  <a:t>is 3,5%</a:t>
                </a:r>
              </a:p>
              <a:p>
                <a:pPr marL="742950" lvl="2">
                  <a:buSzPct val="145000"/>
                  <a:buFont typeface="Wingdings" panose="05000000000000000000" pitchFamily="2" charset="2"/>
                  <a:buChar char="§"/>
                </a:pPr>
                <a:r>
                  <a:rPr lang="en-US" sz="1800" dirty="0" smtClean="0"/>
                  <a:t>BI RPCs + new electronics on the present system can improve by a </a:t>
                </a:r>
                <a:r>
                  <a:rPr lang="en-US" sz="1800" b="1" dirty="0" smtClean="0">
                    <a:solidFill>
                      <a:srgbClr val="CBEC02"/>
                    </a:solidFill>
                  </a:rPr>
                  <a:t>factor of ~5 (limited to the barrel…)</a:t>
                </a:r>
              </a:p>
              <a:p>
                <a:pPr marL="742950" lvl="2">
                  <a:buSzPct val="145000"/>
                  <a:buFont typeface="Wingdings" panose="05000000000000000000" pitchFamily="2" charset="2"/>
                  <a:buChar char="§"/>
                </a:pPr>
                <a:r>
                  <a:rPr lang="en-US" sz="1800" dirty="0" smtClean="0"/>
                  <a:t>the </a:t>
                </a:r>
                <a:r>
                  <a:rPr lang="en-US" sz="1800" b="1" dirty="0" smtClean="0">
                    <a:solidFill>
                      <a:srgbClr val="CBEC02"/>
                    </a:solidFill>
                  </a:rPr>
                  <a:t>S/N</a:t>
                </a:r>
                <a:r>
                  <a:rPr lang="en-US" sz="1800" dirty="0" smtClean="0"/>
                  <a:t> can be enriched by introducing a </a:t>
                </a:r>
                <a:r>
                  <a:rPr lang="en-US" sz="1800" b="1" dirty="0" smtClean="0">
                    <a:solidFill>
                      <a:srgbClr val="CBEC02"/>
                    </a:solidFill>
                  </a:rPr>
                  <a:t>trigger on </a:t>
                </a:r>
                <a14:m>
                  <m:oMath xmlns:m="http://schemas.openxmlformats.org/officeDocument/2006/math">
                    <m:r>
                      <a:rPr lang="en-US" sz="1800" b="1" i="1" dirty="0">
                        <a:solidFill>
                          <a:srgbClr val="CBEC02"/>
                        </a:solidFill>
                        <a:latin typeface="Cambria Math" panose="02040503050406030204" pitchFamily="18" charset="0"/>
                        <a:ea typeface="Cambria Math" panose="02040503050406030204" pitchFamily="18" charset="0"/>
                        <a:sym typeface="Wingdings" panose="05000000000000000000" pitchFamily="2" charset="2"/>
                      </a:rPr>
                      <m:t>𝜷</m:t>
                    </m:r>
                  </m:oMath>
                </a14:m>
                <a:endParaRPr lang="en-US" sz="1800" b="1" dirty="0" smtClean="0">
                  <a:solidFill>
                    <a:srgbClr val="CBEC02"/>
                  </a:solidFill>
                </a:endParaRPr>
              </a:p>
              <a:p>
                <a:pPr marL="285750" lvl="1">
                  <a:buSzPct val="145000"/>
                  <a:buFont typeface="Wingdings" panose="05000000000000000000" pitchFamily="2" charset="2"/>
                  <a:buChar char="§"/>
                </a:pPr>
                <a:r>
                  <a:rPr lang="en-US" sz="2400" b="1" dirty="0" smtClean="0"/>
                  <a:t>Search for displaced vertexes</a:t>
                </a:r>
              </a:p>
              <a:p>
                <a:pPr marL="742950" lvl="2">
                  <a:buSzPct val="145000"/>
                  <a:buFont typeface="Wingdings" panose="05000000000000000000" pitchFamily="2" charset="2"/>
                  <a:buChar char="§"/>
                </a:pPr>
                <a:r>
                  <a:rPr lang="en-US" sz="2200" dirty="0" smtClean="0"/>
                  <a:t>The main problem is the pileup and the eventuality that the decay falls in the next BC.</a:t>
                </a:r>
              </a:p>
              <a:p>
                <a:pPr marL="742950" lvl="2">
                  <a:buSzPct val="145000"/>
                  <a:buFont typeface="Wingdings" panose="05000000000000000000" pitchFamily="2" charset="2"/>
                  <a:buChar char="§"/>
                </a:pPr>
                <a:r>
                  <a:rPr lang="en-US" sz="2000" dirty="0" smtClean="0"/>
                  <a:t>Under heavy pileup the crucial feature is to label in time the segments to select the hits compatible with a slow track to associate it to the correct BC</a:t>
                </a:r>
              </a:p>
              <a:p>
                <a:pPr marL="742950" lvl="2">
                  <a:buSzPct val="145000"/>
                  <a:buFont typeface="Wingdings" panose="05000000000000000000" pitchFamily="2" charset="2"/>
                  <a:buChar char="§"/>
                </a:pPr>
                <a:r>
                  <a:rPr lang="en-US" sz="2000" b="1" dirty="0">
                    <a:solidFill>
                      <a:schemeClr val="tx1"/>
                    </a:solidFill>
                  </a:rPr>
                  <a:t>T</a:t>
                </a:r>
                <a:r>
                  <a:rPr lang="en-US" sz="2000" b="1" dirty="0" smtClean="0">
                    <a:solidFill>
                      <a:schemeClr val="tx1"/>
                    </a:solidFill>
                  </a:rPr>
                  <a:t>he 2D </a:t>
                </a:r>
                <a:r>
                  <a:rPr lang="en-US" sz="2000" b="1" dirty="0" err="1" smtClean="0">
                    <a:solidFill>
                      <a:schemeClr val="tx1"/>
                    </a:solidFill>
                  </a:rPr>
                  <a:t>meantimer</a:t>
                </a:r>
                <a:r>
                  <a:rPr lang="en-US" sz="2000" b="1" dirty="0" smtClean="0">
                    <a:solidFill>
                      <a:schemeClr val="tx1"/>
                    </a:solidFill>
                  </a:rPr>
                  <a:t> system would  the ideal tool to boost this type of searches (</a:t>
                </a:r>
                <a:r>
                  <a:rPr lang="en-US" sz="2000" b="1" dirty="0" smtClean="0">
                    <a:solidFill>
                      <a:srgbClr val="CBEC02"/>
                    </a:solidFill>
                  </a:rPr>
                  <a:t>time resolution + pileup immunity</a:t>
                </a:r>
                <a:r>
                  <a:rPr lang="en-US" sz="2000" b="1" dirty="0" smtClean="0">
                    <a:solidFill>
                      <a:schemeClr val="tx1"/>
                    </a:solidFill>
                  </a:rPr>
                  <a:t>)</a:t>
                </a:r>
                <a:endParaRPr lang="en-US" sz="2200" b="1"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2147" y="1207170"/>
                <a:ext cx="7421653" cy="5270038"/>
              </a:xfrm>
              <a:blipFill rotWithShape="0">
                <a:blip r:embed="rId3"/>
                <a:stretch>
                  <a:fillRect l="-2381" t="-450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31" name="Rectangle 30"/>
          <p:cNvSpPr/>
          <p:nvPr/>
        </p:nvSpPr>
        <p:spPr>
          <a:xfrm>
            <a:off x="0" y="669671"/>
            <a:ext cx="2565126" cy="369332"/>
          </a:xfrm>
          <a:prstGeom prst="rect">
            <a:avLst/>
          </a:prstGeom>
        </p:spPr>
        <p:txBody>
          <a:bodyPr wrap="none">
            <a:spAutoFit/>
          </a:bodyPr>
          <a:lstStyle/>
          <a:p>
            <a:r>
              <a:rPr lang="en-US" smtClean="0"/>
              <a:t>CERN-PH-EP-2012-236</a:t>
            </a:r>
            <a:endParaRPr lang="en-US" dirty="0"/>
          </a:p>
        </p:txBody>
      </p:sp>
      <p:sp>
        <p:nvSpPr>
          <p:cNvPr id="33" name="Rectangle 32"/>
          <p:cNvSpPr/>
          <p:nvPr/>
        </p:nvSpPr>
        <p:spPr>
          <a:xfrm>
            <a:off x="2565126" y="669671"/>
            <a:ext cx="4551246" cy="369332"/>
          </a:xfrm>
          <a:prstGeom prst="rect">
            <a:avLst/>
          </a:prstGeom>
        </p:spPr>
        <p:txBody>
          <a:bodyPr wrap="none">
            <a:spAutoFit/>
          </a:bodyPr>
          <a:lstStyle/>
          <a:p>
            <a:r>
              <a:rPr lang="en-US" dirty="0"/>
              <a:t>arXiv:1211.1597v2 [</a:t>
            </a:r>
            <a:r>
              <a:rPr lang="en-US" dirty="0" err="1"/>
              <a:t>hep</a:t>
            </a:r>
            <a:r>
              <a:rPr lang="en-US" dirty="0"/>
              <a:t>-ex] 25 Mar 2013</a:t>
            </a:r>
          </a:p>
        </p:txBody>
      </p:sp>
      <p:pic>
        <p:nvPicPr>
          <p:cNvPr id="35" name="Picture 34"/>
          <p:cNvPicPr>
            <a:picLocks noChangeAspect="1"/>
          </p:cNvPicPr>
          <p:nvPr/>
        </p:nvPicPr>
        <p:blipFill>
          <a:blip r:embed="rId4"/>
          <a:stretch>
            <a:fillRect/>
          </a:stretch>
        </p:blipFill>
        <p:spPr>
          <a:xfrm>
            <a:off x="7699468" y="1039003"/>
            <a:ext cx="4216948" cy="4571452"/>
          </a:xfrm>
          <a:prstGeom prst="rect">
            <a:avLst/>
          </a:prstGeom>
        </p:spPr>
      </p:pic>
    </p:spTree>
    <p:extLst>
      <p:ext uri="{BB962C8B-B14F-4D97-AF65-F5344CB8AC3E}">
        <p14:creationId xmlns:p14="http://schemas.microsoft.com/office/powerpoint/2010/main" val="892363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36561" y="326750"/>
            <a:ext cx="9915979" cy="750351"/>
          </a:xfrm>
          <a:solidFill>
            <a:srgbClr val="684704"/>
          </a:solidFill>
        </p:spPr>
        <p:txBody>
          <a:bodyPr/>
          <a:lstStyle/>
          <a:p>
            <a:r>
              <a:rPr lang="en-US" dirty="0">
                <a:solidFill>
                  <a:srgbClr val="FFC000"/>
                </a:solidFill>
              </a:rPr>
              <a:t>T</a:t>
            </a:r>
            <a:r>
              <a:rPr lang="en-US" dirty="0" smtClean="0">
                <a:solidFill>
                  <a:srgbClr val="FFC000"/>
                </a:solidFill>
              </a:rPr>
              <a:t>rigger and detector performance issues</a:t>
            </a:r>
            <a:endParaRPr lang="en-US" dirty="0">
              <a:solidFill>
                <a:srgbClr val="FFC000"/>
              </a:solidFill>
            </a:endParaRPr>
          </a:p>
        </p:txBody>
      </p:sp>
      <p:sp>
        <p:nvSpPr>
          <p:cNvPr id="3" name="Content Placeholder 2"/>
          <p:cNvSpPr>
            <a:spLocks noGrp="1"/>
          </p:cNvSpPr>
          <p:nvPr>
            <p:ph idx="1"/>
          </p:nvPr>
        </p:nvSpPr>
        <p:spPr>
          <a:xfrm>
            <a:off x="436561" y="1135724"/>
            <a:ext cx="10061978" cy="5298527"/>
          </a:xfrm>
        </p:spPr>
        <p:txBody>
          <a:bodyPr>
            <a:noAutofit/>
          </a:bodyPr>
          <a:lstStyle/>
          <a:p>
            <a:pPr marL="0" indent="0">
              <a:buNone/>
            </a:pPr>
            <a:r>
              <a:rPr lang="en-US" sz="2400" dirty="0" smtClean="0"/>
              <a:t>LIMITED COVERAGE</a:t>
            </a:r>
          </a:p>
          <a:p>
            <a:r>
              <a:rPr lang="en-US" sz="2400" dirty="0" smtClean="0"/>
              <a:t>The present barrel </a:t>
            </a:r>
            <a:r>
              <a:rPr lang="en-US" sz="2400" b="1" dirty="0" smtClean="0">
                <a:solidFill>
                  <a:srgbClr val="FFC000"/>
                </a:solidFill>
              </a:rPr>
              <a:t>coverage is 73% </a:t>
            </a:r>
          </a:p>
          <a:p>
            <a:r>
              <a:rPr lang="en-US" sz="2400" dirty="0" smtClean="0">
                <a:sym typeface="Wingdings" panose="05000000000000000000" pitchFamily="2" charset="2"/>
              </a:rPr>
              <a:t>78% including the feet but not Phase II compliant (just 4 Layers) </a:t>
            </a:r>
            <a:endParaRPr lang="en-US" sz="2400" dirty="0" smtClean="0">
              <a:effectLst>
                <a:glow rad="38100">
                  <a:schemeClr val="bg1">
                    <a:lumMod val="50000"/>
                    <a:lumOff val="50000"/>
                    <a:alpha val="20000"/>
                  </a:schemeClr>
                </a:glow>
              </a:effectLst>
              <a:sym typeface="Wingdings" panose="05000000000000000000" pitchFamily="2" charset="2"/>
            </a:endParaRPr>
          </a:p>
          <a:p>
            <a:pPr marL="0" indent="0">
              <a:buNone/>
            </a:pPr>
            <a:r>
              <a:rPr lang="en-US" sz="2400" dirty="0" smtClean="0">
                <a:sym typeface="Wingdings" panose="05000000000000000000" pitchFamily="2" charset="2"/>
              </a:rPr>
              <a:t>ADDITIONAL PERFORMANCE REQUEST</a:t>
            </a:r>
          </a:p>
          <a:p>
            <a:r>
              <a:rPr lang="en-US" sz="2400" dirty="0" smtClean="0">
                <a:sym typeface="Wingdings" panose="05000000000000000000" pitchFamily="2" charset="2"/>
              </a:rPr>
              <a:t>To keep the L1MU20 rate in a reasonable range we need to sharpen the momentum resolution</a:t>
            </a:r>
            <a:r>
              <a:rPr lang="en-US" sz="2400" dirty="0">
                <a:sym typeface="Wingdings" panose="05000000000000000000" pitchFamily="2" charset="2"/>
              </a:rPr>
              <a:t> </a:t>
            </a:r>
            <a:r>
              <a:rPr lang="en-US" sz="2400" dirty="0" smtClean="0">
                <a:sym typeface="Wingdings" panose="05000000000000000000" pitchFamily="2" charset="2"/>
              </a:rPr>
              <a:t>and suppress fakes </a:t>
            </a:r>
          </a:p>
          <a:p>
            <a:r>
              <a:rPr lang="en-US" sz="2400" dirty="0" smtClean="0">
                <a:sym typeface="Wingdings" panose="05000000000000000000" pitchFamily="2" charset="2"/>
              </a:rPr>
              <a:t>RUNNING RPCs BEYOND THE QUAIFICATION LIMITS </a:t>
            </a:r>
          </a:p>
          <a:p>
            <a:r>
              <a:rPr lang="en-US" sz="2400" dirty="0">
                <a:sym typeface="Wingdings" panose="05000000000000000000" pitchFamily="2" charset="2"/>
              </a:rPr>
              <a:t>10 Years </a:t>
            </a:r>
            <a:r>
              <a:rPr lang="en-US" sz="2400" dirty="0" smtClean="0">
                <a:sym typeface="Wingdings" panose="05000000000000000000" pitchFamily="2" charset="2"/>
              </a:rPr>
              <a:t>of operation and 300mC/cm^2 at maximum 100 Hz/cm^2</a:t>
            </a:r>
          </a:p>
          <a:p>
            <a:r>
              <a:rPr lang="en-US" sz="2400" dirty="0" smtClean="0">
                <a:sym typeface="Wingdings" panose="05000000000000000000" pitchFamily="2" charset="2"/>
              </a:rPr>
              <a:t>It will be a risk to rely just on the present </a:t>
            </a:r>
            <a:r>
              <a:rPr lang="en-US" sz="2400" dirty="0">
                <a:sym typeface="Wingdings" panose="05000000000000000000" pitchFamily="2" charset="2"/>
              </a:rPr>
              <a:t>RPCs </a:t>
            </a:r>
            <a:r>
              <a:rPr lang="en-US" sz="2400" dirty="0" smtClean="0">
                <a:sym typeface="Wingdings" panose="05000000000000000000" pitchFamily="2" charset="2"/>
              </a:rPr>
              <a:t>for the </a:t>
            </a:r>
            <a:r>
              <a:rPr lang="en-US" sz="2400" dirty="0">
                <a:sym typeface="Wingdings" panose="05000000000000000000" pitchFamily="2" charset="2"/>
              </a:rPr>
              <a:t>phase II </a:t>
            </a:r>
            <a:r>
              <a:rPr lang="en-US" sz="2400" dirty="0" smtClean="0">
                <a:sym typeface="Wingdings" panose="05000000000000000000" pitchFamily="2" charset="2"/>
              </a:rPr>
              <a:t>run </a:t>
            </a:r>
          </a:p>
          <a:p>
            <a:pPr marL="0" indent="0">
              <a:buNone/>
            </a:pPr>
            <a:r>
              <a:rPr lang="en-US" sz="2800" b="1" dirty="0" smtClean="0">
                <a:solidFill>
                  <a:srgbClr val="FFC000"/>
                </a:solidFill>
                <a:sym typeface="Wingdings" panose="05000000000000000000" pitchFamily="2" charset="2"/>
              </a:rPr>
              <a:t>In all cases additional redundancy is recommended…</a:t>
            </a:r>
            <a:endParaRPr lang="en-US" sz="2400" dirty="0" smtClean="0">
              <a:solidFill>
                <a:srgbClr val="FFC000"/>
              </a:solidFill>
              <a:sym typeface="Wingdings" panose="05000000000000000000" pitchFamily="2" charset="2"/>
            </a:endParaRPr>
          </a:p>
          <a:p>
            <a:endParaRPr lang="en-US" sz="2400"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Tree>
    <p:extLst>
      <p:ext uri="{BB962C8B-B14F-4D97-AF65-F5344CB8AC3E}">
        <p14:creationId xmlns:p14="http://schemas.microsoft.com/office/powerpoint/2010/main" val="2493615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404723" cy="810416"/>
          </a:xfrm>
          <a:solidFill>
            <a:srgbClr val="684704"/>
          </a:solidFill>
        </p:spPr>
        <p:txBody>
          <a:bodyPr/>
          <a:lstStyle/>
          <a:p>
            <a:r>
              <a:rPr lang="en-US" dirty="0" smtClean="0">
                <a:solidFill>
                  <a:srgbClr val="FFC000"/>
                </a:solidFill>
              </a:rPr>
              <a:t>Main advantages (anticipation)</a:t>
            </a:r>
            <a:endParaRPr lang="en-US" dirty="0">
              <a:solidFill>
                <a:srgbClr val="FFC000"/>
              </a:solidFill>
            </a:endParaRPr>
          </a:p>
        </p:txBody>
      </p:sp>
      <p:sp>
        <p:nvSpPr>
          <p:cNvPr id="3" name="Segnaposto contenuto 2"/>
          <p:cNvSpPr>
            <a:spLocks noGrp="1"/>
          </p:cNvSpPr>
          <p:nvPr>
            <p:ph idx="1"/>
          </p:nvPr>
        </p:nvSpPr>
        <p:spPr>
          <a:xfrm>
            <a:off x="979486" y="1837443"/>
            <a:ext cx="10564813" cy="4510688"/>
          </a:xfrm>
        </p:spPr>
        <p:txBody>
          <a:bodyPr>
            <a:normAutofit fontScale="92500" lnSpcReduction="10000"/>
          </a:bodyPr>
          <a:lstStyle/>
          <a:p>
            <a:r>
              <a:rPr lang="en-US" sz="2400" b="1" dirty="0">
                <a:solidFill>
                  <a:srgbClr val="FFC000"/>
                </a:solidFill>
              </a:rPr>
              <a:t>Coverage increase (from </a:t>
            </a:r>
            <a:r>
              <a:rPr lang="en-US" sz="2400" b="1" dirty="0" smtClean="0">
                <a:solidFill>
                  <a:srgbClr val="FFC000"/>
                </a:solidFill>
              </a:rPr>
              <a:t>73 </a:t>
            </a:r>
            <a:r>
              <a:rPr lang="en-US" sz="2400" b="1" dirty="0" smtClean="0">
                <a:solidFill>
                  <a:srgbClr val="FFC000"/>
                </a:solidFill>
                <a:sym typeface="Wingdings" panose="05000000000000000000" pitchFamily="2" charset="2"/>
              </a:rPr>
              <a:t></a:t>
            </a:r>
            <a:r>
              <a:rPr lang="en-US" sz="2400" b="1" dirty="0" smtClean="0">
                <a:solidFill>
                  <a:srgbClr val="FFC000"/>
                </a:solidFill>
              </a:rPr>
              <a:t> </a:t>
            </a:r>
            <a:r>
              <a:rPr lang="en-US" sz="2400" b="1" dirty="0">
                <a:solidFill>
                  <a:srgbClr val="FFC000"/>
                </a:solidFill>
              </a:rPr>
              <a:t>&gt;96%) </a:t>
            </a:r>
            <a:r>
              <a:rPr lang="en-US" sz="2400" dirty="0"/>
              <a:t>closing the holes </a:t>
            </a:r>
            <a:r>
              <a:rPr lang="en-US" sz="2400" dirty="0" smtClean="0"/>
              <a:t>in the barrel</a:t>
            </a:r>
          </a:p>
          <a:p>
            <a:r>
              <a:rPr lang="en-US" sz="2400" b="1" u="sng" dirty="0" smtClean="0">
                <a:solidFill>
                  <a:srgbClr val="FFC000"/>
                </a:solidFill>
              </a:rPr>
              <a:t>VERY</a:t>
            </a:r>
            <a:r>
              <a:rPr lang="en-US" sz="2400" b="1" dirty="0" smtClean="0">
                <a:solidFill>
                  <a:srgbClr val="FFC000"/>
                </a:solidFill>
              </a:rPr>
              <a:t> reliable BCID </a:t>
            </a:r>
            <a:r>
              <a:rPr lang="en-US" sz="2200" dirty="0" smtClean="0">
                <a:solidFill>
                  <a:schemeClr val="tx1">
                    <a:lumMod val="75000"/>
                  </a:schemeClr>
                </a:solidFill>
              </a:rPr>
              <a:t>single layer resolution 0.4 ns (new chambers) 1 ns (old chambers)</a:t>
            </a:r>
            <a:r>
              <a:rPr lang="en-US" sz="2200" b="1" dirty="0" smtClean="0">
                <a:solidFill>
                  <a:srgbClr val="FFC000"/>
                </a:solidFill>
              </a:rPr>
              <a:t> </a:t>
            </a:r>
            <a:endParaRPr lang="en-US" sz="2200" b="1" dirty="0">
              <a:solidFill>
                <a:srgbClr val="FFC000"/>
              </a:solidFill>
            </a:endParaRPr>
          </a:p>
          <a:p>
            <a:r>
              <a:rPr lang="en-US" sz="2400" b="1" dirty="0" smtClean="0">
                <a:solidFill>
                  <a:srgbClr val="FFC000"/>
                </a:solidFill>
              </a:rPr>
              <a:t>Trigger robustness</a:t>
            </a:r>
          </a:p>
          <a:p>
            <a:pPr lvl="1"/>
            <a:r>
              <a:rPr lang="en-US" sz="2000" b="1" dirty="0" smtClean="0">
                <a:solidFill>
                  <a:srgbClr val="FFC000"/>
                </a:solidFill>
              </a:rPr>
              <a:t>Increased redundancy </a:t>
            </a:r>
            <a:r>
              <a:rPr lang="en-US" sz="2000" dirty="0" smtClean="0"/>
              <a:t>to backup the old chambers </a:t>
            </a:r>
          </a:p>
          <a:p>
            <a:pPr lvl="2"/>
            <a:r>
              <a:rPr lang="en-US" sz="1800" dirty="0" smtClean="0">
                <a:sym typeface="Wingdings" panose="05000000000000000000" pitchFamily="2" charset="2"/>
              </a:rPr>
              <a:t> BI triplet can backup the old RPCs chambers where needed </a:t>
            </a:r>
            <a:endParaRPr lang="en-US" sz="1800" dirty="0" smtClean="0"/>
          </a:p>
          <a:p>
            <a:pPr lvl="2"/>
            <a:r>
              <a:rPr lang="en-US" b="1" dirty="0" smtClean="0">
                <a:solidFill>
                  <a:srgbClr val="FFC000"/>
                </a:solidFill>
                <a:effectLst>
                  <a:glow rad="38100">
                    <a:schemeClr val="bg1">
                      <a:lumMod val="50000"/>
                      <a:lumOff val="50000"/>
                      <a:alpha val="20000"/>
                    </a:schemeClr>
                  </a:glow>
                  <a:outerShdw blurRad="38100" dist="38100" dir="2700000" algn="tl">
                    <a:srgbClr val="000000">
                      <a:alpha val="43137"/>
                    </a:srgbClr>
                  </a:outerShdw>
                </a:effectLst>
                <a:sym typeface="Wingdings" panose="05000000000000000000" pitchFamily="2" charset="2"/>
              </a:rPr>
              <a:t>Very efficient </a:t>
            </a:r>
            <a:r>
              <a:rPr lang="en-US" dirty="0" smtClean="0">
                <a:sym typeface="Wingdings" panose="05000000000000000000" pitchFamily="2" charset="2"/>
              </a:rPr>
              <a:t>the </a:t>
            </a:r>
            <a:r>
              <a:rPr lang="en-US" b="1" dirty="0" smtClean="0">
                <a:solidFill>
                  <a:srgbClr val="FFC000"/>
                </a:solidFill>
                <a:sym typeface="Wingdings" panose="05000000000000000000" pitchFamily="2" charset="2"/>
              </a:rPr>
              <a:t>new </a:t>
            </a:r>
            <a:r>
              <a:rPr lang="en-US" dirty="0" smtClean="0">
                <a:sym typeface="Wingdings" panose="05000000000000000000" pitchFamily="2" charset="2"/>
              </a:rPr>
              <a:t>generation of </a:t>
            </a:r>
            <a:r>
              <a:rPr lang="en-US" b="1" dirty="0" smtClean="0">
                <a:solidFill>
                  <a:srgbClr val="FFC000"/>
                </a:solidFill>
                <a:sym typeface="Wingdings" panose="05000000000000000000" pitchFamily="2" charset="2"/>
              </a:rPr>
              <a:t>RPCs </a:t>
            </a:r>
            <a:r>
              <a:rPr lang="en-US" dirty="0" smtClean="0">
                <a:sym typeface="Wingdings" panose="05000000000000000000" pitchFamily="2" charset="2"/>
              </a:rPr>
              <a:t>qualified for very high rate (&gt; </a:t>
            </a:r>
            <a:r>
              <a:rPr lang="en-US" b="1" dirty="0" smtClean="0">
                <a:solidFill>
                  <a:srgbClr val="FFC000"/>
                </a:solidFill>
                <a:sym typeface="Wingdings" panose="05000000000000000000" pitchFamily="2" charset="2"/>
              </a:rPr>
              <a:t>15 kHz/cm</a:t>
            </a:r>
            <a:r>
              <a:rPr lang="en-US" b="1" baseline="30000" dirty="0" smtClean="0">
                <a:solidFill>
                  <a:srgbClr val="FFC000"/>
                </a:solidFill>
                <a:sym typeface="Wingdings" panose="05000000000000000000" pitchFamily="2" charset="2"/>
              </a:rPr>
              <a:t>2</a:t>
            </a:r>
            <a:r>
              <a:rPr lang="en-US" dirty="0" smtClean="0">
                <a:solidFill>
                  <a:schemeClr val="tx1">
                    <a:lumMod val="85000"/>
                  </a:schemeClr>
                </a:solidFill>
                <a:effectLst>
                  <a:glow rad="38100">
                    <a:schemeClr val="bg1">
                      <a:lumMod val="50000"/>
                      <a:lumOff val="50000"/>
                      <a:alpha val="20000"/>
                    </a:schemeClr>
                  </a:glow>
                </a:effectLst>
                <a:sym typeface="Wingdings" panose="05000000000000000000" pitchFamily="2" charset="2"/>
              </a:rPr>
              <a:t>)</a:t>
            </a:r>
          </a:p>
          <a:p>
            <a:pPr lvl="1"/>
            <a:r>
              <a:rPr lang="en-US" sz="2000" b="1" dirty="0" smtClean="0">
                <a:solidFill>
                  <a:srgbClr val="FFC000"/>
                </a:solidFill>
                <a:sym typeface="Wingdings" panose="05000000000000000000" pitchFamily="2" charset="2"/>
              </a:rPr>
              <a:t>stand alone dedicated </a:t>
            </a:r>
            <a:r>
              <a:rPr lang="en-US" sz="2000" b="1" dirty="0" smtClean="0">
                <a:solidFill>
                  <a:schemeClr val="tx1"/>
                </a:solidFill>
                <a:sym typeface="Wingdings" panose="05000000000000000000" pitchFamily="2" charset="2"/>
              </a:rPr>
              <a:t>system  </a:t>
            </a:r>
            <a:r>
              <a:rPr lang="en-US" sz="2000" dirty="0" smtClean="0">
                <a:solidFill>
                  <a:schemeClr val="tx1"/>
                </a:solidFill>
                <a:sym typeface="Wingdings" panose="05000000000000000000" pitchFamily="2" charset="2"/>
              </a:rPr>
              <a:t>reliable</a:t>
            </a:r>
          </a:p>
          <a:p>
            <a:pPr lvl="1"/>
            <a:r>
              <a:rPr lang="en-US" sz="2000" b="1" dirty="0" smtClean="0">
                <a:solidFill>
                  <a:srgbClr val="FFC000"/>
                </a:solidFill>
                <a:sym typeface="Wingdings" panose="05000000000000000000" pitchFamily="2" charset="2"/>
              </a:rPr>
              <a:t>Uniform trigger detector </a:t>
            </a:r>
            <a:r>
              <a:rPr lang="en-US" sz="2000" dirty="0" smtClean="0">
                <a:solidFill>
                  <a:schemeClr val="tx1"/>
                </a:solidFill>
                <a:sym typeface="Wingdings" panose="05000000000000000000" pitchFamily="2" charset="2"/>
              </a:rPr>
              <a:t> simpler trigger signal management </a:t>
            </a:r>
          </a:p>
          <a:p>
            <a:r>
              <a:rPr lang="en-US" sz="2400" b="1" dirty="0" smtClean="0">
                <a:solidFill>
                  <a:srgbClr val="FFC000"/>
                </a:solidFill>
                <a:sym typeface="Wingdings" panose="05000000000000000000" pitchFamily="2" charset="2"/>
              </a:rPr>
              <a:t>Trigger selectivity</a:t>
            </a:r>
          </a:p>
          <a:p>
            <a:pPr lvl="1"/>
            <a:r>
              <a:rPr lang="en-US" sz="2000" b="1" dirty="0">
                <a:solidFill>
                  <a:srgbClr val="FFC000"/>
                </a:solidFill>
              </a:rPr>
              <a:t>Pileup insensitive</a:t>
            </a:r>
            <a:r>
              <a:rPr lang="en-US" sz="2000" dirty="0"/>
              <a:t> due to High space –time RPC granularity ~ </a:t>
            </a:r>
            <a:r>
              <a:rPr lang="en-US" sz="2000" b="1" dirty="0">
                <a:solidFill>
                  <a:srgbClr val="FFC000"/>
                </a:solidFill>
              </a:rPr>
              <a:t>0.5 cm</a:t>
            </a:r>
            <a:r>
              <a:rPr lang="en-US" sz="2000" b="1" baseline="30000" dirty="0">
                <a:solidFill>
                  <a:srgbClr val="FFC000"/>
                </a:solidFill>
              </a:rPr>
              <a:t>2</a:t>
            </a:r>
            <a:r>
              <a:rPr lang="en-US" sz="2000" b="1" dirty="0">
                <a:solidFill>
                  <a:srgbClr val="FFC000"/>
                </a:solidFill>
              </a:rPr>
              <a:t> x 0.5 ns </a:t>
            </a:r>
          </a:p>
          <a:p>
            <a:pPr lvl="1"/>
            <a:r>
              <a:rPr lang="en-US" sz="2000" b="1" dirty="0" smtClean="0">
                <a:solidFill>
                  <a:srgbClr val="FFC000"/>
                </a:solidFill>
                <a:sym typeface="Wingdings" panose="05000000000000000000" pitchFamily="2" charset="2"/>
              </a:rPr>
              <a:t>sharper </a:t>
            </a:r>
            <a:r>
              <a:rPr lang="en-US" sz="2000" b="1" dirty="0">
                <a:solidFill>
                  <a:srgbClr val="FFC000"/>
                </a:solidFill>
                <a:sym typeface="Wingdings" panose="05000000000000000000" pitchFamily="2" charset="2"/>
              </a:rPr>
              <a:t>momentum </a:t>
            </a:r>
            <a:r>
              <a:rPr lang="en-US" sz="2000" b="1" dirty="0" smtClean="0">
                <a:solidFill>
                  <a:srgbClr val="FFC000"/>
                </a:solidFill>
                <a:sym typeface="Wingdings" panose="05000000000000000000" pitchFamily="2" charset="2"/>
              </a:rPr>
              <a:t>threshold</a:t>
            </a:r>
            <a:r>
              <a:rPr lang="en-US" sz="2000" dirty="0" smtClean="0">
                <a:solidFill>
                  <a:srgbClr val="FFC000"/>
                </a:solidFill>
                <a:sym typeface="Wingdings" panose="05000000000000000000" pitchFamily="2" charset="2"/>
              </a:rPr>
              <a:t> </a:t>
            </a:r>
            <a:r>
              <a:rPr lang="en-US" sz="2000" dirty="0"/>
              <a:t>increase of the lever arm </a:t>
            </a:r>
            <a:r>
              <a:rPr lang="en-US" sz="2000" dirty="0">
                <a:sym typeface="Wingdings" panose="05000000000000000000" pitchFamily="2" charset="2"/>
              </a:rPr>
              <a:t> </a:t>
            </a:r>
            <a:endParaRPr lang="en-US" sz="2000" baseline="30000" dirty="0" smtClean="0">
              <a:solidFill>
                <a:srgbClr val="FFC000"/>
              </a:solidFill>
              <a:sym typeface="Wingdings" panose="05000000000000000000" pitchFamily="2" charset="2"/>
            </a:endParaRPr>
          </a:p>
        </p:txBody>
      </p:sp>
      <p:sp>
        <p:nvSpPr>
          <p:cNvPr id="8" name="Date Placeholder 3"/>
          <p:cNvSpPr>
            <a:spLocks noGrp="1"/>
          </p:cNvSpPr>
          <p:nvPr>
            <p:ph type="dt" sz="half" idx="10"/>
          </p:nvPr>
        </p:nvSpPr>
        <p:spPr>
          <a:xfrm>
            <a:off x="9125928" y="6348131"/>
            <a:ext cx="1600200" cy="365125"/>
          </a:xfrm>
        </p:spPr>
        <p:txBody>
          <a:bodyPr/>
          <a:lstStyle/>
          <a:p>
            <a:r>
              <a:rPr lang="en-US" smtClean="0"/>
              <a:t>24/02/2016</a:t>
            </a:r>
            <a:endParaRPr lang="en-US" dirty="0"/>
          </a:p>
        </p:txBody>
      </p:sp>
      <p:sp>
        <p:nvSpPr>
          <p:cNvPr id="9" name="Footer Placeholder 4"/>
          <p:cNvSpPr>
            <a:spLocks noGrp="1"/>
          </p:cNvSpPr>
          <p:nvPr>
            <p:ph type="ftr" sz="quarter" idx="11"/>
          </p:nvPr>
        </p:nvSpPr>
        <p:spPr>
          <a:xfrm>
            <a:off x="1136650" y="6348131"/>
            <a:ext cx="7543800" cy="365125"/>
          </a:xfrm>
        </p:spPr>
        <p:txBody>
          <a:bodyPr/>
          <a:lstStyle/>
          <a:p>
            <a:r>
              <a:rPr lang="fi-FI" smtClean="0"/>
              <a:t>G. Aielli - RPC 2016</a:t>
            </a:r>
            <a:endParaRPr lang="en-US" dirty="0"/>
          </a:p>
        </p:txBody>
      </p:sp>
      <p:sp>
        <p:nvSpPr>
          <p:cNvPr id="7" name="TextBox 6"/>
          <p:cNvSpPr txBox="1"/>
          <p:nvPr/>
        </p:nvSpPr>
        <p:spPr>
          <a:xfrm>
            <a:off x="605566" y="1000764"/>
            <a:ext cx="9494109" cy="646331"/>
          </a:xfrm>
          <a:prstGeom prst="rect">
            <a:avLst/>
          </a:prstGeom>
          <a:noFill/>
        </p:spPr>
        <p:txBody>
          <a:bodyPr wrap="square" rtlCol="0">
            <a:spAutoFit/>
          </a:bodyPr>
          <a:lstStyle/>
          <a:p>
            <a:r>
              <a:rPr lang="en-US" dirty="0" smtClean="0"/>
              <a:t>The combination of a new electronics and an additional layer in the inner region will permit to gain several key advantages:</a:t>
            </a:r>
            <a:endParaRPr lang="en-US" dirty="0"/>
          </a:p>
        </p:txBody>
      </p:sp>
    </p:spTree>
    <p:extLst>
      <p:ext uri="{BB962C8B-B14F-4D97-AF65-F5344CB8AC3E}">
        <p14:creationId xmlns:p14="http://schemas.microsoft.com/office/powerpoint/2010/main" val="339071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lep.web.cern.ch/sites/tlep.web.cern.ch/files/FCC%20r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90" r="6116"/>
          <a:stretch/>
        </p:blipFill>
        <p:spPr bwMode="auto">
          <a:xfrm>
            <a:off x="0" y="1"/>
            <a:ext cx="5654351" cy="685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490452" y="0"/>
            <a:ext cx="8701548" cy="646741"/>
          </a:xfrm>
        </p:spPr>
        <p:txBody>
          <a:bodyPr/>
          <a:lstStyle/>
          <a:p>
            <a:pPr algn="r"/>
            <a:r>
              <a:rPr lang="en-GB" sz="3600" b="1" dirty="0" smtClean="0">
                <a:latin typeface="+mn-lt"/>
                <a:ea typeface="Papyrus" charset="0"/>
                <a:cs typeface="Papyrus" charset="0"/>
              </a:rPr>
              <a:t>To keep in mind for the future</a:t>
            </a:r>
            <a:endParaRPr lang="en-GB" sz="3600" b="1" noProof="0" dirty="0">
              <a:latin typeface="+mn-lt"/>
              <a:ea typeface="Papyrus" charset="0"/>
              <a:cs typeface="Papyrus" charset="0"/>
            </a:endParaRPr>
          </a:p>
        </p:txBody>
      </p:sp>
      <p:sp>
        <p:nvSpPr>
          <p:cNvPr id="3" name="Content Placeholder 2"/>
          <p:cNvSpPr>
            <a:spLocks noGrp="1"/>
          </p:cNvSpPr>
          <p:nvPr>
            <p:ph idx="1"/>
          </p:nvPr>
        </p:nvSpPr>
        <p:spPr>
          <a:xfrm>
            <a:off x="1045204" y="1180003"/>
            <a:ext cx="4551741" cy="4432771"/>
          </a:xfrm>
        </p:spPr>
        <p:txBody>
          <a:bodyPr>
            <a:noAutofit/>
          </a:bodyPr>
          <a:lstStyle/>
          <a:p>
            <a:pPr marL="0" indent="0">
              <a:buNone/>
            </a:pPr>
            <a:r>
              <a:rPr lang="en-GB" sz="2400" b="1" dirty="0" smtClean="0">
                <a:solidFill>
                  <a:srgbClr val="FF0000"/>
                </a:solidFill>
              </a:rPr>
              <a:t>Ultimate FCC scenario</a:t>
            </a:r>
          </a:p>
          <a:p>
            <a:pPr>
              <a:buClr>
                <a:srgbClr val="FFC000"/>
              </a:buClr>
            </a:pPr>
            <a:r>
              <a:rPr lang="en-US"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Center</a:t>
            </a:r>
            <a:r>
              <a:rPr lang="en-GB"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 of mass energy: 100 </a:t>
            </a:r>
            <a:r>
              <a:rPr lang="en-GB" sz="2400" dirty="0" err="1" smtClean="0">
                <a:solidFill>
                  <a:schemeClr val="accent4">
                    <a:lumMod val="50000"/>
                  </a:schemeClr>
                </a:solidFill>
                <a:effectLst>
                  <a:glow rad="139700">
                    <a:schemeClr val="accent3">
                      <a:satMod val="175000"/>
                      <a:alpha val="40000"/>
                    </a:schemeClr>
                  </a:glow>
                </a:effectLst>
                <a:sym typeface="Wingdings" panose="05000000000000000000" pitchFamily="2" charset="2"/>
              </a:rPr>
              <a:t>TeV</a:t>
            </a:r>
            <a:endParaRPr lang="en-GB"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endParaRPr>
          </a:p>
          <a:p>
            <a:r>
              <a:rPr lang="en-GB"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peak </a:t>
            </a:r>
            <a:r>
              <a:rPr lang="en-GB" sz="2400" dirty="0">
                <a:solidFill>
                  <a:schemeClr val="accent4">
                    <a:lumMod val="50000"/>
                  </a:schemeClr>
                </a:solidFill>
                <a:effectLst>
                  <a:glow rad="139700">
                    <a:schemeClr val="accent3">
                      <a:satMod val="175000"/>
                      <a:alpha val="40000"/>
                    </a:schemeClr>
                  </a:glow>
                </a:effectLst>
                <a:sym typeface="Wingdings" panose="05000000000000000000" pitchFamily="2" charset="2"/>
              </a:rPr>
              <a:t>luminosity ultimate: ≤ 30x10</a:t>
            </a:r>
            <a:r>
              <a:rPr lang="en-GB" sz="2400" baseline="30000" dirty="0">
                <a:solidFill>
                  <a:schemeClr val="accent4">
                    <a:lumMod val="50000"/>
                  </a:schemeClr>
                </a:solidFill>
                <a:effectLst>
                  <a:glow rad="139700">
                    <a:schemeClr val="accent3">
                      <a:satMod val="175000"/>
                      <a:alpha val="40000"/>
                    </a:schemeClr>
                  </a:glow>
                </a:effectLst>
                <a:sym typeface="Wingdings" panose="05000000000000000000" pitchFamily="2" charset="2"/>
              </a:rPr>
              <a:t>34</a:t>
            </a:r>
          </a:p>
          <a:p>
            <a:r>
              <a:rPr lang="en-US" sz="2400" dirty="0">
                <a:solidFill>
                  <a:schemeClr val="accent4">
                    <a:lumMod val="50000"/>
                  </a:schemeClr>
                </a:solidFill>
                <a:effectLst>
                  <a:glow rad="139700">
                    <a:schemeClr val="accent3">
                      <a:satMod val="175000"/>
                      <a:alpha val="40000"/>
                    </a:schemeClr>
                  </a:glow>
                </a:effectLst>
                <a:sym typeface="Wingdings" panose="05000000000000000000" pitchFamily="2" charset="2"/>
              </a:rPr>
              <a:t>Bunch Crossing &lt;5 ns</a:t>
            </a:r>
          </a:p>
          <a:p>
            <a:r>
              <a:rPr lang="en-US"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integrated </a:t>
            </a:r>
            <a:r>
              <a:rPr lang="en-US" sz="2400" dirty="0">
                <a:solidFill>
                  <a:schemeClr val="accent4">
                    <a:lumMod val="50000"/>
                  </a:schemeClr>
                </a:solidFill>
                <a:effectLst>
                  <a:glow rad="139700">
                    <a:schemeClr val="accent3">
                      <a:satMod val="175000"/>
                      <a:alpha val="40000"/>
                    </a:schemeClr>
                  </a:glow>
                </a:effectLst>
                <a:sym typeface="Wingdings" panose="05000000000000000000" pitchFamily="2" charset="2"/>
              </a:rPr>
              <a:t>luminosity ultimate ~1000 fb</a:t>
            </a:r>
            <a:r>
              <a:rPr lang="en-US" sz="2400" baseline="30000" dirty="0">
                <a:solidFill>
                  <a:schemeClr val="accent4">
                    <a:lumMod val="50000"/>
                  </a:schemeClr>
                </a:solidFill>
                <a:effectLst>
                  <a:glow rad="139700">
                    <a:schemeClr val="accent3">
                      <a:satMod val="175000"/>
                      <a:alpha val="40000"/>
                    </a:schemeClr>
                  </a:glow>
                </a:effectLst>
                <a:sym typeface="Wingdings" panose="05000000000000000000" pitchFamily="2" charset="2"/>
              </a:rPr>
              <a:t>-1</a:t>
            </a:r>
            <a:r>
              <a:rPr lang="en-US" sz="2400" dirty="0">
                <a:solidFill>
                  <a:schemeClr val="accent4">
                    <a:lumMod val="50000"/>
                  </a:schemeClr>
                </a:solidFill>
                <a:effectLst>
                  <a:glow rad="139700">
                    <a:schemeClr val="accent3">
                      <a:satMod val="175000"/>
                      <a:alpha val="40000"/>
                    </a:schemeClr>
                  </a:glow>
                </a:effectLst>
                <a:sym typeface="Wingdings" panose="05000000000000000000" pitchFamily="2" charset="2"/>
              </a:rPr>
              <a:t> (average per year)</a:t>
            </a:r>
          </a:p>
          <a:p>
            <a:r>
              <a:rPr lang="en-US"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25 </a:t>
            </a:r>
            <a:r>
              <a:rPr lang="en-US" sz="2400" dirty="0">
                <a:solidFill>
                  <a:schemeClr val="accent4">
                    <a:lumMod val="50000"/>
                  </a:schemeClr>
                </a:solidFill>
                <a:effectLst>
                  <a:glow rad="139700">
                    <a:schemeClr val="accent3">
                      <a:satMod val="175000"/>
                      <a:alpha val="40000"/>
                    </a:schemeClr>
                  </a:glow>
                </a:effectLst>
                <a:sym typeface="Wingdings" panose="05000000000000000000" pitchFamily="2" charset="2"/>
              </a:rPr>
              <a:t>years </a:t>
            </a:r>
            <a:r>
              <a:rPr lang="en-US"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operation, </a:t>
            </a:r>
            <a:r>
              <a:rPr lang="en-US" sz="2400" dirty="0">
                <a:solidFill>
                  <a:schemeClr val="accent4">
                    <a:lumMod val="50000"/>
                  </a:schemeClr>
                </a:solidFill>
                <a:effectLst>
                  <a:glow rad="139700">
                    <a:schemeClr val="accent3">
                      <a:satMod val="175000"/>
                      <a:alpha val="40000"/>
                    </a:schemeClr>
                  </a:glow>
                </a:effectLst>
                <a:sym typeface="Wingdings" panose="05000000000000000000" pitchFamily="2" charset="2"/>
              </a:rPr>
              <a:t>leading to </a:t>
            </a:r>
            <a:r>
              <a:rPr lang="en-US" sz="24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~20 ab</a:t>
            </a:r>
            <a:r>
              <a:rPr lang="en-US" sz="2400" baseline="30000" dirty="0" smtClean="0">
                <a:solidFill>
                  <a:schemeClr val="accent4">
                    <a:lumMod val="50000"/>
                  </a:schemeClr>
                </a:solidFill>
                <a:effectLst>
                  <a:glow rad="139700">
                    <a:schemeClr val="accent3">
                      <a:satMod val="175000"/>
                      <a:alpha val="40000"/>
                    </a:schemeClr>
                  </a:glow>
                </a:effectLst>
                <a:sym typeface="Wingdings" panose="05000000000000000000" pitchFamily="2" charset="2"/>
              </a:rPr>
              <a:t>-1</a:t>
            </a:r>
          </a:p>
          <a:p>
            <a:endParaRPr lang="en-GB" sz="2400" dirty="0" smtClean="0">
              <a:solidFill>
                <a:schemeClr val="accent4">
                  <a:lumMod val="50000"/>
                </a:schemeClr>
              </a:solidFill>
              <a:sym typeface="Wingdings" panose="05000000000000000000" pitchFamily="2" charset="2"/>
            </a:endParaRPr>
          </a:p>
        </p:txBody>
      </p:sp>
      <p:sp>
        <p:nvSpPr>
          <p:cNvPr id="71" name="Content Placeholder 2"/>
          <p:cNvSpPr txBox="1">
            <a:spLocks/>
          </p:cNvSpPr>
          <p:nvPr/>
        </p:nvSpPr>
        <p:spPr>
          <a:xfrm>
            <a:off x="5673012" y="1180003"/>
            <a:ext cx="6344817" cy="47805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sz="2400" b="1" dirty="0" smtClean="0">
                <a:solidFill>
                  <a:srgbClr val="FF0000"/>
                </a:solidFill>
              </a:rPr>
              <a:t>Consequence on detectors</a:t>
            </a:r>
          </a:p>
          <a:p>
            <a:pPr>
              <a:buClr>
                <a:srgbClr val="FFC000"/>
              </a:buClr>
            </a:pPr>
            <a:r>
              <a:rPr lang="en-GB" sz="2400" dirty="0" smtClean="0">
                <a:sym typeface="Wingdings" panose="05000000000000000000" pitchFamily="2" charset="2"/>
              </a:rPr>
              <a:t>Boosted objects up </a:t>
            </a:r>
            <a:r>
              <a:rPr lang="en-GB" sz="2400" dirty="0">
                <a:sym typeface="Wingdings" panose="05000000000000000000" pitchFamily="2" charset="2"/>
              </a:rPr>
              <a:t>to </a:t>
            </a:r>
            <a:r>
              <a:rPr lang="en-GB" sz="2400" dirty="0">
                <a:latin typeface="Symbol" panose="05050102010706020507" pitchFamily="18" charset="2"/>
                <a:sym typeface="Wingdings" panose="05000000000000000000" pitchFamily="2" charset="2"/>
              </a:rPr>
              <a:t>h</a:t>
            </a:r>
            <a:r>
              <a:rPr lang="en-GB" sz="2400" dirty="0">
                <a:sym typeface="Wingdings" panose="05000000000000000000" pitchFamily="2" charset="2"/>
              </a:rPr>
              <a:t>=6 coverage</a:t>
            </a:r>
          </a:p>
          <a:p>
            <a:pPr>
              <a:buClr>
                <a:srgbClr val="FFC000"/>
              </a:buClr>
            </a:pPr>
            <a:r>
              <a:rPr lang="en-GB" sz="2400" dirty="0" smtClean="0">
                <a:sym typeface="Wingdings" panose="05000000000000000000" pitchFamily="2" charset="2"/>
              </a:rPr>
              <a:t>High pileup and fast BC  very fast and granular detectors</a:t>
            </a:r>
          </a:p>
          <a:p>
            <a:pPr>
              <a:buClr>
                <a:srgbClr val="FFC000"/>
              </a:buClr>
            </a:pPr>
            <a:r>
              <a:rPr lang="en-US" sz="2400" dirty="0">
                <a:sym typeface="Wingdings" panose="05000000000000000000" pitchFamily="2" charset="2"/>
              </a:rPr>
              <a:t>Momentum resolution ≈15% at </a:t>
            </a:r>
            <a:r>
              <a:rPr lang="en-US" sz="2400" dirty="0" err="1" smtClean="0">
                <a:sym typeface="Wingdings" panose="05000000000000000000" pitchFamily="2" charset="2"/>
              </a:rPr>
              <a:t>pT</a:t>
            </a:r>
            <a:r>
              <a:rPr lang="en-US" sz="2400" dirty="0" smtClean="0">
                <a:sym typeface="Wingdings" panose="05000000000000000000" pitchFamily="2" charset="2"/>
              </a:rPr>
              <a:t>=10TeV</a:t>
            </a:r>
            <a:endParaRPr lang="en-GB" sz="2400" dirty="0" smtClean="0">
              <a:sym typeface="Wingdings" panose="05000000000000000000" pitchFamily="2" charset="2"/>
            </a:endParaRPr>
          </a:p>
          <a:p>
            <a:pPr>
              <a:buClr>
                <a:srgbClr val="FFC000"/>
              </a:buClr>
            </a:pPr>
            <a:r>
              <a:rPr lang="en-GB" sz="2400" dirty="0" smtClean="0">
                <a:sym typeface="Wingdings" panose="05000000000000000000" pitchFamily="2" charset="2"/>
              </a:rPr>
              <a:t>~1ns sharp BCID</a:t>
            </a:r>
          </a:p>
          <a:p>
            <a:pPr>
              <a:buClr>
                <a:srgbClr val="FFC000"/>
              </a:buClr>
            </a:pPr>
            <a:r>
              <a:rPr lang="en-GB" sz="2400" dirty="0" smtClean="0">
                <a:sym typeface="Wingdings" panose="05000000000000000000" pitchFamily="2" charset="2"/>
              </a:rPr>
              <a:t>Particle flow capability for calorimeters with high granularity 25 mrad^2 </a:t>
            </a:r>
          </a:p>
          <a:p>
            <a:pPr>
              <a:buClr>
                <a:srgbClr val="FFC000"/>
              </a:buClr>
            </a:pPr>
            <a:r>
              <a:rPr lang="en-GB" sz="2400" dirty="0" smtClean="0">
                <a:sym typeface="Wingdings" panose="05000000000000000000" pitchFamily="2" charset="2"/>
              </a:rPr>
              <a:t>Fine timing against pileup  &lt; 100 </a:t>
            </a:r>
            <a:r>
              <a:rPr lang="en-GB" sz="2400" dirty="0" err="1" smtClean="0">
                <a:sym typeface="Wingdings" panose="05000000000000000000" pitchFamily="2" charset="2"/>
              </a:rPr>
              <a:t>pS</a:t>
            </a:r>
            <a:endParaRPr lang="en-GB" sz="2400" dirty="0" smtClean="0">
              <a:sym typeface="Wingdings" panose="05000000000000000000" pitchFamily="2" charset="2"/>
            </a:endParaRPr>
          </a:p>
          <a:p>
            <a:pPr marL="0" indent="0">
              <a:buNone/>
            </a:pPr>
            <a:endParaRPr lang="en-GB" sz="2400" dirty="0" smtClean="0">
              <a:sym typeface="Wingdings" panose="05000000000000000000" pitchFamily="2" charset="2"/>
            </a:endParaRPr>
          </a:p>
        </p:txBody>
      </p:sp>
      <p:sp>
        <p:nvSpPr>
          <p:cNvPr id="6" name="Date Placeholder 5"/>
          <p:cNvSpPr>
            <a:spLocks noGrp="1"/>
          </p:cNvSpPr>
          <p:nvPr>
            <p:ph type="dt" sz="half" idx="10"/>
          </p:nvPr>
        </p:nvSpPr>
        <p:spPr/>
        <p:txBody>
          <a:bodyPr/>
          <a:lstStyle/>
          <a:p>
            <a:r>
              <a:rPr lang="en-US" smtClean="0"/>
              <a:t>24/02/2016</a:t>
            </a:r>
            <a:endParaRPr lang="en-US"/>
          </a:p>
        </p:txBody>
      </p:sp>
      <p:sp>
        <p:nvSpPr>
          <p:cNvPr id="7" name="Footer Placeholder 6"/>
          <p:cNvSpPr>
            <a:spLocks noGrp="1"/>
          </p:cNvSpPr>
          <p:nvPr>
            <p:ph type="ftr" sz="quarter" idx="11"/>
          </p:nvPr>
        </p:nvSpPr>
        <p:spPr/>
        <p:txBody>
          <a:bodyPr/>
          <a:lstStyle/>
          <a:p>
            <a:r>
              <a:rPr lang="it-IT" smtClean="0"/>
              <a:t>G. Aielli - RPC 2016</a:t>
            </a:r>
            <a:endParaRPr lang="en-US"/>
          </a:p>
        </p:txBody>
      </p:sp>
    </p:spTree>
    <p:extLst>
      <p:ext uri="{BB962C8B-B14F-4D97-AF65-F5344CB8AC3E}">
        <p14:creationId xmlns:p14="http://schemas.microsoft.com/office/powerpoint/2010/main" val="42321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RPC event Localization and parametric space</a:t>
            </a:r>
            <a:endParaRPr lang="en-US" dirty="0"/>
          </a:p>
        </p:txBody>
      </p:sp>
      <p:sp>
        <p:nvSpPr>
          <p:cNvPr id="3" name="Content Placeholder 2"/>
          <p:cNvSpPr>
            <a:spLocks noGrp="1"/>
          </p:cNvSpPr>
          <p:nvPr>
            <p:ph idx="1"/>
          </p:nvPr>
        </p:nvSpPr>
        <p:spPr>
          <a:xfrm>
            <a:off x="300831" y="907255"/>
            <a:ext cx="5593153" cy="1930828"/>
          </a:xfrm>
        </p:spPr>
        <p:txBody>
          <a:bodyPr>
            <a:noAutofit/>
          </a:bodyPr>
          <a:lstStyle/>
          <a:p>
            <a:r>
              <a:rPr lang="en-US" sz="2400" dirty="0" smtClean="0"/>
              <a:t>RPC events are extremely localized</a:t>
            </a:r>
            <a:r>
              <a:rPr lang="en-US" sz="2400" dirty="0" smtClean="0">
                <a:sym typeface="Wingdings" panose="05000000000000000000" pitchFamily="2" charset="2"/>
              </a:rPr>
              <a:t> occupy a tiny volume in parametric space:</a:t>
            </a:r>
          </a:p>
          <a:p>
            <a:r>
              <a:rPr lang="en-US" sz="2400" dirty="0" smtClean="0">
                <a:sym typeface="Wingdings" panose="05000000000000000000" pitchFamily="2" charset="2"/>
              </a:rPr>
              <a:t>E.g. one hit in 1 mm gas gap</a:t>
            </a:r>
          </a:p>
          <a:p>
            <a:pPr lvl="1"/>
            <a:r>
              <a:rPr lang="en-US" sz="2000" dirty="0" smtClean="0">
                <a:sym typeface="Wingdings" panose="05000000000000000000" pitchFamily="2" charset="2"/>
              </a:rPr>
              <a:t>~ 2 ns FWHM duration</a:t>
            </a:r>
          </a:p>
          <a:p>
            <a:pPr lvl="1"/>
            <a:r>
              <a:rPr lang="en-US" sz="2000" dirty="0" smtClean="0">
                <a:sym typeface="Wingdings" panose="05000000000000000000" pitchFamily="2" charset="2"/>
              </a:rPr>
              <a:t>~ </a:t>
            </a:r>
            <a:r>
              <a:rPr lang="en-US" sz="2000" dirty="0">
                <a:sym typeface="Wingdings" panose="05000000000000000000" pitchFamily="2" charset="2"/>
              </a:rPr>
              <a:t>4</a:t>
            </a:r>
            <a:r>
              <a:rPr lang="en-US" sz="2000" dirty="0" smtClean="0">
                <a:sym typeface="Wingdings" panose="05000000000000000000" pitchFamily="2" charset="2"/>
              </a:rPr>
              <a:t> mm</a:t>
            </a:r>
            <a:r>
              <a:rPr lang="en-US" sz="2000" baseline="30000" dirty="0" smtClean="0">
                <a:sym typeface="Wingdings" panose="05000000000000000000" pitchFamily="2" charset="2"/>
              </a:rPr>
              <a:t>2</a:t>
            </a:r>
            <a:r>
              <a:rPr lang="en-US" sz="2000" dirty="0" smtClean="0">
                <a:sym typeface="Wingdings" panose="05000000000000000000" pitchFamily="2" charset="2"/>
              </a:rPr>
              <a:t> FWHM footprint </a:t>
            </a:r>
            <a:endParaRPr lang="en-US" sz="2000" dirty="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graphicFrame>
        <p:nvGraphicFramePr>
          <p:cNvPr id="21" name="Chart 20"/>
          <p:cNvGraphicFramePr>
            <a:graphicFrameLocks/>
          </p:cNvGraphicFramePr>
          <p:nvPr>
            <p:extLst>
              <p:ext uri="{D42A27DB-BD31-4B8C-83A1-F6EECF244321}">
                <p14:modId xmlns:p14="http://schemas.microsoft.com/office/powerpoint/2010/main" val="4187832707"/>
              </p:ext>
            </p:extLst>
          </p:nvPr>
        </p:nvGraphicFramePr>
        <p:xfrm>
          <a:off x="-1461332" y="4170355"/>
          <a:ext cx="55721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a:graphicFrameLocks/>
          </p:cNvGraphicFramePr>
          <p:nvPr>
            <p:extLst>
              <p:ext uri="{D42A27DB-BD31-4B8C-83A1-F6EECF244321}">
                <p14:modId xmlns:p14="http://schemas.microsoft.com/office/powerpoint/2010/main" val="2715600994"/>
              </p:ext>
            </p:extLst>
          </p:nvPr>
        </p:nvGraphicFramePr>
        <p:xfrm>
          <a:off x="26571" y="3381688"/>
          <a:ext cx="55721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extLst>
              <p:ext uri="{D42A27DB-BD31-4B8C-83A1-F6EECF244321}">
                <p14:modId xmlns:p14="http://schemas.microsoft.com/office/powerpoint/2010/main" val="1458844704"/>
              </p:ext>
            </p:extLst>
          </p:nvPr>
        </p:nvGraphicFramePr>
        <p:xfrm>
          <a:off x="1691876" y="2626418"/>
          <a:ext cx="55721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a:graphicFrameLocks/>
          </p:cNvGraphicFramePr>
          <p:nvPr>
            <p:extLst>
              <p:ext uri="{D42A27DB-BD31-4B8C-83A1-F6EECF244321}">
                <p14:modId xmlns:p14="http://schemas.microsoft.com/office/powerpoint/2010/main" val="2798635653"/>
              </p:ext>
            </p:extLst>
          </p:nvPr>
        </p:nvGraphicFramePr>
        <p:xfrm>
          <a:off x="3280981" y="1818803"/>
          <a:ext cx="557212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p:cNvGraphicFramePr>
            <a:graphicFrameLocks/>
          </p:cNvGraphicFramePr>
          <p:nvPr>
            <p:extLst>
              <p:ext uri="{D42A27DB-BD31-4B8C-83A1-F6EECF244321}">
                <p14:modId xmlns:p14="http://schemas.microsoft.com/office/powerpoint/2010/main" val="1237971711"/>
              </p:ext>
            </p:extLst>
          </p:nvPr>
        </p:nvGraphicFramePr>
        <p:xfrm>
          <a:off x="4891538" y="1052486"/>
          <a:ext cx="557212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p:cNvGraphicFramePr>
            <a:graphicFrameLocks/>
          </p:cNvGraphicFramePr>
          <p:nvPr>
            <p:extLst>
              <p:ext uri="{D42A27DB-BD31-4B8C-83A1-F6EECF244321}">
                <p14:modId xmlns:p14="http://schemas.microsoft.com/office/powerpoint/2010/main" val="3821231937"/>
              </p:ext>
            </p:extLst>
          </p:nvPr>
        </p:nvGraphicFramePr>
        <p:xfrm>
          <a:off x="6491927" y="271043"/>
          <a:ext cx="5572125"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hart 34"/>
          <p:cNvGraphicFramePr>
            <a:graphicFrameLocks/>
          </p:cNvGraphicFramePr>
          <p:nvPr>
            <p:extLst>
              <p:ext uri="{D42A27DB-BD31-4B8C-83A1-F6EECF244321}">
                <p14:modId xmlns:p14="http://schemas.microsoft.com/office/powerpoint/2010/main" val="860902718"/>
              </p:ext>
            </p:extLst>
          </p:nvPr>
        </p:nvGraphicFramePr>
        <p:xfrm>
          <a:off x="8106826" y="-495274"/>
          <a:ext cx="5572125" cy="2743200"/>
        </p:xfrm>
        <a:graphic>
          <a:graphicData uri="http://schemas.openxmlformats.org/drawingml/2006/chart">
            <c:chart xmlns:c="http://schemas.openxmlformats.org/drawingml/2006/chart" xmlns:r="http://schemas.openxmlformats.org/officeDocument/2006/relationships" r:id="rId8"/>
          </a:graphicData>
        </a:graphic>
      </p:graphicFrame>
      <p:cxnSp>
        <p:nvCxnSpPr>
          <p:cNvPr id="40" name="Straight Arrow Connector 39"/>
          <p:cNvCxnSpPr/>
          <p:nvPr/>
        </p:nvCxnSpPr>
        <p:spPr>
          <a:xfrm flipV="1">
            <a:off x="1043461" y="4590342"/>
            <a:ext cx="3067332" cy="1532633"/>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442562" y="2659695"/>
            <a:ext cx="3067332" cy="1532633"/>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8851576" y="1337187"/>
            <a:ext cx="1612087" cy="79216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777114" y="3250394"/>
            <a:ext cx="2084830" cy="1819762"/>
            <a:chOff x="5777114" y="3250394"/>
            <a:chExt cx="2084830" cy="1819762"/>
          </a:xfrm>
        </p:grpSpPr>
        <p:sp>
          <p:nvSpPr>
            <p:cNvPr id="44" name="Arc 43"/>
            <p:cNvSpPr/>
            <p:nvPr/>
          </p:nvSpPr>
          <p:spPr>
            <a:xfrm>
              <a:off x="5777114" y="3250394"/>
              <a:ext cx="467080" cy="287129"/>
            </a:xfrm>
            <a:prstGeom prst="arc">
              <a:avLst>
                <a:gd name="adj1" fmla="val 18190921"/>
                <a:gd name="adj2" fmla="val 13167948"/>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Connector 45"/>
            <p:cNvCxnSpPr/>
            <p:nvPr/>
          </p:nvCxnSpPr>
          <p:spPr>
            <a:xfrm>
              <a:off x="6096000" y="3537523"/>
              <a:ext cx="904568" cy="121576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425332" y="4700824"/>
              <a:ext cx="1436612" cy="369332"/>
            </a:xfrm>
            <a:prstGeom prst="rect">
              <a:avLst/>
            </a:prstGeom>
            <a:noFill/>
          </p:spPr>
          <p:txBody>
            <a:bodyPr wrap="none" rtlCol="0">
              <a:spAutoFit/>
            </a:bodyPr>
            <a:lstStyle/>
            <a:p>
              <a:r>
                <a:rPr lang="en-US" dirty="0" smtClean="0">
                  <a:solidFill>
                    <a:srgbClr val="FFC000"/>
                  </a:solidFill>
                  <a:latin typeface="Symbol" panose="05050102010706020507" pitchFamily="18" charset="2"/>
                </a:rPr>
                <a:t>D</a:t>
              </a:r>
              <a:r>
                <a:rPr lang="en-US" dirty="0" smtClean="0">
                  <a:solidFill>
                    <a:srgbClr val="FFC000"/>
                  </a:solidFill>
                </a:rPr>
                <a:t>s=10 mm</a:t>
              </a:r>
              <a:r>
                <a:rPr lang="en-US" baseline="30000" dirty="0" smtClean="0">
                  <a:solidFill>
                    <a:srgbClr val="FFC000"/>
                  </a:solidFill>
                </a:rPr>
                <a:t>2</a:t>
              </a:r>
              <a:endParaRPr lang="en-US" baseline="30000" dirty="0">
                <a:solidFill>
                  <a:srgbClr val="FFC000"/>
                </a:solidFill>
              </a:endParaRPr>
            </a:p>
          </p:txBody>
        </p:sp>
      </p:grpSp>
      <p:grpSp>
        <p:nvGrpSpPr>
          <p:cNvPr id="58" name="Group 57"/>
          <p:cNvGrpSpPr/>
          <p:nvPr/>
        </p:nvGrpSpPr>
        <p:grpSpPr>
          <a:xfrm>
            <a:off x="1592826" y="3883205"/>
            <a:ext cx="3062924" cy="1445116"/>
            <a:chOff x="1592826" y="3883205"/>
            <a:chExt cx="3062924" cy="1445116"/>
          </a:xfrm>
        </p:grpSpPr>
        <p:cxnSp>
          <p:nvCxnSpPr>
            <p:cNvPr id="37" name="Straight Arrow Connector 36"/>
            <p:cNvCxnSpPr/>
            <p:nvPr/>
          </p:nvCxnSpPr>
          <p:spPr>
            <a:xfrm flipV="1">
              <a:off x="1592826" y="3998018"/>
              <a:ext cx="1397619" cy="1330303"/>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089495" y="3883205"/>
              <a:ext cx="1566255" cy="14453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612202" y="3891329"/>
            <a:ext cx="3043548" cy="1463417"/>
            <a:chOff x="1612202" y="3891329"/>
            <a:chExt cx="3043548" cy="1463417"/>
          </a:xfrm>
        </p:grpSpPr>
        <p:sp>
          <p:nvSpPr>
            <p:cNvPr id="39" name="TextBox 38"/>
            <p:cNvSpPr txBox="1"/>
            <p:nvPr/>
          </p:nvSpPr>
          <p:spPr>
            <a:xfrm>
              <a:off x="3125558" y="3942500"/>
              <a:ext cx="933269" cy="369332"/>
            </a:xfrm>
            <a:prstGeom prst="rect">
              <a:avLst/>
            </a:prstGeom>
            <a:noFill/>
          </p:spPr>
          <p:txBody>
            <a:bodyPr wrap="none" rtlCol="0">
              <a:spAutoFit/>
            </a:bodyPr>
            <a:lstStyle/>
            <a:p>
              <a:r>
                <a:rPr lang="en-US" dirty="0" smtClean="0">
                  <a:solidFill>
                    <a:srgbClr val="FFC000"/>
                  </a:solidFill>
                  <a:latin typeface="Symbol" panose="05050102010706020507" pitchFamily="18" charset="2"/>
                </a:rPr>
                <a:t>D</a:t>
              </a:r>
              <a:r>
                <a:rPr lang="en-US" dirty="0" smtClean="0">
                  <a:solidFill>
                    <a:srgbClr val="FFC000"/>
                  </a:solidFill>
                </a:rPr>
                <a:t>t=2ns</a:t>
              </a:r>
              <a:endParaRPr lang="en-US" dirty="0">
                <a:solidFill>
                  <a:srgbClr val="FFC000"/>
                </a:solidFill>
              </a:endParaRPr>
            </a:p>
          </p:txBody>
        </p:sp>
        <p:cxnSp>
          <p:nvCxnSpPr>
            <p:cNvPr id="55" name="Straight Arrow Connector 54"/>
            <p:cNvCxnSpPr/>
            <p:nvPr/>
          </p:nvCxnSpPr>
          <p:spPr>
            <a:xfrm flipV="1">
              <a:off x="1612202" y="3891329"/>
              <a:ext cx="3043548" cy="1463417"/>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0" name="Content Placeholder 2"/>
          <p:cNvSpPr txBox="1">
            <a:spLocks/>
          </p:cNvSpPr>
          <p:nvPr/>
        </p:nvSpPr>
        <p:spPr>
          <a:xfrm>
            <a:off x="7827204" y="3780560"/>
            <a:ext cx="4113014" cy="193082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2400" dirty="0" smtClean="0"/>
              <a:t>The equivalent parametric space of 1 cm</a:t>
            </a:r>
            <a:r>
              <a:rPr lang="en-US" sz="2400" baseline="30000" dirty="0" smtClean="0"/>
              <a:t>2</a:t>
            </a:r>
            <a:r>
              <a:rPr lang="en-US" sz="2400" dirty="0" smtClean="0"/>
              <a:t> x 1 s can contain ~ 5 x 10</a:t>
            </a:r>
            <a:r>
              <a:rPr lang="en-US" sz="2400" baseline="30000" dirty="0" smtClean="0"/>
              <a:t>9</a:t>
            </a:r>
            <a:r>
              <a:rPr lang="en-US" sz="2400" dirty="0" smtClean="0"/>
              <a:t> separable states</a:t>
            </a:r>
          </a:p>
          <a:p>
            <a:r>
              <a:rPr lang="en-US" sz="2400" dirty="0" smtClean="0"/>
              <a:t>1 GHz/cm</a:t>
            </a:r>
            <a:r>
              <a:rPr lang="en-US" sz="2400" baseline="30000" dirty="0" smtClean="0"/>
              <a:t>2</a:t>
            </a:r>
            <a:r>
              <a:rPr lang="en-US" sz="2400" dirty="0" smtClean="0"/>
              <a:t> would produce ~10% occupancy</a:t>
            </a:r>
            <a:endParaRPr lang="en-US" sz="2000" dirty="0"/>
          </a:p>
        </p:txBody>
      </p:sp>
      <p:cxnSp>
        <p:nvCxnSpPr>
          <p:cNvPr id="7" name="Straight Arrow Connector 6"/>
          <p:cNvCxnSpPr/>
          <p:nvPr/>
        </p:nvCxnSpPr>
        <p:spPr>
          <a:xfrm flipV="1">
            <a:off x="1399032" y="1709928"/>
            <a:ext cx="10665020" cy="503834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000098">
            <a:off x="10729624" y="1768997"/>
            <a:ext cx="663964" cy="369332"/>
          </a:xfrm>
          <a:prstGeom prst="rect">
            <a:avLst/>
          </a:prstGeom>
          <a:noFill/>
          <a:ln>
            <a:solidFill>
              <a:srgbClr val="FFFF00"/>
            </a:solidFill>
          </a:ln>
        </p:spPr>
        <p:txBody>
          <a:bodyPr wrap="none" rtlCol="0">
            <a:spAutoFit/>
          </a:bodyPr>
          <a:lstStyle/>
          <a:p>
            <a:r>
              <a:rPr lang="en-US" dirty="0">
                <a:solidFill>
                  <a:srgbClr val="FFFF00"/>
                </a:solidFill>
              </a:rPr>
              <a:t>t</a:t>
            </a:r>
            <a:r>
              <a:rPr lang="en-US" dirty="0" smtClean="0">
                <a:solidFill>
                  <a:srgbClr val="FFFF00"/>
                </a:solidFill>
              </a:rPr>
              <a:t>(ns)</a:t>
            </a:r>
            <a:endParaRPr lang="en-US" dirty="0">
              <a:solidFill>
                <a:srgbClr val="FFFF00"/>
              </a:solidFill>
            </a:endParaRPr>
          </a:p>
        </p:txBody>
      </p:sp>
      <p:sp>
        <p:nvSpPr>
          <p:cNvPr id="30" name="TextBox 29"/>
          <p:cNvSpPr txBox="1"/>
          <p:nvPr/>
        </p:nvSpPr>
        <p:spPr>
          <a:xfrm rot="20000098">
            <a:off x="1914968" y="6449862"/>
            <a:ext cx="312906" cy="369332"/>
          </a:xfrm>
          <a:prstGeom prst="rect">
            <a:avLst/>
          </a:prstGeom>
          <a:noFill/>
          <a:ln>
            <a:solidFill>
              <a:srgbClr val="FFFF00"/>
            </a:solidFill>
          </a:ln>
        </p:spPr>
        <p:txBody>
          <a:bodyPr wrap="none" rtlCol="0">
            <a:spAutoFit/>
          </a:bodyPr>
          <a:lstStyle/>
          <a:p>
            <a:r>
              <a:rPr lang="en-US" dirty="0">
                <a:solidFill>
                  <a:srgbClr val="FFFF00"/>
                </a:solidFill>
              </a:rPr>
              <a:t>0</a:t>
            </a:r>
          </a:p>
        </p:txBody>
      </p:sp>
      <p:sp>
        <p:nvSpPr>
          <p:cNvPr id="32" name="TextBox 31"/>
          <p:cNvSpPr txBox="1"/>
          <p:nvPr/>
        </p:nvSpPr>
        <p:spPr>
          <a:xfrm rot="20000098">
            <a:off x="3213052" y="5825304"/>
            <a:ext cx="312906" cy="369332"/>
          </a:xfrm>
          <a:prstGeom prst="rect">
            <a:avLst/>
          </a:prstGeom>
          <a:noFill/>
          <a:ln>
            <a:solidFill>
              <a:srgbClr val="FFFF00"/>
            </a:solidFill>
          </a:ln>
        </p:spPr>
        <p:txBody>
          <a:bodyPr wrap="none" rtlCol="0">
            <a:spAutoFit/>
          </a:bodyPr>
          <a:lstStyle/>
          <a:p>
            <a:r>
              <a:rPr lang="en-US" dirty="0">
                <a:solidFill>
                  <a:srgbClr val="FFFF00"/>
                </a:solidFill>
              </a:rPr>
              <a:t>1</a:t>
            </a:r>
          </a:p>
        </p:txBody>
      </p:sp>
      <p:sp>
        <p:nvSpPr>
          <p:cNvPr id="34" name="TextBox 33"/>
          <p:cNvSpPr txBox="1"/>
          <p:nvPr/>
        </p:nvSpPr>
        <p:spPr>
          <a:xfrm rot="20000098">
            <a:off x="4902287" y="5063210"/>
            <a:ext cx="312906" cy="369332"/>
          </a:xfrm>
          <a:prstGeom prst="rect">
            <a:avLst/>
          </a:prstGeom>
          <a:noFill/>
          <a:ln>
            <a:solidFill>
              <a:srgbClr val="FFFF00"/>
            </a:solidFill>
          </a:ln>
        </p:spPr>
        <p:txBody>
          <a:bodyPr wrap="none" rtlCol="0">
            <a:spAutoFit/>
          </a:bodyPr>
          <a:lstStyle/>
          <a:p>
            <a:r>
              <a:rPr lang="en-US" dirty="0" smtClean="0">
                <a:solidFill>
                  <a:srgbClr val="FFFF00"/>
                </a:solidFill>
              </a:rPr>
              <a:t>2</a:t>
            </a:r>
            <a:endParaRPr lang="en-US" dirty="0">
              <a:solidFill>
                <a:srgbClr val="FFFF00"/>
              </a:solidFill>
            </a:endParaRPr>
          </a:p>
        </p:txBody>
      </p:sp>
      <p:sp>
        <p:nvSpPr>
          <p:cNvPr id="36" name="TextBox 35"/>
          <p:cNvSpPr txBox="1"/>
          <p:nvPr/>
        </p:nvSpPr>
        <p:spPr>
          <a:xfrm rot="20000098">
            <a:off x="6409874" y="4344657"/>
            <a:ext cx="312906" cy="369332"/>
          </a:xfrm>
          <a:prstGeom prst="rect">
            <a:avLst/>
          </a:prstGeom>
          <a:noFill/>
          <a:ln>
            <a:solidFill>
              <a:srgbClr val="FFFF00"/>
            </a:solidFill>
          </a:ln>
        </p:spPr>
        <p:txBody>
          <a:bodyPr wrap="none" rtlCol="0">
            <a:spAutoFit/>
          </a:bodyPr>
          <a:lstStyle/>
          <a:p>
            <a:r>
              <a:rPr lang="en-US" dirty="0">
                <a:solidFill>
                  <a:srgbClr val="FFFF00"/>
                </a:solidFill>
              </a:rPr>
              <a:t>3</a:t>
            </a:r>
          </a:p>
        </p:txBody>
      </p:sp>
      <p:sp>
        <p:nvSpPr>
          <p:cNvPr id="38" name="TextBox 37"/>
          <p:cNvSpPr txBox="1"/>
          <p:nvPr/>
        </p:nvSpPr>
        <p:spPr>
          <a:xfrm rot="20000098">
            <a:off x="8153634" y="3531287"/>
            <a:ext cx="312906" cy="369332"/>
          </a:xfrm>
          <a:prstGeom prst="rect">
            <a:avLst/>
          </a:prstGeom>
          <a:noFill/>
          <a:ln>
            <a:solidFill>
              <a:srgbClr val="FFFF00"/>
            </a:solidFill>
          </a:ln>
        </p:spPr>
        <p:txBody>
          <a:bodyPr wrap="none" rtlCol="0">
            <a:spAutoFit/>
          </a:bodyPr>
          <a:lstStyle/>
          <a:p>
            <a:r>
              <a:rPr lang="en-US" dirty="0">
                <a:solidFill>
                  <a:srgbClr val="FFFF00"/>
                </a:solidFill>
              </a:rPr>
              <a:t>4</a:t>
            </a:r>
          </a:p>
        </p:txBody>
      </p:sp>
      <p:sp>
        <p:nvSpPr>
          <p:cNvPr id="43" name="TextBox 42"/>
          <p:cNvSpPr txBox="1"/>
          <p:nvPr/>
        </p:nvSpPr>
        <p:spPr>
          <a:xfrm rot="20000098">
            <a:off x="9740419" y="2770499"/>
            <a:ext cx="312906" cy="369332"/>
          </a:xfrm>
          <a:prstGeom prst="rect">
            <a:avLst/>
          </a:prstGeom>
          <a:noFill/>
          <a:ln>
            <a:solidFill>
              <a:srgbClr val="FFFF00"/>
            </a:solidFill>
          </a:ln>
        </p:spPr>
        <p:txBody>
          <a:bodyPr wrap="none" rtlCol="0">
            <a:spAutoFit/>
          </a:bodyPr>
          <a:lstStyle/>
          <a:p>
            <a:r>
              <a:rPr lang="en-US" dirty="0">
                <a:solidFill>
                  <a:srgbClr val="FFFF00"/>
                </a:solidFill>
              </a:rPr>
              <a:t>5</a:t>
            </a:r>
          </a:p>
        </p:txBody>
      </p:sp>
      <p:sp>
        <p:nvSpPr>
          <p:cNvPr id="45" name="TextBox 44"/>
          <p:cNvSpPr txBox="1"/>
          <p:nvPr/>
        </p:nvSpPr>
        <p:spPr>
          <a:xfrm rot="20000098">
            <a:off x="11284701" y="2061259"/>
            <a:ext cx="312906" cy="369332"/>
          </a:xfrm>
          <a:prstGeom prst="rect">
            <a:avLst/>
          </a:prstGeom>
          <a:noFill/>
          <a:ln>
            <a:solidFill>
              <a:srgbClr val="FFFF00"/>
            </a:solidFill>
          </a:ln>
        </p:spPr>
        <p:txBody>
          <a:bodyPr wrap="none" rtlCol="0">
            <a:spAutoFit/>
          </a:bodyPr>
          <a:lstStyle/>
          <a:p>
            <a:r>
              <a:rPr lang="en-US" dirty="0">
                <a:solidFill>
                  <a:srgbClr val="FFFF00"/>
                </a:solidFill>
              </a:rPr>
              <a:t>6</a:t>
            </a:r>
          </a:p>
        </p:txBody>
      </p:sp>
    </p:spTree>
    <p:extLst>
      <p:ext uri="{BB962C8B-B14F-4D97-AF65-F5344CB8AC3E}">
        <p14:creationId xmlns:p14="http://schemas.microsoft.com/office/powerpoint/2010/main" val="10001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nodeType="withEffect">
                                  <p:stCondLst>
                                    <p:cond delay="50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4" grpId="0">
        <p:bldAsOne/>
      </p:bldGraphic>
      <p:bldGraphic spid="27" grpId="0">
        <p:bldAsOne/>
      </p:bldGraphic>
      <p:bldGraphic spid="29" grpId="0">
        <p:bldAsOne/>
      </p:bldGraphic>
      <p:bldGraphic spid="31" grpId="0">
        <p:bldAsOne/>
      </p:bldGraphic>
      <p:bldGraphic spid="33" grpId="0">
        <p:bldAsOne/>
      </p:bldGraphic>
      <p:bldGraphic spid="3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timing features of </a:t>
            </a:r>
            <a:r>
              <a:rPr lang="en-US" dirty="0" err="1" smtClean="0"/>
              <a:t>rpcs</a:t>
            </a:r>
            <a:r>
              <a:rPr lang="en-US" dirty="0" smtClean="0"/>
              <a:t> </a:t>
            </a:r>
            <a:endParaRPr lang="en-US" dirty="0"/>
          </a:p>
        </p:txBody>
      </p:sp>
      <p:sp>
        <p:nvSpPr>
          <p:cNvPr id="3" name="Content Placeholder 2"/>
          <p:cNvSpPr>
            <a:spLocks noGrp="1"/>
          </p:cNvSpPr>
          <p:nvPr>
            <p:ph idx="1"/>
          </p:nvPr>
        </p:nvSpPr>
        <p:spPr>
          <a:xfrm>
            <a:off x="5491163" y="782395"/>
            <a:ext cx="6530272" cy="2705272"/>
          </a:xfrm>
        </p:spPr>
        <p:txBody>
          <a:bodyPr>
            <a:normAutofit fontScale="92500"/>
          </a:bodyPr>
          <a:lstStyle/>
          <a:p>
            <a:r>
              <a:rPr lang="en-US" dirty="0" smtClean="0"/>
              <a:t>Signal fluctuations --&gt; </a:t>
            </a:r>
            <a:r>
              <a:rPr lang="en-US" dirty="0" smtClean="0">
                <a:solidFill>
                  <a:srgbClr val="FFC000"/>
                </a:solidFill>
              </a:rPr>
              <a:t>affect just the Absolute resolution</a:t>
            </a:r>
            <a:endParaRPr lang="en-US" dirty="0">
              <a:solidFill>
                <a:srgbClr val="FFC000"/>
              </a:solidFill>
              <a:sym typeface="Wingdings" panose="05000000000000000000" pitchFamily="2" charset="2"/>
            </a:endParaRPr>
          </a:p>
          <a:p>
            <a:pPr lvl="1"/>
            <a:r>
              <a:rPr lang="en-US" dirty="0" smtClean="0">
                <a:sym typeface="Wingdings" panose="05000000000000000000" pitchFamily="2" charset="2"/>
              </a:rPr>
              <a:t>Ionization and multiplication fluctuations are irreducible</a:t>
            </a:r>
          </a:p>
          <a:p>
            <a:pPr lvl="1"/>
            <a:r>
              <a:rPr lang="en-US" dirty="0">
                <a:sym typeface="Wingdings" panose="05000000000000000000" pitchFamily="2" charset="2"/>
              </a:rPr>
              <a:t>large dynamic range of the avalanche   can be </a:t>
            </a:r>
            <a:r>
              <a:rPr lang="en-US" dirty="0" smtClean="0">
                <a:sym typeface="Wingdings" panose="05000000000000000000" pitchFamily="2" charset="2"/>
              </a:rPr>
              <a:t>compensated</a:t>
            </a:r>
          </a:p>
          <a:p>
            <a:r>
              <a:rPr lang="en-US" dirty="0"/>
              <a:t>Signal raise time  </a:t>
            </a:r>
            <a:r>
              <a:rPr lang="en-US" dirty="0">
                <a:sym typeface="Wingdings" panose="05000000000000000000" pitchFamily="2" charset="2"/>
              </a:rPr>
              <a:t> </a:t>
            </a:r>
            <a:r>
              <a:rPr lang="en-US" dirty="0"/>
              <a:t>depends on the gap width</a:t>
            </a:r>
          </a:p>
          <a:p>
            <a:pPr lvl="1"/>
            <a:r>
              <a:rPr lang="en-US" dirty="0"/>
              <a:t>A short rise time compresses the signal fluctuations</a:t>
            </a:r>
          </a:p>
          <a:p>
            <a:pPr lvl="1"/>
            <a:endParaRPr lang="en-US" dirty="0" smtClean="0">
              <a:sym typeface="Wingdings" panose="05000000000000000000" pitchFamily="2" charset="2"/>
            </a:endParaRP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smtClean="0"/>
              <a:t>G. Aielli - RPC 2016</a:t>
            </a:r>
            <a:endParaRPr lang="en-US" dirty="0"/>
          </a:p>
        </p:txBody>
      </p:sp>
      <p:sp>
        <p:nvSpPr>
          <p:cNvPr id="6" name="Content Placeholder 2"/>
          <p:cNvSpPr txBox="1">
            <a:spLocks/>
          </p:cNvSpPr>
          <p:nvPr/>
        </p:nvSpPr>
        <p:spPr>
          <a:xfrm>
            <a:off x="61970" y="2459754"/>
            <a:ext cx="5318516" cy="4142630"/>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smtClean="0">
                <a:solidFill>
                  <a:srgbClr val="FFC000"/>
                </a:solidFill>
              </a:rPr>
              <a:t>Affecting absolute and relative resolution</a:t>
            </a:r>
          </a:p>
          <a:p>
            <a:r>
              <a:rPr lang="en-US" dirty="0" smtClean="0"/>
              <a:t>Electronics peaking time </a:t>
            </a:r>
            <a:r>
              <a:rPr lang="en-US" dirty="0" smtClean="0">
                <a:sym typeface="Wingdings" panose="05000000000000000000" pitchFamily="2" charset="2"/>
              </a:rPr>
              <a:t> in the ideal integrator is 0</a:t>
            </a:r>
          </a:p>
          <a:p>
            <a:pPr lvl="1"/>
            <a:r>
              <a:rPr lang="en-US" dirty="0" smtClean="0">
                <a:sym typeface="Wingdings" panose="05000000000000000000" pitchFamily="2" charset="2"/>
              </a:rPr>
              <a:t>Should be &lt;&lt; than the signal rise time to preserve timing information</a:t>
            </a:r>
            <a:endParaRPr lang="en-US" dirty="0" smtClean="0"/>
          </a:p>
          <a:p>
            <a:r>
              <a:rPr lang="en-US" dirty="0" smtClean="0"/>
              <a:t>Electronic noise </a:t>
            </a:r>
            <a:r>
              <a:rPr lang="en-US" dirty="0" smtClean="0">
                <a:sym typeface="Wingdings" panose="05000000000000000000" pitchFamily="2" charset="2"/>
              </a:rPr>
              <a:t> </a:t>
            </a:r>
          </a:p>
          <a:p>
            <a:pPr lvl="1"/>
            <a:r>
              <a:rPr lang="en-US" dirty="0" smtClean="0">
                <a:sym typeface="Wingdings" panose="05000000000000000000" pitchFamily="2" charset="2"/>
              </a:rPr>
              <a:t>Overlaps to the signal and </a:t>
            </a:r>
            <a:r>
              <a:rPr lang="en-US" dirty="0">
                <a:sym typeface="Wingdings" panose="05000000000000000000" pitchFamily="2" charset="2"/>
              </a:rPr>
              <a:t>s</a:t>
            </a:r>
            <a:r>
              <a:rPr lang="en-US" dirty="0" smtClean="0">
                <a:sym typeface="Wingdings" panose="05000000000000000000" pitchFamily="2" charset="2"/>
              </a:rPr>
              <a:t>mears the discrimination time </a:t>
            </a:r>
            <a:endParaRPr lang="en-US" dirty="0" smtClean="0"/>
          </a:p>
          <a:p>
            <a:r>
              <a:rPr lang="en-US" dirty="0" smtClean="0"/>
              <a:t>Digitization binning</a:t>
            </a:r>
          </a:p>
          <a:p>
            <a:pPr lvl="1"/>
            <a:r>
              <a:rPr lang="en-US" dirty="0" smtClean="0"/>
              <a:t>Better if small with respect to the expected absolute resolution</a:t>
            </a:r>
          </a:p>
          <a:p>
            <a:r>
              <a:rPr lang="en-US" dirty="0" smtClean="0"/>
              <a:t>Signal propagation (for strip lines) </a:t>
            </a:r>
          </a:p>
          <a:p>
            <a:pPr lvl="1"/>
            <a:r>
              <a:rPr lang="en-US" dirty="0" smtClean="0"/>
              <a:t>Can be eliminated by determining T0</a:t>
            </a:r>
          </a:p>
        </p:txBody>
      </p:sp>
      <p:sp>
        <p:nvSpPr>
          <p:cNvPr id="7" name="TextBox 6"/>
          <p:cNvSpPr txBox="1"/>
          <p:nvPr/>
        </p:nvSpPr>
        <p:spPr>
          <a:xfrm>
            <a:off x="295360" y="782395"/>
            <a:ext cx="5085126" cy="1477328"/>
          </a:xfrm>
          <a:prstGeom prst="rect">
            <a:avLst/>
          </a:prstGeom>
          <a:solidFill>
            <a:schemeClr val="accent3">
              <a:lumMod val="75000"/>
            </a:schemeClr>
          </a:solidFill>
        </p:spPr>
        <p:txBody>
          <a:bodyPr wrap="square" rtlCol="0">
            <a:spAutoFit/>
          </a:bodyPr>
          <a:lstStyle/>
          <a:p>
            <a:r>
              <a:rPr lang="en-US" dirty="0" smtClean="0"/>
              <a:t>Absolute resolution </a:t>
            </a:r>
            <a:r>
              <a:rPr lang="en-US" dirty="0" smtClean="0">
                <a:sym typeface="Wingdings" panose="05000000000000000000" pitchFamily="2" charset="2"/>
              </a:rPr>
              <a:t> fluctuations w.r.t. an external coherent source</a:t>
            </a:r>
          </a:p>
          <a:p>
            <a:endParaRPr lang="en-US" dirty="0">
              <a:sym typeface="Wingdings" panose="05000000000000000000" pitchFamily="2" charset="2"/>
            </a:endParaRPr>
          </a:p>
          <a:p>
            <a:r>
              <a:rPr lang="en-US" dirty="0" smtClean="0">
                <a:sym typeface="Wingdings" panose="05000000000000000000" pitchFamily="2" charset="2"/>
              </a:rPr>
              <a:t>Relative resolution  fluctuations of multiple pickup of the same external signal (2D, CS..)</a:t>
            </a:r>
            <a:endParaRPr lang="en-US" dirty="0"/>
          </a:p>
        </p:txBody>
      </p:sp>
      <p:grpSp>
        <p:nvGrpSpPr>
          <p:cNvPr id="8" name="Gruppo 127"/>
          <p:cNvGrpSpPr/>
          <p:nvPr/>
        </p:nvGrpSpPr>
        <p:grpSpPr>
          <a:xfrm>
            <a:off x="6176842" y="3409031"/>
            <a:ext cx="2736970" cy="3361742"/>
            <a:chOff x="136078" y="961187"/>
            <a:chExt cx="4725947" cy="5509747"/>
          </a:xfrm>
        </p:grpSpPr>
        <p:grpSp>
          <p:nvGrpSpPr>
            <p:cNvPr id="9" name="Gruppo 128"/>
            <p:cNvGrpSpPr/>
            <p:nvPr/>
          </p:nvGrpSpPr>
          <p:grpSpPr>
            <a:xfrm>
              <a:off x="467544" y="961187"/>
              <a:ext cx="4394481" cy="5215150"/>
              <a:chOff x="467544" y="764703"/>
              <a:chExt cx="4394481" cy="5215150"/>
            </a:xfrm>
          </p:grpSpPr>
          <p:pic>
            <p:nvPicPr>
              <p:cNvPr id="19" name="Picture 4"/>
              <p:cNvPicPr>
                <a:picLocks noChangeAspect="1" noChangeArrowheads="1"/>
              </p:cNvPicPr>
              <p:nvPr/>
            </p:nvPicPr>
            <p:blipFill rotWithShape="1">
              <a:blip r:embed="rId2" cstate="print"/>
              <a:srcRect l="5634" t="4403" r="10683" b="53307"/>
              <a:stretch/>
            </p:blipFill>
            <p:spPr bwMode="auto">
              <a:xfrm>
                <a:off x="467544" y="764703"/>
                <a:ext cx="4380508" cy="1481621"/>
              </a:xfrm>
              <a:prstGeom prst="rect">
                <a:avLst/>
              </a:prstGeom>
              <a:noFill/>
              <a:ln w="9525">
                <a:noFill/>
                <a:miter lim="800000"/>
                <a:headEnd/>
                <a:tailEnd/>
              </a:ln>
            </p:spPr>
          </p:pic>
          <p:pic>
            <p:nvPicPr>
              <p:cNvPr id="20" name="Picture 2"/>
              <p:cNvPicPr>
                <a:picLocks noChangeAspect="1" noChangeArrowheads="1"/>
              </p:cNvPicPr>
              <p:nvPr/>
            </p:nvPicPr>
            <p:blipFill rotWithShape="1">
              <a:blip r:embed="rId3" cstate="print"/>
              <a:srcRect l="8750" t="7097" b="54572"/>
              <a:stretch/>
            </p:blipFill>
            <p:spPr bwMode="auto">
              <a:xfrm>
                <a:off x="481515" y="2506158"/>
                <a:ext cx="4380510" cy="1518080"/>
              </a:xfrm>
              <a:prstGeom prst="rect">
                <a:avLst/>
              </a:prstGeom>
              <a:noFill/>
              <a:ln w="9525">
                <a:noFill/>
                <a:miter lim="800000"/>
                <a:headEnd/>
                <a:tailEnd/>
              </a:ln>
            </p:spPr>
          </p:pic>
          <p:pic>
            <p:nvPicPr>
              <p:cNvPr id="21" name="Picture 2"/>
              <p:cNvPicPr>
                <a:picLocks noChangeAspect="1" noChangeArrowheads="1"/>
              </p:cNvPicPr>
              <p:nvPr/>
            </p:nvPicPr>
            <p:blipFill rotWithShape="1">
              <a:blip r:embed="rId4" cstate="print"/>
              <a:srcRect l="6791" t="6126" r="2120" b="55464"/>
              <a:stretch/>
            </p:blipFill>
            <p:spPr bwMode="auto">
              <a:xfrm>
                <a:off x="467546" y="4293097"/>
                <a:ext cx="4363196" cy="1686756"/>
              </a:xfrm>
              <a:prstGeom prst="rect">
                <a:avLst/>
              </a:prstGeom>
              <a:solidFill>
                <a:sysClr val="window" lastClr="FFFFFF"/>
              </a:solidFill>
              <a:ln w="9525">
                <a:noFill/>
                <a:miter lim="800000"/>
                <a:headEnd/>
                <a:tailEnd/>
              </a:ln>
            </p:spPr>
          </p:pic>
        </p:grpSp>
        <p:sp>
          <p:nvSpPr>
            <p:cNvPr id="10" name="CasellaDiTesto 129"/>
            <p:cNvSpPr txBox="1"/>
            <p:nvPr/>
          </p:nvSpPr>
          <p:spPr>
            <a:xfrm>
              <a:off x="4058643" y="2465307"/>
              <a:ext cx="789409" cy="277438"/>
            </a:xfrm>
            <a:prstGeom prst="rect">
              <a:avLst/>
            </a:prstGeom>
            <a:solidFill>
              <a:schemeClr val="tx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ysClr val="windowText" lastClr="000000"/>
                  </a:solidFill>
                  <a:effectLst/>
                  <a:uLnTx/>
                  <a:uFillTx/>
                </a:rPr>
                <a:t>Time (ns)</a:t>
              </a:r>
              <a:endParaRPr kumimoji="0" lang="en-US" sz="500" b="0" i="0" u="none" strike="noStrike" kern="0" cap="none" spc="0" normalizeH="0" baseline="0" noProof="0" dirty="0">
                <a:ln>
                  <a:noFill/>
                </a:ln>
                <a:solidFill>
                  <a:sysClr val="windowText" lastClr="000000"/>
                </a:solidFill>
                <a:effectLst/>
                <a:uLnTx/>
                <a:uFillTx/>
              </a:endParaRPr>
            </a:p>
          </p:txBody>
        </p:sp>
        <p:sp>
          <p:nvSpPr>
            <p:cNvPr id="11" name="CasellaDiTesto 130"/>
            <p:cNvSpPr txBox="1"/>
            <p:nvPr/>
          </p:nvSpPr>
          <p:spPr>
            <a:xfrm>
              <a:off x="4072610" y="4203117"/>
              <a:ext cx="789409" cy="277438"/>
            </a:xfrm>
            <a:prstGeom prst="rect">
              <a:avLst/>
            </a:prstGeom>
            <a:solidFill>
              <a:schemeClr val="tx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ysClr val="windowText" lastClr="000000"/>
                  </a:solidFill>
                  <a:effectLst/>
                  <a:uLnTx/>
                  <a:uFillTx/>
                </a:rPr>
                <a:t>Time (ns)</a:t>
              </a:r>
              <a:endParaRPr kumimoji="0" lang="en-US" sz="500" b="0" i="0" u="none" strike="noStrike" kern="0" cap="none" spc="0" normalizeH="0" baseline="0" noProof="0" dirty="0">
                <a:ln>
                  <a:noFill/>
                </a:ln>
                <a:solidFill>
                  <a:sysClr val="windowText" lastClr="000000"/>
                </a:solidFill>
                <a:effectLst/>
                <a:uLnTx/>
                <a:uFillTx/>
              </a:endParaRPr>
            </a:p>
          </p:txBody>
        </p:sp>
        <p:sp>
          <p:nvSpPr>
            <p:cNvPr id="12" name="CasellaDiTesto 131"/>
            <p:cNvSpPr txBox="1"/>
            <p:nvPr/>
          </p:nvSpPr>
          <p:spPr>
            <a:xfrm>
              <a:off x="4072610" y="6193496"/>
              <a:ext cx="789409" cy="277438"/>
            </a:xfrm>
            <a:prstGeom prst="rect">
              <a:avLst/>
            </a:prstGeom>
            <a:solidFill>
              <a:schemeClr val="tx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ysClr val="windowText" lastClr="000000"/>
                  </a:solidFill>
                  <a:effectLst/>
                  <a:uLnTx/>
                  <a:uFillTx/>
                </a:rPr>
                <a:t>Time (ns)</a:t>
              </a:r>
              <a:endParaRPr kumimoji="0" lang="en-US" sz="500" b="0" i="0" u="none" strike="noStrike" kern="0" cap="none" spc="0" normalizeH="0" baseline="0" noProof="0" dirty="0">
                <a:ln>
                  <a:noFill/>
                </a:ln>
                <a:solidFill>
                  <a:sysClr val="windowText" lastClr="000000"/>
                </a:solidFill>
                <a:effectLst/>
                <a:uLnTx/>
                <a:uFillTx/>
              </a:endParaRPr>
            </a:p>
          </p:txBody>
        </p:sp>
        <p:sp>
          <p:nvSpPr>
            <p:cNvPr id="13" name="CasellaDiTesto 132"/>
            <p:cNvSpPr txBox="1"/>
            <p:nvPr/>
          </p:nvSpPr>
          <p:spPr>
            <a:xfrm rot="16200000">
              <a:off x="-408706" y="1505972"/>
              <a:ext cx="1435006" cy="3454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C000"/>
                  </a:solidFill>
                  <a:effectLst/>
                  <a:uLnTx/>
                  <a:uFillTx/>
                </a:rPr>
                <a:t>Amplitude (mV)</a:t>
              </a:r>
              <a:endParaRPr kumimoji="0" lang="en-US" sz="700" b="0" i="0" u="none" strike="noStrike" kern="0" cap="none" spc="0" normalizeH="0" baseline="0" noProof="0" dirty="0">
                <a:ln>
                  <a:noFill/>
                </a:ln>
                <a:solidFill>
                  <a:srgbClr val="FFC000"/>
                </a:solidFill>
                <a:effectLst/>
                <a:uLnTx/>
                <a:uFillTx/>
              </a:endParaRPr>
            </a:p>
          </p:txBody>
        </p:sp>
        <p:sp>
          <p:nvSpPr>
            <p:cNvPr id="14" name="CasellaDiTesto 133"/>
            <p:cNvSpPr txBox="1"/>
            <p:nvPr/>
          </p:nvSpPr>
          <p:spPr>
            <a:xfrm rot="16200000">
              <a:off x="-388758" y="3228393"/>
              <a:ext cx="1435006" cy="3454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C000"/>
                  </a:solidFill>
                  <a:effectLst/>
                  <a:uLnTx/>
                  <a:uFillTx/>
                </a:rPr>
                <a:t>Amplitude (mV)</a:t>
              </a:r>
              <a:endParaRPr kumimoji="0" lang="en-US" sz="700" b="0" i="0" u="none" strike="noStrike" kern="0" cap="none" spc="0" normalizeH="0" baseline="0" noProof="0" dirty="0">
                <a:ln>
                  <a:noFill/>
                </a:ln>
                <a:solidFill>
                  <a:srgbClr val="FFC000"/>
                </a:solidFill>
                <a:effectLst/>
                <a:uLnTx/>
                <a:uFillTx/>
              </a:endParaRPr>
            </a:p>
          </p:txBody>
        </p:sp>
        <p:sp>
          <p:nvSpPr>
            <p:cNvPr id="15" name="CasellaDiTesto 134"/>
            <p:cNvSpPr txBox="1"/>
            <p:nvPr/>
          </p:nvSpPr>
          <p:spPr>
            <a:xfrm rot="16200000">
              <a:off x="-408707" y="5034365"/>
              <a:ext cx="1435006" cy="3454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C000"/>
                  </a:solidFill>
                  <a:effectLst/>
                  <a:uLnTx/>
                  <a:uFillTx/>
                </a:rPr>
                <a:t>Amplitude (mV)</a:t>
              </a:r>
              <a:endParaRPr kumimoji="0" lang="en-US" sz="700" b="0" i="0" u="none" strike="noStrike" kern="0" cap="none" spc="0" normalizeH="0" baseline="0" noProof="0" dirty="0">
                <a:ln>
                  <a:noFill/>
                </a:ln>
                <a:solidFill>
                  <a:srgbClr val="FFC000"/>
                </a:solidFill>
                <a:effectLst/>
                <a:uLnTx/>
                <a:uFillTx/>
              </a:endParaRPr>
            </a:p>
          </p:txBody>
        </p:sp>
        <p:sp>
          <p:nvSpPr>
            <p:cNvPr id="16" name="CasellaDiTesto 135"/>
            <p:cNvSpPr txBox="1"/>
            <p:nvPr/>
          </p:nvSpPr>
          <p:spPr>
            <a:xfrm>
              <a:off x="2339752" y="1263462"/>
              <a:ext cx="2237032" cy="353103"/>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0000"/>
                  </a:solidFill>
                  <a:effectLst/>
                  <a:uLnTx/>
                  <a:uFillTx/>
                </a:rPr>
                <a:t>Duration about 3 </a:t>
              </a:r>
              <a:r>
                <a:rPr kumimoji="0" lang="en-US" sz="800" b="0" i="0" u="none" strike="noStrike" kern="0" cap="none" spc="0" normalizeH="0" baseline="0" noProof="0" dirty="0" err="1" smtClean="0">
                  <a:ln>
                    <a:noFill/>
                  </a:ln>
                  <a:solidFill>
                    <a:srgbClr val="FF0000"/>
                  </a:solidFill>
                  <a:effectLst/>
                  <a:uLnTx/>
                  <a:uFillTx/>
                </a:rPr>
                <a:t>nsec</a:t>
              </a:r>
              <a:endParaRPr kumimoji="0" lang="en-US" sz="800" b="0" i="0" u="none" strike="noStrike" kern="0" cap="none" spc="0" normalizeH="0" baseline="0" noProof="0" dirty="0">
                <a:ln>
                  <a:noFill/>
                </a:ln>
                <a:solidFill>
                  <a:srgbClr val="FF0000"/>
                </a:solidFill>
                <a:effectLst/>
                <a:uLnTx/>
                <a:uFillTx/>
              </a:endParaRPr>
            </a:p>
          </p:txBody>
        </p:sp>
        <p:sp>
          <p:nvSpPr>
            <p:cNvPr id="17" name="CasellaDiTesto 136"/>
            <p:cNvSpPr txBox="1"/>
            <p:nvPr/>
          </p:nvSpPr>
          <p:spPr>
            <a:xfrm>
              <a:off x="2267745" y="3112135"/>
              <a:ext cx="2383731" cy="353103"/>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0000"/>
                  </a:solidFill>
                  <a:effectLst/>
                  <a:uLnTx/>
                  <a:uFillTx/>
                </a:rPr>
                <a:t>Duration about 1.7 </a:t>
              </a:r>
              <a:r>
                <a:rPr kumimoji="0" lang="en-US" sz="800" b="0" i="0" u="none" strike="noStrike" kern="0" cap="none" spc="0" normalizeH="0" baseline="0" noProof="0" dirty="0" err="1" smtClean="0">
                  <a:ln>
                    <a:noFill/>
                  </a:ln>
                  <a:solidFill>
                    <a:srgbClr val="FF0000"/>
                  </a:solidFill>
                  <a:effectLst/>
                  <a:uLnTx/>
                  <a:uFillTx/>
                </a:rPr>
                <a:t>nsec</a:t>
              </a:r>
              <a:endParaRPr kumimoji="0" lang="en-US" sz="800" b="0" i="0" u="none" strike="noStrike" kern="0" cap="none" spc="0" normalizeH="0" baseline="0" noProof="0" dirty="0">
                <a:ln>
                  <a:noFill/>
                </a:ln>
                <a:solidFill>
                  <a:srgbClr val="FF0000"/>
                </a:solidFill>
                <a:effectLst/>
                <a:uLnTx/>
                <a:uFillTx/>
              </a:endParaRPr>
            </a:p>
          </p:txBody>
        </p:sp>
        <p:sp>
          <p:nvSpPr>
            <p:cNvPr id="18" name="CasellaDiTesto 137"/>
            <p:cNvSpPr txBox="1"/>
            <p:nvPr/>
          </p:nvSpPr>
          <p:spPr>
            <a:xfrm>
              <a:off x="1835695" y="4984346"/>
              <a:ext cx="2383731" cy="353103"/>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0000"/>
                  </a:solidFill>
                  <a:effectLst/>
                  <a:uLnTx/>
                  <a:uFillTx/>
                </a:rPr>
                <a:t>Duration about 1.0 </a:t>
              </a:r>
              <a:r>
                <a:rPr kumimoji="0" lang="en-US" sz="800" b="0" i="0" u="none" strike="noStrike" kern="0" cap="none" spc="0" normalizeH="0" baseline="0" noProof="0" dirty="0" err="1" smtClean="0">
                  <a:ln>
                    <a:noFill/>
                  </a:ln>
                  <a:solidFill>
                    <a:srgbClr val="FF0000"/>
                  </a:solidFill>
                  <a:effectLst/>
                  <a:uLnTx/>
                  <a:uFillTx/>
                </a:rPr>
                <a:t>nsec</a:t>
              </a:r>
              <a:endParaRPr kumimoji="0" lang="en-US" sz="800" b="0" i="0" u="none" strike="noStrike" kern="0" cap="none" spc="0"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2783741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tracking features of </a:t>
            </a:r>
            <a:r>
              <a:rPr lang="en-US" dirty="0" err="1" smtClean="0"/>
              <a:t>rpcs</a:t>
            </a:r>
            <a:endParaRPr lang="en-US" dirty="0"/>
          </a:p>
        </p:txBody>
      </p:sp>
      <p:sp>
        <p:nvSpPr>
          <p:cNvPr id="3" name="Content Placeholder 2"/>
          <p:cNvSpPr>
            <a:spLocks noGrp="1"/>
          </p:cNvSpPr>
          <p:nvPr>
            <p:ph idx="1"/>
          </p:nvPr>
        </p:nvSpPr>
        <p:spPr>
          <a:xfrm>
            <a:off x="149516" y="738002"/>
            <a:ext cx="6244029" cy="3837015"/>
          </a:xfrm>
        </p:spPr>
        <p:txBody>
          <a:bodyPr>
            <a:normAutofit/>
          </a:bodyPr>
          <a:lstStyle/>
          <a:p>
            <a:r>
              <a:rPr lang="en-US" sz="2400" dirty="0" smtClean="0"/>
              <a:t>Planar detector with homogeneous 2D planar resolution</a:t>
            </a:r>
          </a:p>
          <a:p>
            <a:pPr lvl="1"/>
            <a:r>
              <a:rPr lang="en-US" sz="2000" dirty="0" smtClean="0"/>
              <a:t>The intrinsic space resolution is given by the localization of the avalanche. Results better than 50 </a:t>
            </a:r>
            <a:r>
              <a:rPr lang="en-US" sz="2000" dirty="0" smtClean="0">
                <a:latin typeface="Symbol" panose="05050102010706020507" pitchFamily="18" charset="2"/>
                <a:sym typeface="Symbol" panose="05050102010706020507" pitchFamily="18" charset="2"/>
              </a:rPr>
              <a:t></a:t>
            </a:r>
            <a:r>
              <a:rPr lang="en-US" sz="2000" dirty="0" smtClean="0"/>
              <a:t>m have been reported. With a standard gas gap of 1mm 100 </a:t>
            </a:r>
            <a:r>
              <a:rPr lang="en-US" sz="2000" dirty="0">
                <a:latin typeface="Symbol" panose="05050102010706020507" pitchFamily="18" charset="2"/>
                <a:sym typeface="Symbol" panose="05050102010706020507" pitchFamily="18" charset="2"/>
              </a:rPr>
              <a:t> </a:t>
            </a:r>
            <a:r>
              <a:rPr lang="en-US" sz="2000" dirty="0" smtClean="0"/>
              <a:t>m have been reached with the centroid method</a:t>
            </a:r>
          </a:p>
          <a:p>
            <a:pPr lvl="1"/>
            <a:r>
              <a:rPr lang="en-US" sz="2000" dirty="0" smtClean="0"/>
              <a:t>The induced prompt charge distribution </a:t>
            </a:r>
            <a:r>
              <a:rPr lang="en-US" sz="2000" dirty="0" smtClean="0">
                <a:latin typeface="Symbol" panose="05050102010706020507" pitchFamily="18" charset="2"/>
                <a:sym typeface="Symbol" panose="05050102010706020507" pitchFamily="18" charset="2"/>
              </a:rPr>
              <a:t></a:t>
            </a:r>
            <a:r>
              <a:rPr lang="en-US" sz="2000" dirty="0" smtClean="0"/>
              <a:t> depends on </a:t>
            </a:r>
            <a:r>
              <a:rPr lang="en-US" sz="1800" dirty="0" smtClean="0">
                <a:solidFill>
                  <a:srgbClr val="FFC000"/>
                </a:solidFill>
                <a:latin typeface="Symbol" panose="05050102010706020507" pitchFamily="18" charset="2"/>
                <a:sym typeface="Symbol" panose="05050102010706020507" pitchFamily="18" charset="2"/>
              </a:rPr>
              <a:t></a:t>
            </a:r>
            <a:r>
              <a:rPr lang="en-US" sz="1800" dirty="0" smtClean="0"/>
              <a:t> which is the avalanche footprint on the readout electrodes. </a:t>
            </a:r>
            <a:r>
              <a:rPr lang="en-US" dirty="0" smtClean="0"/>
              <a:t>In the example </a:t>
            </a:r>
            <a:r>
              <a:rPr lang="en-US" dirty="0" smtClean="0">
                <a:solidFill>
                  <a:srgbClr val="FFC000"/>
                </a:solidFill>
                <a:latin typeface="Symbol" panose="05050102010706020507" pitchFamily="18" charset="2"/>
                <a:sym typeface="Symbol" panose="05050102010706020507" pitchFamily="18" charset="2"/>
              </a:rPr>
              <a:t>=1.08 </a:t>
            </a:r>
            <a:r>
              <a:rPr lang="en-US" dirty="0" smtClean="0">
                <a:solidFill>
                  <a:srgbClr val="FFC000"/>
                </a:solidFill>
                <a:cs typeface="Symath" panose="00000400000000000000" pitchFamily="2" charset="0"/>
                <a:sym typeface="Symbol" panose="05050102010706020507" pitchFamily="18" charset="2"/>
              </a:rPr>
              <a:t>mm</a:t>
            </a:r>
            <a:endParaRPr lang="en-US" sz="1800" dirty="0" smtClean="0">
              <a:latin typeface="Symbol" panose="05050102010706020507" pitchFamily="18" charset="2"/>
            </a:endParaRPr>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graphicFrame>
        <p:nvGraphicFramePr>
          <p:cNvPr id="6" name="Object 3"/>
          <p:cNvGraphicFramePr>
            <a:graphicFrameLocks noChangeAspect="1"/>
          </p:cNvGraphicFramePr>
          <p:nvPr>
            <p:extLst>
              <p:ext uri="{D42A27DB-BD31-4B8C-83A1-F6EECF244321}">
                <p14:modId xmlns:p14="http://schemas.microsoft.com/office/powerpoint/2010/main" val="1578928882"/>
              </p:ext>
            </p:extLst>
          </p:nvPr>
        </p:nvGraphicFramePr>
        <p:xfrm>
          <a:off x="8913812" y="1562723"/>
          <a:ext cx="2974975" cy="2187575"/>
        </p:xfrm>
        <a:graphic>
          <a:graphicData uri="http://schemas.openxmlformats.org/presentationml/2006/ole">
            <mc:AlternateContent xmlns:mc="http://schemas.openxmlformats.org/markup-compatibility/2006">
              <mc:Choice xmlns:v="urn:schemas-microsoft-com:vml" Requires="v">
                <p:oleObj spid="_x0000_s16442" name="Equation" r:id="rId3" imgW="1930320" imgH="1422360" progId="Equation.DSMT4">
                  <p:embed/>
                </p:oleObj>
              </mc:Choice>
              <mc:Fallback>
                <p:oleObj name="Equation" r:id="rId3" imgW="1930320" imgH="1422360" progId="Equation.DSMT4">
                  <p:embed/>
                  <p:pic>
                    <p:nvPicPr>
                      <p:cNvPr id="0" name=""/>
                      <p:cNvPicPr>
                        <a:picLocks noChangeAspect="1" noChangeArrowheads="1"/>
                      </p:cNvPicPr>
                      <p:nvPr/>
                    </p:nvPicPr>
                    <p:blipFill>
                      <a:blip r:embed="rId4"/>
                      <a:srcRect/>
                      <a:stretch>
                        <a:fillRect/>
                      </a:stretch>
                    </p:blipFill>
                    <p:spPr bwMode="auto">
                      <a:xfrm>
                        <a:off x="8913812" y="1562723"/>
                        <a:ext cx="2974975" cy="2187575"/>
                      </a:xfrm>
                      <a:prstGeom prst="rect">
                        <a:avLst/>
                      </a:prstGeom>
                      <a:solidFill>
                        <a:schemeClr val="accent2"/>
                      </a:solidFill>
                      <a:ln>
                        <a:noFill/>
                      </a:ln>
                    </p:spPr>
                  </p:pic>
                </p:oleObj>
              </mc:Fallback>
            </mc:AlternateContent>
          </a:graphicData>
        </a:graphic>
      </p:graphicFrame>
      <p:sp>
        <p:nvSpPr>
          <p:cNvPr id="7" name="Right Arrow 6"/>
          <p:cNvSpPr/>
          <p:nvPr/>
        </p:nvSpPr>
        <p:spPr>
          <a:xfrm>
            <a:off x="5987599" y="3319439"/>
            <a:ext cx="3195590" cy="18140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p:nvPr>
            <p:extLst>
              <p:ext uri="{D42A27DB-BD31-4B8C-83A1-F6EECF244321}">
                <p14:modId xmlns:p14="http://schemas.microsoft.com/office/powerpoint/2010/main" val="3013687141"/>
              </p:ext>
            </p:extLst>
          </p:nvPr>
        </p:nvGraphicFramePr>
        <p:xfrm>
          <a:off x="8321039" y="3879668"/>
          <a:ext cx="3767399" cy="2780101"/>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Arrow Connector 9"/>
          <p:cNvCxnSpPr/>
          <p:nvPr/>
        </p:nvCxnSpPr>
        <p:spPr>
          <a:xfrm>
            <a:off x="9823738" y="5178278"/>
            <a:ext cx="690274" cy="9144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930088" y="5327298"/>
            <a:ext cx="413896" cy="369332"/>
          </a:xfrm>
          <a:prstGeom prst="rect">
            <a:avLst/>
          </a:prstGeom>
          <a:solidFill>
            <a:schemeClr val="tx1"/>
          </a:solidFill>
        </p:spPr>
        <p:txBody>
          <a:bodyPr wrap="none">
            <a:spAutoFit/>
          </a:bodyPr>
          <a:lstStyle/>
          <a:p>
            <a:r>
              <a:rPr lang="en-US" dirty="0" smtClean="0">
                <a:solidFill>
                  <a:srgbClr val="FF0000"/>
                </a:solidFill>
                <a:latin typeface="Symbol" panose="05050102010706020507" pitchFamily="18" charset="2"/>
                <a:sym typeface="Symbol" panose="05050102010706020507" pitchFamily="18" charset="2"/>
              </a:rPr>
              <a:t>2</a:t>
            </a:r>
            <a:endParaRPr lang="en-US" dirty="0">
              <a:solidFill>
                <a:srgbClr val="FF0000"/>
              </a:solidFill>
            </a:endParaRPr>
          </a:p>
        </p:txBody>
      </p:sp>
      <p:sp>
        <p:nvSpPr>
          <p:cNvPr id="16" name="Content Placeholder 2"/>
          <p:cNvSpPr txBox="1">
            <a:spLocks/>
          </p:cNvSpPr>
          <p:nvPr/>
        </p:nvSpPr>
        <p:spPr>
          <a:xfrm>
            <a:off x="1" y="4506686"/>
            <a:ext cx="8267276" cy="2284584"/>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r>
              <a:rPr lang="en-US" sz="2000" dirty="0" smtClean="0"/>
              <a:t>The RPC has a linear response in terms of simultaneous track density better than 1 hit/mm</a:t>
            </a:r>
            <a:r>
              <a:rPr lang="en-US" sz="2000" baseline="30000" dirty="0" smtClean="0"/>
              <a:t>2</a:t>
            </a:r>
            <a:r>
              <a:rPr lang="en-US" sz="2000" dirty="0" smtClean="0"/>
              <a:t> </a:t>
            </a:r>
          </a:p>
          <a:p>
            <a:pPr lvl="1"/>
            <a:r>
              <a:rPr lang="en-US" sz="2000" dirty="0"/>
              <a:t>T</a:t>
            </a:r>
            <a:r>
              <a:rPr lang="en-US" sz="2000" dirty="0" smtClean="0"/>
              <a:t>he ability of distinguishing neighboring hits the hits is limited primarily by </a:t>
            </a:r>
            <a:r>
              <a:rPr lang="en-US" sz="2000" dirty="0" smtClean="0">
                <a:solidFill>
                  <a:srgbClr val="FFC000"/>
                </a:solidFill>
                <a:latin typeface="Symbol" panose="05050102010706020507" pitchFamily="18" charset="2"/>
                <a:sym typeface="Symbol" panose="05050102010706020507" pitchFamily="18" charset="2"/>
              </a:rPr>
              <a:t></a:t>
            </a:r>
            <a:endParaRPr lang="en-US" sz="2000" dirty="0" smtClean="0">
              <a:solidFill>
                <a:srgbClr val="FFC000"/>
              </a:solidFill>
            </a:endParaRPr>
          </a:p>
          <a:p>
            <a:pPr lvl="1"/>
            <a:r>
              <a:rPr lang="en-US" sz="2000" dirty="0" smtClean="0"/>
              <a:t>Simultaneous multiple tracks can be separated at a distance </a:t>
            </a:r>
            <a:r>
              <a:rPr lang="en-US" sz="2000" dirty="0" smtClean="0">
                <a:solidFill>
                  <a:srgbClr val="FFC000"/>
                </a:solidFill>
              </a:rPr>
              <a:t>~</a:t>
            </a:r>
            <a:r>
              <a:rPr lang="en-US" sz="2000" dirty="0" smtClean="0">
                <a:solidFill>
                  <a:srgbClr val="FFC000"/>
                </a:solidFill>
                <a:latin typeface="Symbol" panose="05050102010706020507" pitchFamily="18" charset="2"/>
                <a:sym typeface="Symbol" panose="05050102010706020507" pitchFamily="18" charset="2"/>
              </a:rPr>
              <a:t></a:t>
            </a:r>
            <a:r>
              <a:rPr lang="en-US" sz="2000" dirty="0" smtClean="0">
                <a:latin typeface="Symbol" panose="05050102010706020507" pitchFamily="18" charset="2"/>
                <a:sym typeface="Symbol" panose="05050102010706020507" pitchFamily="18" charset="2"/>
              </a:rPr>
              <a:t> </a:t>
            </a:r>
            <a:r>
              <a:rPr lang="en-US" sz="2000" dirty="0" smtClean="0">
                <a:sym typeface="Symbol" panose="05050102010706020507" pitchFamily="18" charset="2"/>
              </a:rPr>
              <a:t>providing an appropriate segmentation of the readout electrodes</a:t>
            </a:r>
            <a:endParaRPr lang="en-US" sz="2000" dirty="0" smtClean="0"/>
          </a:p>
        </p:txBody>
      </p:sp>
      <p:grpSp>
        <p:nvGrpSpPr>
          <p:cNvPr id="46" name="Gruppo 68"/>
          <p:cNvGrpSpPr/>
          <p:nvPr/>
        </p:nvGrpSpPr>
        <p:grpSpPr>
          <a:xfrm>
            <a:off x="6572052" y="978918"/>
            <a:ext cx="1581546" cy="2179963"/>
            <a:chOff x="3419872" y="1385158"/>
            <a:chExt cx="1581546" cy="2179963"/>
          </a:xfrm>
        </p:grpSpPr>
        <p:grpSp>
          <p:nvGrpSpPr>
            <p:cNvPr id="47" name="Gruppo 60"/>
            <p:cNvGrpSpPr/>
            <p:nvPr/>
          </p:nvGrpSpPr>
          <p:grpSpPr>
            <a:xfrm>
              <a:off x="3419872" y="1828051"/>
              <a:ext cx="1581546" cy="1737070"/>
              <a:chOff x="3419872" y="1828051"/>
              <a:chExt cx="1581546" cy="1737070"/>
            </a:xfrm>
          </p:grpSpPr>
          <p:cxnSp>
            <p:nvCxnSpPr>
              <p:cNvPr id="54" name="Connettore 1 10"/>
              <p:cNvCxnSpPr/>
              <p:nvPr/>
            </p:nvCxnSpPr>
            <p:spPr>
              <a:xfrm>
                <a:off x="3419872" y="1828051"/>
                <a:ext cx="0" cy="172819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ttangolo 12"/>
              <p:cNvSpPr/>
              <p:nvPr/>
            </p:nvSpPr>
            <p:spPr>
              <a:xfrm>
                <a:off x="3446506" y="1828051"/>
                <a:ext cx="504056" cy="1728192"/>
              </a:xfrm>
              <a:prstGeom prst="rect">
                <a:avLst/>
              </a:prstGeom>
              <a:solidFill>
                <a:srgbClr val="FBCDA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cxnSp>
            <p:nvCxnSpPr>
              <p:cNvPr id="56" name="Connettore 1 42"/>
              <p:cNvCxnSpPr/>
              <p:nvPr/>
            </p:nvCxnSpPr>
            <p:spPr>
              <a:xfrm rot="10800000">
                <a:off x="5001418" y="1836929"/>
                <a:ext cx="0" cy="172819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ttangolo 44"/>
              <p:cNvSpPr/>
              <p:nvPr/>
            </p:nvSpPr>
            <p:spPr>
              <a:xfrm rot="10800000">
                <a:off x="4470728" y="1836929"/>
                <a:ext cx="504056" cy="1728192"/>
              </a:xfrm>
              <a:prstGeom prst="rect">
                <a:avLst/>
              </a:prstGeom>
              <a:solidFill>
                <a:srgbClr val="FBCDA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e 11"/>
              <p:cNvSpPr>
                <a:spLocks noChangeAspect="1"/>
              </p:cNvSpPr>
              <p:nvPr/>
            </p:nvSpPr>
            <p:spPr>
              <a:xfrm>
                <a:off x="3995216" y="2701025"/>
                <a:ext cx="71288" cy="71288"/>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e 43"/>
              <p:cNvSpPr>
                <a:spLocks noChangeAspect="1"/>
              </p:cNvSpPr>
              <p:nvPr/>
            </p:nvSpPr>
            <p:spPr>
              <a:xfrm rot="10800000">
                <a:off x="4120492" y="2700761"/>
                <a:ext cx="71288" cy="71288"/>
              </a:xfrm>
              <a:prstGeom prst="ellipse">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Connettore 1 58"/>
            <p:cNvCxnSpPr/>
            <p:nvPr/>
          </p:nvCxnSpPr>
          <p:spPr>
            <a:xfrm>
              <a:off x="3965636" y="1743230"/>
              <a:ext cx="493836"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CasellaDiTesto 59"/>
                <p:cNvSpPr txBox="1"/>
                <p:nvPr/>
              </p:nvSpPr>
              <p:spPr>
                <a:xfrm>
                  <a:off x="4025282" y="1386711"/>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𝑑</m:t>
                        </m:r>
                      </m:oMath>
                    </m:oMathPara>
                  </a14:m>
                  <a:endParaRPr lang="en-US" dirty="0"/>
                </a:p>
              </p:txBody>
            </p:sp>
          </mc:Choice>
          <mc:Fallback xmlns="">
            <p:sp>
              <p:nvSpPr>
                <p:cNvPr id="49" name="CasellaDiTesto 59"/>
                <p:cNvSpPr txBox="1">
                  <a:spLocks noRot="1" noChangeAspect="1" noMove="1" noResize="1" noEditPoints="1" noAdjustHandles="1" noChangeArrowheads="1" noChangeShapeType="1" noTextEdit="1"/>
                </p:cNvSpPr>
                <p:nvPr/>
              </p:nvSpPr>
              <p:spPr>
                <a:xfrm>
                  <a:off x="4025282" y="1386711"/>
                  <a:ext cx="377924" cy="369332"/>
                </a:xfrm>
                <a:prstGeom prst="rect">
                  <a:avLst/>
                </a:prstGeom>
                <a:blipFill rotWithShape="0">
                  <a:blip r:embed="rId6"/>
                  <a:stretch>
                    <a:fillRect/>
                  </a:stretch>
                </a:blipFill>
              </p:spPr>
              <p:txBody>
                <a:bodyPr/>
                <a:lstStyle/>
                <a:p>
                  <a:r>
                    <a:rPr lang="en-US">
                      <a:noFill/>
                    </a:rPr>
                    <a:t> </a:t>
                  </a:r>
                </a:p>
              </p:txBody>
            </p:sp>
          </mc:Fallback>
        </mc:AlternateContent>
        <p:cxnSp>
          <p:nvCxnSpPr>
            <p:cNvPr id="50" name="Connettore 1 61"/>
            <p:cNvCxnSpPr/>
            <p:nvPr/>
          </p:nvCxnSpPr>
          <p:spPr>
            <a:xfrm>
              <a:off x="4471302" y="1741872"/>
              <a:ext cx="503884"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CasellaDiTesto 62"/>
                <p:cNvSpPr txBox="1"/>
                <p:nvPr/>
              </p:nvSpPr>
              <p:spPr>
                <a:xfrm>
                  <a:off x="4581713" y="1385728"/>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𝑡</m:t>
                        </m:r>
                      </m:oMath>
                    </m:oMathPara>
                  </a14:m>
                  <a:endParaRPr lang="en-US" dirty="0"/>
                </a:p>
              </p:txBody>
            </p:sp>
          </mc:Choice>
          <mc:Fallback xmlns="">
            <p:sp>
              <p:nvSpPr>
                <p:cNvPr id="51" name="CasellaDiTesto 62"/>
                <p:cNvSpPr txBox="1">
                  <a:spLocks noRot="1" noChangeAspect="1" noMove="1" noResize="1" noEditPoints="1" noAdjustHandles="1" noChangeArrowheads="1" noChangeShapeType="1" noTextEdit="1"/>
                </p:cNvSpPr>
                <p:nvPr/>
              </p:nvSpPr>
              <p:spPr>
                <a:xfrm>
                  <a:off x="4581713" y="1385728"/>
                  <a:ext cx="334579" cy="369332"/>
                </a:xfrm>
                <a:prstGeom prst="rect">
                  <a:avLst/>
                </a:prstGeom>
                <a:blipFill rotWithShape="0">
                  <a:blip r:embed="rId7"/>
                  <a:stretch>
                    <a:fillRect/>
                  </a:stretch>
                </a:blipFill>
              </p:spPr>
              <p:txBody>
                <a:bodyPr/>
                <a:lstStyle/>
                <a:p>
                  <a:r>
                    <a:rPr lang="en-US">
                      <a:noFill/>
                    </a:rPr>
                    <a:t> </a:t>
                  </a:r>
                </a:p>
              </p:txBody>
            </p:sp>
          </mc:Fallback>
        </mc:AlternateContent>
        <p:cxnSp>
          <p:nvCxnSpPr>
            <p:cNvPr id="52" name="Connettore 1 63"/>
            <p:cNvCxnSpPr/>
            <p:nvPr/>
          </p:nvCxnSpPr>
          <p:spPr>
            <a:xfrm>
              <a:off x="3446678" y="1741302"/>
              <a:ext cx="503884"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asellaDiTesto 64"/>
                <p:cNvSpPr txBox="1"/>
                <p:nvPr/>
              </p:nvSpPr>
              <p:spPr>
                <a:xfrm>
                  <a:off x="3557089" y="1385158"/>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𝑡</m:t>
                        </m:r>
                      </m:oMath>
                    </m:oMathPara>
                  </a14:m>
                  <a:endParaRPr lang="en-US" dirty="0"/>
                </a:p>
              </p:txBody>
            </p:sp>
          </mc:Choice>
          <mc:Fallback xmlns="">
            <p:sp>
              <p:nvSpPr>
                <p:cNvPr id="65" name="CasellaDiTesto 64"/>
                <p:cNvSpPr txBox="1">
                  <a:spLocks noRot="1" noChangeAspect="1" noMove="1" noResize="1" noEditPoints="1" noAdjustHandles="1" noChangeArrowheads="1" noChangeShapeType="1" noTextEdit="1"/>
                </p:cNvSpPr>
                <p:nvPr/>
              </p:nvSpPr>
              <p:spPr>
                <a:xfrm>
                  <a:off x="3557089" y="1385158"/>
                  <a:ext cx="334579" cy="369332"/>
                </a:xfrm>
                <a:prstGeom prst="rect">
                  <a:avLst/>
                </a:prstGeom>
                <a:blipFill rotWithShape="1">
                  <a:blip r:embed="rId8"/>
                  <a:stretch>
                    <a:fillRect/>
                  </a:stretch>
                </a:blipFill>
              </p:spPr>
              <p:txBody>
                <a:bodyPr/>
                <a:lstStyle/>
                <a:p>
                  <a:r>
                    <a:rPr lang="en-US">
                      <a:noFill/>
                    </a:rPr>
                    <a:t> </a:t>
                  </a:r>
                </a:p>
              </p:txBody>
            </p:sp>
          </mc:Fallback>
        </mc:AlternateContent>
      </p:grpSp>
      <p:sp>
        <p:nvSpPr>
          <p:cNvPr id="64" name="Rectangle 63"/>
          <p:cNvSpPr/>
          <p:nvPr/>
        </p:nvSpPr>
        <p:spPr>
          <a:xfrm>
            <a:off x="7601463" y="2194464"/>
            <a:ext cx="546946" cy="215444"/>
          </a:xfrm>
          <a:prstGeom prst="rect">
            <a:avLst/>
          </a:prstGeom>
        </p:spPr>
        <p:txBody>
          <a:bodyPr wrap="none">
            <a:spAutoFit/>
          </a:bodyPr>
          <a:lstStyle/>
          <a:p>
            <a:pPr algn="ctr"/>
            <a:r>
              <a:rPr lang="en-US" sz="800" dirty="0" smtClean="0">
                <a:solidFill>
                  <a:schemeClr val="bg1"/>
                </a:solidFill>
              </a:rPr>
              <a:t>1.2 mm</a:t>
            </a:r>
            <a:endParaRPr lang="en-US" sz="800" dirty="0">
              <a:solidFill>
                <a:schemeClr val="bg1"/>
              </a:solidFill>
            </a:endParaRPr>
          </a:p>
        </p:txBody>
      </p:sp>
      <p:sp>
        <p:nvSpPr>
          <p:cNvPr id="65" name="Rectangle 64"/>
          <p:cNvSpPr/>
          <p:nvPr/>
        </p:nvSpPr>
        <p:spPr>
          <a:xfrm>
            <a:off x="6593498" y="2194464"/>
            <a:ext cx="546946" cy="215444"/>
          </a:xfrm>
          <a:prstGeom prst="rect">
            <a:avLst/>
          </a:prstGeom>
        </p:spPr>
        <p:txBody>
          <a:bodyPr wrap="none">
            <a:spAutoFit/>
          </a:bodyPr>
          <a:lstStyle/>
          <a:p>
            <a:pPr algn="ctr"/>
            <a:r>
              <a:rPr lang="en-US" sz="800" dirty="0" smtClean="0">
                <a:solidFill>
                  <a:schemeClr val="bg1"/>
                </a:solidFill>
              </a:rPr>
              <a:t>1.2 mm</a:t>
            </a:r>
            <a:endParaRPr lang="en-US" sz="800" dirty="0">
              <a:solidFill>
                <a:schemeClr val="bg1"/>
              </a:solidFill>
            </a:endParaRPr>
          </a:p>
        </p:txBody>
      </p:sp>
      <p:sp>
        <p:nvSpPr>
          <p:cNvPr id="66" name="Rectangle 65"/>
          <p:cNvSpPr/>
          <p:nvPr/>
        </p:nvSpPr>
        <p:spPr>
          <a:xfrm>
            <a:off x="7127908" y="1951503"/>
            <a:ext cx="461986" cy="215444"/>
          </a:xfrm>
          <a:prstGeom prst="rect">
            <a:avLst/>
          </a:prstGeom>
        </p:spPr>
        <p:txBody>
          <a:bodyPr wrap="none">
            <a:spAutoFit/>
          </a:bodyPr>
          <a:lstStyle/>
          <a:p>
            <a:pPr algn="ctr"/>
            <a:r>
              <a:rPr lang="en-US" sz="800" dirty="0" smtClean="0"/>
              <a:t>1 mm</a:t>
            </a:r>
            <a:endParaRPr lang="en-US" sz="800" dirty="0"/>
          </a:p>
        </p:txBody>
      </p:sp>
    </p:spTree>
    <p:extLst>
      <p:ext uri="{BB962C8B-B14F-4D97-AF65-F5344CB8AC3E}">
        <p14:creationId xmlns:p14="http://schemas.microsoft.com/office/powerpoint/2010/main" val="1897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Trak to track separation problem (pad vs strips)</a:t>
            </a:r>
            <a:endParaRPr lang="en-US" dirty="0"/>
          </a:p>
        </p:txBody>
      </p:sp>
      <p:sp>
        <p:nvSpPr>
          <p:cNvPr id="3" name="Content Placeholder 2"/>
          <p:cNvSpPr>
            <a:spLocks noGrp="1"/>
          </p:cNvSpPr>
          <p:nvPr>
            <p:ph idx="1"/>
          </p:nvPr>
        </p:nvSpPr>
        <p:spPr>
          <a:xfrm>
            <a:off x="618468" y="4956406"/>
            <a:ext cx="4056647" cy="1005645"/>
          </a:xfrm>
        </p:spPr>
        <p:txBody>
          <a:bodyPr>
            <a:normAutofit fontScale="92500" lnSpcReduction="20000"/>
          </a:bodyPr>
          <a:lstStyle/>
          <a:p>
            <a:r>
              <a:rPr lang="en-US" dirty="0"/>
              <a:t>2N readout channels to localize </a:t>
            </a:r>
            <a:r>
              <a:rPr lang="en-US" dirty="0" smtClean="0"/>
              <a:t>the </a:t>
            </a:r>
            <a:r>
              <a:rPr lang="en-US" dirty="0"/>
              <a:t>hit </a:t>
            </a:r>
            <a:r>
              <a:rPr lang="en-US" dirty="0" smtClean="0"/>
              <a:t>in 2D</a:t>
            </a:r>
          </a:p>
          <a:p>
            <a:r>
              <a:rPr lang="en-US" dirty="0" smtClean="0"/>
              <a:t>FE away from the sensitive area</a:t>
            </a:r>
          </a:p>
          <a:p>
            <a:endParaRPr lang="en-US" dirty="0" smtClean="0"/>
          </a:p>
          <a:p>
            <a:pPr marL="457200" lvl="1" indent="0">
              <a:buNone/>
            </a:pPr>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grpSp>
        <p:nvGrpSpPr>
          <p:cNvPr id="7" name="Group 6"/>
          <p:cNvGrpSpPr/>
          <p:nvPr/>
        </p:nvGrpSpPr>
        <p:grpSpPr>
          <a:xfrm>
            <a:off x="484819" y="894227"/>
            <a:ext cx="4412759" cy="3937189"/>
            <a:chOff x="2880782" y="377548"/>
            <a:chExt cx="5771502" cy="5967776"/>
          </a:xfrm>
          <a:solidFill>
            <a:srgbClr val="FA7EDA"/>
          </a:solidFill>
        </p:grpSpPr>
        <p:sp>
          <p:nvSpPr>
            <p:cNvPr id="8" name="Rectangle 7"/>
            <p:cNvSpPr/>
            <p:nvPr/>
          </p:nvSpPr>
          <p:spPr>
            <a:xfrm>
              <a:off x="2882265" y="239574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82265" y="264777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82265" y="289979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2265" y="315182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83748" y="340212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83748" y="365415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83748" y="390618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83748" y="4158210"/>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90161" y="440283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90161" y="465486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0161" y="490689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90161" y="515892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91644" y="5409220"/>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91644" y="56612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1644" y="59132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1644" y="61653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80782" y="3775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80782" y="6295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80782" y="8816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80782" y="113363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82265" y="138393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82265" y="163595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82265" y="188798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82265" y="214001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84408" y="943778"/>
            <a:ext cx="4221619" cy="3830909"/>
            <a:chOff x="581717" y="951362"/>
            <a:chExt cx="4221619" cy="3830909"/>
          </a:xfrm>
        </p:grpSpPr>
        <p:sp>
          <p:nvSpPr>
            <p:cNvPr id="6" name="Rectangle 5"/>
            <p:cNvSpPr/>
            <p:nvPr/>
          </p:nvSpPr>
          <p:spPr>
            <a:xfrm>
              <a:off x="581717" y="951362"/>
              <a:ext cx="4221619" cy="3830909"/>
            </a:xfrm>
            <a:prstGeom prst="rect">
              <a:avLst/>
            </a:prstGeom>
            <a:solidFill>
              <a:schemeClr val="bg1">
                <a:lumMod val="85000"/>
                <a:lumOff val="1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4826" y="1063960"/>
              <a:ext cx="4005330" cy="3648689"/>
            </a:xfrm>
            <a:prstGeom prst="rect">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5400000">
            <a:off x="725114" y="652468"/>
            <a:ext cx="3938202" cy="4410864"/>
            <a:chOff x="2880782" y="377548"/>
            <a:chExt cx="5771502" cy="5967776"/>
          </a:xfrm>
          <a:solidFill>
            <a:srgbClr val="CC3300">
              <a:alpha val="47000"/>
            </a:srgbClr>
          </a:solidFill>
        </p:grpSpPr>
        <p:sp>
          <p:nvSpPr>
            <p:cNvPr id="33" name="Rectangle 32"/>
            <p:cNvSpPr/>
            <p:nvPr/>
          </p:nvSpPr>
          <p:spPr>
            <a:xfrm>
              <a:off x="2882265" y="239574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82265" y="264777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82265" y="289979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82265" y="315182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83748" y="3402126"/>
              <a:ext cx="5760640" cy="180020"/>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83748" y="365415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83748" y="390618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83748" y="415821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90161" y="440283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90161" y="4654865"/>
              <a:ext cx="5760640" cy="180020"/>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90161" y="4906893"/>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890161" y="515892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91644" y="5409220"/>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91644" y="56612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91644" y="59132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891644" y="61653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880782" y="377548"/>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880782" y="629576"/>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80782" y="881604"/>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80782" y="1133632"/>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82265" y="1383931"/>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82265" y="1635959"/>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82265" y="1887987"/>
              <a:ext cx="5760640" cy="180020"/>
            </a:xfrm>
            <a:prstGeom prst="rect">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82265" y="2140015"/>
              <a:ext cx="5760640" cy="180020"/>
            </a:xfrm>
            <a:prstGeom prst="rect">
              <a:avLst/>
            </a:prstGeom>
            <a:solidFill>
              <a:srgbClr val="00B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1583379" y="1684334"/>
            <a:ext cx="2030653" cy="1833006"/>
            <a:chOff x="1583379" y="1684334"/>
            <a:chExt cx="2030653" cy="1833006"/>
          </a:xfrm>
        </p:grpSpPr>
        <p:grpSp>
          <p:nvGrpSpPr>
            <p:cNvPr id="64" name="Group 63"/>
            <p:cNvGrpSpPr/>
            <p:nvPr/>
          </p:nvGrpSpPr>
          <p:grpSpPr>
            <a:xfrm>
              <a:off x="2518759" y="1684334"/>
              <a:ext cx="1095273" cy="1833006"/>
              <a:chOff x="2518759" y="1684334"/>
              <a:chExt cx="1095273" cy="1833006"/>
            </a:xfrm>
          </p:grpSpPr>
          <p:sp>
            <p:nvSpPr>
              <p:cNvPr id="59" name="Rectangle 58"/>
              <p:cNvSpPr/>
              <p:nvPr/>
            </p:nvSpPr>
            <p:spPr>
              <a:xfrm>
                <a:off x="2518759" y="1684334"/>
                <a:ext cx="167149" cy="166273"/>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446883" y="3351067"/>
                <a:ext cx="167149" cy="166273"/>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p:nvSpPr>
          <p:spPr>
            <a:xfrm>
              <a:off x="1583379" y="2520702"/>
              <a:ext cx="167149" cy="166273"/>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581287" y="1691685"/>
            <a:ext cx="2040303" cy="1841923"/>
            <a:chOff x="1581287" y="1691685"/>
            <a:chExt cx="2040303" cy="1841923"/>
          </a:xfrm>
        </p:grpSpPr>
        <p:grpSp>
          <p:nvGrpSpPr>
            <p:cNvPr id="63" name="Group 62"/>
            <p:cNvGrpSpPr/>
            <p:nvPr/>
          </p:nvGrpSpPr>
          <p:grpSpPr>
            <a:xfrm>
              <a:off x="2516850" y="1696532"/>
              <a:ext cx="1104740" cy="1837076"/>
              <a:chOff x="2516850" y="1696532"/>
              <a:chExt cx="1104740" cy="1837076"/>
            </a:xfrm>
          </p:grpSpPr>
          <p:sp>
            <p:nvSpPr>
              <p:cNvPr id="61" name="Rectangle 60"/>
              <p:cNvSpPr/>
              <p:nvPr/>
            </p:nvSpPr>
            <p:spPr>
              <a:xfrm>
                <a:off x="3454441" y="1696532"/>
                <a:ext cx="167149" cy="1662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516850" y="3367335"/>
                <a:ext cx="167149" cy="1662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p:cNvSpPr/>
            <p:nvPr/>
          </p:nvSpPr>
          <p:spPr>
            <a:xfrm>
              <a:off x="2506483" y="2517494"/>
              <a:ext cx="167149" cy="1662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48056" y="2527639"/>
              <a:ext cx="167149" cy="1662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581287" y="1691685"/>
              <a:ext cx="167149" cy="1662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590920" y="3363117"/>
              <a:ext cx="167149" cy="1662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Content Placeholder 2"/>
          <p:cNvSpPr txBox="1">
            <a:spLocks/>
          </p:cNvSpPr>
          <p:nvPr/>
        </p:nvSpPr>
        <p:spPr>
          <a:xfrm>
            <a:off x="595545" y="5917836"/>
            <a:ext cx="3798492" cy="77583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Ambiguity in case of multiple simultaneous hits</a:t>
            </a:r>
          </a:p>
          <a:p>
            <a:endParaRPr lang="en-US" dirty="0" smtClean="0"/>
          </a:p>
          <a:p>
            <a:pPr marL="457200" lvl="1" indent="0">
              <a:buFont typeface="Century Gothic" panose="020B0502020202020204" pitchFamily="34" charset="0"/>
              <a:buNone/>
            </a:pPr>
            <a:endParaRPr lang="en-US" dirty="0" smtClean="0"/>
          </a:p>
          <a:p>
            <a:endParaRPr lang="en-US" dirty="0" smtClean="0"/>
          </a:p>
        </p:txBody>
      </p:sp>
      <p:grpSp>
        <p:nvGrpSpPr>
          <p:cNvPr id="76" name="Group 75"/>
          <p:cNvGrpSpPr/>
          <p:nvPr/>
        </p:nvGrpSpPr>
        <p:grpSpPr>
          <a:xfrm>
            <a:off x="7319924" y="912125"/>
            <a:ext cx="4412759" cy="3937189"/>
            <a:chOff x="2880782" y="377548"/>
            <a:chExt cx="5771502" cy="5967776"/>
          </a:xfrm>
          <a:solidFill>
            <a:srgbClr val="FA7EDA"/>
          </a:solidFill>
        </p:grpSpPr>
        <p:sp>
          <p:nvSpPr>
            <p:cNvPr id="77" name="Rectangle 76"/>
            <p:cNvSpPr/>
            <p:nvPr/>
          </p:nvSpPr>
          <p:spPr>
            <a:xfrm>
              <a:off x="2882265" y="239574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82265" y="264777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82265" y="289979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82265" y="315182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83748" y="340212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83748" y="365415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83748" y="390618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83748" y="4158210"/>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90161" y="440283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890161" y="465486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890161" y="490689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890161" y="515892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891644" y="5409220"/>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91644" y="56612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91644" y="59132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91644" y="61653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880782" y="377548"/>
              <a:ext cx="5760640" cy="59677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7425611" y="974211"/>
            <a:ext cx="4221619" cy="3830909"/>
            <a:chOff x="581717" y="951362"/>
            <a:chExt cx="4221619" cy="3830909"/>
          </a:xfrm>
        </p:grpSpPr>
        <p:sp>
          <p:nvSpPr>
            <p:cNvPr id="102" name="Rectangle 101"/>
            <p:cNvSpPr/>
            <p:nvPr/>
          </p:nvSpPr>
          <p:spPr>
            <a:xfrm>
              <a:off x="581717" y="951362"/>
              <a:ext cx="4221619" cy="3830909"/>
            </a:xfrm>
            <a:prstGeom prst="rect">
              <a:avLst/>
            </a:prstGeom>
            <a:solidFill>
              <a:schemeClr val="bg1">
                <a:lumMod val="85000"/>
                <a:lumOff val="1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74826" y="1063960"/>
              <a:ext cx="4005330" cy="3648689"/>
            </a:xfrm>
            <a:prstGeom prst="rect">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672"/>
          <p:cNvGrpSpPr>
            <a:grpSpLocks/>
          </p:cNvGrpSpPr>
          <p:nvPr/>
        </p:nvGrpSpPr>
        <p:grpSpPr>
          <a:xfrm>
            <a:off x="7554687" y="1118707"/>
            <a:ext cx="3933972" cy="3578775"/>
            <a:chOff x="7546141" y="1110160"/>
            <a:chExt cx="4055641" cy="3614924"/>
          </a:xfrm>
        </p:grpSpPr>
        <p:sp>
          <p:nvSpPr>
            <p:cNvPr id="652" name="Rectangle 651"/>
            <p:cNvSpPr/>
            <p:nvPr/>
          </p:nvSpPr>
          <p:spPr>
            <a:xfrm>
              <a:off x="7546141"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7546141"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7546141"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p:nvSpPr>
          <p:spPr>
            <a:xfrm>
              <a:off x="7546141"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p:nvSpPr>
          <p:spPr>
            <a:xfrm>
              <a:off x="7546141"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7546141"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7546141"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7546141"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p:cNvSpPr/>
            <p:nvPr/>
          </p:nvSpPr>
          <p:spPr>
            <a:xfrm>
              <a:off x="7546141"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p:nvSpPr>
          <p:spPr>
            <a:xfrm>
              <a:off x="7546141"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ectangle 661"/>
            <p:cNvSpPr/>
            <p:nvPr/>
          </p:nvSpPr>
          <p:spPr>
            <a:xfrm>
              <a:off x="7546141"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p:nvSpPr>
          <p:spPr>
            <a:xfrm>
              <a:off x="7546141"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p:nvSpPr>
          <p:spPr>
            <a:xfrm>
              <a:off x="7546141"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ectangle 664"/>
            <p:cNvSpPr/>
            <p:nvPr/>
          </p:nvSpPr>
          <p:spPr>
            <a:xfrm>
              <a:off x="7546141"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p:nvSpPr>
          <p:spPr>
            <a:xfrm>
              <a:off x="7546141"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p:nvSpPr>
          <p:spPr>
            <a:xfrm>
              <a:off x="7546141"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p:cNvSpPr/>
            <p:nvPr/>
          </p:nvSpPr>
          <p:spPr>
            <a:xfrm>
              <a:off x="7546141"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p:nvSpPr>
          <p:spPr>
            <a:xfrm>
              <a:off x="7546141"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p:nvSpPr>
          <p:spPr>
            <a:xfrm>
              <a:off x="7546141"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p:nvSpPr>
          <p:spPr>
            <a:xfrm>
              <a:off x="7546141"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p:nvSpPr>
          <p:spPr>
            <a:xfrm>
              <a:off x="7732794"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ectangle 631"/>
            <p:cNvSpPr/>
            <p:nvPr/>
          </p:nvSpPr>
          <p:spPr>
            <a:xfrm>
              <a:off x="7732794"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p:nvSpPr>
          <p:spPr>
            <a:xfrm>
              <a:off x="7732794"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p:nvSpPr>
          <p:spPr>
            <a:xfrm>
              <a:off x="7732794"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p:nvSpPr>
          <p:spPr>
            <a:xfrm>
              <a:off x="7732794"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ectangle 635"/>
            <p:cNvSpPr/>
            <p:nvPr/>
          </p:nvSpPr>
          <p:spPr>
            <a:xfrm>
              <a:off x="7732794"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7732794"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nvSpPr>
          <p:spPr>
            <a:xfrm>
              <a:off x="7732794"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7732794"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p:nvSpPr>
          <p:spPr>
            <a:xfrm>
              <a:off x="7732794"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p:cNvSpPr/>
            <p:nvPr/>
          </p:nvSpPr>
          <p:spPr>
            <a:xfrm>
              <a:off x="7732794"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7732794"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7732794"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ectangle 643"/>
            <p:cNvSpPr/>
            <p:nvPr/>
          </p:nvSpPr>
          <p:spPr>
            <a:xfrm>
              <a:off x="7732794"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ctangle 644"/>
            <p:cNvSpPr/>
            <p:nvPr/>
          </p:nvSpPr>
          <p:spPr>
            <a:xfrm>
              <a:off x="7732794"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p:nvSpPr>
          <p:spPr>
            <a:xfrm>
              <a:off x="7732794"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ectangle 646"/>
            <p:cNvSpPr/>
            <p:nvPr/>
          </p:nvSpPr>
          <p:spPr>
            <a:xfrm>
              <a:off x="7732794"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ctangle 647"/>
            <p:cNvSpPr/>
            <p:nvPr/>
          </p:nvSpPr>
          <p:spPr>
            <a:xfrm>
              <a:off x="7732794"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p:nvSpPr>
          <p:spPr>
            <a:xfrm>
              <a:off x="7732794"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ectangle 649"/>
            <p:cNvSpPr/>
            <p:nvPr/>
          </p:nvSpPr>
          <p:spPr>
            <a:xfrm>
              <a:off x="7732794"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7919447"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7919447"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ectangle 611"/>
            <p:cNvSpPr/>
            <p:nvPr/>
          </p:nvSpPr>
          <p:spPr>
            <a:xfrm>
              <a:off x="7919447"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7919447"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a:off x="7919447"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p:nvSpPr>
          <p:spPr>
            <a:xfrm>
              <a:off x="7919447"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p:nvSpPr>
          <p:spPr>
            <a:xfrm>
              <a:off x="7919447"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p:nvSpPr>
          <p:spPr>
            <a:xfrm>
              <a:off x="7919447"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p:cNvSpPr/>
            <p:nvPr/>
          </p:nvSpPr>
          <p:spPr>
            <a:xfrm>
              <a:off x="7919447"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7919447"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619"/>
            <p:cNvSpPr/>
            <p:nvPr/>
          </p:nvSpPr>
          <p:spPr>
            <a:xfrm>
              <a:off x="7919447"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7919447"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p:nvSpPr>
          <p:spPr>
            <a:xfrm>
              <a:off x="7919447"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p:nvSpPr>
          <p:spPr>
            <a:xfrm>
              <a:off x="7919447"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7919447"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p:nvSpPr>
          <p:spPr>
            <a:xfrm>
              <a:off x="7919447"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7919447"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7919447"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p:nvSpPr>
          <p:spPr>
            <a:xfrm>
              <a:off x="7919447"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7919447"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8106100"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p:nvSpPr>
          <p:spPr>
            <a:xfrm>
              <a:off x="8106100"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8106100"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8106100"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a:off x="8106100"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a:off x="8106100"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8106100"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p:nvSpPr>
          <p:spPr>
            <a:xfrm>
              <a:off x="8106100"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8106100"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8106100"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8106100"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8106100"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p:nvSpPr>
          <p:spPr>
            <a:xfrm>
              <a:off x="8106100"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p:nvSpPr>
          <p:spPr>
            <a:xfrm>
              <a:off x="8106100"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ectangle 602"/>
            <p:cNvSpPr/>
            <p:nvPr/>
          </p:nvSpPr>
          <p:spPr>
            <a:xfrm>
              <a:off x="8106100"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8106100"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8106100"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ectangle 605"/>
            <p:cNvSpPr/>
            <p:nvPr/>
          </p:nvSpPr>
          <p:spPr>
            <a:xfrm>
              <a:off x="8106100"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p:nvSpPr>
          <p:spPr>
            <a:xfrm>
              <a:off x="8106100"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ectangle 607"/>
            <p:cNvSpPr/>
            <p:nvPr/>
          </p:nvSpPr>
          <p:spPr>
            <a:xfrm>
              <a:off x="8106100"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p:cNvSpPr/>
            <p:nvPr/>
          </p:nvSpPr>
          <p:spPr>
            <a:xfrm>
              <a:off x="8292753"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ectangle 568"/>
            <p:cNvSpPr/>
            <p:nvPr/>
          </p:nvSpPr>
          <p:spPr>
            <a:xfrm>
              <a:off x="8292753"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8292753"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8292753"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8292753"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8292753"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p:nvSpPr>
          <p:spPr>
            <a:xfrm>
              <a:off x="8292753"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p:cNvSpPr/>
            <p:nvPr/>
          </p:nvSpPr>
          <p:spPr>
            <a:xfrm>
              <a:off x="8292753"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a:off x="8292753"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p:nvSpPr>
          <p:spPr>
            <a:xfrm>
              <a:off x="8292753"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ectangle 577"/>
            <p:cNvSpPr/>
            <p:nvPr/>
          </p:nvSpPr>
          <p:spPr>
            <a:xfrm>
              <a:off x="8292753"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ectangle 578"/>
            <p:cNvSpPr/>
            <p:nvPr/>
          </p:nvSpPr>
          <p:spPr>
            <a:xfrm>
              <a:off x="8292753"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p:nvSpPr>
          <p:spPr>
            <a:xfrm>
              <a:off x="8292753"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8292753"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8292753"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8292753"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p:nvSpPr>
          <p:spPr>
            <a:xfrm>
              <a:off x="8292753"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a:off x="8292753"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8292753"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8292753"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p:nvSpPr>
          <p:spPr>
            <a:xfrm>
              <a:off x="8479406"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p:nvSpPr>
          <p:spPr>
            <a:xfrm>
              <a:off x="8479406"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8479406"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p:nvSpPr>
          <p:spPr>
            <a:xfrm>
              <a:off x="8479406"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p:nvSpPr>
          <p:spPr>
            <a:xfrm>
              <a:off x="8479406"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8479406"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p:cNvSpPr/>
            <p:nvPr/>
          </p:nvSpPr>
          <p:spPr>
            <a:xfrm>
              <a:off x="8479406"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p:cNvSpPr/>
            <p:nvPr/>
          </p:nvSpPr>
          <p:spPr>
            <a:xfrm>
              <a:off x="8479406"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p:cNvSpPr/>
            <p:nvPr/>
          </p:nvSpPr>
          <p:spPr>
            <a:xfrm>
              <a:off x="8479406"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p:cNvSpPr/>
            <p:nvPr/>
          </p:nvSpPr>
          <p:spPr>
            <a:xfrm>
              <a:off x="8479406"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8479406"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p:cNvSpPr/>
            <p:nvPr/>
          </p:nvSpPr>
          <p:spPr>
            <a:xfrm>
              <a:off x="8479406"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p:cNvSpPr/>
            <p:nvPr/>
          </p:nvSpPr>
          <p:spPr>
            <a:xfrm>
              <a:off x="8479406"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p:cNvSpPr/>
            <p:nvPr/>
          </p:nvSpPr>
          <p:spPr>
            <a:xfrm>
              <a:off x="8479406"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p:cNvSpPr/>
            <p:nvPr/>
          </p:nvSpPr>
          <p:spPr>
            <a:xfrm>
              <a:off x="8479406"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p:nvSpPr>
          <p:spPr>
            <a:xfrm>
              <a:off x="8479406"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8479406"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8479406"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8479406"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p:cNvSpPr/>
            <p:nvPr/>
          </p:nvSpPr>
          <p:spPr>
            <a:xfrm>
              <a:off x="8479406"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8666059"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8666059"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8666059"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p:nvSpPr>
          <p:spPr>
            <a:xfrm>
              <a:off x="8666059"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p:nvSpPr>
          <p:spPr>
            <a:xfrm>
              <a:off x="8666059"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8666059"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8666059"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8666059"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a:off x="8666059"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8666059"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a:off x="8666059"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8666059"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a:off x="8666059"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8666059"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p:nvSpPr>
          <p:spPr>
            <a:xfrm>
              <a:off x="8666059"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8666059"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p:cNvSpPr/>
            <p:nvPr/>
          </p:nvSpPr>
          <p:spPr>
            <a:xfrm>
              <a:off x="8666059"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p:nvSpPr>
          <p:spPr>
            <a:xfrm>
              <a:off x="8666059"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8666059"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8666059"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8852712"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8852712"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8852712"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8852712"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8852712"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8852712"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8852712"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nvSpPr>
          <p:spPr>
            <a:xfrm>
              <a:off x="8852712"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8852712"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8852712"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8852712"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8852712"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8852712"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8852712"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8852712"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8852712"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8852712"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8852712"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8852712"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8852712"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p:nvSpPr>
          <p:spPr>
            <a:xfrm>
              <a:off x="9039365"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9039365"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p:nvSpPr>
          <p:spPr>
            <a:xfrm>
              <a:off x="9039365"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p:nvSpPr>
          <p:spPr>
            <a:xfrm>
              <a:off x="9039365"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p:nvSpPr>
          <p:spPr>
            <a:xfrm>
              <a:off x="9039365"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9039365"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9039365"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9039365"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p:nvSpPr>
          <p:spPr>
            <a:xfrm>
              <a:off x="9039365"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9039365"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9039365"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9039365"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9039365"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9039365"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p:nvSpPr>
          <p:spPr>
            <a:xfrm>
              <a:off x="9039365"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9039365"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9039365"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9039365"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9039365"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a:off x="9039365"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9226018"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9226018"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a:off x="9226018"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p:nvSpPr>
          <p:spPr>
            <a:xfrm>
              <a:off x="9226018"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p:cNvSpPr/>
            <p:nvPr/>
          </p:nvSpPr>
          <p:spPr>
            <a:xfrm>
              <a:off x="9226018"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p:nvSpPr>
          <p:spPr>
            <a:xfrm>
              <a:off x="9226018"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9226018"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9226018"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9226018"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p:nvSpPr>
          <p:spPr>
            <a:xfrm>
              <a:off x="9226018"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p:cNvSpPr/>
            <p:nvPr/>
          </p:nvSpPr>
          <p:spPr>
            <a:xfrm>
              <a:off x="9226018"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p:cNvSpPr/>
            <p:nvPr/>
          </p:nvSpPr>
          <p:spPr>
            <a:xfrm>
              <a:off x="9226018"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p:nvSpPr>
          <p:spPr>
            <a:xfrm>
              <a:off x="9226018"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p:nvSpPr>
          <p:spPr>
            <a:xfrm>
              <a:off x="9226018"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9226018"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p:nvSpPr>
          <p:spPr>
            <a:xfrm>
              <a:off x="9226018"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p:nvSpPr>
          <p:spPr>
            <a:xfrm>
              <a:off x="9226018"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9226018"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p:nvSpPr>
          <p:spPr>
            <a:xfrm>
              <a:off x="9226018"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p:cNvSpPr/>
            <p:nvPr/>
          </p:nvSpPr>
          <p:spPr>
            <a:xfrm>
              <a:off x="9226018"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9412671"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9412671"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9412671"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9412671"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p:cNvSpPr/>
            <p:nvPr/>
          </p:nvSpPr>
          <p:spPr>
            <a:xfrm>
              <a:off x="9412671"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9412671"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p:cNvSpPr/>
            <p:nvPr/>
          </p:nvSpPr>
          <p:spPr>
            <a:xfrm>
              <a:off x="9412671"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9412671"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p:cNvSpPr/>
            <p:nvPr/>
          </p:nvSpPr>
          <p:spPr>
            <a:xfrm>
              <a:off x="9412671"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a:off x="9412671"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p:nvSpPr>
          <p:spPr>
            <a:xfrm>
              <a:off x="9412671"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9412671"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a:off x="9412671"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a:off x="9412671"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9412671"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9412671"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9412671"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p:nvSpPr>
          <p:spPr>
            <a:xfrm>
              <a:off x="9412671"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9412671"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9412671"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9599324"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9599324"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9599324"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9599324"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9599324"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9599324"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9599324"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9599324"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9599324"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9599324"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9599324"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9599324"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9599324"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p:cNvSpPr/>
            <p:nvPr/>
          </p:nvSpPr>
          <p:spPr>
            <a:xfrm>
              <a:off x="9599324"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p:cNvSpPr/>
            <p:nvPr/>
          </p:nvSpPr>
          <p:spPr>
            <a:xfrm>
              <a:off x="9599324"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p:nvSpPr>
          <p:spPr>
            <a:xfrm>
              <a:off x="9599324"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9599324"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9599324"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9599324"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9599324"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9785977"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9785977"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9785977"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9785977"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9785977"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9785977"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9785977"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9785977"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9785977"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9785977"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9785977"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9785977"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p:nvSpPr>
          <p:spPr>
            <a:xfrm>
              <a:off x="9785977"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9785977"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9785977"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9785977"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9785977"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9785977"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9785977"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9785977"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9972630"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9972630"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9972630"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9972630"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9972630"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9972630"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9972630"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9972630"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9972630"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9972630"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9972630"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a:off x="9972630"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9972630"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9972630"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9972630"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9972630"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9972630"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9972630"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9972630"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9972630"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10159283"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10159283"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10159283"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10159283"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10159283"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10159283"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10159283"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0159283"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10159283"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10159283"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10159283"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10159283"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10159283"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10159283"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p:cNvSpPr/>
            <p:nvPr/>
          </p:nvSpPr>
          <p:spPr>
            <a:xfrm>
              <a:off x="10159283"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p:nvSpPr>
          <p:spPr>
            <a:xfrm>
              <a:off x="10159283"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p:cNvSpPr/>
            <p:nvPr/>
          </p:nvSpPr>
          <p:spPr>
            <a:xfrm>
              <a:off x="10159283"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10159283"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10159283"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10159283"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10345936"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10345936"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10345936"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10345936"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10345936"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10345936"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0345936"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10345936"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10345936"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10345936"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0345936"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10345936"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10345936"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10345936" y="3485871"/>
              <a:ext cx="135928" cy="142731"/>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0345936"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10345936"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10345936"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10345936"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10345936"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10345936"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10532589"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0532589"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10532589"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10532589"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0532589"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10532589"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10532589"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10532589"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10532589"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10532589"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10532589"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0532589"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10532589"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10532589"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10532589"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10532589"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10532589"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10532589"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0532589"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0532589"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10719242"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10719242"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10719242"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10719242"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10719242"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10719242"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0719242"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10719242"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10719242"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0719242"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10719242"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10719242"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0719242"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0719242"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10719242"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10719242"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10719242"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0719242"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0719242"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0719242"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10905895"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10905895"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0905895"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10905895"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0905895"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0905895"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0905895"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10905895"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0905895"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10905895"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10905895"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0905895"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10905895"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0905895"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0905895"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10905895"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10905895"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0905895"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10905895"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10905895"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11092548"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11092548"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1092548"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11092548"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11092548"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11092548"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1092548"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1092548"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11092548"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11092548"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1092548"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11092548"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11092548"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11092548"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11092548"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1092548"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11092548"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11092548"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11092548"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11092548"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11279201"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11279201"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11279201"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11279201"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1279201"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11279201"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11279201"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1279201"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11279201"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11279201"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11279201"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11279201"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1279201"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11279201"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1279201"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1279201"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1279201"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11279201"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11279201"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11279201"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11465854" y="111016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11465854" y="129290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11465854" y="147565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1465854" y="165840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1465854" y="184114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1465854" y="202389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11465854" y="220664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11465854" y="238938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1465854" y="257213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1465854" y="275488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11465854" y="2937630"/>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11465854" y="3120377"/>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11465854" y="3303124"/>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1465854" y="3485871"/>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11465854" y="3668618"/>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11465854" y="3851365"/>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11465854" y="4034112"/>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1465854" y="4216859"/>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1465854" y="4399606"/>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1465854" y="4582353"/>
              <a:ext cx="135928" cy="1427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4" name="Content Placeholder 2"/>
          <p:cNvSpPr txBox="1">
            <a:spLocks/>
          </p:cNvSpPr>
          <p:nvPr/>
        </p:nvSpPr>
        <p:spPr>
          <a:xfrm>
            <a:off x="6123933" y="4792253"/>
            <a:ext cx="5488368" cy="190141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1900" dirty="0"/>
              <a:t>No ambiguity on multiple tracks down to the PAD pitch </a:t>
            </a:r>
          </a:p>
          <a:p>
            <a:r>
              <a:rPr lang="en-US" sz="1900" dirty="0" smtClean="0"/>
              <a:t>N</a:t>
            </a:r>
            <a:r>
              <a:rPr lang="en-US" sz="1900" baseline="30000" dirty="0" smtClean="0"/>
              <a:t>2</a:t>
            </a:r>
            <a:r>
              <a:rPr lang="en-US" sz="1900" dirty="0" smtClean="0"/>
              <a:t> readout channels to localize the hit in 2D</a:t>
            </a:r>
          </a:p>
          <a:p>
            <a:r>
              <a:rPr lang="en-US" sz="1900" dirty="0" smtClean="0"/>
              <a:t>FE localized on sensitive area and complex cabling</a:t>
            </a:r>
          </a:p>
          <a:p>
            <a:pPr marL="457200" lvl="1" indent="0">
              <a:buFont typeface="Century Gothic" panose="020B0502020202020204" pitchFamily="34" charset="0"/>
              <a:buNone/>
            </a:pPr>
            <a:endParaRPr lang="en-US" sz="1900" dirty="0" smtClean="0"/>
          </a:p>
          <a:p>
            <a:endParaRPr lang="en-US" sz="1900" dirty="0" smtClean="0"/>
          </a:p>
        </p:txBody>
      </p:sp>
      <p:grpSp>
        <p:nvGrpSpPr>
          <p:cNvPr id="678" name="Group 677"/>
          <p:cNvGrpSpPr/>
          <p:nvPr/>
        </p:nvGrpSpPr>
        <p:grpSpPr>
          <a:xfrm>
            <a:off x="8459953" y="1840158"/>
            <a:ext cx="1761331" cy="2131419"/>
            <a:chOff x="8612354" y="1994785"/>
            <a:chExt cx="1761331" cy="2131419"/>
          </a:xfrm>
        </p:grpSpPr>
        <p:sp>
          <p:nvSpPr>
            <p:cNvPr id="675" name="Rectangle 674"/>
            <p:cNvSpPr/>
            <p:nvPr/>
          </p:nvSpPr>
          <p:spPr>
            <a:xfrm>
              <a:off x="8612354" y="2899383"/>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p:nvSpPr>
          <p:spPr>
            <a:xfrm>
              <a:off x="9517621" y="1994785"/>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a:off x="10241835" y="3984900"/>
              <a:ext cx="131850" cy="1413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6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58"/>
                                        </p:tgtEl>
                                        <p:attrNameLst>
                                          <p:attrName>ppt_x</p:attrName>
                                        </p:attrNameLst>
                                      </p:cBhvr>
                                      <p:tavLst>
                                        <p:tav tm="0">
                                          <p:val>
                                            <p:strVal val="ppt_x"/>
                                          </p:val>
                                        </p:tav>
                                        <p:tav tm="100000">
                                          <p:val>
                                            <p:strVal val="1+ppt_w/2"/>
                                          </p:val>
                                        </p:tav>
                                      </p:tavLst>
                                    </p:anim>
                                    <p:anim calcmode="lin" valueType="num">
                                      <p:cBhvr additive="base">
                                        <p:cTn id="24" dur="500"/>
                                        <p:tgtEl>
                                          <p:spTgt spid="58"/>
                                        </p:tgtEl>
                                        <p:attrNameLst>
                                          <p:attrName>ppt_y</p:attrName>
                                        </p:attrNameLst>
                                      </p:cBhvr>
                                      <p:tavLst>
                                        <p:tav tm="0">
                                          <p:val>
                                            <p:strVal val="ppt_y"/>
                                          </p:val>
                                        </p:tav>
                                        <p:tav tm="100000">
                                          <p:val>
                                            <p:strVal val="ppt_y"/>
                                          </p:val>
                                        </p:tav>
                                      </p:tavLst>
                                    </p:anim>
                                    <p:set>
                                      <p:cBhvr>
                                        <p:cTn id="25" dur="1" fill="hold">
                                          <p:stCondLst>
                                            <p:cond delay="499"/>
                                          </p:stCondLst>
                                        </p:cTn>
                                        <p:tgtEl>
                                          <p:spTgt spid="5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0-#ppt_w/2"/>
                                          </p:val>
                                        </p:tav>
                                        <p:tav tm="100000">
                                          <p:val>
                                            <p:strVal val="#ppt_x"/>
                                          </p:val>
                                        </p:tav>
                                      </p:tavLst>
                                    </p:anim>
                                    <p:anim calcmode="lin" valueType="num">
                                      <p:cBhvr additive="base">
                                        <p:cTn id="43"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500"/>
                                        <p:tgtEl>
                                          <p:spTgt spid="10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74">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74">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6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657897" y="867433"/>
            <a:ext cx="4412759" cy="3937189"/>
            <a:chOff x="2880782" y="377548"/>
            <a:chExt cx="5771502" cy="5967776"/>
          </a:xfrm>
          <a:solidFill>
            <a:srgbClr val="FA7EDA"/>
          </a:solidFill>
        </p:grpSpPr>
        <p:sp>
          <p:nvSpPr>
            <p:cNvPr id="75" name="Rectangle 74"/>
            <p:cNvSpPr/>
            <p:nvPr/>
          </p:nvSpPr>
          <p:spPr>
            <a:xfrm>
              <a:off x="2882265" y="239574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82265" y="264777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82265" y="289979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82265" y="315182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83748" y="340212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83748" y="365415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83748" y="390618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83748" y="4158210"/>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90161" y="440283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90161" y="465486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90161" y="490689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890161" y="515892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891644" y="5409220"/>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891644" y="56612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891644" y="59132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91644" y="61653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80782" y="377548"/>
              <a:ext cx="5760640" cy="59677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Trak to track separation problem (1D </a:t>
            </a:r>
            <a:r>
              <a:rPr lang="en-US" dirty="0" err="1" smtClean="0"/>
              <a:t>meantimer</a:t>
            </a:r>
            <a:r>
              <a:rPr lang="en-US" dirty="0" smtClean="0"/>
              <a:t>)</a:t>
            </a:r>
            <a:endParaRPr lang="en-US" dirty="0"/>
          </a:p>
        </p:txBody>
      </p:sp>
      <p:sp>
        <p:nvSpPr>
          <p:cNvPr id="3" name="Content Placeholder 2"/>
          <p:cNvSpPr>
            <a:spLocks noGrp="1"/>
          </p:cNvSpPr>
          <p:nvPr>
            <p:ph idx="1"/>
          </p:nvPr>
        </p:nvSpPr>
        <p:spPr>
          <a:xfrm>
            <a:off x="483544" y="4723064"/>
            <a:ext cx="6690733" cy="1870895"/>
          </a:xfrm>
        </p:spPr>
        <p:txBody>
          <a:bodyPr>
            <a:normAutofit fontScale="85000" lnSpcReduction="10000"/>
          </a:bodyPr>
          <a:lstStyle/>
          <a:p>
            <a:r>
              <a:rPr lang="en-US" dirty="0" smtClean="0"/>
              <a:t>1D </a:t>
            </a:r>
            <a:r>
              <a:rPr lang="en-US" dirty="0" err="1" smtClean="0"/>
              <a:t>meantimer</a:t>
            </a:r>
            <a:r>
              <a:rPr lang="en-US" dirty="0" smtClean="0"/>
              <a:t> readout disadvantages</a:t>
            </a:r>
          </a:p>
          <a:p>
            <a:pPr lvl="1"/>
            <a:r>
              <a:rPr lang="en-US" dirty="0" smtClean="0"/>
              <a:t>Asymmetric resolution on the second coordinate</a:t>
            </a:r>
          </a:p>
          <a:p>
            <a:pPr lvl="1"/>
            <a:r>
              <a:rPr lang="en-US" dirty="0" smtClean="0"/>
              <a:t>2 amplifiers on the same strip </a:t>
            </a:r>
            <a:r>
              <a:rPr lang="en-US" dirty="0" smtClean="0">
                <a:sym typeface="Wingdings" panose="05000000000000000000" pitchFamily="2" charset="2"/>
              </a:rPr>
              <a:t> difficult layout for fast signals</a:t>
            </a:r>
            <a:endParaRPr lang="en-US" dirty="0" smtClean="0"/>
          </a:p>
          <a:p>
            <a:pPr lvl="1"/>
            <a:r>
              <a:rPr lang="en-US" dirty="0" smtClean="0"/>
              <a:t>Large uncertainty for &gt;1 hits on the same strip. However the probability of ambiguous events is reduced by 1/N (N= number of strips)</a:t>
            </a:r>
          </a:p>
          <a:p>
            <a:pPr lvl="1"/>
            <a:endParaRPr lang="en-US" dirty="0" smtClean="0"/>
          </a:p>
          <a:p>
            <a:endParaRPr lang="en-US" dirty="0" smtClean="0"/>
          </a:p>
        </p:txBody>
      </p:sp>
      <p:sp>
        <p:nvSpPr>
          <p:cNvPr id="4" name="Date Placeholder 3"/>
          <p:cNvSpPr>
            <a:spLocks noGrp="1"/>
          </p:cNvSpPr>
          <p:nvPr>
            <p:ph type="dt" sz="half" idx="10"/>
          </p:nvPr>
        </p:nvSpPr>
        <p:spPr>
          <a:xfrm>
            <a:off x="7292788" y="6407488"/>
            <a:ext cx="1600200" cy="365125"/>
          </a:xfrm>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grpSp>
        <p:nvGrpSpPr>
          <p:cNvPr id="32" name="Group 31"/>
          <p:cNvGrpSpPr/>
          <p:nvPr/>
        </p:nvGrpSpPr>
        <p:grpSpPr>
          <a:xfrm>
            <a:off x="4749314" y="920572"/>
            <a:ext cx="4221619" cy="3830909"/>
            <a:chOff x="581717" y="951362"/>
            <a:chExt cx="4221619" cy="3830909"/>
          </a:xfrm>
        </p:grpSpPr>
        <p:sp>
          <p:nvSpPr>
            <p:cNvPr id="33" name="Rectangle 32"/>
            <p:cNvSpPr/>
            <p:nvPr/>
          </p:nvSpPr>
          <p:spPr>
            <a:xfrm>
              <a:off x="581717" y="951362"/>
              <a:ext cx="4221619" cy="3830909"/>
            </a:xfrm>
            <a:prstGeom prst="rect">
              <a:avLst/>
            </a:prstGeom>
            <a:solidFill>
              <a:schemeClr val="bg1">
                <a:lumMod val="85000"/>
                <a:lumOff val="1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4826" y="1063960"/>
              <a:ext cx="4005330" cy="3648689"/>
            </a:xfrm>
            <a:prstGeom prst="rect">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653715" y="867431"/>
            <a:ext cx="4412759" cy="3937189"/>
            <a:chOff x="2880782" y="377548"/>
            <a:chExt cx="5771502" cy="5967776"/>
          </a:xfrm>
          <a:solidFill>
            <a:srgbClr val="FA7EDA"/>
          </a:solidFill>
        </p:grpSpPr>
        <p:sp>
          <p:nvSpPr>
            <p:cNvPr id="8" name="Rectangle 7"/>
            <p:cNvSpPr/>
            <p:nvPr/>
          </p:nvSpPr>
          <p:spPr>
            <a:xfrm>
              <a:off x="2882265" y="239574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82265" y="264777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82265" y="289979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2265" y="315182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83748" y="340212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83748" y="365415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83748" y="390618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83748" y="4158210"/>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90161" y="440283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90161" y="465486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0161" y="490689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90161" y="515892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91644" y="5409220"/>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91644" y="56612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1644" y="59132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1644" y="61653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80782" y="3775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80782" y="6295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80782" y="8816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80782" y="113363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82265" y="138393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82265" y="163595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82265" y="188798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82265" y="214001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4447165" y="858766"/>
            <a:ext cx="4839839" cy="3931991"/>
            <a:chOff x="4447165" y="858766"/>
            <a:chExt cx="4839839" cy="3931991"/>
          </a:xfrm>
        </p:grpSpPr>
        <p:grpSp>
          <p:nvGrpSpPr>
            <p:cNvPr id="167" name="Group 166"/>
            <p:cNvGrpSpPr/>
            <p:nvPr/>
          </p:nvGrpSpPr>
          <p:grpSpPr>
            <a:xfrm>
              <a:off x="9071789" y="858766"/>
              <a:ext cx="215215" cy="3931991"/>
              <a:chOff x="9268342" y="858766"/>
              <a:chExt cx="215215" cy="3931991"/>
            </a:xfrm>
          </p:grpSpPr>
          <p:grpSp>
            <p:nvGrpSpPr>
              <p:cNvPr id="97" name="Group 96"/>
              <p:cNvGrpSpPr/>
              <p:nvPr/>
            </p:nvGrpSpPr>
            <p:grpSpPr>
              <a:xfrm>
                <a:off x="9268342" y="858766"/>
                <a:ext cx="215215" cy="136733"/>
                <a:chOff x="10765568" y="2961274"/>
                <a:chExt cx="215215" cy="136733"/>
              </a:xfrm>
            </p:grpSpPr>
            <p:sp>
              <p:nvSpPr>
                <p:cNvPr id="92" name="Isosceles Triangle 9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a:endCxn id="9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9268342" y="1023777"/>
                <a:ext cx="215215" cy="136733"/>
                <a:chOff x="10765568" y="2961274"/>
                <a:chExt cx="215215" cy="136733"/>
              </a:xfrm>
            </p:grpSpPr>
            <p:sp>
              <p:nvSpPr>
                <p:cNvPr id="99" name="Isosceles Triangle 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a:endCxn id="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9268342" y="1188788"/>
                <a:ext cx="215215" cy="136733"/>
                <a:chOff x="10765568" y="2961274"/>
                <a:chExt cx="215215" cy="136733"/>
              </a:xfrm>
            </p:grpSpPr>
            <p:sp>
              <p:nvSpPr>
                <p:cNvPr id="102" name="Isosceles Triangle 10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9268342" y="1353799"/>
                <a:ext cx="215215" cy="136733"/>
                <a:chOff x="10765568" y="2961274"/>
                <a:chExt cx="215215" cy="136733"/>
              </a:xfrm>
            </p:grpSpPr>
            <p:sp>
              <p:nvSpPr>
                <p:cNvPr id="105" name="Isosceles Triangle 1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endCxn id="1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9268342" y="1518810"/>
                <a:ext cx="215215" cy="136733"/>
                <a:chOff x="10765568" y="2961274"/>
                <a:chExt cx="215215" cy="136733"/>
              </a:xfrm>
            </p:grpSpPr>
            <p:sp>
              <p:nvSpPr>
                <p:cNvPr id="108" name="Isosceles Triangle 10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endCxn id="10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9268342" y="1683821"/>
                <a:ext cx="215215" cy="136733"/>
                <a:chOff x="10765568" y="2961274"/>
                <a:chExt cx="215215" cy="136733"/>
              </a:xfrm>
            </p:grpSpPr>
            <p:sp>
              <p:nvSpPr>
                <p:cNvPr id="111" name="Isosceles Triangle 1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a:endCxn id="1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9268342" y="1848832"/>
                <a:ext cx="215215" cy="136733"/>
                <a:chOff x="10765568" y="2961274"/>
                <a:chExt cx="215215" cy="136733"/>
              </a:xfrm>
            </p:grpSpPr>
            <p:sp>
              <p:nvSpPr>
                <p:cNvPr id="114" name="Isosceles Triangle 11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endCxn id="11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9268342" y="2013843"/>
                <a:ext cx="215215" cy="136733"/>
                <a:chOff x="10765568" y="2961274"/>
                <a:chExt cx="215215" cy="136733"/>
              </a:xfrm>
            </p:grpSpPr>
            <p:sp>
              <p:nvSpPr>
                <p:cNvPr id="117" name="Isosceles Triangle 1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endCxn id="1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9268342" y="2178854"/>
                <a:ext cx="215215" cy="136733"/>
                <a:chOff x="10765568" y="2961274"/>
                <a:chExt cx="215215" cy="136733"/>
              </a:xfrm>
            </p:grpSpPr>
            <p:sp>
              <p:nvSpPr>
                <p:cNvPr id="120" name="Isosceles Triangle 11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9268342" y="2343865"/>
                <a:ext cx="215215" cy="136733"/>
                <a:chOff x="10765568" y="2961274"/>
                <a:chExt cx="215215" cy="136733"/>
              </a:xfrm>
            </p:grpSpPr>
            <p:sp>
              <p:nvSpPr>
                <p:cNvPr id="123" name="Isosceles Triangle 12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a:endCxn id="12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9268342" y="2508876"/>
                <a:ext cx="215215" cy="136733"/>
                <a:chOff x="10765568" y="2961274"/>
                <a:chExt cx="215215" cy="136733"/>
              </a:xfrm>
            </p:grpSpPr>
            <p:sp>
              <p:nvSpPr>
                <p:cNvPr id="126" name="Isosceles Triangle 12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endCxn id="12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9268342" y="2673887"/>
                <a:ext cx="215215" cy="136733"/>
                <a:chOff x="10765568" y="2961274"/>
                <a:chExt cx="215215" cy="136733"/>
              </a:xfrm>
            </p:grpSpPr>
            <p:sp>
              <p:nvSpPr>
                <p:cNvPr id="129" name="Isosceles Triangle 12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endCxn id="12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9268342" y="2838898"/>
                <a:ext cx="215215" cy="136733"/>
                <a:chOff x="10765568" y="2961274"/>
                <a:chExt cx="215215" cy="136733"/>
              </a:xfrm>
            </p:grpSpPr>
            <p:sp>
              <p:nvSpPr>
                <p:cNvPr id="132" name="Isosceles Triangle 13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endCxn id="13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268342" y="3003909"/>
                <a:ext cx="215215" cy="136733"/>
                <a:chOff x="10765568" y="2961274"/>
                <a:chExt cx="215215" cy="136733"/>
              </a:xfrm>
            </p:grpSpPr>
            <p:sp>
              <p:nvSpPr>
                <p:cNvPr id="135" name="Isosceles Triangle 13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endCxn id="13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9268342" y="3168920"/>
                <a:ext cx="215215" cy="136733"/>
                <a:chOff x="10765568" y="2961274"/>
                <a:chExt cx="215215" cy="136733"/>
              </a:xfrm>
            </p:grpSpPr>
            <p:sp>
              <p:nvSpPr>
                <p:cNvPr id="138" name="Isosceles Triangle 13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endCxn id="13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9268342" y="3333931"/>
                <a:ext cx="215215" cy="136733"/>
                <a:chOff x="10765568" y="2961274"/>
                <a:chExt cx="215215" cy="136733"/>
              </a:xfrm>
            </p:grpSpPr>
            <p:sp>
              <p:nvSpPr>
                <p:cNvPr id="141" name="Isosceles Triangle 14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a:endCxn id="14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9268342" y="3498942"/>
                <a:ext cx="215215" cy="136733"/>
                <a:chOff x="10765568" y="2961274"/>
                <a:chExt cx="215215" cy="136733"/>
              </a:xfrm>
            </p:grpSpPr>
            <p:sp>
              <p:nvSpPr>
                <p:cNvPr id="144" name="Isosceles Triangle 14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a:endCxn id="14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9268342" y="3663953"/>
                <a:ext cx="215215" cy="136733"/>
                <a:chOff x="10765568" y="2961274"/>
                <a:chExt cx="215215" cy="136733"/>
              </a:xfrm>
            </p:grpSpPr>
            <p:sp>
              <p:nvSpPr>
                <p:cNvPr id="147" name="Isosceles Triangle 14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a:endCxn id="14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9268342" y="3828964"/>
                <a:ext cx="215215" cy="136733"/>
                <a:chOff x="10765568" y="2961274"/>
                <a:chExt cx="215215" cy="136733"/>
              </a:xfrm>
            </p:grpSpPr>
            <p:sp>
              <p:nvSpPr>
                <p:cNvPr id="150" name="Isosceles Triangle 14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endCxn id="15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268342" y="3993975"/>
                <a:ext cx="215215" cy="136733"/>
                <a:chOff x="10765568" y="2961274"/>
                <a:chExt cx="215215" cy="136733"/>
              </a:xfrm>
            </p:grpSpPr>
            <p:sp>
              <p:nvSpPr>
                <p:cNvPr id="153" name="Isosceles Triangle 15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endCxn id="15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9268342" y="4158986"/>
                <a:ext cx="215215" cy="136733"/>
                <a:chOff x="10765568" y="2961274"/>
                <a:chExt cx="215215" cy="136733"/>
              </a:xfrm>
            </p:grpSpPr>
            <p:sp>
              <p:nvSpPr>
                <p:cNvPr id="156" name="Isosceles Triangle 15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a:endCxn id="15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268342" y="4323997"/>
                <a:ext cx="215215" cy="136733"/>
                <a:chOff x="10765568" y="2961274"/>
                <a:chExt cx="215215" cy="136733"/>
              </a:xfrm>
            </p:grpSpPr>
            <p:sp>
              <p:nvSpPr>
                <p:cNvPr id="159" name="Isosceles Triangle 15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a:endCxn id="15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268342" y="4489008"/>
                <a:ext cx="215215" cy="136733"/>
                <a:chOff x="10765568" y="2961274"/>
                <a:chExt cx="215215" cy="136733"/>
              </a:xfrm>
            </p:grpSpPr>
            <p:sp>
              <p:nvSpPr>
                <p:cNvPr id="162" name="Isosceles Triangle 16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endCxn id="16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9268342" y="4654024"/>
                <a:ext cx="215215" cy="136733"/>
                <a:chOff x="10765568" y="2961274"/>
                <a:chExt cx="215215" cy="136733"/>
              </a:xfrm>
            </p:grpSpPr>
            <p:sp>
              <p:nvSpPr>
                <p:cNvPr id="165" name="Isosceles Triangle 16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endCxn id="16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flipH="1">
              <a:off x="4447165" y="858766"/>
              <a:ext cx="215215" cy="3931991"/>
              <a:chOff x="9268342" y="858766"/>
              <a:chExt cx="215215" cy="3931991"/>
            </a:xfrm>
          </p:grpSpPr>
          <p:grpSp>
            <p:nvGrpSpPr>
              <p:cNvPr id="169" name="Group 168"/>
              <p:cNvGrpSpPr/>
              <p:nvPr/>
            </p:nvGrpSpPr>
            <p:grpSpPr>
              <a:xfrm>
                <a:off x="9268342" y="858766"/>
                <a:ext cx="215215" cy="136733"/>
                <a:chOff x="10765568" y="2961274"/>
                <a:chExt cx="215215" cy="136733"/>
              </a:xfrm>
            </p:grpSpPr>
            <p:sp>
              <p:nvSpPr>
                <p:cNvPr id="239" name="Isosceles Triangle 23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p:cNvCxnSpPr>
                  <a:endCxn id="23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9268342" y="1023777"/>
                <a:ext cx="215215" cy="136733"/>
                <a:chOff x="10765568" y="2961274"/>
                <a:chExt cx="215215" cy="136733"/>
              </a:xfrm>
            </p:grpSpPr>
            <p:sp>
              <p:nvSpPr>
                <p:cNvPr id="237" name="Isosceles Triangle 23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a:endCxn id="23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9268342" y="1188788"/>
                <a:ext cx="215215" cy="136733"/>
                <a:chOff x="10765568" y="2961274"/>
                <a:chExt cx="215215" cy="136733"/>
              </a:xfrm>
            </p:grpSpPr>
            <p:sp>
              <p:nvSpPr>
                <p:cNvPr id="235" name="Isosceles Triangle 23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p:cNvCxnSpPr>
                  <a:endCxn id="23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268342" y="1353799"/>
                <a:ext cx="215215" cy="136733"/>
                <a:chOff x="10765568" y="2961274"/>
                <a:chExt cx="215215" cy="136733"/>
              </a:xfrm>
            </p:grpSpPr>
            <p:sp>
              <p:nvSpPr>
                <p:cNvPr id="233" name="Isosceles Triangle 23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a:endCxn id="23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9268342" y="1518810"/>
                <a:ext cx="215215" cy="136733"/>
                <a:chOff x="10765568" y="2961274"/>
                <a:chExt cx="215215" cy="136733"/>
              </a:xfrm>
            </p:grpSpPr>
            <p:sp>
              <p:nvSpPr>
                <p:cNvPr id="231" name="Isosceles Triangle 23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a:endCxn id="23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9268342" y="1683821"/>
                <a:ext cx="215215" cy="136733"/>
                <a:chOff x="10765568" y="2961274"/>
                <a:chExt cx="215215" cy="136733"/>
              </a:xfrm>
            </p:grpSpPr>
            <p:sp>
              <p:nvSpPr>
                <p:cNvPr id="229" name="Isosceles Triangle 22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p:cNvCxnSpPr>
                  <a:endCxn id="22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9268342" y="1848832"/>
                <a:ext cx="215215" cy="136733"/>
                <a:chOff x="10765568" y="2961274"/>
                <a:chExt cx="215215" cy="136733"/>
              </a:xfrm>
            </p:grpSpPr>
            <p:sp>
              <p:nvSpPr>
                <p:cNvPr id="227" name="Isosceles Triangle 22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endCxn id="22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9268342" y="2013843"/>
                <a:ext cx="215215" cy="136733"/>
                <a:chOff x="10765568" y="2961274"/>
                <a:chExt cx="215215" cy="136733"/>
              </a:xfrm>
            </p:grpSpPr>
            <p:sp>
              <p:nvSpPr>
                <p:cNvPr id="225" name="Isosceles Triangle 22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p:cNvCxnSpPr>
                  <a:endCxn id="22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268342" y="2178854"/>
                <a:ext cx="215215" cy="136733"/>
                <a:chOff x="10765568" y="2961274"/>
                <a:chExt cx="215215" cy="136733"/>
              </a:xfrm>
            </p:grpSpPr>
            <p:sp>
              <p:nvSpPr>
                <p:cNvPr id="223" name="Isosceles Triangle 22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a:endCxn id="22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9268342" y="2343865"/>
                <a:ext cx="215215" cy="136733"/>
                <a:chOff x="10765568" y="2961274"/>
                <a:chExt cx="215215" cy="136733"/>
              </a:xfrm>
            </p:grpSpPr>
            <p:sp>
              <p:nvSpPr>
                <p:cNvPr id="221" name="Isosceles Triangle 22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endCxn id="22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9268342" y="2508876"/>
                <a:ext cx="215215" cy="136733"/>
                <a:chOff x="10765568" y="2961274"/>
                <a:chExt cx="215215" cy="136733"/>
              </a:xfrm>
            </p:grpSpPr>
            <p:sp>
              <p:nvSpPr>
                <p:cNvPr id="219" name="Isosceles Triangle 21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a:endCxn id="21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9268342" y="2673887"/>
                <a:ext cx="215215" cy="136733"/>
                <a:chOff x="10765568" y="2961274"/>
                <a:chExt cx="215215" cy="136733"/>
              </a:xfrm>
            </p:grpSpPr>
            <p:sp>
              <p:nvSpPr>
                <p:cNvPr id="217" name="Isosceles Triangle 2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a:endCxn id="2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9268342" y="2838898"/>
                <a:ext cx="215215" cy="136733"/>
                <a:chOff x="10765568" y="2961274"/>
                <a:chExt cx="215215" cy="136733"/>
              </a:xfrm>
            </p:grpSpPr>
            <p:sp>
              <p:nvSpPr>
                <p:cNvPr id="215" name="Isosceles Triangle 21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endCxn id="21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268342" y="3003909"/>
                <a:ext cx="215215" cy="136733"/>
                <a:chOff x="10765568" y="2961274"/>
                <a:chExt cx="215215" cy="136733"/>
              </a:xfrm>
            </p:grpSpPr>
            <p:sp>
              <p:nvSpPr>
                <p:cNvPr id="213" name="Isosceles Triangle 21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p:cNvCxnSpPr>
                  <a:endCxn id="21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9268342" y="3168920"/>
                <a:ext cx="215215" cy="136733"/>
                <a:chOff x="10765568" y="2961274"/>
                <a:chExt cx="215215" cy="136733"/>
              </a:xfrm>
            </p:grpSpPr>
            <p:sp>
              <p:nvSpPr>
                <p:cNvPr id="211" name="Isosceles Triangle 2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p:cNvCxnSpPr>
                  <a:endCxn id="2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9268342" y="3333931"/>
                <a:ext cx="215215" cy="136733"/>
                <a:chOff x="10765568" y="2961274"/>
                <a:chExt cx="215215" cy="136733"/>
              </a:xfrm>
            </p:grpSpPr>
            <p:sp>
              <p:nvSpPr>
                <p:cNvPr id="209" name="Isosceles Triangle 20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endCxn id="20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9268342" y="3498942"/>
                <a:ext cx="215215" cy="136733"/>
                <a:chOff x="10765568" y="2961274"/>
                <a:chExt cx="215215" cy="136733"/>
              </a:xfrm>
            </p:grpSpPr>
            <p:sp>
              <p:nvSpPr>
                <p:cNvPr id="207" name="Isosceles Triangle 20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endCxn id="20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9268342" y="3663953"/>
                <a:ext cx="215215" cy="136733"/>
                <a:chOff x="10765568" y="2961274"/>
                <a:chExt cx="215215" cy="136733"/>
              </a:xfrm>
            </p:grpSpPr>
            <p:sp>
              <p:nvSpPr>
                <p:cNvPr id="205" name="Isosceles Triangle 2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endCxn id="2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9268342" y="3828964"/>
                <a:ext cx="215215" cy="136733"/>
                <a:chOff x="10765568" y="2961274"/>
                <a:chExt cx="215215" cy="136733"/>
              </a:xfrm>
            </p:grpSpPr>
            <p:sp>
              <p:nvSpPr>
                <p:cNvPr id="203" name="Isosceles Triangle 20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endCxn id="20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9268342" y="3993975"/>
                <a:ext cx="215215" cy="136733"/>
                <a:chOff x="10765568" y="2961274"/>
                <a:chExt cx="215215" cy="136733"/>
              </a:xfrm>
            </p:grpSpPr>
            <p:sp>
              <p:nvSpPr>
                <p:cNvPr id="201" name="Isosceles Triangle 20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endCxn id="20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9268342" y="4158986"/>
                <a:ext cx="215215" cy="136733"/>
                <a:chOff x="10765568" y="2961274"/>
                <a:chExt cx="215215" cy="136733"/>
              </a:xfrm>
            </p:grpSpPr>
            <p:sp>
              <p:nvSpPr>
                <p:cNvPr id="199" name="Isosceles Triangle 1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endCxn id="1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9268342" y="4323997"/>
                <a:ext cx="215215" cy="136733"/>
                <a:chOff x="10765568" y="2961274"/>
                <a:chExt cx="215215" cy="136733"/>
              </a:xfrm>
            </p:grpSpPr>
            <p:sp>
              <p:nvSpPr>
                <p:cNvPr id="197" name="Isosceles Triangle 19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endCxn id="19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9268342" y="4489008"/>
                <a:ext cx="215215" cy="136733"/>
                <a:chOff x="10765568" y="2961274"/>
                <a:chExt cx="215215" cy="136733"/>
              </a:xfrm>
            </p:grpSpPr>
            <p:sp>
              <p:nvSpPr>
                <p:cNvPr id="195" name="Isosceles Triangle 19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endCxn id="19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9268342" y="4654024"/>
                <a:ext cx="215215" cy="136733"/>
                <a:chOff x="10765568" y="2961274"/>
                <a:chExt cx="215215" cy="136733"/>
              </a:xfrm>
            </p:grpSpPr>
            <p:sp>
              <p:nvSpPr>
                <p:cNvPr id="193" name="Isosceles Triangle 19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endCxn id="19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241" name="Content Placeholder 2"/>
              <p:cNvSpPr txBox="1">
                <a:spLocks/>
              </p:cNvSpPr>
              <p:nvPr/>
            </p:nvSpPr>
            <p:spPr>
              <a:xfrm>
                <a:off x="268058" y="1042445"/>
                <a:ext cx="3581793" cy="389702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1D </a:t>
                </a:r>
                <a:r>
                  <a:rPr lang="en-US" dirty="0" err="1" smtClean="0"/>
                  <a:t>meantimer</a:t>
                </a:r>
                <a:r>
                  <a:rPr lang="en-US" dirty="0" smtClean="0"/>
                  <a:t> readout </a:t>
                </a:r>
              </a:p>
              <a:p>
                <a:r>
                  <a:rPr lang="en-US" dirty="0" smtClean="0"/>
                  <a:t>Use the timing the signal pick up at both ends of the strips to determine the second coordinate (t1-t2) and T0 (t1+t2)/2</a:t>
                </a:r>
              </a:p>
              <a:p>
                <a:pPr marL="285750" lvl="1">
                  <a:buSzPct val="145000"/>
                  <a:buFont typeface="Wingdings" panose="05000000000000000000" pitchFamily="2" charset="2"/>
                  <a:buChar char="§"/>
                </a:pPr>
                <a:r>
                  <a:rPr lang="en-US" dirty="0"/>
                  <a:t>Intrinsically robust against ghosts in multiple tracks </a:t>
                </a:r>
                <a:endParaRPr lang="en-US" dirty="0" smtClean="0"/>
              </a:p>
              <a:p>
                <a:pPr marL="285750" lvl="1">
                  <a:buSzPct val="145000"/>
                  <a:buFont typeface="Wingdings" panose="05000000000000000000" pitchFamily="2" charset="2"/>
                  <a:buChar char="§"/>
                </a:pPr>
                <a:r>
                  <a:rPr lang="en-US" dirty="0" smtClean="0"/>
                  <a:t>The uncertainty is driven by the digitization binning (e.g. 200ps </a:t>
                </a:r>
                <a:r>
                  <a:rPr lang="en-US" dirty="0" smtClean="0">
                    <a:sym typeface="Wingdings" panose="05000000000000000000" pitchFamily="2" charset="2"/>
                  </a:rPr>
                  <a:t> 3/</a:t>
                </a:r>
                <a14:m>
                  <m:oMath xmlns:m="http://schemas.openxmlformats.org/officeDocument/2006/math">
                    <m:rad>
                      <m:radPr>
                        <m:degHide m:val="on"/>
                        <m:ctrlPr>
                          <a:rPr lang="en-US" i="1" smtClean="0">
                            <a:latin typeface="Cambria Math" panose="02040503050406030204" pitchFamily="18" charset="0"/>
                            <a:sym typeface="Wingdings" panose="05000000000000000000" pitchFamily="2" charset="2"/>
                          </a:rPr>
                        </m:ctrlPr>
                      </m:radPr>
                      <m:deg/>
                      <m:e>
                        <m:r>
                          <a:rPr lang="it-IT" b="0" i="1" smtClean="0">
                            <a:latin typeface="Cambria Math" panose="02040503050406030204" pitchFamily="18" charset="0"/>
                            <a:sym typeface="Wingdings" panose="05000000000000000000" pitchFamily="2" charset="2"/>
                          </a:rPr>
                          <m:t>12</m:t>
                        </m:r>
                      </m:e>
                    </m:rad>
                  </m:oMath>
                </a14:m>
                <a:r>
                  <a:rPr lang="en-US" dirty="0" smtClean="0">
                    <a:sym typeface="Wingdings" panose="05000000000000000000" pitchFamily="2" charset="2"/>
                  </a:rPr>
                  <a:t> cm)</a:t>
                </a:r>
                <a:endParaRPr lang="en-US" dirty="0" smtClean="0"/>
              </a:p>
              <a:p>
                <a:endParaRPr lang="en-US" dirty="0" smtClean="0"/>
              </a:p>
            </p:txBody>
          </p:sp>
        </mc:Choice>
        <mc:Fallback xmlns="">
          <p:sp>
            <p:nvSpPr>
              <p:cNvPr id="241" name="Content Placeholder 2"/>
              <p:cNvSpPr txBox="1">
                <a:spLocks noRot="1" noChangeAspect="1" noMove="1" noResize="1" noEditPoints="1" noAdjustHandles="1" noChangeArrowheads="1" noChangeShapeType="1" noTextEdit="1"/>
              </p:cNvSpPr>
              <p:nvPr/>
            </p:nvSpPr>
            <p:spPr>
              <a:xfrm>
                <a:off x="268058" y="1042445"/>
                <a:ext cx="3581793" cy="3897023"/>
              </a:xfrm>
              <a:prstGeom prst="rect">
                <a:avLst/>
              </a:prstGeom>
              <a:blipFill rotWithShape="0">
                <a:blip r:embed="rId2"/>
                <a:stretch>
                  <a:fillRect l="-4422" t="-4695"/>
                </a:stretch>
              </a:blipFill>
            </p:spPr>
            <p:txBody>
              <a:bodyPr/>
              <a:lstStyle/>
              <a:p>
                <a:r>
                  <a:rPr lang="en-US">
                    <a:noFill/>
                  </a:rPr>
                  <a:t> </a:t>
                </a:r>
              </a:p>
            </p:txBody>
          </p:sp>
        </mc:Fallback>
      </mc:AlternateContent>
      <p:grpSp>
        <p:nvGrpSpPr>
          <p:cNvPr id="273" name="Group 272"/>
          <p:cNvGrpSpPr/>
          <p:nvPr/>
        </p:nvGrpSpPr>
        <p:grpSpPr>
          <a:xfrm>
            <a:off x="5913251" y="2521841"/>
            <a:ext cx="828000" cy="141304"/>
            <a:chOff x="5913251" y="2521841"/>
            <a:chExt cx="828000" cy="141304"/>
          </a:xfrm>
        </p:grpSpPr>
        <p:sp>
          <p:nvSpPr>
            <p:cNvPr id="243" name="Rectangle 242"/>
            <p:cNvSpPr/>
            <p:nvPr/>
          </p:nvSpPr>
          <p:spPr>
            <a:xfrm>
              <a:off x="6271642" y="2521841"/>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p:cNvGrpSpPr/>
            <p:nvPr/>
          </p:nvGrpSpPr>
          <p:grpSpPr>
            <a:xfrm>
              <a:off x="5913251" y="2581546"/>
              <a:ext cx="828000" cy="1331"/>
              <a:chOff x="5569252" y="3421073"/>
              <a:chExt cx="1173380" cy="1331"/>
            </a:xfrm>
          </p:grpSpPr>
          <p:cxnSp>
            <p:nvCxnSpPr>
              <p:cNvPr id="251" name="Straight Arrow Connector 250"/>
              <p:cNvCxnSpPr/>
              <p:nvPr/>
            </p:nvCxnSpPr>
            <p:spPr>
              <a:xfrm>
                <a:off x="6226140" y="3421073"/>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H="1">
                <a:off x="5569252" y="3422404"/>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2" name="Group 271"/>
          <p:cNvGrpSpPr/>
          <p:nvPr/>
        </p:nvGrpSpPr>
        <p:grpSpPr>
          <a:xfrm>
            <a:off x="5372699" y="3352915"/>
            <a:ext cx="2840873" cy="141304"/>
            <a:chOff x="5372699" y="3352915"/>
            <a:chExt cx="2840873" cy="141304"/>
          </a:xfrm>
        </p:grpSpPr>
        <p:sp>
          <p:nvSpPr>
            <p:cNvPr id="244" name="Rectangle 243"/>
            <p:cNvSpPr/>
            <p:nvPr/>
          </p:nvSpPr>
          <p:spPr>
            <a:xfrm>
              <a:off x="5897737" y="3352915"/>
              <a:ext cx="131850" cy="1413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7565230" y="3352915"/>
              <a:ext cx="131850" cy="1413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5372699" y="3421073"/>
              <a:ext cx="2840873" cy="1331"/>
              <a:chOff x="5569252" y="3421073"/>
              <a:chExt cx="2840873" cy="1331"/>
            </a:xfrm>
          </p:grpSpPr>
          <p:cxnSp>
            <p:nvCxnSpPr>
              <p:cNvPr id="247" name="Straight Arrow Connector 246"/>
              <p:cNvCxnSpPr/>
              <p:nvPr/>
            </p:nvCxnSpPr>
            <p:spPr>
              <a:xfrm>
                <a:off x="7893633" y="3421073"/>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5569252" y="3422404"/>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7" name="Straight Connector 256"/>
            <p:cNvCxnSpPr>
              <a:endCxn id="245" idx="1"/>
            </p:cNvCxnSpPr>
            <p:nvPr/>
          </p:nvCxnSpPr>
          <p:spPr>
            <a:xfrm>
              <a:off x="6029587" y="3421073"/>
              <a:ext cx="1535643" cy="249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1" name="TextBox 260"/>
              <p:cNvSpPr txBox="1"/>
              <p:nvPr/>
            </p:nvSpPr>
            <p:spPr>
              <a:xfrm>
                <a:off x="9378029" y="2440154"/>
                <a:ext cx="2556790" cy="1107996"/>
              </a:xfrm>
              <a:prstGeom prst="rect">
                <a:avLst/>
              </a:prstGeom>
              <a:noFill/>
              <a:ln>
                <a:solidFill>
                  <a:srgbClr val="C00000"/>
                </a:solidFill>
              </a:ln>
            </p:spPr>
            <p:txBody>
              <a:bodyPr wrap="none" lIns="0" tIns="0" rIns="0" bIns="0" rtlCol="0">
                <a:spAutoFit/>
              </a:bodyPr>
              <a:lstStyle/>
              <a:p>
                <a:r>
                  <a:rPr lang="en-US" dirty="0" smtClean="0"/>
                  <a:t>x1</a:t>
                </a:r>
                <a14:m>
                  <m:oMath xmlns:m="http://schemas.openxmlformats.org/officeDocument/2006/math">
                    <m:r>
                      <a:rPr lang="en-US" i="1" smtClean="0">
                        <a:latin typeface="Cambria Math" panose="02040503050406030204" pitchFamily="18" charset="0"/>
                      </a:rPr>
                      <m:t>=</m:t>
                    </m:r>
                    <m:r>
                      <a:rPr lang="it-IT" b="0" i="1" smtClean="0">
                        <a:latin typeface="Cambria Math" panose="02040503050406030204" pitchFamily="18" charset="0"/>
                      </a:rPr>
                      <m:t>𝑉</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1−</m:t>
                        </m:r>
                        <m:r>
                          <a:rPr lang="it-IT" b="0" i="1" smtClean="0">
                            <a:latin typeface="Cambria Math" panose="02040503050406030204" pitchFamily="18" charset="0"/>
                          </a:rPr>
                          <m:t>𝑡</m:t>
                        </m:r>
                        <m:r>
                          <a:rPr lang="it-IT" b="0" i="1" smtClean="0">
                            <a:latin typeface="Cambria Math" panose="02040503050406030204" pitchFamily="18" charset="0"/>
                          </a:rPr>
                          <m:t>0</m:t>
                        </m:r>
                      </m:e>
                    </m:d>
                  </m:oMath>
                </a14:m>
                <a:endParaRPr lang="it-IT" b="0" dirty="0" smtClean="0"/>
              </a:p>
              <a:p>
                <a:r>
                  <a:rPr lang="en-US" dirty="0" smtClean="0"/>
                  <a:t>X2 </a:t>
                </a:r>
                <a14:m>
                  <m:oMath xmlns:m="http://schemas.openxmlformats.org/officeDocument/2006/math">
                    <m:r>
                      <a:rPr lang="en-US" i="1">
                        <a:latin typeface="Cambria Math" panose="02040503050406030204" pitchFamily="18" charset="0"/>
                      </a:rPr>
                      <m:t>=</m:t>
                    </m:r>
                    <m:r>
                      <a:rPr lang="it-IT" i="1">
                        <a:latin typeface="Cambria Math" panose="02040503050406030204" pitchFamily="18" charset="0"/>
                      </a:rPr>
                      <m:t>𝑉</m:t>
                    </m:r>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2</m:t>
                    </m:r>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0)</m:t>
                    </m:r>
                  </m:oMath>
                </a14:m>
                <a:endParaRPr lang="en-US" dirty="0"/>
              </a:p>
              <a:p>
                <a:r>
                  <a:rPr lang="en-US" dirty="0" smtClean="0"/>
                  <a:t>L = x1+x2 = V(t1+t2-2t0)</a:t>
                </a:r>
              </a:p>
              <a:p>
                <a:r>
                  <a:rPr lang="en-US" dirty="0" smtClean="0"/>
                  <a:t>t0 = 1/2[(t1+t2)-L/v]</a:t>
                </a:r>
                <a:endParaRPr lang="en-US" dirty="0"/>
              </a:p>
            </p:txBody>
          </p:sp>
        </mc:Choice>
        <mc:Fallback xmlns="">
          <p:sp>
            <p:nvSpPr>
              <p:cNvPr id="261" name="TextBox 260"/>
              <p:cNvSpPr txBox="1">
                <a:spLocks noRot="1" noChangeAspect="1" noMove="1" noResize="1" noEditPoints="1" noAdjustHandles="1" noChangeArrowheads="1" noChangeShapeType="1" noTextEdit="1"/>
              </p:cNvSpPr>
              <p:nvPr/>
            </p:nvSpPr>
            <p:spPr>
              <a:xfrm>
                <a:off x="9378029" y="2440154"/>
                <a:ext cx="2556790" cy="1107996"/>
              </a:xfrm>
              <a:prstGeom prst="rect">
                <a:avLst/>
              </a:prstGeom>
              <a:blipFill rotWithShape="0">
                <a:blip r:embed="rId3"/>
                <a:stretch>
                  <a:fillRect l="-5213" t="-6522" r="-4976" b="-11413"/>
                </a:stretch>
              </a:blipFill>
              <a:ln>
                <a:solidFill>
                  <a:srgbClr val="C00000"/>
                </a:solidFill>
              </a:ln>
            </p:spPr>
            <p:txBody>
              <a:bodyPr/>
              <a:lstStyle/>
              <a:p>
                <a:r>
                  <a:rPr lang="en-US">
                    <a:noFill/>
                  </a:rPr>
                  <a:t> </a:t>
                </a:r>
              </a:p>
            </p:txBody>
          </p:sp>
        </mc:Fallback>
      </mc:AlternateContent>
      <p:grpSp>
        <p:nvGrpSpPr>
          <p:cNvPr id="276" name="Group 275"/>
          <p:cNvGrpSpPr/>
          <p:nvPr/>
        </p:nvGrpSpPr>
        <p:grpSpPr>
          <a:xfrm>
            <a:off x="3576372" y="812086"/>
            <a:ext cx="6610213" cy="1269627"/>
            <a:chOff x="3670378" y="812086"/>
            <a:chExt cx="6431737" cy="1269627"/>
          </a:xfrm>
        </p:grpSpPr>
        <p:sp>
          <p:nvSpPr>
            <p:cNvPr id="266" name="TextBox 265"/>
            <p:cNvSpPr txBox="1"/>
            <p:nvPr/>
          </p:nvSpPr>
          <p:spPr>
            <a:xfrm>
              <a:off x="9237776" y="1543039"/>
              <a:ext cx="864339" cy="369332"/>
            </a:xfrm>
            <a:prstGeom prst="rect">
              <a:avLst/>
            </a:prstGeom>
            <a:solidFill>
              <a:srgbClr val="023FC6"/>
            </a:solidFill>
          </p:spPr>
          <p:txBody>
            <a:bodyPr wrap="none" rtlCol="0">
              <a:spAutoFit/>
            </a:bodyPr>
            <a:lstStyle/>
            <a:p>
              <a:r>
                <a:rPr lang="en-US" dirty="0" smtClean="0"/>
                <a:t>(x1;t1)</a:t>
              </a:r>
              <a:endParaRPr lang="en-US" dirty="0"/>
            </a:p>
          </p:txBody>
        </p:sp>
        <p:sp>
          <p:nvSpPr>
            <p:cNvPr id="267" name="TextBox 266"/>
            <p:cNvSpPr txBox="1"/>
            <p:nvPr/>
          </p:nvSpPr>
          <p:spPr>
            <a:xfrm>
              <a:off x="3670378" y="1542378"/>
              <a:ext cx="864339" cy="369332"/>
            </a:xfrm>
            <a:prstGeom prst="rect">
              <a:avLst/>
            </a:prstGeom>
            <a:solidFill>
              <a:srgbClr val="023FC6"/>
            </a:solidFill>
          </p:spPr>
          <p:txBody>
            <a:bodyPr wrap="none" rtlCol="0">
              <a:spAutoFit/>
            </a:bodyPr>
            <a:lstStyle/>
            <a:p>
              <a:r>
                <a:rPr lang="en-US" dirty="0" smtClean="0"/>
                <a:t>(x2;t2)</a:t>
              </a:r>
              <a:endParaRPr lang="en-US" dirty="0"/>
            </a:p>
          </p:txBody>
        </p:sp>
        <p:grpSp>
          <p:nvGrpSpPr>
            <p:cNvPr id="275" name="Group 274"/>
            <p:cNvGrpSpPr/>
            <p:nvPr/>
          </p:nvGrpSpPr>
          <p:grpSpPr>
            <a:xfrm>
              <a:off x="4654849" y="812086"/>
              <a:ext cx="4404454" cy="1269627"/>
              <a:chOff x="4654849" y="812086"/>
              <a:chExt cx="4404454" cy="1269627"/>
            </a:xfrm>
          </p:grpSpPr>
          <p:cxnSp>
            <p:nvCxnSpPr>
              <p:cNvPr id="263" name="Straight Connector 262"/>
              <p:cNvCxnSpPr>
                <a:stCxn id="28" idx="1"/>
                <a:endCxn id="28" idx="3"/>
              </p:cNvCxnSpPr>
              <p:nvPr/>
            </p:nvCxnSpPr>
            <p:spPr>
              <a:xfrm>
                <a:off x="4654849" y="1590768"/>
                <a:ext cx="440445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74" name="Group 273"/>
              <p:cNvGrpSpPr/>
              <p:nvPr/>
            </p:nvGrpSpPr>
            <p:grpSpPr>
              <a:xfrm>
                <a:off x="7367807" y="812086"/>
                <a:ext cx="828000" cy="1269627"/>
                <a:chOff x="7367807" y="812086"/>
                <a:chExt cx="828000" cy="1269627"/>
              </a:xfrm>
            </p:grpSpPr>
            <p:sp>
              <p:nvSpPr>
                <p:cNvPr id="242" name="Rectangle 241"/>
                <p:cNvSpPr/>
                <p:nvPr/>
              </p:nvSpPr>
              <p:spPr>
                <a:xfrm>
                  <a:off x="7715882" y="1695486"/>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p:cNvGrpSpPr/>
                <p:nvPr/>
              </p:nvGrpSpPr>
              <p:grpSpPr>
                <a:xfrm>
                  <a:off x="7367807" y="1751142"/>
                  <a:ext cx="828000" cy="1331"/>
                  <a:chOff x="5569252" y="3421073"/>
                  <a:chExt cx="1173380" cy="1331"/>
                </a:xfrm>
              </p:grpSpPr>
              <p:cxnSp>
                <p:nvCxnSpPr>
                  <p:cNvPr id="259" name="Straight Arrow Connector 258"/>
                  <p:cNvCxnSpPr/>
                  <p:nvPr/>
                </p:nvCxnSpPr>
                <p:spPr>
                  <a:xfrm>
                    <a:off x="6226140" y="3421073"/>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H="1">
                    <a:off x="5569252" y="3422404"/>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5" name="Straight Connector 264"/>
                <p:cNvCxnSpPr/>
                <p:nvPr/>
              </p:nvCxnSpPr>
              <p:spPr>
                <a:xfrm>
                  <a:off x="7789287" y="812086"/>
                  <a:ext cx="0" cy="1269627"/>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sp>
            <p:nvSpPr>
              <p:cNvPr id="268" name="TextBox 267"/>
              <p:cNvSpPr txBox="1"/>
              <p:nvPr/>
            </p:nvSpPr>
            <p:spPr>
              <a:xfrm>
                <a:off x="6651374" y="1260365"/>
                <a:ext cx="292068" cy="369332"/>
              </a:xfrm>
              <a:prstGeom prst="rect">
                <a:avLst/>
              </a:prstGeom>
              <a:solidFill>
                <a:srgbClr val="023FC6"/>
              </a:solidFill>
            </p:spPr>
            <p:txBody>
              <a:bodyPr wrap="none" rtlCol="0">
                <a:spAutoFit/>
              </a:bodyPr>
              <a:lstStyle/>
              <a:p>
                <a:r>
                  <a:rPr lang="en-US" dirty="0" smtClean="0"/>
                  <a:t>L</a:t>
                </a:r>
                <a:endParaRPr lang="en-US" dirty="0"/>
              </a:p>
            </p:txBody>
          </p:sp>
        </p:grpSp>
      </p:grpSp>
      <p:grpSp>
        <p:nvGrpSpPr>
          <p:cNvPr id="35" name="Group 34"/>
          <p:cNvGrpSpPr/>
          <p:nvPr/>
        </p:nvGrpSpPr>
        <p:grpSpPr>
          <a:xfrm>
            <a:off x="3280771" y="1294365"/>
            <a:ext cx="6734467" cy="5017322"/>
            <a:chOff x="3280771" y="1294365"/>
            <a:chExt cx="6734467" cy="5017322"/>
          </a:xfrm>
        </p:grpSpPr>
        <p:sp>
          <p:nvSpPr>
            <p:cNvPr id="253" name="Rectangle 252"/>
            <p:cNvSpPr/>
            <p:nvPr/>
          </p:nvSpPr>
          <p:spPr>
            <a:xfrm>
              <a:off x="3280771" y="1295836"/>
              <a:ext cx="871250" cy="42581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rot="5400000" flipV="1">
              <a:off x="6789761" y="3086209"/>
              <a:ext cx="681142" cy="576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281680" y="1294365"/>
              <a:ext cx="6733558" cy="5017186"/>
              <a:chOff x="3281680" y="1294365"/>
              <a:chExt cx="6733558" cy="5017186"/>
            </a:xfrm>
          </p:grpSpPr>
          <p:pic>
            <p:nvPicPr>
              <p:cNvPr id="270" name="Picture 269"/>
              <p:cNvPicPr>
                <a:picLocks noChangeAspect="1"/>
              </p:cNvPicPr>
              <p:nvPr/>
            </p:nvPicPr>
            <p:blipFill>
              <a:blip r:embed="rId4"/>
              <a:stretch>
                <a:fillRect/>
              </a:stretch>
            </p:blipFill>
            <p:spPr>
              <a:xfrm>
                <a:off x="3281680" y="1294365"/>
                <a:ext cx="6733558" cy="5017186"/>
              </a:xfrm>
              <a:prstGeom prst="rect">
                <a:avLst/>
              </a:prstGeom>
            </p:spPr>
          </p:pic>
          <p:sp>
            <p:nvSpPr>
              <p:cNvPr id="246" name="Rectangle 245"/>
              <p:cNvSpPr/>
              <p:nvPr/>
            </p:nvSpPr>
            <p:spPr>
              <a:xfrm>
                <a:off x="7376401" y="1300067"/>
                <a:ext cx="2526846" cy="261610"/>
              </a:xfrm>
              <a:prstGeom prst="rect">
                <a:avLst/>
              </a:prstGeom>
            </p:spPr>
            <p:txBody>
              <a:bodyPr wrap="square">
                <a:spAutoFit/>
              </a:bodyPr>
              <a:lstStyle/>
              <a:p>
                <a:r>
                  <a:rPr lang="en-US" sz="1100" dirty="0">
                    <a:solidFill>
                      <a:schemeClr val="bg2">
                        <a:lumMod val="60000"/>
                        <a:lumOff val="40000"/>
                      </a:schemeClr>
                    </a:solidFill>
                    <a:latin typeface="Arial" panose="020B0604020202020204" pitchFamily="34" charset="0"/>
                    <a:hlinkClick r:id="rId5"/>
                  </a:rPr>
                  <a:t>doi:10.1016/j.nima.2013.02.044</a:t>
                </a:r>
                <a:endParaRPr lang="en-US" sz="1100" dirty="0">
                  <a:solidFill>
                    <a:schemeClr val="bg2">
                      <a:lumMod val="60000"/>
                      <a:lumOff val="40000"/>
                    </a:schemeClr>
                  </a:solidFill>
                </a:endParaRPr>
              </a:p>
            </p:txBody>
          </p:sp>
        </p:grpSp>
      </p:grpSp>
      <p:grpSp>
        <p:nvGrpSpPr>
          <p:cNvPr id="256" name="Group 255"/>
          <p:cNvGrpSpPr/>
          <p:nvPr/>
        </p:nvGrpSpPr>
        <p:grpSpPr>
          <a:xfrm>
            <a:off x="3292028" y="1307311"/>
            <a:ext cx="6734467" cy="5017322"/>
            <a:chOff x="3280771" y="1294365"/>
            <a:chExt cx="6734467" cy="5017322"/>
          </a:xfrm>
        </p:grpSpPr>
        <p:sp>
          <p:nvSpPr>
            <p:cNvPr id="262" name="Rectangle 261"/>
            <p:cNvSpPr/>
            <p:nvPr/>
          </p:nvSpPr>
          <p:spPr>
            <a:xfrm>
              <a:off x="3280771" y="1295836"/>
              <a:ext cx="871250" cy="42581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5400000" flipV="1">
              <a:off x="6789761" y="3086209"/>
              <a:ext cx="681142" cy="576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8" name="Picture 277"/>
            <p:cNvPicPr>
              <a:picLocks noChangeAspect="1"/>
            </p:cNvPicPr>
            <p:nvPr/>
          </p:nvPicPr>
          <p:blipFill>
            <a:blip r:embed="rId4">
              <a:clrChange>
                <a:clrFrom>
                  <a:srgbClr val="FFFFFF"/>
                </a:clrFrom>
                <a:clrTo>
                  <a:srgbClr val="FFFFFF">
                    <a:alpha val="0"/>
                  </a:srgbClr>
                </a:clrTo>
              </a:clrChange>
            </a:blip>
            <a:stretch>
              <a:fillRect/>
            </a:stretch>
          </p:blipFill>
          <p:spPr>
            <a:xfrm>
              <a:off x="3281680" y="1294365"/>
              <a:ext cx="6733558" cy="5017186"/>
            </a:xfrm>
            <a:prstGeom prst="rect">
              <a:avLst/>
            </a:prstGeom>
          </p:spPr>
        </p:pic>
      </p:grpSp>
    </p:spTree>
    <p:extLst>
      <p:ext uri="{BB962C8B-B14F-4D97-AF65-F5344CB8AC3E}">
        <p14:creationId xmlns:p14="http://schemas.microsoft.com/office/powerpoint/2010/main" val="376455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56"/>
                                        </p:tgtEl>
                                        <p:attrNameLst>
                                          <p:attrName>style.visibility</p:attrName>
                                        </p:attrNameLst>
                                      </p:cBhvr>
                                      <p:to>
                                        <p:strVal val="visible"/>
                                      </p:to>
                                    </p:set>
                                    <p:animEffect transition="in" filter="fade">
                                      <p:cBhvr>
                                        <p:cTn id="50"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657897" y="867433"/>
            <a:ext cx="4412759" cy="3937189"/>
            <a:chOff x="2880782" y="377548"/>
            <a:chExt cx="5771502" cy="5967776"/>
          </a:xfrm>
          <a:solidFill>
            <a:srgbClr val="FA7EDA"/>
          </a:solidFill>
        </p:grpSpPr>
        <p:sp>
          <p:nvSpPr>
            <p:cNvPr id="75" name="Rectangle 74"/>
            <p:cNvSpPr/>
            <p:nvPr/>
          </p:nvSpPr>
          <p:spPr>
            <a:xfrm>
              <a:off x="2882265" y="239574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82265" y="264777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82265" y="289979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82265" y="315182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83748" y="340212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83748" y="365415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83748" y="390618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83748" y="4158210"/>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90161" y="440283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90161" y="465486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90161" y="490689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890161" y="515892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891644" y="5409220"/>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891644" y="56612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891644" y="59132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91644" y="61653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80782" y="377548"/>
              <a:ext cx="5760640" cy="59677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Trak to track separation problem (1D </a:t>
            </a:r>
            <a:r>
              <a:rPr lang="en-US" dirty="0" err="1" smtClean="0"/>
              <a:t>meantimer</a:t>
            </a:r>
            <a:r>
              <a:rPr lang="en-US" dirty="0" smtClean="0"/>
              <a:t>)</a:t>
            </a:r>
            <a:endParaRPr lang="en-US" dirty="0"/>
          </a:p>
        </p:txBody>
      </p:sp>
      <p:sp>
        <p:nvSpPr>
          <p:cNvPr id="3" name="Content Placeholder 2"/>
          <p:cNvSpPr>
            <a:spLocks noGrp="1"/>
          </p:cNvSpPr>
          <p:nvPr>
            <p:ph idx="1"/>
          </p:nvPr>
        </p:nvSpPr>
        <p:spPr>
          <a:xfrm>
            <a:off x="483544" y="4723064"/>
            <a:ext cx="6690733" cy="1870895"/>
          </a:xfrm>
        </p:spPr>
        <p:txBody>
          <a:bodyPr>
            <a:normAutofit fontScale="85000" lnSpcReduction="10000"/>
          </a:bodyPr>
          <a:lstStyle/>
          <a:p>
            <a:r>
              <a:rPr lang="en-US" dirty="0" smtClean="0"/>
              <a:t>1D </a:t>
            </a:r>
            <a:r>
              <a:rPr lang="en-US" dirty="0" err="1" smtClean="0"/>
              <a:t>meantimer</a:t>
            </a:r>
            <a:r>
              <a:rPr lang="en-US" dirty="0" smtClean="0"/>
              <a:t> readout disadvantages</a:t>
            </a:r>
          </a:p>
          <a:p>
            <a:pPr lvl="1"/>
            <a:r>
              <a:rPr lang="en-US" dirty="0" smtClean="0"/>
              <a:t>Asymmetric resolution on the second coordinate</a:t>
            </a:r>
          </a:p>
          <a:p>
            <a:pPr lvl="1"/>
            <a:r>
              <a:rPr lang="en-US" dirty="0" smtClean="0"/>
              <a:t>2 amplifiers on the same strip </a:t>
            </a:r>
            <a:r>
              <a:rPr lang="en-US" dirty="0" smtClean="0">
                <a:sym typeface="Wingdings" panose="05000000000000000000" pitchFamily="2" charset="2"/>
              </a:rPr>
              <a:t> difficult layout for fast signals</a:t>
            </a:r>
            <a:endParaRPr lang="en-US" dirty="0" smtClean="0"/>
          </a:p>
          <a:p>
            <a:pPr lvl="1"/>
            <a:r>
              <a:rPr lang="en-US" dirty="0" smtClean="0"/>
              <a:t>Large uncertainty for &gt;1 hits on the same strip. However the probability of ambiguous events is reduced by 1/N (N= number of strips)</a:t>
            </a:r>
          </a:p>
          <a:p>
            <a:pPr lvl="1"/>
            <a:endParaRPr lang="en-US" dirty="0" smtClean="0"/>
          </a:p>
          <a:p>
            <a:endParaRPr lang="en-US" dirty="0" smtClean="0"/>
          </a:p>
        </p:txBody>
      </p:sp>
      <p:sp>
        <p:nvSpPr>
          <p:cNvPr id="4" name="Date Placeholder 3"/>
          <p:cNvSpPr>
            <a:spLocks noGrp="1"/>
          </p:cNvSpPr>
          <p:nvPr>
            <p:ph type="dt" sz="half" idx="10"/>
          </p:nvPr>
        </p:nvSpPr>
        <p:spPr>
          <a:xfrm>
            <a:off x="7292788" y="6407488"/>
            <a:ext cx="1600200" cy="365125"/>
          </a:xfrm>
        </p:spPr>
        <p:txBody>
          <a:bodyPr/>
          <a:lstStyle/>
          <a:p>
            <a:r>
              <a:rPr lang="en-US" smtClean="0"/>
              <a:t>24/02/2016</a:t>
            </a:r>
            <a:endParaRPr lang="en-US" dirty="0"/>
          </a:p>
        </p:txBody>
      </p:sp>
      <p:sp>
        <p:nvSpPr>
          <p:cNvPr id="5" name="Footer Placeholder 4"/>
          <p:cNvSpPr>
            <a:spLocks noGrp="1"/>
          </p:cNvSpPr>
          <p:nvPr>
            <p:ph type="ftr" sz="quarter" idx="11"/>
          </p:nvPr>
        </p:nvSpPr>
        <p:spPr/>
        <p:txBody>
          <a:bodyPr/>
          <a:lstStyle/>
          <a:p>
            <a:r>
              <a:rPr lang="fi-FI" dirty="0" smtClean="0"/>
              <a:t>G. Aielli - RPC 2016</a:t>
            </a:r>
            <a:endParaRPr lang="en-US" dirty="0"/>
          </a:p>
        </p:txBody>
      </p:sp>
      <p:grpSp>
        <p:nvGrpSpPr>
          <p:cNvPr id="32" name="Group 31"/>
          <p:cNvGrpSpPr/>
          <p:nvPr/>
        </p:nvGrpSpPr>
        <p:grpSpPr>
          <a:xfrm>
            <a:off x="4749314" y="920572"/>
            <a:ext cx="4221619" cy="3830909"/>
            <a:chOff x="581717" y="951362"/>
            <a:chExt cx="4221619" cy="3830909"/>
          </a:xfrm>
        </p:grpSpPr>
        <p:sp>
          <p:nvSpPr>
            <p:cNvPr id="33" name="Rectangle 32"/>
            <p:cNvSpPr/>
            <p:nvPr/>
          </p:nvSpPr>
          <p:spPr>
            <a:xfrm>
              <a:off x="581717" y="951362"/>
              <a:ext cx="4221619" cy="3830909"/>
            </a:xfrm>
            <a:prstGeom prst="rect">
              <a:avLst/>
            </a:prstGeom>
            <a:solidFill>
              <a:schemeClr val="bg1">
                <a:lumMod val="85000"/>
                <a:lumOff val="1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4826" y="1063960"/>
              <a:ext cx="4005330" cy="3648689"/>
            </a:xfrm>
            <a:prstGeom prst="rect">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653715" y="867431"/>
            <a:ext cx="4412759" cy="3937189"/>
            <a:chOff x="2880782" y="377548"/>
            <a:chExt cx="5771502" cy="5967776"/>
          </a:xfrm>
          <a:solidFill>
            <a:srgbClr val="FA7EDA"/>
          </a:solidFill>
        </p:grpSpPr>
        <p:sp>
          <p:nvSpPr>
            <p:cNvPr id="8" name="Rectangle 7"/>
            <p:cNvSpPr/>
            <p:nvPr/>
          </p:nvSpPr>
          <p:spPr>
            <a:xfrm>
              <a:off x="2882265" y="239574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82265" y="264777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82265" y="289979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2265" y="315182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83748" y="340212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83748" y="365415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83748" y="390618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83748" y="4158210"/>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90161" y="440283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90161" y="465486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0161" y="4906893"/>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90161" y="515892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91644" y="5409220"/>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91644" y="56612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1644" y="59132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1644" y="61653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80782" y="377548"/>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80782" y="629576"/>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80782" y="881604"/>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80782" y="1133632"/>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82265" y="1383931"/>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82265" y="1635959"/>
              <a:ext cx="5760640" cy="1800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82265" y="1887987"/>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82265" y="2140015"/>
              <a:ext cx="5760640" cy="18002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4447165" y="858766"/>
            <a:ext cx="4839839" cy="3931991"/>
            <a:chOff x="4447165" y="858766"/>
            <a:chExt cx="4839839" cy="3931991"/>
          </a:xfrm>
        </p:grpSpPr>
        <p:grpSp>
          <p:nvGrpSpPr>
            <p:cNvPr id="167" name="Group 166"/>
            <p:cNvGrpSpPr/>
            <p:nvPr/>
          </p:nvGrpSpPr>
          <p:grpSpPr>
            <a:xfrm>
              <a:off x="9071789" y="858766"/>
              <a:ext cx="215215" cy="3931991"/>
              <a:chOff x="9268342" y="858766"/>
              <a:chExt cx="215215" cy="3931991"/>
            </a:xfrm>
          </p:grpSpPr>
          <p:grpSp>
            <p:nvGrpSpPr>
              <p:cNvPr id="97" name="Group 96"/>
              <p:cNvGrpSpPr/>
              <p:nvPr/>
            </p:nvGrpSpPr>
            <p:grpSpPr>
              <a:xfrm>
                <a:off x="9268342" y="858766"/>
                <a:ext cx="215215" cy="136733"/>
                <a:chOff x="10765568" y="2961274"/>
                <a:chExt cx="215215" cy="136733"/>
              </a:xfrm>
            </p:grpSpPr>
            <p:sp>
              <p:nvSpPr>
                <p:cNvPr id="92" name="Isosceles Triangle 9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a:endCxn id="9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9268342" y="1023777"/>
                <a:ext cx="215215" cy="136733"/>
                <a:chOff x="10765568" y="2961274"/>
                <a:chExt cx="215215" cy="136733"/>
              </a:xfrm>
            </p:grpSpPr>
            <p:sp>
              <p:nvSpPr>
                <p:cNvPr id="99" name="Isosceles Triangle 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a:endCxn id="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9268342" y="1188788"/>
                <a:ext cx="215215" cy="136733"/>
                <a:chOff x="10765568" y="2961274"/>
                <a:chExt cx="215215" cy="136733"/>
              </a:xfrm>
            </p:grpSpPr>
            <p:sp>
              <p:nvSpPr>
                <p:cNvPr id="102" name="Isosceles Triangle 10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9268342" y="1353799"/>
                <a:ext cx="215215" cy="136733"/>
                <a:chOff x="10765568" y="2961274"/>
                <a:chExt cx="215215" cy="136733"/>
              </a:xfrm>
            </p:grpSpPr>
            <p:sp>
              <p:nvSpPr>
                <p:cNvPr id="105" name="Isosceles Triangle 1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endCxn id="1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9268342" y="1518810"/>
                <a:ext cx="215215" cy="136733"/>
                <a:chOff x="10765568" y="2961274"/>
                <a:chExt cx="215215" cy="136733"/>
              </a:xfrm>
            </p:grpSpPr>
            <p:sp>
              <p:nvSpPr>
                <p:cNvPr id="108" name="Isosceles Triangle 10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endCxn id="10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9268342" y="1683821"/>
                <a:ext cx="215215" cy="136733"/>
                <a:chOff x="10765568" y="2961274"/>
                <a:chExt cx="215215" cy="136733"/>
              </a:xfrm>
            </p:grpSpPr>
            <p:sp>
              <p:nvSpPr>
                <p:cNvPr id="111" name="Isosceles Triangle 1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a:endCxn id="1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9268342" y="1848832"/>
                <a:ext cx="215215" cy="136733"/>
                <a:chOff x="10765568" y="2961274"/>
                <a:chExt cx="215215" cy="136733"/>
              </a:xfrm>
            </p:grpSpPr>
            <p:sp>
              <p:nvSpPr>
                <p:cNvPr id="114" name="Isosceles Triangle 11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endCxn id="11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9268342" y="2013843"/>
                <a:ext cx="215215" cy="136733"/>
                <a:chOff x="10765568" y="2961274"/>
                <a:chExt cx="215215" cy="136733"/>
              </a:xfrm>
            </p:grpSpPr>
            <p:sp>
              <p:nvSpPr>
                <p:cNvPr id="117" name="Isosceles Triangle 1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endCxn id="1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9268342" y="2178854"/>
                <a:ext cx="215215" cy="136733"/>
                <a:chOff x="10765568" y="2961274"/>
                <a:chExt cx="215215" cy="136733"/>
              </a:xfrm>
            </p:grpSpPr>
            <p:sp>
              <p:nvSpPr>
                <p:cNvPr id="120" name="Isosceles Triangle 11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9268342" y="2343865"/>
                <a:ext cx="215215" cy="136733"/>
                <a:chOff x="10765568" y="2961274"/>
                <a:chExt cx="215215" cy="136733"/>
              </a:xfrm>
            </p:grpSpPr>
            <p:sp>
              <p:nvSpPr>
                <p:cNvPr id="123" name="Isosceles Triangle 12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a:endCxn id="12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9268342" y="2508876"/>
                <a:ext cx="215215" cy="136733"/>
                <a:chOff x="10765568" y="2961274"/>
                <a:chExt cx="215215" cy="136733"/>
              </a:xfrm>
            </p:grpSpPr>
            <p:sp>
              <p:nvSpPr>
                <p:cNvPr id="126" name="Isosceles Triangle 12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endCxn id="12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9268342" y="2673887"/>
                <a:ext cx="215215" cy="136733"/>
                <a:chOff x="10765568" y="2961274"/>
                <a:chExt cx="215215" cy="136733"/>
              </a:xfrm>
            </p:grpSpPr>
            <p:sp>
              <p:nvSpPr>
                <p:cNvPr id="129" name="Isosceles Triangle 12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endCxn id="12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9268342" y="2838898"/>
                <a:ext cx="215215" cy="136733"/>
                <a:chOff x="10765568" y="2961274"/>
                <a:chExt cx="215215" cy="136733"/>
              </a:xfrm>
            </p:grpSpPr>
            <p:sp>
              <p:nvSpPr>
                <p:cNvPr id="132" name="Isosceles Triangle 13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endCxn id="13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268342" y="3003909"/>
                <a:ext cx="215215" cy="136733"/>
                <a:chOff x="10765568" y="2961274"/>
                <a:chExt cx="215215" cy="136733"/>
              </a:xfrm>
            </p:grpSpPr>
            <p:sp>
              <p:nvSpPr>
                <p:cNvPr id="135" name="Isosceles Triangle 13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endCxn id="13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9268342" y="3168920"/>
                <a:ext cx="215215" cy="136733"/>
                <a:chOff x="10765568" y="2961274"/>
                <a:chExt cx="215215" cy="136733"/>
              </a:xfrm>
            </p:grpSpPr>
            <p:sp>
              <p:nvSpPr>
                <p:cNvPr id="138" name="Isosceles Triangle 137"/>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endCxn id="138"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9268342" y="3333931"/>
                <a:ext cx="215215" cy="136733"/>
                <a:chOff x="10765568" y="2961274"/>
                <a:chExt cx="215215" cy="136733"/>
              </a:xfrm>
            </p:grpSpPr>
            <p:sp>
              <p:nvSpPr>
                <p:cNvPr id="141" name="Isosceles Triangle 14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a:endCxn id="14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9268342" y="3498942"/>
                <a:ext cx="215215" cy="136733"/>
                <a:chOff x="10765568" y="2961274"/>
                <a:chExt cx="215215" cy="136733"/>
              </a:xfrm>
            </p:grpSpPr>
            <p:sp>
              <p:nvSpPr>
                <p:cNvPr id="144" name="Isosceles Triangle 143"/>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a:endCxn id="144"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9268342" y="3663953"/>
                <a:ext cx="215215" cy="136733"/>
                <a:chOff x="10765568" y="2961274"/>
                <a:chExt cx="215215" cy="136733"/>
              </a:xfrm>
            </p:grpSpPr>
            <p:sp>
              <p:nvSpPr>
                <p:cNvPr id="147" name="Isosceles Triangle 14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a:endCxn id="14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9268342" y="3828964"/>
                <a:ext cx="215215" cy="136733"/>
                <a:chOff x="10765568" y="2961274"/>
                <a:chExt cx="215215" cy="136733"/>
              </a:xfrm>
            </p:grpSpPr>
            <p:sp>
              <p:nvSpPr>
                <p:cNvPr id="150" name="Isosceles Triangle 149"/>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endCxn id="150"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268342" y="3993975"/>
                <a:ext cx="215215" cy="136733"/>
                <a:chOff x="10765568" y="2961274"/>
                <a:chExt cx="215215" cy="136733"/>
              </a:xfrm>
            </p:grpSpPr>
            <p:sp>
              <p:nvSpPr>
                <p:cNvPr id="153" name="Isosceles Triangle 15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endCxn id="15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9268342" y="4158986"/>
                <a:ext cx="215215" cy="136733"/>
                <a:chOff x="10765568" y="2961274"/>
                <a:chExt cx="215215" cy="136733"/>
              </a:xfrm>
            </p:grpSpPr>
            <p:sp>
              <p:nvSpPr>
                <p:cNvPr id="156" name="Isosceles Triangle 155"/>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a:endCxn id="156"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268342" y="4323997"/>
                <a:ext cx="215215" cy="136733"/>
                <a:chOff x="10765568" y="2961274"/>
                <a:chExt cx="215215" cy="136733"/>
              </a:xfrm>
            </p:grpSpPr>
            <p:sp>
              <p:nvSpPr>
                <p:cNvPr id="159" name="Isosceles Triangle 15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a:endCxn id="15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268342" y="4489008"/>
                <a:ext cx="215215" cy="136733"/>
                <a:chOff x="10765568" y="2961274"/>
                <a:chExt cx="215215" cy="136733"/>
              </a:xfrm>
            </p:grpSpPr>
            <p:sp>
              <p:nvSpPr>
                <p:cNvPr id="162" name="Isosceles Triangle 161"/>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endCxn id="162"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9268342" y="4654024"/>
                <a:ext cx="215215" cy="136733"/>
                <a:chOff x="10765568" y="2961274"/>
                <a:chExt cx="215215" cy="136733"/>
              </a:xfrm>
            </p:grpSpPr>
            <p:sp>
              <p:nvSpPr>
                <p:cNvPr id="165" name="Isosceles Triangle 16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endCxn id="16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flipH="1">
              <a:off x="4447165" y="858766"/>
              <a:ext cx="215215" cy="3931991"/>
              <a:chOff x="9268342" y="858766"/>
              <a:chExt cx="215215" cy="3931991"/>
            </a:xfrm>
          </p:grpSpPr>
          <p:grpSp>
            <p:nvGrpSpPr>
              <p:cNvPr id="169" name="Group 168"/>
              <p:cNvGrpSpPr/>
              <p:nvPr/>
            </p:nvGrpSpPr>
            <p:grpSpPr>
              <a:xfrm>
                <a:off x="9268342" y="858766"/>
                <a:ext cx="215215" cy="136733"/>
                <a:chOff x="10765568" y="2961274"/>
                <a:chExt cx="215215" cy="136733"/>
              </a:xfrm>
            </p:grpSpPr>
            <p:sp>
              <p:nvSpPr>
                <p:cNvPr id="239" name="Isosceles Triangle 23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p:cNvCxnSpPr>
                  <a:endCxn id="23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9268342" y="1023777"/>
                <a:ext cx="215215" cy="136733"/>
                <a:chOff x="10765568" y="2961274"/>
                <a:chExt cx="215215" cy="136733"/>
              </a:xfrm>
            </p:grpSpPr>
            <p:sp>
              <p:nvSpPr>
                <p:cNvPr id="237" name="Isosceles Triangle 23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a:endCxn id="23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9268342" y="1188788"/>
                <a:ext cx="215215" cy="136733"/>
                <a:chOff x="10765568" y="2961274"/>
                <a:chExt cx="215215" cy="136733"/>
              </a:xfrm>
            </p:grpSpPr>
            <p:sp>
              <p:nvSpPr>
                <p:cNvPr id="235" name="Isosceles Triangle 23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p:cNvCxnSpPr>
                  <a:endCxn id="23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268342" y="1353799"/>
                <a:ext cx="215215" cy="136733"/>
                <a:chOff x="10765568" y="2961274"/>
                <a:chExt cx="215215" cy="136733"/>
              </a:xfrm>
            </p:grpSpPr>
            <p:sp>
              <p:nvSpPr>
                <p:cNvPr id="233" name="Isosceles Triangle 23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a:endCxn id="23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9268342" y="1518810"/>
                <a:ext cx="215215" cy="136733"/>
                <a:chOff x="10765568" y="2961274"/>
                <a:chExt cx="215215" cy="136733"/>
              </a:xfrm>
            </p:grpSpPr>
            <p:sp>
              <p:nvSpPr>
                <p:cNvPr id="231" name="Isosceles Triangle 23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a:endCxn id="23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9268342" y="1683821"/>
                <a:ext cx="215215" cy="136733"/>
                <a:chOff x="10765568" y="2961274"/>
                <a:chExt cx="215215" cy="136733"/>
              </a:xfrm>
            </p:grpSpPr>
            <p:sp>
              <p:nvSpPr>
                <p:cNvPr id="229" name="Isosceles Triangle 22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p:cNvCxnSpPr>
                  <a:endCxn id="22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9268342" y="1848832"/>
                <a:ext cx="215215" cy="136733"/>
                <a:chOff x="10765568" y="2961274"/>
                <a:chExt cx="215215" cy="136733"/>
              </a:xfrm>
            </p:grpSpPr>
            <p:sp>
              <p:nvSpPr>
                <p:cNvPr id="227" name="Isosceles Triangle 22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endCxn id="22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9268342" y="2013843"/>
                <a:ext cx="215215" cy="136733"/>
                <a:chOff x="10765568" y="2961274"/>
                <a:chExt cx="215215" cy="136733"/>
              </a:xfrm>
            </p:grpSpPr>
            <p:sp>
              <p:nvSpPr>
                <p:cNvPr id="225" name="Isosceles Triangle 22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p:cNvCxnSpPr>
                  <a:endCxn id="22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268342" y="2178854"/>
                <a:ext cx="215215" cy="136733"/>
                <a:chOff x="10765568" y="2961274"/>
                <a:chExt cx="215215" cy="136733"/>
              </a:xfrm>
            </p:grpSpPr>
            <p:sp>
              <p:nvSpPr>
                <p:cNvPr id="223" name="Isosceles Triangle 22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a:endCxn id="22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9268342" y="2343865"/>
                <a:ext cx="215215" cy="136733"/>
                <a:chOff x="10765568" y="2961274"/>
                <a:chExt cx="215215" cy="136733"/>
              </a:xfrm>
            </p:grpSpPr>
            <p:sp>
              <p:nvSpPr>
                <p:cNvPr id="221" name="Isosceles Triangle 22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endCxn id="22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9268342" y="2508876"/>
                <a:ext cx="215215" cy="136733"/>
                <a:chOff x="10765568" y="2961274"/>
                <a:chExt cx="215215" cy="136733"/>
              </a:xfrm>
            </p:grpSpPr>
            <p:sp>
              <p:nvSpPr>
                <p:cNvPr id="219" name="Isosceles Triangle 21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a:endCxn id="21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9268342" y="2673887"/>
                <a:ext cx="215215" cy="136733"/>
                <a:chOff x="10765568" y="2961274"/>
                <a:chExt cx="215215" cy="136733"/>
              </a:xfrm>
            </p:grpSpPr>
            <p:sp>
              <p:nvSpPr>
                <p:cNvPr id="217" name="Isosceles Triangle 21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a:endCxn id="21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9268342" y="2838898"/>
                <a:ext cx="215215" cy="136733"/>
                <a:chOff x="10765568" y="2961274"/>
                <a:chExt cx="215215" cy="136733"/>
              </a:xfrm>
            </p:grpSpPr>
            <p:sp>
              <p:nvSpPr>
                <p:cNvPr id="215" name="Isosceles Triangle 21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endCxn id="21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268342" y="3003909"/>
                <a:ext cx="215215" cy="136733"/>
                <a:chOff x="10765568" y="2961274"/>
                <a:chExt cx="215215" cy="136733"/>
              </a:xfrm>
            </p:grpSpPr>
            <p:sp>
              <p:nvSpPr>
                <p:cNvPr id="213" name="Isosceles Triangle 21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p:cNvCxnSpPr>
                  <a:endCxn id="21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9268342" y="3168920"/>
                <a:ext cx="215215" cy="136733"/>
                <a:chOff x="10765568" y="2961274"/>
                <a:chExt cx="215215" cy="136733"/>
              </a:xfrm>
            </p:grpSpPr>
            <p:sp>
              <p:nvSpPr>
                <p:cNvPr id="211" name="Isosceles Triangle 21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p:cNvCxnSpPr>
                  <a:endCxn id="21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9268342" y="3333931"/>
                <a:ext cx="215215" cy="136733"/>
                <a:chOff x="10765568" y="2961274"/>
                <a:chExt cx="215215" cy="136733"/>
              </a:xfrm>
            </p:grpSpPr>
            <p:sp>
              <p:nvSpPr>
                <p:cNvPr id="209" name="Isosceles Triangle 20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endCxn id="20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9268342" y="3498942"/>
                <a:ext cx="215215" cy="136733"/>
                <a:chOff x="10765568" y="2961274"/>
                <a:chExt cx="215215" cy="136733"/>
              </a:xfrm>
            </p:grpSpPr>
            <p:sp>
              <p:nvSpPr>
                <p:cNvPr id="207" name="Isosceles Triangle 20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endCxn id="20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9268342" y="3663953"/>
                <a:ext cx="215215" cy="136733"/>
                <a:chOff x="10765568" y="2961274"/>
                <a:chExt cx="215215" cy="136733"/>
              </a:xfrm>
            </p:grpSpPr>
            <p:sp>
              <p:nvSpPr>
                <p:cNvPr id="205" name="Isosceles Triangle 20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endCxn id="20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9268342" y="3828964"/>
                <a:ext cx="215215" cy="136733"/>
                <a:chOff x="10765568" y="2961274"/>
                <a:chExt cx="215215" cy="136733"/>
              </a:xfrm>
            </p:grpSpPr>
            <p:sp>
              <p:nvSpPr>
                <p:cNvPr id="203" name="Isosceles Triangle 20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endCxn id="20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9268342" y="3993975"/>
                <a:ext cx="215215" cy="136733"/>
                <a:chOff x="10765568" y="2961274"/>
                <a:chExt cx="215215" cy="136733"/>
              </a:xfrm>
            </p:grpSpPr>
            <p:sp>
              <p:nvSpPr>
                <p:cNvPr id="201" name="Isosceles Triangle 200"/>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endCxn id="201"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9268342" y="4158986"/>
                <a:ext cx="215215" cy="136733"/>
                <a:chOff x="10765568" y="2961274"/>
                <a:chExt cx="215215" cy="136733"/>
              </a:xfrm>
            </p:grpSpPr>
            <p:sp>
              <p:nvSpPr>
                <p:cNvPr id="199" name="Isosceles Triangle 198"/>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endCxn id="199"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9268342" y="4323997"/>
                <a:ext cx="215215" cy="136733"/>
                <a:chOff x="10765568" y="2961274"/>
                <a:chExt cx="215215" cy="136733"/>
              </a:xfrm>
            </p:grpSpPr>
            <p:sp>
              <p:nvSpPr>
                <p:cNvPr id="197" name="Isosceles Triangle 196"/>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endCxn id="197"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9268342" y="4489008"/>
                <a:ext cx="215215" cy="136733"/>
                <a:chOff x="10765568" y="2961274"/>
                <a:chExt cx="215215" cy="136733"/>
              </a:xfrm>
            </p:grpSpPr>
            <p:sp>
              <p:nvSpPr>
                <p:cNvPr id="195" name="Isosceles Triangle 194"/>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endCxn id="195"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9268342" y="4654024"/>
                <a:ext cx="215215" cy="136733"/>
                <a:chOff x="10765568" y="2961274"/>
                <a:chExt cx="215215" cy="136733"/>
              </a:xfrm>
            </p:grpSpPr>
            <p:sp>
              <p:nvSpPr>
                <p:cNvPr id="193" name="Isosceles Triangle 192"/>
                <p:cNvSpPr/>
                <p:nvPr/>
              </p:nvSpPr>
              <p:spPr>
                <a:xfrm rot="5400000">
                  <a:off x="10853161" y="2970386"/>
                  <a:ext cx="136733" cy="1185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endCxn id="193" idx="3"/>
                </p:cNvCxnSpPr>
                <p:nvPr/>
              </p:nvCxnSpPr>
              <p:spPr>
                <a:xfrm>
                  <a:off x="10765568" y="3029144"/>
                  <a:ext cx="96705" cy="4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241" name="Content Placeholder 2"/>
              <p:cNvSpPr txBox="1">
                <a:spLocks/>
              </p:cNvSpPr>
              <p:nvPr/>
            </p:nvSpPr>
            <p:spPr>
              <a:xfrm>
                <a:off x="268058" y="1042445"/>
                <a:ext cx="3581793" cy="389702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45000"/>
                  <a:buFont typeface="Wingdings" panose="05000000000000000000" pitchFamily="2" charset="2"/>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66000"/>
                  <a:buFont typeface="Century Gothic" panose="020B0502020202020204" pitchFamily="34" charset="0"/>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1D </a:t>
                </a:r>
                <a:r>
                  <a:rPr lang="en-US" dirty="0" err="1" smtClean="0"/>
                  <a:t>meantimer</a:t>
                </a:r>
                <a:r>
                  <a:rPr lang="en-US" dirty="0" smtClean="0"/>
                  <a:t> readout </a:t>
                </a:r>
              </a:p>
              <a:p>
                <a:r>
                  <a:rPr lang="en-US" dirty="0" smtClean="0"/>
                  <a:t>Use the timing the signal pick up at both ends of the strips to determine the second coordinate (t1-t2) and T0 (t1+t2)/2</a:t>
                </a:r>
              </a:p>
              <a:p>
                <a:pPr marL="285750" lvl="1">
                  <a:buSzPct val="145000"/>
                  <a:buFont typeface="Wingdings" panose="05000000000000000000" pitchFamily="2" charset="2"/>
                  <a:buChar char="§"/>
                </a:pPr>
                <a:r>
                  <a:rPr lang="en-US" dirty="0"/>
                  <a:t>Intrinsically robust against ghosts in multiple tracks </a:t>
                </a:r>
                <a:endParaRPr lang="en-US" dirty="0" smtClean="0"/>
              </a:p>
              <a:p>
                <a:pPr marL="285750" lvl="1">
                  <a:buSzPct val="145000"/>
                  <a:buFont typeface="Wingdings" panose="05000000000000000000" pitchFamily="2" charset="2"/>
                  <a:buChar char="§"/>
                </a:pPr>
                <a:r>
                  <a:rPr lang="en-US" dirty="0" smtClean="0"/>
                  <a:t>The uncertainty is driven by the digitization binning (e.g. 200ps </a:t>
                </a:r>
                <a:r>
                  <a:rPr lang="en-US" dirty="0" smtClean="0">
                    <a:sym typeface="Wingdings" panose="05000000000000000000" pitchFamily="2" charset="2"/>
                  </a:rPr>
                  <a:t> 3/</a:t>
                </a:r>
                <a14:m>
                  <m:oMath xmlns:m="http://schemas.openxmlformats.org/officeDocument/2006/math">
                    <m:rad>
                      <m:radPr>
                        <m:degHide m:val="on"/>
                        <m:ctrlPr>
                          <a:rPr lang="en-US" i="1" smtClean="0">
                            <a:latin typeface="Cambria Math" panose="02040503050406030204" pitchFamily="18" charset="0"/>
                            <a:sym typeface="Wingdings" panose="05000000000000000000" pitchFamily="2" charset="2"/>
                          </a:rPr>
                        </m:ctrlPr>
                      </m:radPr>
                      <m:deg/>
                      <m:e>
                        <m:r>
                          <a:rPr lang="it-IT" b="0" i="1" smtClean="0">
                            <a:latin typeface="Cambria Math" panose="02040503050406030204" pitchFamily="18" charset="0"/>
                            <a:sym typeface="Wingdings" panose="05000000000000000000" pitchFamily="2" charset="2"/>
                          </a:rPr>
                          <m:t>12</m:t>
                        </m:r>
                      </m:e>
                    </m:rad>
                  </m:oMath>
                </a14:m>
                <a:r>
                  <a:rPr lang="en-US" dirty="0" smtClean="0">
                    <a:sym typeface="Wingdings" panose="05000000000000000000" pitchFamily="2" charset="2"/>
                  </a:rPr>
                  <a:t> cm)</a:t>
                </a:r>
                <a:endParaRPr lang="en-US" dirty="0" smtClean="0"/>
              </a:p>
              <a:p>
                <a:endParaRPr lang="en-US" dirty="0" smtClean="0"/>
              </a:p>
            </p:txBody>
          </p:sp>
        </mc:Choice>
        <mc:Fallback xmlns="">
          <p:sp>
            <p:nvSpPr>
              <p:cNvPr id="241" name="Content Placeholder 2"/>
              <p:cNvSpPr txBox="1">
                <a:spLocks noRot="1" noChangeAspect="1" noMove="1" noResize="1" noEditPoints="1" noAdjustHandles="1" noChangeArrowheads="1" noChangeShapeType="1" noTextEdit="1"/>
              </p:cNvSpPr>
              <p:nvPr/>
            </p:nvSpPr>
            <p:spPr>
              <a:xfrm>
                <a:off x="268058" y="1042445"/>
                <a:ext cx="3581793" cy="3897023"/>
              </a:xfrm>
              <a:prstGeom prst="rect">
                <a:avLst/>
              </a:prstGeom>
              <a:blipFill rotWithShape="0">
                <a:blip r:embed="rId2"/>
                <a:stretch>
                  <a:fillRect l="-4422" t="-4695"/>
                </a:stretch>
              </a:blipFill>
            </p:spPr>
            <p:txBody>
              <a:bodyPr/>
              <a:lstStyle/>
              <a:p>
                <a:r>
                  <a:rPr lang="en-US">
                    <a:noFill/>
                  </a:rPr>
                  <a:t> </a:t>
                </a:r>
              </a:p>
            </p:txBody>
          </p:sp>
        </mc:Fallback>
      </mc:AlternateContent>
      <p:grpSp>
        <p:nvGrpSpPr>
          <p:cNvPr id="273" name="Group 272"/>
          <p:cNvGrpSpPr/>
          <p:nvPr/>
        </p:nvGrpSpPr>
        <p:grpSpPr>
          <a:xfrm>
            <a:off x="5913251" y="2521841"/>
            <a:ext cx="828000" cy="141304"/>
            <a:chOff x="5913251" y="2521841"/>
            <a:chExt cx="828000" cy="141304"/>
          </a:xfrm>
        </p:grpSpPr>
        <p:sp>
          <p:nvSpPr>
            <p:cNvPr id="243" name="Rectangle 242"/>
            <p:cNvSpPr/>
            <p:nvPr/>
          </p:nvSpPr>
          <p:spPr>
            <a:xfrm>
              <a:off x="6271642" y="2521841"/>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p:cNvGrpSpPr/>
            <p:nvPr/>
          </p:nvGrpSpPr>
          <p:grpSpPr>
            <a:xfrm>
              <a:off x="5913251" y="2581546"/>
              <a:ext cx="828000" cy="1331"/>
              <a:chOff x="5569252" y="3421073"/>
              <a:chExt cx="1173380" cy="1331"/>
            </a:xfrm>
          </p:grpSpPr>
          <p:cxnSp>
            <p:nvCxnSpPr>
              <p:cNvPr id="251" name="Straight Arrow Connector 250"/>
              <p:cNvCxnSpPr/>
              <p:nvPr/>
            </p:nvCxnSpPr>
            <p:spPr>
              <a:xfrm>
                <a:off x="6226140" y="3421073"/>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H="1">
                <a:off x="5569252" y="3422404"/>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2" name="Group 271"/>
          <p:cNvGrpSpPr/>
          <p:nvPr/>
        </p:nvGrpSpPr>
        <p:grpSpPr>
          <a:xfrm>
            <a:off x="5372699" y="3352915"/>
            <a:ext cx="2840873" cy="141304"/>
            <a:chOff x="5372699" y="3352915"/>
            <a:chExt cx="2840873" cy="141304"/>
          </a:xfrm>
        </p:grpSpPr>
        <p:sp>
          <p:nvSpPr>
            <p:cNvPr id="244" name="Rectangle 243"/>
            <p:cNvSpPr/>
            <p:nvPr/>
          </p:nvSpPr>
          <p:spPr>
            <a:xfrm>
              <a:off x="5897737" y="3352915"/>
              <a:ext cx="131850" cy="1413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7565230" y="3352915"/>
              <a:ext cx="131850" cy="1413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5372699" y="3421073"/>
              <a:ext cx="2840873" cy="1331"/>
              <a:chOff x="5569252" y="3421073"/>
              <a:chExt cx="2840873" cy="1331"/>
            </a:xfrm>
          </p:grpSpPr>
          <p:cxnSp>
            <p:nvCxnSpPr>
              <p:cNvPr id="247" name="Straight Arrow Connector 246"/>
              <p:cNvCxnSpPr/>
              <p:nvPr/>
            </p:nvCxnSpPr>
            <p:spPr>
              <a:xfrm>
                <a:off x="7893633" y="3421073"/>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5569252" y="3422404"/>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7" name="Straight Connector 256"/>
            <p:cNvCxnSpPr>
              <a:endCxn id="245" idx="1"/>
            </p:cNvCxnSpPr>
            <p:nvPr/>
          </p:nvCxnSpPr>
          <p:spPr>
            <a:xfrm>
              <a:off x="6029587" y="3421073"/>
              <a:ext cx="1535643" cy="249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1" name="TextBox 260"/>
              <p:cNvSpPr txBox="1"/>
              <p:nvPr/>
            </p:nvSpPr>
            <p:spPr>
              <a:xfrm>
                <a:off x="9378029" y="2440154"/>
                <a:ext cx="2556790" cy="1107996"/>
              </a:xfrm>
              <a:prstGeom prst="rect">
                <a:avLst/>
              </a:prstGeom>
              <a:noFill/>
              <a:ln>
                <a:solidFill>
                  <a:srgbClr val="C00000"/>
                </a:solidFill>
              </a:ln>
            </p:spPr>
            <p:txBody>
              <a:bodyPr wrap="none" lIns="0" tIns="0" rIns="0" bIns="0" rtlCol="0">
                <a:spAutoFit/>
              </a:bodyPr>
              <a:lstStyle/>
              <a:p>
                <a:r>
                  <a:rPr lang="en-US" dirty="0" smtClean="0"/>
                  <a:t>x1</a:t>
                </a:r>
                <a14:m>
                  <m:oMath xmlns:m="http://schemas.openxmlformats.org/officeDocument/2006/math">
                    <m:r>
                      <a:rPr lang="en-US" i="1" smtClean="0">
                        <a:latin typeface="Cambria Math" panose="02040503050406030204" pitchFamily="18" charset="0"/>
                      </a:rPr>
                      <m:t>=</m:t>
                    </m:r>
                    <m:r>
                      <a:rPr lang="it-IT" b="0" i="1" smtClean="0">
                        <a:latin typeface="Cambria Math" panose="02040503050406030204" pitchFamily="18" charset="0"/>
                      </a:rPr>
                      <m:t>𝑉</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1−</m:t>
                        </m:r>
                        <m:r>
                          <a:rPr lang="it-IT" b="0" i="1" smtClean="0">
                            <a:latin typeface="Cambria Math" panose="02040503050406030204" pitchFamily="18" charset="0"/>
                          </a:rPr>
                          <m:t>𝑡</m:t>
                        </m:r>
                        <m:r>
                          <a:rPr lang="it-IT" b="0" i="1" smtClean="0">
                            <a:latin typeface="Cambria Math" panose="02040503050406030204" pitchFamily="18" charset="0"/>
                          </a:rPr>
                          <m:t>0</m:t>
                        </m:r>
                      </m:e>
                    </m:d>
                  </m:oMath>
                </a14:m>
                <a:endParaRPr lang="it-IT" b="0" dirty="0" smtClean="0"/>
              </a:p>
              <a:p>
                <a:r>
                  <a:rPr lang="en-US" dirty="0" smtClean="0"/>
                  <a:t>X2 </a:t>
                </a:r>
                <a14:m>
                  <m:oMath xmlns:m="http://schemas.openxmlformats.org/officeDocument/2006/math">
                    <m:r>
                      <a:rPr lang="en-US" i="1">
                        <a:latin typeface="Cambria Math" panose="02040503050406030204" pitchFamily="18" charset="0"/>
                      </a:rPr>
                      <m:t>=</m:t>
                    </m:r>
                    <m:r>
                      <a:rPr lang="it-IT" i="1">
                        <a:latin typeface="Cambria Math" panose="02040503050406030204" pitchFamily="18" charset="0"/>
                      </a:rPr>
                      <m:t>𝑉</m:t>
                    </m:r>
                    <m:r>
                      <a:rPr lang="it-IT" i="1">
                        <a:latin typeface="Cambria Math" panose="02040503050406030204" pitchFamily="18" charset="0"/>
                      </a:rPr>
                      <m:t>(</m:t>
                    </m:r>
                    <m:r>
                      <a:rPr lang="it-IT" i="1">
                        <a:latin typeface="Cambria Math" panose="02040503050406030204" pitchFamily="18" charset="0"/>
                      </a:rPr>
                      <m:t>𝑡</m:t>
                    </m:r>
                    <m:r>
                      <a:rPr lang="it-IT" b="0" i="1" smtClean="0">
                        <a:latin typeface="Cambria Math" panose="02040503050406030204" pitchFamily="18" charset="0"/>
                      </a:rPr>
                      <m:t>2</m:t>
                    </m:r>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0)</m:t>
                    </m:r>
                  </m:oMath>
                </a14:m>
                <a:endParaRPr lang="en-US" dirty="0"/>
              </a:p>
              <a:p>
                <a:r>
                  <a:rPr lang="en-US" dirty="0" smtClean="0"/>
                  <a:t>L = x1+x2 = V(t1+t2-2t0)</a:t>
                </a:r>
              </a:p>
              <a:p>
                <a:r>
                  <a:rPr lang="en-US" dirty="0" smtClean="0"/>
                  <a:t>t0 = 1/2[(t1+t2)-L/v]</a:t>
                </a:r>
                <a:endParaRPr lang="en-US" dirty="0"/>
              </a:p>
            </p:txBody>
          </p:sp>
        </mc:Choice>
        <mc:Fallback xmlns="">
          <p:sp>
            <p:nvSpPr>
              <p:cNvPr id="261" name="TextBox 260"/>
              <p:cNvSpPr txBox="1">
                <a:spLocks noRot="1" noChangeAspect="1" noMove="1" noResize="1" noEditPoints="1" noAdjustHandles="1" noChangeArrowheads="1" noChangeShapeType="1" noTextEdit="1"/>
              </p:cNvSpPr>
              <p:nvPr/>
            </p:nvSpPr>
            <p:spPr>
              <a:xfrm>
                <a:off x="9378029" y="2440154"/>
                <a:ext cx="2556790" cy="1107996"/>
              </a:xfrm>
              <a:prstGeom prst="rect">
                <a:avLst/>
              </a:prstGeom>
              <a:blipFill rotWithShape="0">
                <a:blip r:embed="rId3"/>
                <a:stretch>
                  <a:fillRect l="-5213" t="-6522" r="-4976" b="-11413"/>
                </a:stretch>
              </a:blipFill>
              <a:ln>
                <a:solidFill>
                  <a:srgbClr val="C00000"/>
                </a:solidFill>
              </a:ln>
            </p:spPr>
            <p:txBody>
              <a:bodyPr/>
              <a:lstStyle/>
              <a:p>
                <a:r>
                  <a:rPr lang="en-US">
                    <a:noFill/>
                  </a:rPr>
                  <a:t> </a:t>
                </a:r>
              </a:p>
            </p:txBody>
          </p:sp>
        </mc:Fallback>
      </mc:AlternateContent>
      <p:grpSp>
        <p:nvGrpSpPr>
          <p:cNvPr id="276" name="Group 275"/>
          <p:cNvGrpSpPr/>
          <p:nvPr/>
        </p:nvGrpSpPr>
        <p:grpSpPr>
          <a:xfrm>
            <a:off x="3576372" y="812086"/>
            <a:ext cx="6610213" cy="1269627"/>
            <a:chOff x="3670378" y="812086"/>
            <a:chExt cx="6431737" cy="1269627"/>
          </a:xfrm>
        </p:grpSpPr>
        <p:sp>
          <p:nvSpPr>
            <p:cNvPr id="266" name="TextBox 265"/>
            <p:cNvSpPr txBox="1"/>
            <p:nvPr/>
          </p:nvSpPr>
          <p:spPr>
            <a:xfrm>
              <a:off x="9237776" y="1543039"/>
              <a:ext cx="864339" cy="369332"/>
            </a:xfrm>
            <a:prstGeom prst="rect">
              <a:avLst/>
            </a:prstGeom>
            <a:solidFill>
              <a:srgbClr val="023FC6"/>
            </a:solidFill>
          </p:spPr>
          <p:txBody>
            <a:bodyPr wrap="none" rtlCol="0">
              <a:spAutoFit/>
            </a:bodyPr>
            <a:lstStyle/>
            <a:p>
              <a:r>
                <a:rPr lang="en-US" dirty="0" smtClean="0"/>
                <a:t>(x1;t1)</a:t>
              </a:r>
              <a:endParaRPr lang="en-US" dirty="0"/>
            </a:p>
          </p:txBody>
        </p:sp>
        <p:sp>
          <p:nvSpPr>
            <p:cNvPr id="267" name="TextBox 266"/>
            <p:cNvSpPr txBox="1"/>
            <p:nvPr/>
          </p:nvSpPr>
          <p:spPr>
            <a:xfrm>
              <a:off x="3670378" y="1542378"/>
              <a:ext cx="864339" cy="369332"/>
            </a:xfrm>
            <a:prstGeom prst="rect">
              <a:avLst/>
            </a:prstGeom>
            <a:solidFill>
              <a:srgbClr val="023FC6"/>
            </a:solidFill>
          </p:spPr>
          <p:txBody>
            <a:bodyPr wrap="none" rtlCol="0">
              <a:spAutoFit/>
            </a:bodyPr>
            <a:lstStyle/>
            <a:p>
              <a:r>
                <a:rPr lang="en-US" dirty="0" smtClean="0"/>
                <a:t>(x2;t2)</a:t>
              </a:r>
              <a:endParaRPr lang="en-US" dirty="0"/>
            </a:p>
          </p:txBody>
        </p:sp>
        <p:grpSp>
          <p:nvGrpSpPr>
            <p:cNvPr id="275" name="Group 274"/>
            <p:cNvGrpSpPr/>
            <p:nvPr/>
          </p:nvGrpSpPr>
          <p:grpSpPr>
            <a:xfrm>
              <a:off x="4654849" y="812086"/>
              <a:ext cx="4404454" cy="1269627"/>
              <a:chOff x="4654849" y="812086"/>
              <a:chExt cx="4404454" cy="1269627"/>
            </a:xfrm>
          </p:grpSpPr>
          <p:cxnSp>
            <p:nvCxnSpPr>
              <p:cNvPr id="263" name="Straight Connector 262"/>
              <p:cNvCxnSpPr>
                <a:stCxn id="28" idx="1"/>
                <a:endCxn id="28" idx="3"/>
              </p:cNvCxnSpPr>
              <p:nvPr/>
            </p:nvCxnSpPr>
            <p:spPr>
              <a:xfrm>
                <a:off x="4654849" y="1590768"/>
                <a:ext cx="440445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74" name="Group 273"/>
              <p:cNvGrpSpPr/>
              <p:nvPr/>
            </p:nvGrpSpPr>
            <p:grpSpPr>
              <a:xfrm>
                <a:off x="7367807" y="812086"/>
                <a:ext cx="828000" cy="1269627"/>
                <a:chOff x="7367807" y="812086"/>
                <a:chExt cx="828000" cy="1269627"/>
              </a:xfrm>
            </p:grpSpPr>
            <p:sp>
              <p:nvSpPr>
                <p:cNvPr id="242" name="Rectangle 241"/>
                <p:cNvSpPr/>
                <p:nvPr/>
              </p:nvSpPr>
              <p:spPr>
                <a:xfrm>
                  <a:off x="7715882" y="1695486"/>
                  <a:ext cx="131850" cy="141304"/>
                </a:xfrm>
                <a:prstGeom prst="rect">
                  <a:avLst/>
                </a:prstGeom>
                <a:solidFill>
                  <a:srgbClr val="023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p:cNvGrpSpPr/>
                <p:nvPr/>
              </p:nvGrpSpPr>
              <p:grpSpPr>
                <a:xfrm>
                  <a:off x="7367807" y="1751142"/>
                  <a:ext cx="828000" cy="1331"/>
                  <a:chOff x="5569252" y="3421073"/>
                  <a:chExt cx="1173380" cy="1331"/>
                </a:xfrm>
              </p:grpSpPr>
              <p:cxnSp>
                <p:nvCxnSpPr>
                  <p:cNvPr id="259" name="Straight Arrow Connector 258"/>
                  <p:cNvCxnSpPr/>
                  <p:nvPr/>
                </p:nvCxnSpPr>
                <p:spPr>
                  <a:xfrm>
                    <a:off x="6226140" y="3421073"/>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H="1">
                    <a:off x="5569252" y="3422404"/>
                    <a:ext cx="516492"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5" name="Straight Connector 264"/>
                <p:cNvCxnSpPr/>
                <p:nvPr/>
              </p:nvCxnSpPr>
              <p:spPr>
                <a:xfrm>
                  <a:off x="7789287" y="812086"/>
                  <a:ext cx="0" cy="1269627"/>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sp>
            <p:nvSpPr>
              <p:cNvPr id="268" name="TextBox 267"/>
              <p:cNvSpPr txBox="1"/>
              <p:nvPr/>
            </p:nvSpPr>
            <p:spPr>
              <a:xfrm>
                <a:off x="6651374" y="1260365"/>
                <a:ext cx="292068" cy="369332"/>
              </a:xfrm>
              <a:prstGeom prst="rect">
                <a:avLst/>
              </a:prstGeom>
              <a:solidFill>
                <a:srgbClr val="023FC6"/>
              </a:solidFill>
            </p:spPr>
            <p:txBody>
              <a:bodyPr wrap="none" rtlCol="0">
                <a:spAutoFit/>
              </a:bodyPr>
              <a:lstStyle/>
              <a:p>
                <a:r>
                  <a:rPr lang="en-US" dirty="0" smtClean="0"/>
                  <a:t>L</a:t>
                </a:r>
                <a:endParaRPr lang="en-US" dirty="0"/>
              </a:p>
            </p:txBody>
          </p:sp>
        </p:grpSp>
      </p:grpSp>
    </p:spTree>
    <p:extLst>
      <p:ext uri="{BB962C8B-B14F-4D97-AF65-F5344CB8AC3E}">
        <p14:creationId xmlns:p14="http://schemas.microsoft.com/office/powerpoint/2010/main" val="3332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Mesh</Template>
  <TotalTime>44124</TotalTime>
  <Words>2965</Words>
  <Application>Microsoft Office PowerPoint</Application>
  <PresentationFormat>Widescreen</PresentationFormat>
  <Paragraphs>465</Paragraphs>
  <Slides>29</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3" baseType="lpstr">
      <vt:lpstr>ＭＳ Ｐゴシック</vt:lpstr>
      <vt:lpstr>Arial</vt:lpstr>
      <vt:lpstr>Calibri</vt:lpstr>
      <vt:lpstr>Cambria Math</vt:lpstr>
      <vt:lpstr>Century Gothic</vt:lpstr>
      <vt:lpstr>Papyrus</vt:lpstr>
      <vt:lpstr>Symap</vt:lpstr>
      <vt:lpstr>Symath</vt:lpstr>
      <vt:lpstr>Symbol</vt:lpstr>
      <vt:lpstr>Wingdings</vt:lpstr>
      <vt:lpstr>Wingdings 3</vt:lpstr>
      <vt:lpstr>Mesh</vt:lpstr>
      <vt:lpstr>MathType 6.0 Equation</vt:lpstr>
      <vt:lpstr>Acrobat Document</vt:lpstr>
      <vt:lpstr>5D tracking concept for the next generation ATLAS muon trigger…and beyond</vt:lpstr>
      <vt:lpstr>Future challenges and strategies</vt:lpstr>
      <vt:lpstr>To keep in mind for the future</vt:lpstr>
      <vt:lpstr>RPC event Localization and parametric space</vt:lpstr>
      <vt:lpstr>The timing features of rpcs </vt:lpstr>
      <vt:lpstr>The tracking features of rpcs</vt:lpstr>
      <vt:lpstr>Trak to track separation problem (pad vs strips)</vt:lpstr>
      <vt:lpstr>Trak to track separation problem (1D meantimer)</vt:lpstr>
      <vt:lpstr>Trak to track separation problem (1D meantimer)</vt:lpstr>
      <vt:lpstr>The 2d meantimer concept</vt:lpstr>
      <vt:lpstr>2D meantimer basic definitions</vt:lpstr>
      <vt:lpstr>2D meantimer properties</vt:lpstr>
      <vt:lpstr>Preliminary results of 2015 test beam</vt:lpstr>
      <vt:lpstr>2D meantimer observables</vt:lpstr>
      <vt:lpstr>2D meantimer Dt-Dxy test</vt:lpstr>
      <vt:lpstr>The fifth dimension ?</vt:lpstr>
      <vt:lpstr>Charge based discrimination </vt:lpstr>
      <vt:lpstr>The 2d meantimer t0 determination and multiple hits</vt:lpstr>
      <vt:lpstr>The 2d meantimer for multiple hits on the same channel</vt:lpstr>
      <vt:lpstr>The ATLAS RPC Muon System today </vt:lpstr>
      <vt:lpstr>Upgrade of the atlas muon barrel</vt:lpstr>
      <vt:lpstr>Trigger detector upgrade proposal: new rpcs</vt:lpstr>
      <vt:lpstr>Complete the job: From the bis78 to the bi…</vt:lpstr>
      <vt:lpstr>Impact on physics (just mention, real studies needed)</vt:lpstr>
      <vt:lpstr>conclusions</vt:lpstr>
      <vt:lpstr>Backup Slides</vt:lpstr>
      <vt:lpstr>search for long lived sleptons and R-hadrons</vt:lpstr>
      <vt:lpstr>Trigger and detector performance issues</vt:lpstr>
      <vt:lpstr>Main advantages (anticipation)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for the phase2 RPC upgrade</dc:title>
  <dc:creator>giulio aielli</dc:creator>
  <cp:lastModifiedBy>giulio aielli</cp:lastModifiedBy>
  <cp:revision>643</cp:revision>
  <dcterms:created xsi:type="dcterms:W3CDTF">2013-11-06T17:32:45Z</dcterms:created>
  <dcterms:modified xsi:type="dcterms:W3CDTF">2016-11-26T23:13:06Z</dcterms:modified>
</cp:coreProperties>
</file>