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7"/>
  </p:notesMasterIdLst>
  <p:sldIdLst>
    <p:sldId id="290" r:id="rId2"/>
    <p:sldId id="341" r:id="rId3"/>
    <p:sldId id="334" r:id="rId4"/>
    <p:sldId id="335" r:id="rId5"/>
    <p:sldId id="340" r:id="rId6"/>
    <p:sldId id="339" r:id="rId7"/>
    <p:sldId id="345" r:id="rId8"/>
    <p:sldId id="336" r:id="rId9"/>
    <p:sldId id="305" r:id="rId10"/>
    <p:sldId id="342" r:id="rId11"/>
    <p:sldId id="344" r:id="rId12"/>
    <p:sldId id="301" r:id="rId13"/>
    <p:sldId id="343" r:id="rId14"/>
    <p:sldId id="307" r:id="rId15"/>
    <p:sldId id="3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EEB35"/>
    <a:srgbClr val="FF3399"/>
    <a:srgbClr val="CCFF33"/>
    <a:srgbClr val="FA4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1374" y="690"/>
      </p:cViewPr>
      <p:guideLst>
        <p:guide orient="horz" pos="377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ulio\Desktop\Dropbox\H8_RPC\AIDA-TBEAM2015\GIF2015-HV%20scann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ulio\Desktop\Dropbox\H8_RPC\AIDA-TBEAM2015\GIF012016-HV%20scanning%20-%20octob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ulio\Desktop\Dropbox\H8_RPC\AIDA-TBEAM2015\GIF012016-HV%20scanning%20-%20octob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</a:t>
            </a:r>
            <a:r>
              <a:rPr lang="en-US" baseline="0" dirty="0" smtClean="0"/>
              <a:t> vs V for different ABS values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78395282468614"/>
          <c:y val="0.15993488697387076"/>
          <c:w val="0.6220504579352294"/>
          <c:h val="0.6494187401903512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'Gap1+2 (2)'!$B$5:$B$22</c:f>
              <c:numCache>
                <c:formatCode>General</c:formatCode>
                <c:ptCount val="18"/>
                <c:pt idx="0">
                  <c:v>2000</c:v>
                </c:pt>
                <c:pt idx="1">
                  <c:v>3000</c:v>
                </c:pt>
                <c:pt idx="2">
                  <c:v>4000</c:v>
                </c:pt>
                <c:pt idx="3">
                  <c:v>4500</c:v>
                </c:pt>
                <c:pt idx="4">
                  <c:v>5000</c:v>
                </c:pt>
                <c:pt idx="6">
                  <c:v>5200</c:v>
                </c:pt>
                <c:pt idx="7">
                  <c:v>5300</c:v>
                </c:pt>
                <c:pt idx="8">
                  <c:v>5400</c:v>
                </c:pt>
                <c:pt idx="9">
                  <c:v>5500</c:v>
                </c:pt>
                <c:pt idx="10">
                  <c:v>5600</c:v>
                </c:pt>
                <c:pt idx="11">
                  <c:v>5700</c:v>
                </c:pt>
              </c:numCache>
            </c:numRef>
          </c:xVal>
          <c:yVal>
            <c:numRef>
              <c:f>'Gap1+2 (2)'!$C$5:$C$22</c:f>
              <c:numCache>
                <c:formatCode>General</c:formatCode>
                <c:ptCount val="18"/>
                <c:pt idx="0">
                  <c:v>0.3</c:v>
                </c:pt>
                <c:pt idx="1">
                  <c:v>0.8</c:v>
                </c:pt>
                <c:pt idx="2">
                  <c:v>1.3</c:v>
                </c:pt>
                <c:pt idx="3">
                  <c:v>1.6</c:v>
                </c:pt>
                <c:pt idx="4">
                  <c:v>2</c:v>
                </c:pt>
                <c:pt idx="6">
                  <c:v>2.2000000000000002</c:v>
                </c:pt>
                <c:pt idx="7">
                  <c:v>2.2999999999999998</c:v>
                </c:pt>
                <c:pt idx="8">
                  <c:v>2.4</c:v>
                </c:pt>
                <c:pt idx="9">
                  <c:v>2.5</c:v>
                </c:pt>
                <c:pt idx="10">
                  <c:v>2.6</c:v>
                </c:pt>
                <c:pt idx="11">
                  <c:v>2.9</c:v>
                </c:pt>
                <c:pt idx="17">
                  <c:v>0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'Gap1+2 (2)'!$D$5:$D$20</c:f>
              <c:numCache>
                <c:formatCode>General</c:formatCode>
                <c:ptCount val="16"/>
                <c:pt idx="0">
                  <c:v>2000</c:v>
                </c:pt>
                <c:pt idx="1">
                  <c:v>3000</c:v>
                </c:pt>
                <c:pt idx="2">
                  <c:v>4000</c:v>
                </c:pt>
                <c:pt idx="3">
                  <c:v>4500</c:v>
                </c:pt>
                <c:pt idx="4">
                  <c:v>5000</c:v>
                </c:pt>
                <c:pt idx="5">
                  <c:v>5100</c:v>
                </c:pt>
                <c:pt idx="6">
                  <c:v>5200</c:v>
                </c:pt>
                <c:pt idx="7">
                  <c:v>5300</c:v>
                </c:pt>
                <c:pt idx="8">
                  <c:v>5400</c:v>
                </c:pt>
                <c:pt idx="9">
                  <c:v>5500</c:v>
                </c:pt>
                <c:pt idx="10">
                  <c:v>5600</c:v>
                </c:pt>
                <c:pt idx="11">
                  <c:v>5700</c:v>
                </c:pt>
                <c:pt idx="12">
                  <c:v>5800</c:v>
                </c:pt>
              </c:numCache>
            </c:numRef>
          </c:xVal>
          <c:yVal>
            <c:numRef>
              <c:f>'Gap1+2 (2)'!$E$5:$E$20</c:f>
              <c:numCache>
                <c:formatCode>General</c:formatCode>
                <c:ptCount val="16"/>
                <c:pt idx="0">
                  <c:v>0.3</c:v>
                </c:pt>
                <c:pt idx="1">
                  <c:v>0.7</c:v>
                </c:pt>
                <c:pt idx="2">
                  <c:v>1.2</c:v>
                </c:pt>
                <c:pt idx="3">
                  <c:v>1.5</c:v>
                </c:pt>
                <c:pt idx="4">
                  <c:v>2.8</c:v>
                </c:pt>
                <c:pt idx="5">
                  <c:v>3.2</c:v>
                </c:pt>
                <c:pt idx="6">
                  <c:v>3.8</c:v>
                </c:pt>
                <c:pt idx="7">
                  <c:v>4.5999999999999996</c:v>
                </c:pt>
                <c:pt idx="8">
                  <c:v>5.4</c:v>
                </c:pt>
                <c:pt idx="9">
                  <c:v>6.4</c:v>
                </c:pt>
                <c:pt idx="10">
                  <c:v>7.6</c:v>
                </c:pt>
                <c:pt idx="11">
                  <c:v>9</c:v>
                </c:pt>
                <c:pt idx="12">
                  <c:v>10.6</c:v>
                </c:pt>
              </c:numCache>
            </c:numRef>
          </c:yVal>
          <c:smooth val="1"/>
        </c:ser>
        <c:ser>
          <c:idx val="2"/>
          <c:order val="2"/>
          <c:tx>
            <c:v>21.54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'Gap1+2 (2)'!$F$5:$F$22</c:f>
              <c:numCache>
                <c:formatCode>General</c:formatCode>
                <c:ptCount val="18"/>
                <c:pt idx="2">
                  <c:v>4000</c:v>
                </c:pt>
                <c:pt idx="3">
                  <c:v>4500</c:v>
                </c:pt>
                <c:pt idx="4">
                  <c:v>5000</c:v>
                </c:pt>
                <c:pt idx="5">
                  <c:v>5100</c:v>
                </c:pt>
                <c:pt idx="6">
                  <c:v>5200</c:v>
                </c:pt>
                <c:pt idx="7">
                  <c:v>5300</c:v>
                </c:pt>
                <c:pt idx="8">
                  <c:v>5400</c:v>
                </c:pt>
                <c:pt idx="9">
                  <c:v>5500</c:v>
                </c:pt>
                <c:pt idx="10">
                  <c:v>5600</c:v>
                </c:pt>
                <c:pt idx="11">
                  <c:v>5700</c:v>
                </c:pt>
                <c:pt idx="12">
                  <c:v>5800</c:v>
                </c:pt>
                <c:pt idx="13">
                  <c:v>5900</c:v>
                </c:pt>
                <c:pt idx="14">
                  <c:v>6000</c:v>
                </c:pt>
              </c:numCache>
            </c:numRef>
          </c:xVal>
          <c:yVal>
            <c:numRef>
              <c:f>'Gap1+2 (2)'!$G$5:$G$22</c:f>
              <c:numCache>
                <c:formatCode>General</c:formatCode>
                <c:ptCount val="18"/>
                <c:pt idx="2">
                  <c:v>1</c:v>
                </c:pt>
                <c:pt idx="3">
                  <c:v>1.7</c:v>
                </c:pt>
                <c:pt idx="4">
                  <c:v>5.4</c:v>
                </c:pt>
                <c:pt idx="5">
                  <c:v>7.2</c:v>
                </c:pt>
                <c:pt idx="6">
                  <c:v>9.3000000000000007</c:v>
                </c:pt>
                <c:pt idx="7">
                  <c:v>11.5</c:v>
                </c:pt>
                <c:pt idx="8">
                  <c:v>14.2</c:v>
                </c:pt>
                <c:pt idx="9">
                  <c:v>17.3</c:v>
                </c:pt>
                <c:pt idx="10">
                  <c:v>20.8</c:v>
                </c:pt>
                <c:pt idx="11">
                  <c:v>24.9</c:v>
                </c:pt>
                <c:pt idx="12">
                  <c:v>29.4</c:v>
                </c:pt>
                <c:pt idx="13">
                  <c:v>34.6</c:v>
                </c:pt>
                <c:pt idx="14">
                  <c:v>40.4</c:v>
                </c:pt>
              </c:numCache>
            </c:numRef>
          </c:yVal>
          <c:smooth val="1"/>
        </c:ser>
        <c:ser>
          <c:idx val="3"/>
          <c:order val="3"/>
          <c:tx>
            <c:v>10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('Gap1+2 (2)'!$H$7:$H$11,'Gap1+2 (2)'!$H$13,'Gap1+2 (2)'!$H$15,'Gap1+2 (2)'!$H$17,'Gap1+2 (2)'!$H$19:$H$21)</c:f>
              <c:numCache>
                <c:formatCode>General</c:formatCode>
                <c:ptCount val="11"/>
                <c:pt idx="0">
                  <c:v>4000</c:v>
                </c:pt>
                <c:pt idx="1">
                  <c:v>4500</c:v>
                </c:pt>
                <c:pt idx="2">
                  <c:v>5000</c:v>
                </c:pt>
                <c:pt idx="3">
                  <c:v>5100</c:v>
                </c:pt>
                <c:pt idx="4">
                  <c:v>5200</c:v>
                </c:pt>
                <c:pt idx="5">
                  <c:v>5400</c:v>
                </c:pt>
                <c:pt idx="6">
                  <c:v>5600</c:v>
                </c:pt>
                <c:pt idx="7">
                  <c:v>5800</c:v>
                </c:pt>
                <c:pt idx="8">
                  <c:v>6000</c:v>
                </c:pt>
                <c:pt idx="9">
                  <c:v>6200</c:v>
                </c:pt>
                <c:pt idx="10">
                  <c:v>6400</c:v>
                </c:pt>
              </c:numCache>
            </c:numRef>
          </c:xVal>
          <c:yVal>
            <c:numRef>
              <c:f>('Gap1+2 (2)'!$I$7:$I$11,'Gap1+2 (2)'!$I$13,'Gap1+2 (2)'!$I$15,'Gap1+2 (2)'!$I$17,'Gap1+2 (2)'!$I$19:$I$21)</c:f>
              <c:numCache>
                <c:formatCode>General</c:formatCode>
                <c:ptCount val="11"/>
                <c:pt idx="0">
                  <c:v>1</c:v>
                </c:pt>
                <c:pt idx="1">
                  <c:v>2.1</c:v>
                </c:pt>
                <c:pt idx="2">
                  <c:v>8.6</c:v>
                </c:pt>
                <c:pt idx="3">
                  <c:v>11.4</c:v>
                </c:pt>
                <c:pt idx="4">
                  <c:v>14.8</c:v>
                </c:pt>
                <c:pt idx="5">
                  <c:v>23.2</c:v>
                </c:pt>
                <c:pt idx="6">
                  <c:v>34.4</c:v>
                </c:pt>
                <c:pt idx="7">
                  <c:v>47.6</c:v>
                </c:pt>
                <c:pt idx="8">
                  <c:v>63.6</c:v>
                </c:pt>
                <c:pt idx="9">
                  <c:v>82.8</c:v>
                </c:pt>
                <c:pt idx="10">
                  <c:v>106.1</c:v>
                </c:pt>
              </c:numCache>
            </c:numRef>
          </c:yVal>
          <c:smooth val="1"/>
        </c:ser>
        <c:ser>
          <c:idx val="4"/>
          <c:order val="4"/>
          <c:tx>
            <c:v>4.642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('Gap1+2 (2)'!$J$7:$J$9,'Gap1+2 (2)'!$J$11,'Gap1+2 (2)'!$J$13,'Gap1+2 (2)'!$J$15,'Gap1+2 (2)'!$J$17,'Gap1+2 (2)'!$J$19:$J$22)</c:f>
              <c:numCache>
                <c:formatCode>General</c:formatCode>
                <c:ptCount val="11"/>
                <c:pt idx="0">
                  <c:v>4000</c:v>
                </c:pt>
                <c:pt idx="1">
                  <c:v>4500</c:v>
                </c:pt>
                <c:pt idx="2">
                  <c:v>5000</c:v>
                </c:pt>
                <c:pt idx="3">
                  <c:v>5200</c:v>
                </c:pt>
                <c:pt idx="4">
                  <c:v>5400</c:v>
                </c:pt>
                <c:pt idx="5">
                  <c:v>5600</c:v>
                </c:pt>
                <c:pt idx="6">
                  <c:v>5800</c:v>
                </c:pt>
                <c:pt idx="7">
                  <c:v>6000</c:v>
                </c:pt>
                <c:pt idx="8">
                  <c:v>6200</c:v>
                </c:pt>
                <c:pt idx="9">
                  <c:v>6400</c:v>
                </c:pt>
                <c:pt idx="10">
                  <c:v>6600</c:v>
                </c:pt>
              </c:numCache>
            </c:numRef>
          </c:xVal>
          <c:yVal>
            <c:numRef>
              <c:f>('Gap1+2 (2)'!$K$7:$K$9,'Gap1+2 (2)'!$K$11,'Gap1+2 (2)'!$K$13,'Gap1+2 (2)'!$K$15,'Gap1+2 (2)'!$K$17,'Gap1+2 (2)'!$K$19:$K$22)</c:f>
              <c:numCache>
                <c:formatCode>General</c:formatCode>
                <c:ptCount val="11"/>
                <c:pt idx="0">
                  <c:v>1.1000000000000001</c:v>
                </c:pt>
                <c:pt idx="1">
                  <c:v>2.7</c:v>
                </c:pt>
                <c:pt idx="2">
                  <c:v>13.6</c:v>
                </c:pt>
                <c:pt idx="3">
                  <c:v>23.7</c:v>
                </c:pt>
                <c:pt idx="4">
                  <c:v>37.200000000000003</c:v>
                </c:pt>
                <c:pt idx="5">
                  <c:v>53.5</c:v>
                </c:pt>
                <c:pt idx="6">
                  <c:v>73.3</c:v>
                </c:pt>
                <c:pt idx="7">
                  <c:v>96.2</c:v>
                </c:pt>
                <c:pt idx="8">
                  <c:v>122.5</c:v>
                </c:pt>
                <c:pt idx="9">
                  <c:v>152</c:v>
                </c:pt>
                <c:pt idx="10">
                  <c:v>186.5</c:v>
                </c:pt>
              </c:numCache>
            </c:numRef>
          </c:yVal>
          <c:smooth val="1"/>
        </c:ser>
        <c:ser>
          <c:idx val="5"/>
          <c:order val="5"/>
          <c:tx>
            <c:v>2.154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('Gap1+2 (2)'!$L$7:$L$9,'Gap1+2 (2)'!$L$11,'Gap1+2 (2)'!$L$13,'Gap1+2 (2)'!$L$15,'Gap1+2 (2)'!$L$17,'Gap1+2 (2)'!$L$19:$L$22)</c:f>
              <c:numCache>
                <c:formatCode>General</c:formatCode>
                <c:ptCount val="11"/>
                <c:pt idx="0">
                  <c:v>4000</c:v>
                </c:pt>
                <c:pt idx="1">
                  <c:v>4500</c:v>
                </c:pt>
                <c:pt idx="2">
                  <c:v>5000</c:v>
                </c:pt>
                <c:pt idx="3">
                  <c:v>5200</c:v>
                </c:pt>
                <c:pt idx="4">
                  <c:v>5400</c:v>
                </c:pt>
                <c:pt idx="5">
                  <c:v>5600</c:v>
                </c:pt>
                <c:pt idx="6">
                  <c:v>5800</c:v>
                </c:pt>
                <c:pt idx="7">
                  <c:v>6000</c:v>
                </c:pt>
                <c:pt idx="8">
                  <c:v>6200</c:v>
                </c:pt>
                <c:pt idx="9">
                  <c:v>6400</c:v>
                </c:pt>
                <c:pt idx="10">
                  <c:v>6600</c:v>
                </c:pt>
              </c:numCache>
            </c:numRef>
          </c:xVal>
          <c:yVal>
            <c:numRef>
              <c:f>('Gap1+2 (2)'!$M$7:$M$9,'Gap1+2 (2)'!$M$11,'Gap1+2 (2)'!$M$13,'Gap1+2 (2)'!$M$15,'Gap1+2 (2)'!$M$17,'Gap1+2 (2)'!$M$19:$M$22)</c:f>
              <c:numCache>
                <c:formatCode>General</c:formatCode>
                <c:ptCount val="11"/>
                <c:pt idx="0">
                  <c:v>1.2</c:v>
                </c:pt>
                <c:pt idx="1">
                  <c:v>3.8</c:v>
                </c:pt>
                <c:pt idx="2">
                  <c:v>20.6</c:v>
                </c:pt>
                <c:pt idx="3">
                  <c:v>35.5</c:v>
                </c:pt>
                <c:pt idx="4">
                  <c:v>54.6</c:v>
                </c:pt>
                <c:pt idx="5">
                  <c:v>78.3</c:v>
                </c:pt>
                <c:pt idx="6">
                  <c:v>105.5</c:v>
                </c:pt>
                <c:pt idx="7">
                  <c:v>136.19999999999999</c:v>
                </c:pt>
                <c:pt idx="8">
                  <c:v>170</c:v>
                </c:pt>
                <c:pt idx="9">
                  <c:v>207.3</c:v>
                </c:pt>
                <c:pt idx="10">
                  <c:v>248</c:v>
                </c:pt>
              </c:numCache>
            </c:numRef>
          </c:yVal>
          <c:smooth val="1"/>
        </c:ser>
        <c:ser>
          <c:idx val="6"/>
          <c:order val="6"/>
          <c:tx>
            <c:v>1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('Gap1+2 (2)'!$N$7:$N$9,'Gap1+2 (2)'!$N$11,'Gap1+2 (2)'!$N$13,'Gap1+2 (2)'!$N$15,'Gap1+2 (2)'!$N$17,'Gap1+2 (2)'!$N$19:$N$22)</c:f>
              <c:numCache>
                <c:formatCode>General</c:formatCode>
                <c:ptCount val="11"/>
                <c:pt idx="0">
                  <c:v>4000</c:v>
                </c:pt>
                <c:pt idx="1">
                  <c:v>4500</c:v>
                </c:pt>
                <c:pt idx="2">
                  <c:v>5000</c:v>
                </c:pt>
                <c:pt idx="3">
                  <c:v>5200</c:v>
                </c:pt>
                <c:pt idx="4">
                  <c:v>5400</c:v>
                </c:pt>
                <c:pt idx="5">
                  <c:v>5600</c:v>
                </c:pt>
                <c:pt idx="6">
                  <c:v>5800</c:v>
                </c:pt>
                <c:pt idx="7">
                  <c:v>6000</c:v>
                </c:pt>
                <c:pt idx="8">
                  <c:v>6200</c:v>
                </c:pt>
                <c:pt idx="9">
                  <c:v>6400</c:v>
                </c:pt>
                <c:pt idx="10">
                  <c:v>6600</c:v>
                </c:pt>
              </c:numCache>
            </c:numRef>
          </c:xVal>
          <c:yVal>
            <c:numRef>
              <c:f>('Gap1+2 (2)'!$O$7:$O$9,'Gap1+2 (2)'!$O$11,'Gap1+2 (2)'!$O$13,'Gap1+2 (2)'!$O$15,'Gap1+2 (2)'!$O$17,'Gap1+2 (2)'!$O$19:$O$22)</c:f>
              <c:numCache>
                <c:formatCode>General</c:formatCode>
                <c:ptCount val="11"/>
                <c:pt idx="0">
                  <c:v>1.2</c:v>
                </c:pt>
                <c:pt idx="1">
                  <c:v>5.3</c:v>
                </c:pt>
                <c:pt idx="2">
                  <c:v>29.8</c:v>
                </c:pt>
                <c:pt idx="3">
                  <c:v>49.9</c:v>
                </c:pt>
                <c:pt idx="4">
                  <c:v>75.5</c:v>
                </c:pt>
                <c:pt idx="5">
                  <c:v>106.2</c:v>
                </c:pt>
                <c:pt idx="6">
                  <c:v>141.19999999999999</c:v>
                </c:pt>
                <c:pt idx="7">
                  <c:v>180.9</c:v>
                </c:pt>
                <c:pt idx="8">
                  <c:v>224.2</c:v>
                </c:pt>
                <c:pt idx="9">
                  <c:v>271</c:v>
                </c:pt>
                <c:pt idx="10">
                  <c:v>320.7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106112"/>
        <c:axId val="370101408"/>
      </c:scatterChart>
      <c:valAx>
        <c:axId val="370106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01408"/>
        <c:crosses val="autoZero"/>
        <c:crossBetween val="midCat"/>
      </c:valAx>
      <c:valAx>
        <c:axId val="37010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Total current (</a:t>
                </a:r>
                <a:r>
                  <a:rPr lang="en-US" dirty="0" smtClean="0">
                    <a:latin typeface="Symbol" panose="05050102010706020507" pitchFamily="18" charset="2"/>
                  </a:rPr>
                  <a:t>m</a:t>
                </a:r>
                <a:r>
                  <a:rPr lang="en-US" dirty="0" smtClean="0"/>
                  <a:t>A)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106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Effective average</a:t>
            </a:r>
            <a:r>
              <a:rPr lang="en-US" baseline="0" dirty="0"/>
              <a:t> </a:t>
            </a:r>
            <a:r>
              <a:rPr lang="en-US" baseline="0" dirty="0" smtClean="0"/>
              <a:t>gain: </a:t>
            </a:r>
            <a:r>
              <a:rPr lang="en-US" sz="1400" b="0" i="0" u="none" strike="noStrike" baseline="0" dirty="0" smtClean="0">
                <a:effectLst/>
              </a:rPr>
              <a:t>&lt;Q&gt;/</a:t>
            </a:r>
            <a:r>
              <a:rPr lang="en-US" sz="1400" b="0" i="0" u="none" strike="noStrike" baseline="0" dirty="0" smtClean="0">
                <a:effectLst/>
                <a:latin typeface="Symbol" panose="05050102010706020507" pitchFamily="18" charset="2"/>
              </a:rPr>
              <a:t>g </a:t>
            </a:r>
            <a:r>
              <a:rPr lang="en-US" sz="1400" b="0" i="0" u="none" strike="noStrike" baseline="0" dirty="0" smtClean="0">
                <a:effectLst/>
                <a:latin typeface="+mn-lt"/>
              </a:rPr>
              <a:t>flux</a:t>
            </a:r>
            <a:r>
              <a:rPr lang="en-US" sz="1400" b="0" i="0" u="none" strike="noStrike" baseline="0" dirty="0" smtClean="0">
                <a:effectLst/>
              </a:rPr>
              <a:t> vs </a:t>
            </a:r>
            <a:r>
              <a:rPr lang="en-US" sz="1400" b="0" i="0" u="none" strike="noStrike" baseline="0" dirty="0" err="1" smtClean="0">
                <a:effectLst/>
              </a:rPr>
              <a:t>Vgas</a:t>
            </a:r>
            <a:r>
              <a:rPr lang="en-US" sz="1400" b="0" i="0" u="none" strike="noStrike" baseline="0" dirty="0" smtClean="0">
                <a:effectLst/>
              </a:rPr>
              <a:t> </a:t>
            </a:r>
            <a:r>
              <a:rPr lang="en-US" baseline="0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Q.vs.Vgas!$E$27</c:f>
              <c:strCache>
                <c:ptCount val="1"/>
                <c:pt idx="0">
                  <c:v>100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Q.vs.Vgas!$D$28:$D$42</c:f>
              <c:numCache>
                <c:formatCode>General</c:formatCode>
                <c:ptCount val="15"/>
                <c:pt idx="0">
                  <c:v>2000</c:v>
                </c:pt>
                <c:pt idx="1">
                  <c:v>3000</c:v>
                </c:pt>
                <c:pt idx="2">
                  <c:v>4000</c:v>
                </c:pt>
                <c:pt idx="3">
                  <c:v>4500</c:v>
                </c:pt>
                <c:pt idx="4">
                  <c:v>4988.6400000000003</c:v>
                </c:pt>
                <c:pt idx="5">
                  <c:v>5082.96</c:v>
                </c:pt>
                <c:pt idx="6">
                  <c:v>5177.28</c:v>
                </c:pt>
                <c:pt idx="7">
                  <c:v>5268.76</c:v>
                </c:pt>
                <c:pt idx="8">
                  <c:v>5360.24</c:v>
                </c:pt>
                <c:pt idx="9">
                  <c:v>5451.72</c:v>
                </c:pt>
                <c:pt idx="10">
                  <c:v>5541.78</c:v>
                </c:pt>
                <c:pt idx="11">
                  <c:v>5630.42</c:v>
                </c:pt>
                <c:pt idx="12">
                  <c:v>5717.64</c:v>
                </c:pt>
              </c:numCache>
            </c:numRef>
          </c:xVal>
          <c:yVal>
            <c:numRef>
              <c:f>Q.vs.Vgas!$E$28:$E$42</c:f>
              <c:numCache>
                <c:formatCode>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-68.131799642471819</c:v>
                </c:pt>
                <c:pt idx="4">
                  <c:v>79.457624419053658</c:v>
                </c:pt>
                <c:pt idx="5">
                  <c:v>156.97111358000683</c:v>
                </c:pt>
                <c:pt idx="6">
                  <c:v>234.45567558134042</c:v>
                </c:pt>
                <c:pt idx="7">
                  <c:v>351.98853318280192</c:v>
                </c:pt>
                <c:pt idx="8">
                  <c:v>469.49454498660162</c:v>
                </c:pt>
                <c:pt idx="9">
                  <c:v>586.97388452032749</c:v>
                </c:pt>
                <c:pt idx="10">
                  <c:v>724.46646132994397</c:v>
                </c:pt>
                <c:pt idx="11">
                  <c:v>881.97364483544459</c:v>
                </c:pt>
                <c:pt idx="12">
                  <c:v>1059.4967674636218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Q.vs.Vgas!$G$27</c:f>
              <c:strCache>
                <c:ptCount val="1"/>
                <c:pt idx="0">
                  <c:v>21.54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Q.vs.Vgas!$F$28:$F$43</c:f>
              <c:numCache>
                <c:formatCode>General</c:formatCode>
                <c:ptCount val="16"/>
                <c:pt idx="2">
                  <c:v>4000</c:v>
                </c:pt>
                <c:pt idx="3">
                  <c:v>4494.32</c:v>
                </c:pt>
                <c:pt idx="4">
                  <c:v>4958.82</c:v>
                </c:pt>
                <c:pt idx="5">
                  <c:v>5043.2</c:v>
                </c:pt>
                <c:pt idx="6">
                  <c:v>5124.74</c:v>
                </c:pt>
                <c:pt idx="7">
                  <c:v>5203.4400000000005</c:v>
                </c:pt>
                <c:pt idx="8">
                  <c:v>5279.3</c:v>
                </c:pt>
                <c:pt idx="9">
                  <c:v>5352.3200000000006</c:v>
                </c:pt>
                <c:pt idx="10">
                  <c:v>5425.34</c:v>
                </c:pt>
                <c:pt idx="11">
                  <c:v>5498.3600000000006</c:v>
                </c:pt>
                <c:pt idx="12">
                  <c:v>5568.5400000000009</c:v>
                </c:pt>
                <c:pt idx="13">
                  <c:v>5637.3000000000011</c:v>
                </c:pt>
                <c:pt idx="14">
                  <c:v>5704.6400000000012</c:v>
                </c:pt>
              </c:numCache>
            </c:numRef>
          </c:xVal>
          <c:yVal>
            <c:numRef>
              <c:f>Q.vs.Vgas!$G$28:$G$43</c:f>
              <c:numCache>
                <c:formatCode>General</c:formatCode>
                <c:ptCount val="16"/>
                <c:pt idx="2" formatCode="0">
                  <c:v>0</c:v>
                </c:pt>
                <c:pt idx="3" formatCode="0">
                  <c:v>2.5864683009667702</c:v>
                </c:pt>
                <c:pt idx="4" formatCode="0">
                  <c:v>107.7512011981547</c:v>
                </c:pt>
                <c:pt idx="5" formatCode="0">
                  <c:v>154.66211652480726</c:v>
                </c:pt>
                <c:pt idx="6" formatCode="0">
                  <c:v>210.2003369869239</c:v>
                </c:pt>
                <c:pt idx="7" formatCode="0">
                  <c:v>274.36637733191242</c:v>
                </c:pt>
                <c:pt idx="8" formatCode="0">
                  <c:v>347.16072921974842</c:v>
                </c:pt>
                <c:pt idx="9" formatCode="0">
                  <c:v>428.58386191393618</c:v>
                </c:pt>
                <c:pt idx="10" formatCode="0">
                  <c:v>510.00333211385191</c:v>
                </c:pt>
                <c:pt idx="11" formatCode="0">
                  <c:v>591.41915846769348</c:v>
                </c:pt>
                <c:pt idx="12" formatCode="0">
                  <c:v>681.46453213269785</c:v>
                </c:pt>
                <c:pt idx="13" formatCode="0">
                  <c:v>775.82322441977647</c:v>
                </c:pt>
                <c:pt idx="14" formatCode="0">
                  <c:v>874.49544786685635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Q.vs.Vgas!$I$27</c:f>
              <c:strCache>
                <c:ptCount val="1"/>
                <c:pt idx="0">
                  <c:v>10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Q.vs.Vgas!$H$31:$H$43</c:f>
              <c:numCache>
                <c:formatCode>General</c:formatCode>
                <c:ptCount val="13"/>
                <c:pt idx="0">
                  <c:v>4491.4800000000005</c:v>
                </c:pt>
                <c:pt idx="1">
                  <c:v>4933.26</c:v>
                </c:pt>
                <c:pt idx="2">
                  <c:v>5009.12</c:v>
                </c:pt>
                <c:pt idx="3">
                  <c:v>5079.3</c:v>
                </c:pt>
                <c:pt idx="4">
                  <c:v>5148.0600000000004</c:v>
                </c:pt>
                <c:pt idx="5">
                  <c:v>5212.5600000000004</c:v>
                </c:pt>
                <c:pt idx="6">
                  <c:v>5274.22</c:v>
                </c:pt>
                <c:pt idx="7">
                  <c:v>5333.0400000000009</c:v>
                </c:pt>
                <c:pt idx="8">
                  <c:v>5391.8600000000006</c:v>
                </c:pt>
                <c:pt idx="9">
                  <c:v>5449.2600000000011</c:v>
                </c:pt>
                <c:pt idx="10">
                  <c:v>5503.8200000000015</c:v>
                </c:pt>
                <c:pt idx="11">
                  <c:v>5558.380000000001</c:v>
                </c:pt>
                <c:pt idx="12">
                  <c:v>5661.8200000000015</c:v>
                </c:pt>
              </c:numCache>
            </c:numRef>
          </c:xVal>
          <c:yVal>
            <c:numRef>
              <c:f>Q.vs.Vgas!$I$31:$I$43</c:f>
              <c:numCache>
                <c:formatCode>0</c:formatCode>
                <c:ptCount val="13"/>
                <c:pt idx="0">
                  <c:v>5.2077476313745796</c:v>
                </c:pt>
                <c:pt idx="1">
                  <c:v>86.090401894182023</c:v>
                </c:pt>
                <c:pt idx="2">
                  <c:v>119.89201893304295</c:v>
                </c:pt>
                <c:pt idx="3">
                  <c:v>161.70681410970496</c:v>
                </c:pt>
                <c:pt idx="4">
                  <c:v>205.523802982614</c:v>
                </c:pt>
                <c:pt idx="5">
                  <c:v>255.35073936794726</c:v>
                </c:pt>
                <c:pt idx="6">
                  <c:v>309.18404306472178</c:v>
                </c:pt>
                <c:pt idx="7">
                  <c:v>367.02388833814831</c:v>
                </c:pt>
                <c:pt idx="8">
                  <c:v>424.86262880359226</c:v>
                </c:pt>
                <c:pt idx="9">
                  <c:v>484.70420154254242</c:v>
                </c:pt>
                <c:pt idx="10">
                  <c:v>548.55264535566653</c:v>
                </c:pt>
                <c:pt idx="11">
                  <c:v>612.40014981702097</c:v>
                </c:pt>
                <c:pt idx="12">
                  <c:v>748.10846809206555</c:v>
                </c:pt>
              </c:numCache>
            </c:numRef>
          </c:yVal>
          <c:smooth val="1"/>
        </c:ser>
        <c:ser>
          <c:idx val="4"/>
          <c:order val="3"/>
          <c:tx>
            <c:strRef>
              <c:f>Q.vs.Vgas!$K$27</c:f>
              <c:strCache>
                <c:ptCount val="1"/>
                <c:pt idx="0">
                  <c:v>4.642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(Q.vs.Vgas!$J$30:$J$32,Q.vs.Vgas!$J$34,Q.vs.Vgas!$J$36,Q.vs.Vgas!$J$38,Q.vs.Vgas!$J$40,Q.vs.Vgas!$J$42:$J$45)</c:f>
              <c:numCache>
                <c:formatCode>General</c:formatCode>
                <c:ptCount val="11"/>
                <c:pt idx="0">
                  <c:v>4000</c:v>
                </c:pt>
                <c:pt idx="1">
                  <c:v>4484.38</c:v>
                </c:pt>
                <c:pt idx="2">
                  <c:v>4897.76</c:v>
                </c:pt>
                <c:pt idx="3">
                  <c:v>5019.6600000000008</c:v>
                </c:pt>
                <c:pt idx="4">
                  <c:v>5125.9400000000005</c:v>
                </c:pt>
                <c:pt idx="5">
                  <c:v>5218.0200000000013</c:v>
                </c:pt>
                <c:pt idx="6">
                  <c:v>5301.5800000000017</c:v>
                </c:pt>
                <c:pt idx="7">
                  <c:v>5379.4600000000019</c:v>
                </c:pt>
                <c:pt idx="8">
                  <c:v>5448.8200000000024</c:v>
                </c:pt>
                <c:pt idx="9">
                  <c:v>5511.0800000000027</c:v>
                </c:pt>
                <c:pt idx="10">
                  <c:v>5569.0800000000036</c:v>
                </c:pt>
              </c:numCache>
            </c:numRef>
          </c:xVal>
          <c:yVal>
            <c:numRef>
              <c:f>(Q.vs.Vgas!$K$30:$K$32,Q.vs.Vgas!$K$34,Q.vs.Vgas!$K$36,Q.vs.Vgas!$K$38,Q.vs.Vgas!$K$40,Q.vs.Vgas!$K$42:$K$45)</c:f>
              <c:numCache>
                <c:formatCode>0</c:formatCode>
                <c:ptCount val="11"/>
                <c:pt idx="0">
                  <c:v>0</c:v>
                </c:pt>
                <c:pt idx="1">
                  <c:v>7.067523173500204</c:v>
                </c:pt>
                <c:pt idx="2">
                  <c:v>63.215957954193577</c:v>
                </c:pt>
                <c:pt idx="3">
                  <c:v>114.13021105780692</c:v>
                </c:pt>
                <c:pt idx="4">
                  <c:v>175.27395651669443</c:v>
                </c:pt>
                <c:pt idx="5">
                  <c:v>245.71778407146257</c:v>
                </c:pt>
                <c:pt idx="6">
                  <c:v>321.74151584723199</c:v>
                </c:pt>
                <c:pt idx="7">
                  <c:v>401.48505558111884</c:v>
                </c:pt>
                <c:pt idx="8">
                  <c:v>486.80905593708763</c:v>
                </c:pt>
                <c:pt idx="9">
                  <c:v>576.78354366142264</c:v>
                </c:pt>
                <c:pt idx="10">
                  <c:v>669.54821591325185</c:v>
                </c:pt>
              </c:numCache>
            </c:numRef>
          </c:yVal>
          <c:smooth val="1"/>
        </c:ser>
        <c:ser>
          <c:idx val="5"/>
          <c:order val="4"/>
          <c:tx>
            <c:strRef>
              <c:f>Q.vs.Vgas!$M$27</c:f>
              <c:strCache>
                <c:ptCount val="1"/>
                <c:pt idx="0">
                  <c:v>2.154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(Q.vs.Vgas!$L$31:$L$32,Q.vs.Vgas!$L$34,Q.vs.Vgas!$L$36,Q.vs.Vgas!$L$38,Q.vs.Vgas!$L$40,Q.vs.Vgas!$L$42:$L$45)</c:f>
              <c:numCache>
                <c:formatCode>General</c:formatCode>
                <c:ptCount val="10"/>
                <c:pt idx="0">
                  <c:v>4474.4400000000005</c:v>
                </c:pt>
                <c:pt idx="1">
                  <c:v>4849.4800000000005</c:v>
                </c:pt>
                <c:pt idx="2">
                  <c:v>4950.0800000000008</c:v>
                </c:pt>
                <c:pt idx="3">
                  <c:v>5026.5400000000009</c:v>
                </c:pt>
                <c:pt idx="4">
                  <c:v>5091.6400000000012</c:v>
                </c:pt>
                <c:pt idx="5">
                  <c:v>5143.9600000000019</c:v>
                </c:pt>
                <c:pt idx="6">
                  <c:v>5187.760000000002</c:v>
                </c:pt>
                <c:pt idx="7">
                  <c:v>5221.6200000000026</c:v>
                </c:pt>
                <c:pt idx="8">
                  <c:v>5254.0600000000031</c:v>
                </c:pt>
                <c:pt idx="9">
                  <c:v>5272.3000000000038</c:v>
                </c:pt>
              </c:numCache>
            </c:numRef>
          </c:xVal>
          <c:yVal>
            <c:numRef>
              <c:f>(Q.vs.Vgas!$M$31:$M$32,Q.vs.Vgas!$M$34,Q.vs.Vgas!$M$36,Q.vs.Vgas!$M$38,Q.vs.Vgas!$M$40,Q.vs.Vgas!$M$42:$M$45)</c:f>
              <c:numCache>
                <c:formatCode>0</c:formatCode>
                <c:ptCount val="10"/>
                <c:pt idx="0">
                  <c:v>6.3003484641724032</c:v>
                </c:pt>
                <c:pt idx="1">
                  <c:v>44.007791792427241</c:v>
                </c:pt>
                <c:pt idx="2">
                  <c:v>74.107633004358206</c:v>
                </c:pt>
                <c:pt idx="3">
                  <c:v>111.54407094614997</c:v>
                </c:pt>
                <c:pt idx="4">
                  <c:v>152.43299748870083</c:v>
                </c:pt>
                <c:pt idx="5">
                  <c:v>197.20618697752209</c:v>
                </c:pt>
                <c:pt idx="6">
                  <c:v>244.56891669587631</c:v>
                </c:pt>
                <c:pt idx="7">
                  <c:v>294.95288986548979</c:v>
                </c:pt>
                <c:pt idx="8">
                  <c:v>345.76841157168246</c:v>
                </c:pt>
                <c:pt idx="9">
                  <c:v>400.90016491438212</c:v>
                </c:pt>
              </c:numCache>
            </c:numRef>
          </c:yVal>
          <c:smooth val="1"/>
        </c:ser>
        <c:ser>
          <c:idx val="0"/>
          <c:order val="5"/>
          <c:tx>
            <c:strRef>
              <c:f>Q.vs.Vgas!$O$25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(Q.vs.Vgas!$N$31:$N$32,Q.vs.Vgas!$N$34,Q.vs.Vgas!$N$36,Q.vs.Vgas!$N$38,Q.vs.Vgas!$N$40,Q.vs.Vgas!$N$42:$N$43)</c:f>
              <c:numCache>
                <c:formatCode>General</c:formatCode>
                <c:ptCount val="8"/>
                <c:pt idx="0">
                  <c:v>4463.08</c:v>
                </c:pt>
                <c:pt idx="1">
                  <c:v>4795.5200000000004</c:v>
                </c:pt>
                <c:pt idx="2">
                  <c:v>4869.1400000000012</c:v>
                </c:pt>
                <c:pt idx="3">
                  <c:v>4922.880000000001</c:v>
                </c:pt>
                <c:pt idx="4">
                  <c:v>4961.0000000000018</c:v>
                </c:pt>
                <c:pt idx="5">
                  <c:v>4987.760000000002</c:v>
                </c:pt>
                <c:pt idx="6">
                  <c:v>5004.5800000000027</c:v>
                </c:pt>
                <c:pt idx="7">
                  <c:v>5008.6200000000035</c:v>
                </c:pt>
              </c:numCache>
            </c:numRef>
          </c:xVal>
          <c:yVal>
            <c:numRef>
              <c:f>(Q.vs.Vgas!$O$31:$O$32,Q.vs.Vgas!$O$34,Q.vs.Vgas!$O$36,Q.vs.Vgas!$O$38,Q.vs.Vgas!$O$40,Q.vs.Vgas!$O$42,Q.vs.Vgas!$O$43)</c:f>
              <c:numCache>
                <c:formatCode>0</c:formatCode>
                <c:ptCount val="8"/>
                <c:pt idx="0">
                  <c:v>2.2638663792099702</c:v>
                </c:pt>
                <c:pt idx="1">
                  <c:v>14.02228816425685</c:v>
                </c:pt>
                <c:pt idx="2">
                  <c:v>22.912830401710028</c:v>
                </c:pt>
                <c:pt idx="3">
                  <c:v>33.205869994737597</c:v>
                </c:pt>
                <c:pt idx="4">
                  <c:v>44.600903869001392</c:v>
                </c:pt>
                <c:pt idx="5">
                  <c:v>56.797403432861692</c:v>
                </c:pt>
                <c:pt idx="6">
                  <c:v>69.695197230756875</c:v>
                </c:pt>
                <c:pt idx="7">
                  <c:v>83.494666633220973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170016"/>
        <c:axId val="501170800"/>
      </c:scatterChart>
      <c:valAx>
        <c:axId val="501170016"/>
        <c:scaling>
          <c:orientation val="minMax"/>
          <c:min val="1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Effective Voltage on the </a:t>
                </a:r>
                <a:r>
                  <a:rPr lang="en-US" dirty="0" smtClean="0"/>
                  <a:t>gas:</a:t>
                </a:r>
                <a:r>
                  <a:rPr lang="en-US" baseline="0" dirty="0" smtClean="0"/>
                  <a:t> V-IR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70800"/>
        <c:crosses val="autoZero"/>
        <c:crossBetween val="midCat"/>
      </c:valAx>
      <c:valAx>
        <c:axId val="5011708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Arbitrary units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70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Current scan with different</a:t>
            </a:r>
            <a:r>
              <a:rPr lang="en-US" baseline="0"/>
              <a:t> source intensity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100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'Gap1+2 (2)'!$D$28:$D$45</c:f>
              <c:numCache>
                <c:formatCode>General</c:formatCode>
                <c:ptCount val="18"/>
                <c:pt idx="0">
                  <c:v>2000</c:v>
                </c:pt>
                <c:pt idx="1">
                  <c:v>3000</c:v>
                </c:pt>
                <c:pt idx="2">
                  <c:v>4000</c:v>
                </c:pt>
                <c:pt idx="3">
                  <c:v>4500</c:v>
                </c:pt>
                <c:pt idx="4">
                  <c:v>4988.72</c:v>
                </c:pt>
                <c:pt idx="5">
                  <c:v>5083.08</c:v>
                </c:pt>
                <c:pt idx="6">
                  <c:v>5177.4399999999996</c:v>
                </c:pt>
                <c:pt idx="7">
                  <c:v>5268.98</c:v>
                </c:pt>
                <c:pt idx="8">
                  <c:v>5360.52</c:v>
                </c:pt>
                <c:pt idx="9">
                  <c:v>5452.06</c:v>
                </c:pt>
                <c:pt idx="10">
                  <c:v>5542.19</c:v>
                </c:pt>
                <c:pt idx="11">
                  <c:v>5630.91</c:v>
                </c:pt>
                <c:pt idx="12">
                  <c:v>5718.22</c:v>
                </c:pt>
                <c:pt idx="13">
                  <c:v>5804.12</c:v>
                </c:pt>
                <c:pt idx="14">
                  <c:v>5890.02</c:v>
                </c:pt>
                <c:pt idx="15">
                  <c:v>6049.13</c:v>
                </c:pt>
              </c:numCache>
            </c:numRef>
          </c:xVal>
          <c:yVal>
            <c:numRef>
              <c:f>'Gap1+2 (2)'!$E$28:$E$45</c:f>
              <c:numCache>
                <c:formatCode>General</c:formatCode>
                <c:ptCount val="18"/>
                <c:pt idx="3">
                  <c:v>0</c:v>
                </c:pt>
                <c:pt idx="4">
                  <c:v>0.8</c:v>
                </c:pt>
                <c:pt idx="5">
                  <c:v>1.2</c:v>
                </c:pt>
                <c:pt idx="6">
                  <c:v>1.6</c:v>
                </c:pt>
                <c:pt idx="7">
                  <c:v>2.2000000000000002</c:v>
                </c:pt>
                <c:pt idx="8">
                  <c:v>2.8</c:v>
                </c:pt>
                <c:pt idx="9">
                  <c:v>3.4</c:v>
                </c:pt>
                <c:pt idx="10">
                  <c:v>4.0999999999999996</c:v>
                </c:pt>
                <c:pt idx="11">
                  <c:v>4.9000000000000004</c:v>
                </c:pt>
                <c:pt idx="12">
                  <c:v>5.8</c:v>
                </c:pt>
                <c:pt idx="13">
                  <c:v>6.8</c:v>
                </c:pt>
                <c:pt idx="14">
                  <c:v>7.8</c:v>
                </c:pt>
                <c:pt idx="15">
                  <c:v>10.7</c:v>
                </c:pt>
              </c:numCache>
            </c:numRef>
          </c:yVal>
          <c:smooth val="1"/>
        </c:ser>
        <c:ser>
          <c:idx val="2"/>
          <c:order val="1"/>
          <c:tx>
            <c:v>21.54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'Gap1+2 (2)'!$H$28:$H$45</c:f>
              <c:numCache>
                <c:formatCode>General</c:formatCode>
                <c:ptCount val="18"/>
                <c:pt idx="2">
                  <c:v>4000</c:v>
                </c:pt>
                <c:pt idx="3">
                  <c:v>4494.3599999999997</c:v>
                </c:pt>
                <c:pt idx="4">
                  <c:v>4959.1099999999997</c:v>
                </c:pt>
                <c:pt idx="5">
                  <c:v>5043.6000000000004</c:v>
                </c:pt>
                <c:pt idx="6">
                  <c:v>5125.2700000000004</c:v>
                </c:pt>
                <c:pt idx="7">
                  <c:v>5204.12</c:v>
                </c:pt>
                <c:pt idx="8">
                  <c:v>5280.15</c:v>
                </c:pt>
                <c:pt idx="9">
                  <c:v>5353.36</c:v>
                </c:pt>
                <c:pt idx="10">
                  <c:v>5426.57</c:v>
                </c:pt>
                <c:pt idx="11">
                  <c:v>5499.78</c:v>
                </c:pt>
                <c:pt idx="12">
                  <c:v>5570.17</c:v>
                </c:pt>
                <c:pt idx="13">
                  <c:v>5639.15</c:v>
                </c:pt>
                <c:pt idx="14">
                  <c:v>5706.72</c:v>
                </c:pt>
                <c:pt idx="15">
                  <c:v>5833.4</c:v>
                </c:pt>
              </c:numCache>
            </c:numRef>
          </c:xVal>
          <c:yVal>
            <c:numRef>
              <c:f>'Gap1+2 (2)'!$I$28:$I$45</c:f>
              <c:numCache>
                <c:formatCode>General</c:formatCode>
                <c:ptCount val="18"/>
                <c:pt idx="3">
                  <c:v>0.4</c:v>
                </c:pt>
                <c:pt idx="4">
                  <c:v>2.9</c:v>
                </c:pt>
                <c:pt idx="5">
                  <c:v>4</c:v>
                </c:pt>
                <c:pt idx="6">
                  <c:v>5.3</c:v>
                </c:pt>
                <c:pt idx="7">
                  <c:v>6.8</c:v>
                </c:pt>
                <c:pt idx="8">
                  <c:v>8.5</c:v>
                </c:pt>
                <c:pt idx="9">
                  <c:v>10.4</c:v>
                </c:pt>
                <c:pt idx="10">
                  <c:v>12.3</c:v>
                </c:pt>
                <c:pt idx="11">
                  <c:v>14.2</c:v>
                </c:pt>
                <c:pt idx="12">
                  <c:v>16.3</c:v>
                </c:pt>
                <c:pt idx="13">
                  <c:v>18.5</c:v>
                </c:pt>
                <c:pt idx="14">
                  <c:v>20.8</c:v>
                </c:pt>
                <c:pt idx="15">
                  <c:v>26</c:v>
                </c:pt>
              </c:numCache>
            </c:numRef>
          </c:yVal>
          <c:smooth val="1"/>
        </c:ser>
        <c:ser>
          <c:idx val="3"/>
          <c:order val="2"/>
          <c:tx>
            <c:v>10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'Gap1+2 (2)'!$J$31:$J$43</c:f>
              <c:numCache>
                <c:formatCode>General</c:formatCode>
                <c:ptCount val="13"/>
                <c:pt idx="0">
                  <c:v>4491.54</c:v>
                </c:pt>
                <c:pt idx="1">
                  <c:v>4933.7299999999996</c:v>
                </c:pt>
                <c:pt idx="2">
                  <c:v>5009.76</c:v>
                </c:pt>
                <c:pt idx="3">
                  <c:v>5080.1499999999996</c:v>
                </c:pt>
                <c:pt idx="4">
                  <c:v>5149.13</c:v>
                </c:pt>
                <c:pt idx="5">
                  <c:v>5213.88</c:v>
                </c:pt>
                <c:pt idx="6">
                  <c:v>5275.81</c:v>
                </c:pt>
                <c:pt idx="7">
                  <c:v>5334.92</c:v>
                </c:pt>
                <c:pt idx="8">
                  <c:v>5394.03</c:v>
                </c:pt>
                <c:pt idx="9">
                  <c:v>5451.73</c:v>
                </c:pt>
                <c:pt idx="10">
                  <c:v>5506.61</c:v>
                </c:pt>
                <c:pt idx="11">
                  <c:v>5561.49</c:v>
                </c:pt>
                <c:pt idx="12">
                  <c:v>5665.61</c:v>
                </c:pt>
              </c:numCache>
            </c:numRef>
          </c:xVal>
          <c:yVal>
            <c:numRef>
              <c:f>'Gap1+2 (2)'!$K$31:$K$43</c:f>
              <c:numCache>
                <c:formatCode>General</c:formatCode>
                <c:ptCount val="13"/>
                <c:pt idx="0">
                  <c:v>0.6</c:v>
                </c:pt>
                <c:pt idx="1">
                  <c:v>4.7</c:v>
                </c:pt>
                <c:pt idx="2">
                  <c:v>6.4</c:v>
                </c:pt>
                <c:pt idx="3">
                  <c:v>8.5</c:v>
                </c:pt>
                <c:pt idx="4">
                  <c:v>10.7</c:v>
                </c:pt>
                <c:pt idx="5">
                  <c:v>13.2</c:v>
                </c:pt>
                <c:pt idx="6">
                  <c:v>15.9</c:v>
                </c:pt>
                <c:pt idx="7">
                  <c:v>18.8</c:v>
                </c:pt>
                <c:pt idx="8">
                  <c:v>21.7</c:v>
                </c:pt>
                <c:pt idx="9">
                  <c:v>24.7</c:v>
                </c:pt>
                <c:pt idx="10">
                  <c:v>27.9</c:v>
                </c:pt>
                <c:pt idx="11">
                  <c:v>31.1</c:v>
                </c:pt>
                <c:pt idx="12">
                  <c:v>37.9</c:v>
                </c:pt>
              </c:numCache>
            </c:numRef>
          </c:yVal>
          <c:smooth val="1"/>
        </c:ser>
        <c:ser>
          <c:idx val="4"/>
          <c:order val="3"/>
          <c:tx>
            <c:v>4.642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('Gap1+2 (2)'!$L$31:$L$32,'Gap1+2 (2)'!$L$34,'Gap1+2 (2)'!$L$36,'Gap1+2 (2)'!$L$38,'Gap1+2 (2)'!$L$40,'Gap1+2 (2)'!$L$42:$L$45)</c:f>
              <c:numCache>
                <c:formatCode>General</c:formatCode>
                <c:ptCount val="10"/>
                <c:pt idx="0">
                  <c:v>4484.49</c:v>
                </c:pt>
                <c:pt idx="1">
                  <c:v>4898.4799999999996</c:v>
                </c:pt>
                <c:pt idx="2">
                  <c:v>5020.93</c:v>
                </c:pt>
                <c:pt idx="3">
                  <c:v>5127.87</c:v>
                </c:pt>
                <c:pt idx="4">
                  <c:v>5220.71</c:v>
                </c:pt>
                <c:pt idx="5">
                  <c:v>5305.09</c:v>
                </c:pt>
                <c:pt idx="6">
                  <c:v>5383.83</c:v>
                </c:pt>
                <c:pt idx="7">
                  <c:v>5454.11</c:v>
                </c:pt>
                <c:pt idx="8">
                  <c:v>5517.34</c:v>
                </c:pt>
                <c:pt idx="9">
                  <c:v>5576.34</c:v>
                </c:pt>
              </c:numCache>
            </c:numRef>
          </c:xVal>
          <c:yVal>
            <c:numRef>
              <c:f>('Gap1+2 (2)'!$M$31:$M$32,'Gap1+2 (2)'!$M$34,'Gap1+2 (2)'!$M$36,'Gap1+2 (2)'!$M$38,'Gap1+2 (2)'!$M$40,'Gap1+2 (2)'!$M$42:$M$45)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7.2</c:v>
                </c:pt>
                <c:pt idx="2">
                  <c:v>12.7</c:v>
                </c:pt>
                <c:pt idx="3">
                  <c:v>19.3</c:v>
                </c:pt>
                <c:pt idx="4">
                  <c:v>26.9</c:v>
                </c:pt>
                <c:pt idx="5">
                  <c:v>35.1</c:v>
                </c:pt>
                <c:pt idx="6">
                  <c:v>43.7</c:v>
                </c:pt>
                <c:pt idx="7">
                  <c:v>52.9</c:v>
                </c:pt>
                <c:pt idx="8">
                  <c:v>62.6</c:v>
                </c:pt>
                <c:pt idx="9">
                  <c:v>72.599999999999994</c:v>
                </c:pt>
              </c:numCache>
            </c:numRef>
          </c:yVal>
          <c:smooth val="1"/>
        </c:ser>
        <c:ser>
          <c:idx val="5"/>
          <c:order val="4"/>
          <c:tx>
            <c:v>2.154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('Gap1+2 (2)'!$N$31:$N$32,'Gap1+2 (2)'!$N$34,'Gap1+2 (2)'!$N$36,'Gap1+2 (2)'!$N$38,'Gap1+2 (2)'!$N$40,'Gap1+2 (2)'!$N$42:$N$45)</c:f>
              <c:numCache>
                <c:formatCode>General</c:formatCode>
                <c:ptCount val="10"/>
                <c:pt idx="0">
                  <c:v>4474.62</c:v>
                </c:pt>
                <c:pt idx="1">
                  <c:v>4850.54</c:v>
                </c:pt>
                <c:pt idx="2">
                  <c:v>4951.84</c:v>
                </c:pt>
                <c:pt idx="3">
                  <c:v>5029.17</c:v>
                </c:pt>
                <c:pt idx="4">
                  <c:v>5095.22</c:v>
                </c:pt>
                <c:pt idx="5">
                  <c:v>5148.58</c:v>
                </c:pt>
                <c:pt idx="6">
                  <c:v>5193.4799999999996</c:v>
                </c:pt>
                <c:pt idx="7">
                  <c:v>5228.51</c:v>
                </c:pt>
                <c:pt idx="8">
                  <c:v>5262.13</c:v>
                </c:pt>
                <c:pt idx="9">
                  <c:v>5281.65</c:v>
                </c:pt>
              </c:numCache>
            </c:numRef>
          </c:xVal>
          <c:yVal>
            <c:numRef>
              <c:f>('Gap1+2 (2)'!$O$31:$O$32,'Gap1+2 (2)'!$O$34,'Gap1+2 (2)'!$O$36,'Gap1+2 (2)'!$O$38,'Gap1+2 (2)'!$O$40,'Gap1+2 (2)'!$O$42:$O$45)</c:f>
              <c:numCache>
                <c:formatCode>General</c:formatCode>
                <c:ptCount val="10"/>
                <c:pt idx="0">
                  <c:v>1.8</c:v>
                </c:pt>
                <c:pt idx="1">
                  <c:v>10.6</c:v>
                </c:pt>
                <c:pt idx="2">
                  <c:v>17.600000000000001</c:v>
                </c:pt>
                <c:pt idx="3">
                  <c:v>26.3</c:v>
                </c:pt>
                <c:pt idx="4">
                  <c:v>35.799999999999997</c:v>
                </c:pt>
                <c:pt idx="5">
                  <c:v>46.2</c:v>
                </c:pt>
                <c:pt idx="6">
                  <c:v>57.2</c:v>
                </c:pt>
                <c:pt idx="7">
                  <c:v>68.900000000000006</c:v>
                </c:pt>
                <c:pt idx="8">
                  <c:v>80.7</c:v>
                </c:pt>
                <c:pt idx="9">
                  <c:v>93.5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313584"/>
        <c:axId val="663310840"/>
      </c:scatterChart>
      <c:valAx>
        <c:axId val="663313584"/>
        <c:scaling>
          <c:orientation val="minMax"/>
          <c:min val="3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Effective voltage on the gas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310840"/>
        <c:crosses val="autoZero"/>
        <c:crossBetween val="midCat"/>
      </c:valAx>
      <c:valAx>
        <c:axId val="66331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Current </a:t>
                </a:r>
                <a:r>
                  <a:rPr lang="en-US" dirty="0" smtClean="0">
                    <a:latin typeface="Symbol" panose="05050102010706020507" pitchFamily="18" charset="2"/>
                  </a:rPr>
                  <a:t>m</a:t>
                </a:r>
                <a:r>
                  <a:rPr lang="en-US" dirty="0" smtClean="0"/>
                  <a:t>A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313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2D04A-B2B4-426A-9391-DB8607B3008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AEEDA-E9AA-4342-AD25-27FEA4A19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0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6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58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09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6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0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8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5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3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AEEDA-E9AA-4342-AD25-27FEA4A195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EDDF-FA0B-439E-B66F-D39BA8D54EB0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1A5F2-F232-4C97-BC16-099A089A9EB1}" type="datetime10">
              <a:rPr lang="en-US" smtClean="0"/>
              <a:t>02:56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7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35AC-AFD1-49B4-B195-D09FCA2FA2D7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259A-296D-4443-8F3F-CE9992308B32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043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39D2-5C23-42E7-ADBD-EA14F2DF1E9A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5302-2ADF-4554-813C-189E51C5558E}" type="datetime10">
              <a:rPr lang="en-US" smtClean="0"/>
              <a:t>02:56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9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FD7E-4EEB-4516-9399-611F60A3B186}" type="datetime10">
              <a:rPr lang="en-US" smtClean="0"/>
              <a:t>02:56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5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1254-7A3E-43BC-82C3-D017810E501A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8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A7-5FEC-49C9-A744-93549987BFC5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2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97DB-F030-44E7-9CB3-5AE7769D6FFF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0943-F833-4423-91B1-661771E26D03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5658-69DF-4BCD-97BE-BFB832BB6029}" type="datetime10">
              <a:rPr lang="en-US" smtClean="0"/>
              <a:t>02:56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ACFA7-6202-4D43-850E-4CA4DB1BE5F5}" type="datetime10">
              <a:rPr lang="en-US" smtClean="0"/>
              <a:t>02:56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87D5-2239-4AEF-AF42-F51BAF55BE04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0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F3C2-668C-46CE-A95F-01AF1B0CED33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4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A796-A9C7-4DEB-96A8-E8EE02B866B5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8439-0402-4C0B-9F0F-8911CEF09E2F}" type="datetime10">
              <a:rPr lang="en-US" smtClean="0"/>
              <a:t>02:56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E217FC-214E-4AA2-B3F6-B069C07364BC}" type="datetime10">
              <a:rPr lang="en-US" smtClean="0"/>
              <a:t>02:56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0BD8-EE4C-4C04-9E7E-2CE1DACF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0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583390" cy="3329581"/>
          </a:xfrm>
        </p:spPr>
        <p:txBody>
          <a:bodyPr/>
          <a:lstStyle/>
          <a:p>
            <a:pPr lvl="0"/>
            <a:r>
              <a:rPr lang="en-US" sz="4800" dirty="0"/>
              <a:t>New generation </a:t>
            </a:r>
            <a:r>
              <a:rPr lang="en-US" sz="4800" dirty="0" smtClean="0"/>
              <a:t>of high rate RPCs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/>
              <a:t>G. </a:t>
            </a:r>
            <a:r>
              <a:rPr lang="en-US" b="1" u="sng" dirty="0" smtClean="0"/>
              <a:t>Aielli</a:t>
            </a:r>
            <a:r>
              <a:rPr lang="en-US" dirty="0" smtClean="0"/>
              <a:t>, R. Cardarelli, A. Di </a:t>
            </a:r>
            <a:r>
              <a:rPr lang="en-US" dirty="0" err="1" smtClean="0"/>
              <a:t>Ciaccio</a:t>
            </a:r>
            <a:r>
              <a:rPr lang="en-US" dirty="0" smtClean="0"/>
              <a:t>, B. </a:t>
            </a:r>
            <a:r>
              <a:rPr lang="en-US" dirty="0" err="1" smtClean="0"/>
              <a:t>Liberti</a:t>
            </a:r>
            <a:r>
              <a:rPr lang="en-US" dirty="0" smtClean="0"/>
              <a:t>, </a:t>
            </a:r>
            <a:r>
              <a:rPr lang="en-US" dirty="0" err="1" smtClean="0"/>
              <a:t>P.Camarri</a:t>
            </a:r>
            <a:r>
              <a:rPr lang="en-US" dirty="0" smtClean="0"/>
              <a:t>, </a:t>
            </a:r>
            <a:r>
              <a:rPr lang="en-US" b="1" u="sng" dirty="0" err="1" smtClean="0"/>
              <a:t>L.Paolozzi</a:t>
            </a:r>
            <a:r>
              <a:rPr lang="en-US" dirty="0" smtClean="0"/>
              <a:t>, R. </a:t>
            </a:r>
            <a:r>
              <a:rPr lang="en-US" dirty="0" err="1" smtClean="0"/>
              <a:t>Santonico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" y="164810"/>
            <a:ext cx="8616871" cy="7985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of 2015 test beam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1A25-A28D-45EE-BFF7-A1531F0A4D08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02:56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3059" y="2938431"/>
            <a:ext cx="4608941" cy="391956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9005" y="952428"/>
            <a:ext cx="7399251" cy="23842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taken with beam and g intensity up to </a:t>
            </a:r>
            <a:r>
              <a:rPr lang="en-US" dirty="0"/>
              <a:t>2</a:t>
            </a:r>
            <a:r>
              <a:rPr lang="en-US" dirty="0" smtClean="0"/>
              <a:t>0 </a:t>
            </a:r>
            <a:r>
              <a:rPr lang="en-US" dirty="0"/>
              <a:t>kHz </a:t>
            </a:r>
            <a:r>
              <a:rPr lang="en-US" dirty="0" smtClean="0"/>
              <a:t>estimated </a:t>
            </a:r>
            <a:r>
              <a:rPr lang="en-US" dirty="0" smtClean="0"/>
              <a:t>counting rate</a:t>
            </a:r>
            <a:endParaRPr lang="en-US" dirty="0" smtClean="0"/>
          </a:p>
          <a:p>
            <a:r>
              <a:rPr lang="en-US" dirty="0" smtClean="0"/>
              <a:t>Chamber distance 3.6m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solid angle fraction </a:t>
            </a:r>
            <a:r>
              <a:rPr lang="en-US" dirty="0" smtClean="0">
                <a:sym typeface="Wingdings" panose="05000000000000000000" pitchFamily="2" charset="2"/>
              </a:rPr>
              <a:t>= 0.0154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Source full intensity: </a:t>
            </a:r>
            <a:r>
              <a:rPr lang="en-US" dirty="0"/>
              <a:t>13.9 </a:t>
            </a:r>
            <a:r>
              <a:rPr lang="en-US" dirty="0" err="1"/>
              <a:t>TBq</a:t>
            </a:r>
            <a:r>
              <a:rPr lang="en-US" dirty="0"/>
              <a:t> </a:t>
            </a:r>
            <a:r>
              <a:rPr lang="en-US" baseline="-25000" dirty="0" smtClean="0"/>
              <a:t>137</a:t>
            </a:r>
            <a:r>
              <a:rPr lang="en-US" dirty="0" smtClean="0"/>
              <a:t>Cs</a:t>
            </a:r>
          </a:p>
          <a:p>
            <a:r>
              <a:rPr lang="en-US" dirty="0" smtClean="0"/>
              <a:t>Expected impacting photons 0.2*10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 smtClean="0"/>
          </a:p>
          <a:p>
            <a:r>
              <a:rPr lang="en-US" dirty="0" smtClean="0"/>
              <a:t>Expected rate including sensitivity 0.4% </a:t>
            </a:r>
            <a:r>
              <a:rPr lang="en-US" dirty="0" smtClean="0">
                <a:sym typeface="Wingdings" panose="05000000000000000000" pitchFamily="2" charset="2"/>
              </a:rPr>
              <a:t> 85 </a:t>
            </a:r>
            <a:r>
              <a:rPr lang="en-US" dirty="0">
                <a:sym typeface="Wingdings" panose="05000000000000000000" pitchFamily="2" charset="2"/>
              </a:rPr>
              <a:t>kHz/cm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  <a:endParaRPr lang="en-US" baseline="30000" dirty="0"/>
          </a:p>
          <a:p>
            <a:r>
              <a:rPr lang="en-US" dirty="0" smtClean="0">
                <a:sym typeface="Wingdings" panose="05000000000000000000" pitchFamily="2" charset="2"/>
              </a:rPr>
              <a:t>Expected rate with ABS factor 10 ~ 8 kHz/cm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9" name="Picture 18" descr="Schermata 03-2457113 alle 14.20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776" y="836"/>
            <a:ext cx="3510224" cy="26077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733539" y="1304728"/>
            <a:ext cx="76200" cy="30283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7279515">
            <a:off x="8930819" y="2845983"/>
            <a:ext cx="2740335" cy="206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7376" y="411982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effectLst>
                  <a:glow rad="228600">
                    <a:srgbClr val="E6C133">
                      <a:satMod val="175000"/>
                      <a:alpha val="40000"/>
                    </a:srgbClr>
                  </a:glow>
                </a:effectLst>
              </a:rPr>
              <a:t>2D readout</a:t>
            </a:r>
            <a:endParaRPr lang="en-US" b="1" dirty="0">
              <a:solidFill>
                <a:prstClr val="black"/>
              </a:solidFill>
              <a:effectLst>
                <a:glow rad="228600">
                  <a:srgbClr val="E6C133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996671">
            <a:off x="9170293" y="4503469"/>
            <a:ext cx="2167692" cy="275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3126195">
            <a:off x="8251770" y="5030170"/>
            <a:ext cx="1634253" cy="30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 descr="20150902_11055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5" y="3357342"/>
            <a:ext cx="5694965" cy="320341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>
                    <a:tint val="75000"/>
                    <a:alpha val="60000"/>
                  </a:prstClr>
                </a:solidFill>
              </a:rPr>
              <a:t>G. Aielli - RPC 2016 - Ghent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2963" y="452718"/>
            <a:ext cx="4039341" cy="1400530"/>
          </a:xfrm>
        </p:spPr>
        <p:txBody>
          <a:bodyPr/>
          <a:lstStyle/>
          <a:p>
            <a:r>
              <a:rPr lang="en-US" dirty="0" smtClean="0"/>
              <a:t>Effective noise in H4 area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974C-583C-4659-BD56-425BDAE64038}" type="datetime10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02:56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>
                    <a:tint val="75000"/>
                    <a:alpha val="60000"/>
                  </a:prstClr>
                </a:solidFill>
              </a:rPr>
              <a:t>G. Aielli - RPC 2016 - Ghent</a:t>
            </a:r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422" y="253048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sym typeface="Wingdings" panose="05000000000000000000" pitchFamily="2" charset="2"/>
              </a:rPr>
              <a:t>Gain </a:t>
            </a:r>
            <a:r>
              <a:rPr lang="en-US" dirty="0">
                <a:solidFill>
                  <a:prstClr val="white"/>
                </a:solidFill>
                <a:sym typeface="Wingdings" panose="05000000000000000000" pitchFamily="2" charset="2"/>
              </a:rPr>
              <a:t>7</a:t>
            </a:r>
            <a:r>
              <a:rPr lang="en-US" dirty="0" smtClean="0">
                <a:solidFill>
                  <a:prstClr val="white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prstClr val="white"/>
                </a:solidFill>
                <a:sym typeface="Wingdings" panose="05000000000000000000" pitchFamily="2" charset="2"/>
              </a:rPr>
              <a:t>mV/</a:t>
            </a:r>
            <a:r>
              <a:rPr lang="en-US" dirty="0" err="1" smtClean="0">
                <a:solidFill>
                  <a:prstClr val="white"/>
                </a:solidFill>
                <a:sym typeface="Wingdings" panose="05000000000000000000" pitchFamily="2" charset="2"/>
              </a:rPr>
              <a:t>fC</a:t>
            </a:r>
            <a:endParaRPr lang="en-US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Noise </a:t>
            </a:r>
            <a:r>
              <a:rPr lang="en-US" dirty="0" smtClean="0">
                <a:solidFill>
                  <a:prstClr val="white"/>
                </a:solidFill>
              </a:rPr>
              <a:t>1 </a:t>
            </a:r>
            <a:r>
              <a:rPr lang="en-US" dirty="0">
                <a:solidFill>
                  <a:prstClr val="white"/>
                </a:solidFill>
              </a:rPr>
              <a:t>mV </a:t>
            </a:r>
            <a:r>
              <a:rPr lang="en-US" dirty="0" smtClean="0">
                <a:solidFill>
                  <a:prstClr val="white"/>
                </a:solidFill>
              </a:rPr>
              <a:t>RMS </a:t>
            </a:r>
            <a:r>
              <a:rPr lang="en-US" dirty="0" smtClean="0">
                <a:solidFill>
                  <a:prstClr val="white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prstClr val="white"/>
                </a:solidFill>
                <a:sym typeface="Wingdings" panose="05000000000000000000" pitchFamily="2" charset="2"/>
              </a:rPr>
              <a:t>&lt; 1000 </a:t>
            </a:r>
            <a:r>
              <a:rPr lang="en-US" dirty="0" smtClean="0">
                <a:solidFill>
                  <a:prstClr val="white"/>
                </a:solidFill>
                <a:sym typeface="Wingdings" panose="05000000000000000000" pitchFamily="2" charset="2"/>
              </a:rPr>
              <a:t>e-</a:t>
            </a:r>
            <a:endParaRPr lang="en-US" dirty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Vth </a:t>
            </a:r>
            <a:r>
              <a:rPr lang="en-US" dirty="0" smtClean="0">
                <a:solidFill>
                  <a:prstClr val="white"/>
                </a:solidFill>
                <a:sym typeface="Wingdings" panose="05000000000000000000" pitchFamily="2" charset="2"/>
              </a:rPr>
              <a:t> 6 mV (6</a:t>
            </a:r>
            <a:r>
              <a:rPr lang="en-US" dirty="0" smtClean="0">
                <a:solidFill>
                  <a:prstClr val="white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dirty="0" smtClean="0">
                <a:solidFill>
                  <a:prstClr val="white"/>
                </a:solidFill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7606"/>
          <a:stretch/>
        </p:blipFill>
        <p:spPr>
          <a:xfrm>
            <a:off x="4463197" y="200656"/>
            <a:ext cx="5475790" cy="65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04" y="110474"/>
            <a:ext cx="9427906" cy="798534"/>
          </a:xfrm>
        </p:spPr>
        <p:txBody>
          <a:bodyPr>
            <a:normAutofit/>
          </a:bodyPr>
          <a:lstStyle/>
          <a:p>
            <a:r>
              <a:rPr lang="en-US" dirty="0" smtClean="0"/>
              <a:t>Preliminary results of 2015 test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911" y="943982"/>
            <a:ext cx="5525532" cy="2432511"/>
          </a:xfrm>
        </p:spPr>
        <p:txBody>
          <a:bodyPr>
            <a:noAutofit/>
          </a:bodyPr>
          <a:lstStyle/>
          <a:p>
            <a:r>
              <a:rPr lang="en-US" sz="1800" dirty="0"/>
              <a:t>New electronics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ym typeface="Wingdings" panose="05000000000000000000" pitchFamily="2" charset="2"/>
              </a:rPr>
              <a:t>1000e </a:t>
            </a:r>
            <a:r>
              <a:rPr lang="en-US" sz="1800" dirty="0">
                <a:sym typeface="Wingdings" panose="05000000000000000000" pitchFamily="2" charset="2"/>
              </a:rPr>
              <a:t>RMS noise measured </a:t>
            </a:r>
            <a:r>
              <a:rPr lang="en-US" sz="1800" dirty="0" smtClean="0">
                <a:sym typeface="Wingdings" panose="05000000000000000000" pitchFamily="2" charset="2"/>
              </a:rPr>
              <a:t>on chamber </a:t>
            </a:r>
            <a:r>
              <a:rPr lang="en-US" sz="1800" dirty="0">
                <a:sym typeface="Wingdings" panose="05000000000000000000" pitchFamily="2" charset="2"/>
              </a:rPr>
              <a:t>operating in the </a:t>
            </a:r>
            <a:r>
              <a:rPr lang="en-US" sz="1800" dirty="0" smtClean="0">
                <a:sym typeface="Wingdings" panose="05000000000000000000" pitchFamily="2" charset="2"/>
              </a:rPr>
              <a:t>GIF++ area. Final </a:t>
            </a:r>
            <a:r>
              <a:rPr lang="en-US" sz="1800" dirty="0">
                <a:sym typeface="Wingdings" panose="05000000000000000000" pitchFamily="2" charset="2"/>
              </a:rPr>
              <a:t>Vth limited by the </a:t>
            </a:r>
            <a:r>
              <a:rPr lang="en-US" sz="1800" dirty="0" err="1">
                <a:sym typeface="Wingdings" panose="05000000000000000000" pitchFamily="2" charset="2"/>
              </a:rPr>
              <a:t>Lecroy</a:t>
            </a:r>
            <a:r>
              <a:rPr lang="en-US" sz="1800" dirty="0">
                <a:sym typeface="Wingdings" panose="05000000000000000000" pitchFamily="2" charset="2"/>
              </a:rPr>
              <a:t> discriminator </a:t>
            </a:r>
            <a:r>
              <a:rPr lang="en-US" sz="1800" dirty="0" smtClean="0">
                <a:sym typeface="Wingdings" panose="05000000000000000000" pitchFamily="2" charset="2"/>
              </a:rPr>
              <a:t>(</a:t>
            </a:r>
            <a:r>
              <a:rPr lang="en-US" sz="1800" dirty="0" smtClean="0">
                <a:sym typeface="Wingdings" panose="05000000000000000000" pitchFamily="2" charset="2"/>
              </a:rPr>
              <a:t>30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mV</a:t>
            </a:r>
            <a:r>
              <a:rPr lang="en-US" sz="18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Plateau </a:t>
            </a:r>
            <a:r>
              <a:rPr lang="en-US" sz="1800" dirty="0" smtClean="0">
                <a:sym typeface="Wingdings" panose="05000000000000000000" pitchFamily="2" charset="2"/>
              </a:rPr>
              <a:t>measured </a:t>
            </a:r>
            <a:r>
              <a:rPr lang="en-US" sz="1800" dirty="0">
                <a:sym typeface="Wingdings" panose="05000000000000000000" pitchFamily="2" charset="2"/>
              </a:rPr>
              <a:t>up to </a:t>
            </a:r>
            <a:r>
              <a:rPr lang="en-US" sz="1800" dirty="0">
                <a:sym typeface="Wingdings" panose="05000000000000000000" pitchFamily="2" charset="2"/>
              </a:rPr>
              <a:t>~</a:t>
            </a:r>
            <a:r>
              <a:rPr lang="en-US" sz="1800" dirty="0" smtClean="0">
                <a:sym typeface="Wingdings" panose="05000000000000000000" pitchFamily="2" charset="2"/>
              </a:rPr>
              <a:t>20 </a:t>
            </a:r>
            <a:r>
              <a:rPr lang="en-US" sz="1800" dirty="0">
                <a:sym typeface="Wingdings" panose="05000000000000000000" pitchFamily="2" charset="2"/>
              </a:rPr>
              <a:t>kHz/cm^2 (pink </a:t>
            </a:r>
            <a:r>
              <a:rPr lang="en-US" sz="1800" dirty="0" smtClean="0">
                <a:sym typeface="Wingdings" panose="05000000000000000000" pitchFamily="2" charset="2"/>
              </a:rPr>
              <a:t>points) No </a:t>
            </a:r>
            <a:r>
              <a:rPr lang="en-US" sz="1800" dirty="0">
                <a:sym typeface="Wingdings" panose="05000000000000000000" pitchFamily="2" charset="2"/>
              </a:rPr>
              <a:t>visible loss up to 7 kHz/cm^2 </a:t>
            </a:r>
            <a:r>
              <a:rPr lang="en-US" sz="1800" dirty="0" smtClean="0">
                <a:sym typeface="Wingdings" panose="05000000000000000000" pitchFamily="2" charset="2"/>
              </a:rPr>
              <a:t>(green points</a:t>
            </a:r>
            <a:r>
              <a:rPr lang="en-US" sz="1800" dirty="0">
                <a:sym typeface="Wingdings" panose="05000000000000000000" pitchFamily="2" charset="2"/>
              </a:rPr>
              <a:t>)</a:t>
            </a:r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Notwithstanding the relatively high resistivity the chamber outperforms  the previous tests</a:t>
            </a:r>
            <a:endParaRPr lang="en-US" sz="1800" dirty="0" smtClean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62336" y="4064995"/>
            <a:ext cx="4286447" cy="2581230"/>
            <a:chOff x="1602" y="4365523"/>
            <a:chExt cx="4167436" cy="24924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2" y="4365523"/>
              <a:ext cx="4049081" cy="24924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3486" y="5631205"/>
              <a:ext cx="170698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Symbol" panose="05050102010706020507" pitchFamily="18" charset="2"/>
                </a:rPr>
                <a:t>r</a:t>
              </a:r>
              <a:r>
                <a:rPr lang="en-US" sz="1350" dirty="0">
                  <a:solidFill>
                    <a:prstClr val="black"/>
                  </a:solidFill>
                </a:rPr>
                <a:t>=7*10</a:t>
              </a:r>
              <a:r>
                <a:rPr lang="en-US" sz="1350" baseline="30000" dirty="0">
                  <a:solidFill>
                    <a:prstClr val="black"/>
                  </a:solidFill>
                </a:rPr>
                <a:t>10</a:t>
              </a:r>
              <a:r>
                <a:rPr lang="en-US" sz="1350" dirty="0">
                  <a:solidFill>
                    <a:prstClr val="black"/>
                  </a:solidFill>
                </a:rPr>
                <a:t> </a:t>
              </a:r>
              <a:r>
                <a:rPr lang="en-US" sz="1350" dirty="0">
                  <a:solidFill>
                    <a:prstClr val="black"/>
                  </a:solidFill>
                  <a:latin typeface="Symbol" panose="05050102010706020507" pitchFamily="18" charset="2"/>
                </a:rPr>
                <a:t>W</a:t>
              </a:r>
              <a:r>
                <a:rPr lang="en-US" sz="1350" dirty="0">
                  <a:solidFill>
                    <a:prstClr val="black"/>
                  </a:solidFill>
                </a:rPr>
                <a:t> cm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730" y="4365523"/>
              <a:ext cx="2928814" cy="30008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</a:rPr>
                <a:t>I/source intensity vs. </a:t>
              </a:r>
              <a:r>
                <a:rPr lang="en-US" sz="1350" dirty="0" err="1">
                  <a:solidFill>
                    <a:prstClr val="black"/>
                  </a:solidFill>
                </a:rPr>
                <a:t>Vgas</a:t>
              </a:r>
              <a:r>
                <a:rPr lang="en-US" sz="135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0642" y="4665605"/>
              <a:ext cx="3888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200" dirty="0">
                  <a:solidFill>
                    <a:prstClr val="black"/>
                  </a:solidFill>
                </a:rPr>
                <a:t>This is the characteristic gain of the RPC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8073" y="909008"/>
            <a:ext cx="4608877" cy="3453267"/>
            <a:chOff x="6994511" y="1571932"/>
            <a:chExt cx="3164140" cy="2164404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995668" y="1588632"/>
            <a:ext cx="3162983" cy="2147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Acrobat Document" r:id="rId5" imgW="5400526" imgH="3666732" progId="AcroExch.Document.11">
                    <p:embed/>
                  </p:oleObj>
                </mc:Choice>
                <mc:Fallback>
                  <p:oleObj name="Acrobat Document" r:id="rId5" imgW="5400526" imgH="3666732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95668" y="1588632"/>
                          <a:ext cx="3162983" cy="21477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994511" y="1571932"/>
              <a:ext cx="30861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200" dirty="0">
                  <a:solidFill>
                    <a:prstClr val="black"/>
                  </a:solidFill>
                </a:rPr>
                <a:t>Raw efficiency vs </a:t>
              </a:r>
              <a:r>
                <a:rPr lang="en-US" sz="1200" dirty="0" err="1">
                  <a:solidFill>
                    <a:prstClr val="black"/>
                  </a:solidFill>
                </a:rPr>
                <a:t>Vgas</a:t>
              </a:r>
              <a:r>
                <a:rPr lang="en-US" sz="1200" dirty="0">
                  <a:solidFill>
                    <a:prstClr val="black"/>
                  </a:solidFill>
                </a:rPr>
                <a:t> at different ABS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83264" y="2637178"/>
              <a:ext cx="516778" cy="772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infinite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100</a:t>
              </a:r>
            </a:p>
            <a:p>
              <a:pPr defTabSz="685800"/>
              <a:r>
                <a:rPr lang="en-US" sz="1600" dirty="0" smtClean="0">
                  <a:solidFill>
                    <a:prstClr val="black"/>
                  </a:solidFill>
                </a:rPr>
                <a:t>33</a:t>
              </a:r>
              <a:endParaRPr lang="en-US" sz="1600" dirty="0">
                <a:solidFill>
                  <a:prstClr val="black"/>
                </a:solidFill>
              </a:endParaRP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10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54093" y="2431650"/>
              <a:ext cx="85792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dirty="0">
                  <a:solidFill>
                    <a:prstClr val="black"/>
                  </a:solidFill>
                </a:rPr>
                <a:t>ABS factor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0109702" y="3084270"/>
            <a:ext cx="3859795" cy="304801"/>
          </a:xfrm>
        </p:spPr>
        <p:txBody>
          <a:bodyPr/>
          <a:lstStyle/>
          <a:p>
            <a:r>
              <a:rPr lang="fi-FI" smtClean="0"/>
              <a:t>G. Aielli - RPC 2016 - Ghent</a:t>
            </a:r>
            <a:endParaRPr lang="en-US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160299"/>
              </p:ext>
            </p:extLst>
          </p:nvPr>
        </p:nvGraphicFramePr>
        <p:xfrm>
          <a:off x="458073" y="4283483"/>
          <a:ext cx="4287267" cy="255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4787335" y="4145926"/>
            <a:ext cx="2714187" cy="2041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New HPL1.2 mm thick  resistivity higher than </a:t>
            </a:r>
            <a:r>
              <a:rPr lang="en-US" sz="1800" dirty="0" smtClean="0">
                <a:sym typeface="Wingdings" panose="05000000000000000000" pitchFamily="2" charset="2"/>
              </a:rPr>
              <a:t>wanted </a:t>
            </a:r>
            <a:r>
              <a:rPr lang="en-US" sz="1800" dirty="0" smtClean="0">
                <a:latin typeface="Symbol" panose="05050102010706020507" pitchFamily="18" charset="2"/>
              </a:rPr>
              <a:t>r</a:t>
            </a:r>
            <a:r>
              <a:rPr lang="en-US" sz="1800" dirty="0" smtClean="0"/>
              <a:t>=7*10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panose="05050102010706020507" pitchFamily="18" charset="2"/>
              </a:rPr>
              <a:t>W</a:t>
            </a:r>
            <a:r>
              <a:rPr lang="en-US" sz="1800" dirty="0" smtClean="0"/>
              <a:t> cm </a:t>
            </a:r>
            <a:r>
              <a:rPr lang="en-US" sz="1800" dirty="0" smtClean="0">
                <a:sym typeface="Wingdings" panose="05000000000000000000" pitchFamily="2" charset="2"/>
              </a:rPr>
              <a:t>at 26°C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06099" y="816245"/>
            <a:ext cx="8877" cy="33809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46791" y="935653"/>
            <a:ext cx="4590313" cy="3418292"/>
            <a:chOff x="459458" y="939818"/>
            <a:chExt cx="4590313" cy="34182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384933"/>
                </p:ext>
              </p:extLst>
            </p:nvPr>
          </p:nvGraphicFramePr>
          <p:xfrm>
            <a:off x="459458" y="939818"/>
            <a:ext cx="4590313" cy="3418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Acrobat Document" r:id="rId8" imgW="5400526" imgH="3666732" progId="Acrobat.Document.11">
                    <p:embed/>
                  </p:oleObj>
                </mc:Choice>
                <mc:Fallback>
                  <p:oleObj name="Acrobat Document" r:id="rId8" imgW="5400526" imgH="3666732" progId="Acrobat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9458" y="939818"/>
                          <a:ext cx="4590313" cy="34182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470449" y="2620196"/>
              <a:ext cx="752737" cy="123294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>
              <a:spAutoFit/>
            </a:bodyPr>
            <a:lstStyle/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infinite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100</a:t>
              </a:r>
            </a:p>
            <a:p>
              <a:pPr defTabSz="685800"/>
              <a:r>
                <a:rPr lang="en-US" sz="1600" dirty="0" smtClean="0">
                  <a:solidFill>
                    <a:prstClr val="black"/>
                  </a:solidFill>
                </a:rPr>
                <a:t>33</a:t>
              </a:r>
              <a:endParaRPr lang="en-US" sz="1600" dirty="0">
                <a:solidFill>
                  <a:prstClr val="black"/>
                </a:solidFill>
              </a:endParaRP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10</a:t>
              </a:r>
            </a:p>
            <a:p>
              <a:pPr defTabSz="685800"/>
              <a:r>
                <a:rPr lang="en-US" sz="1600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E11D-43B5-4E60-A218-F11C67109946}" type="datetime10">
              <a:rPr lang="en-US" smtClean="0"/>
              <a:t>02:56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85" y="125547"/>
            <a:ext cx="9404723" cy="1400530"/>
          </a:xfrm>
        </p:spPr>
        <p:txBody>
          <a:bodyPr/>
          <a:lstStyle/>
          <a:p>
            <a:r>
              <a:rPr lang="en-US" dirty="0" smtClean="0"/>
              <a:t>Winter test using a digitizer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608949"/>
              </p:ext>
            </p:extLst>
          </p:nvPr>
        </p:nvGraphicFramePr>
        <p:xfrm>
          <a:off x="6319012" y="1540175"/>
          <a:ext cx="54006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4" imgW="5400526" imgH="3657188" progId="Acrobat.Document.11">
                  <p:embed/>
                </p:oleObj>
              </mc:Choice>
              <mc:Fallback>
                <p:oleObj name="Acrobat Document" r:id="rId4" imgW="5400526" imgH="365718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9012" y="1540175"/>
                        <a:ext cx="540067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6389" y="5303503"/>
            <a:ext cx="5303298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50% efficiency at </a:t>
            </a:r>
            <a:r>
              <a:rPr lang="en-US" b="1" dirty="0" smtClean="0">
                <a:solidFill>
                  <a:srgbClr val="FFC000"/>
                </a:solidFill>
              </a:rPr>
              <a:t>5100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4959 @26 °C </a:t>
            </a:r>
            <a:r>
              <a:rPr lang="en-US" b="1" dirty="0" smtClean="0">
                <a:solidFill>
                  <a:srgbClr val="FFC000"/>
                </a:solidFill>
              </a:rPr>
              <a:t>v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25</a:t>
            </a:r>
            <a:r>
              <a:rPr lang="en-US" b="1" dirty="0" smtClean="0">
                <a:solidFill>
                  <a:srgbClr val="FFC000"/>
                </a:solidFill>
              </a:rPr>
              <a:t>0 V </a:t>
            </a:r>
            <a:r>
              <a:rPr lang="en-US" b="1" dirty="0" smtClean="0">
                <a:solidFill>
                  <a:srgbClr val="FFC000"/>
                </a:solidFill>
              </a:rPr>
              <a:t>lower </a:t>
            </a:r>
            <a:r>
              <a:rPr lang="en-US" b="1" dirty="0" smtClean="0">
                <a:solidFill>
                  <a:srgbClr val="FFC000"/>
                </a:solidFill>
              </a:rPr>
              <a:t>than </a:t>
            </a:r>
            <a:r>
              <a:rPr lang="en-US" b="1" dirty="0" smtClean="0">
                <a:solidFill>
                  <a:srgbClr val="FFC000"/>
                </a:solidFill>
              </a:rPr>
              <a:t>using a standard discriminator Vth= 30 mV</a:t>
            </a:r>
          </a:p>
          <a:p>
            <a:endParaRPr lang="en-US" b="1" dirty="0" smtClean="0">
              <a:solidFill>
                <a:srgbClr val="FFC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099136" y="1434447"/>
            <a:ext cx="8877" cy="33809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65617" y="1154420"/>
            <a:ext cx="59330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Absorption factor 33 measured 1.1 kHz background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06896"/>
              </p:ext>
            </p:extLst>
          </p:nvPr>
        </p:nvGraphicFramePr>
        <p:xfrm>
          <a:off x="459385" y="3614243"/>
          <a:ext cx="5153025" cy="316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356792"/>
              </p:ext>
            </p:extLst>
          </p:nvPr>
        </p:nvGraphicFramePr>
        <p:xfrm>
          <a:off x="634240" y="1040529"/>
          <a:ext cx="4065351" cy="247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47151" y="4507547"/>
            <a:ext cx="288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=1.4*10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 cm </a:t>
            </a:r>
            <a:r>
              <a:rPr lang="en-US" dirty="0">
                <a:sym typeface="Wingdings" panose="05000000000000000000" pitchFamily="2" charset="2"/>
              </a:rPr>
              <a:t>at </a:t>
            </a:r>
            <a:r>
              <a:rPr lang="en-US" dirty="0" smtClean="0">
                <a:sym typeface="Wingdings" panose="05000000000000000000" pitchFamily="2" charset="2"/>
              </a:rPr>
              <a:t>17°C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Consistent with previous test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9243152" y="2431439"/>
            <a:ext cx="154235" cy="4533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46843" y="2884775"/>
            <a:ext cx="2912977" cy="17543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8 </a:t>
            </a:r>
            <a:r>
              <a:rPr lang="en-US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ymbol" panose="05050102010706020507" pitchFamily="18" charset="2"/>
              </a:rPr>
              <a:t>m</a:t>
            </a:r>
            <a:r>
              <a:rPr lang="en-US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5000 cm</a:t>
            </a:r>
            <a:r>
              <a:rPr lang="en-US" b="1" baseline="300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1.1 kHz/cm</a:t>
            </a:r>
            <a:r>
              <a:rPr lang="en-US" b="1" baseline="30000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  <a:p>
            <a:r>
              <a:rPr lang="en-US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1.4 </a:t>
            </a:r>
            <a:r>
              <a:rPr lang="en-US" b="1" dirty="0" err="1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pC</a:t>
            </a:r>
            <a:r>
              <a:rPr lang="en-US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/count!!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Factor 15 over ATLAS!!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Record performance!!</a:t>
            </a:r>
            <a:endParaRPr lang="en-US" b="1" dirty="0"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313F-D930-41EE-9D94-A1813BD7C35E}" type="datetime10">
              <a:rPr lang="en-US" smtClean="0"/>
              <a:t>02:56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56" y="83022"/>
            <a:ext cx="10515600" cy="975592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Future: Beam </a:t>
            </a:r>
            <a:r>
              <a:rPr lang="en-US" sz="3600" dirty="0" smtClean="0"/>
              <a:t>test of a fully equipped triplet</a:t>
            </a:r>
            <a:endParaRPr lang="en-US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3534" y="753068"/>
            <a:ext cx="9891304" cy="1084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n-lt"/>
              </a:rPr>
              <a:t>Basing on the singlet experience a BIS 7/8 RPC </a:t>
            </a:r>
            <a:r>
              <a:rPr lang="en-US" altLang="en-US" sz="1600" dirty="0">
                <a:latin typeface="+mn-lt"/>
              </a:rPr>
              <a:t>p</a:t>
            </a:r>
            <a:r>
              <a:rPr lang="en-US" altLang="en-US" sz="1600" dirty="0" smtClean="0">
                <a:latin typeface="+mn-lt"/>
              </a:rPr>
              <a:t>rototype is in </a:t>
            </a:r>
            <a:r>
              <a:rPr lang="en-US" altLang="en-US" sz="1600" dirty="0">
                <a:latin typeface="+mn-lt"/>
              </a:rPr>
              <a:t>p</a:t>
            </a:r>
            <a:r>
              <a:rPr lang="en-US" altLang="en-US" sz="1600" dirty="0" smtClean="0">
                <a:latin typeface="+mn-lt"/>
              </a:rPr>
              <a:t>rogress. Expected by </a:t>
            </a:r>
            <a:r>
              <a:rPr lang="en-US" altLang="en-US" sz="1600" dirty="0" smtClean="0">
                <a:latin typeface="+mn-lt"/>
              </a:rPr>
              <a:t>June 2016</a:t>
            </a:r>
            <a:endParaRPr lang="en-US" altLang="en-US" sz="16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n-lt"/>
              </a:rPr>
              <a:t>Joint effort ROMA Tor </a:t>
            </a:r>
            <a:r>
              <a:rPr lang="en-US" altLang="en-US" sz="1600" dirty="0" err="1" smtClean="0">
                <a:latin typeface="+mn-lt"/>
              </a:rPr>
              <a:t>Vergata</a:t>
            </a:r>
            <a:r>
              <a:rPr lang="en-US" altLang="en-US" sz="1600" dirty="0" smtClean="0">
                <a:latin typeface="+mn-lt"/>
              </a:rPr>
              <a:t> + MPI</a:t>
            </a:r>
            <a:endParaRPr lang="de-DE" altLang="en-US" sz="16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smtClean="0">
                <a:latin typeface="+mn-lt"/>
              </a:rPr>
              <a:t>H8/H4 beam time scheduled by May 2016 for extended test </a:t>
            </a:r>
            <a:endParaRPr lang="en-US" altLang="en-US" sz="1600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56" y="2006235"/>
            <a:ext cx="5791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NEW_RPC_PROTOTYPE-4[1]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9128" y="4141817"/>
            <a:ext cx="1981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NEW_RPC_PROTOTYPE-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758" y="4162415"/>
            <a:ext cx="3886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NEW_RPC_PROTOTYPE-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56" y="4168765"/>
            <a:ext cx="383857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371600" y="7073180"/>
            <a:ext cx="6858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407" tIns="44703" rIns="89407" bIns="44703">
            <a:spAutoFit/>
          </a:bodyPr>
          <a:lstStyle>
            <a:lvl1pPr marL="533400" indent="-533400" defTabSz="8937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937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937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937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937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Construction and test of new RPC triplet prototype in spring 2016.</a:t>
            </a:r>
            <a:endParaRPr lang="de-DE" altLang="en-US" sz="160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8084745" y="4325177"/>
            <a:ext cx="1905000" cy="276225"/>
          </a:xfrm>
          <a:prstGeom prst="curvedDownArrow">
            <a:avLst>
              <a:gd name="adj1" fmla="val 137931"/>
              <a:gd name="adj2" fmla="val 275862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407" tIns="44703" rIns="89407" bIns="44703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8307" y="2392847"/>
            <a:ext cx="4860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Triplet of new RPCs with 1mm gas gap in support frame </a:t>
            </a:r>
            <a:r>
              <a:rPr lang="en-US" dirty="0" smtClean="0"/>
              <a:t>and Faraday cage </a:t>
            </a:r>
            <a:r>
              <a:rPr lang="en-US" dirty="0"/>
              <a:t>of 48 mm overall </a:t>
            </a:r>
            <a:r>
              <a:rPr lang="en-US" dirty="0" smtClean="0"/>
              <a:t>thickness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fits </a:t>
            </a:r>
            <a:r>
              <a:rPr lang="en-US" dirty="0"/>
              <a:t>into </a:t>
            </a:r>
            <a:r>
              <a:rPr lang="en-US" dirty="0" smtClean="0"/>
              <a:t>assigned </a:t>
            </a:r>
            <a:r>
              <a:rPr lang="en-US" dirty="0"/>
              <a:t>50 mm envelope.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81E1-88BB-49ED-8867-4CED2F858E7E}" type="datetime10">
              <a:rPr lang="en-US" smtClean="0"/>
              <a:t>02:56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902" y="288615"/>
            <a:ext cx="9404723" cy="1159185"/>
          </a:xfrm>
        </p:spPr>
        <p:txBody>
          <a:bodyPr/>
          <a:lstStyle/>
          <a:p>
            <a:r>
              <a:rPr lang="en-US" sz="5400" dirty="0" smtClean="0"/>
              <a:t>Conclusions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304580"/>
            <a:ext cx="9599142" cy="4800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~ 10 kHz/cm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counting rate operation is commonly achieved by applying the New FE to the classic ATLAS/CMS like RPCs</a:t>
            </a:r>
          </a:p>
          <a:p>
            <a:r>
              <a:rPr lang="en-US" sz="2400" dirty="0" smtClean="0"/>
              <a:t>Successfully tested on large surface chambers setting the record of low gain operation for this type of RPCs (absolute record?) </a:t>
            </a:r>
            <a:r>
              <a:rPr lang="en-US" sz="2400" dirty="0" smtClean="0">
                <a:sym typeface="Wingdings" panose="05000000000000000000" pitchFamily="2" charset="2"/>
              </a:rPr>
              <a:t> it seems that the avalanche physics still scales down linearly…</a:t>
            </a:r>
            <a:endParaRPr lang="en-US" sz="2400" dirty="0" smtClean="0"/>
          </a:p>
          <a:p>
            <a:r>
              <a:rPr lang="en-US" sz="2400" dirty="0" smtClean="0"/>
              <a:t>The new FE is compatible with the 2D ATLAS readout, noise measured ~1000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RMS </a:t>
            </a:r>
          </a:p>
          <a:p>
            <a:r>
              <a:rPr lang="en-US" sz="2400" dirty="0" smtClean="0"/>
              <a:t>Time resolution for a 1 mm gap measured under uniform irradiation of 3 kHz/cm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compatible with the theoretical limit</a:t>
            </a:r>
          </a:p>
          <a:p>
            <a:r>
              <a:rPr lang="en-US" sz="2400" dirty="0" smtClean="0"/>
              <a:t>All the results obtained with a standard Silicon transistor, SiGe transistors are not yet in play….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53D7-BB7A-4AEB-AD60-C4BE0BC1710B}" type="datetime10">
              <a:rPr lang="en-US" smtClean="0"/>
              <a:t>02:56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271" y="278307"/>
            <a:ext cx="10515600" cy="867631"/>
          </a:xfrm>
        </p:spPr>
        <p:txBody>
          <a:bodyPr>
            <a:normAutofit/>
          </a:bodyPr>
          <a:lstStyle/>
          <a:p>
            <a:r>
              <a:rPr lang="en-US" dirty="0" smtClean="0"/>
              <a:t>Why a </a:t>
            </a:r>
            <a:r>
              <a:rPr lang="it-IT" dirty="0"/>
              <a:t>n</a:t>
            </a:r>
            <a:r>
              <a:rPr lang="it-IT" dirty="0" smtClean="0"/>
              <a:t>ew Front-end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7738" y="1132812"/>
            <a:ext cx="10515600" cy="5330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For a reliable RPC system working in HL-LHC muon triggers and future colliders it is mandatory to </a:t>
            </a:r>
            <a:r>
              <a:rPr lang="en-US" sz="2400" dirty="0"/>
              <a:t>increase the performance of the </a:t>
            </a:r>
            <a:r>
              <a:rPr lang="en-US" sz="2400" dirty="0" smtClean="0"/>
              <a:t>front-end</a:t>
            </a:r>
          </a:p>
          <a:p>
            <a:r>
              <a:rPr lang="en-US" sz="2000" b="1" dirty="0" smtClean="0"/>
              <a:t>The existing amplifiers are not optimized for fast pulse operation at the required level of performance &lt; 1000 e noise, wide dynamic range and low sensitivity to coupling capacitance noise</a:t>
            </a:r>
          </a:p>
          <a:p>
            <a:pPr>
              <a:buFontTx/>
              <a:buChar char="-"/>
            </a:pPr>
            <a:r>
              <a:rPr lang="en-US" sz="2000" dirty="0" smtClean="0"/>
              <a:t>Decrease the noise for short </a:t>
            </a:r>
            <a:r>
              <a:rPr lang="en-US" sz="2000" dirty="0" smtClean="0"/>
              <a:t>shaping (</a:t>
            </a:r>
            <a:r>
              <a:rPr lang="en-US" sz="2000" dirty="0" smtClean="0"/>
              <a:t>need for low occupancy)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Decrease the rise</a:t>
            </a:r>
            <a:r>
              <a:rPr lang="it-IT" sz="2000" dirty="0" smtClean="0"/>
              <a:t> time </a:t>
            </a:r>
            <a:r>
              <a:rPr lang="en-US" sz="2000" dirty="0" smtClean="0"/>
              <a:t>(for real time TOF capability)</a:t>
            </a:r>
          </a:p>
          <a:p>
            <a:pPr>
              <a:buFontTx/>
              <a:buChar char="-"/>
            </a:pPr>
            <a:r>
              <a:rPr lang="en-US" sz="2000" dirty="0" smtClean="0"/>
              <a:t>Increase the performance of the discriminator and the Time-Digital Converter </a:t>
            </a:r>
          </a:p>
          <a:p>
            <a:pPr>
              <a:buFontTx/>
              <a:buChar char="-"/>
            </a:pPr>
            <a:r>
              <a:rPr lang="en-US" sz="2000" dirty="0" smtClean="0"/>
              <a:t>Minimize the complexity (high reliability)</a:t>
            </a:r>
          </a:p>
          <a:p>
            <a:pPr>
              <a:buFontTx/>
              <a:buChar char="-"/>
            </a:pPr>
            <a:r>
              <a:rPr lang="en-US" sz="2000" dirty="0" smtClean="0"/>
              <a:t>Minimize the cost</a:t>
            </a:r>
          </a:p>
          <a:p>
            <a:pPr>
              <a:buFontTx/>
              <a:buChar char="-"/>
            </a:pPr>
            <a:r>
              <a:rPr lang="en-US" sz="2000" dirty="0" smtClean="0"/>
              <a:t>Minimize power consumption</a:t>
            </a:r>
          </a:p>
          <a:p>
            <a:pPr>
              <a:buFontTx/>
              <a:buChar char="-"/>
            </a:pPr>
            <a:r>
              <a:rPr lang="en-US" sz="2000" dirty="0" smtClean="0"/>
              <a:t>Rad-Hard technology (1 </a:t>
            </a:r>
            <a:r>
              <a:rPr lang="en-US" sz="2000" dirty="0" err="1" smtClean="0"/>
              <a:t>Mrad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D9ED-0FBB-40A3-9755-4B163503834A}" type="datetime10">
              <a:rPr lang="en-US" smtClean="0"/>
              <a:t>02:56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3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870" y="91446"/>
            <a:ext cx="9986670" cy="1325563"/>
          </a:xfrm>
        </p:spPr>
        <p:txBody>
          <a:bodyPr/>
          <a:lstStyle/>
          <a:p>
            <a:r>
              <a:rPr lang="en-US" dirty="0" smtClean="0"/>
              <a:t>High performance FE for high performance RPCs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33" y="1552531"/>
            <a:ext cx="4401963" cy="5048685"/>
          </a:xfrm>
        </p:spPr>
        <p:txBody>
          <a:bodyPr>
            <a:normAutofit/>
          </a:bodyPr>
          <a:lstStyle/>
          <a:p>
            <a:r>
              <a:rPr lang="en-US" dirty="0" smtClean="0"/>
              <a:t>How to scale the RPC performance by a factor &gt;10?</a:t>
            </a:r>
          </a:p>
          <a:p>
            <a:r>
              <a:rPr lang="en-US" dirty="0" smtClean="0"/>
              <a:t>Increase the FE S/N by a factor of 10 (or better)</a:t>
            </a:r>
          </a:p>
          <a:p>
            <a:r>
              <a:rPr lang="en-US" dirty="0" smtClean="0"/>
              <a:t>Count on the fact that the avalanche physics scales almost linearly</a:t>
            </a:r>
          </a:p>
          <a:p>
            <a:r>
              <a:rPr lang="en-US" dirty="0" smtClean="0"/>
              <a:t>Under </a:t>
            </a:r>
            <a:r>
              <a:rPr lang="en-US" dirty="0" smtClean="0"/>
              <a:t>this condition the present ATLAS RPC </a:t>
            </a:r>
            <a:r>
              <a:rPr lang="en-US" dirty="0" smtClean="0"/>
              <a:t>technology would be substantially extended to high rate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DF1D-A63E-42A4-B214-744E767E1CCD}" type="datetime10">
              <a:rPr lang="en-US" smtClean="0"/>
              <a:t>02:56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4878596" y="3657470"/>
            <a:ext cx="6929282" cy="2711699"/>
            <a:chOff x="5035464" y="4030493"/>
            <a:chExt cx="6929282" cy="2711699"/>
          </a:xfrm>
        </p:grpSpPr>
        <p:grpSp>
          <p:nvGrpSpPr>
            <p:cNvPr id="10" name="Group 9"/>
            <p:cNvGrpSpPr/>
            <p:nvPr/>
          </p:nvGrpSpPr>
          <p:grpSpPr>
            <a:xfrm>
              <a:off x="5035464" y="4399825"/>
              <a:ext cx="6929282" cy="2342367"/>
              <a:chOff x="2630466" y="3958225"/>
              <a:chExt cx="6929282" cy="234236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4533" t="4015" r="10153" b="6104"/>
              <a:stretch/>
            </p:blipFill>
            <p:spPr>
              <a:xfrm>
                <a:off x="2630466" y="3958225"/>
                <a:ext cx="4922729" cy="234236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/>
              <a:srcRect t="2370" r="11676" b="1557"/>
              <a:stretch/>
            </p:blipFill>
            <p:spPr>
              <a:xfrm>
                <a:off x="7525753" y="3970750"/>
                <a:ext cx="2033995" cy="2317315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8545245" y="4030493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 BJT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21069" y="4043017"/>
              <a:ext cx="1104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SiGe BJT</a:t>
              </a:r>
              <a:endParaRPr lang="en-US" dirty="0"/>
            </a:p>
          </p:txBody>
        </p:sp>
      </p:grpSp>
      <p:sp>
        <p:nvSpPr>
          <p:cNvPr id="13" name="Segnaposto contenuto 2"/>
          <p:cNvSpPr txBox="1">
            <a:spLocks/>
          </p:cNvSpPr>
          <p:nvPr/>
        </p:nvSpPr>
        <p:spPr>
          <a:xfrm>
            <a:off x="5359205" y="1552531"/>
            <a:ext cx="5072397" cy="184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The new FE design is optimized for pulsed signals and exploits the good features of BJT transistors </a:t>
            </a:r>
          </a:p>
          <a:p>
            <a:r>
              <a:rPr lang="en-US" dirty="0" smtClean="0"/>
              <a:t>Two technology considered: Si and SiGe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0416" y="209686"/>
            <a:ext cx="1000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Performance of the new </a:t>
            </a:r>
            <a:r>
              <a:rPr lang="en-US" sz="3600" b="1" dirty="0"/>
              <a:t>amplifier for RPCs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607165" y="1437528"/>
            <a:ext cx="410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Using a more sensitive front end allows to operate the detector at a </a:t>
            </a:r>
            <a:r>
              <a:rPr lang="en-US" dirty="0" smtClean="0"/>
              <a:t>lower gas  </a:t>
            </a:r>
            <a:r>
              <a:rPr lang="en-US" dirty="0"/>
              <a:t>gain.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50314" y="4821868"/>
            <a:ext cx="5025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Lower gain means lower charge per count.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NOTE: the total charge reported is not the prompt charge collected in the front end.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287437" y="1171393"/>
            <a:ext cx="5030223" cy="3552550"/>
            <a:chOff x="-8336" y="828569"/>
            <a:chExt cx="4581473" cy="3552550"/>
          </a:xfrm>
        </p:grpSpPr>
        <p:grpSp>
          <p:nvGrpSpPr>
            <p:cNvPr id="3" name="Gruppo 2"/>
            <p:cNvGrpSpPr/>
            <p:nvPr/>
          </p:nvGrpSpPr>
          <p:grpSpPr>
            <a:xfrm>
              <a:off x="-8336" y="828569"/>
              <a:ext cx="4581473" cy="3552550"/>
              <a:chOff x="-8336" y="1028578"/>
              <a:chExt cx="4581473" cy="3552550"/>
            </a:xfrm>
          </p:grpSpPr>
          <p:pic>
            <p:nvPicPr>
              <p:cNvPr id="7" name="Immagine 6" descr="C:\Users\Rinaldo\Desktop\SWupgrSuppl\Efficiency_vs_hvcorr_1mm.gif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537" y="1772816"/>
                <a:ext cx="3744416" cy="2808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CasellaDiTesto 1"/>
              <p:cNvSpPr txBox="1"/>
              <p:nvPr/>
            </p:nvSpPr>
            <p:spPr>
              <a:xfrm>
                <a:off x="-8336" y="1028578"/>
                <a:ext cx="4581473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A 1 mm gap RPC detector read out with a ATLAS like threshold (black), the new preamplifier in </a:t>
                </a:r>
                <a:r>
                  <a:rPr lang="en-US" sz="1400" b="1" dirty="0" smtClean="0">
                    <a:solidFill>
                      <a:srgbClr val="0070C0"/>
                    </a:solidFill>
                  </a:rPr>
                  <a:t>silicon</a:t>
                </a:r>
                <a:r>
                  <a:rPr lang="en-US" sz="1400" b="1" dirty="0" smtClean="0"/>
                  <a:t> technology (blue) and in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</a:rPr>
                  <a:t>SiGe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400" b="1" dirty="0" smtClean="0"/>
                  <a:t>technology (red)</a:t>
                </a:r>
                <a:endParaRPr lang="en-US" sz="1400" b="1" dirty="0"/>
              </a:p>
            </p:txBody>
          </p:sp>
        </p:grpSp>
        <p:sp>
          <p:nvSpPr>
            <p:cNvPr id="18" name="CasellaDiTesto 17"/>
            <p:cNvSpPr txBox="1"/>
            <p:nvPr/>
          </p:nvSpPr>
          <p:spPr>
            <a:xfrm>
              <a:off x="2123728" y="3830851"/>
              <a:ext cx="16690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Data from a cosmic ray test.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5523977" y="3068878"/>
            <a:ext cx="4947781" cy="3432131"/>
            <a:chOff x="4697869" y="2952398"/>
            <a:chExt cx="3537256" cy="25074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" t="1742" r="6332" b="3775"/>
            <a:stretch/>
          </p:blipFill>
          <p:spPr bwMode="auto">
            <a:xfrm>
              <a:off x="4697869" y="2952398"/>
              <a:ext cx="3537256" cy="2507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5661399" y="4085827"/>
              <a:ext cx="16546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</a:rPr>
                <a:t>ATLAS </a:t>
              </a:r>
              <a:r>
                <a:rPr lang="it-IT" sz="1200" b="1" dirty="0" err="1">
                  <a:solidFill>
                    <a:schemeClr val="bg1"/>
                  </a:solidFill>
                </a:rPr>
                <a:t>like</a:t>
              </a:r>
              <a:r>
                <a:rPr lang="it-IT" sz="1200" b="1" dirty="0">
                  <a:solidFill>
                    <a:schemeClr val="bg1"/>
                  </a:solidFill>
                </a:rPr>
                <a:t> </a:t>
              </a:r>
              <a:r>
                <a:rPr lang="it-IT" sz="1200" b="1" dirty="0" err="1">
                  <a:solidFill>
                    <a:schemeClr val="bg1"/>
                  </a:solidFill>
                </a:rPr>
                <a:t>threshold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185249" y="4449452"/>
              <a:ext cx="1960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solidFill>
                    <a:schemeClr val="bg1"/>
                  </a:solidFill>
                </a:rPr>
                <a:t>Silicon</a:t>
              </a:r>
              <a:r>
                <a:rPr lang="it-IT" sz="1200" b="1" dirty="0">
                  <a:solidFill>
                    <a:schemeClr val="bg1"/>
                  </a:solidFill>
                </a:rPr>
                <a:t> new </a:t>
              </a:r>
              <a:r>
                <a:rPr lang="it-IT" sz="1200" b="1" dirty="0" err="1">
                  <a:solidFill>
                    <a:schemeClr val="bg1"/>
                  </a:solidFill>
                </a:rPr>
                <a:t>preamplifier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228184" y="4880193"/>
              <a:ext cx="1607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solidFill>
                    <a:srgbClr val="C00000"/>
                  </a:solidFill>
                </a:rPr>
                <a:t>SiGe</a:t>
              </a:r>
              <a:r>
                <a:rPr lang="it-IT" sz="1200" b="1" dirty="0">
                  <a:solidFill>
                    <a:srgbClr val="C00000"/>
                  </a:solidFill>
                </a:rPr>
                <a:t> new </a:t>
              </a:r>
              <a:r>
                <a:rPr lang="it-IT" sz="1200" b="1" dirty="0" err="1">
                  <a:solidFill>
                    <a:srgbClr val="C00000"/>
                  </a:solidFill>
                </a:rPr>
                <a:t>preamplifier</a:t>
              </a:r>
              <a:endParaRPr lang="it-IT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6378121" y="3775600"/>
            <a:ext cx="2540330" cy="30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Data from a cosmic ray test.</a:t>
            </a:r>
          </a:p>
        </p:txBody>
      </p:sp>
      <p:sp>
        <p:nvSpPr>
          <p:cNvPr id="23" name="CasellaDiTesto 3"/>
          <p:cNvSpPr txBox="1"/>
          <p:nvPr/>
        </p:nvSpPr>
        <p:spPr>
          <a:xfrm>
            <a:off x="5285478" y="2490638"/>
            <a:ext cx="4939973" cy="9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Total delivered charge per count in the detector. The working point with different front ends is reported</a:t>
            </a:r>
            <a:r>
              <a:rPr lang="it-IT" sz="1200" b="1" dirty="0" smtClean="0"/>
              <a:t>.</a:t>
            </a:r>
            <a:endParaRPr lang="it-IT" sz="1200" b="1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7796-6C12-481A-8E03-EF4F679C5CF8}" type="datetime10">
              <a:rPr lang="en-US" smtClean="0"/>
              <a:t>02:56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(2009) results at GIF: 2mm gap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graphicFrame>
        <p:nvGraphicFramePr>
          <p:cNvPr id="5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154346"/>
              </p:ext>
            </p:extLst>
          </p:nvPr>
        </p:nvGraphicFramePr>
        <p:xfrm>
          <a:off x="4395272" y="2428650"/>
          <a:ext cx="5589162" cy="419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hart" r:id="rId4" imgW="6272368" imgH="4707801" progId="Excel.Sheet.8">
                  <p:embed/>
                </p:oleObj>
              </mc:Choice>
              <mc:Fallback>
                <p:oleObj name="Chart" r:id="rId4" imgW="6272368" imgH="47078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272" y="2428650"/>
                        <a:ext cx="5589162" cy="419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07401" y="2141537"/>
            <a:ext cx="3481388" cy="2808288"/>
            <a:chOff x="2928" y="1200"/>
            <a:chExt cx="3167" cy="2592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792" y="2352"/>
              <a:ext cx="48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2576659">
              <a:off x="3408" y="2160"/>
              <a:ext cx="48" cy="43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216" y="2784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216" y="1776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216" y="1584"/>
              <a:ext cx="432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216" y="3216"/>
              <a:ext cx="432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314" y="2418"/>
              <a:ext cx="1499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sz="2400" b="1" dirty="0">
                  <a:solidFill>
                    <a:srgbClr val="FF3300"/>
                  </a:solidFill>
                  <a:latin typeface="Times New Roman" pitchFamily="18" charset="0"/>
                </a:rPr>
                <a:t>GIF source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2928" y="2688"/>
              <a:ext cx="1056" cy="67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2928" y="1488"/>
              <a:ext cx="1104" cy="12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84" y="2592"/>
              <a:ext cx="96" cy="14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 flipV="1">
              <a:off x="2976" y="2064"/>
              <a:ext cx="1008" cy="62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3024" y="2688"/>
              <a:ext cx="912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 flipV="1">
              <a:off x="2976" y="2544"/>
              <a:ext cx="96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831" y="1801"/>
              <a:ext cx="92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sz="2400" b="1">
                  <a:solidFill>
                    <a:srgbClr val="339933"/>
                  </a:solidFill>
                  <a:latin typeface="Times New Roman" pitchFamily="18" charset="0"/>
                </a:rPr>
                <a:t>MDTs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783" y="1465"/>
              <a:ext cx="231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sz="2400">
                  <a:solidFill>
                    <a:schemeClr val="accent2"/>
                  </a:solidFill>
                  <a:latin typeface="Times New Roman" pitchFamily="18" charset="0"/>
                </a:rPr>
                <a:t>Scintillators trigger</a:t>
              </a: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3216" y="1200"/>
              <a:ext cx="432" cy="25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892480" y="1442085"/>
            <a:ext cx="401744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2400" b="1" dirty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RPC rate = </a:t>
            </a:r>
            <a:r>
              <a:rPr lang="it-IT" sz="2400" b="1" dirty="0">
                <a:solidFill>
                  <a:srgbClr val="FFFF00"/>
                </a:solidFill>
                <a:latin typeface="Times New Roman" pitchFamily="18" charset="0"/>
              </a:rPr>
              <a:t>7 kHz/cm</a:t>
            </a:r>
            <a:r>
              <a:rPr lang="it-IT" sz="2400" b="1" baseline="30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from about 1.4 x 10</a:t>
            </a:r>
            <a:r>
              <a:rPr lang="en-US" sz="2000" baseline="30000" dirty="0">
                <a:latin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</a:rPr>
              <a:t> gamma cm</a:t>
            </a:r>
            <a:r>
              <a:rPr lang="en-US" sz="2000" baseline="30000" dirty="0">
                <a:latin typeface="Times New Roman" pitchFamily="18" charset="0"/>
              </a:rPr>
              <a:t>-2</a:t>
            </a:r>
            <a:r>
              <a:rPr lang="en-US" sz="2000" dirty="0">
                <a:latin typeface="Times New Roman" pitchFamily="18" charset="0"/>
              </a:rPr>
              <a:t> s</a:t>
            </a:r>
            <a:r>
              <a:rPr lang="en-US" sz="2000" baseline="30000" dirty="0">
                <a:latin typeface="Times New Roman" pitchFamily="18" charset="0"/>
              </a:rPr>
              <a:t>-1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it-IT" sz="2400" dirty="0"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613" y="5063468"/>
            <a:ext cx="3987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Efficiency x acceptance for a 2 mm gap RPC irradiated at GIF. Early measurement </a:t>
            </a:r>
            <a:r>
              <a:rPr lang="en-US" dirty="0" smtClean="0">
                <a:sym typeface="Wingdings" panose="05000000000000000000" pitchFamily="2" charset="2"/>
              </a:rPr>
              <a:t> no tracking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57213" y="2380950"/>
            <a:ext cx="29995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ATLAS like gas gap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B7C9-627E-493F-B05C-B6C3AFBD9E4D}" type="datetime10">
              <a:rPr lang="en-US" smtClean="0"/>
              <a:t>02:56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952"/>
            <a:ext cx="10571474" cy="1092598"/>
          </a:xfrm>
        </p:spPr>
        <p:txBody>
          <a:bodyPr/>
          <a:lstStyle/>
          <a:p>
            <a:r>
              <a:rPr lang="en-US" dirty="0" smtClean="0"/>
              <a:t>Early (2011) results at GIF: 1+1mm bi-gap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7311" y="1227551"/>
            <a:ext cx="4487201" cy="314403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48056" y="1227550"/>
            <a:ext cx="4769316" cy="31440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7311" y="4482272"/>
            <a:ext cx="4064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mbusRomNo9L-Regu"/>
              </a:rPr>
              <a:t>Efficiency x acceptance </a:t>
            </a:r>
            <a:r>
              <a:rPr lang="en-US" dirty="0">
                <a:latin typeface="NimbusRomNo9L-Regu"/>
              </a:rPr>
              <a:t>(left scale) and counting rate (right scale) of a 1+1mm </a:t>
            </a:r>
            <a:r>
              <a:rPr lang="en-US" dirty="0" smtClean="0">
                <a:latin typeface="NimbusRomNo9L-Regu"/>
              </a:rPr>
              <a:t>bi-gap </a:t>
            </a:r>
            <a:r>
              <a:rPr lang="en-US" dirty="0">
                <a:latin typeface="NimbusRomNo9L-Regu"/>
              </a:rPr>
              <a:t>in </a:t>
            </a:r>
            <a:r>
              <a:rPr lang="en-US" dirty="0" smtClean="0">
                <a:latin typeface="NimbusRomNo9L-Regu"/>
              </a:rPr>
              <a:t>serial configuration</a:t>
            </a:r>
            <a:r>
              <a:rPr lang="en-US" dirty="0">
                <a:latin typeface="NimbusRomNo9L-Regu"/>
              </a:rPr>
              <a:t>. Test carried out at the CERN GIF. Sensitive area </a:t>
            </a:r>
            <a:r>
              <a:rPr lang="en-US" dirty="0" smtClean="0">
                <a:latin typeface="NimbusRomNo9L-Regu"/>
              </a:rPr>
              <a:t>18 x 18 cm</a:t>
            </a:r>
            <a:r>
              <a:rPr lang="en-US" baseline="30000" dirty="0" smtClean="0">
                <a:latin typeface="NimbusRomNo9L-Regu"/>
              </a:rPr>
              <a:t>2</a:t>
            </a:r>
            <a:r>
              <a:rPr lang="en-US" dirty="0" smtClean="0">
                <a:latin typeface="NimbusRomNo9L-Regu"/>
              </a:rPr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25969" y="4482272"/>
            <a:ext cx="49952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mbusRomNo9L-Regu"/>
              </a:rPr>
              <a:t>Operating current (left scale) and delivered charge per count (right scale) vs. operating voltage.</a:t>
            </a:r>
          </a:p>
          <a:p>
            <a:r>
              <a:rPr lang="en-US" dirty="0">
                <a:latin typeface="NimbusRomNo9L-Regu"/>
              </a:rPr>
              <a:t>The delivered charge at source ON and full efficiency is as low as 2.7 </a:t>
            </a:r>
            <a:r>
              <a:rPr lang="en-US" dirty="0" err="1">
                <a:latin typeface="NimbusRomNo9L-Regu"/>
              </a:rPr>
              <a:t>pC</a:t>
            </a:r>
            <a:r>
              <a:rPr lang="en-US" dirty="0">
                <a:latin typeface="NimbusRomNo9L-Regu"/>
              </a:rPr>
              <a:t> with a gain of almost one order </a:t>
            </a:r>
            <a:r>
              <a:rPr lang="en-US" dirty="0" smtClean="0">
                <a:latin typeface="NimbusRomNo9L-Regu"/>
              </a:rPr>
              <a:t>of magnitude </a:t>
            </a:r>
            <a:r>
              <a:rPr lang="en-US" dirty="0">
                <a:latin typeface="NimbusRomNo9L-Regu"/>
              </a:rPr>
              <a:t>with respect to the present ATLAS chambers.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80E1-1E82-4C51-AA39-FB8E56064652}" type="datetime10">
              <a:rPr lang="en-US" smtClean="0"/>
              <a:t>02:56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53812" cy="1400530"/>
          </a:xfrm>
        </p:spPr>
        <p:txBody>
          <a:bodyPr/>
          <a:lstStyle/>
          <a:p>
            <a:r>
              <a:rPr lang="en-US" dirty="0" smtClean="0"/>
              <a:t>Early results (2011) timing at high rate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6964" y="1621894"/>
            <a:ext cx="6094361" cy="41316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2319" y="1447800"/>
            <a:ext cx="3925739" cy="420024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Time distribution for a 1 mm gap RPC at a counting rate of 3 kHz/</a:t>
            </a:r>
            <a:r>
              <a:rPr lang="en-US" dirty="0" smtClean="0"/>
              <a:t>𝑐m</a:t>
            </a:r>
            <a:r>
              <a:rPr lang="en-US" baseline="30000" dirty="0" smtClean="0"/>
              <a:t>2</a:t>
            </a:r>
            <a:r>
              <a:rPr lang="en-US" i="1" dirty="0"/>
              <a:t>. Raw resolution 730</a:t>
            </a:r>
            <a:r>
              <a:rPr lang="en-US" dirty="0"/>
              <a:t>±</a:t>
            </a:r>
            <a:r>
              <a:rPr lang="en-US" i="1" dirty="0"/>
              <a:t>9 </a:t>
            </a:r>
            <a:r>
              <a:rPr lang="en-US" i="1" dirty="0" err="1"/>
              <a:t>ps</a:t>
            </a:r>
            <a:r>
              <a:rPr lang="en-US" i="1" dirty="0"/>
              <a:t> including the trigger scintillator jitter of 550</a:t>
            </a:r>
            <a:r>
              <a:rPr lang="en-US" dirty="0"/>
              <a:t>±5 </a:t>
            </a:r>
            <a:r>
              <a:rPr lang="en-US" i="1" dirty="0"/>
              <a:t>ps</a:t>
            </a:r>
            <a:r>
              <a:rPr lang="en-US" i="1" dirty="0" smtClean="0"/>
              <a:t>.</a:t>
            </a:r>
            <a:endParaRPr lang="en-US" dirty="0"/>
          </a:p>
          <a:p>
            <a:r>
              <a:rPr lang="en-US" dirty="0"/>
              <a:t> 𝛔𝐭=𝟒𝟖𝟎±𝟐𝟎 </a:t>
            </a:r>
            <a:r>
              <a:rPr lang="en-US" dirty="0" smtClean="0"/>
              <a:t>𝐩𝐬</a:t>
            </a:r>
          </a:p>
          <a:p>
            <a:endParaRPr lang="en-US" dirty="0"/>
          </a:p>
          <a:p>
            <a:r>
              <a:rPr lang="en-US" dirty="0"/>
              <a:t> The result obtained at high rate </a:t>
            </a:r>
            <a:r>
              <a:rPr lang="en-US" b="1" dirty="0"/>
              <a:t>is compatible with the one obtained at lower rate </a:t>
            </a:r>
            <a:r>
              <a:rPr lang="en-US" dirty="0"/>
              <a:t>with the same setup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07EB-E187-4E25-B060-A19FF41236BA}" type="datetime10">
              <a:rPr lang="en-US" smtClean="0"/>
              <a:t>02:56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0345" y="180197"/>
            <a:ext cx="9707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Extrapolation to higher rates</a:t>
            </a:r>
            <a:endParaRPr lang="en-US" sz="40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75520" y="9786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Operating the detector at a lower charge per count means improving rate and </a:t>
            </a:r>
            <a:r>
              <a:rPr lang="en-US" dirty="0" smtClean="0"/>
              <a:t> </a:t>
            </a:r>
            <a:r>
              <a:rPr lang="en-US" dirty="0"/>
              <a:t>reducing the ageing of the detector.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865067" y="516290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Starting from experimental data at 7 KHz/cm</a:t>
            </a:r>
            <a:r>
              <a:rPr lang="en-US" baseline="30000" dirty="0" smtClean="0"/>
              <a:t>2</a:t>
            </a:r>
            <a:r>
              <a:rPr lang="en-US" dirty="0" smtClean="0"/>
              <a:t> we simulated the efficiency VS counting rate for a RPCs with ATLAS standard electrode plates. </a:t>
            </a:r>
            <a:r>
              <a:rPr lang="en-US" dirty="0"/>
              <a:t>The </a:t>
            </a:r>
            <a:r>
              <a:rPr lang="en-US" dirty="0" smtClean="0"/>
              <a:t>applied voltage is 200 V above the plateau knee. The results  </a:t>
            </a:r>
            <a:r>
              <a:rPr lang="en-US" dirty="0"/>
              <a:t>are in </a:t>
            </a:r>
            <a:r>
              <a:rPr lang="en-US" dirty="0" smtClean="0"/>
              <a:t>agreement with the experimental data collected at the CERN GIF.</a:t>
            </a:r>
            <a:endParaRPr lang="en-US" dirty="0"/>
          </a:p>
        </p:txBody>
      </p:sp>
      <p:grpSp>
        <p:nvGrpSpPr>
          <p:cNvPr id="10" name="Gruppo 9"/>
          <p:cNvGrpSpPr/>
          <p:nvPr/>
        </p:nvGrpSpPr>
        <p:grpSpPr>
          <a:xfrm>
            <a:off x="2621151" y="1597803"/>
            <a:ext cx="7056784" cy="3517359"/>
            <a:chOff x="1115616" y="2204864"/>
            <a:chExt cx="7056784" cy="3517359"/>
          </a:xfrm>
        </p:grpSpPr>
        <p:grpSp>
          <p:nvGrpSpPr>
            <p:cNvPr id="8" name="Gruppo 7"/>
            <p:cNvGrpSpPr/>
            <p:nvPr/>
          </p:nvGrpSpPr>
          <p:grpSpPr>
            <a:xfrm>
              <a:off x="1115616" y="2204864"/>
              <a:ext cx="7056784" cy="3517359"/>
              <a:chOff x="1187624" y="2431921"/>
              <a:chExt cx="7056784" cy="351735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2736130"/>
                <a:ext cx="5003631" cy="321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1187624" y="2431921"/>
                <a:ext cx="705678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/>
                  <a:t>Efﬁciency  </a:t>
                </a:r>
                <a:r>
                  <a:rPr lang="en-US" sz="1200" b="1" dirty="0" smtClean="0"/>
                  <a:t>vs counting rate simulated for a 1mm single gap RPCs.</a:t>
                </a:r>
                <a:endParaRPr lang="en-US" sz="1200" b="1" dirty="0"/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3203848" y="4365104"/>
              <a:ext cx="16546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</a:rPr>
                <a:t>ATLAS </a:t>
              </a:r>
              <a:r>
                <a:rPr lang="it-IT" sz="1200" b="1" dirty="0" err="1">
                  <a:solidFill>
                    <a:schemeClr val="bg1"/>
                  </a:solidFill>
                </a:rPr>
                <a:t>like</a:t>
              </a:r>
              <a:r>
                <a:rPr lang="it-IT" sz="1200" b="1" dirty="0">
                  <a:solidFill>
                    <a:schemeClr val="bg1"/>
                  </a:solidFill>
                </a:rPr>
                <a:t> </a:t>
              </a:r>
              <a:r>
                <a:rPr lang="it-IT" sz="1200" b="1" dirty="0" err="1">
                  <a:solidFill>
                    <a:schemeClr val="bg1"/>
                  </a:solidFill>
                </a:rPr>
                <a:t>threshold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488669" y="3872081"/>
              <a:ext cx="1960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solidFill>
                    <a:schemeClr val="bg1"/>
                  </a:solidFill>
                </a:rPr>
                <a:t>Silicon</a:t>
              </a:r>
              <a:r>
                <a:rPr lang="it-IT" sz="1200" b="1" dirty="0">
                  <a:solidFill>
                    <a:schemeClr val="bg1"/>
                  </a:solidFill>
                </a:rPr>
                <a:t> new </a:t>
              </a:r>
              <a:r>
                <a:rPr lang="it-IT" sz="1200" b="1" dirty="0" err="1">
                  <a:solidFill>
                    <a:schemeClr val="bg1"/>
                  </a:solidFill>
                </a:rPr>
                <a:t>preamplifier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788024" y="3007985"/>
              <a:ext cx="16072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>
                  <a:solidFill>
                    <a:srgbClr val="C00000"/>
                  </a:solidFill>
                </a:rPr>
                <a:t>SiGe</a:t>
              </a:r>
              <a:r>
                <a:rPr lang="it-IT" sz="1200" b="1" dirty="0">
                  <a:solidFill>
                    <a:srgbClr val="C00000"/>
                  </a:solidFill>
                </a:rPr>
                <a:t> new </a:t>
              </a:r>
              <a:r>
                <a:rPr lang="it-IT" sz="1200" b="1" dirty="0" err="1">
                  <a:solidFill>
                    <a:srgbClr val="C00000"/>
                  </a:solidFill>
                </a:rPr>
                <a:t>preamplifier</a:t>
              </a:r>
              <a:endParaRPr lang="it-IT" sz="1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F4FF-1F90-4C7B-BCBF-83F9B0F4A51C}" type="datetime10">
              <a:rPr lang="en-US" smtClean="0"/>
              <a:t>02:56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G. Aielli - RPC 2016 - Ghent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4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74" y="138702"/>
            <a:ext cx="9033046" cy="683087"/>
          </a:xfrm>
        </p:spPr>
        <p:txBody>
          <a:bodyPr>
            <a:noAutofit/>
          </a:bodyPr>
          <a:lstStyle/>
          <a:p>
            <a:r>
              <a:rPr lang="en-US" dirty="0" smtClean="0"/>
              <a:t>BIS8 </a:t>
            </a:r>
            <a:r>
              <a:rPr lang="en-US" dirty="0"/>
              <a:t>like singlet for the GIF++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36" y="1095314"/>
            <a:ext cx="3355038" cy="36338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New </a:t>
            </a:r>
            <a:r>
              <a:rPr lang="en-US" sz="2400" b="1" dirty="0" err="1" smtClean="0"/>
              <a:t>lgap</a:t>
            </a:r>
            <a:r>
              <a:rPr lang="en-US" sz="2400" b="1" dirty="0" smtClean="0"/>
              <a:t> </a:t>
            </a:r>
            <a:r>
              <a:rPr lang="en-US" sz="2400" b="1" dirty="0" smtClean="0"/>
              <a:t>layout</a:t>
            </a:r>
            <a:endParaRPr lang="en-US" sz="2400" b="1" dirty="0"/>
          </a:p>
          <a:p>
            <a:pPr lvl="1"/>
            <a:r>
              <a:rPr lang="en-US" sz="2000" dirty="0"/>
              <a:t>50 x 100 cm^2</a:t>
            </a:r>
          </a:p>
          <a:p>
            <a:pPr lvl="1"/>
            <a:r>
              <a:rPr lang="en-US" sz="2000" dirty="0"/>
              <a:t>1 mm gas gap</a:t>
            </a:r>
          </a:p>
          <a:p>
            <a:pPr lvl="1"/>
            <a:r>
              <a:rPr lang="en-US" sz="2000" dirty="0"/>
              <a:t>1.2 mm </a:t>
            </a:r>
            <a:r>
              <a:rPr lang="en-US" sz="2000" dirty="0" smtClean="0"/>
              <a:t>electrode</a:t>
            </a:r>
            <a:endParaRPr lang="en-US" sz="2000" dirty="0"/>
          </a:p>
          <a:p>
            <a:pPr lvl="1"/>
            <a:r>
              <a:rPr lang="en-US" sz="2000" dirty="0"/>
              <a:t>new FE Board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2D readout</a:t>
            </a:r>
          </a:p>
          <a:p>
            <a:pPr lvl="1"/>
            <a:r>
              <a:rPr lang="en-US" sz="2000" dirty="0"/>
              <a:t>New production of resistive </a:t>
            </a:r>
            <a:r>
              <a:rPr lang="en-US" sz="2000" dirty="0" smtClean="0"/>
              <a:t>electrode 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 x cm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140" y="1099667"/>
            <a:ext cx="2196227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074" y="1095314"/>
            <a:ext cx="2196227" cy="3810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32122" y="1790700"/>
            <a:ext cx="990599" cy="304799"/>
          </a:xfrm>
        </p:spPr>
        <p:txBody>
          <a:bodyPr/>
          <a:lstStyle/>
          <a:p>
            <a:fld id="{F7B92325-D4D0-42D0-B404-EA3D4418E08E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t>02:56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G. Aielli - RPC 2016 - Ghent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74570" y="1897591"/>
            <a:ext cx="3805646" cy="220980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98620" y="5113560"/>
            <a:ext cx="11045299" cy="1631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Special care of the faraday cage</a:t>
            </a:r>
          </a:p>
          <a:p>
            <a:pPr lvl="1"/>
            <a:r>
              <a:rPr lang="en-US" sz="2000" dirty="0"/>
              <a:t>Iterative refining of the grounding</a:t>
            </a:r>
          </a:p>
          <a:p>
            <a:pPr lvl="1"/>
            <a:r>
              <a:rPr lang="en-US" sz="2000" dirty="0"/>
              <a:t>Test in noisy environment (H4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The result is satisfactory: Vth settable to the limit of the electronic noise ( ~1000 e)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48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5359</TotalTime>
  <Words>1375</Words>
  <Application>Microsoft Office PowerPoint</Application>
  <PresentationFormat>Widescreen</PresentationFormat>
  <Paragraphs>178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Century Gothic</vt:lpstr>
      <vt:lpstr>NimbusRomNo9L-Regu</vt:lpstr>
      <vt:lpstr>Symbol</vt:lpstr>
      <vt:lpstr>Times New Roman</vt:lpstr>
      <vt:lpstr>Wingdings</vt:lpstr>
      <vt:lpstr>Wingdings 3</vt:lpstr>
      <vt:lpstr>Ion</vt:lpstr>
      <vt:lpstr>Acrobat Document</vt:lpstr>
      <vt:lpstr>Chart</vt:lpstr>
      <vt:lpstr>Adobe Acrobat Document</vt:lpstr>
      <vt:lpstr>New generation of high rate RPCs</vt:lpstr>
      <vt:lpstr>Why a new Front-end design</vt:lpstr>
      <vt:lpstr>High performance FE for high performance RPCs</vt:lpstr>
      <vt:lpstr>PowerPoint Presentation</vt:lpstr>
      <vt:lpstr>Early (2009) results at GIF: 2mm gap</vt:lpstr>
      <vt:lpstr>Early (2011) results at GIF: 1+1mm bi-gap</vt:lpstr>
      <vt:lpstr>Early results (2011) timing at high rate</vt:lpstr>
      <vt:lpstr>PowerPoint Presentation</vt:lpstr>
      <vt:lpstr>BIS8 like singlet for the GIF++ test</vt:lpstr>
      <vt:lpstr>Preliminary results of 2015 test beam</vt:lpstr>
      <vt:lpstr>Effective noise in H4 area</vt:lpstr>
      <vt:lpstr>Preliminary results of 2015 test beam</vt:lpstr>
      <vt:lpstr>Winter test using a digitizer</vt:lpstr>
      <vt:lpstr>Future: Beam test of a fully equipped triplet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BIS78 electronic layout studies (draft for the PDR)</dc:title>
  <dc:creator>giulio aielli</dc:creator>
  <cp:lastModifiedBy>giulio aielli</cp:lastModifiedBy>
  <cp:revision>132</cp:revision>
  <dcterms:created xsi:type="dcterms:W3CDTF">2015-05-04T20:21:27Z</dcterms:created>
  <dcterms:modified xsi:type="dcterms:W3CDTF">2016-02-24T01:56:46Z</dcterms:modified>
</cp:coreProperties>
</file>