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271" r:id="rId3"/>
    <p:sldId id="257" r:id="rId4"/>
    <p:sldId id="258" r:id="rId5"/>
    <p:sldId id="272" r:id="rId6"/>
    <p:sldId id="261" r:id="rId7"/>
    <p:sldId id="260" r:id="rId8"/>
    <p:sldId id="262" r:id="rId9"/>
    <p:sldId id="267" r:id="rId10"/>
    <p:sldId id="274" r:id="rId11"/>
    <p:sldId id="263" r:id="rId12"/>
    <p:sldId id="276" r:id="rId13"/>
    <p:sldId id="277" r:id="rId14"/>
    <p:sldId id="269" r:id="rId15"/>
    <p:sldId id="275" r:id="rId16"/>
    <p:sldId id="265" r:id="rId17"/>
    <p:sldId id="266" r:id="rId18"/>
    <p:sldId id="268" r:id="rId1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image" Target="../media/image19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40CA76-C954-4A2D-BA01-580691A7493D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EAF12651-8EF0-45D3-9BD2-B252047B07E5}">
      <dgm:prSet phldrT="[文本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algn="ctr">
            <a:lnSpc>
              <a:spcPct val="70000"/>
            </a:lnSpc>
          </a:pPr>
          <a:r>
            <a:rPr lang="en-US" altLang="zh-CN" dirty="0" smtClean="0">
              <a:solidFill>
                <a:schemeClr val="tx1"/>
              </a:solidFill>
            </a:rPr>
            <a:t>R &amp; D </a:t>
          </a:r>
        </a:p>
        <a:p>
          <a:pPr algn="ctr">
            <a:lnSpc>
              <a:spcPct val="70000"/>
            </a:lnSpc>
          </a:pPr>
          <a:r>
            <a:rPr lang="en-US" altLang="zh-CN" dirty="0" smtClean="0">
              <a:solidFill>
                <a:schemeClr val="tx1"/>
              </a:solidFill>
            </a:rPr>
            <a:t>MRPC prototype</a:t>
          </a:r>
          <a:endParaRPr lang="zh-CN" altLang="en-US" dirty="0">
            <a:solidFill>
              <a:schemeClr val="tx1"/>
            </a:solidFill>
          </a:endParaRPr>
        </a:p>
      </dgm:t>
    </dgm:pt>
    <dgm:pt modelId="{B546E21B-B884-471A-B60E-AAE8D15E5203}" type="parTrans" cxnId="{9DF942FD-EB74-4866-817B-426D15A2D9BA}">
      <dgm:prSet/>
      <dgm:spPr/>
      <dgm:t>
        <a:bodyPr/>
        <a:lstStyle/>
        <a:p>
          <a:pPr algn="ctr"/>
          <a:endParaRPr lang="zh-CN" altLang="en-US"/>
        </a:p>
      </dgm:t>
    </dgm:pt>
    <dgm:pt modelId="{3D25709F-95DE-4019-81F5-3879C4752D79}" type="sibTrans" cxnId="{9DF942FD-EB74-4866-817B-426D15A2D9BA}">
      <dgm:prSet/>
      <dgm:spPr/>
      <dgm:t>
        <a:bodyPr/>
        <a:lstStyle/>
        <a:p>
          <a:pPr algn="ctr"/>
          <a:endParaRPr lang="zh-CN" altLang="en-US"/>
        </a:p>
      </dgm:t>
    </dgm:pt>
    <dgm:pt modelId="{C9DA7B7B-0377-4ABE-AD00-CD526552F5D8}">
      <dgm:prSet phldrT="[文本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en-US" altLang="zh-CN" dirty="0" smtClean="0">
              <a:solidFill>
                <a:schemeClr val="tx1"/>
              </a:solidFill>
            </a:rPr>
            <a:t>Two testing modules are installed into BESIII and take data</a:t>
          </a:r>
          <a:endParaRPr lang="zh-CN" altLang="en-US" dirty="0">
            <a:solidFill>
              <a:schemeClr val="tx1"/>
            </a:solidFill>
          </a:endParaRPr>
        </a:p>
      </dgm:t>
    </dgm:pt>
    <dgm:pt modelId="{512DFD23-3FDF-4A5D-BFB0-D677A0353A0F}" type="parTrans" cxnId="{F01D1DD7-3496-446C-8C15-EA5213366322}">
      <dgm:prSet/>
      <dgm:spPr/>
      <dgm:t>
        <a:bodyPr/>
        <a:lstStyle/>
        <a:p>
          <a:pPr algn="ctr"/>
          <a:endParaRPr lang="zh-CN" altLang="en-US"/>
        </a:p>
      </dgm:t>
    </dgm:pt>
    <dgm:pt modelId="{41B33136-12DF-49C3-B3E7-AFE88F20C21E}" type="sibTrans" cxnId="{F01D1DD7-3496-446C-8C15-EA5213366322}">
      <dgm:prSet/>
      <dgm:spPr/>
      <dgm:t>
        <a:bodyPr/>
        <a:lstStyle/>
        <a:p>
          <a:pPr algn="ctr"/>
          <a:endParaRPr lang="zh-CN" altLang="en-US"/>
        </a:p>
      </dgm:t>
    </dgm:pt>
    <dgm:pt modelId="{7A45FCF8-8BF6-4C64-B3E8-C74B290733C3}">
      <dgm:prSet phldrT="[文本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algn="ctr">
            <a:lnSpc>
              <a:spcPct val="80000"/>
            </a:lnSpc>
          </a:pPr>
          <a:r>
            <a:rPr lang="en-US" altLang="zh-CN" dirty="0" smtClean="0">
              <a:solidFill>
                <a:schemeClr val="tx1"/>
              </a:solidFill>
            </a:rPr>
            <a:t>The whole </a:t>
          </a:r>
          <a:r>
            <a:rPr lang="en-US" altLang="zh-CN" dirty="0" err="1" smtClean="0">
              <a:solidFill>
                <a:schemeClr val="tx1"/>
              </a:solidFill>
            </a:rPr>
            <a:t>endcap</a:t>
          </a:r>
          <a:r>
            <a:rPr lang="en-US" altLang="zh-CN" dirty="0" smtClean="0">
              <a:solidFill>
                <a:schemeClr val="tx1"/>
              </a:solidFill>
            </a:rPr>
            <a:t> is updated and take data</a:t>
          </a:r>
          <a:endParaRPr lang="zh-CN" altLang="en-US" dirty="0">
            <a:solidFill>
              <a:schemeClr val="tx1"/>
            </a:solidFill>
          </a:endParaRPr>
        </a:p>
      </dgm:t>
    </dgm:pt>
    <dgm:pt modelId="{09F5FC8A-22A9-4A22-976D-E8926C1DDB12}" type="parTrans" cxnId="{CF4B9146-5A27-45D7-A812-25FFAF994561}">
      <dgm:prSet/>
      <dgm:spPr/>
      <dgm:t>
        <a:bodyPr/>
        <a:lstStyle/>
        <a:p>
          <a:pPr algn="ctr"/>
          <a:endParaRPr lang="zh-CN" altLang="en-US"/>
        </a:p>
      </dgm:t>
    </dgm:pt>
    <dgm:pt modelId="{5766540A-F9F0-4203-A6E9-61B2C05BB45C}" type="sibTrans" cxnId="{CF4B9146-5A27-45D7-A812-25FFAF994561}">
      <dgm:prSet/>
      <dgm:spPr/>
      <dgm:t>
        <a:bodyPr/>
        <a:lstStyle/>
        <a:p>
          <a:pPr algn="ctr"/>
          <a:endParaRPr lang="zh-CN" altLang="en-US"/>
        </a:p>
      </dgm:t>
    </dgm:pt>
    <dgm:pt modelId="{1EBDCC03-ED63-494C-B6EF-93142A0617CD}">
      <dgm:prSet phldrT="[文本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algn="ctr">
            <a:lnSpc>
              <a:spcPct val="70000"/>
            </a:lnSpc>
          </a:pPr>
          <a:r>
            <a:rPr lang="en-US" altLang="zh-CN" dirty="0" smtClean="0">
              <a:solidFill>
                <a:schemeClr val="tx1"/>
              </a:solidFill>
            </a:rPr>
            <a:t>MRPC</a:t>
          </a:r>
        </a:p>
        <a:p>
          <a:pPr algn="ctr">
            <a:lnSpc>
              <a:spcPct val="70000"/>
            </a:lnSpc>
          </a:pPr>
          <a:r>
            <a:rPr lang="en-US" altLang="zh-CN" dirty="0" smtClean="0">
              <a:solidFill>
                <a:schemeClr val="tx1"/>
              </a:solidFill>
            </a:rPr>
            <a:t>Performance</a:t>
          </a:r>
        </a:p>
        <a:p>
          <a:pPr algn="ctr">
            <a:lnSpc>
              <a:spcPct val="70000"/>
            </a:lnSpc>
          </a:pPr>
          <a:r>
            <a:rPr lang="en-US" altLang="zh-CN" dirty="0" smtClean="0">
              <a:solidFill>
                <a:schemeClr val="tx1"/>
              </a:solidFill>
            </a:rPr>
            <a:t>pre-research </a:t>
          </a:r>
          <a:endParaRPr lang="zh-CN" altLang="en-US" dirty="0">
            <a:solidFill>
              <a:schemeClr val="tx1"/>
            </a:solidFill>
          </a:endParaRPr>
        </a:p>
      </dgm:t>
    </dgm:pt>
    <dgm:pt modelId="{6D102EB6-5624-4BAE-A7AA-8F8373C1C1AD}" type="parTrans" cxnId="{18D477B3-BB0E-42DF-B10C-E404D7AD5428}">
      <dgm:prSet/>
      <dgm:spPr/>
      <dgm:t>
        <a:bodyPr/>
        <a:lstStyle/>
        <a:p>
          <a:pPr algn="ctr"/>
          <a:endParaRPr lang="zh-CN" altLang="en-US"/>
        </a:p>
      </dgm:t>
    </dgm:pt>
    <dgm:pt modelId="{B07CEB09-1C89-4923-9574-8DC4F5873A8B}" type="sibTrans" cxnId="{18D477B3-BB0E-42DF-B10C-E404D7AD5428}">
      <dgm:prSet/>
      <dgm:spPr/>
      <dgm:t>
        <a:bodyPr/>
        <a:lstStyle/>
        <a:p>
          <a:pPr algn="ctr"/>
          <a:endParaRPr lang="zh-CN" altLang="en-US"/>
        </a:p>
      </dgm:t>
    </dgm:pt>
    <dgm:pt modelId="{FD83BB50-9A7D-44B9-9E60-8DFED97D0405}" type="pres">
      <dgm:prSet presAssocID="{0640CA76-C954-4A2D-BA01-580691A7493D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B97E9E2-C1EA-444A-91E1-8539FA53ECCC}" type="pres">
      <dgm:prSet presAssocID="{0640CA76-C954-4A2D-BA01-580691A7493D}" presName="arrow" presStyleLbl="bgShp" presStyleIdx="0" presStyleCnt="1" custLinFactNeighborX="8824"/>
      <dgm:spPr>
        <a:ln>
          <a:solidFill>
            <a:schemeClr val="accent5">
              <a:lumMod val="40000"/>
              <a:lumOff val="60000"/>
            </a:schemeClr>
          </a:solidFill>
        </a:ln>
      </dgm:spPr>
    </dgm:pt>
    <dgm:pt modelId="{06FF4BD0-75CE-497D-B2BA-C0A4EAA1E03A}" type="pres">
      <dgm:prSet presAssocID="{0640CA76-C954-4A2D-BA01-580691A7493D}" presName="linearProcess" presStyleCnt="0"/>
      <dgm:spPr/>
    </dgm:pt>
    <dgm:pt modelId="{E6E897F3-4475-47B9-A91C-27DE5F234FD9}" type="pres">
      <dgm:prSet presAssocID="{EAF12651-8EF0-45D3-9BD2-B252047B07E5}" presName="textNode" presStyleLbl="node1" presStyleIdx="0" presStyleCnt="4" custScaleY="86424" custLinFactX="62404" custLinFactNeighborX="100000" custLinFactNeighborY="-4321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638832C-A32E-45DF-A54C-FABDDBD6F9D3}" type="pres">
      <dgm:prSet presAssocID="{3D25709F-95DE-4019-81F5-3879C4752D79}" presName="sibTrans" presStyleCnt="0"/>
      <dgm:spPr/>
    </dgm:pt>
    <dgm:pt modelId="{54998545-A657-439D-B925-15B91776F72E}" type="pres">
      <dgm:prSet presAssocID="{1EBDCC03-ED63-494C-B6EF-93142A0617CD}" presName="textNode" presStyleLbl="node1" presStyleIdx="1" presStyleCnt="4" custScaleY="84210" custLinFactX="-31196" custLinFactNeighborX="-100000" custLinFactNeighborY="6315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7F2412E-6D1E-4D3E-A59A-DA9553784829}" type="pres">
      <dgm:prSet presAssocID="{B07CEB09-1C89-4923-9574-8DC4F5873A8B}" presName="sibTrans" presStyleCnt="0"/>
      <dgm:spPr/>
    </dgm:pt>
    <dgm:pt modelId="{6CDC664B-5893-4E14-B2C7-F34E05C9A86C}" type="pres">
      <dgm:prSet presAssocID="{C9DA7B7B-0377-4ABE-AD00-CD526552F5D8}" presName="textNode" presStyleLbl="node1" presStyleIdx="2" presStyleCnt="4" custScaleX="135331" custScaleY="87260" custLinFactX="-31221" custLinFactNeighborX="-100000" custLinFactNeighborY="-4363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72E8BA6-BDC1-4636-A725-A947FCDC6DFD}" type="pres">
      <dgm:prSet presAssocID="{41B33136-12DF-49C3-B3E7-AFE88F20C21E}" presName="sibTrans" presStyleCnt="0"/>
      <dgm:spPr/>
    </dgm:pt>
    <dgm:pt modelId="{A8D5DC52-46D8-4ABB-A6D5-857DB5F25BDA}" type="pres">
      <dgm:prSet presAssocID="{7A45FCF8-8BF6-4C64-B3E8-C74B290733C3}" presName="textNode" presStyleLbl="node1" presStyleIdx="3" presStyleCnt="4" custScaleX="112420" custScaleY="87260" custLinFactX="-30326" custLinFactNeighborX="-100000" custLinFactNeighborY="-4363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ECC104BE-85C4-4D9A-A585-07CBF1281BBB}" type="presOf" srcId="{EAF12651-8EF0-45D3-9BD2-B252047B07E5}" destId="{E6E897F3-4475-47B9-A91C-27DE5F234FD9}" srcOrd="0" destOrd="0" presId="urn:microsoft.com/office/officeart/2005/8/layout/hProcess9"/>
    <dgm:cxn modelId="{99CCC410-6C4A-4593-99A4-8B2154E0667A}" type="presOf" srcId="{0640CA76-C954-4A2D-BA01-580691A7493D}" destId="{FD83BB50-9A7D-44B9-9E60-8DFED97D0405}" srcOrd="0" destOrd="0" presId="urn:microsoft.com/office/officeart/2005/8/layout/hProcess9"/>
    <dgm:cxn modelId="{A8D26B8B-9998-4795-897A-B111592EF04F}" type="presOf" srcId="{1EBDCC03-ED63-494C-B6EF-93142A0617CD}" destId="{54998545-A657-439D-B925-15B91776F72E}" srcOrd="0" destOrd="0" presId="urn:microsoft.com/office/officeart/2005/8/layout/hProcess9"/>
    <dgm:cxn modelId="{9DF942FD-EB74-4866-817B-426D15A2D9BA}" srcId="{0640CA76-C954-4A2D-BA01-580691A7493D}" destId="{EAF12651-8EF0-45D3-9BD2-B252047B07E5}" srcOrd="0" destOrd="0" parTransId="{B546E21B-B884-471A-B60E-AAE8D15E5203}" sibTransId="{3D25709F-95DE-4019-81F5-3879C4752D79}"/>
    <dgm:cxn modelId="{00B6A553-C6E5-40A1-A71B-CC479178CF33}" type="presOf" srcId="{7A45FCF8-8BF6-4C64-B3E8-C74B290733C3}" destId="{A8D5DC52-46D8-4ABB-A6D5-857DB5F25BDA}" srcOrd="0" destOrd="0" presId="urn:microsoft.com/office/officeart/2005/8/layout/hProcess9"/>
    <dgm:cxn modelId="{E4BD2A89-B100-4BC0-83AE-6037E8066058}" type="presOf" srcId="{C9DA7B7B-0377-4ABE-AD00-CD526552F5D8}" destId="{6CDC664B-5893-4E14-B2C7-F34E05C9A86C}" srcOrd="0" destOrd="0" presId="urn:microsoft.com/office/officeart/2005/8/layout/hProcess9"/>
    <dgm:cxn modelId="{CF4B9146-5A27-45D7-A812-25FFAF994561}" srcId="{0640CA76-C954-4A2D-BA01-580691A7493D}" destId="{7A45FCF8-8BF6-4C64-B3E8-C74B290733C3}" srcOrd="3" destOrd="0" parTransId="{09F5FC8A-22A9-4A22-976D-E8926C1DDB12}" sibTransId="{5766540A-F9F0-4203-A6E9-61B2C05BB45C}"/>
    <dgm:cxn modelId="{F01D1DD7-3496-446C-8C15-EA5213366322}" srcId="{0640CA76-C954-4A2D-BA01-580691A7493D}" destId="{C9DA7B7B-0377-4ABE-AD00-CD526552F5D8}" srcOrd="2" destOrd="0" parTransId="{512DFD23-3FDF-4A5D-BFB0-D677A0353A0F}" sibTransId="{41B33136-12DF-49C3-B3E7-AFE88F20C21E}"/>
    <dgm:cxn modelId="{18D477B3-BB0E-42DF-B10C-E404D7AD5428}" srcId="{0640CA76-C954-4A2D-BA01-580691A7493D}" destId="{1EBDCC03-ED63-494C-B6EF-93142A0617CD}" srcOrd="1" destOrd="0" parTransId="{6D102EB6-5624-4BAE-A7AA-8F8373C1C1AD}" sibTransId="{B07CEB09-1C89-4923-9574-8DC4F5873A8B}"/>
    <dgm:cxn modelId="{489850B4-7BC0-46B3-A674-7D2A53AB3181}" type="presParOf" srcId="{FD83BB50-9A7D-44B9-9E60-8DFED97D0405}" destId="{DB97E9E2-C1EA-444A-91E1-8539FA53ECCC}" srcOrd="0" destOrd="0" presId="urn:microsoft.com/office/officeart/2005/8/layout/hProcess9"/>
    <dgm:cxn modelId="{C5C554B5-1491-4EF0-81EC-9CA7BA8A0116}" type="presParOf" srcId="{FD83BB50-9A7D-44B9-9E60-8DFED97D0405}" destId="{06FF4BD0-75CE-497D-B2BA-C0A4EAA1E03A}" srcOrd="1" destOrd="0" presId="urn:microsoft.com/office/officeart/2005/8/layout/hProcess9"/>
    <dgm:cxn modelId="{B198E004-1430-46DF-A4E4-311F6769F1B4}" type="presParOf" srcId="{06FF4BD0-75CE-497D-B2BA-C0A4EAA1E03A}" destId="{E6E897F3-4475-47B9-A91C-27DE5F234FD9}" srcOrd="0" destOrd="0" presId="urn:microsoft.com/office/officeart/2005/8/layout/hProcess9"/>
    <dgm:cxn modelId="{7BA71610-7258-45F1-BAB0-3EF5BB704C02}" type="presParOf" srcId="{06FF4BD0-75CE-497D-B2BA-C0A4EAA1E03A}" destId="{E638832C-A32E-45DF-A54C-FABDDBD6F9D3}" srcOrd="1" destOrd="0" presId="urn:microsoft.com/office/officeart/2005/8/layout/hProcess9"/>
    <dgm:cxn modelId="{E70DB893-24EA-48F8-9541-9B760CB8BD4C}" type="presParOf" srcId="{06FF4BD0-75CE-497D-B2BA-C0A4EAA1E03A}" destId="{54998545-A657-439D-B925-15B91776F72E}" srcOrd="2" destOrd="0" presId="urn:microsoft.com/office/officeart/2005/8/layout/hProcess9"/>
    <dgm:cxn modelId="{7F17ABCD-01E2-4C96-835F-DFC8C3D86686}" type="presParOf" srcId="{06FF4BD0-75CE-497D-B2BA-C0A4EAA1E03A}" destId="{37F2412E-6D1E-4D3E-A59A-DA9553784829}" srcOrd="3" destOrd="0" presId="urn:microsoft.com/office/officeart/2005/8/layout/hProcess9"/>
    <dgm:cxn modelId="{69F76AD4-C4F7-422D-A4BF-7FA58F254EC8}" type="presParOf" srcId="{06FF4BD0-75CE-497D-B2BA-C0A4EAA1E03A}" destId="{6CDC664B-5893-4E14-B2C7-F34E05C9A86C}" srcOrd="4" destOrd="0" presId="urn:microsoft.com/office/officeart/2005/8/layout/hProcess9"/>
    <dgm:cxn modelId="{598044D4-4EE6-4F8E-878D-9A31E9D83CAA}" type="presParOf" srcId="{06FF4BD0-75CE-497D-B2BA-C0A4EAA1E03A}" destId="{172E8BA6-BDC1-4636-A725-A947FCDC6DFD}" srcOrd="5" destOrd="0" presId="urn:microsoft.com/office/officeart/2005/8/layout/hProcess9"/>
    <dgm:cxn modelId="{9B8C738F-A815-493E-8921-EC21164296DC}" type="presParOf" srcId="{06FF4BD0-75CE-497D-B2BA-C0A4EAA1E03A}" destId="{A8D5DC52-46D8-4ABB-A6D5-857DB5F25BDA}" srcOrd="6" destOrd="0" presId="urn:microsoft.com/office/officeart/2005/8/layout/hProcess9"/>
  </dgm:cxnLst>
  <dgm:bg>
    <a:solidFill>
      <a:srgbClr val="92D05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6A43CC-ED07-4879-B093-275359B49BE8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8514A751-58EC-4D04-AB04-39D0420F52AD}">
          <dgm:prSet phldrT="[文本]" custT="1"/>
          <dgm:spPr>
            <a:solidFill>
              <a:schemeClr val="accent3">
                <a:lumMod val="60000"/>
                <a:lumOff val="40000"/>
              </a:schemeClr>
            </a:solidFill>
          </dgm:spPr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𝑖</m:t>
                    </m:r>
                    <m:d>
                      <m:dPr>
                        <m:ctrlP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𝑤𝑒𝑖𝑔h𝑡</m:t>
                        </m:r>
                      </m:sub>
                    </m:sSub>
                    <m:sSub>
                      <m:sSubPr>
                        <m:ctrlP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𝑑𝑟𝑖𝑓𝑡</m:t>
                        </m:r>
                      </m:sub>
                    </m:sSub>
                    <m:sSub>
                      <m:sSubPr>
                        <m:ctrlP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𝑁</m:t>
                    </m:r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𝑡</m:t>
                    </m:r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m:oMathPara>
              </a14:m>
              <a:endParaRPr lang="zh-CN" altLang="en-US" sz="2000" dirty="0">
                <a:solidFill>
                  <a:schemeClr val="tx1"/>
                </a:solidFill>
              </a:endParaRPr>
            </a:p>
          </dgm:t>
        </dgm:pt>
      </mc:Choice>
      <mc:Fallback xmlns="">
        <dgm:pt modelId="{8514A751-58EC-4D04-AB04-39D0420F52AD}">
          <dgm:prSet phldrT="[文本]" custT="1"/>
          <dgm:spPr>
            <a:solidFill>
              <a:schemeClr val="accent3">
                <a:lumMod val="60000"/>
                <a:lumOff val="40000"/>
              </a:schemeClr>
            </a:solidFill>
          </dgm:spPr>
          <dgm:t>
            <a:bodyPr/>
            <a:lstStyle/>
            <a:p>
              <a:r>
                <a:rPr lang="en-US" altLang="zh-CN" sz="2000" b="0" i="0" smtClean="0">
                  <a:solidFill>
                    <a:schemeClr val="tx1"/>
                  </a:solidFill>
                  <a:latin typeface="Cambria Math"/>
                </a:rPr>
                <a:t>𝑖</a:t>
              </a:r>
              <a:r>
                <a:rPr lang="en-US" altLang="zh-CN" sz="2000" b="0" i="0" smtClean="0">
                  <a:solidFill>
                    <a:schemeClr val="tx1"/>
                  </a:solidFill>
                  <a:latin typeface="Cambria Math"/>
                </a:rPr>
                <a:t>(𝑡)=𝐸_𝑤𝑒𝑖𝑔ℎ𝑡 𝑣_𝑑𝑟𝑖𝑓𝑡 𝑄_𝑒 𝑁(𝑡)</a:t>
              </a:r>
              <a:endParaRPr lang="zh-CN" altLang="en-US" sz="2000" dirty="0">
                <a:solidFill>
                  <a:schemeClr val="tx1"/>
                </a:solidFill>
              </a:endParaRPr>
            </a:p>
          </dgm:t>
        </dgm:pt>
      </mc:Fallback>
    </mc:AlternateContent>
    <dgm:pt modelId="{6A66DEF1-9CF7-4CA4-BE9E-ACC63C7534A5}" type="parTrans" cxnId="{D283A7AD-00CC-4B49-8127-CB479DA2169D}">
      <dgm:prSet/>
      <dgm:spPr/>
      <dgm:t>
        <a:bodyPr/>
        <a:lstStyle/>
        <a:p>
          <a:endParaRPr lang="zh-CN" altLang="en-US"/>
        </a:p>
      </dgm:t>
    </dgm:pt>
    <dgm:pt modelId="{B13A4C58-6054-4F1E-8753-4D9ABE335A37}" type="sibTrans" cxnId="{D283A7AD-00CC-4B49-8127-CB479DA2169D}">
      <dgm:prSet/>
      <dgm:spPr/>
      <dgm:t>
        <a:bodyPr/>
        <a:lstStyle/>
        <a:p>
          <a:endParaRPr lang="zh-CN" altLang="en-US"/>
        </a:p>
      </dgm:t>
    </dgm:pt>
    <dgm:pt modelId="{2CBD878B-F8A9-4F55-8215-52B31720CE30}">
      <dgm:prSet phldrT="[文本]" custScaleX="176634" custScaleY="41045" custRadScaleRad="50969" custRadScaleInc="-185458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zh-CN" altLang="en-US"/>
        </a:p>
      </dgm:t>
    </dgm:pt>
    <dgm:pt modelId="{4B39D9B9-ABDA-47BC-9540-79B15572F641}" type="parTrans" cxnId="{5F49C173-F31E-4E8A-87BD-E9B41A17FFFC}">
      <dgm:prSet/>
      <dgm:spPr/>
      <dgm:t>
        <a:bodyPr/>
        <a:lstStyle/>
        <a:p>
          <a:endParaRPr lang="zh-CN" altLang="en-US"/>
        </a:p>
      </dgm:t>
    </dgm:pt>
    <dgm:pt modelId="{58EA79E9-5ABD-4BE9-937C-82A7ACA2B678}" type="sibTrans" cxnId="{5F49C173-F31E-4E8A-87BD-E9B41A17FFFC}">
      <dgm:prSet/>
      <dgm:spPr/>
      <dgm:t>
        <a:bodyPr/>
        <a:lstStyle/>
        <a:p>
          <a:endParaRPr lang="zh-CN" altLang="en-US"/>
        </a:p>
      </dgm:t>
    </dgm:pt>
    <dgm:pt modelId="{E460816E-8AF9-44D3-90C4-F7565011B9CD}">
      <dgm:prSet phldrT="[文本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US" altLang="zh-CN" sz="1700" b="0" i="0" dirty="0" smtClean="0">
              <a:solidFill>
                <a:schemeClr val="tx1"/>
              </a:solidFill>
              <a:latin typeface="+mn-lt"/>
            </a:rPr>
            <a:t>electronic charge </a:t>
          </a:r>
          <a:endParaRPr lang="zh-CN" altLang="en-US" sz="1700" b="0" i="0" dirty="0">
            <a:solidFill>
              <a:schemeClr val="tx1"/>
            </a:solidFill>
            <a:latin typeface="+mn-lt"/>
          </a:endParaRPr>
        </a:p>
      </dgm:t>
    </dgm:pt>
    <dgm:pt modelId="{5B1678A9-C674-46E7-A1C4-A07C5093CF80}" type="parTrans" cxnId="{C467F498-FD41-4706-88DF-D8D4A5E819BC}">
      <dgm:prSet/>
      <dgm:spPr>
        <a:ln>
          <a:noFill/>
        </a:ln>
      </dgm:spPr>
      <dgm:t>
        <a:bodyPr/>
        <a:lstStyle/>
        <a:p>
          <a:endParaRPr lang="zh-CN" altLang="en-US"/>
        </a:p>
      </dgm:t>
    </dgm:pt>
    <dgm:pt modelId="{99602A06-2B4C-4633-BEDF-24F0E705CD14}" type="sibTrans" cxnId="{C467F498-FD41-4706-88DF-D8D4A5E819BC}">
      <dgm:prSet/>
      <dgm:spPr/>
      <dgm:t>
        <a:bodyPr/>
        <a:lstStyle/>
        <a:p>
          <a:endParaRPr lang="zh-CN" altLang="en-US"/>
        </a:p>
      </dgm:t>
    </dgm:pt>
    <dgm:pt modelId="{E88F1BCC-EAE0-4585-BEF8-2D85C6FC6810}">
      <dgm:prSet phldrT="[文本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altLang="zh-CN" sz="1700" b="0" i="0" dirty="0" smtClean="0">
              <a:solidFill>
                <a:schemeClr val="tx1"/>
              </a:solidFill>
              <a:latin typeface="+mn-lt"/>
            </a:rPr>
            <a:t>Weighting field</a:t>
          </a:r>
          <a:endParaRPr lang="zh-CN" altLang="en-US" sz="1700" b="0" i="0" dirty="0">
            <a:solidFill>
              <a:schemeClr val="tx1"/>
            </a:solidFill>
            <a:latin typeface="+mn-lt"/>
          </a:endParaRPr>
        </a:p>
      </dgm:t>
    </dgm:pt>
    <dgm:pt modelId="{8837D579-0AEF-4D0C-B11B-F2ECEC768939}" type="parTrans" cxnId="{56885EC9-1CBD-457C-9C09-B054651F57D8}">
      <dgm:prSet/>
      <dgm:spPr>
        <a:ln>
          <a:noFill/>
        </a:ln>
      </dgm:spPr>
      <dgm:t>
        <a:bodyPr/>
        <a:lstStyle/>
        <a:p>
          <a:endParaRPr lang="zh-CN" altLang="en-US"/>
        </a:p>
      </dgm:t>
    </dgm:pt>
    <dgm:pt modelId="{522E2B96-BF30-4D44-BCF8-B2014D0B10F0}" type="sibTrans" cxnId="{56885EC9-1CBD-457C-9C09-B054651F57D8}">
      <dgm:prSet/>
      <dgm:spPr/>
      <dgm:t>
        <a:bodyPr/>
        <a:lstStyle/>
        <a:p>
          <a:endParaRPr lang="zh-CN" altLang="en-US"/>
        </a:p>
      </dgm:t>
    </dgm:pt>
    <dgm:pt modelId="{5F5FAA46-58B0-4B6B-BBC7-CBECE0941417}">
      <dgm:prSet phldrT="[文本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altLang="zh-CN" sz="1700" b="0" i="0" dirty="0" smtClean="0">
              <a:solidFill>
                <a:schemeClr val="tx1"/>
              </a:solidFill>
              <a:latin typeface="+mn-lt"/>
            </a:rPr>
            <a:t>Drift velocity</a:t>
          </a:r>
          <a:endParaRPr lang="zh-CN" altLang="en-US" sz="1700" b="0" i="0" dirty="0">
            <a:solidFill>
              <a:schemeClr val="tx1"/>
            </a:solidFill>
            <a:latin typeface="+mn-lt"/>
          </a:endParaRPr>
        </a:p>
      </dgm:t>
    </dgm:pt>
    <dgm:pt modelId="{3CB6FC7B-2FD6-43B7-8A2F-AFD3762E2398}" type="parTrans" cxnId="{F15FA5EC-A875-494F-9B83-E202111029BD}">
      <dgm:prSet/>
      <dgm:spPr>
        <a:ln>
          <a:noFill/>
        </a:ln>
      </dgm:spPr>
      <dgm:t>
        <a:bodyPr/>
        <a:lstStyle/>
        <a:p>
          <a:endParaRPr lang="zh-CN" altLang="en-US"/>
        </a:p>
      </dgm:t>
    </dgm:pt>
    <dgm:pt modelId="{26D98AD6-951A-42E6-B4FB-9963C16F1EE5}" type="sibTrans" cxnId="{F15FA5EC-A875-494F-9B83-E202111029BD}">
      <dgm:prSet/>
      <dgm:spPr/>
      <dgm:t>
        <a:bodyPr/>
        <a:lstStyle/>
        <a:p>
          <a:endParaRPr lang="zh-CN" alt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96871F30-19AB-4A37-9561-BA8E4CEA3C2B}">
          <dgm:prSet phldrT="[文本]" custT="1"/>
          <dgm:spPr>
            <a:solidFill>
              <a:schemeClr val="accent3">
                <a:lumMod val="60000"/>
                <a:lumOff val="40000"/>
              </a:schemeClr>
            </a:solidFill>
          </dgm:spPr>
          <dgm:t>
            <a:bodyPr/>
            <a:lstStyle/>
            <a:p>
              <a:r>
                <a:rPr lang="en-US" altLang="zh-CN" sz="1700" b="0" i="0" dirty="0" smtClean="0">
                  <a:solidFill>
                    <a:schemeClr val="tx1"/>
                  </a:solidFill>
                  <a:latin typeface="+mn-lt"/>
                </a:rPr>
                <a:t>the number of electrons in an avalanche at time </a:t>
              </a:r>
              <a14:m>
                <m:oMath xmlns:m="http://schemas.openxmlformats.org/officeDocument/2006/math">
                  <m:r>
                    <a:rPr lang="en-US" altLang="zh-CN" sz="1700" b="0" i="0">
                      <a:solidFill>
                        <a:schemeClr val="tx1"/>
                      </a:solidFill>
                      <a:latin typeface="Cambria Math"/>
                    </a:rPr>
                    <m:t>𝑡</m:t>
                  </m:r>
                </m:oMath>
              </a14:m>
              <a:endParaRPr lang="zh-CN" altLang="en-US" sz="1700" b="0" i="0" dirty="0">
                <a:solidFill>
                  <a:schemeClr val="tx1"/>
                </a:solidFill>
                <a:latin typeface="+mn-lt"/>
              </a:endParaRPr>
            </a:p>
          </dgm:t>
        </dgm:pt>
      </mc:Choice>
      <mc:Fallback xmlns="">
        <dgm:pt modelId="{96871F30-19AB-4A37-9561-BA8E4CEA3C2B}">
          <dgm:prSet phldrT="[文本]" custT="1"/>
          <dgm:spPr>
            <a:solidFill>
              <a:schemeClr val="accent3">
                <a:lumMod val="60000"/>
                <a:lumOff val="40000"/>
              </a:schemeClr>
            </a:solidFill>
          </dgm:spPr>
          <dgm:t>
            <a:bodyPr/>
            <a:lstStyle/>
            <a:p>
              <a:r>
                <a:rPr lang="en-US" altLang="zh-CN" sz="1700" b="0" i="0" dirty="0" smtClean="0">
                  <a:solidFill>
                    <a:schemeClr val="tx1"/>
                  </a:solidFill>
                  <a:latin typeface="+mn-lt"/>
                </a:rPr>
                <a:t>the number of electrons in an avalanche at time </a:t>
              </a:r>
              <a:r>
                <a:rPr lang="en-US" altLang="zh-CN" sz="1700" b="0" i="0">
                  <a:solidFill>
                    <a:schemeClr val="tx1"/>
                  </a:solidFill>
                  <a:latin typeface="Cambria Math"/>
                </a:rPr>
                <a:t>𝑡</a:t>
              </a:r>
              <a:endParaRPr lang="zh-CN" altLang="en-US" sz="1700" b="0" i="0" dirty="0">
                <a:solidFill>
                  <a:schemeClr val="tx1"/>
                </a:solidFill>
                <a:latin typeface="+mn-lt"/>
              </a:endParaRPr>
            </a:p>
          </dgm:t>
        </dgm:pt>
      </mc:Fallback>
    </mc:AlternateContent>
    <dgm:pt modelId="{00AAFAB5-9D13-4A8F-8144-2D97ED6EEE52}" type="sibTrans" cxnId="{0201BBBC-13C6-4E31-9989-EE4836D94E8B}">
      <dgm:prSet/>
      <dgm:spPr/>
      <dgm:t>
        <a:bodyPr/>
        <a:lstStyle/>
        <a:p>
          <a:endParaRPr lang="zh-CN" altLang="en-US"/>
        </a:p>
      </dgm:t>
    </dgm:pt>
    <dgm:pt modelId="{C6EED8A7-7D6C-4700-A8F7-BFF8C0464685}" type="parTrans" cxnId="{0201BBBC-13C6-4E31-9989-EE4836D94E8B}">
      <dgm:prSet/>
      <dgm:spPr>
        <a:ln>
          <a:noFill/>
        </a:ln>
      </dgm:spPr>
      <dgm:t>
        <a:bodyPr/>
        <a:lstStyle/>
        <a:p>
          <a:endParaRPr lang="zh-CN" altLang="en-US"/>
        </a:p>
      </dgm:t>
    </dgm:pt>
    <dgm:pt modelId="{1CF8AE37-B6B1-4C3B-B4F7-15C29406DBE4}" type="pres">
      <dgm:prSet presAssocID="{616A43CC-ED07-4879-B093-275359B49BE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zh-CN" altLang="en-US"/>
        </a:p>
      </dgm:t>
    </dgm:pt>
    <dgm:pt modelId="{BC317664-462C-4849-8EC0-F788B3810183}" type="pres">
      <dgm:prSet presAssocID="{8514A751-58EC-4D04-AB04-39D0420F52AD}" presName="singleCycle" presStyleCnt="0"/>
      <dgm:spPr/>
    </dgm:pt>
    <dgm:pt modelId="{29BBC234-8EB8-4B19-B285-8E0515DEB41F}" type="pres">
      <dgm:prSet presAssocID="{8514A751-58EC-4D04-AB04-39D0420F52AD}" presName="singleCenter" presStyleLbl="node1" presStyleIdx="0" presStyleCnt="5" custScaleX="271684" custScaleY="44400" custLinFactNeighborX="-10001" custLinFactNeighborY="-22804">
        <dgm:presLayoutVars>
          <dgm:chMax val="7"/>
          <dgm:chPref val="7"/>
        </dgm:presLayoutVars>
      </dgm:prSet>
      <dgm:spPr/>
      <dgm:t>
        <a:bodyPr/>
        <a:lstStyle/>
        <a:p>
          <a:endParaRPr lang="zh-CN" altLang="en-US"/>
        </a:p>
      </dgm:t>
    </dgm:pt>
    <dgm:pt modelId="{0716861D-BD61-4E5C-8C89-BEB024678AAE}" type="pres">
      <dgm:prSet presAssocID="{5B1678A9-C674-46E7-A1C4-A07C5093CF80}" presName="Name56" presStyleLbl="parChTrans1D2" presStyleIdx="0" presStyleCnt="4"/>
      <dgm:spPr/>
      <dgm:t>
        <a:bodyPr/>
        <a:lstStyle/>
        <a:p>
          <a:endParaRPr lang="zh-CN" altLang="en-US"/>
        </a:p>
      </dgm:t>
    </dgm:pt>
    <dgm:pt modelId="{23EB0FDA-DBEA-4DC8-B52B-9585215AD241}" type="pres">
      <dgm:prSet presAssocID="{E460816E-8AF9-44D3-90C4-F7565011B9CD}" presName="text0" presStyleLbl="node1" presStyleIdx="1" presStyleCnt="5" custScaleX="214182" custScaleY="41045" custRadScaleRad="50340" custRadScaleInc="18424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732E480-6286-4731-9CA9-A702F0014889}" type="pres">
      <dgm:prSet presAssocID="{C6EED8A7-7D6C-4700-A8F7-BFF8C0464685}" presName="Name56" presStyleLbl="parChTrans1D2" presStyleIdx="1" presStyleCnt="4"/>
      <dgm:spPr/>
      <dgm:t>
        <a:bodyPr/>
        <a:lstStyle/>
        <a:p>
          <a:endParaRPr lang="zh-CN" altLang="en-US"/>
        </a:p>
      </dgm:t>
    </dgm:pt>
    <dgm:pt modelId="{92BCC20A-4FD9-4058-8BE9-84E83CDD749A}" type="pres">
      <dgm:prSet presAssocID="{96871F30-19AB-4A37-9561-BA8E4CEA3C2B}" presName="text0" presStyleLbl="node1" presStyleIdx="2" presStyleCnt="5" custScaleX="308054" custScaleY="90372" custRadScaleRad="198274" custRadScaleInc="-702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418258A-A65D-48E6-BE5F-67CC01193D48}" type="pres">
      <dgm:prSet presAssocID="{8837D579-0AEF-4D0C-B11B-F2ECEC768939}" presName="Name56" presStyleLbl="parChTrans1D2" presStyleIdx="2" presStyleCnt="4"/>
      <dgm:spPr/>
      <dgm:t>
        <a:bodyPr/>
        <a:lstStyle/>
        <a:p>
          <a:endParaRPr lang="zh-CN" altLang="en-US"/>
        </a:p>
      </dgm:t>
    </dgm:pt>
    <dgm:pt modelId="{DB8A7C36-8D2F-4196-9E2C-E4428130AB28}" type="pres">
      <dgm:prSet presAssocID="{E88F1BCC-EAE0-4585-BEF8-2D85C6FC6810}" presName="text0" presStyleLbl="node1" presStyleIdx="3" presStyleCnt="5" custScaleX="214182" custScaleY="41045" custRadScaleRad="194221" custRadScaleInc="20425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5CD1714-0963-4F6E-91FB-9ECEC6F18B6A}" type="pres">
      <dgm:prSet presAssocID="{3CB6FC7B-2FD6-43B7-8A2F-AFD3762E2398}" presName="Name56" presStyleLbl="parChTrans1D2" presStyleIdx="3" presStyleCnt="4"/>
      <dgm:spPr/>
      <dgm:t>
        <a:bodyPr/>
        <a:lstStyle/>
        <a:p>
          <a:endParaRPr lang="zh-CN" altLang="en-US"/>
        </a:p>
      </dgm:t>
    </dgm:pt>
    <dgm:pt modelId="{93164C93-BCBF-4CE1-8AE8-13A914040487}" type="pres">
      <dgm:prSet presAssocID="{5F5FAA46-58B0-4B6B-BBC7-CBECE0941417}" presName="text0" presStyleLbl="node1" presStyleIdx="4" presStyleCnt="5" custScaleX="214182" custScaleY="41045" custRadScaleRad="75081" custRadScaleInc="804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FA95B35A-2D8F-49D7-9165-2273DCFA8D3A}" type="presOf" srcId="{5B1678A9-C674-46E7-A1C4-A07C5093CF80}" destId="{0716861D-BD61-4E5C-8C89-BEB024678AAE}" srcOrd="0" destOrd="0" presId="urn:microsoft.com/office/officeart/2008/layout/RadialCluster"/>
    <dgm:cxn modelId="{B968A671-CEC7-4E89-AFB6-E9088AB9EF31}" type="presOf" srcId="{C6EED8A7-7D6C-4700-A8F7-BFF8C0464685}" destId="{F732E480-6286-4731-9CA9-A702F0014889}" srcOrd="0" destOrd="0" presId="urn:microsoft.com/office/officeart/2008/layout/RadialCluster"/>
    <dgm:cxn modelId="{A99360E9-D203-43A2-936E-E880B719B114}" type="presOf" srcId="{E460816E-8AF9-44D3-90C4-F7565011B9CD}" destId="{23EB0FDA-DBEA-4DC8-B52B-9585215AD241}" srcOrd="0" destOrd="0" presId="urn:microsoft.com/office/officeart/2008/layout/RadialCluster"/>
    <dgm:cxn modelId="{DE8CB4A7-CC32-4F5D-B0BC-D2CD19CD7965}" type="presOf" srcId="{3CB6FC7B-2FD6-43B7-8A2F-AFD3762E2398}" destId="{65CD1714-0963-4F6E-91FB-9ECEC6F18B6A}" srcOrd="0" destOrd="0" presId="urn:microsoft.com/office/officeart/2008/layout/RadialCluster"/>
    <dgm:cxn modelId="{C467F498-FD41-4706-88DF-D8D4A5E819BC}" srcId="{8514A751-58EC-4D04-AB04-39D0420F52AD}" destId="{E460816E-8AF9-44D3-90C4-F7565011B9CD}" srcOrd="0" destOrd="0" parTransId="{5B1678A9-C674-46E7-A1C4-A07C5093CF80}" sibTransId="{99602A06-2B4C-4633-BEDF-24F0E705CD14}"/>
    <dgm:cxn modelId="{FE925B5F-3DDE-4F92-930D-B791B6D3C2A9}" type="presOf" srcId="{616A43CC-ED07-4879-B093-275359B49BE8}" destId="{1CF8AE37-B6B1-4C3B-B4F7-15C29406DBE4}" srcOrd="0" destOrd="0" presId="urn:microsoft.com/office/officeart/2008/layout/RadialCluster"/>
    <dgm:cxn modelId="{D283A7AD-00CC-4B49-8127-CB479DA2169D}" srcId="{616A43CC-ED07-4879-B093-275359B49BE8}" destId="{8514A751-58EC-4D04-AB04-39D0420F52AD}" srcOrd="0" destOrd="0" parTransId="{6A66DEF1-9CF7-4CA4-BE9E-ACC63C7534A5}" sibTransId="{B13A4C58-6054-4F1E-8753-4D9ABE335A37}"/>
    <dgm:cxn modelId="{0201BBBC-13C6-4E31-9989-EE4836D94E8B}" srcId="{8514A751-58EC-4D04-AB04-39D0420F52AD}" destId="{96871F30-19AB-4A37-9561-BA8E4CEA3C2B}" srcOrd="1" destOrd="0" parTransId="{C6EED8A7-7D6C-4700-A8F7-BFF8C0464685}" sibTransId="{00AAFAB5-9D13-4A8F-8144-2D97ED6EEE52}"/>
    <dgm:cxn modelId="{46F37D76-0AC8-4DC4-96E8-24F81E6C1347}" type="presOf" srcId="{E88F1BCC-EAE0-4585-BEF8-2D85C6FC6810}" destId="{DB8A7C36-8D2F-4196-9E2C-E4428130AB28}" srcOrd="0" destOrd="0" presId="urn:microsoft.com/office/officeart/2008/layout/RadialCluster"/>
    <dgm:cxn modelId="{0069A28E-1DDF-4185-8F7F-24172E7FFA00}" type="presOf" srcId="{96871F30-19AB-4A37-9561-BA8E4CEA3C2B}" destId="{92BCC20A-4FD9-4058-8BE9-84E83CDD749A}" srcOrd="0" destOrd="0" presId="urn:microsoft.com/office/officeart/2008/layout/RadialCluster"/>
    <dgm:cxn modelId="{ED1C47E8-020A-4A2B-891F-EB32D81941B2}" type="presOf" srcId="{8837D579-0AEF-4D0C-B11B-F2ECEC768939}" destId="{8418258A-A65D-48E6-BE5F-67CC01193D48}" srcOrd="0" destOrd="0" presId="urn:microsoft.com/office/officeart/2008/layout/RadialCluster"/>
    <dgm:cxn modelId="{BEF553DA-2739-4301-ABF2-125A3E3123E5}" type="presOf" srcId="{5F5FAA46-58B0-4B6B-BBC7-CBECE0941417}" destId="{93164C93-BCBF-4CE1-8AE8-13A914040487}" srcOrd="0" destOrd="0" presId="urn:microsoft.com/office/officeart/2008/layout/RadialCluster"/>
    <dgm:cxn modelId="{5F49C173-F31E-4E8A-87BD-E9B41A17FFFC}" srcId="{616A43CC-ED07-4879-B093-275359B49BE8}" destId="{2CBD878B-F8A9-4F55-8215-52B31720CE30}" srcOrd="1" destOrd="0" parTransId="{4B39D9B9-ABDA-47BC-9540-79B15572F641}" sibTransId="{58EA79E9-5ABD-4BE9-937C-82A7ACA2B678}"/>
    <dgm:cxn modelId="{F15FA5EC-A875-494F-9B83-E202111029BD}" srcId="{8514A751-58EC-4D04-AB04-39D0420F52AD}" destId="{5F5FAA46-58B0-4B6B-BBC7-CBECE0941417}" srcOrd="3" destOrd="0" parTransId="{3CB6FC7B-2FD6-43B7-8A2F-AFD3762E2398}" sibTransId="{26D98AD6-951A-42E6-B4FB-9963C16F1EE5}"/>
    <dgm:cxn modelId="{B0B8D9F2-F002-4D17-9913-6DB94C6737EA}" type="presOf" srcId="{8514A751-58EC-4D04-AB04-39D0420F52AD}" destId="{29BBC234-8EB8-4B19-B285-8E0515DEB41F}" srcOrd="0" destOrd="0" presId="urn:microsoft.com/office/officeart/2008/layout/RadialCluster"/>
    <dgm:cxn modelId="{56885EC9-1CBD-457C-9C09-B054651F57D8}" srcId="{8514A751-58EC-4D04-AB04-39D0420F52AD}" destId="{E88F1BCC-EAE0-4585-BEF8-2D85C6FC6810}" srcOrd="2" destOrd="0" parTransId="{8837D579-0AEF-4D0C-B11B-F2ECEC768939}" sibTransId="{522E2B96-BF30-4D44-BCF8-B2014D0B10F0}"/>
    <dgm:cxn modelId="{D2D65531-2BAE-4362-9689-EF40E1679A62}" type="presParOf" srcId="{1CF8AE37-B6B1-4C3B-B4F7-15C29406DBE4}" destId="{BC317664-462C-4849-8EC0-F788B3810183}" srcOrd="0" destOrd="0" presId="urn:microsoft.com/office/officeart/2008/layout/RadialCluster"/>
    <dgm:cxn modelId="{D665CE2B-27DF-483F-AEEA-DB00D7B68D90}" type="presParOf" srcId="{BC317664-462C-4849-8EC0-F788B3810183}" destId="{29BBC234-8EB8-4B19-B285-8E0515DEB41F}" srcOrd="0" destOrd="0" presId="urn:microsoft.com/office/officeart/2008/layout/RadialCluster"/>
    <dgm:cxn modelId="{9B0A7AA6-681E-4846-84B3-DE05E6041889}" type="presParOf" srcId="{BC317664-462C-4849-8EC0-F788B3810183}" destId="{0716861D-BD61-4E5C-8C89-BEB024678AAE}" srcOrd="1" destOrd="0" presId="urn:microsoft.com/office/officeart/2008/layout/RadialCluster"/>
    <dgm:cxn modelId="{68CFF193-5180-487E-8697-2FCB0B18EB37}" type="presParOf" srcId="{BC317664-462C-4849-8EC0-F788B3810183}" destId="{23EB0FDA-DBEA-4DC8-B52B-9585215AD241}" srcOrd="2" destOrd="0" presId="urn:microsoft.com/office/officeart/2008/layout/RadialCluster"/>
    <dgm:cxn modelId="{A2962462-B29B-41CB-8BE7-DE2E33D65060}" type="presParOf" srcId="{BC317664-462C-4849-8EC0-F788B3810183}" destId="{F732E480-6286-4731-9CA9-A702F0014889}" srcOrd="3" destOrd="0" presId="urn:microsoft.com/office/officeart/2008/layout/RadialCluster"/>
    <dgm:cxn modelId="{550CB2DD-7F8D-4EA9-8564-B64A26329C6B}" type="presParOf" srcId="{BC317664-462C-4849-8EC0-F788B3810183}" destId="{92BCC20A-4FD9-4058-8BE9-84E83CDD749A}" srcOrd="4" destOrd="0" presId="urn:microsoft.com/office/officeart/2008/layout/RadialCluster"/>
    <dgm:cxn modelId="{A5B1EE76-A8C2-4575-971A-1D86CAED922B}" type="presParOf" srcId="{BC317664-462C-4849-8EC0-F788B3810183}" destId="{8418258A-A65D-48E6-BE5F-67CC01193D48}" srcOrd="5" destOrd="0" presId="urn:microsoft.com/office/officeart/2008/layout/RadialCluster"/>
    <dgm:cxn modelId="{F852D6A0-8E7B-4D61-AF13-5A0FE7BC496A}" type="presParOf" srcId="{BC317664-462C-4849-8EC0-F788B3810183}" destId="{DB8A7C36-8D2F-4196-9E2C-E4428130AB28}" srcOrd="6" destOrd="0" presId="urn:microsoft.com/office/officeart/2008/layout/RadialCluster"/>
    <dgm:cxn modelId="{4C505A39-A6C4-4051-97CC-80C976E9365D}" type="presParOf" srcId="{BC317664-462C-4849-8EC0-F788B3810183}" destId="{65CD1714-0963-4F6E-91FB-9ECEC6F18B6A}" srcOrd="7" destOrd="0" presId="urn:microsoft.com/office/officeart/2008/layout/RadialCluster"/>
    <dgm:cxn modelId="{F3C9DEA0-0025-4084-B43F-E596B96C5A1A}" type="presParOf" srcId="{BC317664-462C-4849-8EC0-F788B3810183}" destId="{93164C93-BCBF-4CE1-8AE8-13A914040487}" srcOrd="8" destOrd="0" presId="urn:microsoft.com/office/officeart/2008/layout/RadialCluster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6A43CC-ED07-4879-B093-275359B49BE8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8514A751-58EC-4D04-AB04-39D0420F52AD}">
      <dgm:prSet phldrT="[文本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zh-CN" altLang="en-US">
              <a:noFill/>
            </a:rPr>
            <a:t> </a:t>
          </a:r>
        </a:p>
      </dgm:t>
    </dgm:pt>
    <dgm:pt modelId="{6A66DEF1-9CF7-4CA4-BE9E-ACC63C7534A5}" type="parTrans" cxnId="{D283A7AD-00CC-4B49-8127-CB479DA2169D}">
      <dgm:prSet/>
      <dgm:spPr/>
      <dgm:t>
        <a:bodyPr/>
        <a:lstStyle/>
        <a:p>
          <a:endParaRPr lang="zh-CN" altLang="en-US"/>
        </a:p>
      </dgm:t>
    </dgm:pt>
    <dgm:pt modelId="{B13A4C58-6054-4F1E-8753-4D9ABE335A37}" type="sibTrans" cxnId="{D283A7AD-00CC-4B49-8127-CB479DA2169D}">
      <dgm:prSet/>
      <dgm:spPr/>
      <dgm:t>
        <a:bodyPr/>
        <a:lstStyle/>
        <a:p>
          <a:endParaRPr lang="zh-CN" altLang="en-US"/>
        </a:p>
      </dgm:t>
    </dgm:pt>
    <dgm:pt modelId="{2CBD878B-F8A9-4F55-8215-52B31720CE30}">
      <dgm:prSet phldrT="[文本]" custScaleX="176634" custScaleY="41045" custRadScaleRad="50969" custRadScaleInc="-185458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zh-CN" altLang="en-US"/>
        </a:p>
      </dgm:t>
    </dgm:pt>
    <dgm:pt modelId="{4B39D9B9-ABDA-47BC-9540-79B15572F641}" type="parTrans" cxnId="{5F49C173-F31E-4E8A-87BD-E9B41A17FFFC}">
      <dgm:prSet/>
      <dgm:spPr/>
      <dgm:t>
        <a:bodyPr/>
        <a:lstStyle/>
        <a:p>
          <a:endParaRPr lang="zh-CN" altLang="en-US"/>
        </a:p>
      </dgm:t>
    </dgm:pt>
    <dgm:pt modelId="{58EA79E9-5ABD-4BE9-937C-82A7ACA2B678}" type="sibTrans" cxnId="{5F49C173-F31E-4E8A-87BD-E9B41A17FFFC}">
      <dgm:prSet/>
      <dgm:spPr/>
      <dgm:t>
        <a:bodyPr/>
        <a:lstStyle/>
        <a:p>
          <a:endParaRPr lang="zh-CN" altLang="en-US"/>
        </a:p>
      </dgm:t>
    </dgm:pt>
    <dgm:pt modelId="{E460816E-8AF9-44D3-90C4-F7565011B9CD}">
      <dgm:prSet phldrT="[文本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US" altLang="zh-CN" sz="1700" b="0" i="0" dirty="0" smtClean="0">
              <a:solidFill>
                <a:schemeClr val="tx1"/>
              </a:solidFill>
              <a:latin typeface="+mn-lt"/>
            </a:rPr>
            <a:t>electronic charge </a:t>
          </a:r>
          <a:endParaRPr lang="zh-CN" altLang="en-US" sz="1700" b="0" i="0" dirty="0">
            <a:solidFill>
              <a:schemeClr val="tx1"/>
            </a:solidFill>
            <a:latin typeface="+mn-lt"/>
          </a:endParaRPr>
        </a:p>
      </dgm:t>
    </dgm:pt>
    <dgm:pt modelId="{5B1678A9-C674-46E7-A1C4-A07C5093CF80}" type="parTrans" cxnId="{C467F498-FD41-4706-88DF-D8D4A5E819BC}">
      <dgm:prSet/>
      <dgm:spPr>
        <a:ln>
          <a:noFill/>
        </a:ln>
      </dgm:spPr>
      <dgm:t>
        <a:bodyPr/>
        <a:lstStyle/>
        <a:p>
          <a:endParaRPr lang="zh-CN" altLang="en-US"/>
        </a:p>
      </dgm:t>
    </dgm:pt>
    <dgm:pt modelId="{99602A06-2B4C-4633-BEDF-24F0E705CD14}" type="sibTrans" cxnId="{C467F498-FD41-4706-88DF-D8D4A5E819BC}">
      <dgm:prSet/>
      <dgm:spPr/>
      <dgm:t>
        <a:bodyPr/>
        <a:lstStyle/>
        <a:p>
          <a:endParaRPr lang="zh-CN" altLang="en-US"/>
        </a:p>
      </dgm:t>
    </dgm:pt>
    <dgm:pt modelId="{E88F1BCC-EAE0-4585-BEF8-2D85C6FC6810}">
      <dgm:prSet phldrT="[文本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altLang="zh-CN" sz="1700" b="0" i="0" dirty="0" smtClean="0">
              <a:solidFill>
                <a:schemeClr val="tx1"/>
              </a:solidFill>
              <a:latin typeface="+mn-lt"/>
            </a:rPr>
            <a:t>Weighting field</a:t>
          </a:r>
          <a:endParaRPr lang="zh-CN" altLang="en-US" sz="1700" b="0" i="0" dirty="0">
            <a:solidFill>
              <a:schemeClr val="tx1"/>
            </a:solidFill>
            <a:latin typeface="+mn-lt"/>
          </a:endParaRPr>
        </a:p>
      </dgm:t>
    </dgm:pt>
    <dgm:pt modelId="{8837D579-0AEF-4D0C-B11B-F2ECEC768939}" type="parTrans" cxnId="{56885EC9-1CBD-457C-9C09-B054651F57D8}">
      <dgm:prSet/>
      <dgm:spPr>
        <a:ln>
          <a:noFill/>
        </a:ln>
      </dgm:spPr>
      <dgm:t>
        <a:bodyPr/>
        <a:lstStyle/>
        <a:p>
          <a:endParaRPr lang="zh-CN" altLang="en-US"/>
        </a:p>
      </dgm:t>
    </dgm:pt>
    <dgm:pt modelId="{522E2B96-BF30-4D44-BCF8-B2014D0B10F0}" type="sibTrans" cxnId="{56885EC9-1CBD-457C-9C09-B054651F57D8}">
      <dgm:prSet/>
      <dgm:spPr/>
      <dgm:t>
        <a:bodyPr/>
        <a:lstStyle/>
        <a:p>
          <a:endParaRPr lang="zh-CN" altLang="en-US"/>
        </a:p>
      </dgm:t>
    </dgm:pt>
    <dgm:pt modelId="{5F5FAA46-58B0-4B6B-BBC7-CBECE0941417}">
      <dgm:prSet phldrT="[文本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altLang="zh-CN" sz="1700" b="0" i="0" dirty="0" smtClean="0">
              <a:solidFill>
                <a:schemeClr val="tx1"/>
              </a:solidFill>
              <a:latin typeface="+mn-lt"/>
            </a:rPr>
            <a:t>Drift velocity</a:t>
          </a:r>
          <a:endParaRPr lang="zh-CN" altLang="en-US" sz="1700" b="0" i="0" dirty="0">
            <a:solidFill>
              <a:schemeClr val="tx1"/>
            </a:solidFill>
            <a:latin typeface="+mn-lt"/>
          </a:endParaRPr>
        </a:p>
      </dgm:t>
    </dgm:pt>
    <dgm:pt modelId="{3CB6FC7B-2FD6-43B7-8A2F-AFD3762E2398}" type="parTrans" cxnId="{F15FA5EC-A875-494F-9B83-E202111029BD}">
      <dgm:prSet/>
      <dgm:spPr>
        <a:ln>
          <a:noFill/>
        </a:ln>
      </dgm:spPr>
      <dgm:t>
        <a:bodyPr/>
        <a:lstStyle/>
        <a:p>
          <a:endParaRPr lang="zh-CN" altLang="en-US"/>
        </a:p>
      </dgm:t>
    </dgm:pt>
    <dgm:pt modelId="{26D98AD6-951A-42E6-B4FB-9963C16F1EE5}" type="sibTrans" cxnId="{F15FA5EC-A875-494F-9B83-E202111029BD}">
      <dgm:prSet/>
      <dgm:spPr/>
      <dgm:t>
        <a:bodyPr/>
        <a:lstStyle/>
        <a:p>
          <a:endParaRPr lang="zh-CN" altLang="en-US"/>
        </a:p>
      </dgm:t>
    </dgm:pt>
    <dgm:pt modelId="{96871F30-19AB-4A37-9561-BA8E4CEA3C2B}">
      <dgm:prSet phldrT="[文本]" custT="1"/>
      <dgm:spPr>
        <a:blipFill rotWithShape="0">
          <a:blip xmlns:r="http://schemas.openxmlformats.org/officeDocument/2006/relationships" r:embed="rId2"/>
          <a:stretch>
            <a:fillRect l="-256" r="-513"/>
          </a:stretch>
        </a:blipFill>
      </dgm:spPr>
      <dgm:t>
        <a:bodyPr/>
        <a:lstStyle/>
        <a:p>
          <a:r>
            <a:rPr lang="zh-CN" altLang="en-US">
              <a:noFill/>
            </a:rPr>
            <a:t> </a:t>
          </a:r>
        </a:p>
      </dgm:t>
    </dgm:pt>
    <dgm:pt modelId="{00AAFAB5-9D13-4A8F-8144-2D97ED6EEE52}" type="sibTrans" cxnId="{0201BBBC-13C6-4E31-9989-EE4836D94E8B}">
      <dgm:prSet/>
      <dgm:spPr/>
      <dgm:t>
        <a:bodyPr/>
        <a:lstStyle/>
        <a:p>
          <a:endParaRPr lang="zh-CN" altLang="en-US"/>
        </a:p>
      </dgm:t>
    </dgm:pt>
    <dgm:pt modelId="{C6EED8A7-7D6C-4700-A8F7-BFF8C0464685}" type="parTrans" cxnId="{0201BBBC-13C6-4E31-9989-EE4836D94E8B}">
      <dgm:prSet/>
      <dgm:spPr>
        <a:ln>
          <a:noFill/>
        </a:ln>
      </dgm:spPr>
      <dgm:t>
        <a:bodyPr/>
        <a:lstStyle/>
        <a:p>
          <a:endParaRPr lang="zh-CN" altLang="en-US"/>
        </a:p>
      </dgm:t>
    </dgm:pt>
    <dgm:pt modelId="{1CF8AE37-B6B1-4C3B-B4F7-15C29406DBE4}" type="pres">
      <dgm:prSet presAssocID="{616A43CC-ED07-4879-B093-275359B49BE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zh-CN" altLang="en-US"/>
        </a:p>
      </dgm:t>
    </dgm:pt>
    <dgm:pt modelId="{BC317664-462C-4849-8EC0-F788B3810183}" type="pres">
      <dgm:prSet presAssocID="{8514A751-58EC-4D04-AB04-39D0420F52AD}" presName="singleCycle" presStyleCnt="0"/>
      <dgm:spPr/>
    </dgm:pt>
    <dgm:pt modelId="{29BBC234-8EB8-4B19-B285-8E0515DEB41F}" type="pres">
      <dgm:prSet presAssocID="{8514A751-58EC-4D04-AB04-39D0420F52AD}" presName="singleCenter" presStyleLbl="node1" presStyleIdx="0" presStyleCnt="5" custScaleX="271684" custScaleY="44400" custLinFactNeighborX="-10001" custLinFactNeighborY="-22804">
        <dgm:presLayoutVars>
          <dgm:chMax val="7"/>
          <dgm:chPref val="7"/>
        </dgm:presLayoutVars>
      </dgm:prSet>
      <dgm:spPr/>
      <dgm:t>
        <a:bodyPr/>
        <a:lstStyle/>
        <a:p>
          <a:endParaRPr lang="zh-CN" altLang="en-US"/>
        </a:p>
      </dgm:t>
    </dgm:pt>
    <dgm:pt modelId="{0716861D-BD61-4E5C-8C89-BEB024678AAE}" type="pres">
      <dgm:prSet presAssocID="{5B1678A9-C674-46E7-A1C4-A07C5093CF80}" presName="Name56" presStyleLbl="parChTrans1D2" presStyleIdx="0" presStyleCnt="4"/>
      <dgm:spPr/>
      <dgm:t>
        <a:bodyPr/>
        <a:lstStyle/>
        <a:p>
          <a:endParaRPr lang="zh-CN" altLang="en-US"/>
        </a:p>
      </dgm:t>
    </dgm:pt>
    <dgm:pt modelId="{23EB0FDA-DBEA-4DC8-B52B-9585215AD241}" type="pres">
      <dgm:prSet presAssocID="{E460816E-8AF9-44D3-90C4-F7565011B9CD}" presName="text0" presStyleLbl="node1" presStyleIdx="1" presStyleCnt="5" custScaleX="214182" custScaleY="41045" custRadScaleRad="50340" custRadScaleInc="18424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732E480-6286-4731-9CA9-A702F0014889}" type="pres">
      <dgm:prSet presAssocID="{C6EED8A7-7D6C-4700-A8F7-BFF8C0464685}" presName="Name56" presStyleLbl="parChTrans1D2" presStyleIdx="1" presStyleCnt="4"/>
      <dgm:spPr/>
      <dgm:t>
        <a:bodyPr/>
        <a:lstStyle/>
        <a:p>
          <a:endParaRPr lang="zh-CN" altLang="en-US"/>
        </a:p>
      </dgm:t>
    </dgm:pt>
    <dgm:pt modelId="{92BCC20A-4FD9-4058-8BE9-84E83CDD749A}" type="pres">
      <dgm:prSet presAssocID="{96871F30-19AB-4A37-9561-BA8E4CEA3C2B}" presName="text0" presStyleLbl="node1" presStyleIdx="2" presStyleCnt="5" custScaleX="308054" custScaleY="90372" custRadScaleRad="198274" custRadScaleInc="-702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418258A-A65D-48E6-BE5F-67CC01193D48}" type="pres">
      <dgm:prSet presAssocID="{8837D579-0AEF-4D0C-B11B-F2ECEC768939}" presName="Name56" presStyleLbl="parChTrans1D2" presStyleIdx="2" presStyleCnt="4"/>
      <dgm:spPr/>
      <dgm:t>
        <a:bodyPr/>
        <a:lstStyle/>
        <a:p>
          <a:endParaRPr lang="zh-CN" altLang="en-US"/>
        </a:p>
      </dgm:t>
    </dgm:pt>
    <dgm:pt modelId="{DB8A7C36-8D2F-4196-9E2C-E4428130AB28}" type="pres">
      <dgm:prSet presAssocID="{E88F1BCC-EAE0-4585-BEF8-2D85C6FC6810}" presName="text0" presStyleLbl="node1" presStyleIdx="3" presStyleCnt="5" custScaleX="214182" custScaleY="41045" custRadScaleRad="194221" custRadScaleInc="20425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5CD1714-0963-4F6E-91FB-9ECEC6F18B6A}" type="pres">
      <dgm:prSet presAssocID="{3CB6FC7B-2FD6-43B7-8A2F-AFD3762E2398}" presName="Name56" presStyleLbl="parChTrans1D2" presStyleIdx="3" presStyleCnt="4"/>
      <dgm:spPr/>
      <dgm:t>
        <a:bodyPr/>
        <a:lstStyle/>
        <a:p>
          <a:endParaRPr lang="zh-CN" altLang="en-US"/>
        </a:p>
      </dgm:t>
    </dgm:pt>
    <dgm:pt modelId="{93164C93-BCBF-4CE1-8AE8-13A914040487}" type="pres">
      <dgm:prSet presAssocID="{5F5FAA46-58B0-4B6B-BBC7-CBECE0941417}" presName="text0" presStyleLbl="node1" presStyleIdx="4" presStyleCnt="5" custScaleX="214182" custScaleY="41045" custRadScaleRad="75081" custRadScaleInc="804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FA95B35A-2D8F-49D7-9165-2273DCFA8D3A}" type="presOf" srcId="{5B1678A9-C674-46E7-A1C4-A07C5093CF80}" destId="{0716861D-BD61-4E5C-8C89-BEB024678AAE}" srcOrd="0" destOrd="0" presId="urn:microsoft.com/office/officeart/2008/layout/RadialCluster"/>
    <dgm:cxn modelId="{B968A671-CEC7-4E89-AFB6-E9088AB9EF31}" type="presOf" srcId="{C6EED8A7-7D6C-4700-A8F7-BFF8C0464685}" destId="{F732E480-6286-4731-9CA9-A702F0014889}" srcOrd="0" destOrd="0" presId="urn:microsoft.com/office/officeart/2008/layout/RadialCluster"/>
    <dgm:cxn modelId="{A99360E9-D203-43A2-936E-E880B719B114}" type="presOf" srcId="{E460816E-8AF9-44D3-90C4-F7565011B9CD}" destId="{23EB0FDA-DBEA-4DC8-B52B-9585215AD241}" srcOrd="0" destOrd="0" presId="urn:microsoft.com/office/officeart/2008/layout/RadialCluster"/>
    <dgm:cxn modelId="{DE8CB4A7-CC32-4F5D-B0BC-D2CD19CD7965}" type="presOf" srcId="{3CB6FC7B-2FD6-43B7-8A2F-AFD3762E2398}" destId="{65CD1714-0963-4F6E-91FB-9ECEC6F18B6A}" srcOrd="0" destOrd="0" presId="urn:microsoft.com/office/officeart/2008/layout/RadialCluster"/>
    <dgm:cxn modelId="{C467F498-FD41-4706-88DF-D8D4A5E819BC}" srcId="{8514A751-58EC-4D04-AB04-39D0420F52AD}" destId="{E460816E-8AF9-44D3-90C4-F7565011B9CD}" srcOrd="0" destOrd="0" parTransId="{5B1678A9-C674-46E7-A1C4-A07C5093CF80}" sibTransId="{99602A06-2B4C-4633-BEDF-24F0E705CD14}"/>
    <dgm:cxn modelId="{FE925B5F-3DDE-4F92-930D-B791B6D3C2A9}" type="presOf" srcId="{616A43CC-ED07-4879-B093-275359B49BE8}" destId="{1CF8AE37-B6B1-4C3B-B4F7-15C29406DBE4}" srcOrd="0" destOrd="0" presId="urn:microsoft.com/office/officeart/2008/layout/RadialCluster"/>
    <dgm:cxn modelId="{D283A7AD-00CC-4B49-8127-CB479DA2169D}" srcId="{616A43CC-ED07-4879-B093-275359B49BE8}" destId="{8514A751-58EC-4D04-AB04-39D0420F52AD}" srcOrd="0" destOrd="0" parTransId="{6A66DEF1-9CF7-4CA4-BE9E-ACC63C7534A5}" sibTransId="{B13A4C58-6054-4F1E-8753-4D9ABE335A37}"/>
    <dgm:cxn modelId="{0201BBBC-13C6-4E31-9989-EE4836D94E8B}" srcId="{8514A751-58EC-4D04-AB04-39D0420F52AD}" destId="{96871F30-19AB-4A37-9561-BA8E4CEA3C2B}" srcOrd="1" destOrd="0" parTransId="{C6EED8A7-7D6C-4700-A8F7-BFF8C0464685}" sibTransId="{00AAFAB5-9D13-4A8F-8144-2D97ED6EEE52}"/>
    <dgm:cxn modelId="{46F37D76-0AC8-4DC4-96E8-24F81E6C1347}" type="presOf" srcId="{E88F1BCC-EAE0-4585-BEF8-2D85C6FC6810}" destId="{DB8A7C36-8D2F-4196-9E2C-E4428130AB28}" srcOrd="0" destOrd="0" presId="urn:microsoft.com/office/officeart/2008/layout/RadialCluster"/>
    <dgm:cxn modelId="{0069A28E-1DDF-4185-8F7F-24172E7FFA00}" type="presOf" srcId="{96871F30-19AB-4A37-9561-BA8E4CEA3C2B}" destId="{92BCC20A-4FD9-4058-8BE9-84E83CDD749A}" srcOrd="0" destOrd="0" presId="urn:microsoft.com/office/officeart/2008/layout/RadialCluster"/>
    <dgm:cxn modelId="{ED1C47E8-020A-4A2B-891F-EB32D81941B2}" type="presOf" srcId="{8837D579-0AEF-4D0C-B11B-F2ECEC768939}" destId="{8418258A-A65D-48E6-BE5F-67CC01193D48}" srcOrd="0" destOrd="0" presId="urn:microsoft.com/office/officeart/2008/layout/RadialCluster"/>
    <dgm:cxn modelId="{BEF553DA-2739-4301-ABF2-125A3E3123E5}" type="presOf" srcId="{5F5FAA46-58B0-4B6B-BBC7-CBECE0941417}" destId="{93164C93-BCBF-4CE1-8AE8-13A914040487}" srcOrd="0" destOrd="0" presId="urn:microsoft.com/office/officeart/2008/layout/RadialCluster"/>
    <dgm:cxn modelId="{5F49C173-F31E-4E8A-87BD-E9B41A17FFFC}" srcId="{616A43CC-ED07-4879-B093-275359B49BE8}" destId="{2CBD878B-F8A9-4F55-8215-52B31720CE30}" srcOrd="1" destOrd="0" parTransId="{4B39D9B9-ABDA-47BC-9540-79B15572F641}" sibTransId="{58EA79E9-5ABD-4BE9-937C-82A7ACA2B678}"/>
    <dgm:cxn modelId="{F15FA5EC-A875-494F-9B83-E202111029BD}" srcId="{8514A751-58EC-4D04-AB04-39D0420F52AD}" destId="{5F5FAA46-58B0-4B6B-BBC7-CBECE0941417}" srcOrd="3" destOrd="0" parTransId="{3CB6FC7B-2FD6-43B7-8A2F-AFD3762E2398}" sibTransId="{26D98AD6-951A-42E6-B4FB-9963C16F1EE5}"/>
    <dgm:cxn modelId="{B0B8D9F2-F002-4D17-9913-6DB94C6737EA}" type="presOf" srcId="{8514A751-58EC-4D04-AB04-39D0420F52AD}" destId="{29BBC234-8EB8-4B19-B285-8E0515DEB41F}" srcOrd="0" destOrd="0" presId="urn:microsoft.com/office/officeart/2008/layout/RadialCluster"/>
    <dgm:cxn modelId="{56885EC9-1CBD-457C-9C09-B054651F57D8}" srcId="{8514A751-58EC-4D04-AB04-39D0420F52AD}" destId="{E88F1BCC-EAE0-4585-BEF8-2D85C6FC6810}" srcOrd="2" destOrd="0" parTransId="{8837D579-0AEF-4D0C-B11B-F2ECEC768939}" sibTransId="{522E2B96-BF30-4D44-BCF8-B2014D0B10F0}"/>
    <dgm:cxn modelId="{D2D65531-2BAE-4362-9689-EF40E1679A62}" type="presParOf" srcId="{1CF8AE37-B6B1-4C3B-B4F7-15C29406DBE4}" destId="{BC317664-462C-4849-8EC0-F788B3810183}" srcOrd="0" destOrd="0" presId="urn:microsoft.com/office/officeart/2008/layout/RadialCluster"/>
    <dgm:cxn modelId="{D665CE2B-27DF-483F-AEEA-DB00D7B68D90}" type="presParOf" srcId="{BC317664-462C-4849-8EC0-F788B3810183}" destId="{29BBC234-8EB8-4B19-B285-8E0515DEB41F}" srcOrd="0" destOrd="0" presId="urn:microsoft.com/office/officeart/2008/layout/RadialCluster"/>
    <dgm:cxn modelId="{9B0A7AA6-681E-4846-84B3-DE05E6041889}" type="presParOf" srcId="{BC317664-462C-4849-8EC0-F788B3810183}" destId="{0716861D-BD61-4E5C-8C89-BEB024678AAE}" srcOrd="1" destOrd="0" presId="urn:microsoft.com/office/officeart/2008/layout/RadialCluster"/>
    <dgm:cxn modelId="{68CFF193-5180-487E-8697-2FCB0B18EB37}" type="presParOf" srcId="{BC317664-462C-4849-8EC0-F788B3810183}" destId="{23EB0FDA-DBEA-4DC8-B52B-9585215AD241}" srcOrd="2" destOrd="0" presId="urn:microsoft.com/office/officeart/2008/layout/RadialCluster"/>
    <dgm:cxn modelId="{A2962462-B29B-41CB-8BE7-DE2E33D65060}" type="presParOf" srcId="{BC317664-462C-4849-8EC0-F788B3810183}" destId="{F732E480-6286-4731-9CA9-A702F0014889}" srcOrd="3" destOrd="0" presId="urn:microsoft.com/office/officeart/2008/layout/RadialCluster"/>
    <dgm:cxn modelId="{550CB2DD-7F8D-4EA9-8564-B64A26329C6B}" type="presParOf" srcId="{BC317664-462C-4849-8EC0-F788B3810183}" destId="{92BCC20A-4FD9-4058-8BE9-84E83CDD749A}" srcOrd="4" destOrd="0" presId="urn:microsoft.com/office/officeart/2008/layout/RadialCluster"/>
    <dgm:cxn modelId="{A5B1EE76-A8C2-4575-971A-1D86CAED922B}" type="presParOf" srcId="{BC317664-462C-4849-8EC0-F788B3810183}" destId="{8418258A-A65D-48E6-BE5F-67CC01193D48}" srcOrd="5" destOrd="0" presId="urn:microsoft.com/office/officeart/2008/layout/RadialCluster"/>
    <dgm:cxn modelId="{F852D6A0-8E7B-4D61-AF13-5A0FE7BC496A}" type="presParOf" srcId="{BC317664-462C-4849-8EC0-F788B3810183}" destId="{DB8A7C36-8D2F-4196-9E2C-E4428130AB28}" srcOrd="6" destOrd="0" presId="urn:microsoft.com/office/officeart/2008/layout/RadialCluster"/>
    <dgm:cxn modelId="{4C505A39-A6C4-4051-97CC-80C976E9365D}" type="presParOf" srcId="{BC317664-462C-4849-8EC0-F788B3810183}" destId="{65CD1714-0963-4F6E-91FB-9ECEC6F18B6A}" srcOrd="7" destOrd="0" presId="urn:microsoft.com/office/officeart/2008/layout/RadialCluster"/>
    <dgm:cxn modelId="{F3C9DEA0-0025-4084-B43F-E596B96C5A1A}" type="presParOf" srcId="{BC317664-462C-4849-8EC0-F788B3810183}" destId="{93164C93-BCBF-4CE1-8AE8-13A914040487}" srcOrd="8" destOrd="0" presId="urn:microsoft.com/office/officeart/2008/layout/RadialCluster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97E9E2-C1EA-444A-91E1-8539FA53ECCC}">
      <dsp:nvSpPr>
        <dsp:cNvPr id="0" name=""/>
        <dsp:cNvSpPr/>
      </dsp:nvSpPr>
      <dsp:spPr>
        <a:xfrm>
          <a:off x="1231336" y="0"/>
          <a:ext cx="6977575" cy="273630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accent5">
              <a:lumMod val="40000"/>
              <a:lumOff val="6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E897F3-4475-47B9-A91C-27DE5F234FD9}">
      <dsp:nvSpPr>
        <dsp:cNvPr id="0" name=""/>
        <dsp:cNvSpPr/>
      </dsp:nvSpPr>
      <dsp:spPr>
        <a:xfrm>
          <a:off x="1211598" y="422222"/>
          <a:ext cx="1756744" cy="945929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700" kern="1200" dirty="0" smtClean="0">
              <a:solidFill>
                <a:schemeClr val="tx1"/>
              </a:solidFill>
            </a:rPr>
            <a:t>R &amp; D </a:t>
          </a:r>
        </a:p>
        <a:p>
          <a:pPr lvl="0" algn="ctr" defTabSz="75565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700" kern="1200" dirty="0" smtClean="0">
              <a:solidFill>
                <a:schemeClr val="tx1"/>
              </a:solidFill>
            </a:rPr>
            <a:t>MRPC prototype</a:t>
          </a:r>
          <a:endParaRPr lang="zh-CN" altLang="en-US" sz="1700" kern="1200" dirty="0">
            <a:solidFill>
              <a:schemeClr val="tx1"/>
            </a:solidFill>
          </a:endParaRPr>
        </a:p>
      </dsp:txBody>
      <dsp:txXfrm>
        <a:off x="1257774" y="468398"/>
        <a:ext cx="1664392" cy="853577"/>
      </dsp:txXfrm>
    </dsp:sp>
    <dsp:sp modelId="{54998545-A657-439D-B925-15B91776F72E}">
      <dsp:nvSpPr>
        <dsp:cNvPr id="0" name=""/>
        <dsp:cNvSpPr/>
      </dsp:nvSpPr>
      <dsp:spPr>
        <a:xfrm>
          <a:off x="1211598" y="1598581"/>
          <a:ext cx="1756744" cy="921696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700" kern="1200" dirty="0" smtClean="0">
              <a:solidFill>
                <a:schemeClr val="tx1"/>
              </a:solidFill>
            </a:rPr>
            <a:t>MRPC</a:t>
          </a:r>
        </a:p>
        <a:p>
          <a:pPr lvl="0" algn="ctr" defTabSz="75565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700" kern="1200" dirty="0" smtClean="0">
              <a:solidFill>
                <a:schemeClr val="tx1"/>
              </a:solidFill>
            </a:rPr>
            <a:t>Performance</a:t>
          </a:r>
        </a:p>
        <a:p>
          <a:pPr lvl="0" algn="ctr" defTabSz="75565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700" kern="1200" dirty="0" smtClean="0">
              <a:solidFill>
                <a:schemeClr val="tx1"/>
              </a:solidFill>
            </a:rPr>
            <a:t>pre-research </a:t>
          </a:r>
          <a:endParaRPr lang="zh-CN" altLang="en-US" sz="1700" kern="1200" dirty="0">
            <a:solidFill>
              <a:schemeClr val="tx1"/>
            </a:solidFill>
          </a:endParaRPr>
        </a:p>
      </dsp:txBody>
      <dsp:txXfrm>
        <a:off x="1256591" y="1643574"/>
        <a:ext cx="1666758" cy="831710"/>
      </dsp:txXfrm>
    </dsp:sp>
    <dsp:sp modelId="{6CDC664B-5893-4E14-B2C7-F34E05C9A86C}">
      <dsp:nvSpPr>
        <dsp:cNvPr id="0" name=""/>
        <dsp:cNvSpPr/>
      </dsp:nvSpPr>
      <dsp:spPr>
        <a:xfrm>
          <a:off x="3080335" y="413072"/>
          <a:ext cx="2377419" cy="955079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700" kern="1200" dirty="0" smtClean="0">
              <a:solidFill>
                <a:schemeClr val="tx1"/>
              </a:solidFill>
            </a:rPr>
            <a:t>Two testing modules are installed into BESIII and take data</a:t>
          </a:r>
          <a:endParaRPr lang="zh-CN" altLang="en-US" sz="1700" kern="1200" dirty="0">
            <a:solidFill>
              <a:schemeClr val="tx1"/>
            </a:solidFill>
          </a:endParaRPr>
        </a:p>
      </dsp:txBody>
      <dsp:txXfrm>
        <a:off x="3126958" y="459695"/>
        <a:ext cx="2284173" cy="861833"/>
      </dsp:txXfrm>
    </dsp:sp>
    <dsp:sp modelId="{A8D5DC52-46D8-4ABB-A6D5-857DB5F25BDA}">
      <dsp:nvSpPr>
        <dsp:cNvPr id="0" name=""/>
        <dsp:cNvSpPr/>
      </dsp:nvSpPr>
      <dsp:spPr>
        <a:xfrm>
          <a:off x="5585909" y="413072"/>
          <a:ext cx="1974931" cy="955079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700" kern="1200" dirty="0" smtClean="0">
              <a:solidFill>
                <a:schemeClr val="tx1"/>
              </a:solidFill>
            </a:rPr>
            <a:t>The whole </a:t>
          </a:r>
          <a:r>
            <a:rPr lang="en-US" altLang="zh-CN" sz="1700" kern="1200" dirty="0" err="1" smtClean="0">
              <a:solidFill>
                <a:schemeClr val="tx1"/>
              </a:solidFill>
            </a:rPr>
            <a:t>endcap</a:t>
          </a:r>
          <a:r>
            <a:rPr lang="en-US" altLang="zh-CN" sz="1700" kern="1200" dirty="0" smtClean="0">
              <a:solidFill>
                <a:schemeClr val="tx1"/>
              </a:solidFill>
            </a:rPr>
            <a:t> is updated and take data</a:t>
          </a:r>
          <a:endParaRPr lang="zh-CN" altLang="en-US" sz="1700" kern="1200" dirty="0">
            <a:solidFill>
              <a:schemeClr val="tx1"/>
            </a:solidFill>
          </a:endParaRPr>
        </a:p>
      </dsp:txBody>
      <dsp:txXfrm>
        <a:off x="5632532" y="459695"/>
        <a:ext cx="1881685" cy="8618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BBC234-8EB8-4B19-B285-8E0515DEB41F}">
      <dsp:nvSpPr>
        <dsp:cNvPr id="0" name=""/>
        <dsp:cNvSpPr/>
      </dsp:nvSpPr>
      <dsp:spPr>
        <a:xfrm>
          <a:off x="2153999" y="958820"/>
          <a:ext cx="3110584" cy="508347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altLang="zh-CN" sz="2000" b="0" i="1" kern="1200" smtClean="0">
                    <a:solidFill>
                      <a:schemeClr val="tx1"/>
                    </a:solidFill>
                    <a:latin typeface="Cambria Math"/>
                  </a:rPr>
                  <m:t>𝑖</m:t>
                </m:r>
                <m:d>
                  <m:dPr>
                    <m:ctrlPr>
                      <a:rPr lang="en-US" altLang="zh-CN" sz="2000" b="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 lang="en-US" altLang="zh-CN" sz="2000" b="0" i="1" kern="1200" smtClean="0">
                        <a:solidFill>
                          <a:schemeClr val="tx1"/>
                        </a:solidFill>
                        <a:latin typeface="Cambria Math"/>
                      </a:rPr>
                      <m:t>𝑡</m:t>
                    </m:r>
                  </m:e>
                </m:d>
                <m:r>
                  <a:rPr lang="en-US" altLang="zh-CN" sz="2000" b="0" i="1" kern="1200" smtClean="0">
                    <a:solidFill>
                      <a:schemeClr val="tx1"/>
                    </a:solidFill>
                    <a:latin typeface="Cambria Math"/>
                  </a:rPr>
                  <m:t>=</m:t>
                </m:r>
                <m:sSub>
                  <m:sSubPr>
                    <m:ctrlPr>
                      <a:rPr lang="en-US" altLang="zh-CN" sz="2000" b="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n-US" altLang="zh-CN" sz="2000" b="0" i="1" kern="1200" smtClean="0">
                        <a:solidFill>
                          <a:schemeClr val="tx1"/>
                        </a:solidFill>
                        <a:latin typeface="Cambria Math"/>
                      </a:rPr>
                      <m:t>𝐸</m:t>
                    </m:r>
                  </m:e>
                  <m:sub>
                    <m:r>
                      <a:rPr lang="en-US" altLang="zh-CN" sz="2000" b="0" i="1" kern="1200" smtClean="0">
                        <a:solidFill>
                          <a:schemeClr val="tx1"/>
                        </a:solidFill>
                        <a:latin typeface="Cambria Math"/>
                      </a:rPr>
                      <m:t>𝑤𝑒𝑖𝑔h𝑡</m:t>
                    </m:r>
                  </m:sub>
                </m:sSub>
                <m:sSub>
                  <m:sSubPr>
                    <m:ctrlPr>
                      <a:rPr lang="en-US" altLang="zh-CN" sz="2000" b="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n-US" altLang="zh-CN" sz="2000" b="0" i="1" kern="1200" smtClean="0">
                        <a:solidFill>
                          <a:schemeClr val="tx1"/>
                        </a:solidFill>
                        <a:latin typeface="Cambria Math"/>
                      </a:rPr>
                      <m:t>𝑣</m:t>
                    </m:r>
                  </m:e>
                  <m:sub>
                    <m:r>
                      <a:rPr lang="en-US" altLang="zh-CN" sz="2000" b="0" i="1" kern="1200" smtClean="0">
                        <a:solidFill>
                          <a:schemeClr val="tx1"/>
                        </a:solidFill>
                        <a:latin typeface="Cambria Math"/>
                      </a:rPr>
                      <m:t>𝑑𝑟𝑖𝑓𝑡</m:t>
                    </m:r>
                  </m:sub>
                </m:sSub>
                <m:sSub>
                  <m:sSubPr>
                    <m:ctrlPr>
                      <a:rPr lang="en-US" altLang="zh-CN" sz="2000" b="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n-US" altLang="zh-CN" sz="2000" b="0" i="1" kern="1200" smtClean="0">
                        <a:solidFill>
                          <a:schemeClr val="tx1"/>
                        </a:solidFill>
                        <a:latin typeface="Cambria Math"/>
                      </a:rPr>
                      <m:t>𝑄</m:t>
                    </m:r>
                  </m:e>
                  <m:sub>
                    <m:r>
                      <a:rPr lang="en-US" altLang="zh-CN" sz="2000" b="0" i="1" kern="1200" smtClean="0">
                        <a:solidFill>
                          <a:schemeClr val="tx1"/>
                        </a:solidFill>
                        <a:latin typeface="Cambria Math"/>
                      </a:rPr>
                      <m:t>𝑒</m:t>
                    </m:r>
                  </m:sub>
                </m:sSub>
                <m:r>
                  <a:rPr lang="en-US" altLang="zh-CN" sz="2000" b="0" i="1" kern="1200" smtClean="0">
                    <a:solidFill>
                      <a:schemeClr val="tx1"/>
                    </a:solidFill>
                    <a:latin typeface="Cambria Math"/>
                  </a:rPr>
                  <m:t>𝑁</m:t>
                </m:r>
                <m:r>
                  <a:rPr lang="en-US" altLang="zh-CN" sz="2000" b="0" i="1" kern="1200" smtClean="0">
                    <a:solidFill>
                      <a:schemeClr val="tx1"/>
                    </a:solidFill>
                    <a:latin typeface="Cambria Math"/>
                  </a:rPr>
                  <m:t>(</m:t>
                </m:r>
                <m:r>
                  <a:rPr lang="en-US" altLang="zh-CN" sz="2000" b="0" i="1" kern="1200" smtClean="0">
                    <a:solidFill>
                      <a:schemeClr val="tx1"/>
                    </a:solidFill>
                    <a:latin typeface="Cambria Math"/>
                  </a:rPr>
                  <m:t>𝑡</m:t>
                </m:r>
                <m:r>
                  <a:rPr lang="en-US" altLang="zh-CN" sz="2000" b="0" i="1" kern="1200" smtClean="0">
                    <a:solidFill>
                      <a:schemeClr val="tx1"/>
                    </a:solidFill>
                    <a:latin typeface="Cambria Math"/>
                  </a:rPr>
                  <m:t>)</m:t>
                </m:r>
              </m:oMath>
            </m:oMathPara>
          </a14:m>
          <a:endParaRPr lang="zh-CN" altLang="en-US" sz="2000" kern="1200" dirty="0">
            <a:solidFill>
              <a:schemeClr val="tx1"/>
            </a:solidFill>
          </a:endParaRPr>
        </a:p>
      </dsp:txBody>
      <dsp:txXfrm>
        <a:off x="2178814" y="983635"/>
        <a:ext cx="3060954" cy="458717"/>
      </dsp:txXfrm>
    </dsp:sp>
    <dsp:sp modelId="{0716861D-BD61-4E5C-8C89-BEB024678AAE}">
      <dsp:nvSpPr>
        <dsp:cNvPr id="0" name=""/>
        <dsp:cNvSpPr/>
      </dsp:nvSpPr>
      <dsp:spPr>
        <a:xfrm rot="1763079">
          <a:off x="4135895" y="1561615"/>
          <a:ext cx="38497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4972" y="0"/>
              </a:lnTo>
            </a:path>
          </a:pathLst>
        </a:cu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EB0FDA-DBEA-4DC8-B52B-9585215AD241}">
      <dsp:nvSpPr>
        <dsp:cNvPr id="0" name=""/>
        <dsp:cNvSpPr/>
      </dsp:nvSpPr>
      <dsp:spPr>
        <a:xfrm>
          <a:off x="3954173" y="1656062"/>
          <a:ext cx="1642992" cy="314856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700" b="0" i="0" kern="1200" dirty="0" smtClean="0">
              <a:solidFill>
                <a:schemeClr val="tx1"/>
              </a:solidFill>
              <a:latin typeface="+mn-lt"/>
            </a:rPr>
            <a:t>electronic charge </a:t>
          </a:r>
          <a:endParaRPr lang="zh-CN" altLang="en-US" sz="1700" b="0" i="0" kern="1200" dirty="0">
            <a:solidFill>
              <a:schemeClr val="tx1"/>
            </a:solidFill>
            <a:latin typeface="+mn-lt"/>
          </a:endParaRPr>
        </a:p>
      </dsp:txBody>
      <dsp:txXfrm>
        <a:off x="3969543" y="1671432"/>
        <a:ext cx="1612252" cy="284116"/>
      </dsp:txXfrm>
    </dsp:sp>
    <dsp:sp modelId="{F732E480-6286-4731-9CA9-A702F0014889}">
      <dsp:nvSpPr>
        <dsp:cNvPr id="0" name=""/>
        <dsp:cNvSpPr/>
      </dsp:nvSpPr>
      <dsp:spPr>
        <a:xfrm rot="542263">
          <a:off x="5260901" y="1506967"/>
          <a:ext cx="59318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93181" y="0"/>
              </a:lnTo>
            </a:path>
          </a:pathLst>
        </a:cu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BCC20A-4FD9-4058-8BE9-84E83CDD749A}">
      <dsp:nvSpPr>
        <dsp:cNvPr id="0" name=""/>
        <dsp:cNvSpPr/>
      </dsp:nvSpPr>
      <dsp:spPr>
        <a:xfrm>
          <a:off x="5850400" y="1394870"/>
          <a:ext cx="2363086" cy="693244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700" b="0" i="0" kern="1200" dirty="0" smtClean="0">
              <a:solidFill>
                <a:schemeClr val="tx1"/>
              </a:solidFill>
              <a:latin typeface="+mn-lt"/>
            </a:rPr>
            <a:t>the number of electrons in an avalanche at time </a:t>
          </a:r>
          <a14:m xmlns:a14="http://schemas.microsoft.com/office/drawing/2010/main">
            <m:oMath xmlns:m="http://schemas.openxmlformats.org/officeDocument/2006/math">
              <m:r>
                <a:rPr lang="en-US" altLang="zh-CN" sz="1700" b="0" i="0" kern="1200">
                  <a:solidFill>
                    <a:schemeClr val="tx1"/>
                  </a:solidFill>
                  <a:latin typeface="Cambria Math"/>
                </a:rPr>
                <m:t>𝑡</m:t>
              </m:r>
            </m:oMath>
          </a14:m>
          <a:endParaRPr lang="zh-CN" altLang="en-US" sz="1700" b="0" i="0" kern="1200" dirty="0">
            <a:solidFill>
              <a:schemeClr val="tx1"/>
            </a:solidFill>
            <a:latin typeface="+mn-lt"/>
          </a:endParaRPr>
        </a:p>
      </dsp:txBody>
      <dsp:txXfrm>
        <a:off x="5884241" y="1428711"/>
        <a:ext cx="2295404" cy="625562"/>
      </dsp:txXfrm>
    </dsp:sp>
    <dsp:sp modelId="{8418258A-A65D-48E6-BE5F-67CC01193D48}">
      <dsp:nvSpPr>
        <dsp:cNvPr id="0" name=""/>
        <dsp:cNvSpPr/>
      </dsp:nvSpPr>
      <dsp:spPr>
        <a:xfrm rot="10040149">
          <a:off x="1745619" y="1559550"/>
          <a:ext cx="84276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42768" y="0"/>
              </a:lnTo>
            </a:path>
          </a:pathLst>
        </a:cu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8A7C36-8D2F-4196-9E2C-E4428130AB28}">
      <dsp:nvSpPr>
        <dsp:cNvPr id="0" name=""/>
        <dsp:cNvSpPr/>
      </dsp:nvSpPr>
      <dsp:spPr>
        <a:xfrm>
          <a:off x="233767" y="1651933"/>
          <a:ext cx="1642992" cy="314856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700" b="0" i="0" kern="1200" dirty="0" smtClean="0">
              <a:solidFill>
                <a:schemeClr val="tx1"/>
              </a:solidFill>
              <a:latin typeface="+mn-lt"/>
            </a:rPr>
            <a:t>Weighting field</a:t>
          </a:r>
          <a:endParaRPr lang="zh-CN" altLang="en-US" sz="1700" b="0" i="0" kern="1200" dirty="0">
            <a:solidFill>
              <a:schemeClr val="tx1"/>
            </a:solidFill>
            <a:latin typeface="+mn-lt"/>
          </a:endParaRPr>
        </a:p>
      </dsp:txBody>
      <dsp:txXfrm>
        <a:off x="249137" y="1667303"/>
        <a:ext cx="1612252" cy="284116"/>
      </dsp:txXfrm>
    </dsp:sp>
    <dsp:sp modelId="{65CD1714-0963-4F6E-91FB-9ECEC6F18B6A}">
      <dsp:nvSpPr>
        <dsp:cNvPr id="0" name=""/>
        <dsp:cNvSpPr/>
      </dsp:nvSpPr>
      <dsp:spPr>
        <a:xfrm rot="8600939">
          <a:off x="3048560" y="1572864"/>
          <a:ext cx="35412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4129" y="0"/>
              </a:lnTo>
            </a:path>
          </a:pathLst>
        </a:cu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164C93-BCBF-4CE1-8AE8-13A914040487}">
      <dsp:nvSpPr>
        <dsp:cNvPr id="0" name=""/>
        <dsp:cNvSpPr/>
      </dsp:nvSpPr>
      <dsp:spPr>
        <a:xfrm>
          <a:off x="2050488" y="1678562"/>
          <a:ext cx="1642992" cy="314856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700" b="0" i="0" kern="1200" dirty="0" smtClean="0">
              <a:solidFill>
                <a:schemeClr val="tx1"/>
              </a:solidFill>
              <a:latin typeface="+mn-lt"/>
            </a:rPr>
            <a:t>Drift velocity</a:t>
          </a:r>
          <a:endParaRPr lang="zh-CN" altLang="en-US" sz="1700" b="0" i="0" kern="1200" dirty="0">
            <a:solidFill>
              <a:schemeClr val="tx1"/>
            </a:solidFill>
            <a:latin typeface="+mn-lt"/>
          </a:endParaRPr>
        </a:p>
      </dsp:txBody>
      <dsp:txXfrm>
        <a:off x="2065858" y="1693932"/>
        <a:ext cx="1612252" cy="2841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35FE3B-9515-48D4-AE68-6FCE54D9262A}" type="datetimeFigureOut">
              <a:rPr lang="zh-CN" altLang="en-US" smtClean="0"/>
              <a:t>2016/2/24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9C090-17B5-4987-8AC1-E7AEC3B087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258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9C090-17B5-4987-8AC1-E7AEC3B0872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821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9C090-17B5-4987-8AC1-E7AEC3B0872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7039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B2552-F9E9-43F9-B0A8-74FBF9B6E860}" type="datetime1">
              <a:rPr lang="zh-CN" altLang="en-US" smtClean="0"/>
              <a:t>2016/2/24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5E401-613F-4AA4-91B0-A3645550D744}" type="datetime1">
              <a:rPr lang="zh-CN" altLang="en-US" smtClean="0"/>
              <a:t>2016/2/24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9BEC8-1DB4-401E-B88A-BE469B8567AA}" type="datetime1">
              <a:rPr lang="zh-CN" altLang="en-US" smtClean="0"/>
              <a:t>2016/2/24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4F66E-60D1-4678-9092-CEC05DF93AAB}" type="datetime1">
              <a:rPr lang="zh-CN" altLang="en-US" smtClean="0"/>
              <a:t>2016/2/24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110E4-012C-4E77-B8CE-3F7414875A84}" type="datetime1">
              <a:rPr lang="zh-CN" altLang="en-US" smtClean="0"/>
              <a:t>2016/2/24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4095B-D3D8-4EBE-B2CB-5FA30736E3A1}" type="datetime1">
              <a:rPr lang="zh-CN" altLang="en-US" smtClean="0"/>
              <a:t>2016/2/24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C3D92-595E-4D58-8B79-6E1544586E68}" type="datetime1">
              <a:rPr lang="zh-CN" altLang="en-US" smtClean="0"/>
              <a:t>2016/2/24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AC2C4-76C7-403A-B192-3A6B73757D95}" type="datetime1">
              <a:rPr lang="zh-CN" altLang="en-US" smtClean="0"/>
              <a:t>2016/2/24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5D96-35D4-4108-B721-699FF897EAE8}" type="datetime1">
              <a:rPr lang="zh-CN" altLang="en-US" smtClean="0"/>
              <a:t>2016/2/24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F7E3A-0D4B-4A24-8CEC-16C5D6E076F3}" type="datetime1">
              <a:rPr lang="zh-CN" altLang="en-US" smtClean="0"/>
              <a:t>2016/2/24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D8695-CBE9-401E-9110-370930C4EAEA}" type="datetime1">
              <a:rPr lang="zh-CN" altLang="en-US" smtClean="0"/>
              <a:t>2016/2/24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73B70-DFE3-4D05-A535-B369AAF924E9}" type="datetime1">
              <a:rPr lang="zh-CN" altLang="en-US" smtClean="0"/>
              <a:t>2016/2/24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19.png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Relationship Id="rId5" Type="http://schemas.openxmlformats.org/officeDocument/2006/relationships/image" Target="../media/image290.png"/><Relationship Id="rId4" Type="http://schemas.openxmlformats.org/officeDocument/2006/relationships/image" Target="../media/image28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Study of MRPC simulation performance at BESIII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4077072"/>
            <a:ext cx="6400800" cy="2448272"/>
          </a:xfrm>
        </p:spPr>
        <p:txBody>
          <a:bodyPr>
            <a:normAutofit fontScale="77500" lnSpcReduction="20000"/>
          </a:bodyPr>
          <a:lstStyle/>
          <a:p>
            <a:r>
              <a:rPr lang="en-US" altLang="zh-CN" dirty="0" err="1" smtClean="0"/>
              <a:t>Fenfen</a:t>
            </a:r>
            <a:r>
              <a:rPr lang="en-US" altLang="zh-CN" dirty="0" smtClean="0"/>
              <a:t> An</a:t>
            </a:r>
          </a:p>
          <a:p>
            <a:r>
              <a:rPr lang="en-US" altLang="zh-CN" dirty="0" smtClean="0"/>
              <a:t>anff@ihep.ac.cn</a:t>
            </a:r>
          </a:p>
          <a:p>
            <a:r>
              <a:rPr lang="en-US" altLang="zh-CN" dirty="0" smtClean="0"/>
              <a:t>Institute of High Energy Physics, Beijing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2016.02.24</a:t>
            </a:r>
          </a:p>
          <a:p>
            <a:r>
              <a:rPr lang="en-US" altLang="zh-CN" dirty="0" smtClean="0"/>
              <a:t>RPC2016@Ghent</a:t>
            </a:r>
            <a:endParaRPr lang="zh-CN" altLang="en-US" dirty="0"/>
          </a:p>
        </p:txBody>
      </p:sp>
      <p:pic>
        <p:nvPicPr>
          <p:cNvPr id="4" name="Picture 2" descr="C:\Users\安芬芬\Desktop\charm2015\BES3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5133"/>
            <a:ext cx="2324583" cy="108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0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758880" y="6448251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z="1600" smtClean="0"/>
              <a:t>10</a:t>
            </a:fld>
            <a:endParaRPr lang="zh-CN" alt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196752"/>
                <a:ext cx="8229600" cy="5328592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200" dirty="0"/>
                  <a:t>Avalanche process is simulated based on the 1D-model introduced </a:t>
                </a:r>
                <a:r>
                  <a:rPr lang="en-US" altLang="zh-CN" sz="2200" dirty="0" smtClean="0"/>
                  <a:t>in Ref. </a:t>
                </a:r>
                <a:r>
                  <a:rPr lang="en-US" altLang="zh-CN" sz="1700" dirty="0">
                    <a:solidFill>
                      <a:srgbClr val="0070C0"/>
                    </a:solidFill>
                  </a:rPr>
                  <a:t>[</a:t>
                </a:r>
                <a:r>
                  <a:rPr lang="en-US" altLang="zh-CN" sz="1700" dirty="0" err="1">
                    <a:solidFill>
                      <a:srgbClr val="0070C0"/>
                    </a:solidFill>
                  </a:rPr>
                  <a:t>Nucl</a:t>
                </a:r>
                <a:r>
                  <a:rPr lang="en-US" altLang="zh-CN" sz="1700" dirty="0">
                    <a:solidFill>
                      <a:srgbClr val="0070C0"/>
                    </a:solidFill>
                  </a:rPr>
                  <a:t>. </a:t>
                </a:r>
                <a:r>
                  <a:rPr lang="en-US" altLang="zh-CN" sz="1700" dirty="0" err="1">
                    <a:solidFill>
                      <a:srgbClr val="0070C0"/>
                    </a:solidFill>
                  </a:rPr>
                  <a:t>Instrum</a:t>
                </a:r>
                <a:r>
                  <a:rPr lang="en-US" altLang="zh-CN" sz="1700" dirty="0">
                    <a:solidFill>
                      <a:srgbClr val="0070C0"/>
                    </a:solidFill>
                  </a:rPr>
                  <a:t>. Meth. A 500 </a:t>
                </a:r>
                <a:r>
                  <a:rPr lang="en-US" altLang="zh-CN" sz="1700" dirty="0" smtClean="0">
                    <a:solidFill>
                      <a:srgbClr val="0070C0"/>
                    </a:solidFill>
                  </a:rPr>
                  <a:t>1-3]</a:t>
                </a:r>
              </a:p>
              <a:p>
                <a:pPr marL="0" indent="0">
                  <a:buNone/>
                </a:pPr>
                <a:r>
                  <a:rPr lang="en-US" altLang="zh-CN" sz="2200" dirty="0">
                    <a:solidFill>
                      <a:schemeClr val="accent5"/>
                    </a:solidFill>
                  </a:rPr>
                  <a:t> </a:t>
                </a:r>
                <a:r>
                  <a:rPr lang="en-US" altLang="zh-CN" sz="2200" dirty="0" smtClean="0">
                    <a:solidFill>
                      <a:schemeClr val="accent5"/>
                    </a:solidFill>
                  </a:rPr>
                  <a:t>    </a:t>
                </a:r>
                <a:r>
                  <a:rPr lang="en-US" altLang="zh-CN" sz="1800" dirty="0" smtClean="0"/>
                  <a:t>1. Each </a:t>
                </a:r>
                <a:r>
                  <a:rPr lang="en-US" altLang="zh-CN" sz="1800" dirty="0"/>
                  <a:t>gas gap is divided into N steps of size </a:t>
                </a:r>
                <a:r>
                  <a:rPr lang="en-US" altLang="zh-CN" sz="1800" dirty="0" smtClean="0"/>
                  <a:t>dx</a:t>
                </a:r>
              </a:p>
              <a:p>
                <a:pPr marL="0" indent="0">
                  <a:buNone/>
                </a:pPr>
                <a:r>
                  <a:rPr lang="en-US" altLang="zh-CN" sz="1800" dirty="0"/>
                  <a:t> </a:t>
                </a:r>
                <a:r>
                  <a:rPr lang="en-US" altLang="zh-CN" sz="1800" dirty="0" smtClean="0"/>
                  <a:t>     2. Primary </a:t>
                </a:r>
                <a:r>
                  <a:rPr lang="en-US" altLang="zh-CN" sz="1800" dirty="0"/>
                  <a:t>electron-ion pairs distribution </a:t>
                </a:r>
                <a:r>
                  <a:rPr lang="en-US" altLang="zh-CN" sz="1800" dirty="0" smtClean="0"/>
                  <a:t>along</a:t>
                </a:r>
              </a:p>
              <a:p>
                <a:pPr marL="0" indent="0">
                  <a:buNone/>
                </a:pPr>
                <a:r>
                  <a:rPr lang="en-US" altLang="zh-CN" sz="1800" dirty="0"/>
                  <a:t> </a:t>
                </a:r>
                <a:r>
                  <a:rPr lang="en-US" altLang="zh-CN" sz="1800" dirty="0" smtClean="0"/>
                  <a:t>         the </a:t>
                </a:r>
                <a:r>
                  <a:rPr lang="en-US" altLang="zh-CN" sz="1800" dirty="0"/>
                  <a:t>gap is provided by </a:t>
                </a:r>
                <a:r>
                  <a:rPr lang="en-US" altLang="zh-CN" sz="1800" dirty="0" smtClean="0"/>
                  <a:t>Geant4</a:t>
                </a:r>
              </a:p>
              <a:p>
                <a:pPr marL="0" indent="0">
                  <a:buNone/>
                </a:pPr>
                <a:r>
                  <a:rPr lang="en-US" altLang="zh-CN" sz="1800" dirty="0"/>
                  <a:t> </a:t>
                </a:r>
                <a:r>
                  <a:rPr lang="en-US" altLang="zh-CN" sz="1800" dirty="0" smtClean="0"/>
                  <a:t>     3. The </a:t>
                </a:r>
                <a:r>
                  <a:rPr lang="en-US" altLang="zh-CN" sz="1800" dirty="0"/>
                  <a:t>number of electrons </a:t>
                </a:r>
                <a14:m>
                  <m:oMath xmlns:m="http://schemas.openxmlformats.org/officeDocument/2006/math">
                    <m:r>
                      <a:rPr lang="en-US" altLang="zh-CN" sz="1800">
                        <a:latin typeface="Cambria Math"/>
                      </a:rPr>
                      <m:t>𝑛</m:t>
                    </m:r>
                    <m:d>
                      <m:d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>
                            <a:latin typeface="Cambria Math"/>
                          </a:rPr>
                          <m:t>𝑥</m:t>
                        </m:r>
                        <m:r>
                          <a:rPr lang="en-US" altLang="zh-CN" sz="1800">
                            <a:latin typeface="Cambria Math"/>
                          </a:rPr>
                          <m:t>+</m:t>
                        </m:r>
                        <m:r>
                          <a:rPr lang="en-US" altLang="zh-CN" sz="1800">
                            <a:latin typeface="Cambria Math"/>
                          </a:rPr>
                          <m:t>𝑑𝑥</m:t>
                        </m:r>
                      </m:e>
                    </m:d>
                  </m:oMath>
                </a14:m>
                <a:r>
                  <a:rPr lang="en-US" altLang="zh-CN" sz="1800" dirty="0"/>
                  <a:t> at </a:t>
                </a:r>
                <a:r>
                  <a:rPr lang="en-US" altLang="zh-CN" sz="1800" dirty="0" smtClean="0"/>
                  <a:t>distance</a:t>
                </a:r>
              </a:p>
              <a:p>
                <a:pPr marL="0" indent="0">
                  <a:buNone/>
                </a:pPr>
                <a:r>
                  <a:rPr lang="en-US" altLang="zh-CN" sz="1800" dirty="0"/>
                  <a:t> </a:t>
                </a:r>
                <a:r>
                  <a:rPr lang="en-US" altLang="zh-CN" sz="1800" dirty="0" smtClean="0"/>
                  <a:t>         </a:t>
                </a:r>
                <a:r>
                  <a:rPr lang="en-US" altLang="zh-CN" sz="1800" dirty="0" err="1" smtClean="0"/>
                  <a:t>x+dx</a:t>
                </a:r>
                <a:r>
                  <a:rPr lang="en-US" altLang="zh-CN" sz="1800" dirty="0" smtClean="0"/>
                  <a:t> is calculated according </a:t>
                </a:r>
                <a:r>
                  <a:rPr lang="en-US" altLang="zh-CN" sz="1800" dirty="0"/>
                  <a:t>to the </a:t>
                </a:r>
                <a:r>
                  <a:rPr lang="en-US" altLang="zh-CN" sz="1800" dirty="0" smtClean="0"/>
                  <a:t>predicted </a:t>
                </a:r>
              </a:p>
              <a:p>
                <a:pPr marL="0" indent="0">
                  <a:buNone/>
                </a:pPr>
                <a:r>
                  <a:rPr lang="en-US" altLang="zh-CN" sz="1800" dirty="0"/>
                  <a:t> </a:t>
                </a:r>
                <a:r>
                  <a:rPr lang="en-US" altLang="zh-CN" sz="1800" dirty="0" smtClean="0"/>
                  <a:t>         probability</a:t>
                </a:r>
                <a:endParaRPr lang="en-US" altLang="zh-CN" sz="1800" dirty="0"/>
              </a:p>
              <a:p>
                <a:pPr marL="0" indent="0">
                  <a:buNone/>
                </a:pPr>
                <a:r>
                  <a:rPr lang="en-US" altLang="zh-CN" sz="1800" dirty="0"/>
                  <a:t> </a:t>
                </a:r>
                <a:r>
                  <a:rPr lang="en-US" altLang="zh-CN" sz="1800" dirty="0" smtClean="0"/>
                  <a:t>     4. Repeat </a:t>
                </a:r>
                <a:r>
                  <a:rPr lang="en-US" altLang="zh-CN" sz="1800" dirty="0"/>
                  <a:t>step 3 until all electrons have left the </a:t>
                </a:r>
                <a:r>
                  <a:rPr lang="en-US" altLang="zh-CN" sz="1800" dirty="0" smtClean="0"/>
                  <a:t>gap</a:t>
                </a:r>
              </a:p>
              <a:p>
                <a:pPr marL="57150" indent="0">
                  <a:buNone/>
                </a:pPr>
                <a:endParaRPr lang="en-US" altLang="zh-CN" sz="2200" dirty="0" smtClean="0"/>
              </a:p>
              <a:p>
                <a:r>
                  <a:rPr lang="en-US" altLang="zh-CN" sz="2200" dirty="0" smtClean="0"/>
                  <a:t>Saturation </a:t>
                </a:r>
                <a:r>
                  <a:rPr lang="en-US" altLang="zh-CN" sz="2200" dirty="0"/>
                  <a:t>effect is considered by ap</a:t>
                </a:r>
                <a:r>
                  <a:rPr lang="en-US" altLang="zh-CN" sz="2200" dirty="0" smtClean="0"/>
                  <a:t>plying a </a:t>
                </a:r>
                <a:r>
                  <a:rPr lang="en-US" altLang="zh-CN" sz="2200" dirty="0"/>
                  <a:t>simple </a:t>
                </a:r>
                <a:r>
                  <a:rPr lang="en-US" altLang="zh-CN" sz="2200" dirty="0" smtClean="0"/>
                  <a:t>cut-off at </a:t>
                </a:r>
                <a14:m>
                  <m:oMath xmlns:m="http://schemas.openxmlformats.org/officeDocument/2006/math">
                    <m:r>
                      <a:rPr lang="en-US" altLang="zh-CN" sz="2200" i="1">
                        <a:latin typeface="Cambria Math"/>
                      </a:rPr>
                      <m:t>1.5×</m:t>
                    </m:r>
                    <m:sSup>
                      <m:sSup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200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altLang="zh-CN" sz="2200" i="1">
                            <a:latin typeface="Cambria Math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altLang="zh-CN" sz="2200" dirty="0"/>
                  <a:t>.</a:t>
                </a:r>
                <a:r>
                  <a:rPr lang="en-US" altLang="zh-CN" sz="2200" dirty="0" smtClean="0"/>
                  <a:t> It </a:t>
                </a:r>
                <a:r>
                  <a:rPr lang="en-US" altLang="zh-CN" sz="2200" dirty="0"/>
                  <a:t>is satisfactory because the main characteristics such </a:t>
                </a:r>
                <a:r>
                  <a:rPr lang="en-US" altLang="zh-CN" sz="2200" dirty="0" smtClean="0"/>
                  <a:t>as </a:t>
                </a:r>
                <a:r>
                  <a:rPr lang="en-US" altLang="zh-CN" sz="2200" dirty="0"/>
                  <a:t>efficiency and resolution are only sensitive to the early stage of </a:t>
                </a:r>
                <a:r>
                  <a:rPr lang="en-US" altLang="zh-CN" sz="2200" dirty="0" smtClean="0"/>
                  <a:t>an avalanche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196752"/>
                <a:ext cx="8229600" cy="5328592"/>
              </a:xfrm>
              <a:blipFill rotWithShape="1">
                <a:blip r:embed="rId2"/>
                <a:stretch>
                  <a:fillRect l="-889" t="-686" r="-3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69934" y="1988840"/>
            <a:ext cx="2667459" cy="230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标题 1"/>
          <p:cNvSpPr txBox="1">
            <a:spLocks/>
          </p:cNvSpPr>
          <p:nvPr/>
        </p:nvSpPr>
        <p:spPr>
          <a:xfrm>
            <a:off x="179512" y="116632"/>
            <a:ext cx="5184576" cy="778098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l"/>
            <a:r>
              <a:rPr lang="en-US" altLang="zh-CN" sz="4100" dirty="0"/>
              <a:t>Electron Multiplication</a:t>
            </a:r>
            <a:endParaRPr lang="zh-CN" altLang="en-US" sz="4100" dirty="0"/>
          </a:p>
        </p:txBody>
      </p:sp>
      <p:cxnSp>
        <p:nvCxnSpPr>
          <p:cNvPr id="7" name="直接连接符 6"/>
          <p:cNvCxnSpPr/>
          <p:nvPr/>
        </p:nvCxnSpPr>
        <p:spPr>
          <a:xfrm>
            <a:off x="0" y="908720"/>
            <a:ext cx="5364088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5940152" y="-15771"/>
            <a:ext cx="3203848" cy="49244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600" dirty="0" smtClean="0"/>
              <a:t>Simulation Method</a:t>
            </a:r>
          </a:p>
        </p:txBody>
      </p:sp>
    </p:spTree>
    <p:extLst>
      <p:ext uri="{BB962C8B-B14F-4D97-AF65-F5344CB8AC3E}">
        <p14:creationId xmlns:p14="http://schemas.microsoft.com/office/powerpoint/2010/main" val="87290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图示 13"/>
              <p:cNvGraphicFramePr/>
              <p:nvPr>
                <p:extLst>
                  <p:ext uri="{D42A27DB-BD31-4B8C-83A1-F6EECF244321}">
                    <p14:modId xmlns:p14="http://schemas.microsoft.com/office/powerpoint/2010/main" val="2849552314"/>
                  </p:ext>
                </p:extLst>
              </p:nvPr>
            </p:nvGraphicFramePr>
            <p:xfrm>
              <a:off x="377788" y="1268760"/>
              <a:ext cx="8388424" cy="381642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14" name="图示 13"/>
              <p:cNvGraphicFramePr/>
              <p:nvPr>
                <p:extLst>
                  <p:ext uri="{D42A27DB-BD31-4B8C-83A1-F6EECF244321}">
                    <p14:modId xmlns:p14="http://schemas.microsoft.com/office/powerpoint/2010/main" val="2849552314"/>
                  </p:ext>
                </p:extLst>
              </p:nvPr>
            </p:nvGraphicFramePr>
            <p:xfrm>
              <a:off x="377788" y="1268760"/>
              <a:ext cx="8388424" cy="381642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936104"/>
          </a:xfrm>
        </p:spPr>
        <p:txBody>
          <a:bodyPr>
            <a:normAutofit fontScale="70000" lnSpcReduction="20000"/>
          </a:bodyPr>
          <a:lstStyle/>
          <a:p>
            <a:r>
              <a:rPr lang="en-US" altLang="zh-CN" dirty="0" smtClean="0"/>
              <a:t>Signal current is induced on the strips by the electron movement in the electric field, which can be calculated by </a:t>
            </a:r>
            <a:r>
              <a:rPr lang="en-US" altLang="zh-CN" dirty="0" err="1" smtClean="0"/>
              <a:t>Ramo’s</a:t>
            </a:r>
            <a:r>
              <a:rPr lang="en-US" altLang="zh-CN" dirty="0" smtClean="0"/>
              <a:t> theorem </a:t>
            </a:r>
          </a:p>
          <a:p>
            <a:pPr marL="0" indent="0">
              <a:buNone/>
            </a:pPr>
            <a:r>
              <a:rPr lang="en-US" altLang="zh-CN" sz="2400" dirty="0">
                <a:solidFill>
                  <a:srgbClr val="0070C0"/>
                </a:solidFill>
              </a:rPr>
              <a:t> </a:t>
            </a:r>
            <a:r>
              <a:rPr lang="en-US" altLang="zh-CN" sz="2400" dirty="0" smtClean="0">
                <a:solidFill>
                  <a:srgbClr val="0070C0"/>
                </a:solidFill>
              </a:rPr>
              <a:t>      [</a:t>
            </a:r>
            <a:r>
              <a:rPr lang="en-US" altLang="zh-CN" sz="2400" dirty="0">
                <a:solidFill>
                  <a:srgbClr val="0070C0"/>
                </a:solidFill>
              </a:rPr>
              <a:t>S. </a:t>
            </a:r>
            <a:r>
              <a:rPr lang="en-US" altLang="zh-CN" sz="2400" dirty="0" err="1">
                <a:solidFill>
                  <a:srgbClr val="0070C0"/>
                </a:solidFill>
              </a:rPr>
              <a:t>Ramo</a:t>
            </a:r>
            <a:r>
              <a:rPr lang="en-US" altLang="zh-CN" sz="2400" dirty="0">
                <a:solidFill>
                  <a:srgbClr val="0070C0"/>
                </a:solidFill>
              </a:rPr>
              <a:t>, Proceedings if IRE 27 (</a:t>
            </a:r>
            <a:r>
              <a:rPr lang="en-US" altLang="zh-CN" sz="2400" dirty="0" smtClean="0">
                <a:solidFill>
                  <a:srgbClr val="0070C0"/>
                </a:solidFill>
              </a:rPr>
              <a:t>1939)]</a:t>
            </a:r>
            <a:endParaRPr lang="en-US" altLang="zh-CN" sz="2400" dirty="0" smtClean="0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758880" y="6448251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z="1600" smtClean="0"/>
              <a:t>11</a:t>
            </a:fld>
            <a:endParaRPr lang="zh-CN" altLang="en-US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8529" y="4313010"/>
            <a:ext cx="2766499" cy="238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/>
          <p:cNvSpPr/>
          <p:nvPr/>
        </p:nvSpPr>
        <p:spPr>
          <a:xfrm>
            <a:off x="893452" y="3933056"/>
            <a:ext cx="3996444" cy="3385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1600" b="1" dirty="0" smtClean="0"/>
              <a:t>Charge spectra in different electric fields</a:t>
            </a:r>
            <a:endParaRPr lang="zh-CN" altLang="en-US" sz="1600" dirty="0"/>
          </a:p>
        </p:txBody>
      </p:sp>
      <p:sp>
        <p:nvSpPr>
          <p:cNvPr id="15" name="右箭头 14"/>
          <p:cNvSpPr/>
          <p:nvPr/>
        </p:nvSpPr>
        <p:spPr>
          <a:xfrm rot="9966177">
            <a:off x="1828398" y="2746418"/>
            <a:ext cx="1526763" cy="125299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右箭头 15"/>
          <p:cNvSpPr/>
          <p:nvPr/>
        </p:nvSpPr>
        <p:spPr>
          <a:xfrm rot="2925630">
            <a:off x="4833879" y="2718237"/>
            <a:ext cx="473564" cy="145061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右箭头 16"/>
          <p:cNvSpPr/>
          <p:nvPr/>
        </p:nvSpPr>
        <p:spPr>
          <a:xfrm rot="8276462">
            <a:off x="3746966" y="2740258"/>
            <a:ext cx="569949" cy="120756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右箭头 17"/>
          <p:cNvSpPr/>
          <p:nvPr/>
        </p:nvSpPr>
        <p:spPr>
          <a:xfrm rot="1240820" flipV="1">
            <a:off x="5201570" y="2697535"/>
            <a:ext cx="1255785" cy="154665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211960" y="4437112"/>
            <a:ext cx="4860030" cy="203132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CN" sz="2100" dirty="0"/>
              <a:t>The left peak is caused by hits at the chamber borders or under the strip intervals</a:t>
            </a:r>
          </a:p>
          <a:p>
            <a:endParaRPr lang="en-US" altLang="zh-CN" sz="2100" dirty="0"/>
          </a:p>
          <a:p>
            <a:r>
              <a:rPr lang="en-US" altLang="zh-CN" sz="2100" dirty="0"/>
              <a:t>7000 V HV is applied by the BESIII experiment, resulting in a signal peak around 1 </a:t>
            </a:r>
            <a:r>
              <a:rPr lang="en-US" altLang="zh-CN" sz="2100" dirty="0" err="1"/>
              <a:t>pC</a:t>
            </a:r>
            <a:endParaRPr lang="zh-CN" altLang="en-US" sz="2100" dirty="0"/>
          </a:p>
        </p:txBody>
      </p:sp>
      <p:sp>
        <p:nvSpPr>
          <p:cNvPr id="13" name="标题 1"/>
          <p:cNvSpPr txBox="1">
            <a:spLocks/>
          </p:cNvSpPr>
          <p:nvPr/>
        </p:nvSpPr>
        <p:spPr>
          <a:xfrm>
            <a:off x="179512" y="116632"/>
            <a:ext cx="4690864" cy="778098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l"/>
            <a:r>
              <a:rPr lang="en-US" altLang="zh-CN" sz="4100" dirty="0" smtClean="0"/>
              <a:t>Charge Induction</a:t>
            </a:r>
            <a:endParaRPr lang="zh-CN" altLang="en-US" sz="4100" dirty="0"/>
          </a:p>
        </p:txBody>
      </p:sp>
      <p:cxnSp>
        <p:nvCxnSpPr>
          <p:cNvPr id="19" name="直接连接符 18"/>
          <p:cNvCxnSpPr/>
          <p:nvPr/>
        </p:nvCxnSpPr>
        <p:spPr>
          <a:xfrm>
            <a:off x="0" y="908720"/>
            <a:ext cx="5364088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5940152" y="-15771"/>
            <a:ext cx="3203848" cy="49244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600" dirty="0" smtClean="0"/>
              <a:t>Simulation Method</a:t>
            </a:r>
          </a:p>
        </p:txBody>
      </p:sp>
    </p:spTree>
    <p:extLst>
      <p:ext uri="{BB962C8B-B14F-4D97-AF65-F5344CB8AC3E}">
        <p14:creationId xmlns:p14="http://schemas.microsoft.com/office/powerpoint/2010/main" val="209465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758880" y="6448251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z="1600" smtClean="0"/>
              <a:t>12</a:t>
            </a:fld>
            <a:endParaRPr lang="zh-CN" alt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199" y="1196752"/>
                <a:ext cx="8579297" cy="551961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altLang="zh-CN" sz="2200" dirty="0" smtClean="0"/>
                  <a:t>Threshold crossing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𝑡h𝑟𝑒</m:t>
                        </m:r>
                      </m:sub>
                    </m:sSub>
                  </m:oMath>
                </a14:m>
                <a:r>
                  <a:rPr lang="en-US" altLang="zh-CN" sz="2200" dirty="0"/>
                  <a:t>: </a:t>
                </a:r>
                <a:r>
                  <a:rPr lang="en-US" altLang="zh-CN" sz="2200" dirty="0" smtClean="0"/>
                  <a:t>time </a:t>
                </a:r>
                <a:r>
                  <a:rPr lang="en-US" altLang="zh-CN" sz="2200" dirty="0"/>
                  <a:t>when induced charge exceeds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𝑡h𝑟𝑒</m:t>
                        </m:r>
                      </m:sub>
                    </m:sSub>
                  </m:oMath>
                </a14:m>
                <a:endParaRPr lang="zh-CN" altLang="en-US" sz="2200" dirty="0"/>
              </a:p>
              <a:p>
                <a:endParaRPr lang="en-US" altLang="zh-CN" sz="2400" dirty="0" smtClean="0"/>
              </a:p>
            </p:txBody>
          </p:sp>
        </mc:Choice>
        <mc:Fallback xmlns="">
          <p:sp>
            <p:nvSpPr>
              <p:cNvPr id="8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196752"/>
                <a:ext cx="8579297" cy="551961"/>
              </a:xfrm>
              <a:blipFill rotWithShape="0">
                <a:blip r:embed="rId2"/>
                <a:stretch>
                  <a:fillRect l="-640" t="-54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6772110" y="1913776"/>
                <a:ext cx="1584176" cy="33855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1" i="1">
                            <a:latin typeface="Cambria Math"/>
                          </a:rPr>
                          <m:t>𝒕</m:t>
                        </m:r>
                      </m:e>
                      <m:sub>
                        <m:r>
                          <a:rPr lang="en-US" altLang="zh-CN" sz="1600" b="1" i="1">
                            <a:latin typeface="Cambria Math"/>
                          </a:rPr>
                          <m:t>𝒕𝒉𝒓𝒆</m:t>
                        </m:r>
                      </m:sub>
                    </m:sSub>
                  </m:oMath>
                </a14:m>
                <a:r>
                  <a:rPr lang="en-US" altLang="zh-CN" sz="1600" b="1" dirty="0" smtClean="0"/>
                  <a:t> vs </a:t>
                </a:r>
                <a:r>
                  <a:rPr lang="en-US" altLang="zh-CN" sz="1600" b="1" dirty="0"/>
                  <a:t>Charge </a:t>
                </a:r>
                <a:endParaRPr lang="zh-CN" altLang="en-US" sz="1600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2110" y="1913776"/>
                <a:ext cx="1584176" cy="338554"/>
              </a:xfrm>
              <a:prstGeom prst="rect">
                <a:avLst/>
              </a:prstGeom>
              <a:blipFill rotWithShape="0">
                <a:blip r:embed="rId3"/>
                <a:stretch>
                  <a:fillRect t="-5455" r="-769" b="-23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952835" y="1937384"/>
                <a:ext cx="1693712" cy="33855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1" i="1">
                            <a:latin typeface="Cambria Math"/>
                          </a:rPr>
                          <m:t>𝒕</m:t>
                        </m:r>
                      </m:e>
                      <m:sub>
                        <m:r>
                          <a:rPr lang="en-US" altLang="zh-CN" sz="1600" b="1" i="1">
                            <a:latin typeface="Cambria Math"/>
                          </a:rPr>
                          <m:t>𝒕𝒉𝒓𝒆</m:t>
                        </m:r>
                      </m:sub>
                    </m:sSub>
                  </m:oMath>
                </a14:m>
                <a:r>
                  <a:rPr lang="en-US" altLang="zh-CN" sz="1600" b="1" dirty="0" smtClean="0"/>
                  <a:t> projection </a:t>
                </a:r>
                <a:endParaRPr lang="zh-CN" altLang="en-US" sz="1600" b="1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835" y="1937384"/>
                <a:ext cx="1693712" cy="338554"/>
              </a:xfrm>
              <a:prstGeom prst="rect">
                <a:avLst/>
              </a:prstGeom>
              <a:blipFill rotWithShape="0">
                <a:blip r:embed="rId4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3409528" y="1909360"/>
                <a:ext cx="2386608" cy="33855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1" i="1">
                            <a:latin typeface="Cambria Math"/>
                          </a:rPr>
                          <m:t>𝒕</m:t>
                        </m:r>
                      </m:e>
                      <m:sub>
                        <m:r>
                          <a:rPr lang="en-US" altLang="zh-CN" sz="1600" b="1" i="1">
                            <a:latin typeface="Cambria Math"/>
                          </a:rPr>
                          <m:t>𝒕𝒉𝒓𝒆</m:t>
                        </m:r>
                      </m:sub>
                    </m:sSub>
                  </m:oMath>
                </a14:m>
                <a:r>
                  <a:rPr lang="en-US" altLang="zh-CN" sz="1600" b="1" dirty="0" smtClean="0"/>
                  <a:t> jitter vs Charge</a:t>
                </a:r>
                <a:endParaRPr lang="zh-CN" altLang="en-US" sz="1600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9528" y="1909360"/>
                <a:ext cx="2386608" cy="338554"/>
              </a:xfrm>
              <a:prstGeom prst="rect">
                <a:avLst/>
              </a:prstGeom>
              <a:blipFill rotWithShape="0">
                <a:blip r:embed="rId5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553" y="2274555"/>
            <a:ext cx="2509911" cy="216255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241" y="2271004"/>
            <a:ext cx="2509911" cy="21625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05" y="2271004"/>
            <a:ext cx="2509911" cy="21625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内容占位符 2"/>
              <p:cNvSpPr txBox="1">
                <a:spLocks/>
              </p:cNvSpPr>
              <p:nvPr/>
            </p:nvSpPr>
            <p:spPr>
              <a:xfrm>
                <a:off x="446856" y="5013176"/>
                <a:ext cx="8229600" cy="9361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200" dirty="0" smtClean="0"/>
                  <a:t>Propagation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𝑝𝑟𝑜𝑝</m:t>
                        </m:r>
                      </m:sub>
                    </m:sSub>
                  </m:oMath>
                </a14:m>
                <a:r>
                  <a:rPr lang="en-US" altLang="zh-CN" sz="2200" dirty="0" smtClean="0"/>
                  <a:t>: time propagating along the strips, assuming a propagation speed of 0.8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altLang="zh-CN" sz="2200" dirty="0" smtClean="0"/>
              </a:p>
            </p:txBody>
          </p:sp>
        </mc:Choice>
        <mc:Fallback xmlns="">
          <p:sp>
            <p:nvSpPr>
              <p:cNvPr id="16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56" y="5013176"/>
                <a:ext cx="8229600" cy="936104"/>
              </a:xfrm>
              <a:prstGeom prst="rect">
                <a:avLst/>
              </a:prstGeom>
              <a:blipFill rotWithShape="0">
                <a:blip r:embed="rId9"/>
                <a:stretch>
                  <a:fillRect l="-815" t="-3896" r="-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标题 1"/>
          <p:cNvSpPr txBox="1">
            <a:spLocks/>
          </p:cNvSpPr>
          <p:nvPr/>
        </p:nvSpPr>
        <p:spPr>
          <a:xfrm>
            <a:off x="179511" y="116632"/>
            <a:ext cx="6059041" cy="778098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l"/>
            <a:r>
              <a:rPr lang="en-US" altLang="zh-CN" sz="4100" dirty="0" smtClean="0"/>
              <a:t>Charge-Time Conversion</a:t>
            </a:r>
            <a:endParaRPr lang="zh-CN" altLang="en-US" sz="4100" dirty="0"/>
          </a:p>
        </p:txBody>
      </p:sp>
      <p:cxnSp>
        <p:nvCxnSpPr>
          <p:cNvPr id="18" name="直接连接符 17"/>
          <p:cNvCxnSpPr/>
          <p:nvPr/>
        </p:nvCxnSpPr>
        <p:spPr>
          <a:xfrm>
            <a:off x="0" y="908720"/>
            <a:ext cx="5364088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5940152" y="-15771"/>
            <a:ext cx="3203848" cy="49244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600" dirty="0" smtClean="0"/>
              <a:t>Simulation Method</a:t>
            </a:r>
          </a:p>
        </p:txBody>
      </p:sp>
    </p:spTree>
    <p:extLst>
      <p:ext uri="{BB962C8B-B14F-4D97-AF65-F5344CB8AC3E}">
        <p14:creationId xmlns:p14="http://schemas.microsoft.com/office/powerpoint/2010/main" val="172314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758880" y="6448251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z="1600" smtClean="0"/>
              <a:t>13</a:t>
            </a:fld>
            <a:endParaRPr lang="zh-CN" altLang="en-US" sz="1400" dirty="0"/>
          </a:p>
        </p:txBody>
      </p:sp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936104"/>
          </a:xfrm>
        </p:spPr>
        <p:txBody>
          <a:bodyPr>
            <a:normAutofit/>
          </a:bodyPr>
          <a:lstStyle/>
          <a:p>
            <a:r>
              <a:rPr lang="en-US" altLang="zh-CN" sz="2200" dirty="0" smtClean="0"/>
              <a:t>Time over threshold TOT: converted from the charge spectrum</a:t>
            </a:r>
            <a:endParaRPr lang="zh-CN" altLang="en-US" sz="2200" dirty="0"/>
          </a:p>
          <a:p>
            <a:endParaRPr lang="en-US" altLang="zh-CN" sz="2400" dirty="0" smtClean="0"/>
          </a:p>
        </p:txBody>
      </p:sp>
      <p:sp>
        <p:nvSpPr>
          <p:cNvPr id="12" name="矩形 11"/>
          <p:cNvSpPr/>
          <p:nvPr/>
        </p:nvSpPr>
        <p:spPr>
          <a:xfrm>
            <a:off x="6475040" y="1930229"/>
            <a:ext cx="2057400" cy="3385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1600" b="1" dirty="0" smtClean="0"/>
              <a:t>TOT jitter vs Charge</a:t>
            </a:r>
            <a:endParaRPr lang="zh-CN" altLang="en-US" sz="16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94636"/>
            <a:ext cx="2549956" cy="219706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196" y="2294636"/>
            <a:ext cx="2549956" cy="219706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524" y="2348880"/>
            <a:ext cx="2549956" cy="2197061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4008004" y="1930229"/>
            <a:ext cx="1549697" cy="3385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1600" b="1" dirty="0" smtClean="0"/>
              <a:t>TOT projection</a:t>
            </a:r>
            <a:endParaRPr lang="zh-CN" altLang="en-US" sz="1600" dirty="0"/>
          </a:p>
        </p:txBody>
      </p:sp>
      <p:sp>
        <p:nvSpPr>
          <p:cNvPr id="15" name="矩形 14"/>
          <p:cNvSpPr/>
          <p:nvPr/>
        </p:nvSpPr>
        <p:spPr>
          <a:xfrm>
            <a:off x="718952" y="1930229"/>
            <a:ext cx="2586580" cy="3385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1600" b="1" dirty="0" smtClean="0"/>
              <a:t>Charge to TOT conversion</a:t>
            </a:r>
            <a:endParaRPr lang="zh-CN" altLang="en-US" sz="1600" dirty="0"/>
          </a:p>
        </p:txBody>
      </p:sp>
      <p:sp>
        <p:nvSpPr>
          <p:cNvPr id="13" name="标题 1"/>
          <p:cNvSpPr txBox="1">
            <a:spLocks/>
          </p:cNvSpPr>
          <p:nvPr/>
        </p:nvSpPr>
        <p:spPr>
          <a:xfrm>
            <a:off x="179511" y="116632"/>
            <a:ext cx="6059041" cy="778098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l"/>
            <a:r>
              <a:rPr lang="en-US" altLang="zh-CN" sz="4100" dirty="0"/>
              <a:t>Charge-Time Conversion</a:t>
            </a:r>
            <a:endParaRPr lang="zh-CN" altLang="en-US" sz="4100" dirty="0"/>
          </a:p>
        </p:txBody>
      </p:sp>
      <p:cxnSp>
        <p:nvCxnSpPr>
          <p:cNvPr id="16" name="直接连接符 15"/>
          <p:cNvCxnSpPr/>
          <p:nvPr/>
        </p:nvCxnSpPr>
        <p:spPr>
          <a:xfrm>
            <a:off x="0" y="908720"/>
            <a:ext cx="5364088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5940152" y="-15771"/>
            <a:ext cx="3203848" cy="49244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600" dirty="0" smtClean="0"/>
              <a:t>Simulation Method</a:t>
            </a:r>
          </a:p>
        </p:txBody>
      </p:sp>
    </p:spTree>
    <p:extLst>
      <p:ext uri="{BB962C8B-B14F-4D97-AF65-F5344CB8AC3E}">
        <p14:creationId xmlns:p14="http://schemas.microsoft.com/office/powerpoint/2010/main" val="279826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2776"/>
                <a:ext cx="8229600" cy="5328592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100" dirty="0" smtClean="0"/>
                  <a:t>We simulate </a:t>
                </a:r>
                <a:r>
                  <a:rPr lang="en-US" altLang="zh-CN" sz="2100" dirty="0" err="1" smtClean="0"/>
                  <a:t>Bhabha</a:t>
                </a:r>
                <a:r>
                  <a:rPr lang="en-US" altLang="zh-CN" sz="2100" dirty="0" smtClean="0"/>
                  <a:t> events with </a:t>
                </a:r>
                <a:r>
                  <a:rPr lang="en-US" altLang="zh-CN" sz="2100" dirty="0" smtClean="0">
                    <a:solidFill>
                      <a:srgbClr val="FF0000"/>
                    </a:solidFill>
                  </a:rPr>
                  <a:t>electric field E </a:t>
                </a:r>
                <a:r>
                  <a:rPr lang="en-US" altLang="zh-CN" sz="2100" dirty="0" smtClean="0"/>
                  <a:t>and </a:t>
                </a:r>
                <a:r>
                  <a:rPr lang="en-US" altLang="zh-CN" sz="2100" dirty="0" smtClean="0">
                    <a:solidFill>
                      <a:srgbClr val="FF0000"/>
                    </a:solidFill>
                  </a:rPr>
                  <a:t>charge threshold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1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1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altLang="zh-CN" sz="21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𝑡h𝑟𝑒</m:t>
                        </m:r>
                      </m:sub>
                    </m:sSub>
                  </m:oMath>
                </a14:m>
                <a:r>
                  <a:rPr lang="zh-CN" altLang="en-US" sz="21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100" dirty="0" smtClean="0"/>
                  <a:t>set at different values and reconstruct the time following the same way as when dealing with real data.</a:t>
                </a:r>
              </a:p>
              <a:p>
                <a:endParaRPr lang="en-US" altLang="zh-CN" sz="2100" dirty="0" smtClean="0"/>
              </a:p>
              <a:p>
                <a:r>
                  <a:rPr lang="en-US" altLang="zh-CN" sz="2100" dirty="0" smtClean="0"/>
                  <a:t>Two testing MRPC modules have participated </a:t>
                </a:r>
              </a:p>
              <a:p>
                <a:pPr marL="0" indent="0">
                  <a:buNone/>
                </a:pPr>
                <a:r>
                  <a:rPr lang="en-US" altLang="zh-CN" sz="2100" dirty="0"/>
                  <a:t> </a:t>
                </a:r>
                <a:r>
                  <a:rPr lang="en-US" altLang="zh-CN" sz="2100" dirty="0" smtClean="0"/>
                  <a:t>    in taking physics collision data under such </a:t>
                </a:r>
              </a:p>
              <a:p>
                <a:pPr marL="0" indent="0">
                  <a:buNone/>
                </a:pPr>
                <a:r>
                  <a:rPr lang="en-US" altLang="zh-CN" sz="2100" dirty="0"/>
                  <a:t> </a:t>
                </a:r>
                <a:r>
                  <a:rPr lang="en-US" altLang="zh-CN" sz="2100" dirty="0" smtClean="0"/>
                  <a:t>    working points:</a:t>
                </a:r>
              </a:p>
              <a:p>
                <a:pPr lvl="1"/>
                <a:r>
                  <a:rPr lang="en-US" altLang="zh-CN" sz="1900" dirty="0" smtClean="0"/>
                  <a:t>Seven </a:t>
                </a:r>
                <a:r>
                  <a:rPr lang="en-US" altLang="zh-CN" sz="1900" dirty="0"/>
                  <a:t>high voltages (V): 6700, 6850, 7000, </a:t>
                </a:r>
                <a:endParaRPr lang="en-US" altLang="zh-CN" sz="1900" dirty="0" smtClean="0"/>
              </a:p>
              <a:p>
                <a:pPr marL="457200" lvl="1" indent="0">
                  <a:buNone/>
                </a:pPr>
                <a:r>
                  <a:rPr lang="en-US" altLang="zh-CN" sz="1900" dirty="0"/>
                  <a:t> </a:t>
                </a:r>
                <a:r>
                  <a:rPr lang="en-US" altLang="zh-CN" sz="1900" dirty="0" smtClean="0"/>
                  <a:t>   7150</a:t>
                </a:r>
                <a:r>
                  <a:rPr lang="en-US" altLang="zh-CN" sz="1900" dirty="0"/>
                  <a:t>, 7300, </a:t>
                </a:r>
                <a:r>
                  <a:rPr lang="en-US" altLang="zh-CN" sz="1900" dirty="0" smtClean="0"/>
                  <a:t>7450</a:t>
                </a:r>
              </a:p>
              <a:p>
                <a:pPr lvl="1"/>
                <a:r>
                  <a:rPr lang="en-US" altLang="zh-CN" sz="1900" dirty="0" smtClean="0"/>
                  <a:t>Four </a:t>
                </a:r>
                <a:r>
                  <a:rPr lang="en-US" altLang="zh-CN" sz="1900" dirty="0"/>
                  <a:t>thresholds (mV): 110, 150, 200, </a:t>
                </a:r>
                <a:r>
                  <a:rPr lang="en-US" altLang="zh-CN" sz="1900" dirty="0" smtClean="0"/>
                  <a:t>250</a:t>
                </a:r>
              </a:p>
              <a:p>
                <a:pPr marL="342900" lvl="1" indent="-342900"/>
                <a:endParaRPr lang="en-US" altLang="zh-CN" sz="2200" dirty="0" smtClean="0"/>
              </a:p>
              <a:p>
                <a:pPr marL="342900" lvl="1" indent="-342900">
                  <a:buFont typeface="Arial" pitchFamily="34" charset="0"/>
                  <a:buChar char="•"/>
                </a:pPr>
                <a:r>
                  <a:rPr lang="en-US" altLang="zh-CN" sz="2100" dirty="0" smtClean="0"/>
                  <a:t>The behavior of detection efficiency and time resolution with E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100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altLang="zh-CN" sz="2100" b="0" i="1" smtClean="0">
                            <a:latin typeface="Cambria Math"/>
                          </a:rPr>
                          <m:t>𝑡h𝑟𝑒</m:t>
                        </m:r>
                      </m:sub>
                    </m:sSub>
                  </m:oMath>
                </a14:m>
                <a:r>
                  <a:rPr lang="en-US" altLang="zh-CN" sz="2100" dirty="0" smtClean="0"/>
                  <a:t> is studied and compared with experimental data</a:t>
                </a:r>
                <a:endParaRPr lang="en-US" altLang="zh-CN" sz="21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2776"/>
                <a:ext cx="8229600" cy="5328592"/>
              </a:xfrm>
              <a:blipFill rotWithShape="0">
                <a:blip r:embed="rId2"/>
                <a:stretch>
                  <a:fillRect l="-741" t="-6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758880" y="6448251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z="1600" smtClean="0"/>
              <a:t>14</a:t>
            </a:fld>
            <a:endParaRPr lang="zh-CN" altLang="en-US" sz="1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717032"/>
            <a:ext cx="2603569" cy="173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椭圆形标注 7"/>
          <p:cNvSpPr/>
          <p:nvPr/>
        </p:nvSpPr>
        <p:spPr>
          <a:xfrm>
            <a:off x="5940152" y="2343669"/>
            <a:ext cx="3203848" cy="1229347"/>
          </a:xfrm>
          <a:prstGeom prst="wedgeEllipseCallout">
            <a:avLst>
              <a:gd name="adj1" fmla="val 8056"/>
              <a:gd name="adj2" fmla="val 85744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>
                <a:solidFill>
                  <a:schemeClr val="accent1">
                    <a:lumMod val="95000"/>
                    <a:lumOff val="5000"/>
                  </a:schemeClr>
                </a:solidFill>
              </a:rPr>
              <a:t>Two testing modules are </a:t>
            </a:r>
            <a:r>
              <a:rPr lang="en-US" altLang="zh-CN" dirty="0" smtClean="0">
                <a:solidFill>
                  <a:schemeClr val="accent1">
                    <a:lumMod val="95000"/>
                    <a:lumOff val="5000"/>
                  </a:schemeClr>
                </a:solidFill>
              </a:rPr>
              <a:t>installed, replacing </a:t>
            </a:r>
            <a:r>
              <a:rPr lang="en-US" altLang="zh-CN" dirty="0">
                <a:solidFill>
                  <a:schemeClr val="accent1">
                    <a:lumMod val="95000"/>
                    <a:lumOff val="5000"/>
                  </a:schemeClr>
                </a:solidFill>
              </a:rPr>
              <a:t>the old scintillator </a:t>
            </a:r>
            <a:endParaRPr lang="zh-CN" altLang="en-US" dirty="0">
              <a:solidFill>
                <a:schemeClr val="accent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940152" y="-15771"/>
            <a:ext cx="3203848" cy="49244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600" dirty="0" smtClean="0"/>
              <a:t>Performance Study</a:t>
            </a:r>
          </a:p>
        </p:txBody>
      </p:sp>
      <p:sp>
        <p:nvSpPr>
          <p:cNvPr id="10" name="标题 1"/>
          <p:cNvSpPr txBox="1">
            <a:spLocks/>
          </p:cNvSpPr>
          <p:nvPr/>
        </p:nvSpPr>
        <p:spPr>
          <a:xfrm>
            <a:off x="179512" y="116632"/>
            <a:ext cx="4690864" cy="778098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l"/>
            <a:r>
              <a:rPr lang="en-US" altLang="zh-CN" sz="4100" dirty="0" smtClean="0"/>
              <a:t>Performance Study</a:t>
            </a:r>
            <a:endParaRPr lang="zh-CN" altLang="en-US" sz="4100" dirty="0"/>
          </a:p>
        </p:txBody>
      </p:sp>
      <p:cxnSp>
        <p:nvCxnSpPr>
          <p:cNvPr id="11" name="直接连接符 10"/>
          <p:cNvCxnSpPr/>
          <p:nvPr/>
        </p:nvCxnSpPr>
        <p:spPr>
          <a:xfrm>
            <a:off x="0" y="908720"/>
            <a:ext cx="5364088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465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229600" cy="5616624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altLang="zh-CN" dirty="0" smtClean="0"/>
                  <a:t>Time reconstruction method:</a:t>
                </a:r>
              </a:p>
              <a:p>
                <a:pPr lvl="1"/>
                <a:r>
                  <a:rPr lang="en-US" altLang="zh-CN" dirty="0" smtClean="0"/>
                  <a:t>MDC tracks is extrapolated to determine</a:t>
                </a:r>
              </a:p>
              <a:p>
                <a:pPr marL="457200" lvl="1" indent="0">
                  <a:buNone/>
                </a:pPr>
                <a:r>
                  <a:rPr lang="en-US" altLang="zh-CN" dirty="0"/>
                  <a:t> </a:t>
                </a:r>
                <a:r>
                  <a:rPr lang="en-US" altLang="zh-CN" dirty="0" smtClean="0"/>
                  <a:t>   the impact position</a:t>
                </a:r>
              </a:p>
              <a:p>
                <a:pPr lvl="1"/>
                <a:r>
                  <a:rPr lang="en-US" altLang="zh-CN" dirty="0" smtClean="0"/>
                  <a:t>Signal is searched for in the matched and</a:t>
                </a:r>
              </a:p>
              <a:p>
                <a:pPr marL="457200" lvl="1" indent="0">
                  <a:buNone/>
                </a:pPr>
                <a:r>
                  <a:rPr lang="en-US" altLang="zh-CN" dirty="0"/>
                  <a:t> </a:t>
                </a:r>
                <a:r>
                  <a:rPr lang="en-US" altLang="zh-CN" dirty="0" smtClean="0"/>
                  <a:t>   neighbor </a:t>
                </a:r>
                <a:r>
                  <a:rPr lang="en-US" altLang="zh-CN" dirty="0" smtClean="0"/>
                  <a:t>strips</a:t>
                </a:r>
              </a:p>
              <a:p>
                <a:pPr lvl="1"/>
                <a:r>
                  <a:rPr lang="en-US" altLang="zh-CN" dirty="0" smtClean="0"/>
                  <a:t>Measured time is calculated</a:t>
                </a:r>
                <a:endParaRPr lang="en-US" altLang="zh-CN" dirty="0" smtClean="0"/>
              </a:p>
              <a:p>
                <a:pPr marL="457200" lvl="1" indent="0">
                  <a:buNone/>
                </a:pPr>
                <a:endParaRPr lang="en-US" altLang="zh-CN" dirty="0" smtClean="0"/>
              </a:p>
              <a:p>
                <a:pPr marL="457200" lvl="1" indent="0">
                  <a:buNone/>
                </a:pPr>
                <a:endParaRPr lang="en-US" altLang="zh-CN" dirty="0" smtClean="0"/>
              </a:p>
              <a:p>
                <a:r>
                  <a:rPr lang="en-US" altLang="zh-CN" dirty="0" smtClean="0"/>
                  <a:t>Character variables</a:t>
                </a:r>
              </a:p>
              <a:p>
                <a:endParaRPr lang="en-US" altLang="zh-CN" b="0" i="1" dirty="0" smtClean="0">
                  <a:latin typeface="Cambria Math"/>
                </a:endParaRPr>
              </a:p>
              <a:p>
                <a:pPr lvl="1">
                  <a:lnSpc>
                    <a:spcPct val="140000"/>
                  </a:lnSpc>
                </a:pPr>
                <a:endParaRPr lang="en-US" altLang="zh-CN" sz="100" b="0" i="1" dirty="0" smtClean="0">
                  <a:latin typeface="Cambria Math"/>
                </a:endParaRPr>
              </a:p>
              <a:p>
                <a:pPr lvl="1">
                  <a:lnSpc>
                    <a:spcPct val="140000"/>
                  </a:lnSpc>
                </a:pPr>
                <a:endParaRPr lang="en-US" altLang="zh-CN" sz="100" i="1" dirty="0">
                  <a:latin typeface="Cambria Math"/>
                </a:endParaRPr>
              </a:p>
              <a:p>
                <a:pPr lvl="1">
                  <a:lnSpc>
                    <a:spcPct val="140000"/>
                  </a:lnSpc>
                </a:pPr>
                <a:endParaRPr lang="en-US" altLang="zh-CN" sz="100" b="0" i="1" dirty="0" smtClean="0">
                  <a:latin typeface="Cambria Math"/>
                </a:endParaRPr>
              </a:p>
              <a:p>
                <a:pPr lvl="1">
                  <a:lnSpc>
                    <a:spcPct val="140000"/>
                  </a:lnSpc>
                </a:pPr>
                <a:endParaRPr lang="en-US" altLang="zh-CN" sz="100" i="1" dirty="0">
                  <a:latin typeface="Cambria Math"/>
                </a:endParaRPr>
              </a:p>
              <a:p>
                <a:pPr lvl="1">
                  <a:lnSpc>
                    <a:spcPct val="140000"/>
                  </a:lnSpc>
                </a:pPr>
                <a:endParaRPr lang="en-US" altLang="zh-CN" sz="100" b="0" i="1" dirty="0" smtClean="0">
                  <a:latin typeface="Cambria Math"/>
                </a:endParaRPr>
              </a:p>
              <a:p>
                <a:pPr lvl="1">
                  <a:lnSpc>
                    <a:spcPct val="140000"/>
                  </a:lnSpc>
                </a:pPr>
                <a:endParaRPr lang="en-US" altLang="zh-CN" sz="100" i="1" dirty="0">
                  <a:latin typeface="Cambria Math"/>
                </a:endParaRPr>
              </a:p>
              <a:p>
                <a:pPr lvl="1">
                  <a:lnSpc>
                    <a:spcPct val="140000"/>
                  </a:lnSpc>
                </a:pPr>
                <a:endParaRPr lang="en-US" altLang="zh-CN" sz="100" b="0" i="1" dirty="0" smtClean="0">
                  <a:latin typeface="Cambria Math"/>
                </a:endParaRPr>
              </a:p>
              <a:p>
                <a:pPr lvl="1">
                  <a:lnSpc>
                    <a:spcPct val="140000"/>
                  </a:lnSpc>
                </a:pPr>
                <a:endParaRPr lang="en-US" altLang="zh-CN" sz="100" i="1" dirty="0">
                  <a:latin typeface="Cambria Math"/>
                </a:endParaRPr>
              </a:p>
              <a:p>
                <a:pPr lvl="1">
                  <a:lnSpc>
                    <a:spcPct val="140000"/>
                  </a:lnSpc>
                </a:pPr>
                <a:endParaRPr lang="en-US" altLang="zh-CN" sz="100" b="0" i="1" dirty="0" smtClean="0">
                  <a:latin typeface="Cambria Math"/>
                </a:endParaRPr>
              </a:p>
              <a:p>
                <a:pPr lvl="1">
                  <a:lnSpc>
                    <a:spcPct val="140000"/>
                  </a:lnSpc>
                </a:pPr>
                <a:endParaRPr lang="en-US" altLang="zh-CN" sz="100" i="1" dirty="0">
                  <a:latin typeface="Cambria Math"/>
                </a:endParaRPr>
              </a:p>
              <a:p>
                <a:pPr lvl="1">
                  <a:lnSpc>
                    <a:spcPct val="140000"/>
                  </a:lnSpc>
                </a:pPr>
                <a:endParaRPr lang="en-US" altLang="zh-CN" sz="100" b="0" i="1" dirty="0" smtClean="0">
                  <a:latin typeface="Cambria Math"/>
                </a:endParaRPr>
              </a:p>
              <a:p>
                <a:pPr lvl="1">
                  <a:lnSpc>
                    <a:spcPct val="140000"/>
                  </a:lnSpc>
                </a:pPr>
                <a:endParaRPr lang="en-US" altLang="zh-CN" sz="100" i="1" dirty="0">
                  <a:latin typeface="Cambria Math"/>
                </a:endParaRPr>
              </a:p>
              <a:p>
                <a:pPr lvl="1">
                  <a:lnSpc>
                    <a:spcPct val="140000"/>
                  </a:lnSpc>
                </a:pPr>
                <a:endParaRPr lang="en-US" altLang="zh-CN" sz="100" b="0" i="1" dirty="0" smtClean="0">
                  <a:latin typeface="Cambria Math"/>
                </a:endParaRPr>
              </a:p>
              <a:p>
                <a:pPr lvl="1">
                  <a:lnSpc>
                    <a:spcPct val="140000"/>
                  </a:lnSpc>
                </a:pPr>
                <a:endParaRPr lang="en-US" altLang="zh-CN" sz="100" i="1" dirty="0">
                  <a:latin typeface="Cambria Math"/>
                </a:endParaRPr>
              </a:p>
              <a:p>
                <a:pPr lvl="1">
                  <a:lnSpc>
                    <a:spcPct val="140000"/>
                  </a:lnSpc>
                </a:pPr>
                <a:endParaRPr lang="en-US" altLang="zh-CN" sz="100" b="0" i="1" dirty="0" smtClean="0">
                  <a:latin typeface="Cambria Math"/>
                </a:endParaRPr>
              </a:p>
              <a:p>
                <a:endParaRPr lang="en-US" altLang="zh-CN" dirty="0" smtClean="0"/>
              </a:p>
              <a:p>
                <a:pPr marL="0" indent="0">
                  <a:buNone/>
                </a:pPr>
                <a:endParaRPr lang="en-US" altLang="zh-CN" dirty="0" smtClean="0"/>
              </a:p>
              <a:p>
                <a:endParaRPr lang="en-US" altLang="zh-CN" dirty="0"/>
              </a:p>
              <a:p>
                <a:endParaRPr lang="en-US" altLang="zh-CN" dirty="0" smtClean="0"/>
              </a:p>
              <a:p>
                <a:endParaRPr lang="en-US" altLang="zh-CN" dirty="0" smtClean="0"/>
              </a:p>
              <a:p>
                <a:r>
                  <a:rPr lang="en-US" altLang="zh-CN" dirty="0" smtClean="0"/>
                  <a:t>MC and data reconstruction follow the same way, except that the correction item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𝑐𝑜𝑟</m:t>
                        </m:r>
                      </m:sub>
                    </m:sSub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</a:rPr>
                          <m:t>𝑄</m:t>
                        </m:r>
                        <m:r>
                          <a:rPr lang="en-US" altLang="zh-CN" i="1">
                            <a:latin typeface="Cambria Math"/>
                          </a:rPr>
                          <m:t>,</m:t>
                        </m:r>
                        <m:r>
                          <a:rPr lang="en-US" altLang="zh-CN" i="1">
                            <a:latin typeface="Cambria Math"/>
                          </a:rPr>
                          <m:t>𝑧</m:t>
                        </m:r>
                      </m:e>
                    </m:d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is different</a:t>
                </a:r>
                <a:endParaRPr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229600" cy="5616624"/>
              </a:xfrm>
              <a:blipFill rotWithShape="0">
                <a:blip r:embed="rId2"/>
                <a:stretch>
                  <a:fillRect l="-667" t="-1627" r="-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2" descr="C:\Users\安芬芬\Desktop\新建文件夹\Screenshot-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6007">
            <a:off x="5771252" y="1068420"/>
            <a:ext cx="2864622" cy="229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矩形 14"/>
          <p:cNvSpPr/>
          <p:nvPr/>
        </p:nvSpPr>
        <p:spPr>
          <a:xfrm>
            <a:off x="6811595" y="2203927"/>
            <a:ext cx="744299" cy="14495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6811595" y="1834092"/>
            <a:ext cx="744299" cy="14495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 rot="596224">
            <a:off x="7531252" y="2092059"/>
            <a:ext cx="744299" cy="14495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20930959">
            <a:off x="6048574" y="2060984"/>
            <a:ext cx="669731" cy="13457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6780029" y="1988840"/>
            <a:ext cx="744299" cy="14495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 19"/>
          <p:cNvSpPr/>
          <p:nvPr/>
        </p:nvSpPr>
        <p:spPr>
          <a:xfrm rot="3565462" flipH="1" flipV="1">
            <a:off x="6851370" y="2376921"/>
            <a:ext cx="1481665" cy="430385"/>
          </a:xfrm>
          <a:custGeom>
            <a:avLst/>
            <a:gdLst>
              <a:gd name="connsiteX0" fmla="*/ 1641231 w 1641231"/>
              <a:gd name="connsiteY0" fmla="*/ 0 h 1242646"/>
              <a:gd name="connsiteX1" fmla="*/ 1230923 w 1641231"/>
              <a:gd name="connsiteY1" fmla="*/ 82062 h 1242646"/>
              <a:gd name="connsiteX2" fmla="*/ 797169 w 1641231"/>
              <a:gd name="connsiteY2" fmla="*/ 328246 h 1242646"/>
              <a:gd name="connsiteX3" fmla="*/ 398585 w 1641231"/>
              <a:gd name="connsiteY3" fmla="*/ 691662 h 1242646"/>
              <a:gd name="connsiteX4" fmla="*/ 0 w 1641231"/>
              <a:gd name="connsiteY4" fmla="*/ 1242646 h 1242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1231" h="1242646">
                <a:moveTo>
                  <a:pt x="1641231" y="0"/>
                </a:moveTo>
                <a:cubicBezTo>
                  <a:pt x="1506415" y="13677"/>
                  <a:pt x="1371600" y="27354"/>
                  <a:pt x="1230923" y="82062"/>
                </a:cubicBezTo>
                <a:cubicBezTo>
                  <a:pt x="1090246" y="136770"/>
                  <a:pt x="935892" y="226646"/>
                  <a:pt x="797169" y="328246"/>
                </a:cubicBezTo>
                <a:cubicBezTo>
                  <a:pt x="658446" y="429846"/>
                  <a:pt x="531446" y="539262"/>
                  <a:pt x="398585" y="691662"/>
                </a:cubicBezTo>
                <a:cubicBezTo>
                  <a:pt x="265723" y="844062"/>
                  <a:pt x="68385" y="1137138"/>
                  <a:pt x="0" y="1242646"/>
                </a:cubicBezTo>
              </a:path>
            </a:pathLst>
          </a:custGeom>
          <a:noFill/>
          <a:ln w="44450">
            <a:head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758880" y="6448251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z="1600" smtClean="0"/>
              <a:t>15</a:t>
            </a:fld>
            <a:endParaRPr lang="zh-CN" altLang="en-US" sz="1400" dirty="0"/>
          </a:p>
        </p:txBody>
      </p:sp>
      <p:grpSp>
        <p:nvGrpSpPr>
          <p:cNvPr id="12" name="组合 11"/>
          <p:cNvGrpSpPr/>
          <p:nvPr/>
        </p:nvGrpSpPr>
        <p:grpSpPr>
          <a:xfrm>
            <a:off x="611562" y="3931451"/>
            <a:ext cx="3744414" cy="505052"/>
            <a:chOff x="2153999" y="958820"/>
            <a:chExt cx="3114968" cy="517011"/>
          </a:xfrm>
        </p:grpSpPr>
        <p:sp>
          <p:nvSpPr>
            <p:cNvPr id="13" name="圆角矩形 12"/>
            <p:cNvSpPr/>
            <p:nvPr/>
          </p:nvSpPr>
          <p:spPr>
            <a:xfrm>
              <a:off x="2153999" y="958820"/>
              <a:ext cx="3110584" cy="508347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圆角矩形 4"/>
                <p:cNvSpPr/>
                <p:nvPr/>
              </p:nvSpPr>
              <p:spPr>
                <a:xfrm>
                  <a:off x="2208013" y="1017114"/>
                  <a:ext cx="3060954" cy="458717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0800" tIns="50800" rIns="50800" bIns="50800" numCol="1" spcCol="1270" anchor="ctr" anchorCtr="0">
                  <a:noAutofit/>
                </a:bodyPr>
                <a:lstStyle/>
                <a:p>
                  <a:pPr lvl="0" algn="ctr" defTabSz="8890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altLang="zh-CN" sz="1900" dirty="0">
                      <a:solidFill>
                        <a:schemeClr val="tx1"/>
                      </a:solidFill>
                    </a:rPr>
                    <a:t>Time </a:t>
                  </a:r>
                  <a:r>
                    <a:rPr lang="en-US" altLang="zh-CN" sz="1900" dirty="0" smtClean="0">
                      <a:solidFill>
                        <a:schemeClr val="tx1"/>
                      </a:solidFill>
                    </a:rPr>
                    <a:t>difference</a:t>
                  </a:r>
                  <a:r>
                    <a:rPr lang="en-US" altLang="zh-CN" dirty="0" smtClean="0">
                      <a:solidFill>
                        <a:schemeClr val="tx1"/>
                      </a:solidFill>
                    </a:rPr>
                    <a:t>: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mtClean="0">
                          <a:solidFill>
                            <a:schemeClr val="tx1"/>
                          </a:solidFill>
                          <a:latin typeface="Cambria Math"/>
                        </a:rPr>
                        <m:t>Δ</m:t>
                      </m:r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𝑚𝑒𝑎𝑠</m:t>
                          </m:r>
                        </m:sub>
                      </m:sSub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𝑒𝑥𝑝</m:t>
                          </m:r>
                        </m:sub>
                      </m:sSub>
                    </m:oMath>
                  </a14:m>
                  <a:endParaRPr lang="en-US" altLang="zh-CN" b="0" i="1" kern="1200" dirty="0" smtClean="0">
                    <a:solidFill>
                      <a:schemeClr val="tx1"/>
                    </a:solidFill>
                    <a:latin typeface="Cambria Math"/>
                  </a:endParaRPr>
                </a:p>
              </p:txBody>
            </p:sp>
          </mc:Choice>
          <mc:Fallback xmlns="">
            <p:sp>
              <p:nvSpPr>
                <p:cNvPr id="21" name="圆角矩形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8013" y="1017114"/>
                  <a:ext cx="3060954" cy="45871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2703" b="-1216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组合 21"/>
          <p:cNvGrpSpPr/>
          <p:nvPr/>
        </p:nvGrpSpPr>
        <p:grpSpPr>
          <a:xfrm>
            <a:off x="4485271" y="4307053"/>
            <a:ext cx="3345481" cy="676913"/>
            <a:chOff x="2153999" y="958820"/>
            <a:chExt cx="3110584" cy="508347"/>
          </a:xfrm>
        </p:grpSpPr>
        <p:sp>
          <p:nvSpPr>
            <p:cNvPr id="23" name="圆角矩形 22"/>
            <p:cNvSpPr/>
            <p:nvPr/>
          </p:nvSpPr>
          <p:spPr>
            <a:xfrm>
              <a:off x="2153999" y="958820"/>
              <a:ext cx="3110584" cy="508347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圆角矩形 4"/>
                <p:cNvSpPr/>
                <p:nvPr/>
              </p:nvSpPr>
              <p:spPr>
                <a:xfrm>
                  <a:off x="2178814" y="999930"/>
                  <a:ext cx="3060954" cy="458717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0800" tIns="50800" rIns="50800" bIns="50800" numCol="1" spcCol="1270" anchor="ctr" anchorCtr="0">
                  <a:noAutofit/>
                </a:bodyPr>
                <a:lstStyle/>
                <a:p>
                  <a:pPr lvl="0" algn="ctr" defTabSz="889000">
                    <a:lnSpc>
                      <a:spcPct val="6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altLang="zh-CN" sz="1900" dirty="0" smtClean="0">
                      <a:solidFill>
                        <a:schemeClr val="tx1"/>
                      </a:solidFill>
                    </a:rPr>
                    <a:t>Measured </a:t>
                  </a:r>
                  <a:r>
                    <a:rPr lang="en-US" altLang="zh-CN" sz="1900" dirty="0">
                      <a:solidFill>
                        <a:schemeClr val="tx1"/>
                      </a:solidFill>
                    </a:rPr>
                    <a:t>time of </a:t>
                  </a:r>
                  <a:r>
                    <a:rPr lang="en-US" altLang="zh-CN" sz="1900" dirty="0" smtClean="0">
                      <a:solidFill>
                        <a:schemeClr val="tx1"/>
                      </a:solidFill>
                    </a:rPr>
                    <a:t>flight</a:t>
                  </a:r>
                </a:p>
                <a:p>
                  <a:pPr lvl="0" algn="ctr" defTabSz="889000">
                    <a:lnSpc>
                      <a:spcPct val="6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altLang="zh-CN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𝑚𝑒𝑎𝑠</m:t>
                          </m:r>
                        </m:sub>
                      </m:sSub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𝑟𝑎𝑤</m:t>
                          </m:r>
                        </m:sub>
                      </m:sSub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𝑐𝑜𝑟</m:t>
                          </m:r>
                        </m:sub>
                      </m:sSub>
                      <m:d>
                        <m:d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𝑄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d>
                    </m:oMath>
                  </a14:m>
                  <a:endParaRPr lang="en-US" altLang="zh-CN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圆角矩形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8814" y="999930"/>
                  <a:ext cx="3060954" cy="45871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16000" b="-2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组合 24"/>
          <p:cNvGrpSpPr/>
          <p:nvPr/>
        </p:nvGrpSpPr>
        <p:grpSpPr>
          <a:xfrm>
            <a:off x="4499992" y="3501008"/>
            <a:ext cx="2641335" cy="702505"/>
            <a:chOff x="2153999" y="958820"/>
            <a:chExt cx="3110584" cy="540134"/>
          </a:xfrm>
        </p:grpSpPr>
        <p:sp>
          <p:nvSpPr>
            <p:cNvPr id="26" name="圆角矩形 25"/>
            <p:cNvSpPr/>
            <p:nvPr/>
          </p:nvSpPr>
          <p:spPr>
            <a:xfrm>
              <a:off x="2153999" y="958820"/>
              <a:ext cx="3110584" cy="508347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圆角矩形 4"/>
                <p:cNvSpPr/>
                <p:nvPr/>
              </p:nvSpPr>
              <p:spPr>
                <a:xfrm>
                  <a:off x="2178815" y="1040237"/>
                  <a:ext cx="3060954" cy="458717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0800" tIns="50800" rIns="50800" bIns="50800" numCol="1" spcCol="1270" anchor="ctr" anchorCtr="0">
                  <a:noAutofit/>
                </a:bodyPr>
                <a:lstStyle/>
                <a:p>
                  <a:pPr lvl="0" algn="ctr" defTabSz="889000">
                    <a:lnSpc>
                      <a:spcPct val="6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altLang="zh-CN" sz="1900" dirty="0" smtClean="0">
                      <a:solidFill>
                        <a:schemeClr val="tx1"/>
                      </a:solidFill>
                    </a:rPr>
                    <a:t>Expected time of flight</a:t>
                  </a:r>
                </a:p>
                <a:p>
                  <a:pPr lvl="0" algn="ctr" defTabSz="889000">
                    <a:lnSpc>
                      <a:spcPct val="6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𝑒𝑥𝑝</m:t>
                            </m:r>
                          </m:sub>
                        </m:s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𝐿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𝛽</m:t>
                        </m:r>
                      </m:oMath>
                    </m:oMathPara>
                  </a14:m>
                  <a:endParaRPr lang="en-US" altLang="zh-CN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圆角矩形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8815" y="1040237"/>
                  <a:ext cx="3060954" cy="458717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2653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组合 27"/>
          <p:cNvGrpSpPr/>
          <p:nvPr/>
        </p:nvGrpSpPr>
        <p:grpSpPr>
          <a:xfrm>
            <a:off x="251520" y="5007752"/>
            <a:ext cx="4397660" cy="665135"/>
            <a:chOff x="1918873" y="958820"/>
            <a:chExt cx="3345710" cy="508347"/>
          </a:xfrm>
        </p:grpSpPr>
        <p:sp>
          <p:nvSpPr>
            <p:cNvPr id="29" name="圆角矩形 28"/>
            <p:cNvSpPr/>
            <p:nvPr/>
          </p:nvSpPr>
          <p:spPr>
            <a:xfrm>
              <a:off x="2153999" y="958820"/>
              <a:ext cx="3110584" cy="508347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0" name="圆角矩形 4"/>
                <p:cNvSpPr/>
                <p:nvPr/>
              </p:nvSpPr>
              <p:spPr>
                <a:xfrm>
                  <a:off x="1918873" y="961776"/>
                  <a:ext cx="3232209" cy="395323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0800" tIns="50800" rIns="50800" bIns="50800" numCol="1" spcCol="1270" anchor="ctr" anchorCtr="0">
                  <a:noAutofit/>
                </a:bodyPr>
                <a:lstStyle/>
                <a:p>
                  <a:pPr lvl="1">
                    <a:lnSpc>
                      <a:spcPct val="140000"/>
                    </a:lnSpc>
                  </a:pPr>
                  <a:r>
                    <a:rPr lang="en-US" altLang="zh-CN" sz="1900" dirty="0" smtClean="0">
                      <a:solidFill>
                        <a:schemeClr val="tx1"/>
                      </a:solidFill>
                    </a:rPr>
                    <a:t>Detection efficiency</a:t>
                  </a:r>
                  <a:r>
                    <a:rPr lang="en-US" altLang="zh-CN" sz="2000" dirty="0" smtClean="0">
                      <a:solidFill>
                        <a:schemeClr val="tx1"/>
                      </a:solidFill>
                    </a:rPr>
                    <a:t>: </a:t>
                  </a:r>
                  <a14:m>
                    <m:oMath xmlns:m="http://schemas.openxmlformats.org/officeDocument/2006/math"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/>
                        </a:rPr>
                        <m:t>𝜖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Δ</m:t>
                                  </m:r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&lt;0.8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𝑒𝑥𝑡𝑟𝑎𝑝𝑜𝑙𝑎𝑡𝑒𝑑</m:t>
                              </m:r>
                            </m:sub>
                          </m:sSub>
                        </m:den>
                      </m:f>
                    </m:oMath>
                  </a14:m>
                  <a:endParaRPr lang="en-US" altLang="zh-CN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30" name="圆角矩形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8873" y="961776"/>
                  <a:ext cx="3232209" cy="395323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2705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" name="肘形连接符 6"/>
          <p:cNvCxnSpPr/>
          <p:nvPr/>
        </p:nvCxnSpPr>
        <p:spPr>
          <a:xfrm>
            <a:off x="3321175" y="4308806"/>
            <a:ext cx="1164096" cy="360155"/>
          </a:xfrm>
          <a:prstGeom prst="bentConnector3">
            <a:avLst>
              <a:gd name="adj1" fmla="val -73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肘形连接符 30"/>
          <p:cNvCxnSpPr/>
          <p:nvPr/>
        </p:nvCxnSpPr>
        <p:spPr>
          <a:xfrm flipV="1">
            <a:off x="3967701" y="3789040"/>
            <a:ext cx="540314" cy="286060"/>
          </a:xfrm>
          <a:prstGeom prst="bentConnector3">
            <a:avLst>
              <a:gd name="adj1" fmla="val -464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标题 1"/>
          <p:cNvSpPr txBox="1">
            <a:spLocks/>
          </p:cNvSpPr>
          <p:nvPr/>
        </p:nvSpPr>
        <p:spPr>
          <a:xfrm>
            <a:off x="179512" y="116632"/>
            <a:ext cx="4690864" cy="778098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l"/>
            <a:r>
              <a:rPr lang="en-US" altLang="zh-CN" sz="4100" dirty="0" smtClean="0"/>
              <a:t>Time Reconstruction</a:t>
            </a:r>
            <a:endParaRPr lang="zh-CN" altLang="en-US" sz="4100" dirty="0"/>
          </a:p>
        </p:txBody>
      </p:sp>
      <p:cxnSp>
        <p:nvCxnSpPr>
          <p:cNvPr id="33" name="直接连接符 32"/>
          <p:cNvCxnSpPr/>
          <p:nvPr/>
        </p:nvCxnSpPr>
        <p:spPr>
          <a:xfrm>
            <a:off x="0" y="908720"/>
            <a:ext cx="5364088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4" name="文本框 33"/>
          <p:cNvSpPr txBox="1"/>
          <p:nvPr/>
        </p:nvSpPr>
        <p:spPr>
          <a:xfrm>
            <a:off x="5940152" y="-15771"/>
            <a:ext cx="3203848" cy="49244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600" dirty="0" smtClean="0"/>
              <a:t>Performance Study</a:t>
            </a:r>
          </a:p>
        </p:txBody>
      </p:sp>
    </p:spTree>
    <p:extLst>
      <p:ext uri="{BB962C8B-B14F-4D97-AF65-F5344CB8AC3E}">
        <p14:creationId xmlns:p14="http://schemas.microsoft.com/office/powerpoint/2010/main" val="196326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758880" y="6448251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z="1600" smtClean="0"/>
              <a:t>16</a:t>
            </a:fld>
            <a:endParaRPr lang="zh-CN" altLang="en-US" sz="1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62736" y="1409363"/>
            <a:ext cx="2592288" cy="223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384868" y="1555631"/>
                <a:ext cx="4907212" cy="2163156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altLang="zh-CN" sz="1900" dirty="0" smtClean="0"/>
                  <a:t>A  comparison between data and MC at: </a:t>
                </a:r>
              </a:p>
              <a:p>
                <a:r>
                  <a:rPr lang="en-US" altLang="zh-CN" sz="1900" dirty="0" smtClean="0"/>
                  <a:t>E=7000 V,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9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9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zh-CN" sz="1900" b="0" i="1" smtClean="0">
                            <a:latin typeface="Cambria Math" panose="02040503050406030204" pitchFamily="18" charset="0"/>
                          </a:rPr>
                          <m:t>𝑡h𝑟𝑒</m:t>
                        </m:r>
                      </m:sub>
                    </m:sSub>
                  </m:oMath>
                </a14:m>
                <a:r>
                  <a:rPr lang="en-US" altLang="zh-CN" sz="1900" dirty="0" smtClean="0"/>
                  <a:t>=400 </a:t>
                </a:r>
                <a:r>
                  <a:rPr lang="en-US" altLang="zh-CN" sz="1900" dirty="0" err="1" smtClean="0"/>
                  <a:t>fC</a:t>
                </a:r>
                <a:endParaRPr lang="en-US" altLang="zh-CN" sz="1900" dirty="0" smtClean="0"/>
              </a:p>
              <a:p>
                <a:endParaRPr lang="en-US" altLang="zh-CN" sz="19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9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9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19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1900" b="0" i="1" smtClean="0">
                        <a:latin typeface="Cambria Math" panose="02040503050406030204" pitchFamily="18" charset="0"/>
                      </a:rPr>
                      <m:t>∼ </m:t>
                    </m:r>
                  </m:oMath>
                </a14:m>
                <a:r>
                  <a:rPr lang="en-US" altLang="zh-CN" sz="1900" dirty="0" smtClean="0"/>
                  <a:t>57ps</a:t>
                </a:r>
                <a:r>
                  <a:rPr lang="en-US" altLang="zh-CN" sz="1900" dirty="0"/>
                  <a:t> </a:t>
                </a:r>
                <a:r>
                  <a:rPr lang="en-US" altLang="zh-CN" sz="1900" dirty="0" smtClean="0"/>
                  <a:t>includes:</a:t>
                </a:r>
                <a:endParaRPr lang="en-US" altLang="zh-CN" sz="1900" dirty="0"/>
              </a:p>
              <a:p>
                <a:r>
                  <a:rPr lang="en-US" altLang="zh-CN" sz="1900" dirty="0" smtClean="0"/>
                  <a:t>Jitters depending on charge;  TDC: 25ps;</a:t>
                </a:r>
                <a:r>
                  <a:rPr lang="en-US" altLang="zh-CN" sz="1900" dirty="0"/>
                  <a:t> </a:t>
                </a:r>
              </a:p>
              <a:p>
                <a:r>
                  <a:rPr lang="en-US" altLang="zh-CN" sz="1900" dirty="0" smtClean="0"/>
                  <a:t>Arising from 12 gaps: 10ps;</a:t>
                </a:r>
                <a:r>
                  <a:rPr lang="en-US" altLang="zh-CN" sz="1900" dirty="0"/>
                  <a:t> </a:t>
                </a:r>
                <a:r>
                  <a:rPr lang="en-US" altLang="zh-CN" sz="1900" dirty="0" smtClean="0"/>
                  <a:t> Electronics: 20ps;</a:t>
                </a:r>
              </a:p>
              <a:p>
                <a:r>
                  <a:rPr lang="en-US" altLang="zh-CN" sz="1900" dirty="0" smtClean="0"/>
                  <a:t>Others: 15 </a:t>
                </a:r>
                <a:r>
                  <a:rPr lang="en-US" altLang="zh-CN" sz="1900" dirty="0" err="1" smtClean="0"/>
                  <a:t>ps</a:t>
                </a:r>
                <a:endParaRPr lang="en-US" altLang="zh-CN" sz="1900" dirty="0" smtClean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868" y="1555631"/>
                <a:ext cx="4907212" cy="2163156"/>
              </a:xfrm>
              <a:prstGeom prst="rect">
                <a:avLst/>
              </a:prstGeom>
              <a:blipFill rotWithShape="0">
                <a:blip r:embed="rId4"/>
                <a:stretch>
                  <a:fillRect l="-1118" t="-1408" b="-39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395536" y="1124744"/>
                <a:ext cx="4012893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altLang="zh-CN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n-US" altLang="zh-CN" sz="2200" b="1" dirty="0" smtClean="0">
                    <a:solidFill>
                      <a:srgbClr val="FF0000"/>
                    </a:solidFill>
                  </a:rPr>
                  <a:t>: resolution of </a:t>
                </a:r>
                <a14:m>
                  <m:oMath xmlns:m="http://schemas.openxmlformats.org/officeDocument/2006/math">
                    <m:r>
                      <a:rPr lang="en-US" altLang="zh-CN" sz="2200" b="1" i="1">
                        <a:solidFill>
                          <a:srgbClr val="FF0000"/>
                        </a:solidFill>
                        <a:latin typeface="Cambria Math"/>
                      </a:rPr>
                      <m:t>𝜟</m:t>
                    </m:r>
                    <m:r>
                      <a:rPr lang="en-US" altLang="zh-CN" sz="2200" b="1" i="1">
                        <a:solidFill>
                          <a:srgbClr val="FF0000"/>
                        </a:solidFill>
                        <a:latin typeface="Cambria Math"/>
                      </a:rPr>
                      <m:t>𝒕</m:t>
                    </m:r>
                  </m:oMath>
                </a14:m>
                <a:r>
                  <a:rPr lang="zh-CN" altLang="en-US" sz="2200" b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200" b="1" dirty="0">
                    <a:solidFill>
                      <a:srgbClr val="FF0000"/>
                    </a:solidFill>
                  </a:rPr>
                  <a:t>distribution</a:t>
                </a: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124744"/>
                <a:ext cx="4012893" cy="430887"/>
              </a:xfrm>
              <a:prstGeom prst="rect">
                <a:avLst/>
              </a:prstGeom>
              <a:blipFill rotWithShape="0">
                <a:blip r:embed="rId5"/>
                <a:stretch>
                  <a:fillRect t="-10000" r="-304" b="-28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2616" y="4149331"/>
            <a:ext cx="3087776" cy="266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/>
        </p:nvSpPr>
        <p:spPr>
          <a:xfrm>
            <a:off x="1934075" y="3882534"/>
            <a:ext cx="2076890" cy="3385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1600" b="1" dirty="0"/>
              <a:t>Time resolution ~ HV</a:t>
            </a:r>
          </a:p>
        </p:txBody>
      </p:sp>
      <p:sp>
        <p:nvSpPr>
          <p:cNvPr id="15" name="矩形 14"/>
          <p:cNvSpPr/>
          <p:nvPr/>
        </p:nvSpPr>
        <p:spPr>
          <a:xfrm>
            <a:off x="5155578" y="3863955"/>
            <a:ext cx="2736304" cy="3385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1600" b="1" dirty="0"/>
              <a:t>Time resolution ~ threshold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1637" y="4149080"/>
            <a:ext cx="3074055" cy="265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标题 1"/>
          <p:cNvSpPr txBox="1">
            <a:spLocks/>
          </p:cNvSpPr>
          <p:nvPr/>
        </p:nvSpPr>
        <p:spPr>
          <a:xfrm>
            <a:off x="179512" y="116632"/>
            <a:ext cx="4690864" cy="778098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l"/>
            <a:r>
              <a:rPr lang="en-US" altLang="zh-CN" sz="4100" dirty="0" smtClean="0"/>
              <a:t>Time Resolution</a:t>
            </a:r>
            <a:endParaRPr lang="zh-CN" altLang="en-US" sz="4100" dirty="0"/>
          </a:p>
        </p:txBody>
      </p:sp>
      <p:cxnSp>
        <p:nvCxnSpPr>
          <p:cNvPr id="16" name="直接连接符 15"/>
          <p:cNvCxnSpPr/>
          <p:nvPr/>
        </p:nvCxnSpPr>
        <p:spPr>
          <a:xfrm>
            <a:off x="0" y="908720"/>
            <a:ext cx="5364088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5940152" y="-15771"/>
            <a:ext cx="3203848" cy="49244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600" dirty="0" smtClean="0"/>
              <a:t>Performance Study</a:t>
            </a:r>
          </a:p>
        </p:txBody>
      </p:sp>
    </p:spTree>
    <p:extLst>
      <p:ext uri="{BB962C8B-B14F-4D97-AF65-F5344CB8AC3E}">
        <p14:creationId xmlns:p14="http://schemas.microsoft.com/office/powerpoint/2010/main" val="209465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067111"/>
                <a:ext cx="8208912" cy="2289881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𝝐</m:t>
                    </m:r>
                    <m:r>
                      <a:rPr lang="en-US" altLang="zh-CN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b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sz="2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𝜟</m:t>
                                </m:r>
                                <m:r>
                                  <a:rPr lang="en-US" altLang="zh-CN" sz="2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</m:d>
                            <m:r>
                              <a:rPr lang="en-US" altLang="zh-CN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altLang="zh-CN" sz="2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altLang="zh-CN" sz="2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altLang="zh-CN" sz="2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en-US" altLang="zh-CN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𝒆𝒙𝒕𝒓𝒂𝒑𝒐𝒍𝒂𝒕𝒆𝒅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200" b="1" dirty="0" smtClean="0">
                    <a:solidFill>
                      <a:srgbClr val="FF0000"/>
                    </a:solidFill>
                  </a:rPr>
                  <a:t>, ratio of the number of good signals over that of extrapolated MDC tracks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CN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CN" sz="22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2200" dirty="0" smtClean="0"/>
                  <a:t>is required to be less than 0.8 ns to suppress backgrounds</a:t>
                </a:r>
              </a:p>
              <a:p>
                <a:r>
                  <a:rPr lang="en-US" altLang="zh-CN" sz="2200" dirty="0" smtClean="0"/>
                  <a:t>MC </a:t>
                </a:r>
                <a:r>
                  <a:rPr lang="en-US" altLang="zh-CN" sz="2200" dirty="0"/>
                  <a:t>efficiency </a:t>
                </a:r>
                <a:r>
                  <a:rPr lang="en-US" altLang="zh-CN" sz="2200" dirty="0" smtClean="0"/>
                  <a:t>plateau around 97%. The 3% loss is due to event start time determination, limited signal search area …</a:t>
                </a:r>
                <a:endParaRPr lang="zh-CN" altLang="en-US" sz="22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067111"/>
                <a:ext cx="8208912" cy="2289881"/>
              </a:xfrm>
              <a:blipFill rotWithShape="0">
                <a:blip r:embed="rId2"/>
                <a:stretch>
                  <a:fillRect l="-892" r="-16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758880" y="6448251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z="1600" smtClean="0"/>
              <a:t>17</a:t>
            </a:fld>
            <a:endParaRPr lang="zh-CN" altLang="en-US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2647" y="4077072"/>
            <a:ext cx="3139313" cy="271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3568" y="4077072"/>
            <a:ext cx="3139313" cy="271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1418168" y="3738518"/>
            <a:ext cx="2448272" cy="3385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1600" b="1" dirty="0" smtClean="0"/>
              <a:t>Detection efficiency ~ HV</a:t>
            </a:r>
          </a:p>
        </p:txBody>
      </p:sp>
      <p:sp>
        <p:nvSpPr>
          <p:cNvPr id="8" name="矩形 7"/>
          <p:cNvSpPr/>
          <p:nvPr/>
        </p:nvSpPr>
        <p:spPr>
          <a:xfrm>
            <a:off x="4817061" y="3738518"/>
            <a:ext cx="2952328" cy="3385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1600" b="1" dirty="0"/>
              <a:t>Detection efficiency ~ </a:t>
            </a:r>
            <a:r>
              <a:rPr lang="en-US" altLang="zh-CN" sz="1600" b="1" dirty="0" smtClean="0"/>
              <a:t>threshold</a:t>
            </a:r>
          </a:p>
        </p:txBody>
      </p:sp>
      <p:sp>
        <p:nvSpPr>
          <p:cNvPr id="9" name="标题 1"/>
          <p:cNvSpPr txBox="1">
            <a:spLocks/>
          </p:cNvSpPr>
          <p:nvPr/>
        </p:nvSpPr>
        <p:spPr>
          <a:xfrm>
            <a:off x="179512" y="116632"/>
            <a:ext cx="4690864" cy="778098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l"/>
            <a:r>
              <a:rPr lang="en-US" altLang="zh-CN" sz="4100" dirty="0" smtClean="0"/>
              <a:t>Detection Efficiency</a:t>
            </a:r>
            <a:endParaRPr lang="zh-CN" altLang="en-US" sz="4100" dirty="0"/>
          </a:p>
        </p:txBody>
      </p:sp>
      <p:cxnSp>
        <p:nvCxnSpPr>
          <p:cNvPr id="11" name="直接连接符 10"/>
          <p:cNvCxnSpPr/>
          <p:nvPr/>
        </p:nvCxnSpPr>
        <p:spPr>
          <a:xfrm>
            <a:off x="0" y="908720"/>
            <a:ext cx="5364088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5940152" y="-15771"/>
            <a:ext cx="3203848" cy="49244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600" dirty="0" smtClean="0"/>
              <a:t>Performance Study</a:t>
            </a:r>
          </a:p>
        </p:txBody>
      </p:sp>
    </p:spTree>
    <p:extLst>
      <p:ext uri="{BB962C8B-B14F-4D97-AF65-F5344CB8AC3E}">
        <p14:creationId xmlns:p14="http://schemas.microsoft.com/office/powerpoint/2010/main" val="209465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/>
          </a:bodyPr>
          <a:lstStyle/>
          <a:p>
            <a:r>
              <a:rPr lang="en-US" altLang="zh-CN" sz="2500" dirty="0" smtClean="0"/>
              <a:t>Simulation software is developed for the new MRPC detector at BESIII</a:t>
            </a:r>
          </a:p>
          <a:p>
            <a:endParaRPr lang="en-US" altLang="zh-CN" sz="800" dirty="0" smtClean="0"/>
          </a:p>
          <a:p>
            <a:r>
              <a:rPr lang="en-US" altLang="zh-CN" sz="2500" dirty="0" smtClean="0"/>
              <a:t>Simulation method </a:t>
            </a:r>
            <a:r>
              <a:rPr lang="en-US" altLang="zh-CN" sz="2500" dirty="0" smtClean="0"/>
              <a:t>is </a:t>
            </a:r>
            <a:r>
              <a:rPr lang="en-US" altLang="zh-CN" sz="2500" dirty="0" smtClean="0"/>
              <a:t>introduced</a:t>
            </a:r>
          </a:p>
          <a:p>
            <a:endParaRPr lang="en-US" altLang="zh-CN" sz="800" dirty="0" smtClean="0"/>
          </a:p>
          <a:p>
            <a:r>
              <a:rPr lang="en-US" altLang="zh-CN" sz="2500" dirty="0" smtClean="0"/>
              <a:t>Simulation performance with HV and threshold is studied. Data points taken by testing modules are also plotted for comparison</a:t>
            </a:r>
          </a:p>
          <a:p>
            <a:endParaRPr lang="en-US" altLang="zh-CN" sz="800" dirty="0" smtClean="0"/>
          </a:p>
          <a:p>
            <a:r>
              <a:rPr lang="en-US" altLang="zh-CN" sz="2500" dirty="0" smtClean="0"/>
              <a:t>More precise tuning will be done based on the future collision </a:t>
            </a:r>
            <a:r>
              <a:rPr lang="en-US" altLang="zh-CN" sz="2500" dirty="0" smtClean="0"/>
              <a:t>data. Put into use for data analysis</a:t>
            </a:r>
            <a:endParaRPr lang="en-US" altLang="zh-CN" sz="2500" dirty="0" smtClean="0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758880" y="6448251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z="1600" smtClean="0"/>
              <a:t>18</a:t>
            </a:fld>
            <a:endParaRPr lang="zh-CN" altLang="en-US" sz="1400" dirty="0"/>
          </a:p>
        </p:txBody>
      </p:sp>
      <p:sp>
        <p:nvSpPr>
          <p:cNvPr id="4" name="矩形 3"/>
          <p:cNvSpPr/>
          <p:nvPr/>
        </p:nvSpPr>
        <p:spPr>
          <a:xfrm>
            <a:off x="5148064" y="5517232"/>
            <a:ext cx="344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Thank You</a:t>
            </a:r>
            <a:endParaRPr lang="zh-CN" alt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940152" y="-15771"/>
            <a:ext cx="3203848" cy="49244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600" dirty="0" smtClean="0"/>
              <a:t>Summary &amp; Outlook</a:t>
            </a:r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179512" y="116632"/>
            <a:ext cx="4690864" cy="778098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l"/>
            <a:r>
              <a:rPr lang="en-US" altLang="zh-CN" sz="4100" dirty="0" smtClean="0"/>
              <a:t>Summary &amp; Outlook</a:t>
            </a:r>
            <a:endParaRPr lang="zh-CN" altLang="en-US" sz="4100" dirty="0"/>
          </a:p>
        </p:txBody>
      </p:sp>
      <p:cxnSp>
        <p:nvCxnSpPr>
          <p:cNvPr id="9" name="直接连接符 8"/>
          <p:cNvCxnSpPr/>
          <p:nvPr/>
        </p:nvCxnSpPr>
        <p:spPr>
          <a:xfrm>
            <a:off x="0" y="908720"/>
            <a:ext cx="5364088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465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4690864" cy="778098"/>
          </a:xfrm>
          <a:noFill/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l"/>
            <a:r>
              <a:rPr lang="en-US" altLang="zh-CN" sz="4100" dirty="0" smtClean="0"/>
              <a:t>Introduction</a:t>
            </a:r>
            <a:endParaRPr lang="zh-CN" altLang="en-US" sz="4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40768"/>
                <a:ext cx="8229600" cy="5112568"/>
              </a:xfrm>
            </p:spPr>
            <p:txBody>
              <a:bodyPr>
                <a:noAutofit/>
              </a:bodyPr>
              <a:lstStyle/>
              <a:p>
                <a:r>
                  <a:rPr lang="en-US" altLang="zh-CN" sz="2400" dirty="0" smtClean="0"/>
                  <a:t>BESIII is a general-purpose detector located at the upgraded Beijing Electron-Positron Collider (BEPCII), which runs at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/>
                      </a:rPr>
                      <m:t>𝜏</m:t>
                    </m:r>
                  </m:oMath>
                </a14:m>
                <a:r>
                  <a:rPr lang="en-US" altLang="zh-CN" sz="2400" dirty="0" smtClean="0"/>
                  <a:t>-charm physics energy region</a:t>
                </a:r>
              </a:p>
              <a:p>
                <a:endParaRPr lang="en-US" altLang="zh-CN" sz="1000" dirty="0" smtClean="0"/>
              </a:p>
              <a:p>
                <a:r>
                  <a:rPr lang="en-US" altLang="zh-CN" sz="2400" dirty="0"/>
                  <a:t>The TOF sub-detector, part of the BESIII PID system, its </a:t>
                </a:r>
                <a:r>
                  <a:rPr lang="en-US" altLang="zh-CN" sz="2400" dirty="0" err="1"/>
                  <a:t>endcap</a:t>
                </a:r>
                <a:r>
                  <a:rPr lang="en-US" altLang="zh-CN" sz="2400" dirty="0"/>
                  <a:t> </a:t>
                </a:r>
                <a:r>
                  <a:rPr lang="en-US" altLang="zh-CN" sz="2400" dirty="0" smtClean="0"/>
                  <a:t>has not so good resolution and fine ability </a:t>
                </a:r>
                <a:r>
                  <a:rPr lang="en-US" altLang="zh-CN" sz="2400" dirty="0"/>
                  <a:t>to separate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>
                        <a:latin typeface="Cambria Math"/>
                      </a:rPr>
                      <m:t>K</m:t>
                    </m:r>
                    <m:r>
                      <a:rPr lang="en-US" altLang="zh-CN" sz="2400" b="0" i="0" smtClean="0">
                        <a:latin typeface="Cambria Math"/>
                      </a:rPr>
                      <m:t>/</m:t>
                    </m:r>
                    <m:r>
                      <a:rPr lang="en-US" altLang="zh-CN" sz="2400" b="0" i="1" smtClean="0">
                        <a:latin typeface="Cambria Math"/>
                      </a:rPr>
                      <m:t>𝜋</m:t>
                    </m:r>
                  </m:oMath>
                </a14:m>
                <a:r>
                  <a:rPr lang="en-US" altLang="zh-CN" sz="2400" dirty="0" smtClean="0"/>
                  <a:t>. Improvement is determined to better meet BESIII physics goals</a:t>
                </a:r>
                <a:endParaRPr lang="en-US" altLang="zh-CN" sz="2400" dirty="0"/>
              </a:p>
              <a:p>
                <a:endParaRPr lang="en-US" altLang="zh-CN" sz="1000" dirty="0" smtClean="0"/>
              </a:p>
              <a:p>
                <a:r>
                  <a:rPr lang="en-US" altLang="zh-CN" sz="2400" dirty="0"/>
                  <a:t>We upgrade the scintillator </a:t>
                </a:r>
                <a:r>
                  <a:rPr lang="en-US" altLang="zh-CN" sz="2400" dirty="0" err="1"/>
                  <a:t>endcap</a:t>
                </a:r>
                <a:r>
                  <a:rPr lang="en-US" altLang="zh-CN" sz="2400" dirty="0"/>
                  <a:t> with MRPC and develop the simulation software using </a:t>
                </a:r>
                <a:r>
                  <a:rPr lang="en-US" altLang="zh-CN" sz="2400" dirty="0" smtClean="0"/>
                  <a:t>Geant4</a:t>
                </a:r>
                <a:endParaRPr lang="en-US" altLang="zh-CN" sz="2400" dirty="0"/>
              </a:p>
              <a:p>
                <a:endParaRPr lang="en-US" altLang="zh-CN" sz="1000" dirty="0"/>
              </a:p>
              <a:p>
                <a:r>
                  <a:rPr lang="en-US" altLang="zh-CN" sz="2400" dirty="0" smtClean="0"/>
                  <a:t>The simulation method is introduced and its performance is studied about time resolution and efficiency based on data taken from two test modules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40768"/>
                <a:ext cx="8229600" cy="5112568"/>
              </a:xfrm>
              <a:blipFill rotWithShape="0">
                <a:blip r:embed="rId2"/>
                <a:stretch>
                  <a:fillRect l="-963" t="-954" b="-53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758880" y="6448251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z="1600" smtClean="0"/>
              <a:t>2</a:t>
            </a:fld>
            <a:endParaRPr lang="zh-CN" altLang="en-US" sz="1400" dirty="0"/>
          </a:p>
        </p:txBody>
      </p:sp>
      <p:cxnSp>
        <p:nvCxnSpPr>
          <p:cNvPr id="7" name="直接连接符 6"/>
          <p:cNvCxnSpPr/>
          <p:nvPr/>
        </p:nvCxnSpPr>
        <p:spPr>
          <a:xfrm>
            <a:off x="0" y="908720"/>
            <a:ext cx="5364088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5940152" y="-15771"/>
            <a:ext cx="3203848" cy="49244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600" dirty="0" smtClean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05172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758880" y="6448251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z="1600" smtClean="0"/>
              <a:t>3</a:t>
            </a:fld>
            <a:endParaRPr lang="zh-CN" altLang="en-US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5" y="1196752"/>
            <a:ext cx="8266174" cy="4899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标题 1"/>
          <p:cNvSpPr txBox="1">
            <a:spLocks/>
          </p:cNvSpPr>
          <p:nvPr/>
        </p:nvSpPr>
        <p:spPr>
          <a:xfrm>
            <a:off x="179512" y="116632"/>
            <a:ext cx="4690864" cy="778098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l"/>
            <a:r>
              <a:rPr lang="en-US" altLang="zh-CN" sz="4100" dirty="0"/>
              <a:t>BESIII Collaboration</a:t>
            </a:r>
            <a:endParaRPr lang="zh-CN" altLang="en-US" sz="4100" dirty="0"/>
          </a:p>
        </p:txBody>
      </p:sp>
      <p:cxnSp>
        <p:nvCxnSpPr>
          <p:cNvPr id="10" name="直接连接符 9"/>
          <p:cNvCxnSpPr/>
          <p:nvPr/>
        </p:nvCxnSpPr>
        <p:spPr>
          <a:xfrm>
            <a:off x="0" y="908720"/>
            <a:ext cx="5364088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5940152" y="-15771"/>
            <a:ext cx="3203848" cy="49244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600" dirty="0" smtClean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87933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758880" y="6448251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z="1600" smtClean="0"/>
              <a:t>4</a:t>
            </a:fld>
            <a:endParaRPr lang="zh-CN" alt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268760"/>
            <a:ext cx="86058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zh-CN" sz="2400" dirty="0" smtClean="0"/>
              <a:t>BESIII is designed cylindrically symmetric around the interaction point, covering 93% of the solid angle</a:t>
            </a:r>
          </a:p>
          <a:p>
            <a:pPr marL="342900" indent="-342900">
              <a:buFont typeface="Arial" pitchFamily="34" charset="0"/>
              <a:buChar char="•"/>
            </a:pPr>
            <a:endParaRPr lang="en-US" altLang="zh-CN" sz="2400" dirty="0"/>
          </a:p>
          <a:p>
            <a:pPr marL="342900" indent="-342900">
              <a:buFont typeface="Arial" pitchFamily="34" charset="0"/>
              <a:buChar char="•"/>
            </a:pPr>
            <a:endParaRPr lang="en-US" altLang="zh-CN" sz="24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altLang="zh-CN" sz="2400" dirty="0"/>
          </a:p>
          <a:p>
            <a:pPr marL="342900" indent="-342900">
              <a:buFont typeface="Arial" pitchFamily="34" charset="0"/>
              <a:buChar char="•"/>
            </a:pPr>
            <a:endParaRPr lang="en-US" altLang="zh-CN" sz="24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altLang="zh-CN" sz="2400" dirty="0"/>
          </a:p>
          <a:p>
            <a:pPr marL="342900" indent="-342900">
              <a:buFont typeface="Arial" pitchFamily="34" charset="0"/>
              <a:buChar char="•"/>
            </a:pPr>
            <a:endParaRPr lang="en-US" altLang="zh-CN" sz="24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altLang="zh-CN" sz="2400" dirty="0"/>
          </a:p>
          <a:p>
            <a:pPr marL="342900" indent="-342900">
              <a:buFont typeface="Arial" pitchFamily="34" charset="0"/>
              <a:buChar char="•"/>
            </a:pPr>
            <a:endParaRPr lang="en-US" altLang="zh-CN" sz="24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altLang="zh-CN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CN" sz="2400" dirty="0" smtClean="0"/>
              <a:t>TOF </a:t>
            </a:r>
            <a:r>
              <a:rPr lang="en-US" altLang="zh-CN" sz="2400" dirty="0" err="1" smtClean="0"/>
              <a:t>endcap</a:t>
            </a:r>
            <a:r>
              <a:rPr lang="en-US" altLang="zh-CN" sz="2400" dirty="0" smtClean="0"/>
              <a:t> locates between MDC and EMC.  It’s upgraded with MRPC, replacing the old scintillator</a:t>
            </a:r>
            <a:endParaRPr lang="en-US" altLang="zh-CN" sz="2400" dirty="0"/>
          </a:p>
          <a:p>
            <a:endParaRPr lang="en-US" altLang="zh-CN" sz="2400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060848"/>
            <a:ext cx="5212849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75" y="2276082"/>
            <a:ext cx="2955801" cy="2449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标题 1"/>
          <p:cNvSpPr txBox="1">
            <a:spLocks/>
          </p:cNvSpPr>
          <p:nvPr/>
        </p:nvSpPr>
        <p:spPr>
          <a:xfrm>
            <a:off x="179512" y="116632"/>
            <a:ext cx="4690864" cy="778098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l"/>
            <a:r>
              <a:rPr lang="en-US" altLang="zh-CN" sz="4100" dirty="0"/>
              <a:t>BESIII Detector</a:t>
            </a:r>
            <a:endParaRPr lang="zh-CN" altLang="en-US" sz="4100" dirty="0"/>
          </a:p>
        </p:txBody>
      </p:sp>
      <p:cxnSp>
        <p:nvCxnSpPr>
          <p:cNvPr id="13" name="直接连接符 12"/>
          <p:cNvCxnSpPr/>
          <p:nvPr/>
        </p:nvCxnSpPr>
        <p:spPr>
          <a:xfrm>
            <a:off x="0" y="908720"/>
            <a:ext cx="5364088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5940152" y="-15771"/>
            <a:ext cx="3203848" cy="49244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600" dirty="0" smtClean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09108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758880" y="6448251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z="1600" smtClean="0"/>
              <a:t>5</a:t>
            </a:fld>
            <a:endParaRPr lang="zh-CN" altLang="en-US" sz="1400" dirty="0"/>
          </a:p>
        </p:txBody>
      </p:sp>
      <p:graphicFrame>
        <p:nvGraphicFramePr>
          <p:cNvPr id="7" name="图示 6"/>
          <p:cNvGraphicFramePr/>
          <p:nvPr>
            <p:extLst>
              <p:ext uri="{D42A27DB-BD31-4B8C-83A1-F6EECF244321}">
                <p14:modId xmlns:p14="http://schemas.microsoft.com/office/powerpoint/2010/main" val="1241863163"/>
              </p:ext>
            </p:extLst>
          </p:nvPr>
        </p:nvGraphicFramePr>
        <p:xfrm>
          <a:off x="467544" y="1452846"/>
          <a:ext cx="8208912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835696" y="1412776"/>
            <a:ext cx="14544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/>
              <a:t>2015 before</a:t>
            </a:r>
            <a:endParaRPr lang="zh-CN" alt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283968" y="1412776"/>
            <a:ext cx="1018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2015.01</a:t>
            </a:r>
            <a:endParaRPr lang="zh-CN" alt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434093" y="1412776"/>
            <a:ext cx="1018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2016.02</a:t>
            </a:r>
            <a:endParaRPr lang="zh-CN" altLang="en-US" sz="2000" b="1" dirty="0"/>
          </a:p>
        </p:txBody>
      </p:sp>
      <p:grpSp>
        <p:nvGrpSpPr>
          <p:cNvPr id="16" name="组合 15"/>
          <p:cNvGrpSpPr/>
          <p:nvPr/>
        </p:nvGrpSpPr>
        <p:grpSpPr>
          <a:xfrm>
            <a:off x="3486857" y="3022621"/>
            <a:ext cx="2453295" cy="1022513"/>
            <a:chOff x="3326172" y="455204"/>
            <a:chExt cx="1957157" cy="1116859"/>
          </a:xfrm>
          <a:noFill/>
        </p:grpSpPr>
        <p:sp>
          <p:nvSpPr>
            <p:cNvPr id="17" name="圆角矩形 16"/>
            <p:cNvSpPr/>
            <p:nvPr/>
          </p:nvSpPr>
          <p:spPr>
            <a:xfrm>
              <a:off x="3326172" y="477542"/>
              <a:ext cx="1957157" cy="1094521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圆角矩形 4"/>
            <p:cNvSpPr/>
            <p:nvPr/>
          </p:nvSpPr>
          <p:spPr>
            <a:xfrm>
              <a:off x="3387625" y="455204"/>
              <a:ext cx="1895704" cy="111481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1700" b="1" dirty="0" smtClean="0">
                  <a:solidFill>
                    <a:srgbClr val="C00000"/>
                  </a:solidFill>
                </a:rPr>
                <a:t>simulation</a:t>
              </a:r>
              <a:r>
                <a:rPr lang="en-US" altLang="zh-CN" sz="1700" b="1" kern="1200" dirty="0" smtClean="0">
                  <a:solidFill>
                    <a:srgbClr val="C00000"/>
                  </a:solidFill>
                </a:rPr>
                <a:t> software development and performance study based on test data</a:t>
              </a:r>
              <a:endParaRPr lang="zh-CN" altLang="en-US" sz="1700" b="1" kern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70419" y="2100918"/>
            <a:ext cx="1249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/>
              <a:t>hardware</a:t>
            </a:r>
            <a:endParaRPr lang="zh-CN" alt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23528" y="3181038"/>
            <a:ext cx="13356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/>
              <a:t>simulation</a:t>
            </a:r>
            <a:endParaRPr lang="zh-CN" altLang="en-US" sz="2000" b="1" dirty="0"/>
          </a:p>
        </p:txBody>
      </p:sp>
      <p:grpSp>
        <p:nvGrpSpPr>
          <p:cNvPr id="13" name="组合 12"/>
          <p:cNvGrpSpPr/>
          <p:nvPr/>
        </p:nvGrpSpPr>
        <p:grpSpPr>
          <a:xfrm>
            <a:off x="6071227" y="3004043"/>
            <a:ext cx="1957157" cy="1041091"/>
            <a:chOff x="3326172" y="489656"/>
            <a:chExt cx="1957157" cy="1094521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14" name="圆角矩形 13"/>
            <p:cNvSpPr/>
            <p:nvPr/>
          </p:nvSpPr>
          <p:spPr>
            <a:xfrm>
              <a:off x="3326172" y="489656"/>
              <a:ext cx="1957157" cy="1094521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圆角矩形 4"/>
            <p:cNvSpPr/>
            <p:nvPr/>
          </p:nvSpPr>
          <p:spPr>
            <a:xfrm>
              <a:off x="3379602" y="543086"/>
              <a:ext cx="1850297" cy="98766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1600" kern="1200" dirty="0" smtClean="0">
                  <a:solidFill>
                    <a:schemeClr val="tx1"/>
                  </a:solidFill>
                </a:rPr>
                <a:t>Tune MC to real data. </a:t>
              </a:r>
              <a:r>
                <a:rPr lang="en-US" altLang="zh-CN" sz="1600" dirty="0" smtClean="0">
                  <a:solidFill>
                    <a:schemeClr val="tx1"/>
                  </a:solidFill>
                </a:rPr>
                <a:t>Guide physics analysis</a:t>
              </a:r>
              <a:endParaRPr lang="zh-CN" altLang="en-US" sz="1600" kern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512" y="4653136"/>
            <a:ext cx="2808312" cy="1774697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947" y="4800014"/>
            <a:ext cx="2152348" cy="1437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图片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817" y="4682264"/>
            <a:ext cx="1914655" cy="1858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右箭头 3"/>
          <p:cNvSpPr/>
          <p:nvPr/>
        </p:nvSpPr>
        <p:spPr>
          <a:xfrm>
            <a:off x="3131840" y="5445224"/>
            <a:ext cx="604091" cy="268608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右箭头 20"/>
          <p:cNvSpPr/>
          <p:nvPr/>
        </p:nvSpPr>
        <p:spPr>
          <a:xfrm>
            <a:off x="6156176" y="5445224"/>
            <a:ext cx="604091" cy="268608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标题 1"/>
          <p:cNvSpPr txBox="1">
            <a:spLocks/>
          </p:cNvSpPr>
          <p:nvPr/>
        </p:nvSpPr>
        <p:spPr>
          <a:xfrm>
            <a:off x="179512" y="116632"/>
            <a:ext cx="5040560" cy="778098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l"/>
            <a:r>
              <a:rPr lang="en-US" altLang="zh-CN" sz="4100" dirty="0"/>
              <a:t>TOF Endcap Upgrade</a:t>
            </a:r>
            <a:endParaRPr lang="zh-CN" altLang="en-US" sz="4100" dirty="0"/>
          </a:p>
        </p:txBody>
      </p:sp>
      <p:cxnSp>
        <p:nvCxnSpPr>
          <p:cNvPr id="26" name="直接连接符 25"/>
          <p:cNvCxnSpPr/>
          <p:nvPr/>
        </p:nvCxnSpPr>
        <p:spPr>
          <a:xfrm>
            <a:off x="0" y="908720"/>
            <a:ext cx="5364088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5940152" y="-15771"/>
            <a:ext cx="3203848" cy="49244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600" dirty="0" smtClean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93391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758880" y="6448251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z="1600" smtClean="0"/>
              <a:t>6</a:t>
            </a:fld>
            <a:endParaRPr lang="zh-CN" altLang="en-US" sz="1400" dirty="0"/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556792"/>
            <a:ext cx="5184576" cy="3467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1556792"/>
            <a:ext cx="345638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CN" sz="2000" dirty="0" smtClean="0"/>
              <a:t>Each MRPC module consists of 12 gas gaps (</a:t>
            </a:r>
            <a:r>
              <a:rPr lang="en-US" altLang="zh-CN" sz="2000" dirty="0"/>
              <a:t>0.22 </a:t>
            </a:r>
            <a:r>
              <a:rPr lang="en-US" altLang="zh-CN" sz="2000" dirty="0" smtClean="0"/>
              <a:t>mm) separated by glass plates (0.4mm)</a:t>
            </a:r>
          </a:p>
          <a:p>
            <a:endParaRPr lang="en-US" altLang="zh-CN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sz="2000" dirty="0" smtClean="0"/>
              <a:t>Signal charge is induced in the readout strips inset in the PCB boards, and is read out on both sides</a:t>
            </a:r>
          </a:p>
          <a:p>
            <a:endParaRPr lang="en-US" altLang="zh-CN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sz="2000" dirty="0" smtClean="0"/>
              <a:t>Working gas: 90% C2F4H2 (R134a), 5% SF6, 5% </a:t>
            </a:r>
            <a:r>
              <a:rPr lang="en-US" altLang="zh-CN" sz="2000" dirty="0" err="1" smtClean="0"/>
              <a:t>iso</a:t>
            </a:r>
            <a:r>
              <a:rPr lang="en-US" altLang="zh-CN" sz="2000" dirty="0" smtClean="0"/>
              <a:t>-butane</a:t>
            </a:r>
            <a:endParaRPr lang="zh-CN" altLang="en-US" sz="2000" dirty="0"/>
          </a:p>
        </p:txBody>
      </p:sp>
      <p:cxnSp>
        <p:nvCxnSpPr>
          <p:cNvPr id="12" name="直接连接符 11"/>
          <p:cNvCxnSpPr/>
          <p:nvPr/>
        </p:nvCxnSpPr>
        <p:spPr>
          <a:xfrm>
            <a:off x="0" y="908720"/>
            <a:ext cx="5364088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5940152" y="-15771"/>
            <a:ext cx="3203848" cy="49244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600" dirty="0" smtClean="0"/>
              <a:t>Simulation Method</a:t>
            </a:r>
          </a:p>
        </p:txBody>
      </p:sp>
      <p:sp>
        <p:nvSpPr>
          <p:cNvPr id="14" name="标题 1"/>
          <p:cNvSpPr txBox="1">
            <a:spLocks/>
          </p:cNvSpPr>
          <p:nvPr/>
        </p:nvSpPr>
        <p:spPr>
          <a:xfrm>
            <a:off x="179512" y="116632"/>
            <a:ext cx="5040560" cy="778098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l"/>
            <a:r>
              <a:rPr lang="en-US" altLang="zh-CN" sz="4100" dirty="0" smtClean="0"/>
              <a:t>MRPC Detector</a:t>
            </a:r>
            <a:endParaRPr lang="zh-CN" altLang="en-US" sz="4100" dirty="0"/>
          </a:p>
        </p:txBody>
      </p:sp>
    </p:spTree>
    <p:extLst>
      <p:ext uri="{BB962C8B-B14F-4D97-AF65-F5344CB8AC3E}">
        <p14:creationId xmlns:p14="http://schemas.microsoft.com/office/powerpoint/2010/main" val="209465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758880" y="6448251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z="1600" smtClean="0"/>
              <a:t>7</a:t>
            </a:fld>
            <a:endParaRPr lang="zh-CN" altLang="en-US" sz="1400" dirty="0"/>
          </a:p>
        </p:txBody>
      </p:sp>
      <p:pic>
        <p:nvPicPr>
          <p:cNvPr id="6" name="Picture 2" descr="E:\工作\工作\TOF\adjust\Screenshot-1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955" y="2013149"/>
            <a:ext cx="2301653" cy="210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E:\工作\工作\TOF\adjust\Screenshot-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16832"/>
            <a:ext cx="1872451" cy="238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:\工作\工作\TOF\adjust\Screenshot-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041" y="4509120"/>
            <a:ext cx="2301039" cy="214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E:\工作\工作\TOF\adjust\Screenshot-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784" y="2044403"/>
            <a:ext cx="2475462" cy="195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5481" y="1412776"/>
            <a:ext cx="3967753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Bare chamber built of layers of materials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88632" y="1342509"/>
            <a:ext cx="3347864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/>
              <a:t>Placed in an 25 mm</a:t>
            </a:r>
            <a:r>
              <a:rPr lang="zh-CN" altLang="en-US" dirty="0"/>
              <a:t> </a:t>
            </a:r>
            <a:r>
              <a:rPr lang="en-US" altLang="zh-CN" dirty="0"/>
              <a:t>thick aluminum frame with FEE boxes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683568" y="5013176"/>
            <a:ext cx="3456384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dirty="0" smtClean="0"/>
              <a:t>Two layers face-to-face in one </a:t>
            </a:r>
            <a:r>
              <a:rPr lang="en-US" altLang="zh-CN" dirty="0" err="1" smtClean="0"/>
              <a:t>endcap</a:t>
            </a:r>
            <a:r>
              <a:rPr lang="en-US" altLang="zh-CN" dirty="0" smtClean="0"/>
              <a:t> to overcome dead areas at the borders</a:t>
            </a:r>
            <a:endParaRPr lang="zh-CN" altLang="en-US" dirty="0"/>
          </a:p>
        </p:txBody>
      </p:sp>
      <p:sp>
        <p:nvSpPr>
          <p:cNvPr id="12" name="右箭头 11"/>
          <p:cNvSpPr/>
          <p:nvPr/>
        </p:nvSpPr>
        <p:spPr>
          <a:xfrm>
            <a:off x="4932040" y="3022644"/>
            <a:ext cx="1063608" cy="26234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右箭头 12"/>
          <p:cNvSpPr/>
          <p:nvPr/>
        </p:nvSpPr>
        <p:spPr>
          <a:xfrm rot="8265848">
            <a:off x="5932954" y="3916538"/>
            <a:ext cx="1164039" cy="293238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标题 1"/>
          <p:cNvSpPr txBox="1">
            <a:spLocks/>
          </p:cNvSpPr>
          <p:nvPr/>
        </p:nvSpPr>
        <p:spPr>
          <a:xfrm>
            <a:off x="179512" y="116632"/>
            <a:ext cx="5509120" cy="778098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l"/>
            <a:r>
              <a:rPr lang="en-US" altLang="zh-CN" sz="4100" dirty="0"/>
              <a:t>Detector </a:t>
            </a:r>
            <a:r>
              <a:rPr lang="en-US" altLang="zh-CN" sz="4100" dirty="0" smtClean="0"/>
              <a:t>Construction</a:t>
            </a:r>
            <a:endParaRPr lang="zh-CN" altLang="en-US" sz="4100" dirty="0"/>
          </a:p>
        </p:txBody>
      </p:sp>
      <p:cxnSp>
        <p:nvCxnSpPr>
          <p:cNvPr id="16" name="直接连接符 15"/>
          <p:cNvCxnSpPr/>
          <p:nvPr/>
        </p:nvCxnSpPr>
        <p:spPr>
          <a:xfrm>
            <a:off x="0" y="908720"/>
            <a:ext cx="5364088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5940152" y="-15771"/>
            <a:ext cx="3203848" cy="49244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600" dirty="0" smtClean="0"/>
              <a:t>Simulation Method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623402" y="4963234"/>
            <a:ext cx="255711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b="1" dirty="0" smtClean="0">
                <a:solidFill>
                  <a:srgbClr val="FF0000"/>
                </a:solidFill>
              </a:rPr>
              <a:t>Use Geant4 !!!</a:t>
            </a:r>
            <a:endParaRPr lang="zh-CN" altLang="en-US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04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229600" cy="2232248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200" dirty="0" smtClean="0"/>
                  <a:t>Primary ionization characteristics of the working gas are determined by Geant4</a:t>
                </a:r>
                <a:endParaRPr lang="en-US" altLang="zh-CN" sz="2200" dirty="0"/>
              </a:p>
              <a:p>
                <a:pPr lvl="1"/>
                <a:r>
                  <a:rPr lang="en-US" altLang="zh-CN" sz="2000" dirty="0" smtClean="0"/>
                  <a:t>Working gas: 90</a:t>
                </a:r>
                <a:r>
                  <a:rPr lang="en-US" altLang="zh-CN" sz="2000" dirty="0"/>
                  <a:t>%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/>
                          </a:rPr>
                          <m:t>C</m:t>
                        </m:r>
                      </m:e>
                      <m:sub>
                        <m:r>
                          <a:rPr lang="en-US" altLang="zh-CN" sz="2000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/>
                          </a:rPr>
                          <m:t>F</m:t>
                        </m:r>
                      </m:e>
                      <m:sub>
                        <m:r>
                          <a:rPr lang="en-US" altLang="zh-CN" sz="2000">
                            <a:latin typeface="Cambria Math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altLang="zh-CN" sz="200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000" dirty="0"/>
                  <a:t> + 5% </a:t>
                </a:r>
                <a:r>
                  <a:rPr lang="en-US" altLang="zh-CN" sz="2000" dirty="0" err="1"/>
                  <a:t>iso</a:t>
                </a:r>
                <a:r>
                  <a:rPr lang="en-US" altLang="zh-CN" sz="2000" dirty="0"/>
                  <a:t>-butane + 5%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>
                        <a:latin typeface="Cambria Math"/>
                      </a:rPr>
                      <m:t>S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/>
                          </a:rPr>
                          <m:t>F</m:t>
                        </m:r>
                      </m:e>
                      <m:sub>
                        <m:r>
                          <a:rPr lang="en-US" altLang="zh-CN" sz="2000">
                            <a:latin typeface="Cambria Math"/>
                          </a:rPr>
                          <m:t>6</m:t>
                        </m:r>
                      </m:sub>
                    </m:sSub>
                  </m:oMath>
                </a14:m>
                <a:endParaRPr lang="en-US" altLang="zh-CN" sz="2000" dirty="0" smtClean="0"/>
              </a:p>
              <a:p>
                <a:pPr lvl="1"/>
                <a:r>
                  <a:rPr lang="en-US" altLang="zh-CN" sz="2000" dirty="0" smtClean="0"/>
                  <a:t>Using </a:t>
                </a:r>
                <a:r>
                  <a:rPr lang="en-US" altLang="zh-CN" sz="2000" dirty="0"/>
                  <a:t>the energy deposition provided by </a:t>
                </a:r>
                <a:r>
                  <a:rPr lang="en-US" altLang="zh-CN" sz="2000" dirty="0" smtClean="0"/>
                  <a:t>Geant4</a:t>
                </a:r>
                <a:r>
                  <a:rPr lang="en-US" altLang="zh-CN" sz="2000" dirty="0"/>
                  <a:t>, the number of ionized electron-ion pairs in tracking can be calculated, and the uncertainty is considered by smearing a Gaussian function</a:t>
                </a:r>
              </a:p>
              <a:p>
                <a:endParaRPr lang="en-US" altLang="zh-CN" dirty="0" smtClean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229600" cy="2232248"/>
              </a:xfrm>
              <a:blipFill rotWithShape="1">
                <a:blip r:embed="rId2"/>
                <a:stretch>
                  <a:fillRect l="-815" t="-1635" r="-1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758880" y="6448251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z="1600" smtClean="0"/>
              <a:t>8</a:t>
            </a:fld>
            <a:endParaRPr lang="zh-CN" altLang="en-US" sz="1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3976752"/>
            <a:ext cx="3168222" cy="273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024" y="3977149"/>
            <a:ext cx="3168222" cy="273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框 3"/>
          <p:cNvSpPr txBox="1"/>
          <p:nvPr/>
        </p:nvSpPr>
        <p:spPr>
          <a:xfrm>
            <a:off x="4572000" y="3666510"/>
            <a:ext cx="3915836" cy="3385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/>
              <a:t>A primary cluster ~3.6 electron-ion pairs </a:t>
            </a:r>
          </a:p>
        </p:txBody>
      </p:sp>
      <p:sp>
        <p:nvSpPr>
          <p:cNvPr id="8" name="矩形 7"/>
          <p:cNvSpPr/>
          <p:nvPr/>
        </p:nvSpPr>
        <p:spPr>
          <a:xfrm>
            <a:off x="683568" y="3645024"/>
            <a:ext cx="3528392" cy="3385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1600" b="1" dirty="0" smtClean="0"/>
              <a:t>A average of ~3</a:t>
            </a:r>
            <a:r>
              <a:rPr lang="en-US" altLang="zh-CN" sz="1600" b="1" dirty="0"/>
              <a:t> </a:t>
            </a:r>
            <a:r>
              <a:rPr lang="en-US" altLang="zh-CN" sz="1600" b="1" dirty="0" smtClean="0"/>
              <a:t>clusters in one gap</a:t>
            </a:r>
            <a:endParaRPr lang="zh-CN" altLang="en-US" sz="1600" dirty="0"/>
          </a:p>
        </p:txBody>
      </p:sp>
      <p:sp>
        <p:nvSpPr>
          <p:cNvPr id="9" name="标题 1"/>
          <p:cNvSpPr txBox="1">
            <a:spLocks/>
          </p:cNvSpPr>
          <p:nvPr/>
        </p:nvSpPr>
        <p:spPr>
          <a:xfrm>
            <a:off x="179512" y="116632"/>
            <a:ext cx="4690864" cy="778098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l"/>
            <a:r>
              <a:rPr lang="en-US" altLang="zh-CN" sz="4100" dirty="0"/>
              <a:t>Primary ionization</a:t>
            </a:r>
            <a:endParaRPr lang="zh-CN" altLang="en-US" sz="4100" dirty="0"/>
          </a:p>
        </p:txBody>
      </p:sp>
      <p:cxnSp>
        <p:nvCxnSpPr>
          <p:cNvPr id="10" name="直接连接符 9"/>
          <p:cNvCxnSpPr/>
          <p:nvPr/>
        </p:nvCxnSpPr>
        <p:spPr>
          <a:xfrm>
            <a:off x="0" y="908720"/>
            <a:ext cx="5364088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5940152" y="-15771"/>
            <a:ext cx="3203848" cy="49244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600" dirty="0" smtClean="0"/>
              <a:t>Simulation Method</a:t>
            </a:r>
          </a:p>
        </p:txBody>
      </p:sp>
    </p:spTree>
    <p:extLst>
      <p:ext uri="{BB962C8B-B14F-4D97-AF65-F5344CB8AC3E}">
        <p14:creationId xmlns:p14="http://schemas.microsoft.com/office/powerpoint/2010/main" val="209465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229600" cy="2088232"/>
              </a:xfrm>
            </p:spPr>
            <p:txBody>
              <a:bodyPr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dirty="0" smtClean="0"/>
                  <a:t>Electrons from primary ionization are multiplied under electric field. </a:t>
                </a:r>
                <a:r>
                  <a:rPr lang="en-US" altLang="zh-CN" dirty="0"/>
                  <a:t>Avalanche development exclusively depends on the field intensity E. </a:t>
                </a:r>
                <a:endParaRPr lang="en-US" altLang="zh-CN" dirty="0" smtClean="0"/>
              </a:p>
              <a:p>
                <a:pPr>
                  <a:lnSpc>
                    <a:spcPct val="120000"/>
                  </a:lnSpc>
                </a:pPr>
                <a:r>
                  <a:rPr lang="en-US" altLang="zh-CN" dirty="0" smtClean="0"/>
                  <a:t>The </a:t>
                </a:r>
                <a:r>
                  <a:rPr lang="en-US" altLang="zh-CN" dirty="0"/>
                  <a:t>probability to get secondarily ionized and attached are characterized by Townsend (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𝛼</m:t>
                    </m:r>
                  </m:oMath>
                </a14:m>
                <a:r>
                  <a:rPr lang="en-US" altLang="zh-CN" dirty="0"/>
                  <a:t>) and attachment (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𝜂</m:t>
                    </m:r>
                  </m:oMath>
                </a14:m>
                <a:r>
                  <a:rPr lang="en-US" altLang="zh-CN" dirty="0"/>
                  <a:t>) </a:t>
                </a:r>
                <a:r>
                  <a:rPr lang="en-US" altLang="zh-CN" dirty="0" smtClean="0"/>
                  <a:t>coefficients.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altLang="zh-CN" dirty="0" smtClean="0"/>
                  <a:t>The avalanche speed is characterized by drift velocity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𝑑𝑟𝑖𝑓𝑡</m:t>
                        </m:r>
                      </m:sub>
                    </m:sSub>
                  </m:oMath>
                </a14:m>
                <a:endParaRPr lang="en-US" altLang="zh-CN" dirty="0" smtClean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229600" cy="2088232"/>
              </a:xfrm>
              <a:blipFill rotWithShape="1">
                <a:blip r:embed="rId2"/>
                <a:stretch>
                  <a:fillRect l="-815" t="-1749" r="-17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758880" y="6448251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z="1600" smtClean="0"/>
              <a:t>9</a:t>
            </a:fld>
            <a:endParaRPr lang="zh-CN" altLang="en-US" sz="14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2037" y="3991106"/>
            <a:ext cx="3135907" cy="270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4012545"/>
            <a:ext cx="3135907" cy="270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/>
        </p:nvSpPr>
        <p:spPr>
          <a:xfrm>
            <a:off x="1547663" y="3492297"/>
            <a:ext cx="5904657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1600" b="1" dirty="0" smtClean="0"/>
              <a:t>Simulation results from MAGBOLTZ for our working gas under standard temperature and pressure</a:t>
            </a:r>
            <a:endParaRPr lang="zh-CN" altLang="en-US" sz="1600" dirty="0"/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179512" y="116632"/>
            <a:ext cx="5184576" cy="778098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l"/>
            <a:r>
              <a:rPr lang="en-US" altLang="zh-CN" sz="4100" dirty="0" smtClean="0"/>
              <a:t>Electron </a:t>
            </a:r>
            <a:r>
              <a:rPr lang="en-US" altLang="zh-CN" sz="4100" dirty="0"/>
              <a:t>Multiplication</a:t>
            </a:r>
            <a:endParaRPr lang="zh-CN" altLang="en-US" sz="4100" dirty="0"/>
          </a:p>
        </p:txBody>
      </p:sp>
      <p:cxnSp>
        <p:nvCxnSpPr>
          <p:cNvPr id="9" name="直接连接符 8"/>
          <p:cNvCxnSpPr/>
          <p:nvPr/>
        </p:nvCxnSpPr>
        <p:spPr>
          <a:xfrm>
            <a:off x="0" y="908720"/>
            <a:ext cx="5364088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5940152" y="-15771"/>
            <a:ext cx="3203848" cy="49244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600" dirty="0" smtClean="0"/>
              <a:t>Simulation Method</a:t>
            </a:r>
          </a:p>
        </p:txBody>
      </p:sp>
    </p:spTree>
    <p:extLst>
      <p:ext uri="{BB962C8B-B14F-4D97-AF65-F5344CB8AC3E}">
        <p14:creationId xmlns:p14="http://schemas.microsoft.com/office/powerpoint/2010/main" val="209465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自定义 1">
      <a:dk1>
        <a:srgbClr val="000000"/>
      </a:dk1>
      <a:lt1>
        <a:sysClr val="window" lastClr="FFFFFF"/>
      </a:lt1>
      <a:dk2>
        <a:srgbClr val="2F5897"/>
      </a:dk2>
      <a:lt2>
        <a:srgbClr val="E4E9EF"/>
      </a:lt2>
      <a:accent1>
        <a:srgbClr val="000000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自定义 2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复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4526</TotalTime>
  <Words>824</Words>
  <Application>Microsoft Office PowerPoint</Application>
  <PresentationFormat>全屏显示(4:3)</PresentationFormat>
  <Paragraphs>211</Paragraphs>
  <Slides>18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4" baseType="lpstr">
      <vt:lpstr>宋体</vt:lpstr>
      <vt:lpstr>Arial</vt:lpstr>
      <vt:lpstr>Calibri</vt:lpstr>
      <vt:lpstr>Cambria Math</vt:lpstr>
      <vt:lpstr>Times New Roman</vt:lpstr>
      <vt:lpstr>Office 主题</vt:lpstr>
      <vt:lpstr>Study of MRPC simulation performance at BESIII</vt:lpstr>
      <vt:lpstr>Introduction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anff</dc:creator>
  <cp:lastModifiedBy>anff</cp:lastModifiedBy>
  <cp:revision>146</cp:revision>
  <dcterms:created xsi:type="dcterms:W3CDTF">2016-02-10T11:11:48Z</dcterms:created>
  <dcterms:modified xsi:type="dcterms:W3CDTF">2016-02-24T07:59:19Z</dcterms:modified>
</cp:coreProperties>
</file>