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82" r:id="rId25"/>
    <p:sldId id="283" r:id="rId26"/>
    <p:sldId id="284" r:id="rId27"/>
    <p:sldId id="285" r:id="rId28"/>
    <p:sldId id="286" r:id="rId29"/>
    <p:sldId id="287"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1576" y="-112"/>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1143000" y="685800"/>
            <a:ext cx="4572000" cy="3429000"/>
          </a:xfrm>
          <a:prstGeom prst="rect">
            <a:avLst/>
          </a:prstGeom>
        </p:spPr>
        <p:txBody>
          <a:bodyPr/>
          <a:lstStyle/>
          <a:p>
            <a:endParaRPr/>
          </a:p>
        </p:txBody>
      </p:sp>
      <p:sp>
        <p:nvSpPr>
          <p:cNvPr id="129" name="Shape 12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7144528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Shape 12"/>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 name="Shape 1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cap="all">
                <a:solidFill>
                  <a:srgbClr val="5C5C5C"/>
                </a:solidFill>
              </a:defRPr>
            </a:lvl1pPr>
          </a:lstStyle>
          <a:p>
            <a:r>
              <a:t>Title Text</a:t>
            </a:r>
          </a:p>
        </p:txBody>
      </p:sp>
      <p:sp>
        <p:nvSpPr>
          <p:cNvPr id="14" name="Shape 14"/>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xfrm>
            <a:off x="12088552" y="9189156"/>
            <a:ext cx="309365" cy="342901"/>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4" name="Shape 104"/>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spc="0">
                <a:solidFill>
                  <a:srgbClr val="E4E4E4"/>
                </a:solidFill>
                <a:latin typeface="Baskerville SemiBold"/>
                <a:ea typeface="Baskerville SemiBold"/>
                <a:cs typeface="Baskerville SemiBold"/>
                <a:sym typeface="Baskerville SemiBold"/>
              </a:defRPr>
            </a:lvl1pPr>
          </a:lstStyle>
          <a:p>
            <a:r>
              <a:t>“</a:t>
            </a:r>
          </a:p>
        </p:txBody>
      </p:sp>
      <p:sp>
        <p:nvSpPr>
          <p:cNvPr id="105" name="Shape 105"/>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6" name="Shape 106"/>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07" name="Shape 107"/>
          <p:cNvSpPr>
            <a:spLocks noGrp="1"/>
          </p:cNvSpPr>
          <p:nvPr>
            <p:ph type="sldNum" sz="quarter" idx="2"/>
          </p:nvPr>
        </p:nvSpPr>
        <p:spPr>
          <a:xfrm>
            <a:off x="12081047" y="9194800"/>
            <a:ext cx="309365" cy="342900"/>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4" name="Shape 114"/>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5" name="Shape 115"/>
          <p:cNvSpPr>
            <a:spLocks noGrp="1"/>
          </p:cNvSpPr>
          <p:nvPr>
            <p:ph type="sldNum" sz="quarter" idx="2"/>
          </p:nvPr>
        </p:nvSpPr>
        <p:spPr>
          <a:xfrm>
            <a:off x="12081047"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2" name="Shape 122"/>
          <p:cNvSpPr>
            <a:spLocks noGrp="1"/>
          </p:cNvSpPr>
          <p:nvPr>
            <p:ph type="sldNum" sz="quarter" idx="2"/>
          </p:nvPr>
        </p:nvSpPr>
        <p:spPr>
          <a:xfrm>
            <a:off x="12081047" y="9194800"/>
            <a:ext cx="309365" cy="342900"/>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2" name="Shape 22"/>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3" name="Shape 23"/>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4" name="Shape 24"/>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5" name="Shape 25"/>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cap="all">
                <a:solidFill>
                  <a:srgbClr val="5C5C5C"/>
                </a:solidFill>
              </a:defRPr>
            </a:lvl1pPr>
          </a:lstStyle>
          <a:p>
            <a:r>
              <a:t>Title Text</a:t>
            </a:r>
          </a:p>
        </p:txBody>
      </p:sp>
      <p:sp>
        <p:nvSpPr>
          <p:cNvPr id="26" name="Shape 26"/>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pic>
        <p:nvPicPr>
          <p:cNvPr id="27" name="pasted-image.png"/>
          <p:cNvPicPr>
            <a:picLocks noChangeAspect="1"/>
          </p:cNvPicPr>
          <p:nvPr/>
        </p:nvPicPr>
        <p:blipFill>
          <a:blip r:embed="rId2">
            <a:extLst/>
          </a:blip>
          <a:stretch>
            <a:fillRect/>
          </a:stretch>
        </p:blipFill>
        <p:spPr>
          <a:xfrm>
            <a:off x="0" y="-7925"/>
            <a:ext cx="13004800" cy="3292450"/>
          </a:xfrm>
          <a:prstGeom prst="rect">
            <a:avLst/>
          </a:prstGeom>
          <a:ln w="12700">
            <a:miter lim="400000"/>
          </a:ln>
        </p:spPr>
      </p:pic>
      <p:sp>
        <p:nvSpPr>
          <p:cNvPr id="28" name="Shape 28"/>
          <p:cNvSpPr/>
          <p:nvPr/>
        </p:nvSpPr>
        <p:spPr>
          <a:xfrm>
            <a:off x="2745574" y="9169399"/>
            <a:ext cx="819327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solidFill>
                  <a:srgbClr val="06144B"/>
                </a:solidFill>
                <a:latin typeface="Iowan Old Style Bold"/>
                <a:ea typeface="Iowan Old Style Bold"/>
                <a:cs typeface="Iowan Old Style Bold"/>
                <a:sym typeface="Iowan Old Style Bold"/>
              </a:defRPr>
            </a:lvl1pPr>
          </a:lstStyle>
          <a:p>
            <a:r>
              <a:t>RPC 2016 Ghent University February 22-26, 2016</a:t>
            </a:r>
          </a:p>
        </p:txBody>
      </p:sp>
      <p:sp>
        <p:nvSpPr>
          <p:cNvPr id="29" name="Shape 29"/>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6" name="Shape 36"/>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cap="all">
                <a:solidFill>
                  <a:srgbClr val="5C5C5C"/>
                </a:solidFill>
              </a:defRPr>
            </a:lvl1pPr>
          </a:lstStyle>
          <a:p>
            <a:r>
              <a:t>Title Text</a:t>
            </a:r>
          </a:p>
        </p:txBody>
      </p:sp>
      <p:sp>
        <p:nvSpPr>
          <p:cNvPr id="37" name="Shape 37"/>
          <p:cNvSpPr>
            <a:spLocks noGrp="1"/>
          </p:cNvSpPr>
          <p:nvPr>
            <p:ph type="sldNum" sz="quarter" idx="2"/>
          </p:nvPr>
        </p:nvSpPr>
        <p:spPr>
          <a:xfrm>
            <a:off x="12083465" y="9189156"/>
            <a:ext cx="309365" cy="342901"/>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4" name="Shape 44"/>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5" name="Shape 45"/>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6" name="Shape 46"/>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cap="all">
                <a:solidFill>
                  <a:srgbClr val="5C5C5C"/>
                </a:solidFill>
              </a:defRPr>
            </a:lvl1pPr>
          </a:lstStyle>
          <a:p>
            <a:r>
              <a:t>Title Text</a:t>
            </a:r>
          </a:p>
        </p:txBody>
      </p:sp>
      <p:sp>
        <p:nvSpPr>
          <p:cNvPr id="47" name="Shape 47"/>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48" name="Shape 48"/>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5" name="Shape 55"/>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4" name="Shape 64"/>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5" name="Shape 65"/>
          <p:cNvSpPr>
            <a:spLocks noGrp="1"/>
          </p:cNvSpPr>
          <p:nvPr>
            <p:ph type="title"/>
          </p:nvPr>
        </p:nvSpPr>
        <p:spPr>
          <a:prstGeom prst="rect">
            <a:avLst/>
          </a:prstGeom>
        </p:spPr>
        <p:txBody>
          <a:bodyPr/>
          <a:lstStyle/>
          <a:p>
            <a:r>
              <a:t>Title Text</a:t>
            </a:r>
          </a:p>
        </p:txBody>
      </p:sp>
      <p:sp>
        <p:nvSpPr>
          <p:cNvPr id="66" name="Shape 6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xfrm>
            <a:off x="12081047" y="9194800"/>
            <a:ext cx="309365" cy="342900"/>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4" name="Shape 74"/>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5" name="Shape 75"/>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6" name="Shape 76"/>
          <p:cNvSpPr>
            <a:spLocks noGrp="1"/>
          </p:cNvSpPr>
          <p:nvPr>
            <p:ph type="title"/>
          </p:nvPr>
        </p:nvSpPr>
        <p:spPr>
          <a:xfrm>
            <a:off x="7023100" y="723900"/>
            <a:ext cx="5397500" cy="723900"/>
          </a:xfrm>
          <a:prstGeom prst="rect">
            <a:avLst/>
          </a:prstGeom>
        </p:spPr>
        <p:txBody>
          <a:bodyPr/>
          <a:lstStyle/>
          <a:p>
            <a:r>
              <a:t>Title Text</a:t>
            </a:r>
          </a:p>
        </p:txBody>
      </p:sp>
      <p:sp>
        <p:nvSpPr>
          <p:cNvPr id="77" name="Shape 77"/>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xfrm>
            <a:off x="12081047" y="9194800"/>
            <a:ext cx="309365" cy="342900"/>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5" name="Shape 8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xfrm>
            <a:off x="12081047" y="9194800"/>
            <a:ext cx="309365" cy="342900"/>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3" name="Shape 93"/>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4" name="Shape 94"/>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5" name="Shape 95"/>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6" name="Shape 96"/>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7" name="Shape 97"/>
          <p:cNvSpPr>
            <a:spLocks noGrp="1"/>
          </p:cNvSpPr>
          <p:nvPr>
            <p:ph type="sldNum" sz="quarter" idx="2"/>
          </p:nvPr>
        </p:nvSpPr>
        <p:spPr>
          <a:xfrm>
            <a:off x="12081047" y="9194800"/>
            <a:ext cx="309365" cy="342900"/>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hyperlink" Target="mailto:Crispin.Williams@cern.ch?subject=" TargetMode="Externa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sldNum" sz="quarter" idx="2"/>
          </p:nvPr>
        </p:nvSpPr>
        <p:spPr>
          <a:xfrm>
            <a:off x="12500147" y="932815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000000"/>
                </a:solidFill>
                <a:latin typeface="DIN Alternate"/>
                <a:ea typeface="DIN Alternate"/>
                <a:cs typeface="DIN Alternate"/>
                <a:sym typeface="DIN Alternate"/>
              </a:defRPr>
            </a:lvl1pPr>
          </a:lstStyle>
          <a:p>
            <a:fld id="{86CB4B4D-7CA3-9044-876B-883B54F8677D}" type="slidenum">
              <a:t>‹#›</a:t>
            </a:fld>
            <a:endParaRPr/>
          </a:p>
        </p:txBody>
      </p:sp>
      <p:sp>
        <p:nvSpPr>
          <p:cNvPr id="4" name="Shape 4"/>
          <p:cNvSpPr/>
          <p:nvPr/>
        </p:nvSpPr>
        <p:spPr>
          <a:xfrm>
            <a:off x="142559" y="9309099"/>
            <a:ext cx="9779579"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spc="16">
                <a:solidFill>
                  <a:srgbClr val="000000"/>
                </a:solidFill>
              </a:defRPr>
            </a:pPr>
            <a:r>
              <a:t>RPC2016 Ghent University                                       </a:t>
            </a:r>
            <a:r>
              <a:rPr u="sng">
                <a:hlinkClick r:id="rId14"/>
              </a:rPr>
              <a:t>Crispin.Williams@cern.ch</a:t>
            </a:r>
          </a:p>
        </p:txBody>
      </p:sp>
      <p:sp>
        <p:nvSpPr>
          <p:cNvPr id="5" name="Shape 5"/>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21.png"/><Relationship Id="rId1" Type="http://schemas.microsoft.com/office/2007/relationships/media" Target="../media/media1.mov"/><Relationship Id="rId2" Type="http://schemas.openxmlformats.org/officeDocument/2006/relationships/video" Target="../media/media1.mov"/></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118295074_2675x2907.jpeg"/>
          <p:cNvPicPr>
            <a:picLocks noGrp="1" noChangeAspect="1"/>
          </p:cNvPicPr>
          <p:nvPr>
            <p:ph type="pic" idx="13"/>
          </p:nvPr>
        </p:nvPicPr>
        <p:blipFill>
          <a:blip r:embed="rId2">
            <a:extLst/>
          </a:blip>
          <a:srcRect l="194" t="7974" r="116" b="23208"/>
          <a:stretch>
            <a:fillRect/>
          </a:stretch>
        </p:blipFill>
        <p:spPr>
          <a:prstGeom prst="rect">
            <a:avLst/>
          </a:prstGeom>
        </p:spPr>
      </p:pic>
      <p:sp>
        <p:nvSpPr>
          <p:cNvPr id="132" name="Shape 132"/>
          <p:cNvSpPr>
            <a:spLocks noGrp="1"/>
          </p:cNvSpPr>
          <p:nvPr>
            <p:ph type="body" idx="14"/>
          </p:nvPr>
        </p:nvSpPr>
        <p:spPr>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endParaRPr dirty="0"/>
          </a:p>
        </p:txBody>
      </p:sp>
      <p:sp>
        <p:nvSpPr>
          <p:cNvPr id="133" name="Shape 133"/>
          <p:cNvSpPr>
            <a:spLocks noGrp="1"/>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dirty="0"/>
          </a:p>
        </p:txBody>
      </p:sp>
      <p:sp>
        <p:nvSpPr>
          <p:cNvPr id="134" name="Shape 134"/>
          <p:cNvSpPr>
            <a:spLocks noGrp="1"/>
          </p:cNvSpPr>
          <p:nvPr>
            <p:ph type="title"/>
          </p:nvPr>
        </p:nvSpPr>
        <p:spPr>
          <a:xfrm>
            <a:off x="540078" y="5410200"/>
            <a:ext cx="11861800" cy="2209800"/>
          </a:xfrm>
          <a:prstGeom prst="rect">
            <a:avLst/>
          </a:prstGeom>
        </p:spPr>
        <p:txBody>
          <a:bodyPr/>
          <a:lstStyle/>
          <a:p>
            <a:pPr defTabSz="327152">
              <a:defRPr sz="9632"/>
            </a:pPr>
            <a:r>
              <a:rPr dirty="0"/>
              <a:t>The Multigap RPC</a:t>
            </a:r>
          </a:p>
          <a:p>
            <a:pPr defTabSz="327152">
              <a:defRPr sz="6776"/>
            </a:pPr>
            <a:r>
              <a:rPr dirty="0"/>
              <a:t>Why do they work so well?</a:t>
            </a:r>
          </a:p>
        </p:txBody>
      </p:sp>
      <p:sp>
        <p:nvSpPr>
          <p:cNvPr id="135" name="Shape 135"/>
          <p:cNvSpPr>
            <a:spLocks noGrp="1"/>
          </p:cNvSpPr>
          <p:nvPr>
            <p:ph type="body" sz="quarter" idx="1"/>
          </p:nvPr>
        </p:nvSpPr>
        <p:spPr>
          <a:prstGeom prst="rect">
            <a:avLst/>
          </a:prstGeom>
        </p:spPr>
        <p:txBody>
          <a:bodyPr/>
          <a:lstStyle>
            <a:lvl1pPr>
              <a:defRPr sz="3200"/>
            </a:lvl1pPr>
          </a:lstStyle>
          <a:p>
            <a:r>
              <a:rPr dirty="0"/>
              <a:t>Crispin Williams - INFN Bologna and CERN</a:t>
            </a:r>
          </a:p>
        </p:txBody>
      </p:sp>
      <p:sp>
        <p:nvSpPr>
          <p:cNvPr id="136" name="Shape 136"/>
          <p:cNvSpPr>
            <a:spLocks noGrp="1"/>
          </p:cNvSpPr>
          <p:nvPr>
            <p:ph type="sldNum" sz="quarter" idx="2"/>
          </p:nvPr>
        </p:nvSpPr>
        <p:spPr>
          <a:xfrm>
            <a:off x="12190045" y="9194800"/>
            <a:ext cx="211833" cy="3429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a:t>
            </a:fld>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94" name="Shape 394"/>
          <p:cNvSpPr>
            <a:spLocks noGrp="1"/>
          </p:cNvSpPr>
          <p:nvPr>
            <p:ph type="title"/>
          </p:nvPr>
        </p:nvSpPr>
        <p:spPr>
          <a:prstGeom prst="rect">
            <a:avLst/>
          </a:prstGeom>
        </p:spPr>
        <p:txBody>
          <a:bodyPr>
            <a:normAutofit fontScale="90000"/>
          </a:bodyPr>
          <a:lstStyle>
            <a:lvl1pPr defTabSz="543305">
              <a:spcBef>
                <a:spcPts val="2100"/>
              </a:spcBef>
              <a:defRPr sz="4836">
                <a:solidFill>
                  <a:srgbClr val="4432AE"/>
                </a:solidFill>
              </a:defRPr>
            </a:lvl1pPr>
          </a:lstStyle>
          <a:p>
            <a:r>
              <a:t>A clue obtained from the Townsend coefficient</a:t>
            </a:r>
          </a:p>
        </p:txBody>
      </p:sp>
      <p:pic>
        <p:nvPicPr>
          <p:cNvPr id="395" name="image.pdf"/>
          <p:cNvPicPr>
            <a:picLocks noChangeAspect="1"/>
          </p:cNvPicPr>
          <p:nvPr/>
        </p:nvPicPr>
        <p:blipFill>
          <a:blip r:embed="rId2">
            <a:extLst/>
          </a:blip>
          <a:stretch>
            <a:fillRect/>
          </a:stretch>
        </p:blipFill>
        <p:spPr>
          <a:xfrm>
            <a:off x="2839720" y="2616200"/>
            <a:ext cx="6845309" cy="4508500"/>
          </a:xfrm>
          <a:prstGeom prst="rect">
            <a:avLst/>
          </a:prstGeom>
          <a:ln w="12700">
            <a:miter lim="400000"/>
          </a:ln>
        </p:spPr>
      </p:pic>
      <p:sp>
        <p:nvSpPr>
          <p:cNvPr id="396" name="Shape 396"/>
          <p:cNvSpPr/>
          <p:nvPr/>
        </p:nvSpPr>
        <p:spPr>
          <a:xfrm>
            <a:off x="8961119" y="3935894"/>
            <a:ext cx="1587501" cy="812800"/>
          </a:xfrm>
          <a:prstGeom prst="rect">
            <a:avLst/>
          </a:prstGeom>
          <a:solidFill>
            <a:srgbClr val="D8FAFF"/>
          </a:solidFill>
          <a:ln w="25400">
            <a:solidFill>
              <a:srgbClr val="FF27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97" name="Shape 397"/>
          <p:cNvSpPr/>
          <p:nvPr/>
        </p:nvSpPr>
        <p:spPr>
          <a:xfrm>
            <a:off x="6662419" y="4659794"/>
            <a:ext cx="381001" cy="381001"/>
          </a:xfrm>
          <a:prstGeom prst="ellipse">
            <a:avLst/>
          </a:prstGeom>
          <a:ln w="12700">
            <a:solidFill>
              <a:srgbClr val="FF27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98" name="Shape 398"/>
          <p:cNvSpPr/>
          <p:nvPr/>
        </p:nvSpPr>
        <p:spPr>
          <a:xfrm flipH="1">
            <a:off x="7030720" y="4316894"/>
            <a:ext cx="1943101" cy="546100"/>
          </a:xfrm>
          <a:prstGeom prst="line">
            <a:avLst/>
          </a:prstGeom>
          <a:ln w="25400">
            <a:solidFill>
              <a:srgbClr val="FF2700"/>
            </a:solidFill>
            <a:miter lim="400000"/>
            <a:tail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99" name="Shape 399"/>
          <p:cNvSpPr/>
          <p:nvPr/>
        </p:nvSpPr>
        <p:spPr>
          <a:xfrm>
            <a:off x="8907780" y="3986694"/>
            <a:ext cx="1676401" cy="698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26987" algn="ctr" defTabSz="457200">
              <a:lnSpc>
                <a:spcPts val="2500"/>
              </a:lnSpc>
              <a:spcBef>
                <a:spcPts val="0"/>
              </a:spcBef>
              <a:tabLst>
                <a:tab pos="25400" algn="l"/>
                <a:tab pos="88900" algn="l"/>
                <a:tab pos="1003300" algn="l"/>
                <a:tab pos="1917700" algn="l"/>
                <a:tab pos="2743200" algn="l"/>
                <a:tab pos="3657600" algn="l"/>
                <a:tab pos="4572000" algn="l"/>
                <a:tab pos="5486400" algn="l"/>
                <a:tab pos="6400800" algn="l"/>
                <a:tab pos="7315200" algn="l"/>
                <a:tab pos="8229600" algn="l"/>
                <a:tab pos="9144000" algn="l"/>
                <a:tab pos="10058400" algn="l"/>
                <a:tab pos="10972800" algn="l"/>
              </a:tabLst>
              <a:defRPr sz="2000" spc="0">
                <a:solidFill>
                  <a:srgbClr val="000000"/>
                </a:solidFill>
                <a:latin typeface="Arial Narrow"/>
                <a:ea typeface="Arial Narrow"/>
                <a:cs typeface="Arial Narrow"/>
                <a:sym typeface="Arial Narrow"/>
              </a:defRPr>
            </a:lvl1pPr>
          </a:lstStyle>
          <a:p>
            <a:r>
              <a:t>ALICE mrpc’s operate here</a:t>
            </a:r>
          </a:p>
        </p:txBody>
      </p:sp>
      <p:sp>
        <p:nvSpPr>
          <p:cNvPr id="400" name="Shape 400"/>
          <p:cNvSpPr/>
          <p:nvPr/>
        </p:nvSpPr>
        <p:spPr>
          <a:xfrm>
            <a:off x="463550" y="1810520"/>
            <a:ext cx="11544300"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6987" defTabSz="457200">
              <a:lnSpc>
                <a:spcPts val="4000"/>
              </a:lnSpc>
              <a:spcBef>
                <a:spcPts val="0"/>
              </a:spcBef>
              <a:tabLst>
                <a:tab pos="25400" algn="l"/>
                <a:tab pos="88900" algn="l"/>
                <a:tab pos="1003300" algn="l"/>
                <a:tab pos="1917700" algn="l"/>
                <a:tab pos="2832100" algn="l"/>
                <a:tab pos="3746500" algn="l"/>
                <a:tab pos="4660900" algn="l"/>
                <a:tab pos="5575300" algn="l"/>
                <a:tab pos="6489700" algn="l"/>
                <a:tab pos="7315200" algn="l"/>
                <a:tab pos="8229600" algn="l"/>
                <a:tab pos="9144000" algn="l"/>
                <a:tab pos="10058400" algn="l"/>
                <a:tab pos="10972800" algn="l"/>
              </a:tabLst>
              <a:defRPr sz="3200" spc="0">
                <a:solidFill>
                  <a:srgbClr val="000000"/>
                </a:solidFill>
                <a:latin typeface="Chalkboard"/>
                <a:ea typeface="Chalkboard"/>
                <a:cs typeface="Chalkboard"/>
                <a:sym typeface="Chalkboard"/>
              </a:defRPr>
            </a:pPr>
            <a:r>
              <a:t>Magboltz output for  90% C</a:t>
            </a:r>
            <a:r>
              <a:rPr baseline="-11999"/>
              <a:t>2</a:t>
            </a:r>
            <a:r>
              <a:t>F</a:t>
            </a:r>
            <a:r>
              <a:rPr baseline="-11999"/>
              <a:t>4</a:t>
            </a:r>
            <a:r>
              <a:t>H</a:t>
            </a:r>
            <a:r>
              <a:rPr baseline="-11999"/>
              <a:t>2 </a:t>
            </a:r>
            <a:r>
              <a:t>   5% SF</a:t>
            </a:r>
            <a:r>
              <a:rPr baseline="-11999"/>
              <a:t>6</a:t>
            </a:r>
            <a:r>
              <a:t>   5% i-C</a:t>
            </a:r>
            <a:r>
              <a:rPr baseline="-11999"/>
              <a:t>4</a:t>
            </a:r>
            <a:r>
              <a:t>H</a:t>
            </a:r>
            <a:r>
              <a:rPr baseline="-11999"/>
              <a:t>10</a:t>
            </a:r>
          </a:p>
        </p:txBody>
      </p:sp>
      <p:sp>
        <p:nvSpPr>
          <p:cNvPr id="401" name="Shape 401"/>
          <p:cNvSpPr/>
          <p:nvPr/>
        </p:nvSpPr>
        <p:spPr>
          <a:xfrm>
            <a:off x="4986020" y="2767494"/>
            <a:ext cx="29337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lnSpc>
                <a:spcPts val="2200"/>
              </a:lnSpc>
              <a:spcBef>
                <a:spcPts val="0"/>
              </a:spcBef>
              <a:tabLst>
                <a:tab pos="914400" algn="l"/>
                <a:tab pos="1828800" algn="l"/>
                <a:tab pos="2743200" algn="l"/>
                <a:tab pos="2946400" algn="l"/>
              </a:tabLst>
              <a:defRPr sz="1800" spc="0">
                <a:solidFill>
                  <a:srgbClr val="000000"/>
                </a:solidFill>
                <a:latin typeface="Arial Narrow"/>
                <a:ea typeface="Arial Narrow"/>
                <a:cs typeface="Arial Narrow"/>
                <a:sym typeface="Arial Narrow"/>
              </a:defRPr>
            </a:lvl1pPr>
          </a:lstStyle>
          <a:p>
            <a:r>
              <a:t>Effective Townsend coefficient</a:t>
            </a:r>
          </a:p>
        </p:txBody>
      </p:sp>
      <p:sp>
        <p:nvSpPr>
          <p:cNvPr id="402" name="Shape 402"/>
          <p:cNvSpPr/>
          <p:nvPr/>
        </p:nvSpPr>
        <p:spPr>
          <a:xfrm>
            <a:off x="5011420" y="3161194"/>
            <a:ext cx="29337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lnSpc>
                <a:spcPts val="2200"/>
              </a:lnSpc>
              <a:spcBef>
                <a:spcPts val="0"/>
              </a:spcBef>
              <a:tabLst>
                <a:tab pos="914400" algn="l"/>
                <a:tab pos="1828800" algn="l"/>
                <a:tab pos="2743200" algn="l"/>
                <a:tab pos="2946400" algn="l"/>
              </a:tabLst>
              <a:defRPr sz="1800" spc="0">
                <a:solidFill>
                  <a:srgbClr val="000000"/>
                </a:solidFill>
                <a:latin typeface="Arial Narrow"/>
                <a:ea typeface="Arial Narrow"/>
                <a:cs typeface="Arial Narrow"/>
                <a:sym typeface="Arial Narrow"/>
              </a:defRPr>
            </a:lvl1pPr>
          </a:lstStyle>
          <a:p>
            <a:r>
              <a:t>Attachment coefficient</a:t>
            </a:r>
          </a:p>
        </p:txBody>
      </p:sp>
      <p:sp>
        <p:nvSpPr>
          <p:cNvPr id="403" name="Shape 403"/>
          <p:cNvSpPr/>
          <p:nvPr/>
        </p:nvSpPr>
        <p:spPr>
          <a:xfrm>
            <a:off x="5011420" y="3542194"/>
            <a:ext cx="29337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lnSpc>
                <a:spcPts val="2200"/>
              </a:lnSpc>
              <a:spcBef>
                <a:spcPts val="0"/>
              </a:spcBef>
              <a:tabLst>
                <a:tab pos="914400" algn="l"/>
                <a:tab pos="1828800" algn="l"/>
                <a:tab pos="2743200" algn="l"/>
                <a:tab pos="2946400" algn="l"/>
              </a:tabLst>
              <a:defRPr sz="1800" spc="0">
                <a:solidFill>
                  <a:srgbClr val="000000"/>
                </a:solidFill>
                <a:latin typeface="Arial Narrow"/>
                <a:ea typeface="Arial Narrow"/>
                <a:cs typeface="Arial Narrow"/>
                <a:sym typeface="Arial Narrow"/>
              </a:defRPr>
            </a:lvl1pPr>
          </a:lstStyle>
          <a:p>
            <a:r>
              <a:t>Townsend coefficient</a:t>
            </a:r>
          </a:p>
        </p:txBody>
      </p:sp>
      <p:sp>
        <p:nvSpPr>
          <p:cNvPr id="404" name="Shape 404"/>
          <p:cNvSpPr/>
          <p:nvPr/>
        </p:nvSpPr>
        <p:spPr>
          <a:xfrm>
            <a:off x="2344420" y="2437294"/>
            <a:ext cx="461814" cy="3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400</a:t>
            </a:r>
          </a:p>
        </p:txBody>
      </p:sp>
      <p:sp>
        <p:nvSpPr>
          <p:cNvPr id="405" name="Shape 405"/>
          <p:cNvSpPr/>
          <p:nvPr/>
        </p:nvSpPr>
        <p:spPr>
          <a:xfrm>
            <a:off x="2344420" y="3288194"/>
            <a:ext cx="461814" cy="3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300</a:t>
            </a:r>
          </a:p>
        </p:txBody>
      </p:sp>
      <p:sp>
        <p:nvSpPr>
          <p:cNvPr id="406" name="Shape 406"/>
          <p:cNvSpPr/>
          <p:nvPr/>
        </p:nvSpPr>
        <p:spPr>
          <a:xfrm>
            <a:off x="2344420" y="4189894"/>
            <a:ext cx="461814" cy="3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200</a:t>
            </a:r>
          </a:p>
        </p:txBody>
      </p:sp>
      <p:sp>
        <p:nvSpPr>
          <p:cNvPr id="407" name="Shape 407"/>
          <p:cNvSpPr/>
          <p:nvPr/>
        </p:nvSpPr>
        <p:spPr>
          <a:xfrm>
            <a:off x="2344420" y="5078894"/>
            <a:ext cx="461814" cy="3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100</a:t>
            </a:r>
          </a:p>
        </p:txBody>
      </p:sp>
      <p:sp>
        <p:nvSpPr>
          <p:cNvPr id="408" name="Shape 408"/>
          <p:cNvSpPr/>
          <p:nvPr/>
        </p:nvSpPr>
        <p:spPr>
          <a:xfrm>
            <a:off x="2585720" y="5967894"/>
            <a:ext cx="230138" cy="3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0</a:t>
            </a:r>
          </a:p>
        </p:txBody>
      </p:sp>
      <p:sp>
        <p:nvSpPr>
          <p:cNvPr id="409" name="Shape 409"/>
          <p:cNvSpPr/>
          <p:nvPr/>
        </p:nvSpPr>
        <p:spPr>
          <a:xfrm>
            <a:off x="2268220" y="6870700"/>
            <a:ext cx="531143" cy="3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-100</a:t>
            </a:r>
          </a:p>
        </p:txBody>
      </p:sp>
      <p:sp>
        <p:nvSpPr>
          <p:cNvPr id="410" name="Shape 410"/>
          <p:cNvSpPr/>
          <p:nvPr/>
        </p:nvSpPr>
        <p:spPr>
          <a:xfrm>
            <a:off x="2776220" y="7099300"/>
            <a:ext cx="215901" cy="393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lnSpc>
                <a:spcPts val="2500"/>
              </a:lnSpc>
              <a:spcBef>
                <a:spcPts val="0"/>
              </a:spcBef>
              <a:tabLst>
                <a:tab pos="241300" algn="l"/>
              </a:tabLst>
              <a:defRPr sz="2000" spc="0">
                <a:solidFill>
                  <a:srgbClr val="000000"/>
                </a:solidFill>
                <a:latin typeface="Arial Narrow"/>
                <a:ea typeface="Arial Narrow"/>
                <a:cs typeface="Arial Narrow"/>
                <a:sym typeface="Arial Narrow"/>
              </a:defRPr>
            </a:lvl1pPr>
          </a:lstStyle>
          <a:p>
            <a:r>
              <a:t>0</a:t>
            </a:r>
          </a:p>
        </p:txBody>
      </p:sp>
      <p:sp>
        <p:nvSpPr>
          <p:cNvPr id="411" name="Shape 411"/>
          <p:cNvSpPr/>
          <p:nvPr/>
        </p:nvSpPr>
        <p:spPr>
          <a:xfrm>
            <a:off x="4693920" y="7099300"/>
            <a:ext cx="345976" cy="3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50</a:t>
            </a:r>
          </a:p>
        </p:txBody>
      </p:sp>
      <p:sp>
        <p:nvSpPr>
          <p:cNvPr id="412" name="Shape 412"/>
          <p:cNvSpPr/>
          <p:nvPr/>
        </p:nvSpPr>
        <p:spPr>
          <a:xfrm>
            <a:off x="6649719" y="7099300"/>
            <a:ext cx="647701" cy="393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lnSpc>
                <a:spcPts val="2500"/>
              </a:lnSpc>
              <a:spcBef>
                <a:spcPts val="0"/>
              </a:spcBef>
              <a:tabLst>
                <a:tab pos="660400" algn="l"/>
              </a:tabLst>
              <a:defRPr sz="2000" spc="0">
                <a:solidFill>
                  <a:srgbClr val="000000"/>
                </a:solidFill>
                <a:latin typeface="Arial Narrow"/>
                <a:ea typeface="Arial Narrow"/>
                <a:cs typeface="Arial Narrow"/>
                <a:sym typeface="Arial Narrow"/>
              </a:defRPr>
            </a:lvl1pPr>
          </a:lstStyle>
          <a:p>
            <a:r>
              <a:t>100</a:t>
            </a:r>
          </a:p>
        </p:txBody>
      </p:sp>
      <p:sp>
        <p:nvSpPr>
          <p:cNvPr id="413" name="Shape 413"/>
          <p:cNvSpPr/>
          <p:nvPr/>
        </p:nvSpPr>
        <p:spPr>
          <a:xfrm>
            <a:off x="8643619" y="7099300"/>
            <a:ext cx="461815" cy="3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150</a:t>
            </a:r>
          </a:p>
        </p:txBody>
      </p:sp>
      <p:sp>
        <p:nvSpPr>
          <p:cNvPr id="414" name="Shape 414"/>
          <p:cNvSpPr/>
          <p:nvPr/>
        </p:nvSpPr>
        <p:spPr>
          <a:xfrm>
            <a:off x="5411941" y="7441014"/>
            <a:ext cx="1885479" cy="3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ts val="2500"/>
              </a:lnSpc>
              <a:spcBef>
                <a:spcPts val="0"/>
              </a:spcBef>
              <a:tabLst>
                <a:tab pos="914400" algn="l"/>
                <a:tab pos="1828800" algn="l"/>
              </a:tabLst>
              <a:defRPr sz="2000" spc="0">
                <a:solidFill>
                  <a:srgbClr val="000000"/>
                </a:solidFill>
                <a:latin typeface="Arial Narrow"/>
                <a:ea typeface="Arial Narrow"/>
                <a:cs typeface="Arial Narrow"/>
                <a:sym typeface="Arial Narrow"/>
              </a:defRPr>
            </a:lvl1pPr>
          </a:lstStyle>
          <a:p>
            <a:r>
              <a:rPr dirty="0"/>
              <a:t>Electric field [V/cm]</a:t>
            </a:r>
          </a:p>
        </p:txBody>
      </p:sp>
      <p:sp>
        <p:nvSpPr>
          <p:cNvPr id="415" name="Shape 415"/>
          <p:cNvSpPr/>
          <p:nvPr/>
        </p:nvSpPr>
        <p:spPr>
          <a:xfrm rot="16200000">
            <a:off x="1183684" y="3143458"/>
            <a:ext cx="1800772"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ts val="2500"/>
              </a:lnSpc>
              <a:spcBef>
                <a:spcPts val="0"/>
              </a:spcBef>
              <a:tabLst>
                <a:tab pos="914400" algn="l"/>
                <a:tab pos="1828800" algn="l"/>
              </a:tabLst>
              <a:defRPr sz="2000" spc="0">
                <a:solidFill>
                  <a:srgbClr val="000000"/>
                </a:solidFill>
                <a:latin typeface="Arial Narrow"/>
                <a:ea typeface="Arial Narrow"/>
                <a:cs typeface="Arial Narrow"/>
                <a:sym typeface="Arial Narrow"/>
              </a:defRPr>
            </a:lvl1pPr>
          </a:lstStyle>
          <a:p>
            <a:r>
              <a:t>Coefficient [mm-1]</a:t>
            </a:r>
          </a:p>
        </p:txBody>
      </p:sp>
      <p:sp>
        <p:nvSpPr>
          <p:cNvPr id="416" name="Shape 416"/>
          <p:cNvSpPr/>
          <p:nvPr/>
        </p:nvSpPr>
        <p:spPr>
          <a:xfrm>
            <a:off x="10675620" y="3771900"/>
            <a:ext cx="1987080" cy="1066800"/>
          </a:xfrm>
          <a:prstGeom prst="roundRect">
            <a:avLst>
              <a:gd name="adj" fmla="val 17857"/>
            </a:avLst>
          </a:prstGeom>
          <a:solidFill>
            <a:srgbClr val="C4FEFC"/>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417" name="Shape 417"/>
          <p:cNvSpPr/>
          <p:nvPr/>
        </p:nvSpPr>
        <p:spPr>
          <a:xfrm>
            <a:off x="10726420" y="3740150"/>
            <a:ext cx="1987080"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i="1">
                <a:latin typeface="Iowan Old Style Bold"/>
                <a:ea typeface="Iowan Old Style Bold"/>
                <a:cs typeface="Iowan Old Style Bold"/>
                <a:sym typeface="Iowan Old Style Bold"/>
              </a:defRPr>
            </a:lvl1pPr>
          </a:lstStyle>
          <a:p>
            <a:r>
              <a:t>250 micron gas gaps</a:t>
            </a:r>
          </a:p>
        </p:txBody>
      </p:sp>
      <p:sp>
        <p:nvSpPr>
          <p:cNvPr id="418" name="Shape 418"/>
          <p:cNvSpPr/>
          <p:nvPr/>
        </p:nvSpPr>
        <p:spPr>
          <a:xfrm>
            <a:off x="126516" y="7875173"/>
            <a:ext cx="12682996" cy="87203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spcBef>
                <a:spcPts val="0"/>
              </a:spcBef>
              <a:defRPr sz="2500" spc="0">
                <a:solidFill>
                  <a:srgbClr val="000000"/>
                </a:solidFill>
                <a:latin typeface="Chalkboard"/>
                <a:ea typeface="Chalkboard"/>
                <a:cs typeface="Chalkboard"/>
                <a:sym typeface="Chalkboard"/>
              </a:defRPr>
            </a:pPr>
            <a:r>
              <a:rPr dirty="0"/>
              <a:t>N, the number of electrons in avalanche given by: N</a:t>
            </a:r>
            <a:r>
              <a:rPr baseline="-5999" dirty="0"/>
              <a:t>o</a:t>
            </a:r>
            <a:r>
              <a:rPr dirty="0"/>
              <a:t>e</a:t>
            </a:r>
            <a:r>
              <a:rPr baseline="31999" dirty="0"/>
              <a:t>αx </a:t>
            </a:r>
            <a:r>
              <a:rPr dirty="0"/>
              <a:t>α is the Townsend coefficient</a:t>
            </a:r>
          </a:p>
          <a:p>
            <a:pPr defTabSz="457200">
              <a:spcBef>
                <a:spcPts val="0"/>
              </a:spcBef>
              <a:defRPr sz="2500" spc="0">
                <a:solidFill>
                  <a:srgbClr val="FF524D"/>
                </a:solidFill>
                <a:latin typeface="Chalkboard"/>
                <a:ea typeface="Chalkboard"/>
                <a:cs typeface="Chalkboard"/>
                <a:sym typeface="Chalkboard"/>
              </a:defRPr>
            </a:pPr>
            <a:r>
              <a:rPr dirty="0">
                <a:solidFill>
                  <a:srgbClr val="000000"/>
                </a:solidFill>
              </a:rPr>
              <a:t>α 150 mm</a:t>
            </a:r>
            <a:r>
              <a:rPr baseline="31999" dirty="0">
                <a:solidFill>
                  <a:srgbClr val="000000"/>
                </a:solidFill>
              </a:rPr>
              <a:t>-1</a:t>
            </a:r>
            <a:r>
              <a:rPr dirty="0">
                <a:solidFill>
                  <a:srgbClr val="000000"/>
                </a:solidFill>
              </a:rPr>
              <a:t>, gap is 250 μm: </a:t>
            </a:r>
            <a:r>
              <a:rPr dirty="0"/>
              <a:t> </a:t>
            </a:r>
            <a:r>
              <a:rPr b="1" dirty="0"/>
              <a:t>2.10</a:t>
            </a:r>
            <a:r>
              <a:rPr b="1" baseline="31999" dirty="0"/>
              <a:t>16</a:t>
            </a:r>
            <a:r>
              <a:rPr b="1" dirty="0"/>
              <a:t> electrons in avalanche when arrives at anode</a:t>
            </a:r>
          </a:p>
        </p:txBody>
      </p:sp>
      <p:sp>
        <p:nvSpPr>
          <p:cNvPr id="419" name="Shape 419"/>
          <p:cNvSpPr/>
          <p:nvPr/>
        </p:nvSpPr>
        <p:spPr>
          <a:xfrm>
            <a:off x="2952452" y="8769310"/>
            <a:ext cx="7154556"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rPr dirty="0"/>
              <a:t>This gas gain </a:t>
            </a:r>
            <a:r>
              <a:rPr lang="en-GB" dirty="0" smtClean="0"/>
              <a:t>is crazy</a:t>
            </a:r>
            <a:r>
              <a:rPr dirty="0" smtClean="0"/>
              <a:t>: </a:t>
            </a:r>
            <a:r>
              <a:rPr dirty="0"/>
              <a:t>so what is going on here??</a:t>
            </a:r>
          </a:p>
        </p:txBody>
      </p:sp>
      <p:sp>
        <p:nvSpPr>
          <p:cNvPr id="420" name="Shape 42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
        <p:nvSpPr>
          <p:cNvPr id="2" name="Oval 1"/>
          <p:cNvSpPr/>
          <p:nvPr/>
        </p:nvSpPr>
        <p:spPr>
          <a:xfrm>
            <a:off x="4957072" y="5743100"/>
            <a:ext cx="510804" cy="510804"/>
          </a:xfrm>
          <a:prstGeom prst="ellipse">
            <a:avLst/>
          </a:prstGeom>
          <a:noFill/>
          <a:ln w="12700" cap="flat">
            <a:solidFill>
              <a:srgbClr val="66006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sp>
        <p:nvSpPr>
          <p:cNvPr id="3" name="TextBox 2"/>
          <p:cNvSpPr txBox="1"/>
          <p:nvPr/>
        </p:nvSpPr>
        <p:spPr>
          <a:xfrm>
            <a:off x="5467876" y="5726544"/>
            <a:ext cx="270974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en-US" sz="2000" b="0" i="0" u="none" strike="noStrike" cap="none" spc="28" normalizeH="0" baseline="0" dirty="0" smtClean="0">
                <a:ln>
                  <a:noFill/>
                </a:ln>
                <a:solidFill>
                  <a:srgbClr val="660066"/>
                </a:solidFill>
                <a:effectLst/>
                <a:uFillTx/>
                <a:latin typeface="Iowan Old Style Italic"/>
                <a:ea typeface="Iowan Old Style Italic"/>
                <a:cs typeface="Iowan Old Style Italic"/>
                <a:sym typeface="Iowan Old Style Italic"/>
              </a:rPr>
              <a:t>Standard 2mm gap RPC</a:t>
            </a:r>
            <a:endParaRPr kumimoji="0" lang="en-US" sz="2000" b="0" i="0" u="none" strike="noStrike" cap="none" spc="28" normalizeH="0" baseline="0" dirty="0">
              <a:ln>
                <a:noFill/>
              </a:ln>
              <a:solidFill>
                <a:srgbClr val="660066"/>
              </a:solidFill>
              <a:effectLst/>
              <a:uFillTx/>
              <a:latin typeface="Iowan Old Style Italic"/>
              <a:ea typeface="Iowan Old Style Italic"/>
              <a:cs typeface="Iowan Old Style Italic"/>
              <a:sym typeface="Iowan Old Style Italic"/>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23" name="Shape 423"/>
          <p:cNvSpPr>
            <a:spLocks noGrp="1"/>
          </p:cNvSpPr>
          <p:nvPr>
            <p:ph type="title"/>
          </p:nvPr>
        </p:nvSpPr>
        <p:spPr>
          <a:prstGeom prst="rect">
            <a:avLst/>
          </a:prstGeom>
        </p:spPr>
        <p:txBody>
          <a:bodyPr>
            <a:normAutofit fontScale="90000"/>
          </a:bodyPr>
          <a:lstStyle>
            <a:lvl1pPr defTabSz="543305">
              <a:spcBef>
                <a:spcPts val="2100"/>
              </a:spcBef>
              <a:defRPr sz="4836">
                <a:solidFill>
                  <a:srgbClr val="5D28C0"/>
                </a:solidFill>
              </a:defRPr>
            </a:lvl1pPr>
          </a:lstStyle>
          <a:p>
            <a:r>
              <a:t>The answer is space charge</a:t>
            </a:r>
          </a:p>
        </p:txBody>
      </p:sp>
      <p:sp>
        <p:nvSpPr>
          <p:cNvPr id="424" name="Shape 424"/>
          <p:cNvSpPr/>
          <p:nvPr/>
        </p:nvSpPr>
        <p:spPr>
          <a:xfrm>
            <a:off x="2794000" y="2692400"/>
            <a:ext cx="1079500" cy="2997200"/>
          </a:xfrm>
          <a:custGeom>
            <a:avLst/>
            <a:gdLst/>
            <a:ahLst/>
            <a:cxnLst>
              <a:cxn ang="0">
                <a:pos x="wd2" y="hd2"/>
              </a:cxn>
              <a:cxn ang="5400000">
                <a:pos x="wd2" y="hd2"/>
              </a:cxn>
              <a:cxn ang="10800000">
                <a:pos x="wd2" y="hd2"/>
              </a:cxn>
              <a:cxn ang="16200000">
                <a:pos x="wd2" y="hd2"/>
              </a:cxn>
            </a:cxnLst>
            <a:rect l="0" t="0" r="r" b="b"/>
            <a:pathLst>
              <a:path w="21600" h="21600" extrusionOk="0">
                <a:moveTo>
                  <a:pt x="10165" y="0"/>
                </a:moveTo>
                <a:cubicBezTo>
                  <a:pt x="9318" y="0"/>
                  <a:pt x="8640" y="9556"/>
                  <a:pt x="6099" y="11898"/>
                </a:cubicBezTo>
                <a:cubicBezTo>
                  <a:pt x="3558" y="14240"/>
                  <a:pt x="0" y="16135"/>
                  <a:pt x="0" y="17696"/>
                </a:cubicBezTo>
                <a:cubicBezTo>
                  <a:pt x="0" y="19258"/>
                  <a:pt x="4235" y="21600"/>
                  <a:pt x="10588" y="21600"/>
                </a:cubicBezTo>
                <a:cubicBezTo>
                  <a:pt x="16941" y="21600"/>
                  <a:pt x="21600" y="19778"/>
                  <a:pt x="21600" y="18347"/>
                </a:cubicBezTo>
                <a:cubicBezTo>
                  <a:pt x="21600" y="16916"/>
                  <a:pt x="16264" y="13720"/>
                  <a:pt x="14993" y="11898"/>
                </a:cubicBezTo>
                <a:cubicBezTo>
                  <a:pt x="13722" y="10077"/>
                  <a:pt x="10165" y="0"/>
                  <a:pt x="10165" y="0"/>
                </a:cubicBezTo>
                <a:close/>
              </a:path>
            </a:pathLst>
          </a:custGeom>
          <a:gradFill>
            <a:gsLst>
              <a:gs pos="0">
                <a:srgbClr val="FFFB00">
                  <a:alpha val="0"/>
                </a:srgbClr>
              </a:gs>
              <a:gs pos="100000">
                <a:srgbClr val="FF2600"/>
              </a:gs>
            </a:gsLst>
            <a:lin ang="5400000"/>
          </a:gradFill>
          <a:ln w="25400">
            <a:solidFill>
              <a:srgbClr val="FFFFFF"/>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nvGrpSpPr>
          <p:cNvPr id="437" name="Group 437"/>
          <p:cNvGrpSpPr/>
          <p:nvPr/>
        </p:nvGrpSpPr>
        <p:grpSpPr>
          <a:xfrm>
            <a:off x="1887220" y="2668105"/>
            <a:ext cx="3576321" cy="3508559"/>
            <a:chOff x="0" y="1169478"/>
            <a:chExt cx="3576319" cy="3508557"/>
          </a:xfrm>
        </p:grpSpPr>
        <p:sp>
          <p:nvSpPr>
            <p:cNvPr id="425" name="Shape 425"/>
            <p:cNvSpPr/>
            <p:nvPr/>
          </p:nvSpPr>
          <p:spPr>
            <a:xfrm flipV="1">
              <a:off x="650239"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26" name="Shape 426"/>
            <p:cNvSpPr/>
            <p:nvPr/>
          </p:nvSpPr>
          <p:spPr>
            <a:xfrm flipV="1">
              <a:off x="975360"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27" name="Shape 427"/>
            <p:cNvSpPr/>
            <p:nvPr/>
          </p:nvSpPr>
          <p:spPr>
            <a:xfrm flipV="1">
              <a:off x="1300479"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28" name="Shape 428"/>
            <p:cNvSpPr/>
            <p:nvPr/>
          </p:nvSpPr>
          <p:spPr>
            <a:xfrm flipV="1">
              <a:off x="1625599"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29" name="Shape 429"/>
            <p:cNvSpPr/>
            <p:nvPr/>
          </p:nvSpPr>
          <p:spPr>
            <a:xfrm flipV="1">
              <a:off x="1950720"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0" name="Shape 430"/>
            <p:cNvSpPr/>
            <p:nvPr/>
          </p:nvSpPr>
          <p:spPr>
            <a:xfrm flipV="1">
              <a:off x="2275840"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1" name="Shape 431"/>
            <p:cNvSpPr/>
            <p:nvPr/>
          </p:nvSpPr>
          <p:spPr>
            <a:xfrm flipV="1">
              <a:off x="2600959"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2" name="Shape 432"/>
            <p:cNvSpPr/>
            <p:nvPr/>
          </p:nvSpPr>
          <p:spPr>
            <a:xfrm flipV="1">
              <a:off x="2926080"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3" name="Shape 433"/>
            <p:cNvSpPr/>
            <p:nvPr/>
          </p:nvSpPr>
          <p:spPr>
            <a:xfrm flipV="1">
              <a:off x="3251200"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4" name="Shape 434"/>
            <p:cNvSpPr/>
            <p:nvPr/>
          </p:nvSpPr>
          <p:spPr>
            <a:xfrm flipV="1">
              <a:off x="3576319"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5" name="Shape 435"/>
            <p:cNvSpPr/>
            <p:nvPr/>
          </p:nvSpPr>
          <p:spPr>
            <a:xfrm flipV="1">
              <a:off x="325119"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6" name="Shape 436"/>
            <p:cNvSpPr/>
            <p:nvPr/>
          </p:nvSpPr>
          <p:spPr>
            <a:xfrm flipV="1">
              <a:off x="-1" y="1169478"/>
              <a:ext cx="2"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grpSp>
      <p:sp>
        <p:nvSpPr>
          <p:cNvPr id="438" name="Shape 438"/>
          <p:cNvSpPr/>
          <p:nvPr/>
        </p:nvSpPr>
        <p:spPr>
          <a:xfrm>
            <a:off x="1600200" y="2095500"/>
            <a:ext cx="4229100" cy="571500"/>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439" name="Shape 439"/>
          <p:cNvSpPr/>
          <p:nvPr/>
        </p:nvSpPr>
        <p:spPr>
          <a:xfrm>
            <a:off x="3239958" y="2045017"/>
            <a:ext cx="860684" cy="11144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8382" algn="ctr" defTabSz="457200">
              <a:lnSpc>
                <a:spcPts val="4200"/>
              </a:lnSpc>
              <a:spcBef>
                <a:spcPts val="0"/>
              </a:spcBef>
              <a:tabLst>
                <a:tab pos="38100" algn="l"/>
                <a:tab pos="127000" algn="l"/>
                <a:tab pos="1422400" algn="l"/>
                <a:tab pos="2717800" algn="l"/>
                <a:tab pos="4025900" algn="l"/>
                <a:tab pos="5321300" algn="l"/>
                <a:tab pos="6502400" algn="l"/>
                <a:tab pos="7797800" algn="l"/>
                <a:tab pos="9105900" algn="l"/>
                <a:tab pos="10401300" algn="l"/>
                <a:tab pos="11709400" algn="l"/>
                <a:tab pos="13004800" algn="l"/>
                <a:tab pos="14300200" algn="l"/>
                <a:tab pos="15608300" algn="l"/>
              </a:tabLst>
              <a:defRPr sz="3400" spc="0">
                <a:solidFill>
                  <a:srgbClr val="5E30EB"/>
                </a:solidFill>
                <a:latin typeface="Arial Narrow"/>
                <a:ea typeface="Arial Narrow"/>
                <a:cs typeface="Arial Narrow"/>
                <a:sym typeface="Arial Narrow"/>
              </a:defRPr>
            </a:lvl1pPr>
          </a:lstStyle>
          <a:p>
            <a:r>
              <a:t>-HV</a:t>
            </a:r>
          </a:p>
        </p:txBody>
      </p:sp>
      <p:sp>
        <p:nvSpPr>
          <p:cNvPr id="440" name="Shape 440"/>
          <p:cNvSpPr/>
          <p:nvPr/>
        </p:nvSpPr>
        <p:spPr>
          <a:xfrm>
            <a:off x="1536700" y="6172200"/>
            <a:ext cx="4229100" cy="571500"/>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441" name="Shape 441"/>
          <p:cNvSpPr/>
          <p:nvPr/>
        </p:nvSpPr>
        <p:spPr>
          <a:xfrm>
            <a:off x="3113220" y="6144577"/>
            <a:ext cx="1048120" cy="11144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8382" algn="ctr" defTabSz="457200">
              <a:lnSpc>
                <a:spcPts val="4200"/>
              </a:lnSpc>
              <a:spcBef>
                <a:spcPts val="0"/>
              </a:spcBef>
              <a:tabLst>
                <a:tab pos="38100" algn="l"/>
                <a:tab pos="127000" algn="l"/>
                <a:tab pos="1422400" algn="l"/>
                <a:tab pos="2717800" algn="l"/>
                <a:tab pos="4025900" algn="l"/>
                <a:tab pos="5321300" algn="l"/>
                <a:tab pos="6502400" algn="l"/>
                <a:tab pos="7797800" algn="l"/>
                <a:tab pos="9105900" algn="l"/>
                <a:tab pos="10401300" algn="l"/>
                <a:tab pos="11709400" algn="l"/>
                <a:tab pos="13004800" algn="l"/>
                <a:tab pos="14300200" algn="l"/>
                <a:tab pos="15608300" algn="l"/>
              </a:tabLst>
              <a:defRPr sz="3400" spc="0">
                <a:solidFill>
                  <a:srgbClr val="9929BD"/>
                </a:solidFill>
                <a:latin typeface="Arial Narrow"/>
                <a:ea typeface="Arial Narrow"/>
                <a:cs typeface="Arial Narrow"/>
                <a:sym typeface="Arial Narrow"/>
              </a:defRPr>
            </a:lvl1pPr>
          </a:lstStyle>
          <a:p>
            <a:r>
              <a:t>+ HV</a:t>
            </a:r>
          </a:p>
        </p:txBody>
      </p:sp>
      <p:sp>
        <p:nvSpPr>
          <p:cNvPr id="442" name="Shape 442"/>
          <p:cNvSpPr/>
          <p:nvPr/>
        </p:nvSpPr>
        <p:spPr>
          <a:xfrm>
            <a:off x="5899065" y="1837901"/>
            <a:ext cx="6731001" cy="57721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8382" algn="ctr" defTabSz="457200">
              <a:lnSpc>
                <a:spcPts val="4200"/>
              </a:lnSpc>
              <a:spcBef>
                <a:spcPts val="0"/>
              </a:spcBef>
              <a:tabLst>
                <a:tab pos="38100" algn="l"/>
                <a:tab pos="127000" algn="l"/>
                <a:tab pos="1422400" algn="l"/>
                <a:tab pos="2717800" algn="l"/>
                <a:tab pos="4025900" algn="l"/>
                <a:tab pos="5321300" algn="l"/>
                <a:tab pos="6629400" algn="l"/>
                <a:tab pos="7797800" algn="l"/>
                <a:tab pos="9105900" algn="l"/>
                <a:tab pos="10401300" algn="l"/>
                <a:tab pos="11709400" algn="l"/>
                <a:tab pos="13004800" algn="l"/>
                <a:tab pos="14300200" algn="l"/>
                <a:tab pos="15608300" algn="l"/>
              </a:tabLst>
              <a:defRPr sz="3400" spc="0">
                <a:solidFill>
                  <a:srgbClr val="262626"/>
                </a:solidFill>
                <a:latin typeface="Arial Narrow"/>
                <a:ea typeface="Arial Narrow"/>
                <a:cs typeface="Arial Narrow"/>
                <a:sym typeface="Arial Narrow"/>
              </a:defRPr>
            </a:lvl1pPr>
          </a:lstStyle>
          <a:p>
            <a:r>
              <a:t>As the ‘avalanche’ grows - every time an ionising collision creates an electron, there is also a positive ion created.  Since the positive ion is heavy - it is stationary (in time scale of avalanche formation).  The charge of these positive ions reduces the electric field seen by the electrons in the ‘head’ of the avalanche.  i.e. Gas gain is reduced - so avalanche grows to certain size and then growth slows down.</a:t>
            </a:r>
          </a:p>
        </p:txBody>
      </p:sp>
      <p:sp>
        <p:nvSpPr>
          <p:cNvPr id="443" name="Shape 443"/>
          <p:cNvSpPr/>
          <p:nvPr/>
        </p:nvSpPr>
        <p:spPr>
          <a:xfrm flipV="1">
            <a:off x="1677811" y="5689599"/>
            <a:ext cx="1611490" cy="1656928"/>
          </a:xfrm>
          <a:prstGeom prst="line">
            <a:avLst/>
          </a:prstGeom>
          <a:ln w="25400">
            <a:solidFill>
              <a:srgbClr val="000000"/>
            </a:solidFill>
            <a:miter lim="400000"/>
            <a:tail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444" name="Shape 444"/>
          <p:cNvSpPr/>
          <p:nvPr/>
        </p:nvSpPr>
        <p:spPr>
          <a:xfrm>
            <a:off x="594698" y="7339965"/>
            <a:ext cx="3670301" cy="16319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8382" algn="ctr" defTabSz="457200">
              <a:lnSpc>
                <a:spcPts val="4200"/>
              </a:lnSpc>
              <a:spcBef>
                <a:spcPts val="0"/>
              </a:spcBef>
              <a:tabLst>
                <a:tab pos="38100" algn="l"/>
                <a:tab pos="127000" algn="l"/>
                <a:tab pos="1422400" algn="l"/>
                <a:tab pos="2717800" algn="l"/>
                <a:tab pos="3898900" algn="l"/>
                <a:tab pos="5207000" algn="l"/>
                <a:tab pos="6502400" algn="l"/>
                <a:tab pos="7797800" algn="l"/>
                <a:tab pos="9105900" algn="l"/>
                <a:tab pos="10401300" algn="l"/>
                <a:tab pos="11709400" algn="l"/>
                <a:tab pos="13004800" algn="l"/>
                <a:tab pos="14300200" algn="l"/>
                <a:tab pos="15608300" algn="l"/>
              </a:tabLst>
              <a:defRPr sz="3400" spc="0">
                <a:solidFill>
                  <a:srgbClr val="000000"/>
                </a:solidFill>
                <a:latin typeface="Arial Narrow"/>
                <a:ea typeface="Arial Narrow"/>
                <a:cs typeface="Arial Narrow"/>
                <a:sym typeface="Arial Narrow"/>
              </a:defRPr>
            </a:lvl1pPr>
          </a:lstStyle>
          <a:p>
            <a:r>
              <a:t>Low field region due to space charge</a:t>
            </a:r>
          </a:p>
        </p:txBody>
      </p:sp>
      <p:sp>
        <p:nvSpPr>
          <p:cNvPr id="445" name="Shape 445"/>
          <p:cNvSpPr/>
          <p:nvPr/>
        </p:nvSpPr>
        <p:spPr>
          <a:xfrm>
            <a:off x="4370846" y="7245841"/>
            <a:ext cx="8204201" cy="214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spcBef>
                <a:spcPts val="0"/>
              </a:spcBef>
              <a:defRPr sz="3400" spc="0">
                <a:solidFill>
                  <a:srgbClr val="FF5340"/>
                </a:solidFill>
                <a:latin typeface="Chalkboard"/>
                <a:ea typeface="Chalkboard"/>
                <a:cs typeface="Chalkboard"/>
                <a:sym typeface="Chalkboard"/>
              </a:defRPr>
            </a:lvl1pPr>
          </a:lstStyle>
          <a:p>
            <a:r>
              <a:t>Small gas gaps - avalanche is more dense - space charge is more important</a:t>
            </a:r>
          </a:p>
        </p:txBody>
      </p:sp>
      <p:sp>
        <p:nvSpPr>
          <p:cNvPr id="446" name="Shape 446"/>
          <p:cNvSpPr/>
          <p:nvPr/>
        </p:nvSpPr>
        <p:spPr>
          <a:xfrm>
            <a:off x="2999147" y="50595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47" name="Shape 447"/>
          <p:cNvSpPr/>
          <p:nvPr/>
        </p:nvSpPr>
        <p:spPr>
          <a:xfrm>
            <a:off x="3291247" y="51738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48" name="Shape 448"/>
          <p:cNvSpPr/>
          <p:nvPr/>
        </p:nvSpPr>
        <p:spPr>
          <a:xfrm>
            <a:off x="2910247" y="52373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49" name="Shape 449"/>
          <p:cNvSpPr/>
          <p:nvPr/>
        </p:nvSpPr>
        <p:spPr>
          <a:xfrm>
            <a:off x="3570647" y="51738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0" name="Shape 450"/>
          <p:cNvSpPr/>
          <p:nvPr/>
        </p:nvSpPr>
        <p:spPr>
          <a:xfrm>
            <a:off x="3215047" y="49960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1" name="Shape 451"/>
          <p:cNvSpPr/>
          <p:nvPr/>
        </p:nvSpPr>
        <p:spPr>
          <a:xfrm>
            <a:off x="2757847" y="50341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2" name="Shape 452"/>
          <p:cNvSpPr/>
          <p:nvPr/>
        </p:nvSpPr>
        <p:spPr>
          <a:xfrm>
            <a:off x="3189647" y="44880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3" name="Shape 453"/>
          <p:cNvSpPr/>
          <p:nvPr/>
        </p:nvSpPr>
        <p:spPr>
          <a:xfrm>
            <a:off x="3291247" y="53770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4" name="Shape 454"/>
          <p:cNvSpPr/>
          <p:nvPr/>
        </p:nvSpPr>
        <p:spPr>
          <a:xfrm>
            <a:off x="3075347" y="48055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5" name="Shape 455"/>
          <p:cNvSpPr/>
          <p:nvPr/>
        </p:nvSpPr>
        <p:spPr>
          <a:xfrm>
            <a:off x="3494447" y="48563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6" name="Shape 456"/>
          <p:cNvSpPr/>
          <p:nvPr/>
        </p:nvSpPr>
        <p:spPr>
          <a:xfrm>
            <a:off x="3049947" y="53516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7" name="Shape 457"/>
          <p:cNvSpPr/>
          <p:nvPr/>
        </p:nvSpPr>
        <p:spPr>
          <a:xfrm>
            <a:off x="3608747" y="49960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8" name="Shape 458"/>
          <p:cNvSpPr/>
          <p:nvPr/>
        </p:nvSpPr>
        <p:spPr>
          <a:xfrm>
            <a:off x="3253147" y="40562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9" name="Shape 459"/>
          <p:cNvSpPr/>
          <p:nvPr/>
        </p:nvSpPr>
        <p:spPr>
          <a:xfrm>
            <a:off x="3189647" y="34466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0" name="Shape 460"/>
          <p:cNvSpPr/>
          <p:nvPr/>
        </p:nvSpPr>
        <p:spPr>
          <a:xfrm>
            <a:off x="2757847" y="48055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1" name="Shape 461"/>
          <p:cNvSpPr/>
          <p:nvPr/>
        </p:nvSpPr>
        <p:spPr>
          <a:xfrm>
            <a:off x="3354747" y="4716685"/>
            <a:ext cx="29229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2" name="Shape 462"/>
          <p:cNvSpPr/>
          <p:nvPr/>
        </p:nvSpPr>
        <p:spPr>
          <a:xfrm>
            <a:off x="3227895" y="5618385"/>
            <a:ext cx="21580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3" name="Shape 463"/>
          <p:cNvSpPr/>
          <p:nvPr/>
        </p:nvSpPr>
        <p:spPr>
          <a:xfrm>
            <a:off x="3646995" y="5453285"/>
            <a:ext cx="21580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4" name="Shape 464"/>
          <p:cNvSpPr/>
          <p:nvPr/>
        </p:nvSpPr>
        <p:spPr>
          <a:xfrm>
            <a:off x="3291395" y="5516785"/>
            <a:ext cx="21580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5" name="Shape 465"/>
          <p:cNvSpPr/>
          <p:nvPr/>
        </p:nvSpPr>
        <p:spPr>
          <a:xfrm>
            <a:off x="3532695" y="5516785"/>
            <a:ext cx="21580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6" name="Shape 466"/>
          <p:cNvSpPr/>
          <p:nvPr/>
        </p:nvSpPr>
        <p:spPr>
          <a:xfrm>
            <a:off x="3037395" y="5516785"/>
            <a:ext cx="21580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7" name="Shape 467"/>
          <p:cNvSpPr/>
          <p:nvPr/>
        </p:nvSpPr>
        <p:spPr>
          <a:xfrm>
            <a:off x="2910395" y="5440585"/>
            <a:ext cx="21580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8" name="Shape 46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p:cNvSpPr>
          <p:nvPr>
            <p:ph type="body" idx="13"/>
          </p:nvPr>
        </p:nvSpPr>
        <p:spPr>
          <a:xfrm>
            <a:off x="139700" y="1268458"/>
            <a:ext cx="1195963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71" name="Shape 471"/>
          <p:cNvSpPr>
            <a:spLocks noGrp="1"/>
          </p:cNvSpPr>
          <p:nvPr>
            <p:ph type="title"/>
          </p:nvPr>
        </p:nvSpPr>
        <p:spPr>
          <a:xfrm>
            <a:off x="139700" y="469900"/>
            <a:ext cx="11861800" cy="723900"/>
          </a:xfrm>
          <a:prstGeom prst="rect">
            <a:avLst/>
          </a:prstGeom>
        </p:spPr>
        <p:txBody>
          <a:bodyPr>
            <a:normAutofit fontScale="90000"/>
          </a:bodyPr>
          <a:lstStyle>
            <a:lvl1pPr defTabSz="543305">
              <a:spcBef>
                <a:spcPts val="2100"/>
              </a:spcBef>
              <a:defRPr sz="4836">
                <a:solidFill>
                  <a:srgbClr val="000000"/>
                </a:solidFill>
              </a:defRPr>
            </a:lvl1pPr>
          </a:lstStyle>
          <a:p>
            <a:r>
              <a:t>Modelling space charge is non-trivial</a:t>
            </a:r>
          </a:p>
        </p:txBody>
      </p:sp>
      <p:sp>
        <p:nvSpPr>
          <p:cNvPr id="472" name="Shape 472"/>
          <p:cNvSpPr/>
          <p:nvPr/>
        </p:nvSpPr>
        <p:spPr>
          <a:xfrm>
            <a:off x="76200" y="1549400"/>
            <a:ext cx="12086630" cy="3705137"/>
          </a:xfrm>
          <a:prstGeom prst="rect">
            <a:avLst/>
          </a:prstGeom>
          <a:ln w="63500">
            <a:solidFill>
              <a:srgbClr val="FFAD51"/>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473" name="pasted-image.png"/>
          <p:cNvPicPr>
            <a:picLocks noChangeAspect="1"/>
          </p:cNvPicPr>
          <p:nvPr/>
        </p:nvPicPr>
        <p:blipFill>
          <a:blip r:embed="rId2">
            <a:extLst/>
          </a:blip>
          <a:stretch>
            <a:fillRect/>
          </a:stretch>
        </p:blipFill>
        <p:spPr>
          <a:xfrm>
            <a:off x="117590" y="1653150"/>
            <a:ext cx="7046258" cy="3497636"/>
          </a:xfrm>
          <a:prstGeom prst="rect">
            <a:avLst/>
          </a:prstGeom>
          <a:ln w="12700">
            <a:miter lim="400000"/>
          </a:ln>
        </p:spPr>
      </p:pic>
      <p:pic>
        <p:nvPicPr>
          <p:cNvPr id="474" name="pasted-image.png"/>
          <p:cNvPicPr>
            <a:picLocks noChangeAspect="1"/>
          </p:cNvPicPr>
          <p:nvPr/>
        </p:nvPicPr>
        <p:blipFill>
          <a:blip r:embed="rId3">
            <a:extLst/>
          </a:blip>
          <a:stretch>
            <a:fillRect/>
          </a:stretch>
        </p:blipFill>
        <p:spPr>
          <a:xfrm>
            <a:off x="24882" y="5508536"/>
            <a:ext cx="7043423" cy="3755367"/>
          </a:xfrm>
          <a:prstGeom prst="rect">
            <a:avLst/>
          </a:prstGeom>
          <a:ln w="12700">
            <a:miter lim="400000"/>
          </a:ln>
        </p:spPr>
      </p:pic>
      <p:sp>
        <p:nvSpPr>
          <p:cNvPr id="475" name="Shape 475"/>
          <p:cNvSpPr/>
          <p:nvPr/>
        </p:nvSpPr>
        <p:spPr>
          <a:xfrm>
            <a:off x="7440098" y="2616200"/>
            <a:ext cx="4520500"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A very good description can be found here</a:t>
            </a:r>
          </a:p>
        </p:txBody>
      </p:sp>
      <p:sp>
        <p:nvSpPr>
          <p:cNvPr id="476" name="Shape 476"/>
          <p:cNvSpPr/>
          <p:nvPr/>
        </p:nvSpPr>
        <p:spPr>
          <a:xfrm>
            <a:off x="76200" y="5354596"/>
            <a:ext cx="12086630" cy="3888780"/>
          </a:xfrm>
          <a:prstGeom prst="rect">
            <a:avLst/>
          </a:prstGeom>
          <a:ln w="63500">
            <a:solidFill>
              <a:srgbClr val="E85AD8"/>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477" name="Shape 477"/>
          <p:cNvSpPr/>
          <p:nvPr/>
        </p:nvSpPr>
        <p:spPr>
          <a:xfrm>
            <a:off x="7440098" y="6743700"/>
            <a:ext cx="4520500"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An implementation of the Lippmann Riegler paper</a:t>
            </a:r>
          </a:p>
        </p:txBody>
      </p:sp>
      <p:sp>
        <p:nvSpPr>
          <p:cNvPr id="478" name="Shape 47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81" name="Shape 481"/>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Time dependance of avalanche development</a:t>
            </a:r>
          </a:p>
        </p:txBody>
      </p:sp>
      <p:pic>
        <p:nvPicPr>
          <p:cNvPr id="482" name="space charge-mod2.pdf"/>
          <p:cNvPicPr>
            <a:picLocks noChangeAspect="1"/>
          </p:cNvPicPr>
          <p:nvPr/>
        </p:nvPicPr>
        <p:blipFill>
          <a:blip r:embed="rId2">
            <a:extLst/>
          </a:blip>
          <a:stretch>
            <a:fillRect/>
          </a:stretch>
        </p:blipFill>
        <p:spPr>
          <a:xfrm>
            <a:off x="93133" y="1993899"/>
            <a:ext cx="8282464" cy="7117743"/>
          </a:xfrm>
          <a:prstGeom prst="rect">
            <a:avLst/>
          </a:prstGeom>
          <a:ln w="12700">
            <a:miter lim="400000"/>
          </a:ln>
        </p:spPr>
      </p:pic>
      <p:sp>
        <p:nvSpPr>
          <p:cNvPr id="483" name="Shape 483"/>
          <p:cNvSpPr/>
          <p:nvPr/>
        </p:nvSpPr>
        <p:spPr>
          <a:xfrm>
            <a:off x="8238634" y="1486331"/>
            <a:ext cx="4766166" cy="787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rPr dirty="0"/>
              <a:t>Notes</a:t>
            </a:r>
          </a:p>
          <a:p>
            <a:pPr marL="411162" indent="-411162">
              <a:buClr>
                <a:srgbClr val="000000"/>
              </a:buClr>
              <a:buSzPct val="45000"/>
              <a:buBlip>
                <a:blip r:embed="rId3"/>
              </a:buBlip>
              <a:defRPr>
                <a:solidFill>
                  <a:srgbClr val="000000"/>
                </a:solidFill>
              </a:defRPr>
            </a:pPr>
            <a:r>
              <a:rPr dirty="0"/>
              <a:t>Avalanche that begins halfway through gap generates a large number of electrons</a:t>
            </a:r>
          </a:p>
          <a:p>
            <a:pPr marL="411162" indent="-411162">
              <a:buSzPct val="45000"/>
              <a:buBlip>
                <a:blip r:embed="rId3"/>
              </a:buBlip>
              <a:defRPr>
                <a:solidFill>
                  <a:srgbClr val="000000"/>
                </a:solidFill>
              </a:defRPr>
            </a:pPr>
            <a:r>
              <a:rPr dirty="0"/>
              <a:t>Electrons present in time 710</a:t>
            </a:r>
            <a:r>
              <a:rPr sz="700" spc="7" dirty="0"/>
              <a:t> </a:t>
            </a:r>
            <a:r>
              <a:rPr dirty="0"/>
              <a:t>ps are captured - and negative ions created by time 880 ps (n.b. attachment coefficient = to Townsend coefficient at 50 kV/cm)</a:t>
            </a:r>
          </a:p>
          <a:p>
            <a:pPr marL="411162" indent="-411162">
              <a:buSzPct val="45000"/>
              <a:buBlip>
                <a:blip r:embed="rId3"/>
              </a:buBlip>
              <a:defRPr>
                <a:solidFill>
                  <a:srgbClr val="000000"/>
                </a:solidFill>
              </a:defRPr>
            </a:pPr>
            <a:r>
              <a:rPr dirty="0"/>
              <a:t>Electric field (100 kV/cm) is completely modified by space charge effects : varies between -40 kV/cm to 200 kV/cm</a:t>
            </a:r>
          </a:p>
        </p:txBody>
      </p:sp>
      <p:sp>
        <p:nvSpPr>
          <p:cNvPr id="484" name="Shape 48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87" name="Shape 487"/>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So what have we learned?</a:t>
            </a:r>
          </a:p>
        </p:txBody>
      </p:sp>
      <p:sp>
        <p:nvSpPr>
          <p:cNvPr id="488" name="Shape 488"/>
          <p:cNvSpPr/>
          <p:nvPr/>
        </p:nvSpPr>
        <p:spPr>
          <a:xfrm>
            <a:off x="634959" y="1955438"/>
            <a:ext cx="11734882" cy="3226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1162" indent="-411162">
              <a:buSzPct val="75000"/>
              <a:buFont typeface="Zapf Dingbats"/>
              <a:buChar char="➤"/>
            </a:pPr>
            <a:r>
              <a:rPr dirty="0"/>
              <a:t>250 micron gaps - avalanches that start 100 micron from cathode can give observable signal: so, as an example, a 10 gap MRPC with 250 micron gaps will have signals from 7 or 8 gaps</a:t>
            </a:r>
          </a:p>
          <a:p>
            <a:pPr marL="411162" indent="-411162">
              <a:buSzPct val="75000"/>
              <a:buFont typeface="Zapf Dingbats"/>
              <a:buChar char="➤"/>
            </a:pPr>
            <a:r>
              <a:rPr dirty="0"/>
              <a:t>Avalanches grow to ~ 10</a:t>
            </a:r>
            <a:r>
              <a:rPr baseline="31999" dirty="0"/>
              <a:t>7</a:t>
            </a:r>
            <a:r>
              <a:rPr dirty="0"/>
              <a:t> electrons - then space charge kicks in - stops growth </a:t>
            </a:r>
          </a:p>
          <a:p>
            <a:pPr marL="1350962" lvl="2" indent="-411162">
              <a:buSzPct val="75000"/>
              <a:buFont typeface="Zapf Dingbats"/>
              <a:buChar char="➤"/>
              <a:defRPr>
                <a:solidFill>
                  <a:srgbClr val="000000"/>
                </a:solidFill>
              </a:defRPr>
            </a:pPr>
            <a:r>
              <a:rPr dirty="0"/>
              <a:t>Big suppression of ‘streamers’</a:t>
            </a:r>
          </a:p>
          <a:p>
            <a:pPr marL="1350962" lvl="2" indent="-411162">
              <a:buSzPct val="75000"/>
              <a:buFont typeface="Zapf Dingbats"/>
              <a:buChar char="➤"/>
              <a:defRPr>
                <a:solidFill>
                  <a:srgbClr val="000000"/>
                </a:solidFill>
              </a:defRPr>
            </a:pPr>
            <a:r>
              <a:rPr dirty="0"/>
              <a:t>gain only weakly dependant on gap </a:t>
            </a:r>
            <a:r>
              <a:rPr dirty="0" smtClean="0"/>
              <a:t>size</a:t>
            </a:r>
            <a:r>
              <a:rPr lang="en-GB" dirty="0"/>
              <a:t> </a:t>
            </a:r>
            <a:r>
              <a:rPr lang="en-GB" dirty="0" smtClean="0"/>
              <a:t>(electric field)</a:t>
            </a:r>
            <a:endParaRPr dirty="0"/>
          </a:p>
        </p:txBody>
      </p:sp>
      <p:sp>
        <p:nvSpPr>
          <p:cNvPr id="489" name="Shape 489"/>
          <p:cNvSpPr/>
          <p:nvPr/>
        </p:nvSpPr>
        <p:spPr>
          <a:xfrm>
            <a:off x="634959" y="5588461"/>
            <a:ext cx="11734882" cy="20056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1162" indent="-411162">
              <a:buClr>
                <a:srgbClr val="D74737"/>
              </a:buClr>
              <a:buSzPct val="75000"/>
              <a:buFont typeface="Zapf Dingbats"/>
              <a:buChar char="➤"/>
              <a:defRPr>
                <a:solidFill>
                  <a:srgbClr val="BE3B34"/>
                </a:solidFill>
              </a:defRPr>
            </a:pPr>
            <a:r>
              <a:rPr dirty="0"/>
              <a:t>Large amount of ions (negative ions from electron capture and positive ions since gain is so high)</a:t>
            </a:r>
          </a:p>
          <a:p>
            <a:pPr marL="1350962" lvl="2" indent="-411162">
              <a:buClr>
                <a:srgbClr val="D74737"/>
              </a:buClr>
              <a:buSzPct val="75000"/>
              <a:buFont typeface="Zapf Dingbats"/>
              <a:buChar char="➤"/>
              <a:defRPr>
                <a:solidFill>
                  <a:srgbClr val="BE3B34"/>
                </a:solidFill>
              </a:defRPr>
            </a:pPr>
            <a:r>
              <a:rPr dirty="0"/>
              <a:t>expect fast signal/total signal to be low and </a:t>
            </a:r>
            <a:r>
              <a:rPr lang="en-GB" dirty="0" smtClean="0"/>
              <a:t>MRPC </a:t>
            </a:r>
            <a:r>
              <a:rPr dirty="0" smtClean="0"/>
              <a:t>to </a:t>
            </a:r>
            <a:r>
              <a:rPr dirty="0"/>
              <a:t>be more sensitive to rate effects </a:t>
            </a:r>
          </a:p>
        </p:txBody>
      </p:sp>
      <p:sp>
        <p:nvSpPr>
          <p:cNvPr id="490" name="Shape 490"/>
          <p:cNvSpPr/>
          <p:nvPr/>
        </p:nvSpPr>
        <p:spPr>
          <a:xfrm>
            <a:off x="280275" y="3918720"/>
            <a:ext cx="84544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spc="57">
                <a:latin typeface="Apple Color Emoji"/>
                <a:ea typeface="Apple Color Emoji"/>
                <a:cs typeface="Apple Color Emoji"/>
                <a:sym typeface="Apple Color Emoji"/>
              </a:defRPr>
            </a:lvl1pPr>
          </a:lstStyle>
          <a:p>
            <a:r>
              <a:t>😀</a:t>
            </a:r>
          </a:p>
        </p:txBody>
      </p:sp>
      <p:sp>
        <p:nvSpPr>
          <p:cNvPr id="491" name="Shape 491"/>
          <p:cNvSpPr/>
          <p:nvPr/>
        </p:nvSpPr>
        <p:spPr>
          <a:xfrm>
            <a:off x="280275" y="2318520"/>
            <a:ext cx="84544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spc="57">
                <a:latin typeface="Apple Color Emoji"/>
                <a:ea typeface="Apple Color Emoji"/>
                <a:cs typeface="Apple Color Emoji"/>
                <a:sym typeface="Apple Color Emoji"/>
              </a:defRPr>
            </a:lvl1pPr>
          </a:lstStyle>
          <a:p>
            <a:r>
              <a:t>😀</a:t>
            </a:r>
          </a:p>
        </p:txBody>
      </p:sp>
      <p:sp>
        <p:nvSpPr>
          <p:cNvPr id="492" name="Shape 492"/>
          <p:cNvSpPr/>
          <p:nvPr/>
        </p:nvSpPr>
        <p:spPr>
          <a:xfrm>
            <a:off x="4128375" y="5903959"/>
            <a:ext cx="871094"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spc="58"/>
            </a:lvl1pPr>
          </a:lstStyle>
          <a:p>
            <a:r>
              <a:t>😟</a:t>
            </a:r>
          </a:p>
        </p:txBody>
      </p:sp>
      <p:sp>
        <p:nvSpPr>
          <p:cNvPr id="493" name="Shape 49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96" name="Shape 496"/>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Reminder:</a:t>
            </a:r>
          </a:p>
        </p:txBody>
      </p:sp>
      <p:sp>
        <p:nvSpPr>
          <p:cNvPr id="497" name="Shape 497"/>
          <p:cNvSpPr/>
          <p:nvPr/>
        </p:nvSpPr>
        <p:spPr>
          <a:xfrm>
            <a:off x="673975" y="3830637"/>
            <a:ext cx="94989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anode</a:t>
            </a:r>
          </a:p>
        </p:txBody>
      </p:sp>
      <p:sp>
        <p:nvSpPr>
          <p:cNvPr id="498" name="Shape 498"/>
          <p:cNvSpPr/>
          <p:nvPr/>
        </p:nvSpPr>
        <p:spPr>
          <a:xfrm>
            <a:off x="409661" y="2387599"/>
            <a:ext cx="120304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cathode</a:t>
            </a:r>
          </a:p>
        </p:txBody>
      </p:sp>
      <p:sp>
        <p:nvSpPr>
          <p:cNvPr id="499" name="Shape 499"/>
          <p:cNvSpPr/>
          <p:nvPr/>
        </p:nvSpPr>
        <p:spPr>
          <a:xfrm>
            <a:off x="3857259" y="2203450"/>
            <a:ext cx="5666104"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r>
              <a:t>largest part of signal is generated by positive ions drifting back to cathode</a:t>
            </a:r>
          </a:p>
        </p:txBody>
      </p:sp>
      <p:sp>
        <p:nvSpPr>
          <p:cNvPr id="500" name="Shape 500"/>
          <p:cNvSpPr/>
          <p:nvPr/>
        </p:nvSpPr>
        <p:spPr>
          <a:xfrm>
            <a:off x="521575" y="8115299"/>
            <a:ext cx="5811839"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fast/total = 3.3/22 = 15 % in this case</a:t>
            </a:r>
          </a:p>
        </p:txBody>
      </p:sp>
      <p:sp>
        <p:nvSpPr>
          <p:cNvPr id="501" name="Shape 501"/>
          <p:cNvSpPr/>
          <p:nvPr/>
        </p:nvSpPr>
        <p:spPr>
          <a:xfrm>
            <a:off x="9881475" y="7975599"/>
            <a:ext cx="227755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2 mm gap RPC</a:t>
            </a:r>
          </a:p>
        </p:txBody>
      </p:sp>
      <p:sp>
        <p:nvSpPr>
          <p:cNvPr id="502" name="Shape 502"/>
          <p:cNvSpPr/>
          <p:nvPr/>
        </p:nvSpPr>
        <p:spPr>
          <a:xfrm>
            <a:off x="1143000" y="2946400"/>
            <a:ext cx="1524001" cy="249238"/>
          </a:xfrm>
          <a:prstGeom prst="rect">
            <a:avLst/>
          </a:prstGeom>
          <a:solidFill>
            <a:srgbClr val="EAA122"/>
          </a:solidFill>
          <a:ln>
            <a:solidFill>
              <a:srgbClr val="000000"/>
            </a:solidFill>
            <a:miter lim="400000"/>
          </a:ln>
        </p:spPr>
        <p:txBody>
          <a:bodyPr lIns="38100" tIns="38100" rIns="38100" bIns="38100" anchor="ctr"/>
          <a:lstStyle/>
          <a:p>
            <a:pPr defTabSz="457200">
              <a:lnSpc>
                <a:spcPts val="24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spc="0">
                <a:solidFill>
                  <a:srgbClr val="000000"/>
                </a:solidFill>
                <a:effectLst>
                  <a:outerShdw blurRad="38100" dist="12700" dir="5400000" rotWithShape="0">
                    <a:srgbClr val="000000">
                      <a:alpha val="50000"/>
                    </a:srgbClr>
                  </a:outerShdw>
                </a:effectLst>
                <a:latin typeface="Arial Narrow"/>
                <a:ea typeface="Arial Narrow"/>
                <a:cs typeface="Arial Narrow"/>
                <a:sym typeface="Arial Narrow"/>
              </a:defRPr>
            </a:pPr>
            <a:endParaRPr/>
          </a:p>
        </p:txBody>
      </p:sp>
      <p:sp>
        <p:nvSpPr>
          <p:cNvPr id="503" name="Shape 503"/>
          <p:cNvSpPr/>
          <p:nvPr/>
        </p:nvSpPr>
        <p:spPr>
          <a:xfrm>
            <a:off x="1143000" y="3390900"/>
            <a:ext cx="1524001" cy="249238"/>
          </a:xfrm>
          <a:prstGeom prst="rect">
            <a:avLst/>
          </a:prstGeom>
          <a:solidFill>
            <a:srgbClr val="EAA122"/>
          </a:solidFill>
          <a:ln>
            <a:solidFill>
              <a:srgbClr val="000000"/>
            </a:solidFill>
            <a:miter lim="400000"/>
          </a:ln>
        </p:spPr>
        <p:txBody>
          <a:bodyPr lIns="38100" tIns="38100" rIns="38100" bIns="38100" anchor="ctr"/>
          <a:lstStyle/>
          <a:p>
            <a:pPr defTabSz="457200">
              <a:lnSpc>
                <a:spcPts val="24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spc="0">
                <a:solidFill>
                  <a:srgbClr val="000000"/>
                </a:solidFill>
                <a:effectLst>
                  <a:outerShdw blurRad="38100" dist="12700" dir="5400000" rotWithShape="0">
                    <a:srgbClr val="000000">
                      <a:alpha val="50000"/>
                    </a:srgbClr>
                  </a:outerShdw>
                </a:effectLst>
                <a:latin typeface="Arial Narrow"/>
                <a:ea typeface="Arial Narrow"/>
                <a:cs typeface="Arial Narrow"/>
                <a:sym typeface="Arial Narrow"/>
              </a:defRPr>
            </a:pPr>
            <a:endParaRPr/>
          </a:p>
        </p:txBody>
      </p:sp>
      <p:sp>
        <p:nvSpPr>
          <p:cNvPr id="504" name="Shape 504"/>
          <p:cNvSpPr/>
          <p:nvPr/>
        </p:nvSpPr>
        <p:spPr>
          <a:xfrm>
            <a:off x="3022600" y="3111500"/>
            <a:ext cx="1496874" cy="368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27940" defTabSz="457200">
              <a:lnSpc>
                <a:spcPts val="2200"/>
              </a:lnSpc>
              <a:spcBef>
                <a:spcPts val="0"/>
              </a:spcBef>
              <a:tabLst>
                <a:tab pos="88900" algn="l"/>
                <a:tab pos="1003300" algn="l"/>
              </a:tabLst>
              <a:defRPr sz="1800" spc="0">
                <a:solidFill>
                  <a:srgbClr val="000000"/>
                </a:solidFill>
                <a:latin typeface="Arial Narrow"/>
                <a:ea typeface="Arial Narrow"/>
                <a:cs typeface="Arial Narrow"/>
                <a:sym typeface="Arial Narrow"/>
              </a:defRPr>
            </a:lvl1pPr>
          </a:lstStyle>
          <a:p>
            <a:r>
              <a:t>High impedance</a:t>
            </a:r>
          </a:p>
        </p:txBody>
      </p:sp>
      <p:grpSp>
        <p:nvGrpSpPr>
          <p:cNvPr id="507" name="Group 507"/>
          <p:cNvGrpSpPr/>
          <p:nvPr/>
        </p:nvGrpSpPr>
        <p:grpSpPr>
          <a:xfrm>
            <a:off x="4055673" y="4610100"/>
            <a:ext cx="2929327" cy="1003300"/>
            <a:chOff x="0" y="0"/>
            <a:chExt cx="2929326" cy="1003300"/>
          </a:xfrm>
        </p:grpSpPr>
        <p:sp>
          <p:nvSpPr>
            <p:cNvPr id="505" name="Shape 505"/>
            <p:cNvSpPr/>
            <p:nvPr/>
          </p:nvSpPr>
          <p:spPr>
            <a:xfrm>
              <a:off x="33726" y="0"/>
              <a:ext cx="2895601" cy="762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6200" y="21600"/>
                  </a:lnTo>
                  <a:lnTo>
                    <a:pt x="16200" y="11700"/>
                  </a:lnTo>
                  <a:lnTo>
                    <a:pt x="18630" y="11700"/>
                  </a:lnTo>
                  <a:lnTo>
                    <a:pt x="18630" y="15120"/>
                  </a:lnTo>
                  <a:lnTo>
                    <a:pt x="21600" y="10800"/>
                  </a:lnTo>
                  <a:lnTo>
                    <a:pt x="18630" y="6480"/>
                  </a:lnTo>
                  <a:lnTo>
                    <a:pt x="18630" y="9900"/>
                  </a:lnTo>
                  <a:lnTo>
                    <a:pt x="16200" y="9900"/>
                  </a:lnTo>
                  <a:lnTo>
                    <a:pt x="16200" y="0"/>
                  </a:lnTo>
                  <a:close/>
                </a:path>
              </a:pathLst>
            </a:custGeom>
            <a:solidFill>
              <a:srgbClr val="00FDFF"/>
            </a:solidFill>
            <a:ln w="9525" cap="flat">
              <a:solidFill>
                <a:srgbClr val="000000"/>
              </a:solidFill>
              <a:prstDash val="solid"/>
              <a:miter lim="400000"/>
            </a:ln>
            <a:effectLst/>
          </p:spPr>
          <p:txBody>
            <a:bodyPr wrap="square" lIns="38100" tIns="38100" rIns="38100" bIns="38100" numCol="1" anchor="ctr">
              <a:noAutofit/>
            </a:bodyPr>
            <a:lstStyle/>
            <a:p>
              <a:pPr defTabSz="457200">
                <a:lnSpc>
                  <a:spcPts val="24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spc="0">
                  <a:solidFill>
                    <a:srgbClr val="000000"/>
                  </a:solidFill>
                  <a:effectLst>
                    <a:outerShdw blurRad="38100" dist="12700" dir="5400000" rotWithShape="0">
                      <a:srgbClr val="000000">
                        <a:alpha val="50000"/>
                      </a:srgbClr>
                    </a:outerShdw>
                  </a:effectLst>
                  <a:latin typeface="Arial Narrow"/>
                  <a:ea typeface="Arial Narrow"/>
                  <a:cs typeface="Arial Narrow"/>
                  <a:sym typeface="Arial Narrow"/>
                </a:defRPr>
              </a:pPr>
              <a:endParaRPr/>
            </a:p>
          </p:txBody>
        </p:sp>
        <p:sp>
          <p:nvSpPr>
            <p:cNvPr id="506" name="Shape 506"/>
            <p:cNvSpPr/>
            <p:nvPr/>
          </p:nvSpPr>
          <p:spPr>
            <a:xfrm>
              <a:off x="0" y="0"/>
              <a:ext cx="2226454" cy="1003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27940" algn="ctr" defTabSz="457200">
                <a:lnSpc>
                  <a:spcPts val="2500"/>
                </a:lnSpc>
                <a:spcBef>
                  <a:spcPts val="0"/>
                </a:spcBef>
                <a:tabLst>
                  <a:tab pos="88900" algn="l"/>
                  <a:tab pos="1003300" algn="l"/>
                  <a:tab pos="1917700" algn="l"/>
                  <a:tab pos="2832100" algn="l"/>
                </a:tabLst>
                <a:defRPr sz="2000" spc="0">
                  <a:solidFill>
                    <a:srgbClr val="000000"/>
                  </a:solidFill>
                  <a:latin typeface="Arial Narrow"/>
                  <a:ea typeface="Arial Narrow"/>
                  <a:cs typeface="Arial Narrow"/>
                  <a:sym typeface="Arial Narrow"/>
                </a:defRPr>
              </a:pPr>
              <a:r>
                <a:t>Fast signal: electrons </a:t>
              </a:r>
            </a:p>
            <a:p>
              <a:pPr marL="27940" algn="ctr" defTabSz="457200">
                <a:lnSpc>
                  <a:spcPts val="2500"/>
                </a:lnSpc>
                <a:spcBef>
                  <a:spcPts val="0"/>
                </a:spcBef>
                <a:tabLst>
                  <a:tab pos="88900" algn="l"/>
                  <a:tab pos="1003300" algn="l"/>
                  <a:tab pos="1917700" algn="l"/>
                  <a:tab pos="2832100" algn="l"/>
                </a:tabLst>
                <a:defRPr sz="2000" spc="0">
                  <a:solidFill>
                    <a:srgbClr val="000000"/>
                  </a:solidFill>
                  <a:latin typeface="Arial Narrow"/>
                  <a:ea typeface="Arial Narrow"/>
                  <a:cs typeface="Arial Narrow"/>
                  <a:sym typeface="Arial Narrow"/>
                </a:defRPr>
              </a:pPr>
              <a:r>
                <a:t>move towards anode</a:t>
              </a:r>
            </a:p>
          </p:txBody>
        </p:sp>
      </p:grpSp>
      <p:grpSp>
        <p:nvGrpSpPr>
          <p:cNvPr id="510" name="Group 510"/>
          <p:cNvGrpSpPr/>
          <p:nvPr/>
        </p:nvGrpSpPr>
        <p:grpSpPr>
          <a:xfrm>
            <a:off x="4089400" y="5753100"/>
            <a:ext cx="4038600" cy="1612900"/>
            <a:chOff x="0" y="0"/>
            <a:chExt cx="4038600" cy="1612900"/>
          </a:xfrm>
        </p:grpSpPr>
        <p:sp>
          <p:nvSpPr>
            <p:cNvPr id="508" name="Shape 508"/>
            <p:cNvSpPr/>
            <p:nvPr/>
          </p:nvSpPr>
          <p:spPr>
            <a:xfrm>
              <a:off x="0" y="0"/>
              <a:ext cx="4038600" cy="1524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513" y="21600"/>
                  </a:lnTo>
                  <a:lnTo>
                    <a:pt x="11513" y="11160"/>
                  </a:lnTo>
                  <a:lnTo>
                    <a:pt x="18560" y="11160"/>
                  </a:lnTo>
                  <a:lnTo>
                    <a:pt x="18560" y="12960"/>
                  </a:lnTo>
                  <a:lnTo>
                    <a:pt x="21600" y="10800"/>
                  </a:lnTo>
                  <a:lnTo>
                    <a:pt x="18560" y="8640"/>
                  </a:lnTo>
                  <a:lnTo>
                    <a:pt x="18560" y="10440"/>
                  </a:lnTo>
                  <a:lnTo>
                    <a:pt x="11513" y="10440"/>
                  </a:lnTo>
                  <a:lnTo>
                    <a:pt x="11513" y="0"/>
                  </a:lnTo>
                  <a:close/>
                </a:path>
              </a:pathLst>
            </a:custGeom>
            <a:solidFill>
              <a:srgbClr val="FF3587"/>
            </a:solidFill>
            <a:ln w="9525" cap="flat">
              <a:solidFill>
                <a:srgbClr val="000000"/>
              </a:solidFill>
              <a:prstDash val="solid"/>
              <a:miter lim="400000"/>
            </a:ln>
            <a:effectLst/>
          </p:spPr>
          <p:txBody>
            <a:bodyPr wrap="square" lIns="38100" tIns="38100" rIns="38100" bIns="38100" numCol="1" anchor="ctr">
              <a:noAutofit/>
            </a:bodyPr>
            <a:lstStyle/>
            <a:p>
              <a:pPr defTabSz="457200">
                <a:lnSpc>
                  <a:spcPts val="24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spc="0">
                  <a:solidFill>
                    <a:srgbClr val="000000"/>
                  </a:solidFill>
                  <a:effectLst>
                    <a:outerShdw blurRad="38100" dist="12700" dir="5400000" rotWithShape="0">
                      <a:srgbClr val="000000">
                        <a:alpha val="50000"/>
                      </a:srgbClr>
                    </a:outerShdw>
                  </a:effectLst>
                  <a:latin typeface="Arial Narrow"/>
                  <a:ea typeface="Arial Narrow"/>
                  <a:cs typeface="Arial Narrow"/>
                  <a:sym typeface="Arial Narrow"/>
                </a:defRPr>
              </a:pPr>
              <a:endParaRPr/>
            </a:p>
          </p:txBody>
        </p:sp>
        <p:sp>
          <p:nvSpPr>
            <p:cNvPr id="509" name="Shape 509"/>
            <p:cNvSpPr/>
            <p:nvPr/>
          </p:nvSpPr>
          <p:spPr>
            <a:xfrm>
              <a:off x="30021" y="0"/>
              <a:ext cx="2098958" cy="161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27940" algn="ctr" defTabSz="457200">
                <a:lnSpc>
                  <a:spcPts val="2500"/>
                </a:lnSpc>
                <a:spcBef>
                  <a:spcPts val="0"/>
                </a:spcBef>
                <a:tabLst>
                  <a:tab pos="88900" algn="l"/>
                  <a:tab pos="1003300" algn="l"/>
                  <a:tab pos="1917700" algn="l"/>
                  <a:tab pos="2832100" algn="l"/>
                  <a:tab pos="3746500" algn="l"/>
                </a:tabLst>
                <a:defRPr sz="2000" b="1" spc="0">
                  <a:solidFill>
                    <a:srgbClr val="88FDF3"/>
                  </a:solidFill>
                  <a:latin typeface="Arial Narrow"/>
                  <a:ea typeface="Arial Narrow"/>
                  <a:cs typeface="Arial Narrow"/>
                  <a:sym typeface="Arial Narrow"/>
                </a:defRPr>
              </a:pPr>
              <a:r>
                <a:t>Slow signal: </a:t>
              </a:r>
            </a:p>
            <a:p>
              <a:pPr marL="27940" algn="ctr" defTabSz="457200">
                <a:lnSpc>
                  <a:spcPts val="2500"/>
                </a:lnSpc>
                <a:spcBef>
                  <a:spcPts val="0"/>
                </a:spcBef>
                <a:tabLst>
                  <a:tab pos="88900" algn="l"/>
                  <a:tab pos="1003300" algn="l"/>
                  <a:tab pos="1917700" algn="l"/>
                  <a:tab pos="2832100" algn="l"/>
                  <a:tab pos="3746500" algn="l"/>
                </a:tabLst>
                <a:defRPr sz="2000" b="1" spc="0">
                  <a:solidFill>
                    <a:srgbClr val="88FDF3"/>
                  </a:solidFill>
                  <a:latin typeface="Arial Narrow"/>
                  <a:ea typeface="Arial Narrow"/>
                  <a:cs typeface="Arial Narrow"/>
                  <a:sym typeface="Arial Narrow"/>
                </a:defRPr>
              </a:pPr>
              <a:r>
                <a:t>positive ion </a:t>
              </a:r>
            </a:p>
            <a:p>
              <a:pPr marL="27940" algn="ctr" defTabSz="457200">
                <a:lnSpc>
                  <a:spcPts val="2500"/>
                </a:lnSpc>
                <a:spcBef>
                  <a:spcPts val="0"/>
                </a:spcBef>
                <a:tabLst>
                  <a:tab pos="88900" algn="l"/>
                  <a:tab pos="1003300" algn="l"/>
                  <a:tab pos="1917700" algn="l"/>
                  <a:tab pos="2832100" algn="l"/>
                  <a:tab pos="3746500" algn="l"/>
                </a:tabLst>
                <a:defRPr sz="2000" b="1" spc="0">
                  <a:solidFill>
                    <a:srgbClr val="88FDF3"/>
                  </a:solidFill>
                  <a:latin typeface="Arial Narrow"/>
                  <a:ea typeface="Arial Narrow"/>
                  <a:cs typeface="Arial Narrow"/>
                  <a:sym typeface="Arial Narrow"/>
                </a:defRPr>
              </a:pPr>
              <a:r>
                <a:t>cloud moves away </a:t>
              </a:r>
            </a:p>
            <a:p>
              <a:pPr marL="27940" algn="ctr" defTabSz="457200">
                <a:lnSpc>
                  <a:spcPts val="2500"/>
                </a:lnSpc>
                <a:spcBef>
                  <a:spcPts val="0"/>
                </a:spcBef>
                <a:tabLst>
                  <a:tab pos="88900" algn="l"/>
                  <a:tab pos="1003300" algn="l"/>
                  <a:tab pos="1917700" algn="l"/>
                  <a:tab pos="2832100" algn="l"/>
                  <a:tab pos="3746500" algn="l"/>
                </a:tabLst>
                <a:defRPr sz="2000" b="1" spc="0">
                  <a:solidFill>
                    <a:srgbClr val="88FDF3"/>
                  </a:solidFill>
                  <a:latin typeface="Arial Narrow"/>
                  <a:ea typeface="Arial Narrow"/>
                  <a:cs typeface="Arial Narrow"/>
                  <a:sym typeface="Arial Narrow"/>
                </a:defRPr>
              </a:pPr>
              <a:r>
                <a:t>from anode</a:t>
              </a:r>
            </a:p>
          </p:txBody>
        </p:sp>
      </p:grpSp>
      <p:pic>
        <p:nvPicPr>
          <p:cNvPr id="511" name="scope_2mm.pdf"/>
          <p:cNvPicPr>
            <a:picLocks noChangeAspect="1"/>
          </p:cNvPicPr>
          <p:nvPr/>
        </p:nvPicPr>
        <p:blipFill>
          <a:blip r:embed="rId2">
            <a:extLst/>
          </a:blip>
          <a:stretch>
            <a:fillRect/>
          </a:stretch>
        </p:blipFill>
        <p:spPr>
          <a:xfrm>
            <a:off x="6654800" y="3733800"/>
            <a:ext cx="5918200" cy="5016500"/>
          </a:xfrm>
          <a:prstGeom prst="rect">
            <a:avLst/>
          </a:prstGeom>
          <a:ln w="12700">
            <a:miter lim="400000"/>
          </a:ln>
        </p:spPr>
      </p:pic>
      <p:sp>
        <p:nvSpPr>
          <p:cNvPr id="512" name="Shape 512"/>
          <p:cNvSpPr/>
          <p:nvPr/>
        </p:nvSpPr>
        <p:spPr>
          <a:xfrm>
            <a:off x="1905000" y="3644900"/>
            <a:ext cx="0" cy="432296"/>
          </a:xfrm>
          <a:prstGeom prst="line">
            <a:avLst/>
          </a:prstGeom>
          <a:ln>
            <a:solidFill>
              <a:srgbClr val="000000"/>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13" name="Shape 513"/>
          <p:cNvSpPr/>
          <p:nvPr/>
        </p:nvSpPr>
        <p:spPr>
          <a:xfrm>
            <a:off x="1905000" y="2514599"/>
            <a:ext cx="1" cy="432294"/>
          </a:xfrm>
          <a:prstGeom prst="line">
            <a:avLst/>
          </a:prstGeom>
          <a:ln>
            <a:solidFill>
              <a:srgbClr val="000000"/>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14" name="Shape 514"/>
          <p:cNvSpPr/>
          <p:nvPr/>
        </p:nvSpPr>
        <p:spPr>
          <a:xfrm>
            <a:off x="1892300" y="2527300"/>
            <a:ext cx="1739913" cy="127"/>
          </a:xfrm>
          <a:prstGeom prst="line">
            <a:avLst/>
          </a:prstGeom>
          <a:ln>
            <a:solidFill>
              <a:srgbClr val="000000"/>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15" name="Shape 515"/>
          <p:cNvSpPr/>
          <p:nvPr/>
        </p:nvSpPr>
        <p:spPr>
          <a:xfrm>
            <a:off x="1892300" y="4064000"/>
            <a:ext cx="1739913" cy="127"/>
          </a:xfrm>
          <a:prstGeom prst="line">
            <a:avLst/>
          </a:prstGeom>
          <a:ln>
            <a:solidFill>
              <a:srgbClr val="000000"/>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16" name="Shape 516"/>
          <p:cNvSpPr/>
          <p:nvPr/>
        </p:nvSpPr>
        <p:spPr>
          <a:xfrm>
            <a:off x="3619499" y="2514599"/>
            <a:ext cx="1" cy="432294"/>
          </a:xfrm>
          <a:prstGeom prst="line">
            <a:avLst/>
          </a:prstGeom>
          <a:ln>
            <a:solidFill>
              <a:srgbClr val="000000"/>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17" name="Shape 517"/>
          <p:cNvSpPr/>
          <p:nvPr/>
        </p:nvSpPr>
        <p:spPr>
          <a:xfrm>
            <a:off x="3619500" y="3644900"/>
            <a:ext cx="0" cy="432296"/>
          </a:xfrm>
          <a:prstGeom prst="line">
            <a:avLst/>
          </a:prstGeom>
          <a:ln>
            <a:solidFill>
              <a:srgbClr val="000000"/>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18" name="Shape 518"/>
          <p:cNvSpPr/>
          <p:nvPr/>
        </p:nvSpPr>
        <p:spPr>
          <a:xfrm>
            <a:off x="2336800" y="2540000"/>
            <a:ext cx="553840" cy="3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ts val="24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spc="0">
                <a:solidFill>
                  <a:srgbClr val="000000"/>
                </a:solidFill>
                <a:latin typeface="Arial Narrow"/>
                <a:ea typeface="Arial Narrow"/>
                <a:cs typeface="Arial Narrow"/>
                <a:sym typeface="Arial Narrow"/>
              </a:defRPr>
            </a:lvl1pPr>
          </a:lstStyle>
          <a:p>
            <a:r>
              <a:t>RPC</a:t>
            </a:r>
          </a:p>
        </p:txBody>
      </p:sp>
      <p:sp>
        <p:nvSpPr>
          <p:cNvPr id="519" name="Shape 5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22" name="Shape 522"/>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MRPC</a:t>
            </a:r>
          </a:p>
        </p:txBody>
      </p:sp>
      <p:pic>
        <p:nvPicPr>
          <p:cNvPr id="523" name="unknown.jpg"/>
          <p:cNvPicPr>
            <a:picLocks noChangeAspect="1"/>
          </p:cNvPicPr>
          <p:nvPr/>
        </p:nvPicPr>
        <p:blipFill>
          <a:blip r:embed="rId2">
            <a:extLst/>
          </a:blip>
          <a:stretch>
            <a:fillRect/>
          </a:stretch>
        </p:blipFill>
        <p:spPr>
          <a:xfrm>
            <a:off x="1065953" y="1696441"/>
            <a:ext cx="10872894" cy="4536036"/>
          </a:xfrm>
          <a:prstGeom prst="rect">
            <a:avLst/>
          </a:prstGeom>
          <a:ln w="12700">
            <a:miter lim="400000"/>
          </a:ln>
        </p:spPr>
      </p:pic>
      <p:sp>
        <p:nvSpPr>
          <p:cNvPr id="524" name="Shape 524"/>
          <p:cNvSpPr/>
          <p:nvPr/>
        </p:nvSpPr>
        <p:spPr>
          <a:xfrm>
            <a:off x="1436191" y="190499"/>
            <a:ext cx="1270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525" name="Shape 525"/>
          <p:cNvSpPr/>
          <p:nvPr/>
        </p:nvSpPr>
        <p:spPr>
          <a:xfrm flipV="1">
            <a:off x="1917700" y="3086099"/>
            <a:ext cx="1" cy="457202"/>
          </a:xfrm>
          <a:prstGeom prst="line">
            <a:avLst/>
          </a:prstGeom>
          <a:ln w="25400">
            <a:solidFill>
              <a:srgbClr val="747676"/>
            </a:solidFill>
            <a:miter lim="400000"/>
            <a:headEnd type="triangle"/>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26" name="Shape 526"/>
          <p:cNvSpPr/>
          <p:nvPr/>
        </p:nvSpPr>
        <p:spPr>
          <a:xfrm flipV="1">
            <a:off x="5892799" y="2197245"/>
            <a:ext cx="1" cy="1346055"/>
          </a:xfrm>
          <a:prstGeom prst="line">
            <a:avLst/>
          </a:prstGeom>
          <a:ln w="25400">
            <a:solidFill>
              <a:srgbClr val="747676"/>
            </a:solidFill>
            <a:miter lim="400000"/>
            <a:headEnd type="triangle"/>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27" name="Shape 527"/>
          <p:cNvSpPr/>
          <p:nvPr/>
        </p:nvSpPr>
        <p:spPr>
          <a:xfrm>
            <a:off x="6858875" y="2962000"/>
            <a:ext cx="399248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EFDFF"/>
                </a:solidFill>
              </a:defRPr>
            </a:lvl1pPr>
          </a:lstStyle>
          <a:p>
            <a:r>
              <a:t>fast/total =10/30 = 33% </a:t>
            </a:r>
          </a:p>
        </p:txBody>
      </p:sp>
      <p:sp>
        <p:nvSpPr>
          <p:cNvPr id="528" name="Shape 528"/>
          <p:cNvSpPr/>
          <p:nvPr/>
        </p:nvSpPr>
        <p:spPr>
          <a:xfrm>
            <a:off x="1132266" y="7696199"/>
            <a:ext cx="975815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Fast/Total has high value: no obvious production of extra ions…  ?? </a:t>
            </a:r>
          </a:p>
        </p:txBody>
      </p:sp>
      <p:sp>
        <p:nvSpPr>
          <p:cNvPr id="529" name="Shape 52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p:cNvSpPr>
          <p:nvPr>
            <p:ph type="body" idx="13"/>
          </p:nvPr>
        </p:nvSpPr>
        <p:spPr>
          <a:xfrm>
            <a:off x="571500" y="1434965"/>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2" name="Shape 532"/>
          <p:cNvSpPr>
            <a:spLocks noGrp="1"/>
          </p:cNvSpPr>
          <p:nvPr>
            <p:ph type="title"/>
          </p:nvPr>
        </p:nvSpPr>
        <p:spPr>
          <a:xfrm>
            <a:off x="571500" y="530623"/>
            <a:ext cx="11861800" cy="723900"/>
          </a:xfrm>
          <a:prstGeom prst="rect">
            <a:avLst/>
          </a:prstGeom>
        </p:spPr>
        <p:txBody>
          <a:bodyPr>
            <a:normAutofit fontScale="90000"/>
          </a:bodyPr>
          <a:lstStyle>
            <a:lvl1pPr defTabSz="543305">
              <a:spcBef>
                <a:spcPts val="2100"/>
              </a:spcBef>
              <a:defRPr sz="4836"/>
            </a:lvl1pPr>
          </a:lstStyle>
          <a:p>
            <a:r>
              <a:rPr dirty="0"/>
              <a:t>Recombination of positive and negative ions</a:t>
            </a:r>
          </a:p>
        </p:txBody>
      </p:sp>
      <p:grpSp>
        <p:nvGrpSpPr>
          <p:cNvPr id="536" name="Group 536"/>
          <p:cNvGrpSpPr/>
          <p:nvPr/>
        </p:nvGrpSpPr>
        <p:grpSpPr>
          <a:xfrm>
            <a:off x="986693" y="1790700"/>
            <a:ext cx="10062308" cy="6540500"/>
            <a:chOff x="0" y="0"/>
            <a:chExt cx="10062307" cy="6540500"/>
          </a:xfrm>
        </p:grpSpPr>
        <p:sp>
          <p:nvSpPr>
            <p:cNvPr id="533" name="Shape 533"/>
            <p:cNvSpPr/>
            <p:nvPr/>
          </p:nvSpPr>
          <p:spPr>
            <a:xfrm>
              <a:off x="1248506" y="254000"/>
              <a:ext cx="2781301" cy="2184400"/>
            </a:xfrm>
            <a:prstGeom prst="rect">
              <a:avLst/>
            </a:prstGeom>
            <a:solidFill>
              <a:srgbClr val="FFFFFF">
                <a:alpha val="70000"/>
              </a:srgbClr>
            </a:solidFill>
            <a:ln w="25400" cap="flat">
              <a:solidFill>
                <a:srgbClr val="808251"/>
              </a:solidFill>
              <a:prstDash val="solid"/>
              <a:miter lim="400000"/>
            </a:ln>
            <a:effectLst/>
          </p:spPr>
          <p:txBody>
            <a:bodyPr wrap="square" lIns="38100" tIns="38100" rIns="38100" bIns="38100" numCol="1" anchor="ctr">
              <a:noAutofit/>
            </a:bodyPr>
            <a:lstStyle/>
            <a:p>
              <a:pPr algn="ctr">
                <a:spcBef>
                  <a:spcPts val="0"/>
                </a:spcBef>
                <a:defRPr sz="36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534" name="Shape 534"/>
            <p:cNvSpPr/>
            <p:nvPr/>
          </p:nvSpPr>
          <p:spPr>
            <a:xfrm>
              <a:off x="880206" y="114300"/>
              <a:ext cx="8775701" cy="5638800"/>
            </a:xfrm>
            <a:prstGeom prst="rect">
              <a:avLst/>
            </a:prstGeom>
            <a:solidFill>
              <a:srgbClr val="FFFC79">
                <a:alpha val="21000"/>
              </a:srgbClr>
            </a:solidFill>
            <a:ln w="25400" cap="flat">
              <a:solidFill>
                <a:srgbClr val="808251"/>
              </a:solidFill>
              <a:prstDash val="solid"/>
              <a:miter lim="400000"/>
            </a:ln>
            <a:effectLst/>
          </p:spPr>
          <p:txBody>
            <a:bodyPr wrap="square" lIns="38100" tIns="38100" rIns="38100" bIns="38100" numCol="1" anchor="ctr">
              <a:noAutofit/>
            </a:bodyPr>
            <a:lstStyle/>
            <a:p>
              <a:pPr algn="ctr">
                <a:spcBef>
                  <a:spcPts val="0"/>
                </a:spcBef>
                <a:defRPr sz="36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pic>
          <p:nvPicPr>
            <p:cNvPr id="535" name="fig4.pdf"/>
            <p:cNvPicPr>
              <a:picLocks noChangeAspect="1"/>
            </p:cNvPicPr>
            <p:nvPr/>
          </p:nvPicPr>
          <p:blipFill>
            <a:blip r:embed="rId2">
              <a:extLst/>
            </a:blip>
            <a:stretch>
              <a:fillRect/>
            </a:stretch>
          </p:blipFill>
          <p:spPr>
            <a:xfrm>
              <a:off x="0" y="0"/>
              <a:ext cx="10062308" cy="6540500"/>
            </a:xfrm>
            <a:prstGeom prst="rect">
              <a:avLst/>
            </a:prstGeom>
            <a:ln w="12700" cap="flat">
              <a:noFill/>
              <a:miter lim="400000"/>
            </a:ln>
            <a:effectLst/>
          </p:spPr>
        </p:pic>
      </p:grpSp>
      <p:sp>
        <p:nvSpPr>
          <p:cNvPr id="537" name="Shape 537"/>
          <p:cNvSpPr/>
          <p:nvPr/>
        </p:nvSpPr>
        <p:spPr>
          <a:xfrm>
            <a:off x="1057446" y="8180162"/>
            <a:ext cx="11442701" cy="1333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0"/>
              </a:spcBef>
              <a:defRPr sz="2400" spc="0">
                <a:solidFill>
                  <a:srgbClr val="6E603B"/>
                </a:solidFill>
                <a:latin typeface="Comic Sans MS"/>
                <a:ea typeface="Comic Sans MS"/>
                <a:cs typeface="Comic Sans MS"/>
                <a:sym typeface="Comic Sans MS"/>
              </a:defRPr>
            </a:pPr>
            <a:r>
              <a:rPr dirty="0"/>
              <a:t>Fast signal/total charge = 1/aD : around 5% for normal 2 mm gap RPC</a:t>
            </a:r>
          </a:p>
          <a:p>
            <a:pPr>
              <a:spcBef>
                <a:spcPts val="0"/>
              </a:spcBef>
              <a:defRPr sz="2400" spc="0">
                <a:solidFill>
                  <a:srgbClr val="6E603B"/>
                </a:solidFill>
                <a:latin typeface="Comic Sans MS"/>
                <a:ea typeface="Comic Sans MS"/>
                <a:cs typeface="Comic Sans MS"/>
                <a:sym typeface="Comic Sans MS"/>
              </a:defRPr>
            </a:pPr>
            <a:r>
              <a:rPr dirty="0">
                <a:solidFill>
                  <a:srgbClr val="FF2600"/>
                </a:solidFill>
              </a:rPr>
              <a:t>Recombination very important effect </a:t>
            </a:r>
            <a:r>
              <a:rPr dirty="0"/>
              <a:t>- most negative ions recombine and do not drift to anode</a:t>
            </a:r>
          </a:p>
        </p:txBody>
      </p:sp>
      <p:sp>
        <p:nvSpPr>
          <p:cNvPr id="538" name="Shape 53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p:nvPr/>
        </p:nvSpPr>
        <p:spPr>
          <a:xfrm>
            <a:off x="6565900" y="2907156"/>
            <a:ext cx="6311900" cy="6083945"/>
          </a:xfrm>
          <a:prstGeom prst="roundRect">
            <a:avLst>
              <a:gd name="adj" fmla="val 15562"/>
            </a:avLst>
          </a:prstGeom>
          <a:solidFill>
            <a:srgbClr val="00E8FF">
              <a:alpha val="21000"/>
            </a:srgbClr>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541"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542" name="Shape 542"/>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43" name="Shape 543"/>
          <p:cNvSpPr>
            <a:spLocks noGrp="1"/>
          </p:cNvSpPr>
          <p:nvPr>
            <p:ph type="title"/>
          </p:nvPr>
        </p:nvSpPr>
        <p:spPr>
          <a:prstGeom prst="rect">
            <a:avLst/>
          </a:prstGeom>
        </p:spPr>
        <p:txBody>
          <a:bodyPr>
            <a:normAutofit fontScale="90000"/>
          </a:bodyPr>
          <a:lstStyle>
            <a:lvl1pPr defTabSz="543305">
              <a:spcBef>
                <a:spcPts val="2100"/>
              </a:spcBef>
              <a:defRPr sz="4836"/>
            </a:lvl1pPr>
          </a:lstStyle>
          <a:p>
            <a:r>
              <a:t>The Multigap</a:t>
            </a:r>
          </a:p>
        </p:txBody>
      </p:sp>
      <p:sp>
        <p:nvSpPr>
          <p:cNvPr id="544" name="Shape 544"/>
          <p:cNvSpPr>
            <a:spLocks noGrp="1"/>
          </p:cNvSpPr>
          <p:nvPr>
            <p:ph type="body" sz="half" idx="1"/>
          </p:nvPr>
        </p:nvSpPr>
        <p:spPr>
          <a:prstGeom prst="rect">
            <a:avLst/>
          </a:prstGeom>
        </p:spPr>
        <p:txBody>
          <a:bodyPr>
            <a:normAutofit lnSpcReduction="10000"/>
          </a:bodyPr>
          <a:lstStyle/>
          <a:p>
            <a:pPr marL="353568" indent="-353568" defTabSz="508254">
              <a:spcBef>
                <a:spcPts val="1500"/>
              </a:spcBef>
              <a:defRPr sz="2436"/>
            </a:pPr>
            <a:r>
              <a:rPr dirty="0"/>
              <a:t>In reality - the signal is the combination of many small avalanches, </a:t>
            </a:r>
            <a:r>
              <a:rPr dirty="0">
                <a:solidFill>
                  <a:srgbClr val="EA4F1B"/>
                </a:solidFill>
              </a:rPr>
              <a:t>but</a:t>
            </a:r>
          </a:p>
          <a:p>
            <a:pPr marL="353568" indent="-353568" defTabSz="508254">
              <a:spcBef>
                <a:spcPts val="1500"/>
              </a:spcBef>
              <a:defRPr sz="2436">
                <a:solidFill>
                  <a:srgbClr val="BF353B"/>
                </a:solidFill>
                <a:latin typeface="Iowan Old Style Bold"/>
                <a:ea typeface="Iowan Old Style Bold"/>
                <a:cs typeface="Iowan Old Style Bold"/>
                <a:sym typeface="Iowan Old Style Bold"/>
              </a:defRPr>
            </a:pPr>
            <a:r>
              <a:rPr dirty="0"/>
              <a:t>only because of powerful space charge effects</a:t>
            </a:r>
          </a:p>
          <a:p>
            <a:pPr marL="707136" lvl="1" indent="-353568" defTabSz="508254">
              <a:spcBef>
                <a:spcPts val="1500"/>
              </a:spcBef>
              <a:defRPr sz="2436"/>
            </a:pPr>
            <a:r>
              <a:rPr lang="en-US" dirty="0"/>
              <a:t>a</a:t>
            </a:r>
            <a:r>
              <a:rPr lang="en-GB" dirty="0" err="1" smtClean="0"/>
              <a:t>llows</a:t>
            </a:r>
            <a:r>
              <a:rPr lang="en-GB" dirty="0" smtClean="0"/>
              <a:t> avalanches that start half way across gas gap create detectable signals</a:t>
            </a:r>
          </a:p>
          <a:p>
            <a:pPr marL="707136" lvl="1" indent="-353568" defTabSz="508254">
              <a:spcBef>
                <a:spcPts val="1500"/>
              </a:spcBef>
              <a:defRPr sz="2436"/>
            </a:pPr>
            <a:r>
              <a:rPr dirty="0" smtClean="0"/>
              <a:t>limits </a:t>
            </a:r>
            <a:r>
              <a:rPr dirty="0"/>
              <a:t>gain to &lt; 10</a:t>
            </a:r>
            <a:r>
              <a:rPr baseline="31999" dirty="0"/>
              <a:t>8</a:t>
            </a:r>
            <a:r>
              <a:rPr dirty="0"/>
              <a:t> - and thus has long streamer free plateau</a:t>
            </a:r>
          </a:p>
          <a:p>
            <a:pPr marL="707136" lvl="1" indent="-353568" defTabSz="508254">
              <a:spcBef>
                <a:spcPts val="1500"/>
              </a:spcBef>
              <a:defRPr sz="2436"/>
            </a:pPr>
            <a:r>
              <a:rPr dirty="0"/>
              <a:t>low dependance of gain on gap </a:t>
            </a:r>
            <a:r>
              <a:rPr dirty="0" smtClean="0"/>
              <a:t>size</a:t>
            </a:r>
            <a:r>
              <a:rPr lang="en-GB" dirty="0" smtClean="0"/>
              <a:t> (electric field)</a:t>
            </a:r>
            <a:endParaRPr dirty="0"/>
          </a:p>
          <a:p>
            <a:pPr marL="707136" lvl="1" indent="-353568" defTabSz="508254">
              <a:spcBef>
                <a:spcPts val="1500"/>
              </a:spcBef>
              <a:defRPr sz="2436"/>
            </a:pPr>
            <a:r>
              <a:rPr dirty="0"/>
              <a:t>many extra positive and negative ions produced in avalanche - but they recombine and do not flow through resistive plates- thus does not degrade rate capability</a:t>
            </a:r>
          </a:p>
        </p:txBody>
      </p:sp>
      <p:sp>
        <p:nvSpPr>
          <p:cNvPr id="545" name="Shape 5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48" name="Shape 548"/>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Importance of differential readout</a:t>
            </a:r>
          </a:p>
        </p:txBody>
      </p:sp>
      <p:pic>
        <p:nvPicPr>
          <p:cNvPr id="549" name="planar-vs-strip.png"/>
          <p:cNvPicPr>
            <a:picLocks noChangeAspect="1"/>
          </p:cNvPicPr>
          <p:nvPr/>
        </p:nvPicPr>
        <p:blipFill>
          <a:blip r:embed="rId2">
            <a:extLst/>
          </a:blip>
          <a:stretch>
            <a:fillRect/>
          </a:stretch>
        </p:blipFill>
        <p:spPr>
          <a:xfrm>
            <a:off x="641068" y="4021771"/>
            <a:ext cx="11722664" cy="3112774"/>
          </a:xfrm>
          <a:prstGeom prst="rect">
            <a:avLst/>
          </a:prstGeom>
          <a:ln w="12700">
            <a:miter lim="400000"/>
          </a:ln>
        </p:spPr>
      </p:pic>
      <p:sp>
        <p:nvSpPr>
          <p:cNvPr id="550" name="Shape 550"/>
          <p:cNvSpPr/>
          <p:nvPr/>
        </p:nvSpPr>
        <p:spPr>
          <a:xfrm>
            <a:off x="635875" y="1701800"/>
            <a:ext cx="11733051"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During the initial R&amp;D phase for the ALICE TOF, we considered two geometries for the design of the chambers for ALICE TOF: the planar and the strip</a:t>
            </a:r>
          </a:p>
        </p:txBody>
      </p:sp>
      <p:sp>
        <p:nvSpPr>
          <p:cNvPr id="551" name="Shape 5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118295074_2675x2907.jpeg"/>
          <p:cNvPicPr>
            <a:picLocks noGrp="1" noChangeAspect="1"/>
          </p:cNvPicPr>
          <p:nvPr>
            <p:ph type="pic" idx="13"/>
          </p:nvPr>
        </p:nvPicPr>
        <p:blipFill>
          <a:blip r:embed="rId2">
            <a:extLst/>
          </a:blip>
          <a:srcRect l="483" t="978" r="579" b="30723"/>
          <a:stretch>
            <a:fillRect/>
          </a:stretch>
        </p:blipFill>
        <p:spPr>
          <a:prstGeom prst="rect">
            <a:avLst/>
          </a:prstGeom>
        </p:spPr>
      </p:pic>
      <p:pic>
        <p:nvPicPr>
          <p:cNvPr id="139" name="pasted-image.png"/>
          <p:cNvPicPr>
            <a:picLocks noChangeAspect="1"/>
          </p:cNvPicPr>
          <p:nvPr/>
        </p:nvPicPr>
        <p:blipFill>
          <a:blip r:embed="rId3">
            <a:extLst/>
          </a:blip>
          <a:stretch>
            <a:fillRect/>
          </a:stretch>
        </p:blipFill>
        <p:spPr>
          <a:xfrm>
            <a:off x="1082417" y="2599008"/>
            <a:ext cx="10700002" cy="4952611"/>
          </a:xfrm>
          <a:prstGeom prst="rect">
            <a:avLst/>
          </a:prstGeom>
          <a:ln w="12700">
            <a:miter lim="400000"/>
          </a:ln>
        </p:spPr>
      </p:pic>
      <p:sp>
        <p:nvSpPr>
          <p:cNvPr id="2" name="Rectangle 1"/>
          <p:cNvSpPr/>
          <p:nvPr/>
        </p:nvSpPr>
        <p:spPr>
          <a:xfrm>
            <a:off x="1291407" y="1141559"/>
            <a:ext cx="9930992" cy="731692"/>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sp>
        <p:nvSpPr>
          <p:cNvPr id="140" name="Shape 140"/>
          <p:cNvSpPr/>
          <p:nvPr/>
        </p:nvSpPr>
        <p:spPr>
          <a:xfrm>
            <a:off x="1410040" y="971550"/>
            <a:ext cx="10809109"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i="1" spc="45">
                <a:solidFill>
                  <a:srgbClr val="FFFFFF"/>
                </a:solidFill>
                <a:latin typeface="Iowan Old Style Bold"/>
                <a:ea typeface="Iowan Old Style Bold"/>
                <a:cs typeface="Iowan Old Style Bold"/>
                <a:sym typeface="Iowan Old Style Bold"/>
              </a:defRPr>
            </a:lvl1pPr>
          </a:lstStyle>
          <a:p>
            <a:r>
              <a:rPr dirty="0"/>
              <a:t>20 years ago the Multigap RPC was born</a:t>
            </a:r>
          </a:p>
        </p:txBody>
      </p:sp>
      <p:sp>
        <p:nvSpPr>
          <p:cNvPr id="141" name="Shape 141"/>
          <p:cNvSpPr>
            <a:spLocks noGrp="1"/>
          </p:cNvSpPr>
          <p:nvPr>
            <p:ph type="sldNum" sz="quarter" idx="2"/>
          </p:nvPr>
        </p:nvSpPr>
        <p:spPr>
          <a:xfrm>
            <a:off x="12178579" y="9194800"/>
            <a:ext cx="211833" cy="3429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p:nvPr/>
        </p:nvSpPr>
        <p:spPr>
          <a:xfrm rot="5400000">
            <a:off x="8902562" y="3226634"/>
            <a:ext cx="2091542" cy="20547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81F6"/>
          </a:solidFill>
          <a:ln w="12700">
            <a:solidFill>
              <a:srgbClr val="74767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554" name="Shape 554"/>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55" name="Shape 555"/>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front end electronics </a:t>
            </a:r>
          </a:p>
        </p:txBody>
      </p:sp>
      <p:sp>
        <p:nvSpPr>
          <p:cNvPr id="556" name="Shape 556"/>
          <p:cNvSpPr/>
          <p:nvPr/>
        </p:nvSpPr>
        <p:spPr>
          <a:xfrm>
            <a:off x="3210693" y="3900673"/>
            <a:ext cx="452687" cy="452687"/>
          </a:xfrm>
          <a:prstGeom prst="ellipse">
            <a:avLst/>
          </a:prstGeom>
          <a:ln w="63500">
            <a:solidFill>
              <a:srgbClr val="74767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557" name="Shape 557"/>
          <p:cNvSpPr/>
          <p:nvPr/>
        </p:nvSpPr>
        <p:spPr>
          <a:xfrm>
            <a:off x="3210693" y="4141973"/>
            <a:ext cx="452687" cy="452687"/>
          </a:xfrm>
          <a:prstGeom prst="ellipse">
            <a:avLst/>
          </a:prstGeom>
          <a:ln w="63500">
            <a:solidFill>
              <a:srgbClr val="74767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558" name="Shape 558"/>
          <p:cNvSpPr/>
          <p:nvPr/>
        </p:nvSpPr>
        <p:spPr>
          <a:xfrm flipV="1">
            <a:off x="3437036" y="4572967"/>
            <a:ext cx="1" cy="353666"/>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59" name="Shape 559"/>
          <p:cNvSpPr/>
          <p:nvPr/>
        </p:nvSpPr>
        <p:spPr>
          <a:xfrm flipV="1">
            <a:off x="3437036" y="3582367"/>
            <a:ext cx="1" cy="353666"/>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0" name="Shape 560"/>
          <p:cNvSpPr/>
          <p:nvPr/>
        </p:nvSpPr>
        <p:spPr>
          <a:xfrm>
            <a:off x="3785475" y="3961916"/>
            <a:ext cx="339284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Induce opposite charge </a:t>
            </a:r>
          </a:p>
        </p:txBody>
      </p:sp>
      <p:sp>
        <p:nvSpPr>
          <p:cNvPr id="561" name="Shape 561"/>
          <p:cNvSpPr/>
          <p:nvPr/>
        </p:nvSpPr>
        <p:spPr>
          <a:xfrm>
            <a:off x="6195383" y="3415332"/>
            <a:ext cx="1566535" cy="1"/>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2" name="Shape 562"/>
          <p:cNvSpPr/>
          <p:nvPr/>
        </p:nvSpPr>
        <p:spPr>
          <a:xfrm>
            <a:off x="6195383" y="5092700"/>
            <a:ext cx="1566534" cy="0"/>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3" name="Shape 563"/>
          <p:cNvSpPr/>
          <p:nvPr/>
        </p:nvSpPr>
        <p:spPr>
          <a:xfrm>
            <a:off x="7744783" y="3911116"/>
            <a:ext cx="1566534" cy="1"/>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4" name="Shape 564"/>
          <p:cNvSpPr/>
          <p:nvPr/>
        </p:nvSpPr>
        <p:spPr>
          <a:xfrm>
            <a:off x="7744783" y="4635983"/>
            <a:ext cx="1566534" cy="1"/>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5" name="Shape 565"/>
          <p:cNvSpPr/>
          <p:nvPr/>
        </p:nvSpPr>
        <p:spPr>
          <a:xfrm flipV="1">
            <a:off x="7747000" y="3427548"/>
            <a:ext cx="0" cy="471352"/>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6" name="Shape 566"/>
          <p:cNvSpPr/>
          <p:nvPr/>
        </p:nvSpPr>
        <p:spPr>
          <a:xfrm flipV="1">
            <a:off x="7747000" y="4627940"/>
            <a:ext cx="0" cy="471352"/>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7" name="Shape 567"/>
          <p:cNvSpPr/>
          <p:nvPr/>
        </p:nvSpPr>
        <p:spPr>
          <a:xfrm flipV="1">
            <a:off x="9300633" y="4486202"/>
            <a:ext cx="1" cy="151764"/>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8" name="Shape 568"/>
          <p:cNvSpPr/>
          <p:nvPr/>
        </p:nvSpPr>
        <p:spPr>
          <a:xfrm flipV="1">
            <a:off x="9300634" y="3897402"/>
            <a:ext cx="1" cy="151763"/>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9" name="Shape 569"/>
          <p:cNvSpPr/>
          <p:nvPr/>
        </p:nvSpPr>
        <p:spPr>
          <a:xfrm>
            <a:off x="9189177" y="4015457"/>
            <a:ext cx="222913" cy="516186"/>
          </a:xfrm>
          <a:prstGeom prst="rect">
            <a:avLst/>
          </a:prstGeom>
          <a:solidFill>
            <a:srgbClr val="2550FF"/>
          </a:solidFill>
          <a:ln w="25400">
            <a:solidFill>
              <a:srgbClr val="000000"/>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570" name="Shape 570"/>
          <p:cNvSpPr/>
          <p:nvPr/>
        </p:nvSpPr>
        <p:spPr>
          <a:xfrm>
            <a:off x="9394642" y="3720616"/>
            <a:ext cx="793835"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272EB5"/>
                </a:solidFill>
              </a:defRPr>
            </a:lvl1pPr>
          </a:lstStyle>
          <a:p>
            <a:r>
              <a:t>R 50Ω</a:t>
            </a:r>
          </a:p>
        </p:txBody>
      </p:sp>
      <p:sp>
        <p:nvSpPr>
          <p:cNvPr id="571" name="Shape 571"/>
          <p:cNvSpPr/>
          <p:nvPr/>
        </p:nvSpPr>
        <p:spPr>
          <a:xfrm>
            <a:off x="651073" y="3238500"/>
            <a:ext cx="5571927" cy="353666"/>
          </a:xfrm>
          <a:prstGeom prst="rect">
            <a:avLst/>
          </a:prstGeom>
          <a:solidFill>
            <a:schemeClr val="accent1">
              <a:hueOff val="-522454"/>
              <a:satOff val="1153"/>
              <a:lumOff val="13444"/>
            </a:schemeClr>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572" name="Shape 572"/>
          <p:cNvSpPr/>
          <p:nvPr/>
        </p:nvSpPr>
        <p:spPr>
          <a:xfrm>
            <a:off x="651073" y="4915867"/>
            <a:ext cx="5571927" cy="353666"/>
          </a:xfrm>
          <a:prstGeom prst="rect">
            <a:avLst/>
          </a:prstGeom>
          <a:solidFill>
            <a:schemeClr val="accent1">
              <a:hueOff val="-522454"/>
              <a:satOff val="1153"/>
              <a:lumOff val="13444"/>
            </a:schemeClr>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573" name="Shape 573"/>
          <p:cNvSpPr/>
          <p:nvPr/>
        </p:nvSpPr>
        <p:spPr>
          <a:xfrm>
            <a:off x="6355291" y="3576604"/>
            <a:ext cx="2674397" cy="1443652"/>
          </a:xfrm>
          <a:custGeom>
            <a:avLst/>
            <a:gdLst/>
            <a:ahLst/>
            <a:cxnLst>
              <a:cxn ang="0">
                <a:pos x="wd2" y="hd2"/>
              </a:cxn>
              <a:cxn ang="5400000">
                <a:pos x="wd2" y="hd2"/>
              </a:cxn>
              <a:cxn ang="10800000">
                <a:pos x="wd2" y="hd2"/>
              </a:cxn>
              <a:cxn ang="16200000">
                <a:pos x="wd2" y="hd2"/>
              </a:cxn>
            </a:cxnLst>
            <a:rect l="0" t="0" r="r" b="b"/>
            <a:pathLst>
              <a:path w="21259" h="21526" extrusionOk="0">
                <a:moveTo>
                  <a:pt x="863" y="1"/>
                </a:moveTo>
                <a:lnTo>
                  <a:pt x="6947" y="1"/>
                </a:lnTo>
                <a:cubicBezTo>
                  <a:pt x="7971" y="-20"/>
                  <a:pt x="8920" y="999"/>
                  <a:pt x="9432" y="2664"/>
                </a:cubicBezTo>
                <a:cubicBezTo>
                  <a:pt x="9664" y="3421"/>
                  <a:pt x="9790" y="4282"/>
                  <a:pt x="10042" y="5017"/>
                </a:cubicBezTo>
                <a:cubicBezTo>
                  <a:pt x="10248" y="5616"/>
                  <a:pt x="10523" y="6103"/>
                  <a:pt x="10822" y="6514"/>
                </a:cubicBezTo>
                <a:cubicBezTo>
                  <a:pt x="11304" y="7174"/>
                  <a:pt x="11855" y="7644"/>
                  <a:pt x="12443" y="7890"/>
                </a:cubicBezTo>
                <a:lnTo>
                  <a:pt x="19310" y="7819"/>
                </a:lnTo>
                <a:cubicBezTo>
                  <a:pt x="19898" y="7711"/>
                  <a:pt x="20475" y="8170"/>
                  <a:pt x="20843" y="9036"/>
                </a:cubicBezTo>
                <a:cubicBezTo>
                  <a:pt x="21600" y="10822"/>
                  <a:pt x="21288" y="13463"/>
                  <a:pt x="20199" y="14482"/>
                </a:cubicBezTo>
                <a:cubicBezTo>
                  <a:pt x="18815" y="14416"/>
                  <a:pt x="17432" y="14343"/>
                  <a:pt x="16050" y="14263"/>
                </a:cubicBezTo>
                <a:cubicBezTo>
                  <a:pt x="14685" y="14184"/>
                  <a:pt x="13320" y="14097"/>
                  <a:pt x="11952" y="14088"/>
                </a:cubicBezTo>
                <a:cubicBezTo>
                  <a:pt x="11609" y="14085"/>
                  <a:pt x="11262" y="14089"/>
                  <a:pt x="10931" y="14268"/>
                </a:cubicBezTo>
                <a:cubicBezTo>
                  <a:pt x="10071" y="14735"/>
                  <a:pt x="9484" y="16225"/>
                  <a:pt x="9499" y="17904"/>
                </a:cubicBezTo>
                <a:cubicBezTo>
                  <a:pt x="9601" y="18885"/>
                  <a:pt x="9405" y="19893"/>
                  <a:pt x="8990" y="20520"/>
                </a:cubicBezTo>
                <a:cubicBezTo>
                  <a:pt x="8745" y="20890"/>
                  <a:pt x="8451" y="21091"/>
                  <a:pt x="8159" y="21235"/>
                </a:cubicBezTo>
                <a:cubicBezTo>
                  <a:pt x="7648" y="21486"/>
                  <a:pt x="7111" y="21580"/>
                  <a:pt x="6566" y="21496"/>
                </a:cubicBezTo>
                <a:lnTo>
                  <a:pt x="0" y="21496"/>
                </a:lnTo>
              </a:path>
            </a:pathLst>
          </a:custGeom>
          <a:ln w="25400">
            <a:solidFill>
              <a:srgbClr val="AF2020"/>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74" name="Shape 574"/>
          <p:cNvSpPr/>
          <p:nvPr/>
        </p:nvSpPr>
        <p:spPr>
          <a:xfrm>
            <a:off x="1976146" y="5798759"/>
            <a:ext cx="7011500"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A current flows from one plate - through the front-end electronics and back to the other plate</a:t>
            </a:r>
          </a:p>
        </p:txBody>
      </p:sp>
      <p:sp>
        <p:nvSpPr>
          <p:cNvPr id="575" name="Shape 57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78" name="Shape 578"/>
          <p:cNvSpPr>
            <a:spLocks noGrp="1"/>
          </p:cNvSpPr>
          <p:nvPr>
            <p:ph type="title"/>
          </p:nvPr>
        </p:nvSpPr>
        <p:spPr>
          <a:prstGeom prst="rect">
            <a:avLst/>
          </a:prstGeom>
        </p:spPr>
        <p:txBody>
          <a:bodyPr>
            <a:normAutofit fontScale="90000"/>
          </a:bodyPr>
          <a:lstStyle>
            <a:lvl1pPr defTabSz="543305">
              <a:spcBef>
                <a:spcPts val="2100"/>
              </a:spcBef>
              <a:defRPr sz="4836"/>
            </a:lvl1pPr>
          </a:lstStyle>
          <a:p>
            <a:r>
              <a:t>Alice R&amp;D</a:t>
            </a:r>
          </a:p>
        </p:txBody>
      </p:sp>
      <p:pic>
        <p:nvPicPr>
          <p:cNvPr id="579" name="signal-flow.png"/>
          <p:cNvPicPr>
            <a:picLocks noChangeAspect="1"/>
          </p:cNvPicPr>
          <p:nvPr/>
        </p:nvPicPr>
        <p:blipFill>
          <a:blip r:embed="rId2">
            <a:extLst/>
          </a:blip>
          <a:stretch>
            <a:fillRect/>
          </a:stretch>
        </p:blipFill>
        <p:spPr>
          <a:xfrm>
            <a:off x="609600" y="3162300"/>
            <a:ext cx="10886243" cy="3429000"/>
          </a:xfrm>
          <a:prstGeom prst="rect">
            <a:avLst/>
          </a:prstGeom>
          <a:ln w="12700">
            <a:miter lim="400000"/>
          </a:ln>
        </p:spPr>
      </p:pic>
      <p:sp>
        <p:nvSpPr>
          <p:cNvPr id="580" name="Shape 580"/>
          <p:cNvSpPr/>
          <p:nvPr/>
        </p:nvSpPr>
        <p:spPr>
          <a:xfrm>
            <a:off x="1237008" y="6752166"/>
            <a:ext cx="3827298"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000000"/>
                </a:solidFill>
              </a:defRPr>
            </a:lvl1pPr>
          </a:lstStyle>
          <a:p>
            <a:r>
              <a:t>Planar chamber uses outside box for signal return</a:t>
            </a:r>
          </a:p>
        </p:txBody>
      </p:sp>
      <p:sp>
        <p:nvSpPr>
          <p:cNvPr id="581" name="Shape 581"/>
          <p:cNvSpPr/>
          <p:nvPr/>
        </p:nvSpPr>
        <p:spPr>
          <a:xfrm>
            <a:off x="6757275" y="6993466"/>
            <a:ext cx="3827297"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000000"/>
                </a:solidFill>
              </a:defRPr>
            </a:lvl1pPr>
          </a:lstStyle>
          <a:p>
            <a:r>
              <a:t>Strips allow access to both anode and cathode</a:t>
            </a:r>
          </a:p>
        </p:txBody>
      </p:sp>
      <p:sp>
        <p:nvSpPr>
          <p:cNvPr id="582" name="Shape 58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p:cNvSpPr>
          <p:nvPr>
            <p:ph type="body" idx="13"/>
          </p:nvPr>
        </p:nvSpPr>
        <p:spPr>
          <a:xfrm>
            <a:off x="571500" y="1295400"/>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85" name="Shape 585"/>
          <p:cNvSpPr>
            <a:spLocks noGrp="1"/>
          </p:cNvSpPr>
          <p:nvPr>
            <p:ph type="title"/>
          </p:nvPr>
        </p:nvSpPr>
        <p:spPr>
          <a:xfrm>
            <a:off x="571500" y="444500"/>
            <a:ext cx="11861800" cy="723900"/>
          </a:xfrm>
          <a:prstGeom prst="rect">
            <a:avLst/>
          </a:prstGeom>
        </p:spPr>
        <p:txBody>
          <a:bodyPr>
            <a:normAutofit fontScale="90000"/>
          </a:bodyPr>
          <a:lstStyle>
            <a:lvl1pPr defTabSz="543305">
              <a:spcBef>
                <a:spcPts val="2100"/>
              </a:spcBef>
              <a:defRPr sz="4836">
                <a:solidFill>
                  <a:srgbClr val="000000"/>
                </a:solidFill>
              </a:defRPr>
            </a:lvl1pPr>
          </a:lstStyle>
          <a:p>
            <a:r>
              <a:t>              Differential                                 Single-ended</a:t>
            </a:r>
          </a:p>
        </p:txBody>
      </p:sp>
      <p:pic>
        <p:nvPicPr>
          <p:cNvPr id="586" name="differential.pdf"/>
          <p:cNvPicPr>
            <a:picLocks noChangeAspect="1"/>
          </p:cNvPicPr>
          <p:nvPr/>
        </p:nvPicPr>
        <p:blipFill>
          <a:blip r:embed="rId2">
            <a:extLst/>
          </a:blip>
          <a:stretch>
            <a:fillRect/>
          </a:stretch>
        </p:blipFill>
        <p:spPr>
          <a:xfrm>
            <a:off x="1219200" y="1422400"/>
            <a:ext cx="3336885" cy="5008854"/>
          </a:xfrm>
          <a:prstGeom prst="rect">
            <a:avLst/>
          </a:prstGeom>
          <a:ln w="12700">
            <a:miter lim="400000"/>
          </a:ln>
        </p:spPr>
      </p:pic>
      <p:pic>
        <p:nvPicPr>
          <p:cNvPr id="587" name="single-ended.pdf"/>
          <p:cNvPicPr>
            <a:picLocks noChangeAspect="1"/>
          </p:cNvPicPr>
          <p:nvPr/>
        </p:nvPicPr>
        <p:blipFill>
          <a:blip r:embed="rId3">
            <a:extLst/>
          </a:blip>
          <a:stretch>
            <a:fillRect/>
          </a:stretch>
        </p:blipFill>
        <p:spPr>
          <a:xfrm>
            <a:off x="7366000" y="1422400"/>
            <a:ext cx="3234618" cy="5008854"/>
          </a:xfrm>
          <a:prstGeom prst="rect">
            <a:avLst/>
          </a:prstGeom>
          <a:ln w="12700">
            <a:miter lim="400000"/>
          </a:ln>
        </p:spPr>
      </p:pic>
      <p:sp>
        <p:nvSpPr>
          <p:cNvPr id="588" name="Shape 588"/>
          <p:cNvSpPr/>
          <p:nvPr/>
        </p:nvSpPr>
        <p:spPr>
          <a:xfrm>
            <a:off x="571499" y="6290013"/>
            <a:ext cx="11861802" cy="220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r>
              <a:t>With the single-ended readout: fast current pulses are fed into the common ground; that is the reference level.  This is an important source of ‘noise’ and cross-talk.  This is especially true when precise timing (&lt; 100 ps) is the goal.</a:t>
            </a:r>
          </a:p>
        </p:txBody>
      </p:sp>
      <p:sp>
        <p:nvSpPr>
          <p:cNvPr id="589" name="Shape 589"/>
          <p:cNvSpPr>
            <a:spLocks noGrp="1"/>
          </p:cNvSpPr>
          <p:nvPr>
            <p:ph type="sldNum" sz="quarter" idx="2"/>
          </p:nvPr>
        </p:nvSpPr>
        <p:spPr>
          <a:xfrm>
            <a:off x="12500147" y="9290050"/>
            <a:ext cx="309365" cy="3429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sp>
        <p:nvSpPr>
          <p:cNvPr id="590" name="Shape 590"/>
          <p:cNvSpPr/>
          <p:nvPr/>
        </p:nvSpPr>
        <p:spPr>
          <a:xfrm>
            <a:off x="2794875" y="7950199"/>
            <a:ext cx="7158772"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defRPr>
            </a:pPr>
            <a:r>
              <a:t>σ </a:t>
            </a:r>
            <a:r>
              <a:rPr baseline="-5999"/>
              <a:t>t</a:t>
            </a:r>
            <a:r>
              <a:t> = σ</a:t>
            </a:r>
            <a:r>
              <a:rPr baseline="-5999"/>
              <a:t>V</a:t>
            </a:r>
            <a:r>
              <a:t>/(dV/dt)  dV/dt ~ V/t</a:t>
            </a:r>
            <a:r>
              <a:rPr sz="2700" spc="26" baseline="-5999"/>
              <a:t>r         </a:t>
            </a:r>
            <a:r>
              <a:t>σ </a:t>
            </a:r>
            <a:r>
              <a:rPr baseline="-5999"/>
              <a:t>t</a:t>
            </a:r>
            <a:r>
              <a:t> =tr/SNR   </a:t>
            </a:r>
          </a:p>
          <a:p>
            <a:pPr>
              <a:defRPr>
                <a:solidFill>
                  <a:srgbClr val="000000"/>
                </a:solidFill>
              </a:defRPr>
            </a:pPr>
            <a:r>
              <a:t>i.e. Time Jitter ~1/SNR</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p:nvPr/>
        </p:nvSpPr>
        <p:spPr>
          <a:xfrm>
            <a:off x="2578100" y="1727200"/>
            <a:ext cx="10430471" cy="7501633"/>
          </a:xfrm>
          <a:prstGeom prst="rect">
            <a:avLst/>
          </a:prstGeom>
          <a:solidFill>
            <a:srgbClr val="FFEFC7"/>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631" name="Shape 631"/>
          <p:cNvSpPr>
            <a:spLocks noGrp="1"/>
          </p:cNvSpPr>
          <p:nvPr>
            <p:ph type="body" idx="13"/>
          </p:nvPr>
        </p:nvSpPr>
        <p:spPr>
          <a:xfrm>
            <a:off x="571500" y="1041400"/>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32" name="Shape 632"/>
          <p:cNvSpPr>
            <a:spLocks noGrp="1"/>
          </p:cNvSpPr>
          <p:nvPr>
            <p:ph type="title"/>
          </p:nvPr>
        </p:nvSpPr>
        <p:spPr>
          <a:xfrm>
            <a:off x="571500" y="355600"/>
            <a:ext cx="11861800" cy="723900"/>
          </a:xfrm>
          <a:prstGeom prst="rect">
            <a:avLst/>
          </a:prstGeom>
        </p:spPr>
        <p:txBody>
          <a:bodyPr>
            <a:normAutofit fontScale="90000"/>
          </a:bodyPr>
          <a:lstStyle>
            <a:lvl1pPr defTabSz="543305">
              <a:spcBef>
                <a:spcPts val="2100"/>
              </a:spcBef>
              <a:defRPr sz="4836">
                <a:solidFill>
                  <a:srgbClr val="000000"/>
                </a:solidFill>
              </a:defRPr>
            </a:lvl1pPr>
          </a:lstStyle>
          <a:p>
            <a:r>
              <a:t>MRPC as a trigger device</a:t>
            </a:r>
          </a:p>
        </p:txBody>
      </p:sp>
      <p:sp>
        <p:nvSpPr>
          <p:cNvPr id="633" name="Shape 63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pic>
        <p:nvPicPr>
          <p:cNvPr id="634" name="pasted-image.pdf"/>
          <p:cNvPicPr>
            <a:picLocks noChangeAspect="1"/>
          </p:cNvPicPr>
          <p:nvPr/>
        </p:nvPicPr>
        <p:blipFill>
          <a:blip r:embed="rId2">
            <a:extLst/>
          </a:blip>
          <a:stretch>
            <a:fillRect/>
          </a:stretch>
        </p:blipFill>
        <p:spPr>
          <a:xfrm>
            <a:off x="2915526" y="1701800"/>
            <a:ext cx="12354654" cy="19981330"/>
          </a:xfrm>
          <a:prstGeom prst="rect">
            <a:avLst/>
          </a:prstGeom>
          <a:ln w="12700">
            <a:miter lim="400000"/>
          </a:ln>
        </p:spPr>
      </p:pic>
      <p:sp>
        <p:nvSpPr>
          <p:cNvPr id="635" name="Shape 635"/>
          <p:cNvSpPr/>
          <p:nvPr/>
        </p:nvSpPr>
        <p:spPr>
          <a:xfrm>
            <a:off x="534275" y="1090659"/>
            <a:ext cx="758684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3237"/>
                </a:solidFill>
              </a:defRPr>
            </a:lvl1pPr>
          </a:lstStyle>
          <a:p>
            <a:r>
              <a:t>Borrowing one slide from Maria Paola Panetta’s talk</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pic>
        <p:nvPicPr>
          <p:cNvPr id="638" name="DSCN0526.mov"/>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045679" y="1918968"/>
            <a:ext cx="9770278" cy="7628258"/>
          </a:xfrm>
          <a:prstGeom prst="rect">
            <a:avLst/>
          </a:prstGeom>
          <a:ln w="12700">
            <a:miter lim="400000"/>
          </a:ln>
        </p:spPr>
      </p:pic>
      <p:sp>
        <p:nvSpPr>
          <p:cNvPr id="639" name="Shape 639"/>
          <p:cNvSpPr/>
          <p:nvPr/>
        </p:nvSpPr>
        <p:spPr>
          <a:xfrm>
            <a:off x="254979" y="4496334"/>
            <a:ext cx="3086101" cy="1270000"/>
          </a:xfrm>
          <a:prstGeom prst="rightArrow">
            <a:avLst>
              <a:gd name="adj1" fmla="val 46000"/>
              <a:gd name="adj2" fmla="val 70000"/>
            </a:avLst>
          </a:prstGeom>
          <a:solidFill>
            <a:srgbClr val="929000"/>
          </a:solidFill>
          <a:ln w="25400">
            <a:solidFill>
              <a:srgbClr val="808251"/>
            </a:solidFill>
            <a:miter lim="400000"/>
          </a:ln>
        </p:spPr>
        <p:txBody>
          <a:bodyPr lIns="50800" tIns="50800" rIns="50800" bIns="50800" anchor="ctr"/>
          <a:lstStyle/>
          <a:p>
            <a:pPr algn="ctr">
              <a:spcBef>
                <a:spcPts val="0"/>
              </a:spcBef>
              <a:defRPr sz="39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640" name="Shape 640"/>
          <p:cNvSpPr/>
          <p:nvPr/>
        </p:nvSpPr>
        <p:spPr>
          <a:xfrm>
            <a:off x="176820" y="4833990"/>
            <a:ext cx="3124201"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3000" spc="0">
                <a:solidFill>
                  <a:srgbClr val="FFFB00"/>
                </a:solidFill>
                <a:latin typeface="Palatino"/>
                <a:ea typeface="Palatino"/>
                <a:cs typeface="Palatino"/>
                <a:sym typeface="Palatino"/>
              </a:defRPr>
            </a:lvl1pPr>
          </a:lstStyle>
          <a:p>
            <a:r>
              <a:rPr dirty="0"/>
              <a:t>Middle chamber</a:t>
            </a:r>
          </a:p>
        </p:txBody>
      </p:sp>
      <p:sp>
        <p:nvSpPr>
          <p:cNvPr id="641" name="Shape 641"/>
          <p:cNvSpPr/>
          <p:nvPr/>
        </p:nvSpPr>
        <p:spPr>
          <a:xfrm>
            <a:off x="191479" y="3727164"/>
            <a:ext cx="3086101" cy="1270000"/>
          </a:xfrm>
          <a:prstGeom prst="rightArrow">
            <a:avLst>
              <a:gd name="adj1" fmla="val 42696"/>
              <a:gd name="adj2" fmla="val 73000"/>
            </a:avLst>
          </a:prstGeom>
          <a:solidFill>
            <a:srgbClr val="011993"/>
          </a:solidFill>
          <a:ln w="25400">
            <a:solidFill>
              <a:srgbClr val="808251"/>
            </a:solidFill>
            <a:miter lim="400000"/>
          </a:ln>
        </p:spPr>
        <p:txBody>
          <a:bodyPr lIns="50800" tIns="50800" rIns="50800" bIns="50800" anchor="ctr"/>
          <a:lstStyle/>
          <a:p>
            <a:pPr algn="ctr">
              <a:spcBef>
                <a:spcPts val="0"/>
              </a:spcBef>
              <a:defRPr sz="39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642" name="Shape 642"/>
          <p:cNvSpPr/>
          <p:nvPr/>
        </p:nvSpPr>
        <p:spPr>
          <a:xfrm>
            <a:off x="62520" y="3969570"/>
            <a:ext cx="3124201"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3000" spc="0">
                <a:solidFill>
                  <a:srgbClr val="0096FF"/>
                </a:solidFill>
                <a:latin typeface="Palatino"/>
                <a:ea typeface="Palatino"/>
                <a:cs typeface="Palatino"/>
                <a:sym typeface="Palatino"/>
              </a:defRPr>
            </a:lvl1pPr>
          </a:lstStyle>
          <a:p>
            <a:r>
              <a:rPr dirty="0"/>
              <a:t>Top chamber</a:t>
            </a:r>
          </a:p>
        </p:txBody>
      </p:sp>
      <p:sp>
        <p:nvSpPr>
          <p:cNvPr id="643" name="Shape 643"/>
          <p:cNvSpPr/>
          <p:nvPr/>
        </p:nvSpPr>
        <p:spPr>
          <a:xfrm>
            <a:off x="242279" y="5466492"/>
            <a:ext cx="3086101" cy="1270000"/>
          </a:xfrm>
          <a:prstGeom prst="rightArrow">
            <a:avLst>
              <a:gd name="adj1" fmla="val 44000"/>
              <a:gd name="adj2" fmla="val 71000"/>
            </a:avLst>
          </a:prstGeom>
          <a:solidFill>
            <a:srgbClr val="941100"/>
          </a:solidFill>
          <a:ln w="25400">
            <a:solidFill>
              <a:srgbClr val="808251"/>
            </a:solidFill>
            <a:miter lim="400000"/>
          </a:ln>
        </p:spPr>
        <p:txBody>
          <a:bodyPr lIns="50800" tIns="50800" rIns="50800" bIns="50800" anchor="ctr"/>
          <a:lstStyle/>
          <a:p>
            <a:pPr algn="ctr">
              <a:spcBef>
                <a:spcPts val="0"/>
              </a:spcBef>
              <a:defRPr sz="39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644" name="Shape 644"/>
          <p:cNvSpPr/>
          <p:nvPr/>
        </p:nvSpPr>
        <p:spPr>
          <a:xfrm>
            <a:off x="176820" y="5739542"/>
            <a:ext cx="3124201"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3000" spc="0">
                <a:solidFill>
                  <a:srgbClr val="FF40FF"/>
                </a:solidFill>
                <a:latin typeface="Palatino"/>
                <a:ea typeface="Palatino"/>
                <a:cs typeface="Palatino"/>
                <a:sym typeface="Palatino"/>
              </a:defRPr>
            </a:lvl1pPr>
          </a:lstStyle>
          <a:p>
            <a:r>
              <a:rPr dirty="0"/>
              <a:t>Bottom chamber</a:t>
            </a:r>
          </a:p>
        </p:txBody>
      </p:sp>
      <p:sp>
        <p:nvSpPr>
          <p:cNvPr id="645" name="Shape 645"/>
          <p:cNvSpPr/>
          <p:nvPr/>
        </p:nvSpPr>
        <p:spPr>
          <a:xfrm>
            <a:off x="12599379" y="9398000"/>
            <a:ext cx="3429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R="685800" algn="ctr">
              <a:spcBef>
                <a:spcPts val="0"/>
              </a:spcBef>
              <a:defRPr sz="1800" spc="0">
                <a:solidFill>
                  <a:srgbClr val="93741C"/>
                </a:solidFill>
                <a:latin typeface="Palatino"/>
                <a:ea typeface="Palatino"/>
                <a:cs typeface="Palatino"/>
                <a:sym typeface="Palatino"/>
              </a:defRPr>
            </a:pPr>
            <a:fld id="{86CB4B4D-7CA3-9044-876B-883B54F8677D}" type="slidenum">
              <a:t>24</a:t>
            </a:fld>
            <a: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000" fill="hold"/>
                                        <p:tgtEl>
                                          <p:spTgt spid="6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3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48" name="Shape 648"/>
          <p:cNvSpPr>
            <a:spLocks noGrp="1"/>
          </p:cNvSpPr>
          <p:nvPr>
            <p:ph type="title"/>
          </p:nvPr>
        </p:nvSpPr>
        <p:spPr>
          <a:prstGeom prst="rect">
            <a:avLst/>
          </a:prstGeom>
        </p:spPr>
        <p:txBody>
          <a:bodyPr>
            <a:normAutofit fontScale="90000"/>
          </a:bodyPr>
          <a:lstStyle>
            <a:lvl1pPr defTabSz="543305">
              <a:spcBef>
                <a:spcPts val="2100"/>
              </a:spcBef>
              <a:defRPr sz="4836"/>
            </a:lvl1pPr>
          </a:lstStyle>
          <a:p>
            <a:r>
              <a:t>Cosmic ray trigger for ALICE</a:t>
            </a:r>
          </a:p>
        </p:txBody>
      </p:sp>
      <p:sp>
        <p:nvSpPr>
          <p:cNvPr id="649" name="Shape 64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25</a:t>
            </a:fld>
            <a:endParaRPr/>
          </a:p>
        </p:txBody>
      </p:sp>
      <p:sp>
        <p:nvSpPr>
          <p:cNvPr id="650" name="Shape 650"/>
          <p:cNvSpPr/>
          <p:nvPr/>
        </p:nvSpPr>
        <p:spPr>
          <a:xfrm>
            <a:off x="-36134" y="2785070"/>
            <a:ext cx="9164178" cy="6341892"/>
          </a:xfrm>
          <a:prstGeom prst="rect">
            <a:avLst/>
          </a:prstGeom>
          <a:solidFill>
            <a:srgbClr val="FFFFFF"/>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651" name="events-cosmic.pdf"/>
          <p:cNvPicPr>
            <a:picLocks noChangeAspect="1"/>
          </p:cNvPicPr>
          <p:nvPr/>
        </p:nvPicPr>
        <p:blipFill>
          <a:blip r:embed="rId2">
            <a:extLst/>
          </a:blip>
          <a:stretch>
            <a:fillRect/>
          </a:stretch>
        </p:blipFill>
        <p:spPr>
          <a:xfrm>
            <a:off x="-381000" y="2803432"/>
            <a:ext cx="9305480" cy="6305168"/>
          </a:xfrm>
          <a:prstGeom prst="rect">
            <a:avLst/>
          </a:prstGeom>
          <a:ln w="12700">
            <a:miter lim="400000"/>
          </a:ln>
        </p:spPr>
      </p:pic>
      <p:sp>
        <p:nvSpPr>
          <p:cNvPr id="652" name="Shape 652"/>
          <p:cNvSpPr/>
          <p:nvPr/>
        </p:nvSpPr>
        <p:spPr>
          <a:xfrm>
            <a:off x="1137364" y="1227435"/>
            <a:ext cx="5579607"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defRPr>
            </a:pPr>
            <a:endParaRPr/>
          </a:p>
          <a:p>
            <a:pPr>
              <a:defRPr>
                <a:solidFill>
                  <a:srgbClr val="000000"/>
                </a:solidFill>
              </a:defRPr>
            </a:pPr>
            <a:r>
              <a:t>Just two hits in 150 m</a:t>
            </a:r>
            <a:r>
              <a:rPr baseline="31999"/>
              <a:t>2</a:t>
            </a:r>
            <a:r>
              <a:t> barrel detector</a:t>
            </a:r>
          </a:p>
        </p:txBody>
      </p:sp>
      <p:sp>
        <p:nvSpPr>
          <p:cNvPr id="653" name="Shape 653"/>
          <p:cNvSpPr/>
          <p:nvPr/>
        </p:nvSpPr>
        <p:spPr>
          <a:xfrm flipV="1">
            <a:off x="9133978" y="-50"/>
            <a:ext cx="1" cy="9753601"/>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654" name="Shape 654"/>
          <p:cNvSpPr/>
          <p:nvPr/>
        </p:nvSpPr>
        <p:spPr>
          <a:xfrm>
            <a:off x="9447694" y="460206"/>
            <a:ext cx="3104484" cy="78944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DF374B"/>
                </a:solidFill>
              </a:defRPr>
            </a:pPr>
            <a:r>
              <a:rPr dirty="0"/>
              <a:t>Preferred cosmic trigger for </a:t>
            </a:r>
            <a:r>
              <a:rPr dirty="0" smtClean="0"/>
              <a:t>ALICE</a:t>
            </a:r>
            <a:endParaRPr lang="en-GB" dirty="0" smtClean="0"/>
          </a:p>
          <a:p>
            <a:pPr>
              <a:defRPr>
                <a:solidFill>
                  <a:srgbClr val="DF374B"/>
                </a:solidFill>
              </a:defRPr>
            </a:pPr>
            <a:endParaRPr dirty="0"/>
          </a:p>
          <a:p>
            <a:pPr>
              <a:defRPr>
                <a:solidFill>
                  <a:srgbClr val="000000"/>
                </a:solidFill>
              </a:defRPr>
            </a:pPr>
            <a:r>
              <a:rPr dirty="0"/>
              <a:t>10 Hz trigger rate: 50% purity </a:t>
            </a:r>
          </a:p>
          <a:p>
            <a:pPr>
              <a:defRPr>
                <a:solidFill>
                  <a:srgbClr val="000000"/>
                </a:solidFill>
              </a:defRPr>
            </a:pPr>
            <a:r>
              <a:rPr dirty="0"/>
              <a:t>dark count rate: </a:t>
            </a:r>
          </a:p>
          <a:p>
            <a:pPr>
              <a:defRPr>
                <a:solidFill>
                  <a:srgbClr val="000000"/>
                </a:solidFill>
              </a:defRPr>
            </a:pPr>
            <a:r>
              <a:rPr dirty="0"/>
              <a:t>         ~ 0.2 Hz/cm</a:t>
            </a:r>
            <a:r>
              <a:rPr baseline="31999" dirty="0"/>
              <a:t>2</a:t>
            </a:r>
          </a:p>
          <a:p>
            <a:pPr>
              <a:defRPr>
                <a:solidFill>
                  <a:srgbClr val="000000"/>
                </a:solidFill>
              </a:defRPr>
            </a:pPr>
            <a:endParaRPr baseline="31999" dirty="0"/>
          </a:p>
          <a:p>
            <a:pPr>
              <a:defRPr>
                <a:solidFill>
                  <a:srgbClr val="000000"/>
                </a:solidFill>
              </a:defRPr>
            </a:pPr>
            <a:r>
              <a:rPr dirty="0"/>
              <a:t>dark current of ALICE TOF: </a:t>
            </a:r>
          </a:p>
          <a:p>
            <a:pPr>
              <a:defRPr>
                <a:solidFill>
                  <a:srgbClr val="000000"/>
                </a:solidFill>
              </a:defRPr>
            </a:pPr>
            <a:r>
              <a:rPr dirty="0"/>
              <a:t>             10’s nA/m</a:t>
            </a:r>
            <a:r>
              <a:rPr baseline="31999" dirty="0"/>
              <a:t>2</a:t>
            </a:r>
          </a:p>
          <a:p>
            <a:pPr>
              <a:defRPr>
                <a:solidFill>
                  <a:srgbClr val="000000"/>
                </a:solidFill>
              </a:defRPr>
            </a:pPr>
            <a:endParaRPr baseline="31999" dirty="0"/>
          </a:p>
          <a:p>
            <a:pPr>
              <a:defRPr>
                <a:solidFill>
                  <a:srgbClr val="000000"/>
                </a:solidFill>
              </a:defRPr>
            </a:pPr>
            <a:r>
              <a:rPr dirty="0"/>
              <a:t>Low gas flow - and minimal ageing concerns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57" name="Shape 657"/>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The future….  sub 20 ps?</a:t>
            </a:r>
          </a:p>
        </p:txBody>
      </p:sp>
      <p:pic>
        <p:nvPicPr>
          <p:cNvPr id="658" name="NINONINOANODE PICKUP ELECTRODECATHODE PICKUP ELECTRODEANODE PICKUP ELECTRODECATHODE PICKUP ELECTRODEANODE PICKUP ELECTRODENINONINOANODE PICKUP ELECTRODECATHODE PICKUP ELECTRODEANODE PICKUP ELECTRODECA.pdf"/>
          <p:cNvPicPr>
            <a:picLocks noChangeAspect="1"/>
          </p:cNvPicPr>
          <p:nvPr/>
        </p:nvPicPr>
        <p:blipFill>
          <a:blip r:embed="rId2">
            <a:extLst/>
          </a:blip>
          <a:stretch>
            <a:fillRect/>
          </a:stretch>
        </p:blipFill>
        <p:spPr>
          <a:xfrm>
            <a:off x="2552700" y="1701800"/>
            <a:ext cx="8154763" cy="7653054"/>
          </a:xfrm>
          <a:prstGeom prst="rect">
            <a:avLst/>
          </a:prstGeom>
          <a:ln w="12700">
            <a:miter lim="400000"/>
          </a:ln>
        </p:spPr>
      </p:pic>
      <p:sp>
        <p:nvSpPr>
          <p:cNvPr id="659" name="Shape 65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sp>
        <p:nvSpPr>
          <p:cNvPr id="2" name="TextBox 1"/>
          <p:cNvSpPr txBox="1"/>
          <p:nvPr/>
        </p:nvSpPr>
        <p:spPr>
          <a:xfrm>
            <a:off x="571500" y="1721795"/>
            <a:ext cx="646838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en-US" sz="2800" b="0" i="0" u="none" strike="noStrike" cap="none" spc="28" normalizeH="0" baseline="0" dirty="0" smtClean="0">
                <a:ln>
                  <a:noFill/>
                </a:ln>
                <a:solidFill>
                  <a:srgbClr val="660066"/>
                </a:solidFill>
                <a:effectLst/>
                <a:uFillTx/>
                <a:latin typeface="Iowan Old Style Italic"/>
                <a:ea typeface="Iowan Old Style Italic"/>
                <a:cs typeface="Iowan Old Style Italic"/>
                <a:sym typeface="Iowan Old Style Italic"/>
              </a:rPr>
              <a:t>24 gap MRPC</a:t>
            </a:r>
            <a:r>
              <a:rPr kumimoji="0" lang="en-US" sz="2800" b="0" i="0" u="none" strike="noStrike" cap="none" spc="28" normalizeH="0" dirty="0" smtClean="0">
                <a:ln>
                  <a:noFill/>
                </a:ln>
                <a:solidFill>
                  <a:srgbClr val="660066"/>
                </a:solidFill>
                <a:effectLst/>
                <a:uFillTx/>
                <a:latin typeface="Iowan Old Style Italic"/>
                <a:ea typeface="Iowan Old Style Italic"/>
                <a:cs typeface="Iowan Old Style Italic"/>
                <a:sym typeface="Iowan Old Style Italic"/>
              </a:rPr>
              <a:t>  each gap 140 micron</a:t>
            </a:r>
            <a:endParaRPr kumimoji="0" lang="en-US" sz="2800" b="0" i="0" u="none" strike="noStrike" cap="none" spc="28" normalizeH="0" baseline="0" dirty="0">
              <a:ln>
                <a:noFill/>
              </a:ln>
              <a:solidFill>
                <a:srgbClr val="660066"/>
              </a:solidFill>
              <a:effectLst/>
              <a:uFillTx/>
              <a:latin typeface="Iowan Old Style Italic"/>
              <a:ea typeface="Iowan Old Style Italic"/>
              <a:cs typeface="Iowan Old Style Italic"/>
              <a:sym typeface="Iowan Old Style Italic"/>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p:cNvSpPr>
          <p:nvPr>
            <p:ph type="body" idx="13"/>
          </p:nvPr>
        </p:nvSpPr>
        <p:spPr>
          <a:xfrm>
            <a:off x="571500" y="838200"/>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62" name="Shape 662"/>
          <p:cNvSpPr>
            <a:spLocks noGrp="1"/>
          </p:cNvSpPr>
          <p:nvPr>
            <p:ph type="title"/>
          </p:nvPr>
        </p:nvSpPr>
        <p:spPr>
          <a:xfrm>
            <a:off x="571500" y="139700"/>
            <a:ext cx="11861800" cy="723900"/>
          </a:xfrm>
          <a:prstGeom prst="rect">
            <a:avLst/>
          </a:prstGeom>
        </p:spPr>
        <p:txBody>
          <a:bodyPr>
            <a:normAutofit fontScale="90000"/>
          </a:bodyPr>
          <a:lstStyle>
            <a:lvl1pPr defTabSz="543305">
              <a:spcBef>
                <a:spcPts val="2100"/>
              </a:spcBef>
              <a:defRPr sz="4836">
                <a:solidFill>
                  <a:srgbClr val="000000"/>
                </a:solidFill>
              </a:defRPr>
            </a:lvl1pPr>
          </a:lstStyle>
          <a:p>
            <a:r>
              <a:t>results</a:t>
            </a:r>
          </a:p>
        </p:txBody>
      </p:sp>
      <p:sp>
        <p:nvSpPr>
          <p:cNvPr id="663" name="Shape 663"/>
          <p:cNvSpPr>
            <a:spLocks noGrp="1"/>
          </p:cNvSpPr>
          <p:nvPr>
            <p:ph type="sldNum" sz="quarter" idx="2"/>
          </p:nvPr>
        </p:nvSpPr>
        <p:spPr>
          <a:xfrm>
            <a:off x="12439650" y="9315450"/>
            <a:ext cx="342900" cy="368300"/>
          </a:xfrm>
          <a:prstGeom prst="rect">
            <a:avLst/>
          </a:prstGeom>
          <a:effectLst>
            <a:outerShdw blurRad="38100" dist="50800" dir="3000000" rotWithShape="0">
              <a:srgbClr val="FFFFFF">
                <a:alpha val="60000"/>
              </a:srgbClr>
            </a:outerShdw>
          </a:effectLst>
          <a:extLst>
            <a:ext uri="{C572A759-6A51-4108-AA02-DFA0A04FC94B}">
              <ma14:wrappingTextBoxFlag xmlns:ma14="http://schemas.microsoft.com/office/mac/drawingml/2011/main" val="1"/>
            </a:ext>
          </a:extLst>
        </p:spPr>
        <p:txBody>
          <a:bodyPr/>
          <a:lstStyle/>
          <a:p>
            <a:fld id="{86CB4B4D-7CA3-9044-876B-883B54F8677D}" type="slidenum">
              <a:t>27</a:t>
            </a:fld>
            <a:endParaRPr/>
          </a:p>
        </p:txBody>
      </p:sp>
      <p:sp>
        <p:nvSpPr>
          <p:cNvPr id="664" name="Shape 664"/>
          <p:cNvSpPr/>
          <p:nvPr/>
        </p:nvSpPr>
        <p:spPr>
          <a:xfrm>
            <a:off x="6518517" y="1606550"/>
            <a:ext cx="4805413" cy="1841500"/>
          </a:xfrm>
          <a:custGeom>
            <a:avLst/>
            <a:gdLst/>
            <a:ahLst/>
            <a:cxnLst>
              <a:cxn ang="0">
                <a:pos x="wd2" y="hd2"/>
              </a:cxn>
              <a:cxn ang="5400000">
                <a:pos x="wd2" y="hd2"/>
              </a:cxn>
              <a:cxn ang="10800000">
                <a:pos x="wd2" y="hd2"/>
              </a:cxn>
              <a:cxn ang="16200000">
                <a:pos x="wd2" y="hd2"/>
              </a:cxn>
            </a:cxnLst>
            <a:rect l="0" t="0" r="r" b="b"/>
            <a:pathLst>
              <a:path w="21600" h="21600" extrusionOk="0">
                <a:moveTo>
                  <a:pt x="4624" y="15343"/>
                </a:moveTo>
                <a:lnTo>
                  <a:pt x="4624" y="21600"/>
                </a:lnTo>
                <a:lnTo>
                  <a:pt x="0" y="10800"/>
                </a:lnTo>
                <a:lnTo>
                  <a:pt x="4624" y="0"/>
                </a:lnTo>
                <a:lnTo>
                  <a:pt x="4624" y="6257"/>
                </a:lnTo>
                <a:lnTo>
                  <a:pt x="21600" y="6257"/>
                </a:lnTo>
                <a:lnTo>
                  <a:pt x="21600" y="15343"/>
                </a:lnTo>
                <a:close/>
              </a:path>
            </a:pathLst>
          </a:custGeom>
          <a:solidFill>
            <a:srgbClr val="FFFC41"/>
          </a:solidFill>
          <a:ln w="25400">
            <a:solidFill>
              <a:srgbClr val="808251"/>
            </a:solidFill>
            <a:miter lim="400000"/>
          </a:ln>
        </p:spPr>
        <p:txBody>
          <a:bodyPr lIns="38100" tIns="38100" rIns="38100" bIns="38100" anchor="ctr"/>
          <a:lstStyle/>
          <a:p>
            <a:pPr algn="ctr">
              <a:spcBef>
                <a:spcPts val="0"/>
              </a:spcBef>
              <a:defRPr sz="40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665" name="Shape 665"/>
          <p:cNvSpPr/>
          <p:nvPr/>
        </p:nvSpPr>
        <p:spPr>
          <a:xfrm>
            <a:off x="7936688" y="2184400"/>
            <a:ext cx="2870052" cy="685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a:spcBef>
                <a:spcPts val="0"/>
              </a:spcBef>
              <a:buClr>
                <a:srgbClr val="A29A85"/>
              </a:buClr>
              <a:defRPr sz="3600" spc="0">
                <a:solidFill>
                  <a:srgbClr val="6E603B"/>
                </a:solidFill>
                <a:latin typeface="Palatino"/>
                <a:ea typeface="Palatino"/>
                <a:cs typeface="Palatino"/>
                <a:sym typeface="Palatino"/>
              </a:defRPr>
            </a:lvl1pPr>
          </a:lstStyle>
          <a:p>
            <a:r>
              <a:t>T10 test beam</a:t>
            </a:r>
          </a:p>
        </p:txBody>
      </p:sp>
      <p:sp>
        <p:nvSpPr>
          <p:cNvPr id="666" name="Shape 666"/>
          <p:cNvSpPr/>
          <p:nvPr/>
        </p:nvSpPr>
        <p:spPr>
          <a:xfrm rot="16200000">
            <a:off x="8779117" y="2933700"/>
            <a:ext cx="1841501" cy="1841500"/>
          </a:xfrm>
          <a:custGeom>
            <a:avLst/>
            <a:gdLst/>
            <a:ahLst/>
            <a:cxnLst>
              <a:cxn ang="0">
                <a:pos x="wd2" y="hd2"/>
              </a:cxn>
              <a:cxn ang="5400000">
                <a:pos x="wd2" y="hd2"/>
              </a:cxn>
              <a:cxn ang="10800000">
                <a:pos x="wd2" y="hd2"/>
              </a:cxn>
              <a:cxn ang="16200000">
                <a:pos x="wd2" y="hd2"/>
              </a:cxn>
            </a:cxnLst>
            <a:rect l="0" t="0" r="r" b="b"/>
            <a:pathLst>
              <a:path w="21600" h="21600" extrusionOk="0">
                <a:moveTo>
                  <a:pt x="12066" y="15343"/>
                </a:moveTo>
                <a:lnTo>
                  <a:pt x="12066" y="21600"/>
                </a:lnTo>
                <a:lnTo>
                  <a:pt x="0" y="10800"/>
                </a:lnTo>
                <a:lnTo>
                  <a:pt x="12066" y="0"/>
                </a:lnTo>
                <a:lnTo>
                  <a:pt x="12066" y="6257"/>
                </a:lnTo>
                <a:lnTo>
                  <a:pt x="21600" y="6257"/>
                </a:lnTo>
                <a:lnTo>
                  <a:pt x="21600" y="15343"/>
                </a:lnTo>
                <a:close/>
              </a:path>
            </a:pathLst>
          </a:custGeom>
          <a:solidFill>
            <a:srgbClr val="FFFC41"/>
          </a:solidFill>
          <a:ln w="25400">
            <a:solidFill>
              <a:srgbClr val="808251"/>
            </a:solidFill>
            <a:miter lim="400000"/>
          </a:ln>
        </p:spPr>
        <p:txBody>
          <a:bodyPr lIns="38100" tIns="38100" rIns="38100" bIns="38100" anchor="ctr"/>
          <a:lstStyle/>
          <a:p>
            <a:pPr algn="ctr">
              <a:spcBef>
                <a:spcPts val="0"/>
              </a:spcBef>
              <a:defRPr sz="40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667" name="Shape 667"/>
          <p:cNvSpPr/>
          <p:nvPr/>
        </p:nvSpPr>
        <p:spPr>
          <a:xfrm>
            <a:off x="9325217" y="2857500"/>
            <a:ext cx="749301" cy="203200"/>
          </a:xfrm>
          <a:prstGeom prst="rect">
            <a:avLst/>
          </a:prstGeom>
          <a:solidFill>
            <a:srgbClr val="FFFC41"/>
          </a:solidFill>
          <a:ln w="12700">
            <a:miter lim="400000"/>
          </a:ln>
        </p:spPr>
        <p:txBody>
          <a:bodyPr lIns="38100" tIns="38100" rIns="38100" bIns="38100" anchor="ctr"/>
          <a:lstStyle/>
          <a:p>
            <a:pPr algn="ctr">
              <a:spcBef>
                <a:spcPts val="0"/>
              </a:spcBef>
              <a:defRPr sz="40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grpSp>
        <p:nvGrpSpPr>
          <p:cNvPr id="670" name="Group 670"/>
          <p:cNvGrpSpPr/>
          <p:nvPr/>
        </p:nvGrpSpPr>
        <p:grpSpPr>
          <a:xfrm>
            <a:off x="275838" y="4773659"/>
            <a:ext cx="5472961" cy="4229106"/>
            <a:chOff x="0" y="0"/>
            <a:chExt cx="5472960" cy="4229105"/>
          </a:xfrm>
        </p:grpSpPr>
        <p:sp>
          <p:nvSpPr>
            <p:cNvPr id="668" name="Shape 668"/>
            <p:cNvSpPr/>
            <p:nvPr/>
          </p:nvSpPr>
          <p:spPr>
            <a:xfrm>
              <a:off x="710064" y="656933"/>
              <a:ext cx="4041908" cy="2905805"/>
            </a:xfrm>
            <a:prstGeom prst="rect">
              <a:avLst/>
            </a:prstGeom>
            <a:solidFill>
              <a:srgbClr val="CFFDDC">
                <a:alpha val="51000"/>
              </a:srgbClr>
            </a:solidFill>
            <a:ln w="12700" cap="flat">
              <a:noFill/>
              <a:miter lim="400000"/>
            </a:ln>
            <a:effectLst/>
          </p:spPr>
          <p:txBody>
            <a:bodyPr wrap="square" lIns="38100" tIns="38100" rIns="38100" bIns="38100" numCol="1" anchor="ctr">
              <a:noAutofit/>
            </a:bodyPr>
            <a:lstStyle/>
            <a:p>
              <a:pPr algn="ctr">
                <a:spcBef>
                  <a:spcPts val="0"/>
                </a:spcBef>
                <a:defRPr sz="40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pic>
          <p:nvPicPr>
            <p:cNvPr id="669" name="res_20071120-6500-cosmic2.pdf"/>
            <p:cNvPicPr>
              <a:picLocks noChangeAspect="1"/>
            </p:cNvPicPr>
            <p:nvPr/>
          </p:nvPicPr>
          <p:blipFill>
            <a:blip r:embed="rId2">
              <a:extLst/>
            </a:blip>
            <a:stretch>
              <a:fillRect/>
            </a:stretch>
          </p:blipFill>
          <p:spPr>
            <a:xfrm>
              <a:off x="0" y="0"/>
              <a:ext cx="5472961" cy="4229106"/>
            </a:xfrm>
            <a:prstGeom prst="rect">
              <a:avLst/>
            </a:prstGeom>
            <a:ln w="12700" cap="flat">
              <a:noFill/>
              <a:miter lim="400000"/>
            </a:ln>
            <a:effectLst/>
          </p:spPr>
        </p:pic>
      </p:grpSp>
      <p:sp>
        <p:nvSpPr>
          <p:cNvPr id="671" name="Shape 671"/>
          <p:cNvSpPr/>
          <p:nvPr/>
        </p:nvSpPr>
        <p:spPr>
          <a:xfrm rot="5400000">
            <a:off x="2265260" y="3602830"/>
            <a:ext cx="862909" cy="2624833"/>
          </a:xfrm>
          <a:prstGeom prst="rightArrow">
            <a:avLst>
              <a:gd name="adj1" fmla="val 42260"/>
              <a:gd name="adj2" fmla="val 50910"/>
            </a:avLst>
          </a:prstGeom>
          <a:solidFill>
            <a:srgbClr val="98FCBB">
              <a:alpha val="52999"/>
            </a:srgbClr>
          </a:solidFill>
          <a:ln w="25400">
            <a:solidFill>
              <a:srgbClr val="808251"/>
            </a:solidFill>
            <a:miter lim="400000"/>
          </a:ln>
        </p:spPr>
        <p:txBody>
          <a:bodyPr lIns="38100" tIns="38100" rIns="38100" bIns="38100" anchor="ctr"/>
          <a:lstStyle/>
          <a:p>
            <a:pPr algn="ctr">
              <a:spcBef>
                <a:spcPts val="0"/>
              </a:spcBef>
              <a:defRPr sz="40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672" name="Shape 672"/>
          <p:cNvSpPr/>
          <p:nvPr/>
        </p:nvSpPr>
        <p:spPr>
          <a:xfrm>
            <a:off x="2061714" y="4375496"/>
            <a:ext cx="1270001" cy="889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spcBef>
                <a:spcPts val="0"/>
              </a:spcBef>
              <a:buClr>
                <a:srgbClr val="A29A85"/>
              </a:buClr>
              <a:defRPr sz="2400" spc="0">
                <a:solidFill>
                  <a:srgbClr val="6E603B"/>
                </a:solidFill>
                <a:latin typeface="Palatino"/>
                <a:ea typeface="Palatino"/>
                <a:cs typeface="Palatino"/>
                <a:sym typeface="Palatino"/>
              </a:defRPr>
            </a:lvl1pPr>
          </a:lstStyle>
          <a:p>
            <a:r>
              <a:t>Cosmic ray</a:t>
            </a:r>
          </a:p>
        </p:txBody>
      </p:sp>
      <p:grpSp>
        <p:nvGrpSpPr>
          <p:cNvPr id="678" name="Group 678"/>
          <p:cNvGrpSpPr/>
          <p:nvPr/>
        </p:nvGrpSpPr>
        <p:grpSpPr>
          <a:xfrm>
            <a:off x="431374" y="961041"/>
            <a:ext cx="5161889" cy="3394755"/>
            <a:chOff x="0" y="0"/>
            <a:chExt cx="5161888" cy="3394754"/>
          </a:xfrm>
        </p:grpSpPr>
        <p:sp>
          <p:nvSpPr>
            <p:cNvPr id="673" name="Shape 673"/>
            <p:cNvSpPr/>
            <p:nvPr/>
          </p:nvSpPr>
          <p:spPr>
            <a:xfrm>
              <a:off x="465033" y="224766"/>
              <a:ext cx="3867528" cy="2921966"/>
            </a:xfrm>
            <a:prstGeom prst="rect">
              <a:avLst/>
            </a:prstGeom>
            <a:solidFill>
              <a:srgbClr val="FFFB00">
                <a:alpha val="48000"/>
              </a:srgbClr>
            </a:solidFill>
            <a:ln w="12700" cap="flat">
              <a:noFill/>
              <a:miter lim="400000"/>
            </a:ln>
            <a:effectLst/>
          </p:spPr>
          <p:txBody>
            <a:bodyPr wrap="square" lIns="50800" tIns="50800" rIns="50800" bIns="50800" numCol="1" anchor="ctr">
              <a:noAutofit/>
            </a:bodyP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74" name="Shape 674"/>
            <p:cNvSpPr/>
            <p:nvPr/>
          </p:nvSpPr>
          <p:spPr>
            <a:xfrm>
              <a:off x="1534610" y="1526862"/>
              <a:ext cx="2782450" cy="1619872"/>
            </a:xfrm>
            <a:prstGeom prst="rect">
              <a:avLst/>
            </a:prstGeom>
            <a:solidFill>
              <a:srgbClr val="FF2600">
                <a:alpha val="10000"/>
              </a:srgbClr>
            </a:solidFill>
            <a:ln w="12700" cap="flat">
              <a:noFill/>
              <a:miter lim="400000"/>
            </a:ln>
            <a:effectLst/>
          </p:spPr>
          <p:txBody>
            <a:bodyPr wrap="square" lIns="50800" tIns="50800" rIns="50800" bIns="50800" numCol="1" anchor="ctr">
              <a:noAutofit/>
            </a:bodyP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75" name="Shape 675"/>
            <p:cNvSpPr/>
            <p:nvPr/>
          </p:nvSpPr>
          <p:spPr>
            <a:xfrm>
              <a:off x="1720623" y="596794"/>
              <a:ext cx="1712873" cy="457285"/>
            </a:xfrm>
            <a:prstGeom prst="rect">
              <a:avLst/>
            </a:prstGeom>
            <a:solidFill>
              <a:srgbClr val="FFFFFF">
                <a:alpha val="83000"/>
              </a:srgbClr>
            </a:solidFill>
            <a:ln w="12700" cap="flat">
              <a:noFill/>
              <a:miter lim="400000"/>
            </a:ln>
            <a:effectLst/>
          </p:spPr>
          <p:txBody>
            <a:bodyPr wrap="square" lIns="50800" tIns="50800" rIns="50800" bIns="50800" numCol="1" anchor="ctr">
              <a:noAutofit/>
            </a:bodyP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76" name="Shape 676"/>
            <p:cNvSpPr/>
            <p:nvPr/>
          </p:nvSpPr>
          <p:spPr>
            <a:xfrm>
              <a:off x="1960890" y="1557864"/>
              <a:ext cx="1712874" cy="279022"/>
            </a:xfrm>
            <a:prstGeom prst="rect">
              <a:avLst/>
            </a:prstGeom>
            <a:solidFill>
              <a:srgbClr val="FFFFFF">
                <a:alpha val="83000"/>
              </a:srgbClr>
            </a:solidFill>
            <a:ln w="12700" cap="flat">
              <a:noFill/>
              <a:miter lim="400000"/>
            </a:ln>
            <a:effectLst/>
          </p:spPr>
          <p:txBody>
            <a:bodyPr wrap="square" lIns="50800" tIns="50800" rIns="50800" bIns="50800" numCol="1" anchor="ctr">
              <a:noAutofit/>
            </a:bodyP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677" name="20_ps_eff_res.pdf"/>
            <p:cNvPicPr>
              <a:picLocks noChangeAspect="1"/>
            </p:cNvPicPr>
            <p:nvPr/>
          </p:nvPicPr>
          <p:blipFill>
            <a:blip r:embed="rId3">
              <a:extLst/>
            </a:blip>
            <a:stretch>
              <a:fillRect/>
            </a:stretch>
          </p:blipFill>
          <p:spPr>
            <a:xfrm>
              <a:off x="0" y="0"/>
              <a:ext cx="5161889" cy="3394755"/>
            </a:xfrm>
            <a:prstGeom prst="rect">
              <a:avLst/>
            </a:prstGeom>
            <a:ln w="12700" cap="flat">
              <a:noFill/>
              <a:miter lim="400000"/>
            </a:ln>
            <a:effectLst/>
          </p:spPr>
        </p:pic>
      </p:grpSp>
      <p:grpSp>
        <p:nvGrpSpPr>
          <p:cNvPr id="681" name="Group 681"/>
          <p:cNvGrpSpPr/>
          <p:nvPr/>
        </p:nvGrpSpPr>
        <p:grpSpPr>
          <a:xfrm>
            <a:off x="7867068" y="5180295"/>
            <a:ext cx="4522857" cy="3785905"/>
            <a:chOff x="0" y="0"/>
            <a:chExt cx="4522856" cy="3785904"/>
          </a:xfrm>
        </p:grpSpPr>
        <p:sp>
          <p:nvSpPr>
            <p:cNvPr id="679" name="Shape 679"/>
            <p:cNvSpPr/>
            <p:nvPr/>
          </p:nvSpPr>
          <p:spPr>
            <a:xfrm>
              <a:off x="277652" y="332971"/>
              <a:ext cx="4094888" cy="2937426"/>
            </a:xfrm>
            <a:prstGeom prst="rect">
              <a:avLst/>
            </a:prstGeom>
            <a:solidFill>
              <a:srgbClr val="CEFEEF"/>
            </a:solidFill>
            <a:ln w="12700" cap="flat">
              <a:noFill/>
              <a:miter lim="400000"/>
            </a:ln>
            <a:effectLst/>
          </p:spPr>
          <p:txBody>
            <a:bodyPr wrap="square" lIns="50800" tIns="50800" rIns="50800" bIns="50800" numCol="1" anchor="ctr">
              <a:noAutofit/>
            </a:bodyP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680" name="time-res-12.5kv.pdf"/>
            <p:cNvPicPr>
              <a:picLocks noChangeAspect="1"/>
            </p:cNvPicPr>
            <p:nvPr/>
          </p:nvPicPr>
          <p:blipFill>
            <a:blip r:embed="rId4">
              <a:extLst/>
            </a:blip>
            <a:stretch>
              <a:fillRect/>
            </a:stretch>
          </p:blipFill>
          <p:spPr>
            <a:xfrm>
              <a:off x="0" y="0"/>
              <a:ext cx="4522857" cy="3785905"/>
            </a:xfrm>
            <a:prstGeom prst="rect">
              <a:avLst/>
            </a:prstGeom>
            <a:ln w="12700" cap="flat">
              <a:noFill/>
              <a:miter lim="400000"/>
            </a:ln>
            <a:effectLst/>
          </p:spPr>
        </p:pic>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3" name="118295074_2675x2907.jpeg"/>
          <p:cNvPicPr>
            <a:picLocks noGrp="1" noChangeAspect="1"/>
          </p:cNvPicPr>
          <p:nvPr>
            <p:ph type="pic" idx="13"/>
          </p:nvPr>
        </p:nvPicPr>
        <p:blipFill>
          <a:blip r:embed="rId2">
            <a:extLst/>
          </a:blip>
          <a:srcRect l="2257" t="129" r="26205" b="129"/>
          <a:stretch>
            <a:fillRect/>
          </a:stretch>
        </p:blipFill>
        <p:spPr>
          <a:xfrm>
            <a:off x="-2397915" y="1389"/>
            <a:ext cx="6437128" cy="9750914"/>
          </a:xfrm>
          <a:prstGeom prst="rect">
            <a:avLst/>
          </a:prstGeom>
        </p:spPr>
      </p:pic>
      <p:sp>
        <p:nvSpPr>
          <p:cNvPr id="684" name="Shape 684"/>
          <p:cNvSpPr>
            <a:spLocks noGrp="1"/>
          </p:cNvSpPr>
          <p:nvPr>
            <p:ph type="body" idx="14"/>
          </p:nvPr>
        </p:nvSpPr>
        <p:spPr>
          <a:xfrm>
            <a:off x="4096980" y="1079500"/>
            <a:ext cx="8336321"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85" name="Shape 685"/>
          <p:cNvSpPr>
            <a:spLocks noGrp="1"/>
          </p:cNvSpPr>
          <p:nvPr>
            <p:ph type="title"/>
          </p:nvPr>
        </p:nvSpPr>
        <p:spPr>
          <a:xfrm>
            <a:off x="4203700" y="254000"/>
            <a:ext cx="5397500" cy="723900"/>
          </a:xfrm>
          <a:prstGeom prst="rect">
            <a:avLst/>
          </a:prstGeom>
        </p:spPr>
        <p:txBody>
          <a:bodyPr>
            <a:normAutofit fontScale="90000"/>
          </a:bodyPr>
          <a:lstStyle>
            <a:lvl1pPr defTabSz="543305">
              <a:spcBef>
                <a:spcPts val="2100"/>
              </a:spcBef>
              <a:defRPr sz="4836">
                <a:solidFill>
                  <a:srgbClr val="000000"/>
                </a:solidFill>
              </a:defRPr>
            </a:lvl1pPr>
          </a:lstStyle>
          <a:p>
            <a:r>
              <a:t>Summary</a:t>
            </a:r>
          </a:p>
        </p:txBody>
      </p:sp>
      <p:sp>
        <p:nvSpPr>
          <p:cNvPr id="686" name="Shape 686"/>
          <p:cNvSpPr>
            <a:spLocks noGrp="1"/>
          </p:cNvSpPr>
          <p:nvPr>
            <p:ph type="body" idx="1"/>
          </p:nvPr>
        </p:nvSpPr>
        <p:spPr>
          <a:xfrm>
            <a:off x="4043098" y="1371600"/>
            <a:ext cx="9003672" cy="7226300"/>
          </a:xfrm>
          <a:prstGeom prst="rect">
            <a:avLst/>
          </a:prstGeom>
        </p:spPr>
        <p:txBody>
          <a:bodyPr/>
          <a:lstStyle/>
          <a:p>
            <a:pPr marL="329184" indent="-329184" defTabSz="473201">
              <a:spcBef>
                <a:spcPts val="1400"/>
              </a:spcBef>
              <a:defRPr sz="2268">
                <a:solidFill>
                  <a:srgbClr val="000000"/>
                </a:solidFill>
              </a:defRPr>
            </a:pPr>
            <a:r>
              <a:rPr dirty="0"/>
              <a:t>Signal from MRPC is really due to many small avalanches happening in ‘parallel’ (i.e. in time with one another)</a:t>
            </a:r>
          </a:p>
          <a:p>
            <a:pPr marL="329184" indent="-329184" defTabSz="473201">
              <a:spcBef>
                <a:spcPts val="1400"/>
              </a:spcBef>
              <a:defRPr sz="2268">
                <a:solidFill>
                  <a:srgbClr val="000000"/>
                </a:solidFill>
              </a:defRPr>
            </a:pPr>
            <a:r>
              <a:rPr dirty="0"/>
              <a:t> BUT only since space charge becomes a dominant effect for small gaps</a:t>
            </a:r>
          </a:p>
          <a:p>
            <a:pPr marL="329184" indent="-329184" defTabSz="473201">
              <a:spcBef>
                <a:spcPts val="1400"/>
              </a:spcBef>
              <a:defRPr sz="2268">
                <a:solidFill>
                  <a:srgbClr val="000000"/>
                </a:solidFill>
              </a:defRPr>
            </a:pPr>
            <a:r>
              <a:rPr dirty="0"/>
              <a:t>Space charge suppresses streamer formation and reduces dependance on field strength</a:t>
            </a:r>
          </a:p>
          <a:p>
            <a:pPr marL="329184" indent="-329184" defTabSz="473201">
              <a:spcBef>
                <a:spcPts val="1400"/>
              </a:spcBef>
              <a:defRPr sz="2268">
                <a:solidFill>
                  <a:srgbClr val="000000"/>
                </a:solidFill>
              </a:defRPr>
            </a:pPr>
            <a:r>
              <a:rPr dirty="0"/>
              <a:t>Extra ions produced are eliminated by recombination</a:t>
            </a:r>
          </a:p>
          <a:p>
            <a:pPr marL="329184" indent="-329184" defTabSz="473201">
              <a:spcBef>
                <a:spcPts val="1400"/>
              </a:spcBef>
              <a:defRPr sz="2268">
                <a:solidFill>
                  <a:srgbClr val="000000"/>
                </a:solidFill>
              </a:defRPr>
            </a:pPr>
            <a:r>
              <a:rPr dirty="0"/>
              <a:t>very low dark count rate, low dark current and low consumption of gas</a:t>
            </a:r>
          </a:p>
          <a:p>
            <a:pPr marL="329184" indent="-329184" defTabSz="473201">
              <a:spcBef>
                <a:spcPts val="1400"/>
              </a:spcBef>
              <a:defRPr sz="2268">
                <a:solidFill>
                  <a:srgbClr val="000000"/>
                </a:solidFill>
              </a:defRPr>
            </a:pPr>
            <a:r>
              <a:rPr dirty="0"/>
              <a:t>Differential readout essential for precise timing</a:t>
            </a:r>
          </a:p>
          <a:p>
            <a:pPr marL="329184" indent="-329184" defTabSz="473201">
              <a:spcBef>
                <a:spcPts val="1400"/>
              </a:spcBef>
              <a:defRPr sz="2268">
                <a:solidFill>
                  <a:srgbClr val="000000"/>
                </a:solidFill>
              </a:defRPr>
            </a:pPr>
            <a:r>
              <a:rPr dirty="0"/>
              <a:t>Resistive layer : keep the resistivity above 1 MΩ/square</a:t>
            </a:r>
          </a:p>
          <a:p>
            <a:pPr marL="329184" indent="-329184" defTabSz="473201">
              <a:spcBef>
                <a:spcPts val="1400"/>
              </a:spcBef>
              <a:defRPr sz="2268">
                <a:solidFill>
                  <a:srgbClr val="C04654"/>
                </a:solidFill>
              </a:defRPr>
            </a:pPr>
            <a:r>
              <a:rPr dirty="0"/>
              <a:t>Future: low resistivity glass - etc will allow operation up to </a:t>
            </a:r>
            <a:r>
              <a:rPr dirty="0" smtClean="0"/>
              <a:t>100</a:t>
            </a:r>
            <a:r>
              <a:rPr lang="en-GB" dirty="0" smtClean="0"/>
              <a:t> </a:t>
            </a:r>
            <a:r>
              <a:rPr dirty="0" smtClean="0"/>
              <a:t>kHz</a:t>
            </a:r>
            <a:r>
              <a:rPr dirty="0"/>
              <a:t>/cm</a:t>
            </a:r>
            <a:r>
              <a:rPr baseline="31999" dirty="0"/>
              <a:t>2</a:t>
            </a:r>
            <a:r>
              <a:rPr dirty="0"/>
              <a:t> </a:t>
            </a:r>
          </a:p>
          <a:p>
            <a:pPr marL="329184" indent="-329184" defTabSz="473201">
              <a:spcBef>
                <a:spcPts val="1400"/>
              </a:spcBef>
              <a:defRPr sz="2268">
                <a:solidFill>
                  <a:srgbClr val="C04654"/>
                </a:solidFill>
              </a:defRPr>
            </a:pPr>
            <a:r>
              <a:rPr dirty="0"/>
              <a:t>TOF array with 10 ps timing is a realistic goal</a:t>
            </a:r>
          </a:p>
        </p:txBody>
      </p:sp>
      <p:sp>
        <p:nvSpPr>
          <p:cNvPr id="687" name="Shape 68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28</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690" name="Shape 69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29</a:t>
            </a:fld>
            <a:endParaRPr/>
          </a:p>
        </p:txBody>
      </p:sp>
      <p:sp>
        <p:nvSpPr>
          <p:cNvPr id="691" name="Shape 691"/>
          <p:cNvSpPr/>
          <p:nvPr/>
        </p:nvSpPr>
        <p:spPr>
          <a:xfrm>
            <a:off x="6923299" y="4533899"/>
            <a:ext cx="56098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spc="34">
                <a:solidFill>
                  <a:srgbClr val="000000"/>
                </a:solidFill>
              </a:defRPr>
            </a:lvl1pPr>
          </a:lstStyle>
          <a:p>
            <a:r>
              <a:t>Thank you for your attention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118295074_2675x2907.jpeg"/>
          <p:cNvPicPr>
            <a:picLocks noGrp="1" noChangeAspect="1"/>
          </p:cNvPicPr>
          <p:nvPr>
            <p:ph type="pic" idx="13"/>
          </p:nvPr>
        </p:nvPicPr>
        <p:blipFill>
          <a:blip r:embed="rId2">
            <a:extLst/>
          </a:blip>
          <a:srcRect l="483" t="978" r="579" b="30723"/>
          <a:stretch>
            <a:fillRect/>
          </a:stretch>
        </p:blipFill>
        <p:spPr>
          <a:prstGeom prst="rect">
            <a:avLst/>
          </a:prstGeom>
        </p:spPr>
      </p:pic>
      <p:sp>
        <p:nvSpPr>
          <p:cNvPr id="144" name="Shape 144"/>
          <p:cNvSpPr/>
          <p:nvPr/>
        </p:nvSpPr>
        <p:spPr>
          <a:xfrm>
            <a:off x="1549897" y="942528"/>
            <a:ext cx="9905006" cy="8071099"/>
          </a:xfrm>
          <a:prstGeom prst="rect">
            <a:avLst/>
          </a:prstGeom>
          <a:solidFill>
            <a:srgbClr val="FFFFFF"/>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45" name="Shape 145"/>
          <p:cNvSpPr/>
          <p:nvPr/>
        </p:nvSpPr>
        <p:spPr>
          <a:xfrm>
            <a:off x="2744075" y="3654370"/>
            <a:ext cx="7024871" cy="3585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defRPr>
            </a:pPr>
            <a:r>
              <a:rPr dirty="0"/>
              <a:t>A brief outline of the development of the MRPC</a:t>
            </a:r>
          </a:p>
          <a:p>
            <a:pPr lvl="3">
              <a:defRPr>
                <a:solidFill>
                  <a:srgbClr val="000000"/>
                </a:solidFill>
              </a:defRPr>
            </a:pPr>
            <a:r>
              <a:rPr dirty="0"/>
              <a:t>Space charge</a:t>
            </a:r>
          </a:p>
          <a:p>
            <a:pPr>
              <a:defRPr>
                <a:solidFill>
                  <a:srgbClr val="000000"/>
                </a:solidFill>
              </a:defRPr>
            </a:pPr>
            <a:r>
              <a:rPr dirty="0"/>
              <a:t>Importance of differential readout</a:t>
            </a:r>
          </a:p>
          <a:p>
            <a:pPr>
              <a:defRPr>
                <a:solidFill>
                  <a:srgbClr val="000000"/>
                </a:solidFill>
              </a:defRPr>
            </a:pPr>
            <a:r>
              <a:rPr dirty="0" smtClean="0"/>
              <a:t>MRPC </a:t>
            </a:r>
            <a:r>
              <a:rPr dirty="0"/>
              <a:t>as a trigger device</a:t>
            </a:r>
          </a:p>
          <a:p>
            <a:pPr>
              <a:defRPr>
                <a:solidFill>
                  <a:srgbClr val="000000"/>
                </a:solidFill>
              </a:defRPr>
            </a:pPr>
            <a:r>
              <a:rPr dirty="0"/>
              <a:t>MRPC with 16 ps time resolution</a:t>
            </a:r>
          </a:p>
          <a:p>
            <a:pPr>
              <a:defRPr>
                <a:solidFill>
                  <a:srgbClr val="000000"/>
                </a:solidFill>
              </a:defRPr>
            </a:pPr>
            <a:r>
              <a:rPr dirty="0"/>
              <a:t>Summary</a:t>
            </a:r>
          </a:p>
        </p:txBody>
      </p:sp>
      <p:sp>
        <p:nvSpPr>
          <p:cNvPr id="146" name="Shape 146"/>
          <p:cNvSpPr>
            <a:spLocks noGrp="1"/>
          </p:cNvSpPr>
          <p:nvPr>
            <p:ph type="sldNum" sz="quarter" idx="2"/>
          </p:nvPr>
        </p:nvSpPr>
        <p:spPr>
          <a:xfrm>
            <a:off x="12178579" y="9194800"/>
            <a:ext cx="211833" cy="3429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
        <p:nvSpPr>
          <p:cNvPr id="147" name="Shape 147"/>
          <p:cNvSpPr/>
          <p:nvPr/>
        </p:nvSpPr>
        <p:spPr>
          <a:xfrm>
            <a:off x="2083675" y="1841499"/>
            <a:ext cx="161594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OUTLINE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0" name="Shape 150"/>
          <p:cNvSpPr>
            <a:spLocks noGrp="1"/>
          </p:cNvSpPr>
          <p:nvPr>
            <p:ph type="title"/>
          </p:nvPr>
        </p:nvSpPr>
        <p:spPr>
          <a:prstGeom prst="rect">
            <a:avLst/>
          </a:prstGeom>
        </p:spPr>
        <p:txBody>
          <a:bodyPr>
            <a:normAutofit fontScale="90000"/>
          </a:bodyPr>
          <a:lstStyle>
            <a:lvl1pPr defTabSz="543305">
              <a:spcBef>
                <a:spcPts val="2100"/>
              </a:spcBef>
              <a:defRPr sz="4836"/>
            </a:lvl1pPr>
          </a:lstStyle>
          <a:p>
            <a:r>
              <a:t>The Multigap RPC was born at the ‘95 RPC conference</a:t>
            </a:r>
          </a:p>
        </p:txBody>
      </p:sp>
      <p:sp>
        <p:nvSpPr>
          <p:cNvPr id="151" name="Shape 151"/>
          <p:cNvSpPr/>
          <p:nvPr/>
        </p:nvSpPr>
        <p:spPr>
          <a:xfrm>
            <a:off x="419975" y="1637849"/>
            <a:ext cx="11122322" cy="11439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Rinaldo Santonico explained a critical difference between the ‘wire chamber’ </a:t>
            </a:r>
            <a:endParaRPr lang="en-GB" dirty="0" smtClean="0"/>
          </a:p>
          <a:p>
            <a:r>
              <a:rPr dirty="0" smtClean="0"/>
              <a:t>and </a:t>
            </a:r>
            <a:r>
              <a:rPr dirty="0"/>
              <a:t>the ‘parallel plate detector’.</a:t>
            </a:r>
          </a:p>
        </p:txBody>
      </p:sp>
      <p:sp>
        <p:nvSpPr>
          <p:cNvPr id="152" name="Shape 152"/>
          <p:cNvSpPr/>
          <p:nvPr/>
        </p:nvSpPr>
        <p:spPr>
          <a:xfrm>
            <a:off x="1879600" y="4254500"/>
            <a:ext cx="3654574" cy="3654574"/>
          </a:xfrm>
          <a:prstGeom prst="ellipse">
            <a:avLst/>
          </a:prstGeom>
          <a:solidFill>
            <a:srgbClr val="DAFEF1"/>
          </a:solidFill>
          <a:ln w="38100">
            <a:solidFill>
              <a:srgbClr val="000000"/>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53" name="Shape 153"/>
          <p:cNvSpPr/>
          <p:nvPr/>
        </p:nvSpPr>
        <p:spPr>
          <a:xfrm flipV="1">
            <a:off x="3644900" y="3320107"/>
            <a:ext cx="1533625" cy="6001693"/>
          </a:xfrm>
          <a:prstGeom prst="line">
            <a:avLst/>
          </a:prstGeom>
          <a:ln w="50800">
            <a:solidFill>
              <a:schemeClr val="accent5">
                <a:satOff val="7361"/>
                <a:lumOff val="7535"/>
              </a:schemeClr>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154" name="Shape 154"/>
          <p:cNvSpPr/>
          <p:nvPr/>
        </p:nvSpPr>
        <p:spPr>
          <a:xfrm>
            <a:off x="3622166" y="5997066"/>
            <a:ext cx="169442" cy="169442"/>
          </a:xfrm>
          <a:prstGeom prst="ellipse">
            <a:avLst/>
          </a:prstGeom>
          <a:solidFill>
            <a:srgbClr val="0000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grpSp>
        <p:nvGrpSpPr>
          <p:cNvPr id="157" name="Group 157"/>
          <p:cNvGrpSpPr/>
          <p:nvPr/>
        </p:nvGrpSpPr>
        <p:grpSpPr>
          <a:xfrm>
            <a:off x="4536566" y="5095366"/>
            <a:ext cx="207542" cy="232942"/>
            <a:chOff x="0" y="0"/>
            <a:chExt cx="207540" cy="232940"/>
          </a:xfrm>
        </p:grpSpPr>
        <p:sp>
          <p:nvSpPr>
            <p:cNvPr id="155" name="Shape 155"/>
            <p:cNvSpPr/>
            <p:nvPr/>
          </p:nvSpPr>
          <p:spPr>
            <a:xfrm>
              <a:off x="0" y="0"/>
              <a:ext cx="169441" cy="169441"/>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56" name="Shape 156"/>
            <p:cNvSpPr/>
            <p:nvPr/>
          </p:nvSpPr>
          <p:spPr>
            <a:xfrm>
              <a:off x="38100" y="63500"/>
              <a:ext cx="169441" cy="169441"/>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160" name="Group 160"/>
          <p:cNvGrpSpPr/>
          <p:nvPr/>
        </p:nvGrpSpPr>
        <p:grpSpPr>
          <a:xfrm>
            <a:off x="4422266" y="5965316"/>
            <a:ext cx="207542" cy="232942"/>
            <a:chOff x="0" y="0"/>
            <a:chExt cx="207540" cy="232940"/>
          </a:xfrm>
        </p:grpSpPr>
        <p:sp>
          <p:nvSpPr>
            <p:cNvPr id="158" name="Shape 158"/>
            <p:cNvSpPr/>
            <p:nvPr/>
          </p:nvSpPr>
          <p:spPr>
            <a:xfrm>
              <a:off x="0" y="0"/>
              <a:ext cx="169441" cy="169441"/>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59" name="Shape 159"/>
            <p:cNvSpPr/>
            <p:nvPr/>
          </p:nvSpPr>
          <p:spPr>
            <a:xfrm>
              <a:off x="38100" y="63500"/>
              <a:ext cx="169441" cy="169441"/>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163" name="Group 163"/>
          <p:cNvGrpSpPr/>
          <p:nvPr/>
        </p:nvGrpSpPr>
        <p:grpSpPr>
          <a:xfrm>
            <a:off x="3901566" y="7514716"/>
            <a:ext cx="207542" cy="232942"/>
            <a:chOff x="0" y="0"/>
            <a:chExt cx="207540" cy="232940"/>
          </a:xfrm>
        </p:grpSpPr>
        <p:sp>
          <p:nvSpPr>
            <p:cNvPr id="161" name="Shape 161"/>
            <p:cNvSpPr/>
            <p:nvPr/>
          </p:nvSpPr>
          <p:spPr>
            <a:xfrm>
              <a:off x="0" y="0"/>
              <a:ext cx="169441" cy="169441"/>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62" name="Shape 162"/>
            <p:cNvSpPr/>
            <p:nvPr/>
          </p:nvSpPr>
          <p:spPr>
            <a:xfrm>
              <a:off x="38100" y="63500"/>
              <a:ext cx="169441" cy="169441"/>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166" name="Group 166"/>
          <p:cNvGrpSpPr/>
          <p:nvPr/>
        </p:nvGrpSpPr>
        <p:grpSpPr>
          <a:xfrm>
            <a:off x="3749166" y="8467216"/>
            <a:ext cx="207542" cy="232942"/>
            <a:chOff x="0" y="0"/>
            <a:chExt cx="207540" cy="232940"/>
          </a:xfrm>
        </p:grpSpPr>
        <p:sp>
          <p:nvSpPr>
            <p:cNvPr id="164" name="Shape 164"/>
            <p:cNvSpPr/>
            <p:nvPr/>
          </p:nvSpPr>
          <p:spPr>
            <a:xfrm>
              <a:off x="0" y="0"/>
              <a:ext cx="169441" cy="169441"/>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65" name="Shape 165"/>
            <p:cNvSpPr/>
            <p:nvPr/>
          </p:nvSpPr>
          <p:spPr>
            <a:xfrm>
              <a:off x="38100" y="63500"/>
              <a:ext cx="169441" cy="169441"/>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169" name="Group 169"/>
          <p:cNvGrpSpPr/>
          <p:nvPr/>
        </p:nvGrpSpPr>
        <p:grpSpPr>
          <a:xfrm>
            <a:off x="4981066" y="3372854"/>
            <a:ext cx="207542" cy="232942"/>
            <a:chOff x="0" y="0"/>
            <a:chExt cx="207540" cy="232940"/>
          </a:xfrm>
        </p:grpSpPr>
        <p:sp>
          <p:nvSpPr>
            <p:cNvPr id="167" name="Shape 167"/>
            <p:cNvSpPr/>
            <p:nvPr/>
          </p:nvSpPr>
          <p:spPr>
            <a:xfrm>
              <a:off x="0" y="0"/>
              <a:ext cx="169441" cy="169441"/>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68" name="Shape 168"/>
            <p:cNvSpPr/>
            <p:nvPr/>
          </p:nvSpPr>
          <p:spPr>
            <a:xfrm>
              <a:off x="38100" y="63500"/>
              <a:ext cx="169441" cy="169441"/>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sp>
        <p:nvSpPr>
          <p:cNvPr id="170" name="Shape 170"/>
          <p:cNvSpPr/>
          <p:nvPr/>
        </p:nvSpPr>
        <p:spPr>
          <a:xfrm>
            <a:off x="712297" y="6074816"/>
            <a:ext cx="1198607" cy="11445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71" name="Shape 171"/>
          <p:cNvSpPr/>
          <p:nvPr/>
        </p:nvSpPr>
        <p:spPr>
          <a:xfrm flipV="1">
            <a:off x="495300" y="6969273"/>
            <a:ext cx="460227" cy="460227"/>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72" name="Shape 172"/>
          <p:cNvSpPr/>
          <p:nvPr/>
        </p:nvSpPr>
        <p:spPr>
          <a:xfrm flipH="1">
            <a:off x="3759199" y="5266284"/>
            <a:ext cx="829371" cy="713338"/>
          </a:xfrm>
          <a:prstGeom prst="line">
            <a:avLst/>
          </a:prstGeom>
          <a:ln w="25400">
            <a:solidFill>
              <a:srgbClr val="747676"/>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73" name="Shape 173"/>
          <p:cNvSpPr/>
          <p:nvPr/>
        </p:nvSpPr>
        <p:spPr>
          <a:xfrm flipH="1" flipV="1">
            <a:off x="3739756" y="6183952"/>
            <a:ext cx="253291" cy="1317583"/>
          </a:xfrm>
          <a:prstGeom prst="line">
            <a:avLst/>
          </a:prstGeom>
          <a:ln w="25400">
            <a:solidFill>
              <a:srgbClr val="747676"/>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74" name="Shape 174"/>
          <p:cNvSpPr/>
          <p:nvPr/>
        </p:nvSpPr>
        <p:spPr>
          <a:xfrm flipH="1">
            <a:off x="3759200" y="6064055"/>
            <a:ext cx="634204" cy="34976"/>
          </a:xfrm>
          <a:prstGeom prst="line">
            <a:avLst/>
          </a:prstGeom>
          <a:ln w="25400">
            <a:solidFill>
              <a:srgbClr val="747676"/>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75" name="Shape 175"/>
          <p:cNvSpPr/>
          <p:nvPr/>
        </p:nvSpPr>
        <p:spPr>
          <a:xfrm>
            <a:off x="4020039" y="5892799"/>
            <a:ext cx="28610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a</a:t>
            </a:r>
          </a:p>
        </p:txBody>
      </p:sp>
      <p:sp>
        <p:nvSpPr>
          <p:cNvPr id="176" name="Shape 176"/>
          <p:cNvSpPr/>
          <p:nvPr/>
        </p:nvSpPr>
        <p:spPr>
          <a:xfrm>
            <a:off x="3933597" y="5156199"/>
            <a:ext cx="28680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b</a:t>
            </a:r>
          </a:p>
        </p:txBody>
      </p:sp>
      <p:sp>
        <p:nvSpPr>
          <p:cNvPr id="177" name="Shape 177"/>
          <p:cNvSpPr/>
          <p:nvPr/>
        </p:nvSpPr>
        <p:spPr>
          <a:xfrm>
            <a:off x="3563833" y="6551842"/>
            <a:ext cx="24617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c</a:t>
            </a:r>
          </a:p>
        </p:txBody>
      </p:sp>
      <p:sp>
        <p:nvSpPr>
          <p:cNvPr id="178" name="Shape 178"/>
          <p:cNvSpPr/>
          <p:nvPr/>
        </p:nvSpPr>
        <p:spPr>
          <a:xfrm>
            <a:off x="2707905" y="5676899"/>
            <a:ext cx="90952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 kV</a:t>
            </a:r>
          </a:p>
        </p:txBody>
      </p:sp>
      <p:sp>
        <p:nvSpPr>
          <p:cNvPr id="179" name="Shape 179"/>
          <p:cNvSpPr/>
          <p:nvPr/>
        </p:nvSpPr>
        <p:spPr>
          <a:xfrm>
            <a:off x="585075" y="3565189"/>
            <a:ext cx="3597324"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Example: </a:t>
            </a:r>
            <a:r>
              <a:rPr lang="en-GB" dirty="0" smtClean="0"/>
              <a:t>w</a:t>
            </a:r>
            <a:r>
              <a:rPr dirty="0" smtClean="0"/>
              <a:t>ire </a:t>
            </a:r>
            <a:r>
              <a:rPr dirty="0"/>
              <a:t>in a tube</a:t>
            </a:r>
          </a:p>
        </p:txBody>
      </p:sp>
      <p:sp>
        <p:nvSpPr>
          <p:cNvPr id="180" name="Shape 180"/>
          <p:cNvSpPr/>
          <p:nvPr/>
        </p:nvSpPr>
        <p:spPr>
          <a:xfrm>
            <a:off x="6777966" y="3057228"/>
            <a:ext cx="4422665"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electrons drift and arrive at the wire one after another - depending on drift distance </a:t>
            </a:r>
          </a:p>
        </p:txBody>
      </p:sp>
      <p:sp>
        <p:nvSpPr>
          <p:cNvPr id="181" name="Shape 181"/>
          <p:cNvSpPr/>
          <p:nvPr/>
        </p:nvSpPr>
        <p:spPr>
          <a:xfrm>
            <a:off x="5889854" y="4976804"/>
            <a:ext cx="6291961" cy="11439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lang="en-GB" dirty="0" smtClean="0"/>
              <a:t>The </a:t>
            </a:r>
            <a:r>
              <a:rPr lang="en-GB" dirty="0"/>
              <a:t>s</a:t>
            </a:r>
            <a:r>
              <a:rPr dirty="0" smtClean="0"/>
              <a:t>ignal </a:t>
            </a:r>
            <a:r>
              <a:rPr dirty="0"/>
              <a:t>on </a:t>
            </a:r>
            <a:r>
              <a:rPr lang="en-GB" dirty="0" smtClean="0"/>
              <a:t>the </a:t>
            </a:r>
            <a:r>
              <a:rPr dirty="0" smtClean="0"/>
              <a:t>wire </a:t>
            </a:r>
            <a:r>
              <a:rPr dirty="0"/>
              <a:t>comprises of a </a:t>
            </a:r>
            <a:r>
              <a:rPr dirty="0" smtClean="0"/>
              <a:t>series</a:t>
            </a:r>
            <a:endParaRPr lang="en-GB" dirty="0" smtClean="0"/>
          </a:p>
          <a:p>
            <a:r>
              <a:rPr dirty="0" smtClean="0"/>
              <a:t>of </a:t>
            </a:r>
            <a:r>
              <a:rPr dirty="0"/>
              <a:t>signals</a:t>
            </a:r>
          </a:p>
        </p:txBody>
      </p:sp>
      <p:sp>
        <p:nvSpPr>
          <p:cNvPr id="182" name="Shape 182"/>
          <p:cNvSpPr/>
          <p:nvPr/>
        </p:nvSpPr>
        <p:spPr>
          <a:xfrm>
            <a:off x="7278375" y="6309971"/>
            <a:ext cx="2315965" cy="7630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13" y="396"/>
                </a:lnTo>
                <a:cubicBezTo>
                  <a:pt x="3874" y="1595"/>
                  <a:pt x="4228" y="3128"/>
                  <a:pt x="4441" y="4854"/>
                </a:cubicBezTo>
                <a:cubicBezTo>
                  <a:pt x="4755" y="7384"/>
                  <a:pt x="4747" y="10119"/>
                  <a:pt x="4798" y="12787"/>
                </a:cubicBezTo>
                <a:cubicBezTo>
                  <a:pt x="4827" y="14320"/>
                  <a:pt x="4876" y="15856"/>
                  <a:pt x="4945" y="17381"/>
                </a:cubicBezTo>
                <a:cubicBezTo>
                  <a:pt x="4699" y="12656"/>
                  <a:pt x="5200" y="7855"/>
                  <a:pt x="6297" y="4422"/>
                </a:cubicBezTo>
                <a:cubicBezTo>
                  <a:pt x="6575" y="3552"/>
                  <a:pt x="6888" y="2790"/>
                  <a:pt x="7228" y="2153"/>
                </a:cubicBezTo>
                <a:cubicBezTo>
                  <a:pt x="7482" y="2818"/>
                  <a:pt x="7719" y="3547"/>
                  <a:pt x="7933" y="4332"/>
                </a:cubicBezTo>
                <a:cubicBezTo>
                  <a:pt x="8660" y="6988"/>
                  <a:pt x="9126" y="10211"/>
                  <a:pt x="9279" y="13633"/>
                </a:cubicBezTo>
                <a:cubicBezTo>
                  <a:pt x="9139" y="10167"/>
                  <a:pt x="9569" y="6714"/>
                  <a:pt x="10429" y="4397"/>
                </a:cubicBezTo>
                <a:cubicBezTo>
                  <a:pt x="10918" y="3081"/>
                  <a:pt x="11521" y="2218"/>
                  <a:pt x="12166" y="1912"/>
                </a:cubicBezTo>
                <a:lnTo>
                  <a:pt x="14105" y="4225"/>
                </a:lnTo>
                <a:cubicBezTo>
                  <a:pt x="14486" y="6158"/>
                  <a:pt x="14806" y="8198"/>
                  <a:pt x="15059" y="10316"/>
                </a:cubicBezTo>
                <a:cubicBezTo>
                  <a:pt x="15493" y="13937"/>
                  <a:pt x="15729" y="17748"/>
                  <a:pt x="15759" y="21600"/>
                </a:cubicBezTo>
                <a:cubicBezTo>
                  <a:pt x="15701" y="17112"/>
                  <a:pt x="16033" y="12656"/>
                  <a:pt x="16720" y="8678"/>
                </a:cubicBezTo>
                <a:cubicBezTo>
                  <a:pt x="17215" y="5814"/>
                  <a:pt x="17898" y="3224"/>
                  <a:pt x="18843" y="1729"/>
                </a:cubicBezTo>
                <a:cubicBezTo>
                  <a:pt x="19692" y="386"/>
                  <a:pt x="20677" y="66"/>
                  <a:pt x="21600" y="832"/>
                </a:cubicBezTo>
              </a:path>
            </a:pathLst>
          </a:cu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83" name="Shape 183"/>
          <p:cNvSpPr/>
          <p:nvPr/>
        </p:nvSpPr>
        <p:spPr>
          <a:xfrm>
            <a:off x="7276473" y="6308359"/>
            <a:ext cx="2677831" cy="1"/>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84" name="Shape 184"/>
          <p:cNvSpPr/>
          <p:nvPr/>
        </p:nvSpPr>
        <p:spPr>
          <a:xfrm>
            <a:off x="7553554" y="6802146"/>
            <a:ext cx="140565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a     b     c</a:t>
            </a:r>
          </a:p>
        </p:txBody>
      </p:sp>
      <p:sp>
        <p:nvSpPr>
          <p:cNvPr id="185" name="Shape 185"/>
          <p:cNvSpPr/>
          <p:nvPr/>
        </p:nvSpPr>
        <p:spPr>
          <a:xfrm>
            <a:off x="5008490" y="7569657"/>
            <a:ext cx="7213797"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but only the first avalanche (produced by first arriving electron) is used for timing measurements</a:t>
            </a:r>
          </a:p>
        </p:txBody>
      </p:sp>
      <p:sp>
        <p:nvSpPr>
          <p:cNvPr id="186" name="Shape 186"/>
          <p:cNvSpPr>
            <a:spLocks noGrp="1"/>
          </p:cNvSpPr>
          <p:nvPr>
            <p:ph type="sldNum" sz="quarter" idx="2"/>
          </p:nvPr>
        </p:nvSpPr>
        <p:spPr>
          <a:xfrm>
            <a:off x="12597679" y="9328150"/>
            <a:ext cx="211833" cy="3429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9" name="Shape 189"/>
          <p:cNvSpPr>
            <a:spLocks noGrp="1"/>
          </p:cNvSpPr>
          <p:nvPr>
            <p:ph type="sldNum" sz="quarter" idx="2"/>
          </p:nvPr>
        </p:nvSpPr>
        <p:spPr>
          <a:xfrm>
            <a:off x="12597679" y="9328150"/>
            <a:ext cx="211833" cy="3429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
        <p:nvSpPr>
          <p:cNvPr id="190" name="Shape 190"/>
          <p:cNvSpPr/>
          <p:nvPr/>
        </p:nvSpPr>
        <p:spPr>
          <a:xfrm>
            <a:off x="571500" y="1574800"/>
            <a:ext cx="11861800" cy="0"/>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191" name="Shape 191"/>
          <p:cNvSpPr/>
          <p:nvPr/>
        </p:nvSpPr>
        <p:spPr>
          <a:xfrm>
            <a:off x="2066280" y="2794000"/>
            <a:ext cx="3763020" cy="149722"/>
          </a:xfrm>
          <a:prstGeom prst="rect">
            <a:avLst/>
          </a:prstGeom>
          <a:solidFill>
            <a:srgbClr val="31D0F6"/>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92" name="Shape 192"/>
          <p:cNvSpPr/>
          <p:nvPr/>
        </p:nvSpPr>
        <p:spPr>
          <a:xfrm>
            <a:off x="2066280" y="4148680"/>
            <a:ext cx="3763020" cy="149722"/>
          </a:xfrm>
          <a:prstGeom prst="rect">
            <a:avLst/>
          </a:prstGeom>
          <a:solidFill>
            <a:srgbClr val="F855ED"/>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93" name="Shape 193"/>
          <p:cNvSpPr/>
          <p:nvPr/>
        </p:nvSpPr>
        <p:spPr>
          <a:xfrm>
            <a:off x="1188992" y="2047547"/>
            <a:ext cx="2709611" cy="7569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12880"/>
                </a:lnTo>
              </a:path>
            </a:pathLst>
          </a:custGeom>
          <a:ln w="25400">
            <a:solidFill>
              <a:srgbClr val="284DDA"/>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94" name="Shape 194"/>
          <p:cNvSpPr/>
          <p:nvPr/>
        </p:nvSpPr>
        <p:spPr>
          <a:xfrm flipV="1">
            <a:off x="1078885" y="2349499"/>
            <a:ext cx="267315" cy="267316"/>
          </a:xfrm>
          <a:prstGeom prst="line">
            <a:avLst/>
          </a:prstGeom>
          <a:ln w="25400">
            <a:solidFill>
              <a:srgbClr val="284DDA"/>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95" name="Shape 195"/>
          <p:cNvSpPr/>
          <p:nvPr/>
        </p:nvSpPr>
        <p:spPr>
          <a:xfrm flipH="1">
            <a:off x="4040336" y="2184399"/>
            <a:ext cx="798364" cy="3037931"/>
          </a:xfrm>
          <a:prstGeom prst="line">
            <a:avLst/>
          </a:prstGeom>
          <a:ln w="25400">
            <a:solidFill>
              <a:srgbClr val="747676"/>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96" name="Shape 196"/>
          <p:cNvSpPr/>
          <p:nvPr/>
        </p:nvSpPr>
        <p:spPr>
          <a:xfrm>
            <a:off x="1381612" y="4288482"/>
            <a:ext cx="2440110" cy="6498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25400">
            <a:solidFill>
              <a:srgbClr val="FF2D3E"/>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97" name="Shape 197"/>
          <p:cNvSpPr/>
          <p:nvPr/>
        </p:nvSpPr>
        <p:spPr>
          <a:xfrm>
            <a:off x="381875" y="4584699"/>
            <a:ext cx="90952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E44162"/>
                </a:solidFill>
              </a:defRPr>
            </a:lvl1pPr>
          </a:lstStyle>
          <a:p>
            <a:r>
              <a:t>+ kV</a:t>
            </a:r>
          </a:p>
        </p:txBody>
      </p:sp>
      <p:grpSp>
        <p:nvGrpSpPr>
          <p:cNvPr id="200" name="Group 200"/>
          <p:cNvGrpSpPr/>
          <p:nvPr/>
        </p:nvGrpSpPr>
        <p:grpSpPr>
          <a:xfrm>
            <a:off x="4523866" y="2953754"/>
            <a:ext cx="133396" cy="149722"/>
            <a:chOff x="0" y="0"/>
            <a:chExt cx="133395" cy="149721"/>
          </a:xfrm>
        </p:grpSpPr>
        <p:sp>
          <p:nvSpPr>
            <p:cNvPr id="198" name="Shape 198"/>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99" name="Shape 199"/>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03" name="Group 203"/>
          <p:cNvGrpSpPr/>
          <p:nvPr/>
        </p:nvGrpSpPr>
        <p:grpSpPr>
          <a:xfrm>
            <a:off x="4237976" y="3877740"/>
            <a:ext cx="133397" cy="149722"/>
            <a:chOff x="0" y="0"/>
            <a:chExt cx="133395" cy="149721"/>
          </a:xfrm>
        </p:grpSpPr>
        <p:sp>
          <p:nvSpPr>
            <p:cNvPr id="201" name="Shape 201"/>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02" name="Shape 202"/>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06" name="Group 206"/>
          <p:cNvGrpSpPr/>
          <p:nvPr/>
        </p:nvGrpSpPr>
        <p:grpSpPr>
          <a:xfrm>
            <a:off x="4460366" y="3306240"/>
            <a:ext cx="133396" cy="149722"/>
            <a:chOff x="0" y="0"/>
            <a:chExt cx="133395" cy="149721"/>
          </a:xfrm>
        </p:grpSpPr>
        <p:sp>
          <p:nvSpPr>
            <p:cNvPr id="204" name="Shape 204"/>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05" name="Shape 205"/>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09" name="Group 209"/>
          <p:cNvGrpSpPr/>
          <p:nvPr/>
        </p:nvGrpSpPr>
        <p:grpSpPr>
          <a:xfrm>
            <a:off x="4364976" y="3626890"/>
            <a:ext cx="133397" cy="149722"/>
            <a:chOff x="0" y="0"/>
            <a:chExt cx="133395" cy="149721"/>
          </a:xfrm>
        </p:grpSpPr>
        <p:sp>
          <p:nvSpPr>
            <p:cNvPr id="207" name="Shape 207"/>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08" name="Shape 208"/>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sp>
        <p:nvSpPr>
          <p:cNvPr id="210" name="Shape 210"/>
          <p:cNvSpPr/>
          <p:nvPr/>
        </p:nvSpPr>
        <p:spPr>
          <a:xfrm>
            <a:off x="4546600" y="3012218"/>
            <a:ext cx="133396"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11" name="Shape 211"/>
          <p:cNvSpPr/>
          <p:nvPr/>
        </p:nvSpPr>
        <p:spPr>
          <a:xfrm>
            <a:off x="4470400" y="3322815"/>
            <a:ext cx="133396"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12" name="Shape 212"/>
          <p:cNvSpPr/>
          <p:nvPr/>
        </p:nvSpPr>
        <p:spPr>
          <a:xfrm>
            <a:off x="4364976" y="3670527"/>
            <a:ext cx="133397" cy="2890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13" name="Shape 213"/>
          <p:cNvSpPr/>
          <p:nvPr/>
        </p:nvSpPr>
        <p:spPr>
          <a:xfrm>
            <a:off x="4250676" y="3884288"/>
            <a:ext cx="133397"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14" name="Shape 214"/>
          <p:cNvSpPr/>
          <p:nvPr/>
        </p:nvSpPr>
        <p:spPr>
          <a:xfrm>
            <a:off x="1575675" y="2936600"/>
            <a:ext cx="2538930"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a:solidFill>
                  <a:srgbClr val="000000"/>
                </a:solidFill>
              </a:defRPr>
            </a:pPr>
            <a:r>
              <a:t>uniform </a:t>
            </a:r>
          </a:p>
          <a:p>
            <a:pPr algn="ctr">
              <a:defRPr>
                <a:solidFill>
                  <a:srgbClr val="000000"/>
                </a:solidFill>
              </a:defRPr>
            </a:pPr>
            <a:r>
              <a:t>high electric field</a:t>
            </a:r>
          </a:p>
        </p:txBody>
      </p:sp>
      <p:sp>
        <p:nvSpPr>
          <p:cNvPr id="215" name="Shape 215"/>
          <p:cNvSpPr/>
          <p:nvPr/>
        </p:nvSpPr>
        <p:spPr>
          <a:xfrm>
            <a:off x="6096875" y="1899430"/>
            <a:ext cx="6341741"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r>
              <a:t>All electron avalanche processes start immediately: the induced signal (due to movement of charge) is the sum of all avalanches: thus all ionisation produced in chamber plays a role.</a:t>
            </a:r>
          </a:p>
        </p:txBody>
      </p:sp>
      <p:sp>
        <p:nvSpPr>
          <p:cNvPr id="216" name="Shape 216"/>
          <p:cNvSpPr/>
          <p:nvPr/>
        </p:nvSpPr>
        <p:spPr>
          <a:xfrm>
            <a:off x="673100" y="6399553"/>
            <a:ext cx="4711700" cy="348694"/>
          </a:xfrm>
          <a:prstGeom prst="rect">
            <a:avLst/>
          </a:prstGeom>
          <a:solidFill>
            <a:srgbClr val="D4FB79">
              <a:alpha val="46000"/>
            </a:srgbClr>
          </a:solidFill>
          <a:ln w="12700">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17" name="Shape 217"/>
          <p:cNvSpPr/>
          <p:nvPr/>
        </p:nvSpPr>
        <p:spPr>
          <a:xfrm>
            <a:off x="2055881" y="6551762"/>
            <a:ext cx="1197131" cy="1856948"/>
          </a:xfrm>
          <a:custGeom>
            <a:avLst/>
            <a:gdLst/>
            <a:ahLst/>
            <a:cxnLst>
              <a:cxn ang="0">
                <a:pos x="wd2" y="hd2"/>
              </a:cxn>
              <a:cxn ang="5400000">
                <a:pos x="wd2" y="hd2"/>
              </a:cxn>
              <a:cxn ang="10800000">
                <a:pos x="wd2" y="hd2"/>
              </a:cxn>
              <a:cxn ang="16200000">
                <a:pos x="wd2" y="hd2"/>
              </a:cxn>
            </a:cxnLst>
            <a:rect l="0" t="0" r="r" b="b"/>
            <a:pathLst>
              <a:path w="21600" h="21600" extrusionOk="0">
                <a:moveTo>
                  <a:pt x="11897" y="0"/>
                </a:moveTo>
                <a:lnTo>
                  <a:pt x="10935" y="17307"/>
                </a:lnTo>
                <a:lnTo>
                  <a:pt x="8625" y="19940"/>
                </a:lnTo>
                <a:lnTo>
                  <a:pt x="0" y="21600"/>
                </a:lnTo>
                <a:lnTo>
                  <a:pt x="21600" y="21600"/>
                </a:lnTo>
                <a:lnTo>
                  <a:pt x="14670" y="19940"/>
                </a:lnTo>
                <a:lnTo>
                  <a:pt x="12090" y="17307"/>
                </a:lnTo>
                <a:lnTo>
                  <a:pt x="11897" y="0"/>
                </a:lnTo>
                <a:close/>
              </a:path>
            </a:pathLst>
          </a:custGeom>
          <a:solidFill>
            <a:srgbClr val="FFD6D5"/>
          </a:solidFill>
          <a:ln w="12700">
            <a:solidFill>
              <a:srgbClr val="D81E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18" name="Shape 218"/>
          <p:cNvSpPr/>
          <p:nvPr/>
        </p:nvSpPr>
        <p:spPr>
          <a:xfrm>
            <a:off x="673100" y="6034252"/>
            <a:ext cx="4711700" cy="367205"/>
          </a:xfrm>
          <a:prstGeom prst="rect">
            <a:avLst/>
          </a:prstGeom>
          <a:blipFill>
            <a:blip r:embed="rId2"/>
          </a:blip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19" name="Shape 219"/>
          <p:cNvSpPr/>
          <p:nvPr/>
        </p:nvSpPr>
        <p:spPr>
          <a:xfrm>
            <a:off x="2329023" y="7921641"/>
            <a:ext cx="125902" cy="133183"/>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20" name="Shape 220"/>
          <p:cNvSpPr/>
          <p:nvPr/>
        </p:nvSpPr>
        <p:spPr>
          <a:xfrm>
            <a:off x="2636308" y="6551762"/>
            <a:ext cx="125902" cy="133183"/>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21" name="Shape 221"/>
          <p:cNvSpPr/>
          <p:nvPr/>
        </p:nvSpPr>
        <p:spPr>
          <a:xfrm>
            <a:off x="2772879" y="7114934"/>
            <a:ext cx="128036" cy="133184"/>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22" name="Shape 222"/>
          <p:cNvSpPr/>
          <p:nvPr/>
        </p:nvSpPr>
        <p:spPr>
          <a:xfrm>
            <a:off x="3677662" y="5541750"/>
            <a:ext cx="1611646" cy="5327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defTabSz="457200">
              <a:lnSpc>
                <a:spcPts val="3300"/>
              </a:lnSpc>
              <a:spcBef>
                <a:spcPts val="0"/>
              </a:spcBef>
              <a:tabLst>
                <a:tab pos="914400" algn="l"/>
              </a:tabLst>
              <a:defRPr sz="2700" spc="0">
                <a:solidFill>
                  <a:srgbClr val="1052FF"/>
                </a:solidFill>
                <a:latin typeface="Arial"/>
                <a:ea typeface="Arial"/>
                <a:cs typeface="Arial"/>
                <a:sym typeface="Arial"/>
              </a:defRPr>
            </a:lvl1pPr>
          </a:lstStyle>
          <a:p>
            <a:r>
              <a:rPr dirty="0"/>
              <a:t>cathode</a:t>
            </a:r>
          </a:p>
        </p:txBody>
      </p:sp>
      <p:sp>
        <p:nvSpPr>
          <p:cNvPr id="223" name="Shape 223"/>
          <p:cNvSpPr/>
          <p:nvPr/>
        </p:nvSpPr>
        <p:spPr>
          <a:xfrm>
            <a:off x="3881690" y="8614238"/>
            <a:ext cx="1292958" cy="5327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defTabSz="457200">
              <a:lnSpc>
                <a:spcPts val="3300"/>
              </a:lnSpc>
              <a:spcBef>
                <a:spcPts val="0"/>
              </a:spcBef>
              <a:tabLst>
                <a:tab pos="914400" algn="l"/>
              </a:tabLst>
              <a:defRPr sz="2700" spc="0">
                <a:solidFill>
                  <a:srgbClr val="FF5737"/>
                </a:solidFill>
                <a:latin typeface="Arial"/>
                <a:ea typeface="Arial"/>
                <a:cs typeface="Arial"/>
                <a:sym typeface="Arial"/>
              </a:defRPr>
            </a:lvl1pPr>
          </a:lstStyle>
          <a:p>
            <a:r>
              <a:t>anode</a:t>
            </a:r>
          </a:p>
        </p:txBody>
      </p:sp>
      <p:sp>
        <p:nvSpPr>
          <p:cNvPr id="224" name="Shape 224"/>
          <p:cNvSpPr/>
          <p:nvPr/>
        </p:nvSpPr>
        <p:spPr>
          <a:xfrm>
            <a:off x="682513" y="6982517"/>
            <a:ext cx="937766"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57200">
              <a:spcBef>
                <a:spcPts val="0"/>
              </a:spcBef>
              <a:defRPr sz="2000" spc="0">
                <a:solidFill>
                  <a:srgbClr val="000000"/>
                </a:solidFill>
                <a:latin typeface="Chalkboard"/>
                <a:ea typeface="Chalkboard"/>
                <a:cs typeface="Chalkboard"/>
                <a:sym typeface="Chalkboard"/>
              </a:defRPr>
            </a:pPr>
            <a:r>
              <a:t>2 mm </a:t>
            </a:r>
          </a:p>
          <a:p>
            <a:pPr algn="ctr" defTabSz="457200">
              <a:spcBef>
                <a:spcPts val="0"/>
              </a:spcBef>
              <a:defRPr sz="2000" spc="0">
                <a:solidFill>
                  <a:srgbClr val="000000"/>
                </a:solidFill>
                <a:latin typeface="Chalkboard"/>
                <a:ea typeface="Chalkboard"/>
                <a:cs typeface="Chalkboard"/>
                <a:sym typeface="Chalkboard"/>
              </a:defRPr>
            </a:pPr>
            <a:r>
              <a:t>gap</a:t>
            </a:r>
          </a:p>
        </p:txBody>
      </p:sp>
      <p:sp>
        <p:nvSpPr>
          <p:cNvPr id="225" name="Shape 225"/>
          <p:cNvSpPr/>
          <p:nvPr/>
        </p:nvSpPr>
        <p:spPr>
          <a:xfrm flipV="1">
            <a:off x="1206499" y="7769917"/>
            <a:ext cx="1" cy="533552"/>
          </a:xfrm>
          <a:prstGeom prst="line">
            <a:avLst/>
          </a:prstGeom>
          <a:ln w="25400">
            <a:solidFill>
              <a:srgbClr val="000000"/>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226" name="Shape 226"/>
          <p:cNvSpPr/>
          <p:nvPr/>
        </p:nvSpPr>
        <p:spPr>
          <a:xfrm>
            <a:off x="2555289" y="7161698"/>
            <a:ext cx="542017" cy="1388906"/>
          </a:xfrm>
          <a:custGeom>
            <a:avLst/>
            <a:gdLst/>
            <a:ahLst/>
            <a:cxnLst>
              <a:cxn ang="0">
                <a:pos x="wd2" y="hd2"/>
              </a:cxn>
              <a:cxn ang="5400000">
                <a:pos x="wd2" y="hd2"/>
              </a:cxn>
              <a:cxn ang="10800000">
                <a:pos x="wd2" y="hd2"/>
              </a:cxn>
              <a:cxn ang="16200000">
                <a:pos x="wd2" y="hd2"/>
              </a:cxn>
            </a:cxnLst>
            <a:rect l="0" t="0" r="r" b="b"/>
            <a:pathLst>
              <a:path w="21600" h="21600" extrusionOk="0">
                <a:moveTo>
                  <a:pt x="10545" y="0"/>
                </a:moveTo>
                <a:lnTo>
                  <a:pt x="10120" y="13197"/>
                </a:lnTo>
                <a:lnTo>
                  <a:pt x="7569" y="20061"/>
                </a:lnTo>
                <a:lnTo>
                  <a:pt x="0" y="21600"/>
                </a:lnTo>
                <a:lnTo>
                  <a:pt x="21600" y="21600"/>
                </a:lnTo>
                <a:lnTo>
                  <a:pt x="14627" y="20061"/>
                </a:lnTo>
                <a:lnTo>
                  <a:pt x="11395" y="14084"/>
                </a:lnTo>
                <a:lnTo>
                  <a:pt x="10545" y="0"/>
                </a:lnTo>
                <a:close/>
              </a:path>
            </a:pathLst>
          </a:custGeom>
          <a:solidFill>
            <a:srgbClr val="73FDFF"/>
          </a:solidFill>
          <a:ln w="12700">
            <a:solidFill>
              <a:srgbClr val="4349AA"/>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27" name="Shape 227"/>
          <p:cNvSpPr/>
          <p:nvPr/>
        </p:nvSpPr>
        <p:spPr>
          <a:xfrm>
            <a:off x="673100" y="8317383"/>
            <a:ext cx="4711700" cy="369108"/>
          </a:xfrm>
          <a:prstGeom prst="rect">
            <a:avLst/>
          </a:prstGeom>
          <a:blipFill>
            <a:blip r:embed="rId2"/>
          </a:blip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28" name="Shape 228"/>
          <p:cNvSpPr/>
          <p:nvPr/>
        </p:nvSpPr>
        <p:spPr>
          <a:xfrm flipH="1">
            <a:off x="2234435" y="5613831"/>
            <a:ext cx="866604" cy="3348434"/>
          </a:xfrm>
          <a:prstGeom prst="line">
            <a:avLst/>
          </a:prstGeom>
          <a:ln w="25400">
            <a:solidFill>
              <a:srgbClr val="8A8A8A"/>
            </a:solidFill>
            <a:miter lim="400000"/>
            <a:tail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229" name="Shape 229"/>
          <p:cNvSpPr/>
          <p:nvPr/>
        </p:nvSpPr>
        <p:spPr>
          <a:xfrm flipH="1">
            <a:off x="1206499" y="6429808"/>
            <a:ext cx="1" cy="532732"/>
          </a:xfrm>
          <a:prstGeom prst="line">
            <a:avLst/>
          </a:prstGeom>
          <a:ln w="25400">
            <a:solidFill>
              <a:srgbClr val="000000"/>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230" name="Shape 230"/>
          <p:cNvSpPr/>
          <p:nvPr/>
        </p:nvSpPr>
        <p:spPr>
          <a:xfrm>
            <a:off x="6154505" y="5924225"/>
            <a:ext cx="6458057"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r>
              <a:t>However: not so clear in practice: avalanche grows across full gap width (this means that only avalanches that originate close to cathode will ever grow sufficiently large to generate a signal). </a:t>
            </a:r>
          </a:p>
        </p:txBody>
      </p:sp>
      <p:sp>
        <p:nvSpPr>
          <p:cNvPr id="231" name="Shape 231"/>
          <p:cNvSpPr/>
          <p:nvPr/>
        </p:nvSpPr>
        <p:spPr>
          <a:xfrm>
            <a:off x="2480847" y="7596790"/>
            <a:ext cx="125902" cy="133184"/>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32" name="Shape 232"/>
          <p:cNvSpPr/>
          <p:nvPr/>
        </p:nvSpPr>
        <p:spPr>
          <a:xfrm>
            <a:off x="571500" y="688282"/>
            <a:ext cx="11861800"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92500" lnSpcReduction="10000"/>
          </a:bodyPr>
          <a:lstStyle/>
          <a:p>
            <a:pPr defTabSz="543305">
              <a:spcBef>
                <a:spcPts val="2100"/>
              </a:spcBef>
              <a:defRPr sz="4836" spc="0">
                <a:solidFill>
                  <a:srgbClr val="000000"/>
                </a:solidFill>
                <a:latin typeface="+mn-lt"/>
                <a:ea typeface="+mn-ea"/>
                <a:cs typeface="+mn-cs"/>
                <a:sym typeface="DIN Condensed"/>
              </a:defRPr>
            </a:pPr>
            <a:r>
              <a:t>Parallel Plate Chamber</a:t>
            </a:r>
          </a:p>
        </p:txBody>
      </p:sp>
      <p:sp>
        <p:nvSpPr>
          <p:cNvPr id="233" name="Shape 233"/>
          <p:cNvSpPr/>
          <p:nvPr/>
        </p:nvSpPr>
        <p:spPr>
          <a:xfrm>
            <a:off x="12287820" y="9194800"/>
            <a:ext cx="102592" cy="3488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r">
              <a:spcBef>
                <a:spcPts val="0"/>
              </a:spcBef>
              <a:defRPr sz="1600" spc="0">
                <a:solidFill>
                  <a:srgbClr val="747676"/>
                </a:solidFill>
                <a:latin typeface="DIN Alternate"/>
                <a:ea typeface="DIN Alternate"/>
                <a:cs typeface="DIN Alternate"/>
                <a:sym typeface="DIN Alternate"/>
              </a:defRPr>
            </a:pPr>
            <a:endParaRPr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body" idx="13"/>
          </p:nvPr>
        </p:nvSpPr>
        <p:spPr>
          <a:xfrm>
            <a:off x="571500" y="1168400"/>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36" name="Shape 236"/>
          <p:cNvSpPr>
            <a:spLocks noGrp="1"/>
          </p:cNvSpPr>
          <p:nvPr>
            <p:ph type="title"/>
          </p:nvPr>
        </p:nvSpPr>
        <p:spPr>
          <a:xfrm>
            <a:off x="571500" y="317500"/>
            <a:ext cx="11861800" cy="723900"/>
          </a:xfrm>
          <a:prstGeom prst="rect">
            <a:avLst/>
          </a:prstGeom>
        </p:spPr>
        <p:txBody>
          <a:bodyPr>
            <a:normAutofit fontScale="90000"/>
          </a:bodyPr>
          <a:lstStyle>
            <a:lvl1pPr defTabSz="543305">
              <a:spcBef>
                <a:spcPts val="2100"/>
              </a:spcBef>
              <a:defRPr sz="4836"/>
            </a:lvl1pPr>
          </a:lstStyle>
          <a:p>
            <a:r>
              <a:t>Putting in some numbers:</a:t>
            </a:r>
          </a:p>
        </p:txBody>
      </p:sp>
      <p:sp>
        <p:nvSpPr>
          <p:cNvPr id="237" name="Shape 237"/>
          <p:cNvSpPr>
            <a:spLocks noGrp="1"/>
          </p:cNvSpPr>
          <p:nvPr>
            <p:ph type="sldNum" sz="quarter" idx="2"/>
          </p:nvPr>
        </p:nvSpPr>
        <p:spPr>
          <a:xfrm>
            <a:off x="12597679" y="9366250"/>
            <a:ext cx="211833" cy="3429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sp>
        <p:nvSpPr>
          <p:cNvPr id="238" name="Shape 238"/>
          <p:cNvSpPr/>
          <p:nvPr/>
        </p:nvSpPr>
        <p:spPr>
          <a:xfrm>
            <a:off x="7683500" y="2868953"/>
            <a:ext cx="4711700" cy="482601"/>
          </a:xfrm>
          <a:prstGeom prst="rect">
            <a:avLst/>
          </a:prstGeom>
          <a:solidFill>
            <a:srgbClr val="D4FB79">
              <a:alpha val="46000"/>
            </a:srgbClr>
          </a:solidFill>
          <a:ln w="12700">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39" name="Shape 239"/>
          <p:cNvSpPr/>
          <p:nvPr/>
        </p:nvSpPr>
        <p:spPr>
          <a:xfrm>
            <a:off x="8545581" y="2883199"/>
            <a:ext cx="1197131" cy="1893310"/>
          </a:xfrm>
          <a:custGeom>
            <a:avLst/>
            <a:gdLst/>
            <a:ahLst/>
            <a:cxnLst>
              <a:cxn ang="0">
                <a:pos x="wd2" y="hd2"/>
              </a:cxn>
              <a:cxn ang="5400000">
                <a:pos x="wd2" y="hd2"/>
              </a:cxn>
              <a:cxn ang="10800000">
                <a:pos x="wd2" y="hd2"/>
              </a:cxn>
              <a:cxn ang="16200000">
                <a:pos x="wd2" y="hd2"/>
              </a:cxn>
            </a:cxnLst>
            <a:rect l="0" t="0" r="r" b="b"/>
            <a:pathLst>
              <a:path w="21600" h="21600" extrusionOk="0">
                <a:moveTo>
                  <a:pt x="11897" y="0"/>
                </a:moveTo>
                <a:lnTo>
                  <a:pt x="10935" y="17307"/>
                </a:lnTo>
                <a:lnTo>
                  <a:pt x="8625" y="19940"/>
                </a:lnTo>
                <a:lnTo>
                  <a:pt x="0" y="21600"/>
                </a:lnTo>
                <a:lnTo>
                  <a:pt x="21600" y="21600"/>
                </a:lnTo>
                <a:lnTo>
                  <a:pt x="14670" y="19940"/>
                </a:lnTo>
                <a:lnTo>
                  <a:pt x="12090" y="17307"/>
                </a:lnTo>
                <a:lnTo>
                  <a:pt x="11897" y="0"/>
                </a:lnTo>
                <a:close/>
              </a:path>
            </a:pathLst>
          </a:custGeom>
          <a:solidFill>
            <a:srgbClr val="FFD6D5"/>
          </a:solidFill>
          <a:ln w="12700">
            <a:solidFill>
              <a:srgbClr val="D81E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40" name="Shape 240"/>
          <p:cNvSpPr/>
          <p:nvPr/>
        </p:nvSpPr>
        <p:spPr>
          <a:xfrm>
            <a:off x="7683500" y="2503652"/>
            <a:ext cx="4711700" cy="367205"/>
          </a:xfrm>
          <a:prstGeom prst="rect">
            <a:avLst/>
          </a:prstGeom>
          <a:blipFill>
            <a:blip r:embed="rId2"/>
          </a:blip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41" name="Shape 241"/>
          <p:cNvSpPr/>
          <p:nvPr/>
        </p:nvSpPr>
        <p:spPr>
          <a:xfrm>
            <a:off x="9418062" y="2080180"/>
            <a:ext cx="1611646" cy="5327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defTabSz="457200">
              <a:lnSpc>
                <a:spcPts val="3300"/>
              </a:lnSpc>
              <a:spcBef>
                <a:spcPts val="0"/>
              </a:spcBef>
              <a:tabLst>
                <a:tab pos="914400" algn="l"/>
              </a:tabLst>
              <a:defRPr sz="2700" spc="0">
                <a:solidFill>
                  <a:srgbClr val="1052FF"/>
                </a:solidFill>
                <a:latin typeface="Arial"/>
                <a:ea typeface="Arial"/>
                <a:cs typeface="Arial"/>
                <a:sym typeface="Arial"/>
              </a:defRPr>
            </a:lvl1pPr>
          </a:lstStyle>
          <a:p>
            <a:r>
              <a:t>cathode</a:t>
            </a:r>
          </a:p>
        </p:txBody>
      </p:sp>
      <p:sp>
        <p:nvSpPr>
          <p:cNvPr id="242" name="Shape 242"/>
          <p:cNvSpPr/>
          <p:nvPr/>
        </p:nvSpPr>
        <p:spPr>
          <a:xfrm>
            <a:off x="9609390" y="5210638"/>
            <a:ext cx="1292957" cy="5327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defTabSz="457200">
              <a:lnSpc>
                <a:spcPts val="3300"/>
              </a:lnSpc>
              <a:spcBef>
                <a:spcPts val="0"/>
              </a:spcBef>
              <a:tabLst>
                <a:tab pos="914400" algn="l"/>
              </a:tabLst>
              <a:defRPr sz="2700" spc="0">
                <a:solidFill>
                  <a:srgbClr val="FF5737"/>
                </a:solidFill>
                <a:latin typeface="Arial"/>
                <a:ea typeface="Arial"/>
                <a:cs typeface="Arial"/>
                <a:sym typeface="Arial"/>
              </a:defRPr>
            </a:lvl1pPr>
          </a:lstStyle>
          <a:p>
            <a:r>
              <a:t>anode</a:t>
            </a:r>
          </a:p>
        </p:txBody>
      </p:sp>
      <p:sp>
        <p:nvSpPr>
          <p:cNvPr id="243" name="Shape 243"/>
          <p:cNvSpPr/>
          <p:nvPr/>
        </p:nvSpPr>
        <p:spPr>
          <a:xfrm>
            <a:off x="7692913" y="3451917"/>
            <a:ext cx="937766"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57200">
              <a:spcBef>
                <a:spcPts val="0"/>
              </a:spcBef>
              <a:defRPr sz="2000" spc="0">
                <a:solidFill>
                  <a:srgbClr val="000000"/>
                </a:solidFill>
                <a:latin typeface="Chalkboard"/>
                <a:ea typeface="Chalkboard"/>
                <a:cs typeface="Chalkboard"/>
                <a:sym typeface="Chalkboard"/>
              </a:defRPr>
            </a:pPr>
            <a:r>
              <a:t>2 mm </a:t>
            </a:r>
          </a:p>
          <a:p>
            <a:pPr algn="ctr" defTabSz="457200">
              <a:spcBef>
                <a:spcPts val="0"/>
              </a:spcBef>
              <a:defRPr sz="2000" spc="0">
                <a:solidFill>
                  <a:srgbClr val="000000"/>
                </a:solidFill>
                <a:latin typeface="Chalkboard"/>
                <a:ea typeface="Chalkboard"/>
                <a:cs typeface="Chalkboard"/>
                <a:sym typeface="Chalkboard"/>
              </a:defRPr>
            </a:pPr>
            <a:r>
              <a:t>gap</a:t>
            </a:r>
          </a:p>
        </p:txBody>
      </p:sp>
      <p:sp>
        <p:nvSpPr>
          <p:cNvPr id="244" name="Shape 244"/>
          <p:cNvSpPr/>
          <p:nvPr/>
        </p:nvSpPr>
        <p:spPr>
          <a:xfrm flipV="1">
            <a:off x="8216899" y="4239317"/>
            <a:ext cx="1" cy="533552"/>
          </a:xfrm>
          <a:prstGeom prst="line">
            <a:avLst/>
          </a:prstGeom>
          <a:ln w="25400">
            <a:solidFill>
              <a:srgbClr val="000000"/>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245" name="Shape 245"/>
          <p:cNvSpPr/>
          <p:nvPr/>
        </p:nvSpPr>
        <p:spPr>
          <a:xfrm>
            <a:off x="11026188" y="3345570"/>
            <a:ext cx="542018" cy="1443576"/>
          </a:xfrm>
          <a:custGeom>
            <a:avLst/>
            <a:gdLst/>
            <a:ahLst/>
            <a:cxnLst>
              <a:cxn ang="0">
                <a:pos x="wd2" y="hd2"/>
              </a:cxn>
              <a:cxn ang="5400000">
                <a:pos x="wd2" y="hd2"/>
              </a:cxn>
              <a:cxn ang="10800000">
                <a:pos x="wd2" y="hd2"/>
              </a:cxn>
              <a:cxn ang="16200000">
                <a:pos x="wd2" y="hd2"/>
              </a:cxn>
            </a:cxnLst>
            <a:rect l="0" t="0" r="r" b="b"/>
            <a:pathLst>
              <a:path w="21600" h="21600" extrusionOk="0">
                <a:moveTo>
                  <a:pt x="10545" y="0"/>
                </a:moveTo>
                <a:lnTo>
                  <a:pt x="10120" y="13197"/>
                </a:lnTo>
                <a:lnTo>
                  <a:pt x="7569" y="20061"/>
                </a:lnTo>
                <a:lnTo>
                  <a:pt x="0" y="21600"/>
                </a:lnTo>
                <a:lnTo>
                  <a:pt x="21600" y="21600"/>
                </a:lnTo>
                <a:lnTo>
                  <a:pt x="14627" y="20061"/>
                </a:lnTo>
                <a:lnTo>
                  <a:pt x="11395" y="14084"/>
                </a:lnTo>
                <a:lnTo>
                  <a:pt x="10545" y="0"/>
                </a:lnTo>
                <a:close/>
              </a:path>
            </a:pathLst>
          </a:custGeom>
          <a:solidFill>
            <a:srgbClr val="73FDFF"/>
          </a:solidFill>
          <a:ln w="12700">
            <a:solidFill>
              <a:srgbClr val="4349AA"/>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46" name="Shape 246"/>
          <p:cNvSpPr/>
          <p:nvPr/>
        </p:nvSpPr>
        <p:spPr>
          <a:xfrm>
            <a:off x="7683500" y="4786783"/>
            <a:ext cx="4711700" cy="369108"/>
          </a:xfrm>
          <a:prstGeom prst="rect">
            <a:avLst/>
          </a:prstGeom>
          <a:blipFill>
            <a:blip r:embed="rId2"/>
          </a:blip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47" name="Shape 247"/>
          <p:cNvSpPr/>
          <p:nvPr/>
        </p:nvSpPr>
        <p:spPr>
          <a:xfrm>
            <a:off x="8216900" y="2899208"/>
            <a:ext cx="1" cy="532732"/>
          </a:xfrm>
          <a:prstGeom prst="line">
            <a:avLst/>
          </a:prstGeom>
          <a:ln w="25400">
            <a:solidFill>
              <a:srgbClr val="000000"/>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248" name="Shape 248"/>
          <p:cNvSpPr/>
          <p:nvPr/>
        </p:nvSpPr>
        <p:spPr>
          <a:xfrm>
            <a:off x="213866" y="3149548"/>
            <a:ext cx="6910834" cy="1366739"/>
          </a:xfrm>
          <a:prstGeom prst="rect">
            <a:avLst/>
          </a:prstGeom>
          <a:solidFill>
            <a:srgbClr val="FFC7C1"/>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49" name="Shape 249"/>
          <p:cNvSpPr/>
          <p:nvPr/>
        </p:nvSpPr>
        <p:spPr>
          <a:xfrm>
            <a:off x="213866" y="4793634"/>
            <a:ext cx="6910834" cy="2127797"/>
          </a:xfrm>
          <a:prstGeom prst="rect">
            <a:avLst/>
          </a:prstGeom>
          <a:solidFill>
            <a:srgbClr val="ADFEFC"/>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50" name="Shape 250"/>
          <p:cNvSpPr/>
          <p:nvPr/>
        </p:nvSpPr>
        <p:spPr>
          <a:xfrm>
            <a:off x="673975" y="1821411"/>
            <a:ext cx="6480865" cy="48782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rPr dirty="0"/>
              <a:t>Set the gain for a single electron to be 10</a:t>
            </a:r>
            <a:r>
              <a:rPr baseline="31999" dirty="0"/>
              <a:t>8</a:t>
            </a:r>
            <a:r>
              <a:rPr dirty="0"/>
              <a:t> across a 2 mm gap (just below the transition to streamers)  </a:t>
            </a:r>
          </a:p>
          <a:p>
            <a:pPr>
              <a:defRPr>
                <a:solidFill>
                  <a:srgbClr val="000000"/>
                </a:solidFill>
              </a:defRPr>
            </a:pPr>
            <a:r>
              <a:rPr dirty="0"/>
              <a:t>fast signal/Total charge= 1/αD </a:t>
            </a:r>
          </a:p>
          <a:p>
            <a:pPr>
              <a:defRPr>
                <a:solidFill>
                  <a:srgbClr val="000000"/>
                </a:solidFill>
              </a:defRPr>
            </a:pPr>
            <a:r>
              <a:rPr dirty="0"/>
              <a:t>fast signal is 800 fC</a:t>
            </a:r>
          </a:p>
          <a:p>
            <a:pPr>
              <a:defRPr>
                <a:solidFill>
                  <a:srgbClr val="000000"/>
                </a:solidFill>
              </a:defRPr>
            </a:pPr>
            <a:endParaRPr dirty="0"/>
          </a:p>
          <a:p>
            <a:pPr>
              <a:defRPr>
                <a:solidFill>
                  <a:srgbClr val="000000"/>
                </a:solidFill>
              </a:defRPr>
            </a:pPr>
            <a:r>
              <a:rPr dirty="0"/>
              <a:t>Now if initial electron </a:t>
            </a:r>
            <a:r>
              <a:rPr dirty="0" smtClean="0"/>
              <a:t>is</a:t>
            </a:r>
            <a:r>
              <a:rPr lang="en-GB" dirty="0" smtClean="0"/>
              <a:t> located </a:t>
            </a:r>
            <a:r>
              <a:rPr dirty="0" smtClean="0"/>
              <a:t> </a:t>
            </a:r>
            <a:r>
              <a:rPr dirty="0"/>
              <a:t>0.5 mm from cathode: gain reduced to 10</a:t>
            </a:r>
            <a:r>
              <a:rPr baseline="31999" dirty="0"/>
              <a:t>6</a:t>
            </a:r>
            <a:r>
              <a:rPr dirty="0"/>
              <a:t>: </a:t>
            </a:r>
          </a:p>
          <a:p>
            <a:pPr>
              <a:defRPr>
                <a:solidFill>
                  <a:srgbClr val="000000"/>
                </a:solidFill>
              </a:defRPr>
            </a:pPr>
            <a:r>
              <a:rPr dirty="0"/>
              <a:t>fast signal is 8 fC</a:t>
            </a:r>
          </a:p>
        </p:txBody>
      </p:sp>
      <p:sp>
        <p:nvSpPr>
          <p:cNvPr id="251" name="Shape 251"/>
          <p:cNvSpPr/>
          <p:nvPr/>
        </p:nvSpPr>
        <p:spPr>
          <a:xfrm>
            <a:off x="11371844" y="2729253"/>
            <a:ext cx="1047505"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0"/>
              </a:spcBef>
              <a:defRPr sz="2000" spc="0">
                <a:solidFill>
                  <a:srgbClr val="000000"/>
                </a:solidFill>
                <a:latin typeface="Chalkboard"/>
                <a:ea typeface="Chalkboard"/>
                <a:cs typeface="Chalkboard"/>
                <a:sym typeface="Chalkboard"/>
              </a:defRPr>
            </a:lvl1pPr>
          </a:lstStyle>
          <a:p>
            <a:r>
              <a:t>0.5 mm </a:t>
            </a:r>
          </a:p>
        </p:txBody>
      </p:sp>
      <p:sp>
        <p:nvSpPr>
          <p:cNvPr id="252" name="Shape 252"/>
          <p:cNvSpPr/>
          <p:nvPr/>
        </p:nvSpPr>
        <p:spPr>
          <a:xfrm flipV="1">
            <a:off x="7073899" y="4519950"/>
            <a:ext cx="4146267" cy="1968093"/>
          </a:xfrm>
          <a:prstGeom prst="line">
            <a:avLst/>
          </a:prstGeom>
          <a:ln w="25400">
            <a:solidFill>
              <a:srgbClr val="4F64FB"/>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53" name="Shape 253"/>
          <p:cNvSpPr/>
          <p:nvPr/>
        </p:nvSpPr>
        <p:spPr>
          <a:xfrm>
            <a:off x="7086524" y="3290946"/>
            <a:ext cx="1603416" cy="1440398"/>
          </a:xfrm>
          <a:prstGeom prst="line">
            <a:avLst/>
          </a:prstGeom>
          <a:ln w="25400">
            <a:solidFill>
              <a:srgbClr val="FE6A63"/>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54" name="Shape 254"/>
          <p:cNvSpPr/>
          <p:nvPr/>
        </p:nvSpPr>
        <p:spPr>
          <a:xfrm>
            <a:off x="369175" y="7238103"/>
            <a:ext cx="12297271" cy="17543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Only avalanches that start with some hundreds of micron of cathode will grow </a:t>
            </a:r>
            <a:r>
              <a:rPr lang="en-GB" dirty="0"/>
              <a:t>l</a:t>
            </a:r>
            <a:r>
              <a:rPr dirty="0" smtClean="0"/>
              <a:t>arge</a:t>
            </a:r>
            <a:endParaRPr lang="en-GB" dirty="0" smtClean="0"/>
          </a:p>
          <a:p>
            <a:r>
              <a:rPr dirty="0" smtClean="0"/>
              <a:t> </a:t>
            </a:r>
            <a:r>
              <a:rPr dirty="0"/>
              <a:t>enough to create detectable signal.</a:t>
            </a:r>
          </a:p>
          <a:p>
            <a:r>
              <a:rPr lang="en-GB" dirty="0" smtClean="0"/>
              <a:t>The f</a:t>
            </a:r>
            <a:r>
              <a:rPr dirty="0" smtClean="0"/>
              <a:t>ast </a:t>
            </a:r>
            <a:r>
              <a:rPr dirty="0"/>
              <a:t>signal created movement of the electrons  within 100 micron of anode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57" name="Shape 257"/>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Going back to Santonico’s picture</a:t>
            </a:r>
          </a:p>
        </p:txBody>
      </p:sp>
      <p:sp>
        <p:nvSpPr>
          <p:cNvPr id="258" name="Shape 258"/>
          <p:cNvSpPr/>
          <p:nvPr/>
        </p:nvSpPr>
        <p:spPr>
          <a:xfrm>
            <a:off x="2066280" y="2794000"/>
            <a:ext cx="3763020" cy="149722"/>
          </a:xfrm>
          <a:prstGeom prst="rect">
            <a:avLst/>
          </a:prstGeom>
          <a:solidFill>
            <a:srgbClr val="31D0F6"/>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59" name="Shape 259"/>
          <p:cNvSpPr/>
          <p:nvPr/>
        </p:nvSpPr>
        <p:spPr>
          <a:xfrm>
            <a:off x="2066280" y="4148680"/>
            <a:ext cx="3763020" cy="149722"/>
          </a:xfrm>
          <a:prstGeom prst="rect">
            <a:avLst/>
          </a:prstGeom>
          <a:solidFill>
            <a:srgbClr val="F855ED"/>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60" name="Shape 260"/>
          <p:cNvSpPr/>
          <p:nvPr/>
        </p:nvSpPr>
        <p:spPr>
          <a:xfrm>
            <a:off x="1188992" y="2047547"/>
            <a:ext cx="2709611" cy="7569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12880"/>
                </a:lnTo>
              </a:path>
            </a:pathLst>
          </a:custGeom>
          <a:ln w="25400">
            <a:solidFill>
              <a:srgbClr val="284DDA"/>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61" name="Shape 261"/>
          <p:cNvSpPr/>
          <p:nvPr/>
        </p:nvSpPr>
        <p:spPr>
          <a:xfrm flipV="1">
            <a:off x="1078885" y="2349499"/>
            <a:ext cx="267315" cy="267316"/>
          </a:xfrm>
          <a:prstGeom prst="line">
            <a:avLst/>
          </a:prstGeom>
          <a:ln w="25400">
            <a:solidFill>
              <a:srgbClr val="284DDA"/>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62" name="Shape 262"/>
          <p:cNvSpPr/>
          <p:nvPr/>
        </p:nvSpPr>
        <p:spPr>
          <a:xfrm flipH="1">
            <a:off x="4040336" y="2184399"/>
            <a:ext cx="798364" cy="3037931"/>
          </a:xfrm>
          <a:prstGeom prst="line">
            <a:avLst/>
          </a:prstGeom>
          <a:ln w="25400">
            <a:solidFill>
              <a:srgbClr val="747676"/>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63" name="Shape 263"/>
          <p:cNvSpPr/>
          <p:nvPr/>
        </p:nvSpPr>
        <p:spPr>
          <a:xfrm>
            <a:off x="1381612" y="4288482"/>
            <a:ext cx="2440110" cy="6498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25400">
            <a:solidFill>
              <a:srgbClr val="FF2D3E"/>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64" name="Shape 264"/>
          <p:cNvSpPr/>
          <p:nvPr/>
        </p:nvSpPr>
        <p:spPr>
          <a:xfrm>
            <a:off x="381875" y="4584699"/>
            <a:ext cx="90952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E44162"/>
                </a:solidFill>
              </a:defRPr>
            </a:lvl1pPr>
          </a:lstStyle>
          <a:p>
            <a:r>
              <a:t>+ kV</a:t>
            </a:r>
          </a:p>
        </p:txBody>
      </p:sp>
      <p:grpSp>
        <p:nvGrpSpPr>
          <p:cNvPr id="267" name="Group 267"/>
          <p:cNvGrpSpPr/>
          <p:nvPr/>
        </p:nvGrpSpPr>
        <p:grpSpPr>
          <a:xfrm>
            <a:off x="4523866" y="2953754"/>
            <a:ext cx="133396" cy="149722"/>
            <a:chOff x="0" y="0"/>
            <a:chExt cx="133395" cy="149721"/>
          </a:xfrm>
        </p:grpSpPr>
        <p:sp>
          <p:nvSpPr>
            <p:cNvPr id="265" name="Shape 265"/>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66" name="Shape 266"/>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70" name="Group 270"/>
          <p:cNvGrpSpPr/>
          <p:nvPr/>
        </p:nvGrpSpPr>
        <p:grpSpPr>
          <a:xfrm>
            <a:off x="4237976" y="3877740"/>
            <a:ext cx="133397" cy="149722"/>
            <a:chOff x="0" y="0"/>
            <a:chExt cx="133395" cy="149721"/>
          </a:xfrm>
        </p:grpSpPr>
        <p:sp>
          <p:nvSpPr>
            <p:cNvPr id="268" name="Shape 268"/>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69" name="Shape 269"/>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73" name="Group 273"/>
          <p:cNvGrpSpPr/>
          <p:nvPr/>
        </p:nvGrpSpPr>
        <p:grpSpPr>
          <a:xfrm>
            <a:off x="4460366" y="3306240"/>
            <a:ext cx="133396" cy="149722"/>
            <a:chOff x="0" y="0"/>
            <a:chExt cx="133395" cy="149721"/>
          </a:xfrm>
        </p:grpSpPr>
        <p:sp>
          <p:nvSpPr>
            <p:cNvPr id="271" name="Shape 271"/>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72" name="Shape 272"/>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76" name="Group 276"/>
          <p:cNvGrpSpPr/>
          <p:nvPr/>
        </p:nvGrpSpPr>
        <p:grpSpPr>
          <a:xfrm>
            <a:off x="4364976" y="3626890"/>
            <a:ext cx="133397" cy="149722"/>
            <a:chOff x="0" y="0"/>
            <a:chExt cx="133395" cy="149721"/>
          </a:xfrm>
        </p:grpSpPr>
        <p:sp>
          <p:nvSpPr>
            <p:cNvPr id="274" name="Shape 274"/>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75" name="Shape 275"/>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sp>
        <p:nvSpPr>
          <p:cNvPr id="277" name="Shape 277"/>
          <p:cNvSpPr/>
          <p:nvPr/>
        </p:nvSpPr>
        <p:spPr>
          <a:xfrm>
            <a:off x="4546600" y="3012218"/>
            <a:ext cx="133396"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78" name="Shape 278"/>
          <p:cNvSpPr/>
          <p:nvPr/>
        </p:nvSpPr>
        <p:spPr>
          <a:xfrm>
            <a:off x="4470400" y="3322815"/>
            <a:ext cx="133396"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79" name="Shape 279"/>
          <p:cNvSpPr/>
          <p:nvPr/>
        </p:nvSpPr>
        <p:spPr>
          <a:xfrm>
            <a:off x="4364976" y="3670527"/>
            <a:ext cx="133397" cy="2890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80" name="Shape 280"/>
          <p:cNvSpPr/>
          <p:nvPr/>
        </p:nvSpPr>
        <p:spPr>
          <a:xfrm>
            <a:off x="4250676" y="3871588"/>
            <a:ext cx="133397"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81" name="Shape 281"/>
          <p:cNvSpPr/>
          <p:nvPr/>
        </p:nvSpPr>
        <p:spPr>
          <a:xfrm>
            <a:off x="1575675" y="2936600"/>
            <a:ext cx="2538930"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a:solidFill>
                  <a:srgbClr val="000000"/>
                </a:solidFill>
              </a:defRPr>
            </a:pPr>
            <a:r>
              <a:t>uniform </a:t>
            </a:r>
          </a:p>
          <a:p>
            <a:pPr algn="ctr">
              <a:defRPr>
                <a:solidFill>
                  <a:srgbClr val="000000"/>
                </a:solidFill>
              </a:defRPr>
            </a:pPr>
            <a:r>
              <a:t>high electric field</a:t>
            </a:r>
          </a:p>
        </p:txBody>
      </p:sp>
      <p:sp>
        <p:nvSpPr>
          <p:cNvPr id="282" name="Shape 282"/>
          <p:cNvSpPr/>
          <p:nvPr/>
        </p:nvSpPr>
        <p:spPr>
          <a:xfrm>
            <a:off x="7191037" y="1899430"/>
            <a:ext cx="4810454"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r>
              <a:t>To get these avalanches each producing a detectable signal at the start of the avalanche would require setting the gas gain extraordinary  high - sparks,etc</a:t>
            </a:r>
          </a:p>
        </p:txBody>
      </p:sp>
      <p:sp>
        <p:nvSpPr>
          <p:cNvPr id="283" name="Shape 283"/>
          <p:cNvSpPr/>
          <p:nvPr/>
        </p:nvSpPr>
        <p:spPr>
          <a:xfrm>
            <a:off x="2908482" y="6787491"/>
            <a:ext cx="3763021" cy="149722"/>
          </a:xfrm>
          <a:prstGeom prst="rect">
            <a:avLst/>
          </a:prstGeom>
          <a:solidFill>
            <a:srgbClr val="31D0F6"/>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84" name="Shape 284"/>
          <p:cNvSpPr/>
          <p:nvPr/>
        </p:nvSpPr>
        <p:spPr>
          <a:xfrm>
            <a:off x="2908482" y="8142172"/>
            <a:ext cx="3763021" cy="149722"/>
          </a:xfrm>
          <a:prstGeom prst="rect">
            <a:avLst/>
          </a:prstGeom>
          <a:solidFill>
            <a:srgbClr val="F855ED"/>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85" name="Shape 285"/>
          <p:cNvSpPr/>
          <p:nvPr/>
        </p:nvSpPr>
        <p:spPr>
          <a:xfrm>
            <a:off x="2031195" y="6041039"/>
            <a:ext cx="2709611" cy="7569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12880"/>
                </a:lnTo>
              </a:path>
            </a:pathLst>
          </a:custGeom>
          <a:ln w="25400">
            <a:solidFill>
              <a:srgbClr val="284DDA"/>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86" name="Shape 286"/>
          <p:cNvSpPr/>
          <p:nvPr/>
        </p:nvSpPr>
        <p:spPr>
          <a:xfrm flipV="1">
            <a:off x="1921087" y="6342992"/>
            <a:ext cx="267316" cy="267316"/>
          </a:xfrm>
          <a:prstGeom prst="line">
            <a:avLst/>
          </a:prstGeom>
          <a:ln w="25400">
            <a:solidFill>
              <a:srgbClr val="284DDA"/>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87" name="Shape 287"/>
          <p:cNvSpPr/>
          <p:nvPr/>
        </p:nvSpPr>
        <p:spPr>
          <a:xfrm flipH="1">
            <a:off x="4882539" y="6177891"/>
            <a:ext cx="798364" cy="3037931"/>
          </a:xfrm>
          <a:prstGeom prst="line">
            <a:avLst/>
          </a:prstGeom>
          <a:ln w="25400">
            <a:solidFill>
              <a:srgbClr val="747676"/>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88" name="Shape 288"/>
          <p:cNvSpPr/>
          <p:nvPr/>
        </p:nvSpPr>
        <p:spPr>
          <a:xfrm>
            <a:off x="2223814" y="8281974"/>
            <a:ext cx="2440111" cy="6498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25400">
            <a:solidFill>
              <a:srgbClr val="FF2D3E"/>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89" name="Shape 289"/>
          <p:cNvSpPr/>
          <p:nvPr/>
        </p:nvSpPr>
        <p:spPr>
          <a:xfrm>
            <a:off x="1224077" y="8578191"/>
            <a:ext cx="90952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E44162"/>
                </a:solidFill>
              </a:defRPr>
            </a:lvl1pPr>
          </a:lstStyle>
          <a:p>
            <a:r>
              <a:t>+ kV</a:t>
            </a:r>
          </a:p>
        </p:txBody>
      </p:sp>
      <p:grpSp>
        <p:nvGrpSpPr>
          <p:cNvPr id="292" name="Group 292"/>
          <p:cNvGrpSpPr/>
          <p:nvPr/>
        </p:nvGrpSpPr>
        <p:grpSpPr>
          <a:xfrm>
            <a:off x="5366068" y="6947246"/>
            <a:ext cx="133397" cy="149722"/>
            <a:chOff x="0" y="0"/>
            <a:chExt cx="133395" cy="149721"/>
          </a:xfrm>
        </p:grpSpPr>
        <p:sp>
          <p:nvSpPr>
            <p:cNvPr id="290" name="Shape 290"/>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91" name="Shape 291"/>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95" name="Group 295"/>
          <p:cNvGrpSpPr/>
          <p:nvPr/>
        </p:nvGrpSpPr>
        <p:grpSpPr>
          <a:xfrm>
            <a:off x="5080179" y="7871231"/>
            <a:ext cx="133396" cy="149723"/>
            <a:chOff x="0" y="0"/>
            <a:chExt cx="133395" cy="149721"/>
          </a:xfrm>
        </p:grpSpPr>
        <p:sp>
          <p:nvSpPr>
            <p:cNvPr id="293" name="Shape 293"/>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94" name="Shape 294"/>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98" name="Group 298"/>
          <p:cNvGrpSpPr/>
          <p:nvPr/>
        </p:nvGrpSpPr>
        <p:grpSpPr>
          <a:xfrm>
            <a:off x="5302568" y="7299731"/>
            <a:ext cx="133397" cy="149723"/>
            <a:chOff x="0" y="0"/>
            <a:chExt cx="133395" cy="149721"/>
          </a:xfrm>
        </p:grpSpPr>
        <p:sp>
          <p:nvSpPr>
            <p:cNvPr id="296" name="Shape 296"/>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97" name="Shape 297"/>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301" name="Group 301"/>
          <p:cNvGrpSpPr/>
          <p:nvPr/>
        </p:nvGrpSpPr>
        <p:grpSpPr>
          <a:xfrm>
            <a:off x="5207179" y="7620382"/>
            <a:ext cx="133396" cy="149722"/>
            <a:chOff x="0" y="0"/>
            <a:chExt cx="133395" cy="149721"/>
          </a:xfrm>
        </p:grpSpPr>
        <p:sp>
          <p:nvSpPr>
            <p:cNvPr id="299" name="Shape 299"/>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300" name="Shape 300"/>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sp>
        <p:nvSpPr>
          <p:cNvPr id="302" name="Shape 302"/>
          <p:cNvSpPr/>
          <p:nvPr/>
        </p:nvSpPr>
        <p:spPr>
          <a:xfrm>
            <a:off x="5388802" y="7005710"/>
            <a:ext cx="133396" cy="2255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303" name="Shape 303"/>
          <p:cNvSpPr/>
          <p:nvPr/>
        </p:nvSpPr>
        <p:spPr>
          <a:xfrm>
            <a:off x="5312602" y="7329007"/>
            <a:ext cx="133396" cy="2079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304" name="Shape 304"/>
          <p:cNvSpPr/>
          <p:nvPr/>
        </p:nvSpPr>
        <p:spPr>
          <a:xfrm>
            <a:off x="5207179" y="7664019"/>
            <a:ext cx="133396" cy="2255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305" name="Shape 305"/>
          <p:cNvSpPr/>
          <p:nvPr/>
        </p:nvSpPr>
        <p:spPr>
          <a:xfrm>
            <a:off x="5092879" y="7852380"/>
            <a:ext cx="133396"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306" name="Shape 306"/>
          <p:cNvSpPr/>
          <p:nvPr/>
        </p:nvSpPr>
        <p:spPr>
          <a:xfrm>
            <a:off x="3052366" y="7225949"/>
            <a:ext cx="3516201" cy="1"/>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307" name="Shape 307"/>
          <p:cNvSpPr/>
          <p:nvPr/>
        </p:nvSpPr>
        <p:spPr>
          <a:xfrm>
            <a:off x="3052366" y="7543449"/>
            <a:ext cx="3516201" cy="1"/>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308" name="Shape 308"/>
          <p:cNvSpPr/>
          <p:nvPr/>
        </p:nvSpPr>
        <p:spPr>
          <a:xfrm>
            <a:off x="3052366" y="7886349"/>
            <a:ext cx="3516201" cy="1"/>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309" name="Shape 309"/>
          <p:cNvSpPr/>
          <p:nvPr/>
        </p:nvSpPr>
        <p:spPr>
          <a:xfrm>
            <a:off x="6642975" y="6240052"/>
            <a:ext cx="6482472"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defRPr>
            </a:pPr>
            <a:r>
              <a:t>Solution: add barriers within the gas gap to </a:t>
            </a:r>
          </a:p>
          <a:p>
            <a:pPr>
              <a:defRPr>
                <a:solidFill>
                  <a:srgbClr val="000000"/>
                </a:solidFill>
              </a:defRPr>
            </a:pPr>
            <a:r>
              <a:t>stop development of the avalanche</a:t>
            </a:r>
          </a:p>
        </p:txBody>
      </p:sp>
      <p:sp>
        <p:nvSpPr>
          <p:cNvPr id="310" name="Shape 310"/>
          <p:cNvSpPr/>
          <p:nvPr/>
        </p:nvSpPr>
        <p:spPr>
          <a:xfrm>
            <a:off x="5871130" y="8539601"/>
            <a:ext cx="702137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i="1" spc="32">
                <a:solidFill>
                  <a:srgbClr val="C52B00"/>
                </a:solidFill>
                <a:latin typeface="Iowan Old Style Bold"/>
                <a:ea typeface="Iowan Old Style Bold"/>
                <a:cs typeface="Iowan Old Style Bold"/>
                <a:sym typeface="Iowan Old Style Bold"/>
              </a:defRPr>
            </a:lvl1pPr>
          </a:lstStyle>
          <a:p>
            <a:r>
              <a:t>The Multigap Resistive Plate Chamber</a:t>
            </a:r>
          </a:p>
        </p:txBody>
      </p:sp>
      <p:sp>
        <p:nvSpPr>
          <p:cNvPr id="311" name="Shape 311"/>
          <p:cNvSpPr>
            <a:spLocks noGrp="1"/>
          </p:cNvSpPr>
          <p:nvPr>
            <p:ph type="sldNum" sz="quarter" idx="2"/>
          </p:nvPr>
        </p:nvSpPr>
        <p:spPr>
          <a:xfrm>
            <a:off x="12597679" y="9328150"/>
            <a:ext cx="211833" cy="3429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14" name="Shape 314"/>
          <p:cNvSpPr>
            <a:spLocks noGrp="1"/>
          </p:cNvSpPr>
          <p:nvPr>
            <p:ph type="title"/>
          </p:nvPr>
        </p:nvSpPr>
        <p:spPr>
          <a:prstGeom prst="rect">
            <a:avLst/>
          </a:prstGeom>
        </p:spPr>
        <p:txBody>
          <a:bodyPr/>
          <a:lstStyle>
            <a:lvl1pPr algn="ctr" defTabSz="457200">
              <a:lnSpc>
                <a:spcPts val="4100"/>
              </a:lnSpc>
              <a:spcBef>
                <a:spcPts val="0"/>
              </a:spcBef>
              <a:tabLst>
                <a:tab pos="1295400" algn="l"/>
                <a:tab pos="2603500" algn="l"/>
                <a:tab pos="3898900" algn="l"/>
                <a:tab pos="5207000" algn="l"/>
                <a:tab pos="6502400" algn="l"/>
                <a:tab pos="7797800" algn="l"/>
                <a:tab pos="9105900" algn="l"/>
                <a:tab pos="10401300" algn="l"/>
                <a:tab pos="11709400" algn="l"/>
                <a:tab pos="12903200" algn="l"/>
              </a:tabLst>
              <a:defRPr sz="3400">
                <a:solidFill>
                  <a:srgbClr val="238511"/>
                </a:solidFill>
                <a:latin typeface="Chalkboard"/>
                <a:ea typeface="Chalkboard"/>
                <a:cs typeface="Chalkboard"/>
                <a:sym typeface="Chalkboard"/>
              </a:defRPr>
            </a:lvl1pPr>
          </a:lstStyle>
          <a:p>
            <a:r>
              <a:t>MULTIGAP RESISTIVE PLATE CHAMBER</a:t>
            </a:r>
          </a:p>
        </p:txBody>
      </p:sp>
      <p:sp>
        <p:nvSpPr>
          <p:cNvPr id="315" name="Shape 315"/>
          <p:cNvSpPr>
            <a:spLocks noGrp="1"/>
          </p:cNvSpPr>
          <p:nvPr>
            <p:ph type="sldNum" sz="quarter" idx="2"/>
          </p:nvPr>
        </p:nvSpPr>
        <p:spPr>
          <a:xfrm>
            <a:off x="12565615" y="9302750"/>
            <a:ext cx="244388" cy="3937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
        <p:nvSpPr>
          <p:cNvPr id="316" name="Shape 316"/>
          <p:cNvSpPr/>
          <p:nvPr/>
        </p:nvSpPr>
        <p:spPr>
          <a:xfrm>
            <a:off x="7205879" y="2123484"/>
            <a:ext cx="5239049" cy="67901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ts val="3200"/>
              </a:lnSpc>
              <a:spcBef>
                <a:spcPts val="0"/>
              </a:spcBef>
              <a:tabLst>
                <a:tab pos="1295400" algn="l"/>
                <a:tab pos="2603500" algn="l"/>
                <a:tab pos="3898900" algn="l"/>
                <a:tab pos="4991100" algn="l"/>
              </a:tabLst>
              <a:defRPr sz="2600" spc="0">
                <a:solidFill>
                  <a:srgbClr val="2A56FF"/>
                </a:solidFill>
                <a:latin typeface="Chalkboard"/>
                <a:ea typeface="Chalkboard"/>
                <a:cs typeface="Chalkboard"/>
                <a:sym typeface="Chalkboard"/>
              </a:defRPr>
            </a:pPr>
            <a:r>
              <a:t>Stack of equally-spaced resistive plates with voltage applied to external surfaces (all internal plates electrically floating)</a:t>
            </a:r>
          </a:p>
          <a:p>
            <a:pPr algn="ctr" defTabSz="457200">
              <a:lnSpc>
                <a:spcPts val="3200"/>
              </a:lnSpc>
              <a:spcBef>
                <a:spcPts val="0"/>
              </a:spcBef>
              <a:tabLst>
                <a:tab pos="1295400" algn="l"/>
                <a:tab pos="2603500" algn="l"/>
                <a:tab pos="3898900" algn="l"/>
                <a:tab pos="4991100" algn="l"/>
              </a:tabLst>
              <a:defRPr sz="2600" spc="0">
                <a:solidFill>
                  <a:srgbClr val="292ED2"/>
                </a:solidFill>
                <a:latin typeface="Chalkboard"/>
                <a:ea typeface="Chalkboard"/>
                <a:cs typeface="Chalkboard"/>
                <a:sym typeface="Chalkboard"/>
              </a:defRPr>
            </a:pPr>
            <a:endParaRPr>
              <a:solidFill>
                <a:srgbClr val="000000"/>
              </a:solidFill>
            </a:endParaRPr>
          </a:p>
          <a:p>
            <a:pPr algn="ctr" defTabSz="457200">
              <a:lnSpc>
                <a:spcPts val="3200"/>
              </a:lnSpc>
              <a:spcBef>
                <a:spcPts val="0"/>
              </a:spcBef>
              <a:tabLst>
                <a:tab pos="1295400" algn="l"/>
                <a:tab pos="2603500" algn="l"/>
                <a:tab pos="3898900" algn="l"/>
                <a:tab pos="4991100" algn="l"/>
              </a:tabLst>
              <a:defRPr sz="2600" spc="0">
                <a:solidFill>
                  <a:srgbClr val="205F02"/>
                </a:solidFill>
                <a:latin typeface="Chalkboard"/>
                <a:ea typeface="Chalkboard"/>
                <a:cs typeface="Chalkboard"/>
                <a:sym typeface="Chalkboard"/>
              </a:defRPr>
            </a:pPr>
            <a:r>
              <a:t>Pickup electrodes on external surfaces (resistive plates transparent to fast signal)</a:t>
            </a:r>
          </a:p>
          <a:p>
            <a:pPr algn="ctr" defTabSz="457200">
              <a:lnSpc>
                <a:spcPts val="3200"/>
              </a:lnSpc>
              <a:spcBef>
                <a:spcPts val="0"/>
              </a:spcBef>
              <a:tabLst>
                <a:tab pos="1295400" algn="l"/>
                <a:tab pos="2603500" algn="l"/>
                <a:tab pos="3898900" algn="l"/>
                <a:tab pos="4991100" algn="l"/>
              </a:tabLst>
              <a:defRPr sz="2600" spc="0">
                <a:solidFill>
                  <a:srgbClr val="D4FB79"/>
                </a:solidFill>
                <a:latin typeface="Chalkboard"/>
                <a:ea typeface="Chalkboard"/>
                <a:cs typeface="Chalkboard"/>
                <a:sym typeface="Chalkboard"/>
              </a:defRPr>
            </a:pPr>
            <a:endParaRPr/>
          </a:p>
          <a:p>
            <a:pPr algn="ctr" defTabSz="457200">
              <a:lnSpc>
                <a:spcPts val="3200"/>
              </a:lnSpc>
              <a:spcBef>
                <a:spcPts val="0"/>
              </a:spcBef>
              <a:tabLst>
                <a:tab pos="1295400" algn="l"/>
                <a:tab pos="2603500" algn="l"/>
                <a:tab pos="3898900" algn="l"/>
                <a:tab pos="4991100" algn="l"/>
              </a:tabLst>
              <a:defRPr sz="2600" spc="0">
                <a:solidFill>
                  <a:srgbClr val="FF3B2E"/>
                </a:solidFill>
                <a:latin typeface="Chalkboard"/>
                <a:ea typeface="Chalkboard"/>
                <a:cs typeface="Chalkboard"/>
                <a:sym typeface="Chalkboard"/>
              </a:defRPr>
            </a:pPr>
            <a:r>
              <a:t>Internal plates take correct voltage - initially due to electrostatics but kept at correct voltage by flow of electrons and positive ions - feedback principle that dictates equal gain in all gas gaps </a:t>
            </a:r>
          </a:p>
        </p:txBody>
      </p:sp>
      <p:sp>
        <p:nvSpPr>
          <p:cNvPr id="317" name="Shape 317"/>
          <p:cNvSpPr/>
          <p:nvPr/>
        </p:nvSpPr>
        <p:spPr>
          <a:xfrm>
            <a:off x="2234911" y="4005306"/>
            <a:ext cx="192786"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18" name="Shape 318"/>
          <p:cNvSpPr/>
          <p:nvPr/>
        </p:nvSpPr>
        <p:spPr>
          <a:xfrm>
            <a:off x="2210077" y="4775156"/>
            <a:ext cx="192786" cy="2958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19" name="Shape 319"/>
          <p:cNvSpPr/>
          <p:nvPr/>
        </p:nvSpPr>
        <p:spPr>
          <a:xfrm>
            <a:off x="2044518" y="5280112"/>
            <a:ext cx="192785"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0" name="Shape 320"/>
          <p:cNvSpPr/>
          <p:nvPr/>
        </p:nvSpPr>
        <p:spPr>
          <a:xfrm>
            <a:off x="1870681" y="6612864"/>
            <a:ext cx="192785"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1" name="Shape 321"/>
          <p:cNvSpPr/>
          <p:nvPr/>
        </p:nvSpPr>
        <p:spPr>
          <a:xfrm>
            <a:off x="811101" y="3674187"/>
            <a:ext cx="2897288" cy="250180"/>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2" name="Shape 322"/>
          <p:cNvSpPr/>
          <p:nvPr/>
        </p:nvSpPr>
        <p:spPr>
          <a:xfrm>
            <a:off x="811101" y="4295035"/>
            <a:ext cx="2897288" cy="250179"/>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3" name="Shape 323"/>
          <p:cNvSpPr/>
          <p:nvPr/>
        </p:nvSpPr>
        <p:spPr>
          <a:xfrm>
            <a:off x="811101" y="4932438"/>
            <a:ext cx="2897288" cy="250179"/>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4" name="Shape 324"/>
          <p:cNvSpPr/>
          <p:nvPr/>
        </p:nvSpPr>
        <p:spPr>
          <a:xfrm>
            <a:off x="811101" y="6190688"/>
            <a:ext cx="2897288" cy="250180"/>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5" name="Shape 325"/>
          <p:cNvSpPr/>
          <p:nvPr/>
        </p:nvSpPr>
        <p:spPr>
          <a:xfrm>
            <a:off x="811101" y="6828091"/>
            <a:ext cx="2897288" cy="250180"/>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6" name="Shape 326"/>
          <p:cNvSpPr/>
          <p:nvPr/>
        </p:nvSpPr>
        <p:spPr>
          <a:xfrm>
            <a:off x="811101" y="5569841"/>
            <a:ext cx="2897288" cy="250179"/>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7" name="Shape 327"/>
          <p:cNvSpPr/>
          <p:nvPr/>
        </p:nvSpPr>
        <p:spPr>
          <a:xfrm>
            <a:off x="811101" y="3442404"/>
            <a:ext cx="2897288" cy="107431"/>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8" name="Shape 328"/>
          <p:cNvSpPr/>
          <p:nvPr/>
        </p:nvSpPr>
        <p:spPr>
          <a:xfrm>
            <a:off x="811101" y="7184044"/>
            <a:ext cx="2897288" cy="107431"/>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9" name="Shape 329"/>
          <p:cNvSpPr/>
          <p:nvPr/>
        </p:nvSpPr>
        <p:spPr>
          <a:xfrm>
            <a:off x="2309413" y="3980472"/>
            <a:ext cx="49668" cy="49669"/>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30" name="Shape 330"/>
          <p:cNvSpPr/>
          <p:nvPr/>
        </p:nvSpPr>
        <p:spPr>
          <a:xfrm>
            <a:off x="2284579" y="4725489"/>
            <a:ext cx="49668" cy="49668"/>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31" name="Shape 331"/>
          <p:cNvSpPr/>
          <p:nvPr/>
        </p:nvSpPr>
        <p:spPr>
          <a:xfrm>
            <a:off x="2110742" y="5247000"/>
            <a:ext cx="49668" cy="49669"/>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32" name="Shape 332"/>
          <p:cNvSpPr/>
          <p:nvPr/>
        </p:nvSpPr>
        <p:spPr>
          <a:xfrm>
            <a:off x="1945182" y="6596308"/>
            <a:ext cx="49669" cy="49669"/>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33" name="Shape 333"/>
          <p:cNvSpPr/>
          <p:nvPr/>
        </p:nvSpPr>
        <p:spPr>
          <a:xfrm>
            <a:off x="3715265" y="3314832"/>
            <a:ext cx="2193662" cy="6385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457200">
              <a:lnSpc>
                <a:spcPts val="2700"/>
              </a:lnSpc>
              <a:spcBef>
                <a:spcPts val="0"/>
              </a:spcBef>
              <a:tabLst>
                <a:tab pos="1295400" algn="l"/>
                <a:tab pos="2603500" algn="l"/>
              </a:tabLst>
              <a:defRPr sz="2200" spc="0">
                <a:solidFill>
                  <a:srgbClr val="000000"/>
                </a:solidFill>
                <a:latin typeface="Chalkboard"/>
                <a:ea typeface="Chalkboard"/>
                <a:cs typeface="Chalkboard"/>
                <a:sym typeface="Chalkboard"/>
              </a:defRPr>
            </a:lvl1pPr>
          </a:lstStyle>
          <a:p>
            <a:r>
              <a:t>Cathode -10 kV</a:t>
            </a:r>
          </a:p>
        </p:txBody>
      </p:sp>
      <p:sp>
        <p:nvSpPr>
          <p:cNvPr id="334" name="Shape 334"/>
          <p:cNvSpPr/>
          <p:nvPr/>
        </p:nvSpPr>
        <p:spPr>
          <a:xfrm>
            <a:off x="3732175" y="6821741"/>
            <a:ext cx="1483851" cy="5300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457200">
              <a:lnSpc>
                <a:spcPts val="2700"/>
              </a:lnSpc>
              <a:spcBef>
                <a:spcPts val="0"/>
              </a:spcBef>
              <a:tabLst>
                <a:tab pos="1295400" algn="l"/>
              </a:tabLst>
              <a:defRPr sz="2200" spc="0">
                <a:solidFill>
                  <a:srgbClr val="000000"/>
                </a:solidFill>
                <a:latin typeface="Chalkboard"/>
                <a:ea typeface="Chalkboard"/>
                <a:cs typeface="Chalkboard"/>
                <a:sym typeface="Chalkboard"/>
              </a:defRPr>
            </a:lvl1pPr>
          </a:lstStyle>
          <a:p>
            <a:r>
              <a:t>Anode 0 V</a:t>
            </a:r>
          </a:p>
        </p:txBody>
      </p:sp>
      <p:sp>
        <p:nvSpPr>
          <p:cNvPr id="335" name="Shape 335"/>
          <p:cNvSpPr/>
          <p:nvPr/>
        </p:nvSpPr>
        <p:spPr>
          <a:xfrm>
            <a:off x="1943100" y="7457217"/>
            <a:ext cx="637220" cy="640164"/>
          </a:xfrm>
          <a:custGeom>
            <a:avLst/>
            <a:gdLst/>
            <a:ahLst/>
            <a:cxnLst>
              <a:cxn ang="0">
                <a:pos x="wd2" y="hd2"/>
              </a:cxn>
              <a:cxn ang="5400000">
                <a:pos x="wd2" y="hd2"/>
              </a:cxn>
              <a:cxn ang="10800000">
                <a:pos x="wd2" y="hd2"/>
              </a:cxn>
              <a:cxn ang="16200000">
                <a:pos x="wd2" y="hd2"/>
              </a:cxn>
            </a:cxnLst>
            <a:rect l="0" t="0" r="r" b="b"/>
            <a:pathLst>
              <a:path w="21600" h="21600" extrusionOk="0">
                <a:moveTo>
                  <a:pt x="0" y="50"/>
                </a:moveTo>
                <a:lnTo>
                  <a:pt x="7832" y="0"/>
                </a:lnTo>
                <a:lnTo>
                  <a:pt x="9678" y="2979"/>
                </a:lnTo>
                <a:lnTo>
                  <a:pt x="12022" y="21600"/>
                </a:lnTo>
                <a:lnTo>
                  <a:pt x="13618" y="2532"/>
                </a:lnTo>
                <a:lnTo>
                  <a:pt x="15215" y="149"/>
                </a:lnTo>
                <a:lnTo>
                  <a:pt x="21600" y="149"/>
                </a:lnTo>
              </a:path>
            </a:pathLst>
          </a:custGeom>
          <a:ln w="12700">
            <a:solidFill>
              <a:srgbClr val="3F39FF"/>
            </a:solidFill>
            <a:miter lim="400000"/>
          </a:ln>
        </p:spPr>
        <p:txBody>
          <a:bodyPr lIns="50800" tIns="50800" rIns="50800" bIns="50800" anchor="ctr"/>
          <a:lstStyle/>
          <a:p>
            <a:pPr algn="ctr" defTabSz="457200">
              <a:spcBef>
                <a:spcPts val="0"/>
              </a:spcBef>
              <a:defRPr sz="4200" spc="0">
                <a:solidFill>
                  <a:srgbClr val="3242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36" name="Shape 336"/>
          <p:cNvSpPr/>
          <p:nvPr/>
        </p:nvSpPr>
        <p:spPr>
          <a:xfrm rot="10800000" flipH="1">
            <a:off x="2574307" y="2730500"/>
            <a:ext cx="637221" cy="631333"/>
          </a:xfrm>
          <a:custGeom>
            <a:avLst/>
            <a:gdLst/>
            <a:ahLst/>
            <a:cxnLst>
              <a:cxn ang="0">
                <a:pos x="wd2" y="hd2"/>
              </a:cxn>
              <a:cxn ang="5400000">
                <a:pos x="wd2" y="hd2"/>
              </a:cxn>
              <a:cxn ang="10800000">
                <a:pos x="wd2" y="hd2"/>
              </a:cxn>
              <a:cxn ang="16200000">
                <a:pos x="wd2" y="hd2"/>
              </a:cxn>
            </a:cxnLst>
            <a:rect l="0" t="0" r="r" b="b"/>
            <a:pathLst>
              <a:path w="21600" h="21600" extrusionOk="0">
                <a:moveTo>
                  <a:pt x="0" y="50"/>
                </a:moveTo>
                <a:lnTo>
                  <a:pt x="7832" y="0"/>
                </a:lnTo>
                <a:lnTo>
                  <a:pt x="9678" y="2979"/>
                </a:lnTo>
                <a:lnTo>
                  <a:pt x="12022" y="21600"/>
                </a:lnTo>
                <a:lnTo>
                  <a:pt x="13618" y="2532"/>
                </a:lnTo>
                <a:lnTo>
                  <a:pt x="15215" y="149"/>
                </a:lnTo>
                <a:lnTo>
                  <a:pt x="21600" y="149"/>
                </a:lnTo>
              </a:path>
            </a:pathLst>
          </a:custGeom>
          <a:ln w="12700">
            <a:solidFill>
              <a:srgbClr val="FB384C"/>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37" name="Shape 337"/>
          <p:cNvSpPr/>
          <p:nvPr/>
        </p:nvSpPr>
        <p:spPr>
          <a:xfrm>
            <a:off x="3662686" y="6092915"/>
            <a:ext cx="1149788" cy="4582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457200">
              <a:lnSpc>
                <a:spcPts val="2500"/>
              </a:lnSpc>
              <a:spcBef>
                <a:spcPts val="0"/>
              </a:spcBef>
              <a:tabLst>
                <a:tab pos="1295400" algn="l"/>
              </a:tabLst>
              <a:defRPr sz="2100" spc="0">
                <a:solidFill>
                  <a:srgbClr val="294DFF"/>
                </a:solidFill>
                <a:latin typeface="Chalkboard"/>
                <a:ea typeface="Chalkboard"/>
                <a:cs typeface="Chalkboard"/>
                <a:sym typeface="Chalkboard"/>
              </a:defRPr>
            </a:lvl1pPr>
          </a:lstStyle>
          <a:p>
            <a:r>
              <a:t>(-2 kV)</a:t>
            </a:r>
          </a:p>
        </p:txBody>
      </p:sp>
      <p:sp>
        <p:nvSpPr>
          <p:cNvPr id="338" name="Shape 338"/>
          <p:cNvSpPr/>
          <p:nvPr/>
        </p:nvSpPr>
        <p:spPr>
          <a:xfrm>
            <a:off x="3662686" y="5465814"/>
            <a:ext cx="1149788" cy="4582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457200">
              <a:lnSpc>
                <a:spcPts val="2500"/>
              </a:lnSpc>
              <a:spcBef>
                <a:spcPts val="0"/>
              </a:spcBef>
              <a:tabLst>
                <a:tab pos="1295400" algn="l"/>
              </a:tabLst>
              <a:defRPr sz="2100" spc="0">
                <a:solidFill>
                  <a:srgbClr val="294DFF"/>
                </a:solidFill>
                <a:latin typeface="Chalkboard"/>
                <a:ea typeface="Chalkboard"/>
                <a:cs typeface="Chalkboard"/>
                <a:sym typeface="Chalkboard"/>
              </a:defRPr>
            </a:lvl1pPr>
          </a:lstStyle>
          <a:p>
            <a:r>
              <a:t>(-4 kV)</a:t>
            </a:r>
          </a:p>
        </p:txBody>
      </p:sp>
      <p:sp>
        <p:nvSpPr>
          <p:cNvPr id="339" name="Shape 339"/>
          <p:cNvSpPr/>
          <p:nvPr/>
        </p:nvSpPr>
        <p:spPr>
          <a:xfrm>
            <a:off x="3662686" y="4799991"/>
            <a:ext cx="1149788" cy="5778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457200">
              <a:lnSpc>
                <a:spcPts val="2500"/>
              </a:lnSpc>
              <a:spcBef>
                <a:spcPts val="0"/>
              </a:spcBef>
              <a:tabLst>
                <a:tab pos="1295400" algn="l"/>
              </a:tabLst>
              <a:defRPr sz="2100" spc="0">
                <a:solidFill>
                  <a:srgbClr val="294DFF"/>
                </a:solidFill>
                <a:latin typeface="Chalkboard"/>
                <a:ea typeface="Chalkboard"/>
                <a:cs typeface="Chalkboard"/>
                <a:sym typeface="Chalkboard"/>
              </a:defRPr>
            </a:lvl1pPr>
          </a:lstStyle>
          <a:p>
            <a:r>
              <a:t>(-6 kV)</a:t>
            </a:r>
          </a:p>
        </p:txBody>
      </p:sp>
      <p:sp>
        <p:nvSpPr>
          <p:cNvPr id="340" name="Shape 340"/>
          <p:cNvSpPr/>
          <p:nvPr/>
        </p:nvSpPr>
        <p:spPr>
          <a:xfrm>
            <a:off x="3662686" y="4131176"/>
            <a:ext cx="1149788" cy="5778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457200">
              <a:lnSpc>
                <a:spcPts val="2500"/>
              </a:lnSpc>
              <a:spcBef>
                <a:spcPts val="0"/>
              </a:spcBef>
              <a:tabLst>
                <a:tab pos="1295400" algn="l"/>
              </a:tabLst>
              <a:defRPr sz="2100" spc="0">
                <a:solidFill>
                  <a:srgbClr val="294DFF"/>
                </a:solidFill>
                <a:latin typeface="Chalkboard"/>
                <a:ea typeface="Chalkboard"/>
                <a:cs typeface="Chalkboard"/>
                <a:sym typeface="Chalkboard"/>
              </a:defRPr>
            </a:lvl1pPr>
          </a:lstStyle>
          <a:p>
            <a:r>
              <a:t>(-8 kV)</a:t>
            </a:r>
          </a:p>
        </p:txBody>
      </p:sp>
      <p:sp>
        <p:nvSpPr>
          <p:cNvPr id="341" name="Shape 341"/>
          <p:cNvSpPr/>
          <p:nvPr/>
        </p:nvSpPr>
        <p:spPr>
          <a:xfrm>
            <a:off x="811101" y="7068153"/>
            <a:ext cx="2897288" cy="85356"/>
          </a:xfrm>
          <a:prstGeom prst="rect">
            <a:avLst/>
          </a:prstGeom>
          <a:solidFill>
            <a:srgbClr val="8A8A8A"/>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42" name="Shape 342"/>
          <p:cNvSpPr/>
          <p:nvPr/>
        </p:nvSpPr>
        <p:spPr>
          <a:xfrm>
            <a:off x="811101" y="3591408"/>
            <a:ext cx="2897288" cy="85356"/>
          </a:xfrm>
          <a:prstGeom prst="rect">
            <a:avLst/>
          </a:prstGeom>
          <a:solidFill>
            <a:srgbClr val="8A8A8A"/>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43" name="Shape 343"/>
          <p:cNvSpPr/>
          <p:nvPr/>
        </p:nvSpPr>
        <p:spPr>
          <a:xfrm>
            <a:off x="3484924" y="2765294"/>
            <a:ext cx="2137335" cy="4184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457200">
              <a:lnSpc>
                <a:spcPts val="2500"/>
              </a:lnSpc>
              <a:spcBef>
                <a:spcPts val="0"/>
              </a:spcBef>
              <a:tabLst>
                <a:tab pos="1295400" algn="l"/>
                <a:tab pos="2603500" algn="l"/>
              </a:tabLst>
              <a:defRPr sz="2100" spc="0">
                <a:solidFill>
                  <a:srgbClr val="AB2A2A"/>
                </a:solidFill>
                <a:latin typeface="Chalkboard"/>
                <a:ea typeface="Chalkboard"/>
                <a:cs typeface="Chalkboard"/>
                <a:sym typeface="Chalkboard"/>
              </a:defRPr>
            </a:lvl1pPr>
          </a:lstStyle>
          <a:p>
            <a:r>
              <a:t>Signal electrode</a:t>
            </a:r>
          </a:p>
        </p:txBody>
      </p:sp>
      <p:sp>
        <p:nvSpPr>
          <p:cNvPr id="344" name="Shape 344"/>
          <p:cNvSpPr/>
          <p:nvPr/>
        </p:nvSpPr>
        <p:spPr>
          <a:xfrm flipV="1">
            <a:off x="3203433" y="3194066"/>
            <a:ext cx="264895" cy="315115"/>
          </a:xfrm>
          <a:prstGeom prst="line">
            <a:avLst/>
          </a:prstGeom>
          <a:ln w="12700">
            <a:solidFill>
              <a:srgbClr val="FFFFFF"/>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45" name="Shape 345"/>
          <p:cNvSpPr/>
          <p:nvPr/>
        </p:nvSpPr>
        <p:spPr>
          <a:xfrm>
            <a:off x="3451772" y="3205839"/>
            <a:ext cx="2044658" cy="1"/>
          </a:xfrm>
          <a:prstGeom prst="line">
            <a:avLst/>
          </a:prstGeom>
          <a:ln w="12700">
            <a:solidFill>
              <a:srgbClr val="FFFFFF"/>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46" name="Shape 346"/>
          <p:cNvSpPr/>
          <p:nvPr/>
        </p:nvSpPr>
        <p:spPr>
          <a:xfrm>
            <a:off x="1760322" y="7384554"/>
            <a:ext cx="3709719"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457200">
              <a:lnSpc>
                <a:spcPts val="2700"/>
              </a:lnSpc>
              <a:spcBef>
                <a:spcPts val="0"/>
              </a:spcBef>
              <a:tabLst>
                <a:tab pos="1295400" algn="l"/>
                <a:tab pos="2603500" algn="l"/>
              </a:tabLst>
              <a:defRPr sz="2200" spc="0">
                <a:solidFill>
                  <a:srgbClr val="4152FF"/>
                </a:solidFill>
                <a:latin typeface="Chalkboard"/>
                <a:ea typeface="Chalkboard"/>
                <a:cs typeface="Chalkboard"/>
                <a:sym typeface="Chalkboard"/>
              </a:defRPr>
            </a:lvl1pPr>
          </a:lstStyle>
          <a:p>
            <a:r>
              <a:t>Signal electrode</a:t>
            </a:r>
          </a:p>
        </p:txBody>
      </p:sp>
      <p:sp>
        <p:nvSpPr>
          <p:cNvPr id="347" name="Shape 347"/>
          <p:cNvSpPr/>
          <p:nvPr/>
        </p:nvSpPr>
        <p:spPr>
          <a:xfrm>
            <a:off x="2640531" y="7250268"/>
            <a:ext cx="720184" cy="529790"/>
          </a:xfrm>
          <a:prstGeom prst="line">
            <a:avLst/>
          </a:prstGeom>
          <a:ln w="12700">
            <a:solidFill>
              <a:srgbClr val="FFFFFF"/>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48" name="Shape 348"/>
          <p:cNvSpPr/>
          <p:nvPr/>
        </p:nvSpPr>
        <p:spPr>
          <a:xfrm>
            <a:off x="3344158" y="7771412"/>
            <a:ext cx="2193662" cy="1"/>
          </a:xfrm>
          <a:prstGeom prst="line">
            <a:avLst/>
          </a:prstGeom>
          <a:ln w="12700">
            <a:solidFill>
              <a:srgbClr val="FFFFFF"/>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49" name="Shape 349"/>
          <p:cNvSpPr/>
          <p:nvPr/>
        </p:nvSpPr>
        <p:spPr>
          <a:xfrm flipH="1">
            <a:off x="1796179" y="3227177"/>
            <a:ext cx="704886" cy="4450472"/>
          </a:xfrm>
          <a:prstGeom prst="line">
            <a:avLst/>
          </a:prstGeom>
          <a:ln w="25400">
            <a:solidFill>
              <a:srgbClr val="B18CFE"/>
            </a:solidFill>
            <a:miter lim="400000"/>
            <a:tail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52" name="Shape 352"/>
          <p:cNvSpPr>
            <a:spLocks noGrp="1"/>
          </p:cNvSpPr>
          <p:nvPr>
            <p:ph type="title"/>
          </p:nvPr>
        </p:nvSpPr>
        <p:spPr>
          <a:prstGeom prst="rect">
            <a:avLst/>
          </a:prstGeom>
        </p:spPr>
        <p:txBody>
          <a:bodyPr>
            <a:normAutofit fontScale="90000"/>
          </a:bodyPr>
          <a:lstStyle>
            <a:lvl1pPr defTabSz="473201">
              <a:spcBef>
                <a:spcPts val="1800"/>
              </a:spcBef>
              <a:defRPr sz="4212">
                <a:solidFill>
                  <a:srgbClr val="000000"/>
                </a:solidFill>
              </a:defRPr>
            </a:lvl1pPr>
          </a:lstStyle>
          <a:p>
            <a:r>
              <a:t>But is the signal from the MRPC due to a larger number of avalanches?</a:t>
            </a:r>
          </a:p>
        </p:txBody>
      </p:sp>
      <p:sp>
        <p:nvSpPr>
          <p:cNvPr id="353" name="Shape 353"/>
          <p:cNvSpPr/>
          <p:nvPr/>
        </p:nvSpPr>
        <p:spPr>
          <a:xfrm>
            <a:off x="342900" y="2792753"/>
            <a:ext cx="4711700" cy="348694"/>
          </a:xfrm>
          <a:prstGeom prst="rect">
            <a:avLst/>
          </a:prstGeom>
          <a:solidFill>
            <a:srgbClr val="D4FB79">
              <a:alpha val="46000"/>
            </a:srgbClr>
          </a:solidFill>
          <a:ln w="12700">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54" name="Shape 354"/>
          <p:cNvSpPr/>
          <p:nvPr/>
        </p:nvSpPr>
        <p:spPr>
          <a:xfrm>
            <a:off x="1725681" y="2944962"/>
            <a:ext cx="1197131" cy="1856948"/>
          </a:xfrm>
          <a:custGeom>
            <a:avLst/>
            <a:gdLst/>
            <a:ahLst/>
            <a:cxnLst>
              <a:cxn ang="0">
                <a:pos x="wd2" y="hd2"/>
              </a:cxn>
              <a:cxn ang="5400000">
                <a:pos x="wd2" y="hd2"/>
              </a:cxn>
              <a:cxn ang="10800000">
                <a:pos x="wd2" y="hd2"/>
              </a:cxn>
              <a:cxn ang="16200000">
                <a:pos x="wd2" y="hd2"/>
              </a:cxn>
            </a:cxnLst>
            <a:rect l="0" t="0" r="r" b="b"/>
            <a:pathLst>
              <a:path w="21600" h="21600" extrusionOk="0">
                <a:moveTo>
                  <a:pt x="11897" y="0"/>
                </a:moveTo>
                <a:lnTo>
                  <a:pt x="10935" y="17307"/>
                </a:lnTo>
                <a:lnTo>
                  <a:pt x="8625" y="19940"/>
                </a:lnTo>
                <a:lnTo>
                  <a:pt x="0" y="21600"/>
                </a:lnTo>
                <a:lnTo>
                  <a:pt x="21600" y="21600"/>
                </a:lnTo>
                <a:lnTo>
                  <a:pt x="14670" y="19940"/>
                </a:lnTo>
                <a:lnTo>
                  <a:pt x="12090" y="17307"/>
                </a:lnTo>
                <a:lnTo>
                  <a:pt x="11897" y="0"/>
                </a:lnTo>
                <a:close/>
              </a:path>
            </a:pathLst>
          </a:custGeom>
          <a:solidFill>
            <a:srgbClr val="FFD6D5"/>
          </a:solidFill>
          <a:ln w="12700">
            <a:solidFill>
              <a:srgbClr val="D81E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55" name="Shape 355"/>
          <p:cNvSpPr/>
          <p:nvPr/>
        </p:nvSpPr>
        <p:spPr>
          <a:xfrm>
            <a:off x="342900" y="2427452"/>
            <a:ext cx="4711700" cy="367205"/>
          </a:xfrm>
          <a:prstGeom prst="rect">
            <a:avLst/>
          </a:prstGeom>
          <a:blipFill>
            <a:blip r:embed="rId2"/>
          </a:blip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56" name="Shape 356"/>
          <p:cNvSpPr/>
          <p:nvPr/>
        </p:nvSpPr>
        <p:spPr>
          <a:xfrm>
            <a:off x="1998823" y="4314841"/>
            <a:ext cx="125902" cy="133183"/>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57" name="Shape 357"/>
          <p:cNvSpPr/>
          <p:nvPr/>
        </p:nvSpPr>
        <p:spPr>
          <a:xfrm>
            <a:off x="2306108" y="2944962"/>
            <a:ext cx="125902" cy="133183"/>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58" name="Shape 358"/>
          <p:cNvSpPr/>
          <p:nvPr/>
        </p:nvSpPr>
        <p:spPr>
          <a:xfrm>
            <a:off x="2442679" y="3508134"/>
            <a:ext cx="128036" cy="133184"/>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59" name="Shape 359"/>
          <p:cNvSpPr/>
          <p:nvPr/>
        </p:nvSpPr>
        <p:spPr>
          <a:xfrm>
            <a:off x="3347462" y="2003980"/>
            <a:ext cx="1611646" cy="5327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defTabSz="457200">
              <a:lnSpc>
                <a:spcPts val="3300"/>
              </a:lnSpc>
              <a:spcBef>
                <a:spcPts val="0"/>
              </a:spcBef>
              <a:tabLst>
                <a:tab pos="914400" algn="l"/>
              </a:tabLst>
              <a:defRPr sz="2700" spc="0">
                <a:solidFill>
                  <a:srgbClr val="1052FF"/>
                </a:solidFill>
                <a:latin typeface="Arial"/>
                <a:ea typeface="Arial"/>
                <a:cs typeface="Arial"/>
                <a:sym typeface="Arial"/>
              </a:defRPr>
            </a:lvl1pPr>
          </a:lstStyle>
          <a:p>
            <a:r>
              <a:t>cathode</a:t>
            </a:r>
          </a:p>
        </p:txBody>
      </p:sp>
      <p:sp>
        <p:nvSpPr>
          <p:cNvPr id="360" name="Shape 360"/>
          <p:cNvSpPr/>
          <p:nvPr/>
        </p:nvSpPr>
        <p:spPr>
          <a:xfrm>
            <a:off x="3449890" y="5020138"/>
            <a:ext cx="1292958" cy="5327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defTabSz="457200">
              <a:lnSpc>
                <a:spcPts val="3300"/>
              </a:lnSpc>
              <a:spcBef>
                <a:spcPts val="0"/>
              </a:spcBef>
              <a:tabLst>
                <a:tab pos="914400" algn="l"/>
              </a:tabLst>
              <a:defRPr sz="2700" spc="0">
                <a:solidFill>
                  <a:srgbClr val="FF5737"/>
                </a:solidFill>
                <a:latin typeface="Arial"/>
                <a:ea typeface="Arial"/>
                <a:cs typeface="Arial"/>
                <a:sym typeface="Arial"/>
              </a:defRPr>
            </a:lvl1pPr>
          </a:lstStyle>
          <a:p>
            <a:r>
              <a:t>anode</a:t>
            </a:r>
          </a:p>
        </p:txBody>
      </p:sp>
      <p:sp>
        <p:nvSpPr>
          <p:cNvPr id="361" name="Shape 361"/>
          <p:cNvSpPr/>
          <p:nvPr/>
        </p:nvSpPr>
        <p:spPr>
          <a:xfrm>
            <a:off x="352313" y="3375717"/>
            <a:ext cx="937766"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57200">
              <a:spcBef>
                <a:spcPts val="0"/>
              </a:spcBef>
              <a:defRPr sz="2000" spc="0">
                <a:solidFill>
                  <a:srgbClr val="000000"/>
                </a:solidFill>
                <a:latin typeface="Chalkboard"/>
                <a:ea typeface="Chalkboard"/>
                <a:cs typeface="Chalkboard"/>
                <a:sym typeface="Chalkboard"/>
              </a:defRPr>
            </a:pPr>
            <a:r>
              <a:t>2 mm </a:t>
            </a:r>
          </a:p>
          <a:p>
            <a:pPr algn="ctr" defTabSz="457200">
              <a:spcBef>
                <a:spcPts val="0"/>
              </a:spcBef>
              <a:defRPr sz="2000" spc="0">
                <a:solidFill>
                  <a:srgbClr val="000000"/>
                </a:solidFill>
                <a:latin typeface="Chalkboard"/>
                <a:ea typeface="Chalkboard"/>
                <a:cs typeface="Chalkboard"/>
                <a:sym typeface="Chalkboard"/>
              </a:defRPr>
            </a:pPr>
            <a:r>
              <a:t>gap</a:t>
            </a:r>
          </a:p>
        </p:txBody>
      </p:sp>
      <p:sp>
        <p:nvSpPr>
          <p:cNvPr id="362" name="Shape 362"/>
          <p:cNvSpPr/>
          <p:nvPr/>
        </p:nvSpPr>
        <p:spPr>
          <a:xfrm flipV="1">
            <a:off x="876299" y="4163117"/>
            <a:ext cx="1" cy="533552"/>
          </a:xfrm>
          <a:prstGeom prst="line">
            <a:avLst/>
          </a:prstGeom>
          <a:ln w="25400">
            <a:solidFill>
              <a:srgbClr val="000000"/>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63" name="Shape 363"/>
          <p:cNvSpPr/>
          <p:nvPr/>
        </p:nvSpPr>
        <p:spPr>
          <a:xfrm>
            <a:off x="2225089" y="3554898"/>
            <a:ext cx="542017" cy="1388906"/>
          </a:xfrm>
          <a:custGeom>
            <a:avLst/>
            <a:gdLst/>
            <a:ahLst/>
            <a:cxnLst>
              <a:cxn ang="0">
                <a:pos x="wd2" y="hd2"/>
              </a:cxn>
              <a:cxn ang="5400000">
                <a:pos x="wd2" y="hd2"/>
              </a:cxn>
              <a:cxn ang="10800000">
                <a:pos x="wd2" y="hd2"/>
              </a:cxn>
              <a:cxn ang="16200000">
                <a:pos x="wd2" y="hd2"/>
              </a:cxn>
            </a:cxnLst>
            <a:rect l="0" t="0" r="r" b="b"/>
            <a:pathLst>
              <a:path w="21600" h="21600" extrusionOk="0">
                <a:moveTo>
                  <a:pt x="10545" y="0"/>
                </a:moveTo>
                <a:lnTo>
                  <a:pt x="10120" y="13197"/>
                </a:lnTo>
                <a:lnTo>
                  <a:pt x="7569" y="20061"/>
                </a:lnTo>
                <a:lnTo>
                  <a:pt x="0" y="21600"/>
                </a:lnTo>
                <a:lnTo>
                  <a:pt x="21600" y="21600"/>
                </a:lnTo>
                <a:lnTo>
                  <a:pt x="14627" y="20061"/>
                </a:lnTo>
                <a:lnTo>
                  <a:pt x="11395" y="14084"/>
                </a:lnTo>
                <a:lnTo>
                  <a:pt x="10545" y="0"/>
                </a:lnTo>
                <a:close/>
              </a:path>
            </a:pathLst>
          </a:custGeom>
          <a:solidFill>
            <a:srgbClr val="73FDFF"/>
          </a:solidFill>
          <a:ln w="12700">
            <a:solidFill>
              <a:srgbClr val="4349AA"/>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64" name="Shape 364"/>
          <p:cNvSpPr/>
          <p:nvPr/>
        </p:nvSpPr>
        <p:spPr>
          <a:xfrm>
            <a:off x="342900" y="4710583"/>
            <a:ext cx="4711700" cy="369108"/>
          </a:xfrm>
          <a:prstGeom prst="rect">
            <a:avLst/>
          </a:prstGeom>
          <a:blipFill>
            <a:blip r:embed="rId2"/>
          </a:blip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65" name="Shape 365"/>
          <p:cNvSpPr/>
          <p:nvPr/>
        </p:nvSpPr>
        <p:spPr>
          <a:xfrm flipH="1">
            <a:off x="1904235" y="2007031"/>
            <a:ext cx="866604" cy="3348434"/>
          </a:xfrm>
          <a:prstGeom prst="line">
            <a:avLst/>
          </a:prstGeom>
          <a:ln w="25400">
            <a:solidFill>
              <a:srgbClr val="8A8A8A"/>
            </a:solidFill>
            <a:miter lim="400000"/>
            <a:tail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66" name="Shape 366"/>
          <p:cNvSpPr/>
          <p:nvPr/>
        </p:nvSpPr>
        <p:spPr>
          <a:xfrm flipH="1">
            <a:off x="876299" y="2823008"/>
            <a:ext cx="1" cy="532732"/>
          </a:xfrm>
          <a:prstGeom prst="line">
            <a:avLst/>
          </a:prstGeom>
          <a:ln w="25400">
            <a:solidFill>
              <a:srgbClr val="000000"/>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67" name="Shape 367"/>
          <p:cNvSpPr/>
          <p:nvPr/>
        </p:nvSpPr>
        <p:spPr>
          <a:xfrm>
            <a:off x="2150647" y="3989990"/>
            <a:ext cx="125902" cy="133184"/>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68" name="Shape 368"/>
          <p:cNvSpPr/>
          <p:nvPr/>
        </p:nvSpPr>
        <p:spPr>
          <a:xfrm>
            <a:off x="11023311" y="5859506"/>
            <a:ext cx="192786"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69" name="Shape 369"/>
          <p:cNvSpPr/>
          <p:nvPr/>
        </p:nvSpPr>
        <p:spPr>
          <a:xfrm>
            <a:off x="10998477" y="6629356"/>
            <a:ext cx="192786"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0" name="Shape 370"/>
          <p:cNvSpPr/>
          <p:nvPr/>
        </p:nvSpPr>
        <p:spPr>
          <a:xfrm>
            <a:off x="10832918" y="7134312"/>
            <a:ext cx="192786"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1" name="Shape 371"/>
          <p:cNvSpPr/>
          <p:nvPr/>
        </p:nvSpPr>
        <p:spPr>
          <a:xfrm>
            <a:off x="10659081" y="8467064"/>
            <a:ext cx="192785"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2" name="Shape 372"/>
          <p:cNvSpPr/>
          <p:nvPr/>
        </p:nvSpPr>
        <p:spPr>
          <a:xfrm>
            <a:off x="9599501" y="5528387"/>
            <a:ext cx="2897288" cy="250180"/>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3" name="Shape 373"/>
          <p:cNvSpPr/>
          <p:nvPr/>
        </p:nvSpPr>
        <p:spPr>
          <a:xfrm>
            <a:off x="9599501" y="6149235"/>
            <a:ext cx="2897288" cy="250179"/>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4" name="Shape 374"/>
          <p:cNvSpPr/>
          <p:nvPr/>
        </p:nvSpPr>
        <p:spPr>
          <a:xfrm>
            <a:off x="9599501" y="6786638"/>
            <a:ext cx="2897288" cy="250179"/>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5" name="Shape 375"/>
          <p:cNvSpPr/>
          <p:nvPr/>
        </p:nvSpPr>
        <p:spPr>
          <a:xfrm>
            <a:off x="9599501" y="8044888"/>
            <a:ext cx="2897288" cy="250180"/>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6" name="Shape 376"/>
          <p:cNvSpPr/>
          <p:nvPr/>
        </p:nvSpPr>
        <p:spPr>
          <a:xfrm>
            <a:off x="9599501" y="8682291"/>
            <a:ext cx="2897288" cy="250180"/>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7" name="Shape 377"/>
          <p:cNvSpPr/>
          <p:nvPr/>
        </p:nvSpPr>
        <p:spPr>
          <a:xfrm>
            <a:off x="9599501" y="7424041"/>
            <a:ext cx="2897288" cy="250179"/>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8" name="Shape 378"/>
          <p:cNvSpPr/>
          <p:nvPr/>
        </p:nvSpPr>
        <p:spPr>
          <a:xfrm>
            <a:off x="9599501" y="5296604"/>
            <a:ext cx="2897288" cy="107431"/>
          </a:xfrm>
          <a:prstGeom prst="rect">
            <a:avLst/>
          </a:prstGeom>
          <a:blipFill>
            <a:blip r:embed="rId4"/>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9" name="Shape 379"/>
          <p:cNvSpPr/>
          <p:nvPr/>
        </p:nvSpPr>
        <p:spPr>
          <a:xfrm>
            <a:off x="9599501" y="9038244"/>
            <a:ext cx="2897288" cy="107431"/>
          </a:xfrm>
          <a:prstGeom prst="rect">
            <a:avLst/>
          </a:prstGeom>
          <a:blipFill>
            <a:blip r:embed="rId4"/>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0" name="Shape 380"/>
          <p:cNvSpPr/>
          <p:nvPr/>
        </p:nvSpPr>
        <p:spPr>
          <a:xfrm>
            <a:off x="11097813" y="5834672"/>
            <a:ext cx="49669" cy="49669"/>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1" name="Shape 381"/>
          <p:cNvSpPr/>
          <p:nvPr/>
        </p:nvSpPr>
        <p:spPr>
          <a:xfrm>
            <a:off x="11072979" y="6579689"/>
            <a:ext cx="49668" cy="49668"/>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2" name="Shape 382"/>
          <p:cNvSpPr/>
          <p:nvPr/>
        </p:nvSpPr>
        <p:spPr>
          <a:xfrm>
            <a:off x="10899142" y="7101200"/>
            <a:ext cx="49669" cy="49669"/>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3" name="Shape 383"/>
          <p:cNvSpPr/>
          <p:nvPr/>
        </p:nvSpPr>
        <p:spPr>
          <a:xfrm>
            <a:off x="10733582" y="8450508"/>
            <a:ext cx="49669" cy="49669"/>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4" name="Shape 384"/>
          <p:cNvSpPr/>
          <p:nvPr/>
        </p:nvSpPr>
        <p:spPr>
          <a:xfrm>
            <a:off x="9599501" y="8922353"/>
            <a:ext cx="2897288" cy="85356"/>
          </a:xfrm>
          <a:prstGeom prst="rect">
            <a:avLst/>
          </a:prstGeom>
          <a:solidFill>
            <a:srgbClr val="8A8A8A"/>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5" name="Shape 385"/>
          <p:cNvSpPr/>
          <p:nvPr/>
        </p:nvSpPr>
        <p:spPr>
          <a:xfrm>
            <a:off x="9599501" y="5445608"/>
            <a:ext cx="2897288" cy="85356"/>
          </a:xfrm>
          <a:prstGeom prst="rect">
            <a:avLst/>
          </a:prstGeom>
          <a:solidFill>
            <a:srgbClr val="8A8A8A"/>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6" name="Shape 386"/>
          <p:cNvSpPr/>
          <p:nvPr/>
        </p:nvSpPr>
        <p:spPr>
          <a:xfrm flipV="1">
            <a:off x="11991833" y="5048266"/>
            <a:ext cx="264896" cy="315115"/>
          </a:xfrm>
          <a:prstGeom prst="line">
            <a:avLst/>
          </a:prstGeom>
          <a:ln w="12700">
            <a:solidFill>
              <a:srgbClr val="FFFFFF"/>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87" name="Shape 387"/>
          <p:cNvSpPr/>
          <p:nvPr/>
        </p:nvSpPr>
        <p:spPr>
          <a:xfrm>
            <a:off x="11428931" y="9104468"/>
            <a:ext cx="720184" cy="529790"/>
          </a:xfrm>
          <a:prstGeom prst="line">
            <a:avLst/>
          </a:prstGeom>
          <a:ln w="12700">
            <a:solidFill>
              <a:srgbClr val="FFFFFF"/>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88" name="Shape 388"/>
          <p:cNvSpPr/>
          <p:nvPr/>
        </p:nvSpPr>
        <p:spPr>
          <a:xfrm flipH="1">
            <a:off x="10584579" y="5081377"/>
            <a:ext cx="704887" cy="4450472"/>
          </a:xfrm>
          <a:prstGeom prst="line">
            <a:avLst/>
          </a:prstGeom>
          <a:ln w="25400">
            <a:solidFill>
              <a:srgbClr val="B18CFE"/>
            </a:solidFill>
            <a:miter lim="400000"/>
            <a:tail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89" name="Shape 389"/>
          <p:cNvSpPr/>
          <p:nvPr/>
        </p:nvSpPr>
        <p:spPr>
          <a:xfrm>
            <a:off x="5523436" y="2269472"/>
            <a:ext cx="7228758" cy="13952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r>
              <a:rPr dirty="0"/>
              <a:t>Reminder:  only avalanches that start within some hundreds of </a:t>
            </a:r>
            <a:r>
              <a:rPr dirty="0" smtClean="0"/>
              <a:t>micron</a:t>
            </a:r>
            <a:r>
              <a:rPr lang="en-GB" dirty="0" smtClean="0"/>
              <a:t>s</a:t>
            </a:r>
            <a:r>
              <a:rPr dirty="0" smtClean="0"/>
              <a:t> </a:t>
            </a:r>
            <a:r>
              <a:rPr dirty="0"/>
              <a:t>of the cathode will grow larger enough</a:t>
            </a:r>
          </a:p>
        </p:txBody>
      </p:sp>
      <p:sp>
        <p:nvSpPr>
          <p:cNvPr id="390" name="Shape 390"/>
          <p:cNvSpPr/>
          <p:nvPr/>
        </p:nvSpPr>
        <p:spPr>
          <a:xfrm>
            <a:off x="932349" y="6202930"/>
            <a:ext cx="8273748" cy="269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Surely the same will be true for the multigap - however since the gaps are smaller - avalanches have to start within some 10’s of micron of the cathodes - so again the observed signal corresponds to one or two avalanches??</a:t>
            </a:r>
          </a:p>
          <a:p>
            <a:pPr>
              <a:defRPr>
                <a:solidFill>
                  <a:srgbClr val="000000"/>
                </a:solidFill>
              </a:defRPr>
            </a:pPr>
            <a:r>
              <a:t>Question: why does the Multigap RPC work so well?</a:t>
            </a:r>
          </a:p>
        </p:txBody>
      </p:sp>
      <p:sp>
        <p:nvSpPr>
          <p:cNvPr id="391" name="Shape 391"/>
          <p:cNvSpPr>
            <a:spLocks noGrp="1"/>
          </p:cNvSpPr>
          <p:nvPr>
            <p:ph type="sldNum" sz="quarter" idx="2"/>
          </p:nvPr>
        </p:nvSpPr>
        <p:spPr>
          <a:xfrm>
            <a:off x="12597679" y="9328150"/>
            <a:ext cx="211833" cy="3429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1223</TotalTime>
  <Words>1606</Words>
  <Application>Microsoft Macintosh PowerPoint</Application>
  <PresentationFormat>Custom</PresentationFormat>
  <Paragraphs>253</Paragraphs>
  <Slides>29</Slides>
  <Notes>0</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New_Template9</vt:lpstr>
      <vt:lpstr>The Multigap RPC Why do they work so well?</vt:lpstr>
      <vt:lpstr>PowerPoint Presentation</vt:lpstr>
      <vt:lpstr>PowerPoint Presentation</vt:lpstr>
      <vt:lpstr>The Multigap RPC was born at the ‘95 RPC conference</vt:lpstr>
      <vt:lpstr>PowerPoint Presentation</vt:lpstr>
      <vt:lpstr>Putting in some numbers:</vt:lpstr>
      <vt:lpstr>Going back to Santonico’s picture</vt:lpstr>
      <vt:lpstr>MULTIGAP RESISTIVE PLATE CHAMBER</vt:lpstr>
      <vt:lpstr>But is the signal from the MRPC due to a larger number of avalanches?</vt:lpstr>
      <vt:lpstr>A clue obtained from the Townsend coefficient</vt:lpstr>
      <vt:lpstr>The answer is space charge</vt:lpstr>
      <vt:lpstr>Modelling space charge is non-trivial</vt:lpstr>
      <vt:lpstr>Time dependance of avalanche development</vt:lpstr>
      <vt:lpstr>So what have we learned?</vt:lpstr>
      <vt:lpstr>Reminder:</vt:lpstr>
      <vt:lpstr>MRPC</vt:lpstr>
      <vt:lpstr>Recombination of positive and negative ions</vt:lpstr>
      <vt:lpstr>The Multigap</vt:lpstr>
      <vt:lpstr>Importance of differential readout</vt:lpstr>
      <vt:lpstr>front end electronics </vt:lpstr>
      <vt:lpstr>Alice R&amp;D</vt:lpstr>
      <vt:lpstr>              Differential                                 Single-ended</vt:lpstr>
      <vt:lpstr>MRPC as a trigger device</vt:lpstr>
      <vt:lpstr>PowerPoint Presentation</vt:lpstr>
      <vt:lpstr>Cosmic ray trigger for ALICE</vt:lpstr>
      <vt:lpstr>The future….  sub 20 ps?</vt:lpstr>
      <vt:lpstr>results</vt:lpstr>
      <vt:lpstr>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Multigap RPC Why do they work so well?</dc:title>
  <cp:lastModifiedBy>crispin williams</cp:lastModifiedBy>
  <cp:revision>11</cp:revision>
  <dcterms:modified xsi:type="dcterms:W3CDTF">2016-02-24T18:19:43Z</dcterms:modified>
</cp:coreProperties>
</file>