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9" r:id="rId2"/>
    <p:sldId id="392" r:id="rId3"/>
    <p:sldId id="429" r:id="rId4"/>
    <p:sldId id="396" r:id="rId5"/>
    <p:sldId id="430" r:id="rId6"/>
    <p:sldId id="432" r:id="rId7"/>
    <p:sldId id="399" r:id="rId8"/>
    <p:sldId id="400" r:id="rId9"/>
    <p:sldId id="401" r:id="rId10"/>
    <p:sldId id="402" r:id="rId11"/>
    <p:sldId id="436" r:id="rId12"/>
    <p:sldId id="397" r:id="rId13"/>
    <p:sldId id="398" r:id="rId14"/>
    <p:sldId id="431" r:id="rId15"/>
    <p:sldId id="433" r:id="rId16"/>
    <p:sldId id="435" r:id="rId17"/>
    <p:sldId id="403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CF1E7"/>
    <a:srgbClr val="FFCCFF"/>
    <a:srgbClr val="FF7C80"/>
    <a:srgbClr val="FFFFFF"/>
    <a:srgbClr val="DADA02"/>
    <a:srgbClr val="00CC00"/>
    <a:srgbClr val="FF6600"/>
    <a:srgbClr val="EEFBA3"/>
    <a:srgbClr val="CA1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911" autoAdjust="0"/>
    <p:restoredTop sz="94056" autoAdjust="0"/>
  </p:normalViewPr>
  <p:slideViewPr>
    <p:cSldViewPr>
      <p:cViewPr varScale="1">
        <p:scale>
          <a:sx n="74" d="100"/>
          <a:sy n="74" d="100"/>
        </p:scale>
        <p:origin x="17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6"/>
    </p:cViewPr>
  </p:sorterViewPr>
  <p:notesViewPr>
    <p:cSldViewPr>
      <p:cViewPr varScale="1">
        <p:scale>
          <a:sx n="56" d="100"/>
          <a:sy n="56" d="100"/>
        </p:scale>
        <p:origin x="-23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2788A9-794C-4FE7-9619-629CD7162D06}" type="datetimeFigureOut">
              <a:rPr lang="it-IT"/>
              <a:pPr>
                <a:defRPr/>
              </a:pPr>
              <a:t>24/02/2016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5B84C9-6F79-436A-A1CE-74E2A8DFB3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6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2DD0A-5D03-443B-8E45-8865E8DB9B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811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2B078-2DBE-4C5D-B7B9-B0B38C777CD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246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4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2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4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9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37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0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3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22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6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2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0525" y="2493963"/>
            <a:ext cx="795496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191-9AF4-49AE-87E2-3C3D8A28FD3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84925" y="622300"/>
            <a:ext cx="2076450" cy="5056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988" y="622300"/>
            <a:ext cx="6078537" cy="50561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42B9-369A-42E3-BFDF-116A91A81AA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Fdasfdsa</a:t>
            </a:r>
            <a:r>
              <a:rPr lang="en-US" altLang="en-US" dirty="0" smtClean="0"/>
              <a:t> </a:t>
            </a:r>
            <a:fld id="{893586F8-1CA5-4EB9-B7B3-CABE0191297D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F81A-0FED-48AE-A3B9-9C5CF16F6F5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2838" y="1776413"/>
            <a:ext cx="35972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2513" y="1776413"/>
            <a:ext cx="3598862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C62-B14B-4F6E-B358-701A5FEFE63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10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1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0AEE-56C1-4657-AF7D-74A5BC30715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6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2" cstate="print"/>
          <a:srcRect l="2651" t="92363" r="8710" b="1700"/>
          <a:stretch>
            <a:fillRect/>
          </a:stretch>
        </p:blipFill>
        <p:spPr bwMode="auto">
          <a:xfrm>
            <a:off x="-17851" y="6453336"/>
            <a:ext cx="9157342" cy="41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/>
          <a:srcRect l="2651" t="1133" r="8710" b="94347"/>
          <a:stretch>
            <a:fillRect/>
          </a:stretch>
        </p:blipFill>
        <p:spPr bwMode="auto">
          <a:xfrm>
            <a:off x="-17851" y="4328"/>
            <a:ext cx="9157342" cy="3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22"/>
          <p:cNvSpPr txBox="1">
            <a:spLocks noChangeArrowheads="1"/>
          </p:cNvSpPr>
          <p:nvPr/>
        </p:nvSpPr>
        <p:spPr bwMode="black">
          <a:xfrm>
            <a:off x="1447800" y="-15192"/>
            <a:ext cx="11801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b="0" baseline="0" dirty="0" err="1" smtClean="0">
                <a:solidFill>
                  <a:srgbClr val="FF0000"/>
                </a:solidFill>
              </a:rPr>
              <a:t>M.Abbrescia</a:t>
            </a:r>
            <a:endParaRPr lang="en-US" altLang="en-US" sz="1400" b="0" baseline="0" dirty="0" smtClean="0">
              <a:solidFill>
                <a:srgbClr val="FF0000"/>
              </a:solidFill>
            </a:endParaRPr>
          </a:p>
        </p:txBody>
      </p:sp>
      <p:sp>
        <p:nvSpPr>
          <p:cNvPr id="5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6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Text Box 222"/>
          <p:cNvSpPr txBox="1">
            <a:spLocks noChangeArrowheads="1"/>
          </p:cNvSpPr>
          <p:nvPr userDrawn="1"/>
        </p:nvSpPr>
        <p:spPr bwMode="black">
          <a:xfrm>
            <a:off x="5624730" y="6550223"/>
            <a:ext cx="3555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RPC2016, Ghent , Feb. 22-26, 2016, p </a:t>
            </a:r>
            <a:fld id="{43ACB963-A46A-419D-BAA8-8A34CAE4E54E}" type="slidenum">
              <a:rPr lang="en-US" sz="1400" smtClean="0">
                <a:solidFill>
                  <a:srgbClr val="FF0000"/>
                </a:solidFill>
                <a:latin typeface="+mn-lt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400" dirty="0" smtClean="0">
              <a:solidFill>
                <a:srgbClr val="FF0000"/>
              </a:solidFill>
              <a:latin typeface="+mn-lt"/>
            </a:endParaRPr>
          </a:p>
          <a:p>
            <a:pPr eaLnBrk="0" hangingPunct="0">
              <a:defRPr/>
            </a:pPr>
            <a:endParaRPr lang="en-US" altLang="en-US" sz="1400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955B-C78A-4DA4-A82E-89811EA76058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F497-1A46-403E-8D82-5F691EE3724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2300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56176" y="6502400"/>
            <a:ext cx="28083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RPC2012,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2012, </a:t>
            </a:r>
            <a:fld id="{731C71A6-EB7D-4845-9B5F-6292CD3D990C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 userDrawn="1"/>
        </p:nvSpPr>
        <p:spPr bwMode="black">
          <a:xfrm>
            <a:off x="35496" y="6492701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Abbrescia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6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w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9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/>
          <a:srcRect l="2651" t="567" r="8710" b="1133"/>
          <a:stretch>
            <a:fillRect/>
          </a:stretch>
        </p:blipFill>
        <p:spPr bwMode="auto">
          <a:xfrm>
            <a:off x="-13342" y="-18136"/>
            <a:ext cx="9157342" cy="687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268" descr="Logo-DIF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2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269" descr="Copia di logo-infn-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7985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7544" y="4915048"/>
            <a:ext cx="8316788" cy="156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Arial" charset="0"/>
              </a:rPr>
              <a:t>Marcell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o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Arial" charset="0"/>
              </a:rPr>
              <a:t>Abbrescia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Arial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Dipartmento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Interateneo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di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Fisica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University of Bari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-15618" y="1700808"/>
            <a:ext cx="9144000" cy="32403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8310" name="Picture 6" descr="http://www.pd.infn.it/%7Edorigo/cmszz_3.jpg"/>
          <p:cNvPicPr>
            <a:picLocks noChangeAspect="1" noChangeArrowheads="1"/>
          </p:cNvPicPr>
          <p:nvPr/>
        </p:nvPicPr>
        <p:blipFill>
          <a:blip r:embed="rId6" cstate="print"/>
          <a:srcRect t="8853" r="1672"/>
          <a:stretch>
            <a:fillRect/>
          </a:stretch>
        </p:blipFill>
        <p:spPr bwMode="auto">
          <a:xfrm>
            <a:off x="5993319" y="2204864"/>
            <a:ext cx="3133868" cy="237626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51520" y="2132856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Improving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</a:p>
          <a:p>
            <a:pPr lvl="0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rate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capability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of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</a:p>
          <a:p>
            <a:pPr lvl="0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Resistive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Plate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Chambers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  <a:endParaRPr lang="it-IT" sz="4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2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endParaRPr lang="it-IT" dirty="0"/>
          </a:p>
        </p:txBody>
      </p:sp>
      <p:sp>
        <p:nvSpPr>
          <p:cNvPr id="15" name="Rettangolo 14"/>
          <p:cNvSpPr/>
          <p:nvPr/>
        </p:nvSpPr>
        <p:spPr bwMode="auto">
          <a:xfrm>
            <a:off x="5220072" y="4293096"/>
            <a:ext cx="1944216" cy="2880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6410300" y="1973982"/>
            <a:ext cx="1944216" cy="2880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8244408" y="1916832"/>
            <a:ext cx="864096" cy="93610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260648"/>
            <a:ext cx="750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Efficiency</a:t>
            </a:r>
            <a:r>
              <a:rPr lang="it-IT" sz="4000" dirty="0" smtClean="0">
                <a:solidFill>
                  <a:srgbClr val="C00000"/>
                </a:solidFill>
              </a:rPr>
              <a:t>: </a:t>
            </a:r>
            <a:r>
              <a:rPr lang="it-IT" sz="4000" dirty="0" err="1" smtClean="0">
                <a:solidFill>
                  <a:srgbClr val="C00000"/>
                </a:solidFill>
              </a:rPr>
              <a:t>comparison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with</a:t>
            </a:r>
            <a:r>
              <a:rPr lang="it-IT" sz="4000" dirty="0" smtClean="0">
                <a:solidFill>
                  <a:srgbClr val="C00000"/>
                </a:solidFill>
              </a:rPr>
              <a:t> data</a:t>
            </a:r>
          </a:p>
        </p:txBody>
      </p:sp>
      <p:pic>
        <p:nvPicPr>
          <p:cNvPr id="26" name="Picture 244"/>
          <p:cNvPicPr>
            <a:picLocks noChangeAspect="1" noChangeArrowheads="1"/>
          </p:cNvPicPr>
          <p:nvPr/>
        </p:nvPicPr>
        <p:blipFill>
          <a:blip r:embed="rId4" cstate="print"/>
          <a:srcRect t="7262" r="7262"/>
          <a:stretch>
            <a:fillRect/>
          </a:stretch>
        </p:blipFill>
        <p:spPr bwMode="auto">
          <a:xfrm>
            <a:off x="35496" y="990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245"/>
          <p:cNvSpPr txBox="1">
            <a:spLocks noChangeArrowheads="1"/>
          </p:cNvSpPr>
          <p:nvPr/>
        </p:nvSpPr>
        <p:spPr bwMode="auto">
          <a:xfrm>
            <a:off x="73969" y="5733256"/>
            <a:ext cx="4752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Data from G. </a:t>
            </a:r>
            <a:r>
              <a:rPr kumimoji="0" lang="en-GB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Aielli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et al., NIM A 478(2002) 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271-276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8" name="AutoShape 246"/>
          <p:cNvSpPr>
            <a:spLocks noChangeArrowheads="1"/>
          </p:cNvSpPr>
          <p:nvPr/>
        </p:nvSpPr>
        <p:spPr bwMode="auto">
          <a:xfrm>
            <a:off x="2778696" y="3962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247"/>
          <p:cNvSpPr>
            <a:spLocks noChangeArrowheads="1"/>
          </p:cNvSpPr>
          <p:nvPr/>
        </p:nvSpPr>
        <p:spPr bwMode="auto">
          <a:xfrm>
            <a:off x="2778696" y="434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248"/>
          <p:cNvSpPr txBox="1">
            <a:spLocks noChangeArrowheads="1"/>
          </p:cNvSpPr>
          <p:nvPr/>
        </p:nvSpPr>
        <p:spPr bwMode="auto">
          <a:xfrm>
            <a:off x="3083496" y="4267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Simulation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249"/>
          <p:cNvSpPr txBox="1">
            <a:spLocks noChangeArrowheads="1"/>
          </p:cNvSpPr>
          <p:nvPr/>
        </p:nvSpPr>
        <p:spPr bwMode="auto">
          <a:xfrm>
            <a:off x="3023171" y="3900488"/>
            <a:ext cx="166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Experimental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250"/>
          <p:cNvSpPr txBox="1">
            <a:spLocks noChangeArrowheads="1"/>
          </p:cNvSpPr>
          <p:nvPr/>
        </p:nvSpPr>
        <p:spPr bwMode="auto">
          <a:xfrm>
            <a:off x="2931096" y="2971800"/>
            <a:ext cx="175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~ 1.5 kHz/cm</a:t>
            </a:r>
            <a:r>
              <a:rPr kumimoji="0" lang="en-GB" sz="18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253"/>
          <p:cNvSpPr txBox="1">
            <a:spLocks noChangeArrowheads="1"/>
          </p:cNvSpPr>
          <p:nvPr/>
        </p:nvSpPr>
        <p:spPr bwMode="auto">
          <a:xfrm>
            <a:off x="568896" y="1295400"/>
            <a:ext cx="147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~ 2 Hz/cm</a:t>
            </a:r>
            <a:r>
              <a:rPr kumimoji="0" lang="en-GB" sz="18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256"/>
          <p:cNvSpPr txBox="1">
            <a:spLocks noChangeArrowheads="1"/>
          </p:cNvSpPr>
          <p:nvPr/>
        </p:nvSpPr>
        <p:spPr bwMode="auto">
          <a:xfrm>
            <a:off x="5436096" y="973177"/>
            <a:ext cx="3253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Note</a:t>
            </a:r>
            <a:r>
              <a:rPr kumimoji="0" lang="en-GB" sz="2000" b="0" i="0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that there also exists an approximated formula for efficiency:</a:t>
            </a:r>
            <a:endParaRPr kumimoji="0" lang="en-GB" sz="2000" b="0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38" name="Object 260"/>
          <p:cNvGraphicFramePr>
            <a:graphicFrameLocks noChangeAspect="1"/>
          </p:cNvGraphicFramePr>
          <p:nvPr/>
        </p:nvGraphicFramePr>
        <p:xfrm>
          <a:off x="5436096" y="1820821"/>
          <a:ext cx="3312368" cy="88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Equation" r:id="rId5" imgW="1320480" imgH="355320" progId="Equation.3">
                  <p:embed/>
                </p:oleObj>
              </mc:Choice>
              <mc:Fallback>
                <p:oleObj name="Equation" r:id="rId5" imgW="132048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820821"/>
                        <a:ext cx="3312368" cy="888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61"/>
          <p:cNvGraphicFramePr>
            <a:graphicFrameLocks noChangeAspect="1"/>
          </p:cNvGraphicFramePr>
          <p:nvPr/>
        </p:nvGraphicFramePr>
        <p:xfrm>
          <a:off x="5436096" y="2780928"/>
          <a:ext cx="17526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3" name="Equation" r:id="rId7" imgW="965160" imgH="419040" progId="Equation.3">
                  <p:embed/>
                </p:oleObj>
              </mc:Choice>
              <mc:Fallback>
                <p:oleObj name="Equation" r:id="rId7" imgW="9651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780928"/>
                        <a:ext cx="17526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ccia a destra 15"/>
          <p:cNvSpPr/>
          <p:nvPr/>
        </p:nvSpPr>
        <p:spPr bwMode="auto">
          <a:xfrm rot="2027478">
            <a:off x="892436" y="1854105"/>
            <a:ext cx="848311" cy="12545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Freccia a destra 16"/>
          <p:cNvSpPr/>
          <p:nvPr/>
        </p:nvSpPr>
        <p:spPr bwMode="auto">
          <a:xfrm rot="12829885">
            <a:off x="2713361" y="2626102"/>
            <a:ext cx="775842" cy="16919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860032" y="3649087"/>
            <a:ext cx="4248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Basic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aspects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reproduced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Plateau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reduced</a:t>
            </a:r>
            <a:r>
              <a:rPr lang="it-IT" dirty="0" smtClean="0">
                <a:solidFill>
                  <a:schemeClr val="bg1"/>
                </a:solidFill>
              </a:rPr>
              <a:t> at high rate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Shift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curves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Change</a:t>
            </a:r>
            <a:r>
              <a:rPr lang="it-IT" dirty="0" smtClean="0">
                <a:solidFill>
                  <a:schemeClr val="bg1"/>
                </a:solidFill>
              </a:rPr>
              <a:t> in </a:t>
            </a:r>
            <a:r>
              <a:rPr lang="it-IT" dirty="0" err="1" smtClean="0">
                <a:solidFill>
                  <a:schemeClr val="bg1"/>
                </a:solidFill>
              </a:rPr>
              <a:t>slope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curves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148064" y="538599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so immediate (</a:t>
            </a:r>
            <a:r>
              <a:rPr lang="it-IT" dirty="0" err="1" smtClean="0">
                <a:solidFill>
                  <a:schemeClr val="bg1"/>
                </a:solidFill>
              </a:rPr>
              <a:t>if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possible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reproduce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same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effect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static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model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260648"/>
            <a:ext cx="677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Rate </a:t>
            </a:r>
            <a:r>
              <a:rPr lang="it-IT" sz="4000" dirty="0" err="1" smtClean="0">
                <a:solidFill>
                  <a:srgbClr val="C00000"/>
                </a:solidFill>
              </a:rPr>
              <a:t>capability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dependances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 t="7262" r="7262"/>
          <a:stretch>
            <a:fillRect/>
          </a:stretch>
        </p:blipFill>
        <p:spPr bwMode="auto">
          <a:xfrm>
            <a:off x="-15429" y="914400"/>
            <a:ext cx="444341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22771" y="2514600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22771" y="2209800"/>
            <a:ext cx="76200" cy="76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822771" y="2895600"/>
            <a:ext cx="762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822771" y="3276600"/>
            <a:ext cx="762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22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005334" y="2749550"/>
            <a:ext cx="1461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 4  10</a:t>
            </a:r>
            <a:r>
              <a:rPr lang="en-GB" sz="1400" baseline="300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11 </a:t>
            </a:r>
            <a:r>
              <a:rPr lang="en-GB" sz="14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cm</a:t>
            </a:r>
            <a:endParaRPr lang="en-GB" sz="1400" dirty="0" smtClean="0">
              <a:solidFill>
                <a:srgbClr val="0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005334" y="2044700"/>
            <a:ext cx="14702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  <a:sym typeface="Symbol" pitchFamily="18" charset="2"/>
              </a:rPr>
              <a:t> 8  10</a:t>
            </a:r>
            <a:r>
              <a:rPr lang="en-GB" sz="1400" baseline="30000" dirty="0" smtClean="0">
                <a:solidFill>
                  <a:srgbClr val="3333CC"/>
                </a:solidFill>
                <a:latin typeface="+mn-lt"/>
                <a:sym typeface="Symbol" pitchFamily="18" charset="2"/>
              </a:rPr>
              <a:t>10 </a:t>
            </a:r>
            <a:r>
              <a:rPr lang="en-GB" sz="1400" dirty="0" smtClean="0">
                <a:solidFill>
                  <a:srgbClr val="3333CC"/>
                </a:solidFill>
                <a:latin typeface="+mn-lt"/>
                <a:sym typeface="Symbol" pitchFamily="18" charset="2"/>
              </a:rPr>
              <a:t>cm</a:t>
            </a:r>
            <a:endParaRPr lang="en-GB" sz="1400" dirty="0" smtClean="0">
              <a:solidFill>
                <a:srgbClr val="0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1005334" y="2362200"/>
            <a:ext cx="1164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 10</a:t>
            </a:r>
            <a:r>
              <a:rPr lang="en-GB" sz="1400" baseline="3000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11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cm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517971" y="4572000"/>
            <a:ext cx="1287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b="1" smtClean="0">
                <a:solidFill>
                  <a:srgbClr val="808080"/>
                </a:solidFill>
                <a:latin typeface="Comic Sans MS" pitchFamily="66" charset="0"/>
              </a:rPr>
              <a:t>HV=10100 V</a:t>
            </a: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005334" y="3141663"/>
            <a:ext cx="1461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00FF99"/>
                </a:solidFill>
                <a:latin typeface="+mn-lt"/>
                <a:sym typeface="Symbol" pitchFamily="18" charset="2"/>
              </a:rPr>
              <a:t> 6  10</a:t>
            </a:r>
            <a:r>
              <a:rPr lang="en-GB" sz="1400" baseline="30000" dirty="0" smtClean="0">
                <a:solidFill>
                  <a:srgbClr val="00FF99"/>
                </a:solidFill>
                <a:latin typeface="+mn-lt"/>
                <a:sym typeface="Symbol" pitchFamily="18" charset="2"/>
              </a:rPr>
              <a:t>11 </a:t>
            </a:r>
            <a:r>
              <a:rPr lang="en-GB" sz="1400" dirty="0" smtClean="0">
                <a:solidFill>
                  <a:srgbClr val="00FF99"/>
                </a:solidFill>
                <a:latin typeface="+mn-lt"/>
                <a:sym typeface="Symbol" pitchFamily="18" charset="2"/>
              </a:rPr>
              <a:t>cm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4339208" y="928464"/>
            <a:ext cx="4553272" cy="4444752"/>
            <a:chOff x="152400" y="914400"/>
            <a:chExt cx="4876800" cy="4876800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t="7263" r="7263"/>
            <a:stretch>
              <a:fillRect/>
            </a:stretch>
          </p:blipFill>
          <p:spPr bwMode="auto">
            <a:xfrm>
              <a:off x="152400" y="914400"/>
              <a:ext cx="48768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973138" y="4495800"/>
              <a:ext cx="1693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dirty="0" smtClean="0">
                  <a:solidFill>
                    <a:srgbClr val="000000"/>
                  </a:solidFill>
                  <a:latin typeface="Comic Sans MS" pitchFamily="66" charset="0"/>
                </a:rPr>
                <a:t>Exp. streamer</a:t>
              </a:r>
              <a:endParaRPr lang="en-GB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990600" y="4038600"/>
              <a:ext cx="17287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mtClean="0">
                  <a:solidFill>
                    <a:srgbClr val="FF0000"/>
                  </a:solidFill>
                  <a:latin typeface="Comic Sans MS" pitchFamily="66" charset="0"/>
                </a:rPr>
                <a:t>Exp. avalanche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990600" y="3429000"/>
              <a:ext cx="13620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mtClean="0">
                  <a:solidFill>
                    <a:srgbClr val="3333CC"/>
                  </a:solidFill>
                  <a:latin typeface="Comic Sans MS" pitchFamily="66" charset="0"/>
                </a:rPr>
                <a:t>Simulation </a:t>
              </a:r>
            </a:p>
            <a:p>
              <a:pPr algn="ctr" eaLnBrk="0" hangingPunct="0"/>
              <a:r>
                <a:rPr lang="en-GB" smtClean="0">
                  <a:solidFill>
                    <a:srgbClr val="3333CC"/>
                  </a:solidFill>
                  <a:latin typeface="Comic Sans MS" pitchFamily="66" charset="0"/>
                </a:rPr>
                <a:t>streamer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16"/>
            <p:cNvSpPr>
              <a:spLocks noChangeArrowheads="1"/>
            </p:cNvSpPr>
            <p:nvPr/>
          </p:nvSpPr>
          <p:spPr bwMode="auto">
            <a:xfrm>
              <a:off x="838200" y="4114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AutoShape 18"/>
            <p:cNvSpPr>
              <a:spLocks noChangeArrowheads="1"/>
            </p:cNvSpPr>
            <p:nvPr/>
          </p:nvSpPr>
          <p:spPr bwMode="auto">
            <a:xfrm>
              <a:off x="838200" y="35814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AutoShape 19"/>
            <p:cNvSpPr>
              <a:spLocks noChangeArrowheads="1"/>
            </p:cNvSpPr>
            <p:nvPr/>
          </p:nvSpPr>
          <p:spPr bwMode="auto">
            <a:xfrm flipV="1">
              <a:off x="838200" y="45974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3276600" y="1066800"/>
              <a:ext cx="1646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 8  10</a:t>
              </a:r>
              <a:r>
                <a:rPr lang="en-GB" sz="1600" baseline="3000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10 </a:t>
              </a:r>
              <a:r>
                <a:rPr lang="en-GB" sz="160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cm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683568" y="3933056"/>
            <a:ext cx="2377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Electrode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resistivity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6732240" y="4149080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Charge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contained</a:t>
            </a:r>
            <a:r>
              <a:rPr lang="it-IT" b="1" dirty="0" smtClean="0">
                <a:solidFill>
                  <a:srgbClr val="FF0000"/>
                </a:solidFill>
              </a:rPr>
              <a:t> in the </a:t>
            </a:r>
            <a:r>
              <a:rPr lang="it-IT" b="1" dirty="0" err="1" smtClean="0">
                <a:solidFill>
                  <a:srgbClr val="FF0000"/>
                </a:solidFill>
              </a:rPr>
              <a:t>discharge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1835696" y="3645024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“High” </a:t>
            </a:r>
            <a:r>
              <a:rPr lang="it-IT" sz="1400" dirty="0" err="1" smtClean="0">
                <a:solidFill>
                  <a:schemeClr val="bg1"/>
                </a:solidFill>
              </a:rPr>
              <a:t>resistivity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563888" y="126876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“Low” </a:t>
            </a:r>
            <a:r>
              <a:rPr lang="it-IT" sz="1400" dirty="0" err="1" smtClean="0">
                <a:solidFill>
                  <a:schemeClr val="bg1"/>
                </a:solidFill>
              </a:rPr>
              <a:t>resistivity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6" name="Freccia a destra 55"/>
          <p:cNvSpPr/>
          <p:nvPr/>
        </p:nvSpPr>
        <p:spPr bwMode="auto">
          <a:xfrm rot="8997642" flipV="1">
            <a:off x="3624029" y="1740187"/>
            <a:ext cx="775842" cy="16076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Freccia a destra 56"/>
          <p:cNvSpPr/>
          <p:nvPr/>
        </p:nvSpPr>
        <p:spPr bwMode="auto">
          <a:xfrm rot="18646065" flipV="1">
            <a:off x="2554050" y="3190849"/>
            <a:ext cx="775842" cy="16076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220072" y="2636912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“High” </a:t>
            </a:r>
            <a:r>
              <a:rPr lang="it-IT" sz="1400" dirty="0" err="1" smtClean="0">
                <a:solidFill>
                  <a:schemeClr val="bg1"/>
                </a:solidFill>
              </a:rPr>
              <a:t>charge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7740352" y="1556792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“Low” </a:t>
            </a:r>
            <a:r>
              <a:rPr lang="it-IT" sz="1400" dirty="0" err="1" smtClean="0">
                <a:solidFill>
                  <a:schemeClr val="bg1"/>
                </a:solidFill>
              </a:rPr>
              <a:t>charge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4716016" y="5497487"/>
            <a:ext cx="4242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Data from R.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Arnaldi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456(2000) 73-76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72008" y="5229200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Here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find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other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important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aspect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related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charge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travelling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in the gap and the </a:t>
            </a:r>
            <a:r>
              <a:rPr lang="it-IT" dirty="0" err="1" smtClean="0">
                <a:solidFill>
                  <a:schemeClr val="bg1"/>
                </a:solidFill>
              </a:rPr>
              <a:t>importance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reduce </a:t>
            </a:r>
            <a:r>
              <a:rPr lang="it-IT" dirty="0" err="1" smtClean="0">
                <a:solidFill>
                  <a:schemeClr val="bg1"/>
                </a:solidFill>
              </a:rPr>
              <a:t>it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62" name="Freccia a destra 61"/>
          <p:cNvSpPr/>
          <p:nvPr/>
        </p:nvSpPr>
        <p:spPr bwMode="auto">
          <a:xfrm rot="19723924">
            <a:off x="3453442" y="4238851"/>
            <a:ext cx="3259002" cy="15589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07504" y="609503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But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implies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signal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reduction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well</a:t>
            </a:r>
            <a:r>
              <a:rPr lang="it-IT" dirty="0" smtClean="0">
                <a:solidFill>
                  <a:schemeClr val="bg1"/>
                </a:solidFill>
              </a:rPr>
              <a:t>!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332656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About</a:t>
            </a:r>
            <a:r>
              <a:rPr lang="it-IT" sz="4000" dirty="0" smtClean="0">
                <a:solidFill>
                  <a:srgbClr val="C00000"/>
                </a:solidFill>
              </a:rPr>
              <a:t> gap </a:t>
            </a:r>
            <a:r>
              <a:rPr lang="it-IT" sz="4000" dirty="0" err="1" smtClean="0">
                <a:solidFill>
                  <a:srgbClr val="C00000"/>
                </a:solidFill>
              </a:rPr>
              <a:t>thickness</a:t>
            </a:r>
            <a:r>
              <a:rPr lang="it-IT" sz="40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422108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The </a:t>
            </a:r>
            <a:r>
              <a:rPr lang="it-IT" sz="2400" dirty="0" err="1" smtClean="0">
                <a:solidFill>
                  <a:schemeClr val="bg1"/>
                </a:solidFill>
              </a:rPr>
              <a:t>trick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increase</a:t>
            </a:r>
            <a:r>
              <a:rPr lang="it-IT" sz="2400" dirty="0" smtClean="0">
                <a:solidFill>
                  <a:schemeClr val="bg1"/>
                </a:solidFill>
              </a:rPr>
              <a:t> rate </a:t>
            </a:r>
            <a:r>
              <a:rPr lang="it-IT" sz="2400" dirty="0" err="1" smtClean="0">
                <a:solidFill>
                  <a:schemeClr val="bg1"/>
                </a:solidFill>
              </a:rPr>
              <a:t>capability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increase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q</a:t>
            </a:r>
            <a:r>
              <a:rPr lang="it-IT" sz="2400" i="1" baseline="-25000" dirty="0" err="1" smtClean="0">
                <a:solidFill>
                  <a:srgbClr val="FF0000"/>
                </a:solidFill>
              </a:rPr>
              <a:t>ind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keeping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Q</a:t>
            </a:r>
            <a:r>
              <a:rPr lang="it-IT" sz="2400" i="1" baseline="-25000" dirty="0" err="1" smtClean="0">
                <a:solidFill>
                  <a:srgbClr val="FF0000"/>
                </a:solidFill>
              </a:rPr>
              <a:t>gap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constant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while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el-GR" sz="2400" i="1" dirty="0" smtClean="0">
                <a:solidFill>
                  <a:schemeClr val="bg1"/>
                </a:solidFill>
              </a:rPr>
              <a:t>η</a:t>
            </a:r>
            <a:r>
              <a:rPr lang="it-IT" sz="2400" i="1" dirty="0" smtClean="0">
                <a:solidFill>
                  <a:schemeClr val="bg1"/>
                </a:solidFill>
              </a:rPr>
              <a:t>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stays</a:t>
            </a:r>
            <a:r>
              <a:rPr lang="it-IT" sz="2400" dirty="0" smtClean="0">
                <a:solidFill>
                  <a:schemeClr val="bg1"/>
                </a:solidFill>
              </a:rPr>
              <a:t> (</a:t>
            </a:r>
            <a:r>
              <a:rPr lang="it-IT" sz="2400" dirty="0" err="1" smtClean="0">
                <a:solidFill>
                  <a:schemeClr val="bg1"/>
                </a:solidFill>
              </a:rPr>
              <a:t>roughly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  <a:r>
              <a:rPr lang="it-IT" sz="2400" dirty="0" err="1" smtClean="0">
                <a:solidFill>
                  <a:schemeClr val="bg1"/>
                </a:solidFill>
              </a:rPr>
              <a:t>constant</a:t>
            </a:r>
            <a:r>
              <a:rPr lang="it-IT" sz="2400" dirty="0" smtClean="0">
                <a:solidFill>
                  <a:schemeClr val="bg1"/>
                </a:solidFill>
              </a:rPr>
              <a:t>.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2" name="Parentesi graffa chiusa 11"/>
          <p:cNvSpPr/>
          <p:nvPr/>
        </p:nvSpPr>
        <p:spPr bwMode="auto">
          <a:xfrm rot="5400000" flipH="1">
            <a:off x="3167844" y="584684"/>
            <a:ext cx="504056" cy="2160240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75856" y="98072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chemeClr val="bg1"/>
                </a:solidFill>
              </a:rPr>
              <a:t>Q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gap</a:t>
            </a:r>
            <a:endParaRPr lang="it-IT" sz="2400" i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539552" y="2708920"/>
          <a:ext cx="342758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6" name="Equazione" r:id="rId4" imgW="1511280" imgH="444240" progId="Equation.3">
                  <p:embed/>
                </p:oleObj>
              </mc:Choice>
              <mc:Fallback>
                <p:oleObj name="Equazione" r:id="rId4" imgW="15112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08920"/>
                        <a:ext cx="3427580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39552" y="364502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bg1"/>
                </a:solidFill>
              </a:rPr>
              <a:t>n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</a:t>
            </a:r>
            <a:r>
              <a:rPr lang="it-IT" dirty="0" err="1" smtClean="0">
                <a:solidFill>
                  <a:schemeClr val="bg1"/>
                </a:solidFill>
              </a:rPr>
              <a:t>=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number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gaps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5220072" y="3717032"/>
            <a:ext cx="352839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5220072" y="4725144"/>
            <a:ext cx="352839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Connettore 1 18"/>
          <p:cNvCxnSpPr/>
          <p:nvPr/>
        </p:nvCxnSpPr>
        <p:spPr bwMode="auto">
          <a:xfrm>
            <a:off x="5220072" y="5373216"/>
            <a:ext cx="3384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1 23"/>
          <p:cNvCxnSpPr/>
          <p:nvPr/>
        </p:nvCxnSpPr>
        <p:spPr bwMode="auto">
          <a:xfrm>
            <a:off x="7606275" y="3573016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1 26"/>
          <p:cNvCxnSpPr/>
          <p:nvPr/>
        </p:nvCxnSpPr>
        <p:spPr bwMode="auto">
          <a:xfrm>
            <a:off x="6444208" y="3573016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>
            <a:off x="5292080" y="3573016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CasellaDiTesto 28"/>
          <p:cNvSpPr txBox="1"/>
          <p:nvPr/>
        </p:nvSpPr>
        <p:spPr>
          <a:xfrm>
            <a:off x="6804248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956376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652120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876256" y="5445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/>
        </p:nvGraphicFramePr>
        <p:xfrm>
          <a:off x="5292079" y="3764262"/>
          <a:ext cx="792089" cy="38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7" name="Equazione" r:id="rId6" imgW="406080" imgH="215640" progId="Equation.3">
                  <p:embed/>
                </p:oleObj>
              </mc:Choice>
              <mc:Fallback>
                <p:oleObj name="Equazione" r:id="rId6" imgW="4060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3764262"/>
                        <a:ext cx="792089" cy="38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5364088" y="4771430"/>
          <a:ext cx="7921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8" name="Equazione" r:id="rId8" imgW="406080" imgH="215640" progId="Equation.3">
                  <p:embed/>
                </p:oleObj>
              </mc:Choice>
              <mc:Fallback>
                <p:oleObj name="Equazione" r:id="rId8" imgW="4060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771430"/>
                        <a:ext cx="79216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nettore 2 35"/>
          <p:cNvCxnSpPr>
            <a:stCxn id="11" idx="2"/>
            <a:endCxn id="17" idx="0"/>
          </p:cNvCxnSpPr>
          <p:nvPr/>
        </p:nvCxnSpPr>
        <p:spPr bwMode="auto">
          <a:xfrm>
            <a:off x="6984268" y="422108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/>
          </a:ln>
          <a:effectLst/>
        </p:spPr>
      </p:cxnSp>
      <p:graphicFrame>
        <p:nvGraphicFramePr>
          <p:cNvPr id="37" name="Oggetto 36"/>
          <p:cNvGraphicFramePr>
            <a:graphicFrameLocks noChangeAspect="1"/>
          </p:cNvGraphicFramePr>
          <p:nvPr/>
        </p:nvGraphicFramePr>
        <p:xfrm>
          <a:off x="7082341" y="4290459"/>
          <a:ext cx="1055745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9" name="Equazione" r:id="rId9" imgW="647640" imgH="228600" progId="Equation.3">
                  <p:embed/>
                </p:oleObj>
              </mc:Choice>
              <mc:Fallback>
                <p:oleObj name="Equazione" r:id="rId9" imgW="6476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341" y="4290459"/>
                        <a:ext cx="1055745" cy="37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e 37"/>
          <p:cNvSpPr/>
          <p:nvPr/>
        </p:nvSpPr>
        <p:spPr bwMode="auto">
          <a:xfrm>
            <a:off x="4994108" y="1546852"/>
            <a:ext cx="2898941" cy="1234075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6698411" y="119675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Saturation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term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0" name="Freccia a destra 39"/>
          <p:cNvSpPr/>
          <p:nvPr/>
        </p:nvSpPr>
        <p:spPr bwMode="auto">
          <a:xfrm rot="18179111">
            <a:off x="825746" y="2445857"/>
            <a:ext cx="1034169" cy="21391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113482"/>
              </p:ext>
            </p:extLst>
          </p:nvPr>
        </p:nvGraphicFramePr>
        <p:xfrm>
          <a:off x="971600" y="1628800"/>
          <a:ext cx="6932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0" name="Equazione" r:id="rId11" imgW="3759120" imgH="457200" progId="Equation.3">
                  <p:embed/>
                </p:oleObj>
              </mc:Choice>
              <mc:Fallback>
                <p:oleObj name="Equazione" r:id="rId11" imgW="3759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693261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04664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About</a:t>
            </a:r>
            <a:r>
              <a:rPr lang="it-IT" sz="4000" dirty="0" smtClean="0">
                <a:solidFill>
                  <a:srgbClr val="C00000"/>
                </a:solidFill>
              </a:rPr>
              <a:t> gap </a:t>
            </a:r>
            <a:r>
              <a:rPr lang="it-IT" sz="4000" dirty="0" err="1" smtClean="0">
                <a:solidFill>
                  <a:srgbClr val="C00000"/>
                </a:solidFill>
              </a:rPr>
              <a:t>thickness</a:t>
            </a:r>
            <a:r>
              <a:rPr lang="it-IT" sz="40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167134"/>
            <a:ext cx="561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The </a:t>
            </a:r>
            <a:r>
              <a:rPr lang="it-IT" sz="2000" dirty="0" err="1" smtClean="0">
                <a:solidFill>
                  <a:schemeClr val="bg1"/>
                </a:solidFill>
              </a:rPr>
              <a:t>point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that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you</a:t>
            </a:r>
            <a:r>
              <a:rPr lang="it-IT" sz="2000" dirty="0" smtClean="0">
                <a:solidFill>
                  <a:schemeClr val="bg1"/>
                </a:solidFill>
              </a:rPr>
              <a:t> reduce the </a:t>
            </a:r>
            <a:r>
              <a:rPr lang="it-IT" sz="2000" dirty="0" smtClean="0">
                <a:solidFill>
                  <a:srgbClr val="FF0000"/>
                </a:solidFill>
              </a:rPr>
              <a:t>gap </a:t>
            </a:r>
            <a:r>
              <a:rPr lang="it-IT" sz="2000" dirty="0" err="1" smtClean="0">
                <a:solidFill>
                  <a:srgbClr val="FF0000"/>
                </a:solidFill>
              </a:rPr>
              <a:t>thickness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onl</a:t>
            </a:r>
            <a:r>
              <a:rPr lang="it-IT" sz="2000" dirty="0" err="1" smtClean="0">
                <a:solidFill>
                  <a:srgbClr val="FF3300"/>
                </a:solidFill>
              </a:rPr>
              <a:t>y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shielding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electrostatic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effect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the bakelite </a:t>
            </a:r>
            <a:r>
              <a:rPr lang="it-IT" sz="2000" dirty="0" err="1" smtClean="0">
                <a:solidFill>
                  <a:schemeClr val="bg1"/>
                </a:solidFill>
              </a:rPr>
              <a:t>plates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increases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proportion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ind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reduced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dirty="0" err="1" smtClean="0">
                <a:solidFill>
                  <a:schemeClr val="bg1"/>
                </a:solidFill>
              </a:rPr>
              <a:t>keeping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constant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/>
                </a:solidFill>
              </a:rPr>
              <a:t>Rate </a:t>
            </a:r>
            <a:r>
              <a:rPr lang="it-IT" dirty="0" err="1" smtClean="0">
                <a:solidFill>
                  <a:schemeClr val="bg1"/>
                </a:solidFill>
              </a:rPr>
              <a:t>capabity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reduced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The </a:t>
            </a:r>
            <a:r>
              <a:rPr lang="it-IT" sz="2000" dirty="0" err="1" smtClean="0">
                <a:solidFill>
                  <a:schemeClr val="bg1"/>
                </a:solidFill>
              </a:rPr>
              <a:t>voltage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drop</a:t>
            </a:r>
            <a:r>
              <a:rPr lang="it-IT" sz="2000" dirty="0" smtClean="0">
                <a:solidFill>
                  <a:schemeClr val="bg1"/>
                </a:solidFill>
              </a:rPr>
              <a:t> in the gap </a:t>
            </a:r>
            <a:r>
              <a:rPr lang="it-IT" sz="2000" dirty="0" err="1" smtClean="0">
                <a:solidFill>
                  <a:schemeClr val="bg1"/>
                </a:solidFill>
              </a:rPr>
              <a:t>related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weighting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field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should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be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as</a:t>
            </a:r>
            <a:r>
              <a:rPr lang="it-IT" sz="2000" dirty="0" smtClean="0">
                <a:solidFill>
                  <a:srgbClr val="FF0000"/>
                </a:solidFill>
              </a:rPr>
              <a:t> high </a:t>
            </a:r>
            <a:r>
              <a:rPr lang="it-IT" sz="2000" dirty="0" err="1" smtClean="0">
                <a:solidFill>
                  <a:srgbClr val="FF0000"/>
                </a:solidFill>
              </a:rPr>
              <a:t>as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possible</a:t>
            </a:r>
            <a:endParaRPr lang="it-IT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If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you</a:t>
            </a:r>
            <a:r>
              <a:rPr lang="it-IT" sz="2000" dirty="0" smtClean="0">
                <a:solidFill>
                  <a:schemeClr val="bg1"/>
                </a:solidFill>
              </a:rPr>
              <a:t> reduce the </a:t>
            </a: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thickness</a:t>
            </a:r>
            <a:r>
              <a:rPr lang="it-IT" sz="2000" dirty="0" smtClean="0">
                <a:solidFill>
                  <a:schemeClr val="bg1"/>
                </a:solidFill>
              </a:rPr>
              <a:t> at the </a:t>
            </a:r>
            <a:r>
              <a:rPr lang="it-IT" sz="2000" dirty="0" err="1" smtClean="0">
                <a:solidFill>
                  <a:schemeClr val="bg1"/>
                </a:solidFill>
              </a:rPr>
              <a:t>same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time</a:t>
            </a:r>
            <a:r>
              <a:rPr lang="it-IT" sz="2000" dirty="0" smtClean="0">
                <a:solidFill>
                  <a:schemeClr val="bg1"/>
                </a:solidFill>
              </a:rPr>
              <a:t>, the </a:t>
            </a:r>
            <a:r>
              <a:rPr lang="it-IT" sz="2000" dirty="0" err="1" smtClean="0">
                <a:solidFill>
                  <a:schemeClr val="bg1"/>
                </a:solidFill>
              </a:rPr>
              <a:t>two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effects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cancel</a:t>
            </a:r>
            <a:r>
              <a:rPr lang="it-IT" sz="2000" dirty="0" smtClean="0">
                <a:solidFill>
                  <a:schemeClr val="bg1"/>
                </a:solidFill>
              </a:rPr>
              <a:t> out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4534088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rgbClr val="FF3300"/>
                </a:solidFill>
              </a:rPr>
              <a:t>Experimental</a:t>
            </a:r>
            <a:r>
              <a:rPr lang="it-IT" sz="2000" dirty="0" smtClean="0">
                <a:solidFill>
                  <a:srgbClr val="FF3300"/>
                </a:solidFill>
              </a:rPr>
              <a:t> data </a:t>
            </a:r>
            <a:r>
              <a:rPr lang="it-IT" sz="2000" dirty="0" smtClean="0">
                <a:solidFill>
                  <a:schemeClr val="bg1"/>
                </a:solidFill>
              </a:rPr>
              <a:t>show </a:t>
            </a:r>
            <a:r>
              <a:rPr lang="it-IT" sz="2000" dirty="0" err="1" smtClean="0">
                <a:solidFill>
                  <a:schemeClr val="bg1"/>
                </a:solidFill>
              </a:rPr>
              <a:t>that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wider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gaps</a:t>
            </a:r>
            <a:r>
              <a:rPr lang="it-IT" sz="2000" dirty="0" smtClean="0">
                <a:solidFill>
                  <a:schemeClr val="bg1"/>
                </a:solidFill>
              </a:rPr>
              <a:t> show </a:t>
            </a:r>
            <a:r>
              <a:rPr lang="it-IT" sz="2000" dirty="0" err="1" smtClean="0">
                <a:solidFill>
                  <a:srgbClr val="FF3300"/>
                </a:solidFill>
              </a:rPr>
              <a:t>higher</a:t>
            </a:r>
            <a:r>
              <a:rPr lang="it-IT" sz="2000" dirty="0" smtClean="0">
                <a:solidFill>
                  <a:srgbClr val="FF3300"/>
                </a:solidFill>
              </a:rPr>
              <a:t> rate </a:t>
            </a:r>
            <a:r>
              <a:rPr lang="it-IT" sz="2000" dirty="0" err="1" smtClean="0">
                <a:solidFill>
                  <a:srgbClr val="FF3300"/>
                </a:solidFill>
              </a:rPr>
              <a:t>capability</a:t>
            </a:r>
            <a:endParaRPr lang="it-IT" sz="2000" dirty="0" smtClean="0">
              <a:solidFill>
                <a:srgbClr val="FF3300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(</a:t>
            </a:r>
            <a:r>
              <a:rPr lang="it-IT" sz="2000" dirty="0" err="1" smtClean="0">
                <a:solidFill>
                  <a:schemeClr val="bg1"/>
                </a:solidFill>
              </a:rPr>
              <a:t>also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other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reasons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It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would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be</a:t>
            </a:r>
            <a:r>
              <a:rPr lang="it-IT" dirty="0" smtClean="0">
                <a:solidFill>
                  <a:schemeClr val="bg1"/>
                </a:solidFill>
              </a:rPr>
              <a:t> “</a:t>
            </a:r>
            <a:r>
              <a:rPr lang="it-IT" dirty="0" err="1" smtClean="0">
                <a:solidFill>
                  <a:schemeClr val="bg1"/>
                </a:solidFill>
              </a:rPr>
              <a:t>strange</a:t>
            </a:r>
            <a:r>
              <a:rPr lang="it-IT" dirty="0" smtClean="0">
                <a:solidFill>
                  <a:schemeClr val="bg1"/>
                </a:solidFill>
              </a:rPr>
              <a:t>”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the 2 mm gap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minimum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681564" y="3667306"/>
            <a:ext cx="4330478" cy="3074062"/>
            <a:chOff x="4681564" y="3466732"/>
            <a:chExt cx="4330478" cy="3074062"/>
          </a:xfrm>
        </p:grpSpPr>
        <p:pic>
          <p:nvPicPr>
            <p:cNvPr id="266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251" t="1183" r="2920" b="2366"/>
            <a:stretch>
              <a:fillRect/>
            </a:stretch>
          </p:blipFill>
          <p:spPr bwMode="auto">
            <a:xfrm>
              <a:off x="4681564" y="3466732"/>
              <a:ext cx="4330478" cy="307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4480346" y="4619180"/>
              <a:ext cx="785793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Efficiency</a:t>
              </a:r>
              <a:endParaRPr lang="it-IT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Freccia a destra 11"/>
          <p:cNvSpPr/>
          <p:nvPr/>
        </p:nvSpPr>
        <p:spPr bwMode="auto">
          <a:xfrm rot="21213859">
            <a:off x="3999721" y="4809412"/>
            <a:ext cx="1512168" cy="1525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ttangolo 38"/>
          <p:cNvSpPr/>
          <p:nvPr/>
        </p:nvSpPr>
        <p:spPr bwMode="auto">
          <a:xfrm>
            <a:off x="6660232" y="980728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ttangolo 39"/>
          <p:cNvSpPr/>
          <p:nvPr/>
        </p:nvSpPr>
        <p:spPr bwMode="auto">
          <a:xfrm>
            <a:off x="6660232" y="1268760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Connettore 1 40"/>
          <p:cNvCxnSpPr/>
          <p:nvPr/>
        </p:nvCxnSpPr>
        <p:spPr bwMode="auto">
          <a:xfrm>
            <a:off x="6804248" y="908720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ttore 1 44"/>
          <p:cNvCxnSpPr/>
          <p:nvPr/>
        </p:nvCxnSpPr>
        <p:spPr bwMode="auto">
          <a:xfrm>
            <a:off x="6804248" y="1556792"/>
            <a:ext cx="1728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ttangolo 45"/>
          <p:cNvSpPr/>
          <p:nvPr/>
        </p:nvSpPr>
        <p:spPr bwMode="auto">
          <a:xfrm>
            <a:off x="6660232" y="2348880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ttangolo 46"/>
          <p:cNvSpPr/>
          <p:nvPr/>
        </p:nvSpPr>
        <p:spPr bwMode="auto">
          <a:xfrm>
            <a:off x="6660232" y="2996952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2" name="Connettore 1 51"/>
          <p:cNvCxnSpPr/>
          <p:nvPr/>
        </p:nvCxnSpPr>
        <p:spPr bwMode="auto">
          <a:xfrm>
            <a:off x="6804248" y="3284984"/>
            <a:ext cx="1728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241" name="Object 1"/>
          <p:cNvGraphicFramePr>
            <a:graphicFrameLocks noChangeAspect="1"/>
          </p:cNvGraphicFramePr>
          <p:nvPr/>
        </p:nvGraphicFramePr>
        <p:xfrm>
          <a:off x="7043738" y="2636838"/>
          <a:ext cx="12017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7" name="Equazione" r:id="rId5" imgW="736560" imgH="228600" progId="Equation.3">
                  <p:embed/>
                </p:oleObj>
              </mc:Choice>
              <mc:Fallback>
                <p:oleObj name="Equazione" r:id="rId5" imgW="73656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2636838"/>
                        <a:ext cx="12017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6012160" y="1689373"/>
          <a:ext cx="11604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8" name="Equazione" r:id="rId7" imgW="711000" imgH="228600" progId="Equation.3">
                  <p:embed/>
                </p:oleObj>
              </mc:Choice>
              <mc:Fallback>
                <p:oleObj name="Equazione" r:id="rId7" imgW="711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689373"/>
                        <a:ext cx="11604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ccia a destra 31"/>
          <p:cNvSpPr/>
          <p:nvPr/>
        </p:nvSpPr>
        <p:spPr bwMode="auto">
          <a:xfrm rot="19695694">
            <a:off x="6623084" y="1378821"/>
            <a:ext cx="878887" cy="9237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41645" y="548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5" name="Connettore 1 34"/>
          <p:cNvCxnSpPr/>
          <p:nvPr/>
        </p:nvCxnSpPr>
        <p:spPr bwMode="auto">
          <a:xfrm>
            <a:off x="7452320" y="908720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ttore 1 35"/>
          <p:cNvCxnSpPr/>
          <p:nvPr/>
        </p:nvCxnSpPr>
        <p:spPr bwMode="auto">
          <a:xfrm>
            <a:off x="8100392" y="908720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ttore 1 36"/>
          <p:cNvCxnSpPr/>
          <p:nvPr/>
        </p:nvCxnSpPr>
        <p:spPr bwMode="auto">
          <a:xfrm>
            <a:off x="6774431" y="2277519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CasellaDiTesto 37"/>
          <p:cNvSpPr txBox="1"/>
          <p:nvPr/>
        </p:nvSpPr>
        <p:spPr>
          <a:xfrm>
            <a:off x="7511828" y="19174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3" name="Connettore 1 52"/>
          <p:cNvCxnSpPr/>
          <p:nvPr/>
        </p:nvCxnSpPr>
        <p:spPr bwMode="auto">
          <a:xfrm>
            <a:off x="7422503" y="2277519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nettore 1 53"/>
          <p:cNvCxnSpPr/>
          <p:nvPr/>
        </p:nvCxnSpPr>
        <p:spPr bwMode="auto">
          <a:xfrm>
            <a:off x="8070575" y="2277519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CasellaDiTesto 54"/>
          <p:cNvSpPr txBox="1"/>
          <p:nvPr/>
        </p:nvSpPr>
        <p:spPr>
          <a:xfrm>
            <a:off x="7524328" y="15567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7544206" y="32756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200834"/>
            <a:ext cx="6152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Time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resolution</a:t>
            </a:r>
            <a:r>
              <a:rPr lang="it-IT" sz="4000" dirty="0" smtClean="0">
                <a:solidFill>
                  <a:srgbClr val="C00000"/>
                </a:solidFill>
              </a:rPr>
              <a:t> in </a:t>
            </a:r>
            <a:r>
              <a:rPr lang="it-IT" sz="4000" dirty="0" err="1" smtClean="0">
                <a:solidFill>
                  <a:srgbClr val="C00000"/>
                </a:solidFill>
              </a:rPr>
              <a:t>an</a:t>
            </a:r>
            <a:r>
              <a:rPr lang="it-IT" sz="4000" dirty="0" smtClean="0">
                <a:solidFill>
                  <a:srgbClr val="C00000"/>
                </a:solidFill>
              </a:rPr>
              <a:t> RPC</a:t>
            </a:r>
          </a:p>
        </p:txBody>
      </p:sp>
      <p:pic>
        <p:nvPicPr>
          <p:cNvPr id="41" name="Picture 8" descr="Slid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184400" cy="1689100"/>
          </a:xfrm>
          <a:prstGeom prst="rect">
            <a:avLst/>
          </a:prstGeom>
          <a:noFill/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731495" y="899925"/>
            <a:ext cx="63273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What is the origin of signal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time fluctuations</a:t>
            </a:r>
            <a:r>
              <a:rPr lang="en-GB" sz="16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in an RPC? </a:t>
            </a:r>
          </a:p>
          <a:p>
            <a:pPr algn="ctr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There are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very good analytic studies (</a:t>
            </a:r>
            <a:r>
              <a:rPr lang="en-GB" b="1" dirty="0" err="1" smtClean="0">
                <a:solidFill>
                  <a:srgbClr val="FF0000"/>
                </a:solidFill>
                <a:latin typeface="+mn-lt"/>
              </a:rPr>
              <a:t>Mangiarotti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 et al.), </a:t>
            </a:r>
          </a:p>
          <a:p>
            <a:pPr algn="ctr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here just a few hints will be given from a MC point of view</a:t>
            </a:r>
            <a:r>
              <a:rPr lang="en-GB" dirty="0" smtClean="0">
                <a:solidFill>
                  <a:srgbClr val="3333CC"/>
                </a:solidFill>
                <a:latin typeface="+mn-lt"/>
              </a:rPr>
              <a:t>.</a:t>
            </a:r>
          </a:p>
        </p:txBody>
      </p: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311150" y="3124200"/>
          <a:ext cx="51895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2" name="Equation" r:id="rId5" imgW="2819160" imgH="482400" progId="Equation.3">
                  <p:embed/>
                </p:oleObj>
              </mc:Choice>
              <mc:Fallback>
                <p:oleObj name="Equation" r:id="rId5" imgW="281916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124200"/>
                        <a:ext cx="5189538" cy="885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1"/>
          <p:cNvGraphicFramePr>
            <a:graphicFrameLocks noChangeAspect="1"/>
          </p:cNvGraphicFramePr>
          <p:nvPr/>
        </p:nvGraphicFramePr>
        <p:xfrm>
          <a:off x="5715000" y="3200400"/>
          <a:ext cx="1106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3" name="Equation" r:id="rId7" imgW="419040" imgH="228600" progId="Equation.3">
                  <p:embed/>
                </p:oleObj>
              </mc:Choice>
              <mc:Fallback>
                <p:oleObj name="Equation" r:id="rId7" imgW="419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00400"/>
                        <a:ext cx="1106488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51520" y="5517232"/>
            <a:ext cx="874871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All the cluster in the gap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contribute at the same manner</a:t>
            </a:r>
            <a:r>
              <a:rPr lang="en-GB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to the signal</a:t>
            </a:r>
          </a:p>
          <a:p>
            <a:pPr algn="just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Fluctuation </a:t>
            </a:r>
            <a:r>
              <a:rPr lang="en-GB" dirty="0" smtClean="0">
                <a:solidFill>
                  <a:srgbClr val="FF0000"/>
                </a:solidFill>
              </a:rPr>
              <a:t>are not (directly) related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to the particle </a:t>
            </a:r>
            <a:r>
              <a:rPr lang="en-GB" dirty="0" smtClean="0">
                <a:solidFill>
                  <a:srgbClr val="FF0000"/>
                </a:solidFill>
              </a:rPr>
              <a:t>transit time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in the gas gap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57200" y="4403725"/>
            <a:ext cx="5999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en-GB" sz="1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Total</a:t>
            </a:r>
            <a:r>
              <a:rPr lang="en-GB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number of clusters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 Total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number of electrons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in each cluster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Fluctuations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superimposed on the exponential growth</a:t>
            </a: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3439353" y="4648200"/>
            <a:ext cx="619125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V="1">
            <a:off x="4088295" y="3276600"/>
            <a:ext cx="0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V="1">
            <a:off x="4572000" y="3733800"/>
            <a:ext cx="0" cy="919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V="1">
            <a:off x="4859338" y="3657600"/>
            <a:ext cx="17462" cy="135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4101751" y="32766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2843213" y="1985595"/>
            <a:ext cx="597693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4" name="Group 32"/>
          <p:cNvGrpSpPr>
            <a:grpSpLocks/>
          </p:cNvGrpSpPr>
          <p:nvPr/>
        </p:nvGrpSpPr>
        <p:grpSpPr bwMode="auto">
          <a:xfrm>
            <a:off x="7524750" y="3427413"/>
            <a:ext cx="1150938" cy="288925"/>
            <a:chOff x="4740" y="2069"/>
            <a:chExt cx="725" cy="182"/>
          </a:xfrm>
        </p:grpSpPr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4740" y="2069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5012" y="206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5012" y="225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V="1">
              <a:off x="5239" y="206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5239" y="206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0" name="Freccia a destra 59"/>
          <p:cNvSpPr/>
          <p:nvPr/>
        </p:nvSpPr>
        <p:spPr bwMode="auto">
          <a:xfrm>
            <a:off x="7020272" y="3429000"/>
            <a:ext cx="1131416" cy="2880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Ovale 60"/>
          <p:cNvSpPr/>
          <p:nvPr/>
        </p:nvSpPr>
        <p:spPr bwMode="auto">
          <a:xfrm>
            <a:off x="3799790" y="3284984"/>
            <a:ext cx="288032" cy="36004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11560" y="40677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Present</a:t>
            </a:r>
            <a:r>
              <a:rPr lang="it-IT" b="1" dirty="0" smtClean="0">
                <a:solidFill>
                  <a:srgbClr val="002060"/>
                </a:solidFill>
              </a:rPr>
              <a:t> at low rate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70" name="Connettore 2 69"/>
          <p:cNvCxnSpPr/>
          <p:nvPr/>
        </p:nvCxnSpPr>
        <p:spPr bwMode="auto">
          <a:xfrm>
            <a:off x="3923928" y="2780928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Line 17"/>
          <p:cNvSpPr>
            <a:spLocks noChangeShapeType="1"/>
          </p:cNvSpPr>
          <p:nvPr/>
        </p:nvSpPr>
        <p:spPr bwMode="auto">
          <a:xfrm flipV="1">
            <a:off x="3923928" y="2780928"/>
            <a:ext cx="1368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5364088" y="2276872"/>
            <a:ext cx="3168352" cy="92333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Only present at high rate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Fluctuations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of </a:t>
            </a:r>
            <a:r>
              <a:rPr lang="el-GR" dirty="0" smtClean="0">
                <a:solidFill>
                  <a:srgbClr val="FF0000"/>
                </a:solidFill>
                <a:latin typeface="+mn-lt"/>
                <a:cs typeface="Times New Roman"/>
              </a:rPr>
              <a:t>η</a:t>
            </a:r>
            <a:endParaRPr lang="it-IT" dirty="0" smtClean="0">
              <a:solidFill>
                <a:srgbClr val="FF0000"/>
              </a:solidFill>
              <a:latin typeface="+mn-lt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  <a:latin typeface="+mn-lt"/>
                <a:cs typeface="Times New Roman"/>
              </a:rPr>
              <a:t>Fluctuations</a:t>
            </a:r>
            <a:r>
              <a:rPr lang="it-IT" dirty="0" smtClean="0">
                <a:solidFill>
                  <a:schemeClr val="bg1"/>
                </a:solidFill>
                <a:latin typeface="+mn-lt"/>
                <a:cs typeface="Times New Roman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+mn-lt"/>
                <a:cs typeface="Times New Roman"/>
              </a:rPr>
              <a:t>of</a:t>
            </a:r>
            <a:r>
              <a:rPr lang="it-IT" dirty="0" smtClean="0">
                <a:solidFill>
                  <a:schemeClr val="bg1"/>
                </a:solidFill>
                <a:latin typeface="+mn-lt"/>
                <a:cs typeface="Times New Roman"/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latin typeface="+mn-lt"/>
                <a:cs typeface="Times New Roman"/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  <a:latin typeface="+mn-lt"/>
                <a:cs typeface="Times New Roman"/>
              </a:rPr>
              <a:t>d</a:t>
            </a:r>
            <a:endParaRPr lang="it-IT" i="1" baseline="-25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200834"/>
            <a:ext cx="6383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Time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resolution</a:t>
            </a:r>
            <a:r>
              <a:rPr lang="it-IT" sz="4000" dirty="0" smtClean="0">
                <a:solidFill>
                  <a:srgbClr val="C00000"/>
                </a:solidFill>
              </a:rPr>
              <a:t> at high rate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print"/>
          <a:srcRect r="7352"/>
          <a:stretch>
            <a:fillRect/>
          </a:stretch>
        </p:blipFill>
        <p:spPr bwMode="auto">
          <a:xfrm>
            <a:off x="4191000" y="1100138"/>
            <a:ext cx="45720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419600" y="914400"/>
            <a:ext cx="4273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Data from C.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Bacci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352(1995) 552-556</a:t>
            </a:r>
            <a:endParaRPr lang="en-GB" sz="2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209800" y="1447800"/>
            <a:ext cx="1214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3333CC"/>
                </a:solidFill>
                <a:latin typeface="Comic Sans MS" pitchFamily="66" charset="0"/>
              </a:rPr>
              <a:t>0.2 kHz/cm</a:t>
            </a:r>
            <a:r>
              <a:rPr lang="en-GB" sz="1400" baseline="30000" smtClean="0">
                <a:solidFill>
                  <a:srgbClr val="3333CC"/>
                </a:solidFill>
                <a:latin typeface="Comic Sans MS" pitchFamily="66" charset="0"/>
              </a:rPr>
              <a:t>2</a:t>
            </a:r>
            <a:endParaRPr lang="en-GB" sz="1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=0.9 ns</a:t>
            </a: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438400" y="2057400"/>
            <a:ext cx="1033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3333CC"/>
                </a:solidFill>
                <a:latin typeface="Comic Sans MS" pitchFamily="66" charset="0"/>
              </a:rPr>
              <a:t>1 </a:t>
            </a:r>
            <a:r>
              <a:rPr lang="en-GB" sz="1400" smtClean="0">
                <a:solidFill>
                  <a:srgbClr val="000000"/>
                </a:solidFill>
                <a:latin typeface="Comic Sans MS" pitchFamily="66" charset="0"/>
              </a:rPr>
              <a:t>kHz/cm</a:t>
            </a:r>
            <a:r>
              <a:rPr lang="en-GB" sz="1400" baseline="3000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endParaRPr lang="en-GB" sz="140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=1.2 ns</a:t>
            </a: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886075" y="2895600"/>
            <a:ext cx="1166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FF0000"/>
                </a:solidFill>
                <a:latin typeface="Comic Sans MS" pitchFamily="66" charset="0"/>
              </a:rPr>
              <a:t>4 kHz/cm</a:t>
            </a:r>
            <a:r>
              <a:rPr lang="en-GB" sz="1400" baseline="30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=1.6 ns</a:t>
            </a: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85800" y="12954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mtClean="0">
                <a:solidFill>
                  <a:srgbClr val="808080"/>
                </a:solidFill>
                <a:latin typeface="Comic Sans MS" pitchFamily="66" charset="0"/>
              </a:rPr>
              <a:t>Simulated</a:t>
            </a:r>
            <a:endParaRPr lang="en-GB" sz="2400" smtClean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010400" y="1295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mtClean="0">
                <a:solidFill>
                  <a:srgbClr val="808080"/>
                </a:solidFill>
                <a:latin typeface="Comic Sans MS" pitchFamily="66" charset="0"/>
              </a:rPr>
              <a:t>Experimental</a:t>
            </a:r>
            <a:endParaRPr lang="en-GB" sz="2400" smtClean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029200" y="1447800"/>
            <a:ext cx="8382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04800" y="5025950"/>
            <a:ext cx="84740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dirty="0" smtClean="0">
                <a:solidFill>
                  <a:srgbClr val="FF0000"/>
                </a:solidFill>
                <a:latin typeface="+mn-lt"/>
              </a:rPr>
              <a:t>General behaviour well reproduced ...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Simulated time resolutions slightly less than experimental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“Instrumental” effects not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included</a:t>
            </a:r>
          </a:p>
          <a:p>
            <a:pPr lvl="0" eaLnBrk="0" hangingPunct="0"/>
            <a:r>
              <a:rPr lang="en-GB" dirty="0">
                <a:solidFill>
                  <a:srgbClr val="000000"/>
                </a:solidFill>
                <a:latin typeface="Arial"/>
              </a:rPr>
              <a:t>Note that all these aspects related to time resolution </a:t>
            </a:r>
            <a:r>
              <a:rPr lang="en-GB" dirty="0">
                <a:solidFill>
                  <a:srgbClr val="FF0000"/>
                </a:solidFill>
                <a:latin typeface="Arial"/>
              </a:rPr>
              <a:t>cannot be accounted for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in the static model</a:t>
            </a:r>
          </a:p>
          <a:p>
            <a:pPr eaLnBrk="0" hangingPunct="0">
              <a:buFont typeface="Wingdings" pitchFamily="2" charset="2"/>
              <a:buChar char="ü"/>
            </a:pP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AutoShape 20"/>
          <p:cNvSpPr>
            <a:spLocks/>
          </p:cNvSpPr>
          <p:nvPr/>
        </p:nvSpPr>
        <p:spPr bwMode="auto">
          <a:xfrm>
            <a:off x="3733800" y="5551512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5856" y="797803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0" hangingPunct="0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The avalanche charge arriving on the electrodes surfaces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spreads more or less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depending on ration between surface resistivity </a:t>
            </a:r>
            <a:r>
              <a:rPr lang="el-GR" sz="1600" i="1" dirty="0" smtClean="0">
                <a:solidFill>
                  <a:schemeClr val="bg1"/>
                </a:solidFill>
                <a:latin typeface="+mn-lt"/>
              </a:rPr>
              <a:t>ρ</a:t>
            </a:r>
            <a:r>
              <a:rPr lang="it-IT" sz="1600" i="1" baseline="-25000" dirty="0" err="1" smtClean="0">
                <a:solidFill>
                  <a:schemeClr val="bg1"/>
                </a:solidFill>
                <a:latin typeface="+mn-lt"/>
              </a:rPr>
              <a:t>sur</a:t>
            </a:r>
            <a:r>
              <a:rPr lang="it-IT" sz="16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and volume resistivity </a:t>
            </a:r>
            <a:r>
              <a:rPr lang="el-GR" sz="1600" i="1" dirty="0" smtClean="0">
                <a:solidFill>
                  <a:schemeClr val="bg1"/>
                </a:solidFill>
              </a:rPr>
              <a:t>ρ</a:t>
            </a:r>
            <a:r>
              <a:rPr lang="it-IT" sz="1600" i="1" baseline="-25000" dirty="0" err="1" smtClean="0">
                <a:solidFill>
                  <a:schemeClr val="bg1"/>
                </a:solidFill>
              </a:rPr>
              <a:t>vol</a:t>
            </a:r>
            <a:r>
              <a:rPr lang="en-GB" sz="1600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It has a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direct influence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on the amount of voltage drop in the gap</a:t>
            </a:r>
            <a:endParaRPr lang="en-GB" sz="14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520824" y="1700808"/>
            <a:ext cx="6096000" cy="1222375"/>
            <a:chOff x="720" y="912"/>
            <a:chExt cx="3840" cy="770"/>
          </a:xfrm>
        </p:grpSpPr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720" y="1159"/>
              <a:ext cx="1488" cy="329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73" name="Oval 25"/>
            <p:cNvSpPr>
              <a:spLocks noChangeArrowheads="1"/>
            </p:cNvSpPr>
            <p:nvPr/>
          </p:nvSpPr>
          <p:spPr bwMode="auto">
            <a:xfrm>
              <a:off x="1104" y="1241"/>
              <a:ext cx="720" cy="151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round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/>
          </p:nvSpPr>
          <p:spPr bwMode="auto">
            <a:xfrm>
              <a:off x="2928" y="1166"/>
              <a:ext cx="1632" cy="274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3072" y="1166"/>
              <a:ext cx="1344" cy="274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9525">
              <a:round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91" name="Text Box 43"/>
            <p:cNvSpPr txBox="1">
              <a:spLocks noChangeArrowheads="1"/>
            </p:cNvSpPr>
            <p:nvPr/>
          </p:nvSpPr>
          <p:spPr bwMode="auto">
            <a:xfrm>
              <a:off x="1451" y="1488"/>
              <a:ext cx="4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dirty="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GB" sz="1400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“large”</a:t>
              </a:r>
              <a:endParaRPr lang="en-GB" sz="14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3292" name="Text Box 44"/>
            <p:cNvSpPr txBox="1">
              <a:spLocks noChangeArrowheads="1"/>
            </p:cNvSpPr>
            <p:nvPr/>
          </p:nvSpPr>
          <p:spPr bwMode="auto">
            <a:xfrm>
              <a:off x="3744" y="1442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“small”</a:t>
              </a:r>
              <a:endParaRPr lang="en-GB" sz="14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1104" y="912"/>
              <a:ext cx="816" cy="33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352" y="432"/>
                </a:cxn>
                <a:cxn ang="0">
                  <a:pos x="160" y="528"/>
                </a:cxn>
                <a:cxn ang="0">
                  <a:pos x="1312" y="528"/>
                </a:cxn>
                <a:cxn ang="0">
                  <a:pos x="1024" y="432"/>
                </a:cxn>
                <a:cxn ang="0">
                  <a:pos x="736" y="0"/>
                </a:cxn>
              </a:cxnLst>
              <a:rect l="0" t="0" r="r" b="b"/>
              <a:pathLst>
                <a:path w="1456" h="544">
                  <a:moveTo>
                    <a:pt x="688" y="0"/>
                  </a:moveTo>
                  <a:cubicBezTo>
                    <a:pt x="564" y="172"/>
                    <a:pt x="440" y="344"/>
                    <a:pt x="352" y="432"/>
                  </a:cubicBezTo>
                  <a:cubicBezTo>
                    <a:pt x="264" y="520"/>
                    <a:pt x="0" y="512"/>
                    <a:pt x="160" y="528"/>
                  </a:cubicBezTo>
                  <a:cubicBezTo>
                    <a:pt x="320" y="544"/>
                    <a:pt x="1168" y="544"/>
                    <a:pt x="1312" y="528"/>
                  </a:cubicBezTo>
                  <a:cubicBezTo>
                    <a:pt x="1456" y="512"/>
                    <a:pt x="1120" y="520"/>
                    <a:pt x="1024" y="432"/>
                  </a:cubicBezTo>
                  <a:cubicBezTo>
                    <a:pt x="928" y="344"/>
                    <a:pt x="784" y="72"/>
                    <a:pt x="736" y="0"/>
                  </a:cubicBezTo>
                </a:path>
              </a:pathLst>
            </a:custGeom>
            <a:gradFill rotWithShape="0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02" name="Freeform 54"/>
            <p:cNvSpPr>
              <a:spLocks/>
            </p:cNvSpPr>
            <p:nvPr/>
          </p:nvSpPr>
          <p:spPr bwMode="auto">
            <a:xfrm>
              <a:off x="3360" y="912"/>
              <a:ext cx="816" cy="33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352" y="432"/>
                </a:cxn>
                <a:cxn ang="0">
                  <a:pos x="160" y="528"/>
                </a:cxn>
                <a:cxn ang="0">
                  <a:pos x="1312" y="528"/>
                </a:cxn>
                <a:cxn ang="0">
                  <a:pos x="1024" y="432"/>
                </a:cxn>
                <a:cxn ang="0">
                  <a:pos x="736" y="0"/>
                </a:cxn>
              </a:cxnLst>
              <a:rect l="0" t="0" r="r" b="b"/>
              <a:pathLst>
                <a:path w="1456" h="544">
                  <a:moveTo>
                    <a:pt x="688" y="0"/>
                  </a:moveTo>
                  <a:cubicBezTo>
                    <a:pt x="564" y="172"/>
                    <a:pt x="440" y="344"/>
                    <a:pt x="352" y="432"/>
                  </a:cubicBezTo>
                  <a:cubicBezTo>
                    <a:pt x="264" y="520"/>
                    <a:pt x="0" y="512"/>
                    <a:pt x="160" y="528"/>
                  </a:cubicBezTo>
                  <a:cubicBezTo>
                    <a:pt x="320" y="544"/>
                    <a:pt x="1168" y="544"/>
                    <a:pt x="1312" y="528"/>
                  </a:cubicBezTo>
                  <a:cubicBezTo>
                    <a:pt x="1456" y="512"/>
                    <a:pt x="1120" y="520"/>
                    <a:pt x="1024" y="432"/>
                  </a:cubicBezTo>
                  <a:cubicBezTo>
                    <a:pt x="928" y="344"/>
                    <a:pt x="784" y="72"/>
                    <a:pt x="736" y="0"/>
                  </a:cubicBezTo>
                </a:path>
              </a:pathLst>
            </a:custGeom>
            <a:gradFill rotWithShape="0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03" name="Text Box 55"/>
            <p:cNvSpPr txBox="1">
              <a:spLocks noChangeArrowheads="1"/>
            </p:cNvSpPr>
            <p:nvPr/>
          </p:nvSpPr>
          <p:spPr bwMode="auto">
            <a:xfrm>
              <a:off x="2304" y="912"/>
              <a:ext cx="7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 smtClean="0">
                  <a:solidFill>
                    <a:schemeClr val="bg1"/>
                  </a:solidFill>
                  <a:latin typeface="+mn-lt"/>
                </a:rPr>
                <a:t>avalanche</a:t>
              </a:r>
              <a:endParaRPr lang="en-GB" sz="24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3481" name="Text Box 233"/>
          <p:cNvSpPr txBox="1">
            <a:spLocks noChangeArrowheads="1"/>
          </p:cNvSpPr>
          <p:nvPr/>
        </p:nvSpPr>
        <p:spPr bwMode="auto">
          <a:xfrm>
            <a:off x="7772400" y="4859734"/>
            <a:ext cx="11200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“Surface” coupling resistors</a:t>
            </a:r>
          </a:p>
        </p:txBody>
      </p:sp>
      <p:sp>
        <p:nvSpPr>
          <p:cNvPr id="53484" name="Line 236"/>
          <p:cNvSpPr>
            <a:spLocks noChangeShapeType="1"/>
          </p:cNvSpPr>
          <p:nvPr/>
        </p:nvSpPr>
        <p:spPr bwMode="auto">
          <a:xfrm>
            <a:off x="3505200" y="3761184"/>
            <a:ext cx="1905000" cy="3124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836613" y="4065984"/>
            <a:ext cx="6248400" cy="2387600"/>
            <a:chOff x="432" y="2112"/>
            <a:chExt cx="3936" cy="1504"/>
          </a:xfrm>
        </p:grpSpPr>
        <p:sp>
          <p:nvSpPr>
            <p:cNvPr id="53310" name="Rectangle 62"/>
            <p:cNvSpPr>
              <a:spLocks noChangeArrowheads="1"/>
            </p:cNvSpPr>
            <p:nvPr/>
          </p:nvSpPr>
          <p:spPr bwMode="auto">
            <a:xfrm>
              <a:off x="986" y="3037"/>
              <a:ext cx="3375" cy="39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11" name="Rectangle 63"/>
            <p:cNvSpPr>
              <a:spLocks noChangeArrowheads="1"/>
            </p:cNvSpPr>
            <p:nvPr/>
          </p:nvSpPr>
          <p:spPr bwMode="auto">
            <a:xfrm>
              <a:off x="993" y="2112"/>
              <a:ext cx="3375" cy="393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>
              <a:off x="617" y="2112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13" name="Line 65"/>
            <p:cNvSpPr>
              <a:spLocks noChangeShapeType="1"/>
            </p:cNvSpPr>
            <p:nvPr/>
          </p:nvSpPr>
          <p:spPr bwMode="auto">
            <a:xfrm>
              <a:off x="617" y="2112"/>
              <a:ext cx="0" cy="5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2497" y="2505"/>
              <a:ext cx="474" cy="523"/>
              <a:chOff x="1680" y="2304"/>
              <a:chExt cx="720" cy="912"/>
            </a:xfrm>
          </p:grpSpPr>
          <p:sp>
            <p:nvSpPr>
              <p:cNvPr id="53315" name="Line 67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16" name="Line 68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17" name="Line 69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18" name="Line 70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2343" y="3037"/>
              <a:ext cx="387" cy="394"/>
              <a:chOff x="1680" y="2304"/>
              <a:chExt cx="720" cy="912"/>
            </a:xfrm>
          </p:grpSpPr>
          <p:sp>
            <p:nvSpPr>
              <p:cNvPr id="53320" name="Line 72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21" name="Line 73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22" name="Line 74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23" name="Line 75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76"/>
            <p:cNvGrpSpPr>
              <a:grpSpLocks/>
            </p:cNvGrpSpPr>
            <p:nvPr/>
          </p:nvGrpSpPr>
          <p:grpSpPr bwMode="auto">
            <a:xfrm>
              <a:off x="2519" y="3037"/>
              <a:ext cx="493" cy="394"/>
              <a:chOff x="2544" y="2016"/>
              <a:chExt cx="672" cy="720"/>
            </a:xfrm>
          </p:grpSpPr>
          <p:grpSp>
            <p:nvGrpSpPr>
              <p:cNvPr id="7" name="Group 77"/>
              <p:cNvGrpSpPr>
                <a:grpSpLocks/>
              </p:cNvGrpSpPr>
              <p:nvPr/>
            </p:nvGrpSpPr>
            <p:grpSpPr bwMode="auto">
              <a:xfrm>
                <a:off x="2976" y="2016"/>
                <a:ext cx="240" cy="720"/>
                <a:chOff x="4992" y="1920"/>
                <a:chExt cx="288" cy="1440"/>
              </a:xfrm>
            </p:grpSpPr>
            <p:sp>
              <p:nvSpPr>
                <p:cNvPr id="53326" name="Line 78"/>
                <p:cNvSpPr>
                  <a:spLocks noChangeShapeType="1"/>
                </p:cNvSpPr>
                <p:nvPr/>
              </p:nvSpPr>
              <p:spPr bwMode="auto">
                <a:xfrm>
                  <a:off x="4992" y="22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27" name="Line 79"/>
                <p:cNvSpPr>
                  <a:spLocks noChangeShapeType="1"/>
                </p:cNvSpPr>
                <p:nvPr/>
              </p:nvSpPr>
              <p:spPr bwMode="auto">
                <a:xfrm>
                  <a:off x="4992" y="3024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28" name="Line 80"/>
                <p:cNvSpPr>
                  <a:spLocks noChangeShapeType="1"/>
                </p:cNvSpPr>
                <p:nvPr/>
              </p:nvSpPr>
              <p:spPr bwMode="auto">
                <a:xfrm>
                  <a:off x="4992" y="264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29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992" y="244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992" y="2832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992" y="2160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2" name="Line 84"/>
                <p:cNvSpPr>
                  <a:spLocks noChangeShapeType="1"/>
                </p:cNvSpPr>
                <p:nvPr/>
              </p:nvSpPr>
              <p:spPr bwMode="auto">
                <a:xfrm>
                  <a:off x="5136" y="19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3" name="Line 85"/>
                <p:cNvSpPr>
                  <a:spLocks noChangeShapeType="1"/>
                </p:cNvSpPr>
                <p:nvPr/>
              </p:nvSpPr>
              <p:spPr bwMode="auto">
                <a:xfrm>
                  <a:off x="5136" y="31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3334" name="Line 86"/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35" name="Line 87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88"/>
            <p:cNvGrpSpPr>
              <a:grpSpLocks/>
            </p:cNvGrpSpPr>
            <p:nvPr/>
          </p:nvGrpSpPr>
          <p:grpSpPr bwMode="auto">
            <a:xfrm>
              <a:off x="2343" y="2112"/>
              <a:ext cx="669" cy="393"/>
              <a:chOff x="2304" y="2016"/>
              <a:chExt cx="912" cy="720"/>
            </a:xfrm>
          </p:grpSpPr>
          <p:grpSp>
            <p:nvGrpSpPr>
              <p:cNvPr id="9" name="Group 89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338" name="Line 90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9" name="Line 91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40" name="Line 92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41" name="Line 93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" name="Group 94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11" name="Group 95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34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7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8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9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5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5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352" name="Line 104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53" name="Line 10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53354" name="Line 106"/>
            <p:cNvSpPr>
              <a:spLocks noChangeShapeType="1"/>
            </p:cNvSpPr>
            <p:nvPr/>
          </p:nvSpPr>
          <p:spPr bwMode="auto">
            <a:xfrm>
              <a:off x="634" y="3431"/>
              <a:ext cx="36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07"/>
            <p:cNvGrpSpPr>
              <a:grpSpLocks/>
            </p:cNvGrpSpPr>
            <p:nvPr/>
          </p:nvGrpSpPr>
          <p:grpSpPr bwMode="auto">
            <a:xfrm>
              <a:off x="432" y="2725"/>
              <a:ext cx="364" cy="41"/>
              <a:chOff x="1968" y="1728"/>
              <a:chExt cx="331" cy="32"/>
            </a:xfrm>
          </p:grpSpPr>
          <p:sp>
            <p:nvSpPr>
              <p:cNvPr id="53356" name="Line 108"/>
              <p:cNvSpPr>
                <a:spLocks noChangeShapeType="1"/>
              </p:cNvSpPr>
              <p:nvPr/>
            </p:nvSpPr>
            <p:spPr bwMode="auto">
              <a:xfrm>
                <a:off x="1968" y="1728"/>
                <a:ext cx="33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57" name="Line 109"/>
              <p:cNvSpPr>
                <a:spLocks noChangeShapeType="1"/>
              </p:cNvSpPr>
              <p:nvPr/>
            </p:nvSpPr>
            <p:spPr bwMode="auto">
              <a:xfrm>
                <a:off x="2032" y="1760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3358" name="Line 110"/>
            <p:cNvSpPr>
              <a:spLocks noChangeShapeType="1"/>
            </p:cNvSpPr>
            <p:nvPr/>
          </p:nvSpPr>
          <p:spPr bwMode="auto">
            <a:xfrm>
              <a:off x="617" y="2775"/>
              <a:ext cx="0" cy="6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59" name="Text Box 111"/>
            <p:cNvSpPr txBox="1">
              <a:spLocks noChangeArrowheads="1"/>
            </p:cNvSpPr>
            <p:nvPr/>
          </p:nvSpPr>
          <p:spPr bwMode="auto">
            <a:xfrm>
              <a:off x="2228" y="2594"/>
              <a:ext cx="5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60" name="Text Box 112"/>
            <p:cNvSpPr txBox="1">
              <a:spLocks noChangeArrowheads="1"/>
            </p:cNvSpPr>
            <p:nvPr/>
          </p:nvSpPr>
          <p:spPr bwMode="auto">
            <a:xfrm>
              <a:off x="3000" y="3050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61" name="Text Box 113"/>
            <p:cNvSpPr txBox="1">
              <a:spLocks noChangeArrowheads="1"/>
            </p:cNvSpPr>
            <p:nvPr/>
          </p:nvSpPr>
          <p:spPr bwMode="auto">
            <a:xfrm>
              <a:off x="2048" y="3027"/>
              <a:ext cx="4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3475" y="2112"/>
              <a:ext cx="668" cy="393"/>
              <a:chOff x="2304" y="2016"/>
              <a:chExt cx="912" cy="720"/>
            </a:xfrm>
          </p:grpSpPr>
          <p:grpSp>
            <p:nvGrpSpPr>
              <p:cNvPr id="14" name="Group 115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364" name="Line 116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65" name="Line 117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66" name="Line 118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67" name="Line 119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5" name="Group 120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16" name="Group 121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370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3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4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5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6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378" name="Line 130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79" name="Line 13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7" name="Group 132"/>
            <p:cNvGrpSpPr>
              <a:grpSpLocks/>
            </p:cNvGrpSpPr>
            <p:nvPr/>
          </p:nvGrpSpPr>
          <p:grpSpPr bwMode="auto">
            <a:xfrm>
              <a:off x="3468" y="3027"/>
              <a:ext cx="668" cy="393"/>
              <a:chOff x="2304" y="2016"/>
              <a:chExt cx="912" cy="720"/>
            </a:xfrm>
          </p:grpSpPr>
          <p:grpSp>
            <p:nvGrpSpPr>
              <p:cNvPr id="18" name="Group 133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382" name="Line 134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83" name="Line 135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84" name="Line 136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85" name="Line 137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9" name="Group 138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20" name="Group 139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388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89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1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2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3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396" name="Line 148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97" name="Line 149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1" name="Group 150"/>
            <p:cNvGrpSpPr>
              <a:grpSpLocks/>
            </p:cNvGrpSpPr>
            <p:nvPr/>
          </p:nvGrpSpPr>
          <p:grpSpPr bwMode="auto">
            <a:xfrm>
              <a:off x="1211" y="3027"/>
              <a:ext cx="669" cy="393"/>
              <a:chOff x="2304" y="2016"/>
              <a:chExt cx="912" cy="720"/>
            </a:xfrm>
          </p:grpSpPr>
          <p:grpSp>
            <p:nvGrpSpPr>
              <p:cNvPr id="22" name="Group 151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400" name="Line 152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01" name="Line 153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02" name="Line 154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03" name="Line 155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3" name="Group 156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24" name="Group 157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406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07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08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09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0" name="Line 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1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2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3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414" name="Line 166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15" name="Line 167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5" name="Group 168"/>
            <p:cNvGrpSpPr>
              <a:grpSpLocks/>
            </p:cNvGrpSpPr>
            <p:nvPr/>
          </p:nvGrpSpPr>
          <p:grpSpPr bwMode="auto">
            <a:xfrm>
              <a:off x="1222" y="2112"/>
              <a:ext cx="669" cy="393"/>
              <a:chOff x="2304" y="2016"/>
              <a:chExt cx="912" cy="720"/>
            </a:xfrm>
          </p:grpSpPr>
          <p:grpSp>
            <p:nvGrpSpPr>
              <p:cNvPr id="26" name="Group 169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418" name="Line 170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19" name="Line 171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20" name="Line 172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21" name="Line 173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7" name="Group 174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28" name="Group 175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424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5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6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7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8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9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30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31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432" name="Line 184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33" name="Line 18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9" name="Group 186"/>
            <p:cNvGrpSpPr>
              <a:grpSpLocks/>
            </p:cNvGrpSpPr>
            <p:nvPr/>
          </p:nvGrpSpPr>
          <p:grpSpPr bwMode="auto">
            <a:xfrm rot="-5400000">
              <a:off x="2053" y="2306"/>
              <a:ext cx="175" cy="397"/>
              <a:chOff x="4992" y="1920"/>
              <a:chExt cx="288" cy="1440"/>
            </a:xfrm>
          </p:grpSpPr>
          <p:sp>
            <p:nvSpPr>
              <p:cNvPr id="53435" name="Line 187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6" name="Line 188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7" name="Line 189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8" name="Line 190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9" name="Line 191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0" name="Line 192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1" name="Line 193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2" name="Line 194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195"/>
            <p:cNvGrpSpPr>
              <a:grpSpLocks/>
            </p:cNvGrpSpPr>
            <p:nvPr/>
          </p:nvGrpSpPr>
          <p:grpSpPr bwMode="auto">
            <a:xfrm rot="-5400000">
              <a:off x="3192" y="2299"/>
              <a:ext cx="175" cy="397"/>
              <a:chOff x="4992" y="1920"/>
              <a:chExt cx="288" cy="1440"/>
            </a:xfrm>
          </p:grpSpPr>
          <p:sp>
            <p:nvSpPr>
              <p:cNvPr id="53444" name="Line 196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5" name="Line 197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6" name="Line 198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7" name="Line 199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8" name="Line 200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9" name="Line 201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0" name="Line 202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1" name="Line 203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204"/>
            <p:cNvGrpSpPr>
              <a:grpSpLocks/>
            </p:cNvGrpSpPr>
            <p:nvPr/>
          </p:nvGrpSpPr>
          <p:grpSpPr bwMode="auto">
            <a:xfrm rot="-5400000">
              <a:off x="2054" y="2834"/>
              <a:ext cx="174" cy="397"/>
              <a:chOff x="4992" y="1920"/>
              <a:chExt cx="288" cy="1440"/>
            </a:xfrm>
          </p:grpSpPr>
          <p:sp>
            <p:nvSpPr>
              <p:cNvPr id="53453" name="Line 205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4" name="Line 206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5" name="Line 207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6" name="Line 208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7" name="Line 209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8" name="Line 21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9" name="Line 211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0" name="Line 212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3314" name="Group 213"/>
            <p:cNvGrpSpPr>
              <a:grpSpLocks/>
            </p:cNvGrpSpPr>
            <p:nvPr/>
          </p:nvGrpSpPr>
          <p:grpSpPr bwMode="auto">
            <a:xfrm rot="-5400000">
              <a:off x="3193" y="2825"/>
              <a:ext cx="174" cy="397"/>
              <a:chOff x="4992" y="1920"/>
              <a:chExt cx="288" cy="1440"/>
            </a:xfrm>
          </p:grpSpPr>
          <p:sp>
            <p:nvSpPr>
              <p:cNvPr id="53462" name="Line 214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3" name="Line 215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4" name="Line 216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5" name="Line 217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6" name="Line 218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7" name="Line 219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8" name="Line 220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9" name="Line 221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3470" name="Line 222"/>
            <p:cNvSpPr>
              <a:spLocks noChangeShapeType="1"/>
            </p:cNvSpPr>
            <p:nvPr/>
          </p:nvSpPr>
          <p:spPr bwMode="auto">
            <a:xfrm>
              <a:off x="1798" y="2496"/>
              <a:ext cx="144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1" name="Line 223"/>
            <p:cNvSpPr>
              <a:spLocks noChangeShapeType="1"/>
            </p:cNvSpPr>
            <p:nvPr/>
          </p:nvSpPr>
          <p:spPr bwMode="auto">
            <a:xfrm>
              <a:off x="1798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2" name="Line 224"/>
            <p:cNvSpPr>
              <a:spLocks noChangeShapeType="1"/>
            </p:cNvSpPr>
            <p:nvPr/>
          </p:nvSpPr>
          <p:spPr bwMode="auto">
            <a:xfrm>
              <a:off x="2326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3" name="Line 225"/>
            <p:cNvSpPr>
              <a:spLocks noChangeShapeType="1"/>
            </p:cNvSpPr>
            <p:nvPr/>
          </p:nvSpPr>
          <p:spPr bwMode="auto">
            <a:xfrm>
              <a:off x="2950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4" name="Line 226"/>
            <p:cNvSpPr>
              <a:spLocks noChangeShapeType="1"/>
            </p:cNvSpPr>
            <p:nvPr/>
          </p:nvSpPr>
          <p:spPr bwMode="auto">
            <a:xfrm>
              <a:off x="3478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5" name="Line 227"/>
            <p:cNvSpPr>
              <a:spLocks noChangeShapeType="1"/>
            </p:cNvSpPr>
            <p:nvPr/>
          </p:nvSpPr>
          <p:spPr bwMode="auto">
            <a:xfrm>
              <a:off x="3478" y="3024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6" name="Line 228"/>
            <p:cNvSpPr>
              <a:spLocks noChangeShapeType="1"/>
            </p:cNvSpPr>
            <p:nvPr/>
          </p:nvSpPr>
          <p:spPr bwMode="auto">
            <a:xfrm>
              <a:off x="2950" y="3024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7" name="Line 229"/>
            <p:cNvSpPr>
              <a:spLocks noChangeShapeType="1"/>
            </p:cNvSpPr>
            <p:nvPr/>
          </p:nvSpPr>
          <p:spPr bwMode="auto">
            <a:xfrm>
              <a:off x="2326" y="3033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8" name="Line 230"/>
            <p:cNvSpPr>
              <a:spLocks noChangeShapeType="1"/>
            </p:cNvSpPr>
            <p:nvPr/>
          </p:nvSpPr>
          <p:spPr bwMode="auto">
            <a:xfrm>
              <a:off x="1810" y="3024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9" name="Text Box 231"/>
            <p:cNvSpPr txBox="1">
              <a:spLocks noChangeArrowheads="1"/>
            </p:cNvSpPr>
            <p:nvPr/>
          </p:nvSpPr>
          <p:spPr bwMode="auto">
            <a:xfrm>
              <a:off x="3190" y="260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85" name="Text Box 237"/>
            <p:cNvSpPr txBox="1">
              <a:spLocks noChangeArrowheads="1"/>
            </p:cNvSpPr>
            <p:nvPr/>
          </p:nvSpPr>
          <p:spPr bwMode="auto">
            <a:xfrm>
              <a:off x="3148" y="3328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 smtClean="0">
                  <a:solidFill>
                    <a:srgbClr val="3333CC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endParaRPr lang="en-GB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3488" name="Text Box 240"/>
          <p:cNvSpPr txBox="1">
            <a:spLocks noChangeArrowheads="1"/>
          </p:cNvSpPr>
          <p:nvPr/>
        </p:nvSpPr>
        <p:spPr bwMode="auto">
          <a:xfrm>
            <a:off x="107504" y="3204265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The result is that the current flows not only in the “central” cell, but also in the neighbouring ones.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The time constant depends on the two parameters </a:t>
            </a:r>
            <a:r>
              <a:rPr lang="el-GR" sz="1600" dirty="0" smtClean="0">
                <a:solidFill>
                  <a:srgbClr val="FF0000"/>
                </a:solidFill>
              </a:rPr>
              <a:t>ρ</a:t>
            </a:r>
            <a:r>
              <a:rPr lang="it-IT" sz="1600" baseline="-25000" dirty="0" err="1" smtClean="0">
                <a:solidFill>
                  <a:srgbClr val="FF0000"/>
                </a:solidFill>
              </a:rPr>
              <a:t>vol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AND </a:t>
            </a:r>
            <a:r>
              <a:rPr lang="el-GR" sz="1600" dirty="0" smtClean="0">
                <a:solidFill>
                  <a:srgbClr val="FF0000"/>
                </a:solidFill>
              </a:rPr>
              <a:t>ρ</a:t>
            </a:r>
            <a:r>
              <a:rPr lang="it-IT" sz="1600" baseline="-25000" dirty="0" err="1" smtClean="0">
                <a:solidFill>
                  <a:srgbClr val="FF0000"/>
                </a:solidFill>
              </a:rPr>
              <a:t>sur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GB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0" name="CasellaDiTesto 199"/>
          <p:cNvSpPr txBox="1"/>
          <p:nvPr/>
        </p:nvSpPr>
        <p:spPr>
          <a:xfrm>
            <a:off x="0" y="200834"/>
            <a:ext cx="614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Reality </a:t>
            </a:r>
            <a:r>
              <a:rPr lang="it-IT" sz="4000" dirty="0" err="1" smtClean="0">
                <a:solidFill>
                  <a:srgbClr val="C00000"/>
                </a:solidFill>
              </a:rPr>
              <a:t>is</a:t>
            </a:r>
            <a:r>
              <a:rPr lang="it-IT" sz="4000" dirty="0" smtClean="0">
                <a:solidFill>
                  <a:srgbClr val="C00000"/>
                </a:solidFill>
              </a:rPr>
              <a:t> more </a:t>
            </a:r>
            <a:r>
              <a:rPr lang="it-IT" sz="4000" dirty="0" err="1" smtClean="0">
                <a:solidFill>
                  <a:srgbClr val="C00000"/>
                </a:solidFill>
              </a:rPr>
              <a:t>complex…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201" name="Freccia a destra 200"/>
          <p:cNvSpPr/>
          <p:nvPr/>
        </p:nvSpPr>
        <p:spPr bwMode="auto">
          <a:xfrm>
            <a:off x="5141778" y="1821732"/>
            <a:ext cx="792088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2" name="Freccia a destra 201"/>
          <p:cNvSpPr/>
          <p:nvPr/>
        </p:nvSpPr>
        <p:spPr bwMode="auto">
          <a:xfrm rot="10800000">
            <a:off x="3185188" y="1831672"/>
            <a:ext cx="792088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3" name="Freccia a destra 202"/>
          <p:cNvSpPr/>
          <p:nvPr/>
        </p:nvSpPr>
        <p:spPr bwMode="auto">
          <a:xfrm rot="11558434">
            <a:off x="5888726" y="4897713"/>
            <a:ext cx="1714057" cy="1309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Freccia a destra 203"/>
          <p:cNvSpPr/>
          <p:nvPr/>
        </p:nvSpPr>
        <p:spPr bwMode="auto">
          <a:xfrm rot="10470199">
            <a:off x="5870474" y="5211129"/>
            <a:ext cx="1714057" cy="1309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05" name="Oggetto 204"/>
          <p:cNvGraphicFramePr>
            <a:graphicFrameLocks noChangeAspect="1"/>
          </p:cNvGraphicFramePr>
          <p:nvPr/>
        </p:nvGraphicFramePr>
        <p:xfrm>
          <a:off x="2136774" y="2452563"/>
          <a:ext cx="5953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2" name="Equazione" r:id="rId3" imgW="304560" imgH="431640" progId="Equation.3">
                  <p:embed/>
                </p:oleObj>
              </mc:Choice>
              <mc:Fallback>
                <p:oleObj name="Equazione" r:id="rId3" imgW="3045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4" y="2452563"/>
                        <a:ext cx="595313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5737224" y="2412231"/>
          <a:ext cx="5953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3" name="Equazione" r:id="rId5" imgW="304560" imgH="431640" progId="Equation.3">
                  <p:embed/>
                </p:oleObj>
              </mc:Choice>
              <mc:Fallback>
                <p:oleObj name="Equazione" r:id="rId5" imgW="3045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4" y="2412231"/>
                        <a:ext cx="595313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04664"/>
            <a:ext cx="4804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(Some) </a:t>
            </a:r>
            <a:r>
              <a:rPr lang="it-IT" sz="4000" dirty="0" err="1" smtClean="0">
                <a:solidFill>
                  <a:srgbClr val="C00000"/>
                </a:solidFill>
              </a:rPr>
              <a:t>Conclusions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1268760"/>
            <a:ext cx="896448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</a:rPr>
              <a:t>The </a:t>
            </a:r>
            <a:r>
              <a:rPr lang="it-IT" sz="2400" dirty="0" err="1" smtClean="0">
                <a:solidFill>
                  <a:schemeClr val="bg1"/>
                </a:solidFill>
              </a:rPr>
              <a:t>static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model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used</a:t>
            </a:r>
            <a:r>
              <a:rPr lang="it-IT" sz="2400" dirty="0" smtClean="0">
                <a:solidFill>
                  <a:schemeClr val="bg1"/>
                </a:solidFill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</a:rPr>
              <a:t>many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discussions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(</a:t>
            </a:r>
            <a:r>
              <a:rPr lang="it-IT" sz="2400" dirty="0" err="1" smtClean="0">
                <a:solidFill>
                  <a:schemeClr val="bg1"/>
                </a:solidFill>
              </a:rPr>
              <a:t>presentations</a:t>
            </a:r>
            <a:r>
              <a:rPr lang="it-IT" sz="2400" dirty="0" smtClean="0">
                <a:solidFill>
                  <a:schemeClr val="bg1"/>
                </a:solidFill>
              </a:rPr>
              <a:t>)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a </a:t>
            </a:r>
            <a:r>
              <a:rPr lang="it-IT" sz="2400" dirty="0" smtClean="0">
                <a:solidFill>
                  <a:srgbClr val="FF0000"/>
                </a:solidFill>
              </a:rPr>
              <a:t>first </a:t>
            </a:r>
            <a:r>
              <a:rPr lang="it-IT" sz="2400" dirty="0" err="1" smtClean="0">
                <a:solidFill>
                  <a:srgbClr val="FF0000"/>
                </a:solidFill>
              </a:rPr>
              <a:t>order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approximation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what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happens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Like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putting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straight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line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where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complex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phenomenon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happening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Assumes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purely</a:t>
            </a:r>
            <a:r>
              <a:rPr lang="it-IT" sz="2000" dirty="0" smtClean="0">
                <a:solidFill>
                  <a:schemeClr val="bg1"/>
                </a:solidFill>
              </a:rPr>
              <a:t> resistive </a:t>
            </a:r>
            <a:r>
              <a:rPr lang="it-IT" sz="2000" dirty="0" err="1" smtClean="0">
                <a:solidFill>
                  <a:schemeClr val="bg1"/>
                </a:solidFill>
              </a:rPr>
              <a:t>behaviour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while</a:t>
            </a:r>
            <a:r>
              <a:rPr lang="it-IT" sz="2000" dirty="0" smtClean="0">
                <a:solidFill>
                  <a:schemeClr val="bg1"/>
                </a:solidFill>
              </a:rPr>
              <a:t> capacitive </a:t>
            </a:r>
            <a:r>
              <a:rPr lang="it-IT" sz="2000" dirty="0" err="1" smtClean="0">
                <a:solidFill>
                  <a:schemeClr val="bg1"/>
                </a:solidFill>
              </a:rPr>
              <a:t>effects</a:t>
            </a:r>
            <a:r>
              <a:rPr lang="it-IT" sz="2000" dirty="0" smtClean="0">
                <a:solidFill>
                  <a:schemeClr val="bg1"/>
                </a:solidFill>
              </a:rPr>
              <a:t> can be </a:t>
            </a:r>
            <a:r>
              <a:rPr lang="it-IT" sz="2000" dirty="0" err="1" smtClean="0">
                <a:solidFill>
                  <a:schemeClr val="bg1"/>
                </a:solidFill>
              </a:rPr>
              <a:t>predominant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FF0000"/>
                </a:solidFill>
              </a:rPr>
              <a:t>Clear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dependances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rate </a:t>
            </a:r>
            <a:r>
              <a:rPr lang="it-IT" sz="2400" dirty="0" err="1" smtClean="0">
                <a:solidFill>
                  <a:schemeClr val="bg1"/>
                </a:solidFill>
              </a:rPr>
              <a:t>capability</a:t>
            </a:r>
            <a:r>
              <a:rPr lang="it-IT" sz="2400" dirty="0" smtClean="0">
                <a:solidFill>
                  <a:schemeClr val="bg1"/>
                </a:solidFill>
              </a:rPr>
              <a:t> on some </a:t>
            </a:r>
            <a:r>
              <a:rPr lang="it-IT" sz="2400" dirty="0" err="1" smtClean="0">
                <a:solidFill>
                  <a:schemeClr val="bg1"/>
                </a:solidFill>
              </a:rPr>
              <a:t>constructive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parameters</a:t>
            </a:r>
            <a:r>
              <a:rPr lang="it-IT" sz="2400" dirty="0" smtClean="0">
                <a:solidFill>
                  <a:schemeClr val="bg1"/>
                </a:solidFill>
              </a:rPr>
              <a:t> are </a:t>
            </a:r>
            <a:r>
              <a:rPr lang="it-IT" sz="2400" dirty="0" err="1" smtClean="0">
                <a:solidFill>
                  <a:schemeClr val="bg1"/>
                </a:solidFill>
              </a:rPr>
              <a:t>clearly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spotted</a:t>
            </a:r>
            <a:r>
              <a:rPr lang="it-IT" sz="2400" dirty="0" smtClean="0">
                <a:solidFill>
                  <a:schemeClr val="bg1"/>
                </a:solidFill>
              </a:rPr>
              <a:t> in a more complete </a:t>
            </a:r>
            <a:r>
              <a:rPr lang="it-IT" sz="2400" dirty="0" err="1" smtClean="0">
                <a:solidFill>
                  <a:schemeClr val="bg1"/>
                </a:solidFill>
              </a:rPr>
              <a:t>view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Resistivity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charge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thickness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All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should</a:t>
            </a:r>
            <a:r>
              <a:rPr lang="it-IT" sz="2000" dirty="0" smtClean="0">
                <a:solidFill>
                  <a:schemeClr val="bg1"/>
                </a:solidFill>
              </a:rPr>
              <a:t> be </a:t>
            </a:r>
            <a:r>
              <a:rPr lang="it-IT" sz="2000" dirty="0" err="1" smtClean="0">
                <a:solidFill>
                  <a:schemeClr val="bg1"/>
                </a:solidFill>
              </a:rPr>
              <a:t>considered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current</a:t>
            </a:r>
            <a:r>
              <a:rPr lang="it-IT" sz="2000" dirty="0" smtClean="0">
                <a:solidFill>
                  <a:schemeClr val="bg1"/>
                </a:solidFill>
              </a:rPr>
              <a:t> R&amp;D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chemeClr val="bg1"/>
                </a:solidFill>
              </a:rPr>
              <a:t>Amazingly</a:t>
            </a:r>
            <a:r>
              <a:rPr lang="it-IT" sz="2400" dirty="0" smtClean="0">
                <a:solidFill>
                  <a:schemeClr val="bg1"/>
                </a:solidFill>
              </a:rPr>
              <a:t>, the </a:t>
            </a:r>
            <a:r>
              <a:rPr lang="it-IT" sz="2400" dirty="0" err="1" smtClean="0">
                <a:solidFill>
                  <a:srgbClr val="FF0000"/>
                </a:solidFill>
              </a:rPr>
              <a:t>most</a:t>
            </a:r>
            <a:r>
              <a:rPr lang="it-IT" sz="2400" dirty="0" smtClean="0">
                <a:solidFill>
                  <a:srgbClr val="FF0000"/>
                </a:solidFill>
              </a:rPr>
              <a:t> complete </a:t>
            </a:r>
            <a:r>
              <a:rPr lang="it-IT" sz="2400" dirty="0" smtClean="0">
                <a:solidFill>
                  <a:schemeClr val="bg1"/>
                </a:solidFill>
              </a:rPr>
              <a:t>and </a:t>
            </a:r>
            <a:r>
              <a:rPr lang="it-IT" sz="2400" dirty="0" err="1" smtClean="0">
                <a:solidFill>
                  <a:schemeClr val="bg1"/>
                </a:solidFill>
              </a:rPr>
              <a:t>interesting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view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still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thoroughly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investigated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08156" y="5487615"/>
            <a:ext cx="71721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More </a:t>
            </a:r>
            <a:r>
              <a:rPr lang="it-IT" sz="2400" dirty="0" err="1" smtClean="0">
                <a:solidFill>
                  <a:srgbClr val="002060"/>
                </a:solidFill>
              </a:rPr>
              <a:t>calculations</a:t>
            </a:r>
            <a:r>
              <a:rPr lang="it-IT" sz="2400" dirty="0" smtClean="0">
                <a:solidFill>
                  <a:srgbClr val="002060"/>
                </a:solidFill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</a:rPr>
              <a:t>considerations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are welcome!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25634" name="Picture 2" descr="http://www.charing-cross.co.uk/media/smartpage_pics/directions__t_w400_h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1539542" cy="1019947"/>
          </a:xfrm>
          <a:prstGeom prst="rect">
            <a:avLst/>
          </a:prstGeom>
          <a:noFill/>
        </p:spPr>
      </p:pic>
      <p:sp>
        <p:nvSpPr>
          <p:cNvPr id="325638" name="AutoShape 6" descr="Risultati immagini per dire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5640" name="Picture 8" descr="http://media1.webgarden.name/images/media1:4d49ebf628820.jpg/Directi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6632"/>
            <a:ext cx="2232248" cy="155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04664"/>
            <a:ext cx="457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start </a:t>
            </a:r>
            <a:r>
              <a:rPr lang="it-IT" sz="4000" dirty="0" err="1" smtClean="0">
                <a:solidFill>
                  <a:srgbClr val="C00000"/>
                </a:solidFill>
              </a:rPr>
              <a:t>from…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496" y="105273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 … </a:t>
            </a:r>
            <a:r>
              <a:rPr lang="it-IT" sz="2400" dirty="0" err="1" smtClean="0">
                <a:solidFill>
                  <a:schemeClr val="bg1"/>
                </a:solidFill>
              </a:rPr>
              <a:t>one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prof. Santonico’s </a:t>
            </a:r>
            <a:r>
              <a:rPr lang="it-IT" sz="2400" dirty="0" err="1" smtClean="0">
                <a:solidFill>
                  <a:schemeClr val="bg1"/>
                </a:solidFill>
              </a:rPr>
              <a:t>presentations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Second</a:t>
            </a:r>
            <a:r>
              <a:rPr lang="it-IT" dirty="0" smtClean="0">
                <a:solidFill>
                  <a:schemeClr val="bg1"/>
                </a:solidFill>
              </a:rPr>
              <a:t> ECFA workshop on HL-LHC, </a:t>
            </a:r>
            <a:r>
              <a:rPr lang="it-IT" dirty="0" err="1" smtClean="0">
                <a:solidFill>
                  <a:schemeClr val="bg1"/>
                </a:solidFill>
              </a:rPr>
              <a:t>Aix-les-Bains</a:t>
            </a:r>
            <a:r>
              <a:rPr lang="it-IT" dirty="0" smtClean="0">
                <a:solidFill>
                  <a:schemeClr val="bg1"/>
                </a:solidFill>
              </a:rPr>
              <a:t>, 21-23 </a:t>
            </a:r>
            <a:r>
              <a:rPr lang="it-IT" dirty="0" err="1" smtClean="0">
                <a:solidFill>
                  <a:schemeClr val="bg1"/>
                </a:solidFill>
              </a:rPr>
              <a:t>Oct</a:t>
            </a:r>
            <a:r>
              <a:rPr lang="it-IT" dirty="0" smtClean="0">
                <a:solidFill>
                  <a:schemeClr val="bg1"/>
                </a:solidFill>
              </a:rPr>
              <a:t>. 2014)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204864"/>
            <a:ext cx="8136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</a:rPr>
              <a:t>In the </a:t>
            </a:r>
            <a:r>
              <a:rPr lang="it-IT" dirty="0" err="1" smtClean="0">
                <a:solidFill>
                  <a:schemeClr val="bg1"/>
                </a:solidFill>
              </a:rPr>
              <a:t>static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limit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voltage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applied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chamber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i="1" dirty="0" smtClean="0">
                <a:solidFill>
                  <a:schemeClr val="bg1"/>
                </a:solidFill>
              </a:rPr>
              <a:t>Δ </a:t>
            </a:r>
            <a:r>
              <a:rPr lang="it-IT" i="1" dirty="0" err="1" smtClean="0">
                <a:solidFill>
                  <a:schemeClr val="bg1"/>
                </a:solidFill>
              </a:rPr>
              <a:t>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entirerly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transferred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gas; </a:t>
            </a:r>
            <a:r>
              <a:rPr lang="it-IT" u="sng" dirty="0" err="1" smtClean="0">
                <a:solidFill>
                  <a:srgbClr val="002060"/>
                </a:solidFill>
              </a:rPr>
              <a:t>but</a:t>
            </a:r>
            <a:r>
              <a:rPr lang="it-IT" u="sng" dirty="0" smtClean="0">
                <a:solidFill>
                  <a:srgbClr val="002060"/>
                </a:solidFill>
              </a:rPr>
              <a:t>, </a:t>
            </a:r>
            <a:r>
              <a:rPr lang="it-IT" u="sng" dirty="0" err="1" smtClean="0">
                <a:solidFill>
                  <a:srgbClr val="002060"/>
                </a:solidFill>
              </a:rPr>
              <a:t>for</a:t>
            </a:r>
            <a:r>
              <a:rPr lang="it-IT" u="sng" dirty="0" smtClean="0">
                <a:solidFill>
                  <a:srgbClr val="002060"/>
                </a:solidFill>
              </a:rPr>
              <a:t> a </a:t>
            </a:r>
            <a:r>
              <a:rPr lang="it-IT" u="sng" dirty="0" err="1" smtClean="0">
                <a:solidFill>
                  <a:srgbClr val="002060"/>
                </a:solidFill>
              </a:rPr>
              <a:t>working</a:t>
            </a:r>
            <a:r>
              <a:rPr lang="it-IT" u="sng" dirty="0" smtClean="0">
                <a:solidFill>
                  <a:srgbClr val="002060"/>
                </a:solidFill>
              </a:rPr>
              <a:t> </a:t>
            </a:r>
            <a:r>
              <a:rPr lang="it-IT" u="sng" dirty="0" err="1" smtClean="0">
                <a:solidFill>
                  <a:srgbClr val="002060"/>
                </a:solidFill>
              </a:rPr>
              <a:t>current</a:t>
            </a:r>
            <a:r>
              <a:rPr lang="it-IT" u="sng" dirty="0" smtClean="0">
                <a:solidFill>
                  <a:srgbClr val="002060"/>
                </a:solidFill>
              </a:rPr>
              <a:t> </a:t>
            </a:r>
            <a:r>
              <a:rPr lang="it-IT" i="1" u="sng" dirty="0" smtClean="0">
                <a:solidFill>
                  <a:srgbClr val="002060"/>
                </a:solidFill>
              </a:rPr>
              <a:t>i,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part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voltage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needed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drive the </a:t>
            </a:r>
            <a:r>
              <a:rPr lang="it-IT" dirty="0" err="1" smtClean="0">
                <a:solidFill>
                  <a:schemeClr val="bg1"/>
                </a:solidFill>
              </a:rPr>
              <a:t>current</a:t>
            </a:r>
            <a:r>
              <a:rPr lang="it-IT" dirty="0" smtClean="0">
                <a:solidFill>
                  <a:schemeClr val="bg1"/>
                </a:solidFill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</a:rPr>
              <a:t>electrodes</a:t>
            </a:r>
            <a:endParaRPr lang="it-IT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gap</a:t>
            </a:r>
            <a:r>
              <a:rPr lang="it-IT" i="1" dirty="0" err="1" smtClean="0">
                <a:solidFill>
                  <a:srgbClr val="FF0000"/>
                </a:solidFill>
              </a:rPr>
              <a:t>=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appl</a:t>
            </a:r>
            <a:r>
              <a:rPr lang="it-IT" i="1" baseline="-25000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– RI = </a:t>
            </a: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appl</a:t>
            </a:r>
            <a:r>
              <a:rPr lang="it-IT" i="1" baseline="-25000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- </a:t>
            </a: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el</a:t>
            </a:r>
            <a:endParaRPr lang="it-IT" i="1" baseline="-25000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Φ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counts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/surf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voltage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transferred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electrodes</a:t>
            </a:r>
            <a:r>
              <a:rPr lang="it-IT" dirty="0" smtClean="0">
                <a:solidFill>
                  <a:schemeClr val="bg1"/>
                </a:solidFill>
              </a:rPr>
              <a:t> can </a:t>
            </a:r>
            <a:r>
              <a:rPr lang="it-IT" dirty="0" err="1" smtClean="0">
                <a:solidFill>
                  <a:schemeClr val="bg1"/>
                </a:solidFill>
              </a:rPr>
              <a:t>be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written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el</a:t>
            </a:r>
            <a:r>
              <a:rPr lang="it-IT" i="1" baseline="-25000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= </a:t>
            </a:r>
            <a:r>
              <a:rPr lang="el-GR" i="1" dirty="0" smtClean="0">
                <a:solidFill>
                  <a:srgbClr val="FF0000"/>
                </a:solidFill>
              </a:rPr>
              <a:t>ρ</a:t>
            </a:r>
            <a:r>
              <a:rPr lang="it-IT" i="1" dirty="0" smtClean="0">
                <a:solidFill>
                  <a:srgbClr val="FF0000"/>
                </a:solidFill>
              </a:rPr>
              <a:t> d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i="1" dirty="0" smtClean="0">
                <a:solidFill>
                  <a:srgbClr val="FF0000"/>
                </a:solidFill>
              </a:rPr>
              <a:t> &lt;Q&gt;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5106" name="AutoShape 2" descr="https://indico.cern.ch/event/315626/picture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108" name="AutoShape 4" descr="https://indico.cern.ch/event/315626/images/3315-poster_hightluminosity.jpg"/>
          <p:cNvSpPr>
            <a:spLocks noChangeAspect="1" noChangeArrowheads="1"/>
          </p:cNvSpPr>
          <p:nvPr/>
        </p:nvSpPr>
        <p:spPr bwMode="auto">
          <a:xfrm>
            <a:off x="155575" y="-3557588"/>
            <a:ext cx="5238750" cy="741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5109" name="Picture 5" descr="C:\Documents and Settings\Utente\Desktop\poster_hightlumino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16632"/>
            <a:ext cx="1512168" cy="2139718"/>
          </a:xfrm>
          <a:prstGeom prst="rect">
            <a:avLst/>
          </a:prstGeom>
          <a:noFill/>
        </p:spPr>
      </p:pic>
      <p:sp>
        <p:nvSpPr>
          <p:cNvPr id="24" name="CasellaDiTesto 23"/>
          <p:cNvSpPr txBox="1"/>
          <p:nvPr/>
        </p:nvSpPr>
        <p:spPr>
          <a:xfrm>
            <a:off x="323528" y="5036983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“A high rate </a:t>
            </a:r>
            <a:r>
              <a:rPr lang="it-IT" dirty="0" err="1" smtClean="0">
                <a:solidFill>
                  <a:schemeClr val="bg1"/>
                </a:solidFill>
              </a:rPr>
              <a:t>requires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keep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el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at a </a:t>
            </a:r>
            <a:r>
              <a:rPr lang="it-IT" dirty="0" err="1" smtClean="0">
                <a:solidFill>
                  <a:srgbClr val="FF0000"/>
                </a:solidFill>
              </a:rPr>
              <a:t>negligible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value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wrt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l-GR" i="1" dirty="0" smtClean="0">
                <a:solidFill>
                  <a:schemeClr val="bg1"/>
                </a:solidFill>
              </a:rPr>
              <a:t>Δ </a:t>
            </a:r>
            <a:r>
              <a:rPr lang="it-IT" i="1" dirty="0" err="1" smtClean="0">
                <a:solidFill>
                  <a:schemeClr val="bg1"/>
                </a:solidFill>
              </a:rPr>
              <a:t>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even</a:t>
            </a:r>
            <a:r>
              <a:rPr lang="it-IT" dirty="0" smtClean="0">
                <a:solidFill>
                  <a:schemeClr val="bg1"/>
                </a:solidFill>
              </a:rPr>
              <a:t> under </a:t>
            </a:r>
            <a:r>
              <a:rPr lang="it-IT" dirty="0" err="1" smtClean="0">
                <a:solidFill>
                  <a:schemeClr val="bg1"/>
                </a:solidFill>
              </a:rPr>
              <a:t>heavy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irradiation</a:t>
            </a:r>
            <a:r>
              <a:rPr lang="it-IT" dirty="0" smtClean="0">
                <a:solidFill>
                  <a:schemeClr val="bg1"/>
                </a:solidFill>
              </a:rPr>
              <a:t>”</a:t>
            </a:r>
          </a:p>
          <a:p>
            <a:endParaRPr lang="it-IT" dirty="0"/>
          </a:p>
        </p:txBody>
      </p:sp>
      <p:grpSp>
        <p:nvGrpSpPr>
          <p:cNvPr id="61" name="Gruppo 60"/>
          <p:cNvGrpSpPr/>
          <p:nvPr/>
        </p:nvGrpSpPr>
        <p:grpSpPr>
          <a:xfrm>
            <a:off x="4548857" y="4437112"/>
            <a:ext cx="4055591" cy="1800200"/>
            <a:chOff x="4548857" y="4437112"/>
            <a:chExt cx="4055591" cy="1800200"/>
          </a:xfrm>
        </p:grpSpPr>
        <p:sp>
          <p:nvSpPr>
            <p:cNvPr id="9" name="Rettangolo 8"/>
            <p:cNvSpPr/>
            <p:nvPr/>
          </p:nvSpPr>
          <p:spPr bwMode="auto">
            <a:xfrm>
              <a:off x="5052913" y="4581128"/>
              <a:ext cx="3528392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5052913" y="5589240"/>
              <a:ext cx="3528392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" name="Connettore 1 11"/>
            <p:cNvCxnSpPr/>
            <p:nvPr/>
          </p:nvCxnSpPr>
          <p:spPr bwMode="auto">
            <a:xfrm>
              <a:off x="5148064" y="6237312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ttore 1 12"/>
            <p:cNvCxnSpPr/>
            <p:nvPr/>
          </p:nvCxnSpPr>
          <p:spPr bwMode="auto">
            <a:xfrm>
              <a:off x="7439116" y="4437112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ttore 1 13"/>
            <p:cNvCxnSpPr/>
            <p:nvPr/>
          </p:nvCxnSpPr>
          <p:spPr bwMode="auto">
            <a:xfrm>
              <a:off x="6277049" y="4437112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ttore 1 14"/>
            <p:cNvCxnSpPr/>
            <p:nvPr/>
          </p:nvCxnSpPr>
          <p:spPr bwMode="auto">
            <a:xfrm>
              <a:off x="5124921" y="4437112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ttore 2 21"/>
            <p:cNvCxnSpPr/>
            <p:nvPr/>
          </p:nvCxnSpPr>
          <p:spPr bwMode="auto">
            <a:xfrm>
              <a:off x="6349057" y="5085184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23" name="Oggetto 22"/>
            <p:cNvGraphicFramePr>
              <a:graphicFrameLocks noChangeAspect="1"/>
            </p:cNvGraphicFramePr>
            <p:nvPr/>
          </p:nvGraphicFramePr>
          <p:xfrm>
            <a:off x="6493073" y="5145212"/>
            <a:ext cx="21113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9" name="Equazione" r:id="rId5" imgW="1295280" imgH="241200" progId="Equation.3">
                    <p:embed/>
                  </p:oleObj>
                </mc:Choice>
                <mc:Fallback>
                  <p:oleObj name="Equazione" r:id="rId5" imgW="129528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3073" y="5145212"/>
                          <a:ext cx="21113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Connettore 2 24"/>
            <p:cNvCxnSpPr/>
            <p:nvPr/>
          </p:nvCxnSpPr>
          <p:spPr bwMode="auto">
            <a:xfrm>
              <a:off x="5340945" y="4581128"/>
              <a:ext cx="0" cy="15121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5419675" y="5157912"/>
            <a:ext cx="6413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40" name="Equazione" r:id="rId7" imgW="393480" imgH="241200" progId="Equation.3">
                    <p:embed/>
                  </p:oleObj>
                </mc:Choice>
                <mc:Fallback>
                  <p:oleObj name="Equazione" r:id="rId7" imgW="393480" imgH="24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9675" y="5157912"/>
                          <a:ext cx="64135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Connettore 2 26"/>
            <p:cNvCxnSpPr/>
            <p:nvPr/>
          </p:nvCxnSpPr>
          <p:spPr bwMode="auto">
            <a:xfrm>
              <a:off x="6349057" y="4581128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6569769" y="4662612"/>
            <a:ext cx="787400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41" name="Equazione" r:id="rId9" imgW="482400" imgH="228600" progId="Equation.3">
                    <p:embed/>
                  </p:oleObj>
                </mc:Choice>
                <mc:Fallback>
                  <p:oleObj name="Equazione" r:id="rId9" imgW="4824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769" y="4662612"/>
                          <a:ext cx="787400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Connettore 2 28"/>
            <p:cNvCxnSpPr/>
            <p:nvPr/>
          </p:nvCxnSpPr>
          <p:spPr bwMode="auto">
            <a:xfrm>
              <a:off x="6349057" y="5589240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6569769" y="5670724"/>
            <a:ext cx="787400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42" name="Equazione" r:id="rId11" imgW="482400" imgH="228600" progId="Equation.3">
                    <p:embed/>
                  </p:oleObj>
                </mc:Choice>
                <mc:Fallback>
                  <p:oleObj name="Equazione" r:id="rId11" imgW="4824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769" y="5670724"/>
                          <a:ext cx="787400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Connettore 1 31"/>
            <p:cNvCxnSpPr/>
            <p:nvPr/>
          </p:nvCxnSpPr>
          <p:spPr bwMode="auto">
            <a:xfrm>
              <a:off x="4801305" y="4581128"/>
              <a:ext cx="37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ttore 1 35"/>
            <p:cNvCxnSpPr/>
            <p:nvPr/>
          </p:nvCxnSpPr>
          <p:spPr bwMode="auto">
            <a:xfrm>
              <a:off x="4786397" y="6093296"/>
              <a:ext cx="37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uppo 39"/>
            <p:cNvGrpSpPr/>
            <p:nvPr/>
          </p:nvGrpSpPr>
          <p:grpSpPr>
            <a:xfrm>
              <a:off x="4548857" y="5301208"/>
              <a:ext cx="504056" cy="144016"/>
              <a:chOff x="5436096" y="620688"/>
              <a:chExt cx="504056" cy="144016"/>
            </a:xfrm>
          </p:grpSpPr>
          <p:cxnSp>
            <p:nvCxnSpPr>
              <p:cNvPr id="38" name="Connettore 1 37"/>
              <p:cNvCxnSpPr/>
              <p:nvPr/>
            </p:nvCxnSpPr>
            <p:spPr bwMode="auto">
              <a:xfrm>
                <a:off x="5436096" y="620688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ttore 1 38"/>
              <p:cNvCxnSpPr/>
              <p:nvPr/>
            </p:nvCxnSpPr>
            <p:spPr bwMode="auto">
              <a:xfrm>
                <a:off x="5544136" y="764704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2" name="Connettore 1 41"/>
            <p:cNvCxnSpPr/>
            <p:nvPr/>
          </p:nvCxnSpPr>
          <p:spPr bwMode="auto">
            <a:xfrm>
              <a:off x="4804615" y="4588588"/>
              <a:ext cx="0" cy="72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ttore 1 43"/>
            <p:cNvCxnSpPr/>
            <p:nvPr/>
          </p:nvCxnSpPr>
          <p:spPr bwMode="auto">
            <a:xfrm>
              <a:off x="4793857" y="5445224"/>
              <a:ext cx="0" cy="64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CasellaDiTesto 46"/>
          <p:cNvSpPr txBox="1"/>
          <p:nvPr/>
        </p:nvSpPr>
        <p:spPr>
          <a:xfrm>
            <a:off x="467544" y="4284385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Electrode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resistivity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err="1" smtClean="0">
                <a:solidFill>
                  <a:schemeClr val="bg1"/>
                </a:solidFill>
              </a:rPr>
              <a:t>Electrode</a:t>
            </a:r>
            <a:r>
              <a:rPr lang="it-IT" sz="1600" dirty="0" smtClean="0">
                <a:solidFill>
                  <a:schemeClr val="bg1"/>
                </a:solidFill>
              </a:rPr>
              <a:t> total </a:t>
            </a:r>
            <a:r>
              <a:rPr lang="it-IT" sz="1600" dirty="0" err="1" smtClean="0">
                <a:solidFill>
                  <a:schemeClr val="bg1"/>
                </a:solidFill>
              </a:rPr>
              <a:t>thickness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49" name="Connettore 1 48"/>
          <p:cNvCxnSpPr/>
          <p:nvPr/>
        </p:nvCxnSpPr>
        <p:spPr bwMode="auto">
          <a:xfrm>
            <a:off x="2555776" y="4428401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ttore 1 49"/>
          <p:cNvCxnSpPr/>
          <p:nvPr/>
        </p:nvCxnSpPr>
        <p:spPr bwMode="auto">
          <a:xfrm>
            <a:off x="2915816" y="4716433"/>
            <a:ext cx="13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ttore 2 51"/>
          <p:cNvCxnSpPr/>
          <p:nvPr/>
        </p:nvCxnSpPr>
        <p:spPr bwMode="auto">
          <a:xfrm flipV="1">
            <a:off x="4067944" y="4223135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ttore 2 54"/>
          <p:cNvCxnSpPr/>
          <p:nvPr/>
        </p:nvCxnSpPr>
        <p:spPr bwMode="auto">
          <a:xfrm flipH="1" flipV="1">
            <a:off x="4264826" y="4284385"/>
            <a:ext cx="838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onnettore 2 57"/>
          <p:cNvCxnSpPr/>
          <p:nvPr/>
        </p:nvCxnSpPr>
        <p:spPr bwMode="auto">
          <a:xfrm>
            <a:off x="5321056" y="4077072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CasellaDiTesto 59"/>
          <p:cNvSpPr txBox="1"/>
          <p:nvPr/>
        </p:nvSpPr>
        <p:spPr>
          <a:xfrm>
            <a:off x="6540604" y="388253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Charge</a:t>
            </a:r>
            <a:r>
              <a:rPr lang="it-IT" sz="1600" dirty="0" smtClean="0">
                <a:solidFill>
                  <a:schemeClr val="bg1"/>
                </a:solidFill>
              </a:rPr>
              <a:t>/</a:t>
            </a:r>
            <a:r>
              <a:rPr lang="it-IT" sz="1600" dirty="0" err="1" smtClean="0">
                <a:solidFill>
                  <a:schemeClr val="bg1"/>
                </a:solidFill>
              </a:rPr>
              <a:t>count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332656"/>
            <a:ext cx="457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start </a:t>
            </a:r>
            <a:r>
              <a:rPr lang="it-IT" sz="4000" dirty="0" err="1" smtClean="0">
                <a:solidFill>
                  <a:srgbClr val="C00000"/>
                </a:solidFill>
              </a:rPr>
              <a:t>from…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5" y="98072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Essentially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same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approach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used</a:t>
            </a:r>
            <a:r>
              <a:rPr lang="it-IT" sz="2400" dirty="0" smtClean="0">
                <a:solidFill>
                  <a:schemeClr val="bg1"/>
                </a:solidFill>
              </a:rPr>
              <a:t> in: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G. Carboni </a:t>
            </a:r>
            <a:r>
              <a:rPr lang="it-IT" sz="1600" dirty="0" err="1" smtClean="0">
                <a:solidFill>
                  <a:schemeClr val="bg1"/>
                </a:solidFill>
              </a:rPr>
              <a:t>et</a:t>
            </a:r>
            <a:r>
              <a:rPr lang="it-IT" sz="1600" dirty="0" smtClean="0">
                <a:solidFill>
                  <a:schemeClr val="bg1"/>
                </a:solidFill>
              </a:rPr>
              <a:t> al. </a:t>
            </a:r>
            <a:r>
              <a:rPr lang="it-IT" sz="1600" i="1" dirty="0" smtClean="0">
                <a:solidFill>
                  <a:schemeClr val="bg1"/>
                </a:solidFill>
              </a:rPr>
              <a:t>A </a:t>
            </a:r>
            <a:r>
              <a:rPr lang="it-IT" sz="1600" i="1" dirty="0" err="1" smtClean="0">
                <a:solidFill>
                  <a:schemeClr val="bg1"/>
                </a:solidFill>
              </a:rPr>
              <a:t>model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</a:rPr>
              <a:t>for</a:t>
            </a:r>
            <a:r>
              <a:rPr lang="it-IT" sz="1600" i="1" dirty="0" smtClean="0">
                <a:solidFill>
                  <a:schemeClr val="bg1"/>
                </a:solidFill>
              </a:rPr>
              <a:t> RPC </a:t>
            </a:r>
            <a:r>
              <a:rPr lang="it-IT" sz="1600" i="1" dirty="0" err="1" smtClean="0">
                <a:solidFill>
                  <a:schemeClr val="bg1"/>
                </a:solidFill>
              </a:rPr>
              <a:t>detectors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</a:rPr>
              <a:t>operated</a:t>
            </a:r>
            <a:r>
              <a:rPr lang="it-IT" sz="1600" i="1" dirty="0" smtClean="0">
                <a:solidFill>
                  <a:schemeClr val="bg1"/>
                </a:solidFill>
              </a:rPr>
              <a:t> at high rate</a:t>
            </a:r>
            <a:r>
              <a:rPr lang="it-IT" sz="1600" dirty="0" smtClean="0">
                <a:solidFill>
                  <a:schemeClr val="bg1"/>
                </a:solidFill>
              </a:rPr>
              <a:t>, NIM A 498(2003), 135-142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 cstate="print"/>
          <a:srcRect r="6260"/>
          <a:stretch>
            <a:fillRect/>
          </a:stretch>
        </p:blipFill>
        <p:spPr bwMode="auto">
          <a:xfrm>
            <a:off x="3357291" y="3140968"/>
            <a:ext cx="57867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1520" y="177281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</a:rPr>
              <a:t>“ The </a:t>
            </a:r>
            <a:r>
              <a:rPr lang="it-IT" dirty="0" err="1" smtClean="0">
                <a:solidFill>
                  <a:schemeClr val="bg1"/>
                </a:solidFill>
              </a:rPr>
              <a:t>current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drawn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a detector </a:t>
            </a:r>
            <a:r>
              <a:rPr lang="it-IT" dirty="0" err="1" smtClean="0">
                <a:solidFill>
                  <a:schemeClr val="bg1"/>
                </a:solidFill>
              </a:rPr>
              <a:t>exposed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particle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flux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Φ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(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particles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/s)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it-IT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it-IT" i="1" dirty="0" smtClean="0">
                <a:solidFill>
                  <a:srgbClr val="FF0000"/>
                </a:solidFill>
              </a:rPr>
              <a:t>I =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q =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G </a:t>
            </a:r>
            <a:r>
              <a:rPr lang="it-IT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it-IT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lang="it-IT" i="1" baseline="-25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it-IT" dirty="0" err="1" smtClean="0">
                <a:solidFill>
                  <a:schemeClr val="bg1"/>
                </a:solidFill>
              </a:rPr>
              <a:t>where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i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ionization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charge</a:t>
            </a:r>
            <a:r>
              <a:rPr lang="it-IT" dirty="0" smtClean="0">
                <a:solidFill>
                  <a:schemeClr val="bg1"/>
                </a:solidFill>
              </a:rPr>
              <a:t> and </a:t>
            </a:r>
            <a:r>
              <a:rPr lang="it-IT" i="1" dirty="0" smtClean="0">
                <a:solidFill>
                  <a:schemeClr val="bg1"/>
                </a:solidFill>
              </a:rPr>
              <a:t>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gain</a:t>
            </a:r>
            <a:r>
              <a:rPr lang="it-IT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996952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“In a </a:t>
            </a:r>
            <a:r>
              <a:rPr lang="it-IT" dirty="0" err="1" smtClean="0">
                <a:solidFill>
                  <a:schemeClr val="bg1"/>
                </a:solidFill>
              </a:rPr>
              <a:t>given</a:t>
            </a:r>
            <a:r>
              <a:rPr lang="it-IT" dirty="0" smtClean="0">
                <a:solidFill>
                  <a:schemeClr val="bg1"/>
                </a:solidFill>
              </a:rPr>
              <a:t> detector the </a:t>
            </a:r>
            <a:r>
              <a:rPr lang="it-IT" dirty="0" err="1" smtClean="0">
                <a:solidFill>
                  <a:schemeClr val="bg1"/>
                </a:solidFill>
              </a:rPr>
              <a:t>electric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field</a:t>
            </a:r>
            <a:r>
              <a:rPr lang="it-IT" dirty="0" smtClean="0">
                <a:solidFill>
                  <a:schemeClr val="bg1"/>
                </a:solidFill>
              </a:rPr>
              <a:t>, the </a:t>
            </a:r>
            <a:r>
              <a:rPr lang="it-IT" dirty="0" err="1" smtClean="0">
                <a:solidFill>
                  <a:schemeClr val="bg1"/>
                </a:solidFill>
              </a:rPr>
              <a:t>gain</a:t>
            </a:r>
            <a:r>
              <a:rPr lang="it-IT" dirty="0" smtClean="0">
                <a:solidFill>
                  <a:schemeClr val="bg1"/>
                </a:solidFill>
              </a:rPr>
              <a:t> and the </a:t>
            </a:r>
            <a:r>
              <a:rPr lang="it-IT" dirty="0" err="1" smtClean="0">
                <a:solidFill>
                  <a:schemeClr val="bg1"/>
                </a:solidFill>
              </a:rPr>
              <a:t>current</a:t>
            </a:r>
            <a:r>
              <a:rPr lang="it-IT" dirty="0" smtClean="0">
                <a:solidFill>
                  <a:schemeClr val="bg1"/>
                </a:solidFill>
              </a:rPr>
              <a:t> are </a:t>
            </a:r>
            <a:r>
              <a:rPr lang="it-IT" dirty="0" err="1" smtClean="0">
                <a:solidFill>
                  <a:schemeClr val="bg1"/>
                </a:solidFill>
              </a:rPr>
              <a:t>uniquely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determined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l-GR" i="1" dirty="0" smtClean="0">
                <a:solidFill>
                  <a:schemeClr val="bg1"/>
                </a:solidFill>
              </a:rPr>
              <a:t>Δ </a:t>
            </a:r>
            <a:r>
              <a:rPr lang="it-IT" i="1" dirty="0" err="1" smtClean="0">
                <a:solidFill>
                  <a:schemeClr val="bg1"/>
                </a:solidFill>
              </a:rPr>
              <a:t>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where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gap</a:t>
            </a:r>
            <a:r>
              <a:rPr lang="it-IT" i="1" dirty="0" smtClean="0">
                <a:solidFill>
                  <a:srgbClr val="FF0000"/>
                </a:solidFill>
              </a:rPr>
              <a:t> = V</a:t>
            </a:r>
            <a:r>
              <a:rPr lang="it-IT" i="1" baseline="-25000" dirty="0" smtClean="0">
                <a:solidFill>
                  <a:srgbClr val="FF0000"/>
                </a:solidFill>
              </a:rPr>
              <a:t>0</a:t>
            </a:r>
            <a:r>
              <a:rPr lang="it-IT" i="1" dirty="0" smtClean="0">
                <a:solidFill>
                  <a:srgbClr val="FF0000"/>
                </a:solidFill>
              </a:rPr>
              <a:t> – IR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And </a:t>
            </a:r>
            <a:r>
              <a:rPr lang="it-IT" i="1" dirty="0" smtClean="0">
                <a:solidFill>
                  <a:schemeClr val="bg1"/>
                </a:solidFill>
              </a:rPr>
              <a:t>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total </a:t>
            </a:r>
            <a:r>
              <a:rPr lang="it-IT" dirty="0" err="1" smtClean="0">
                <a:solidFill>
                  <a:schemeClr val="bg1"/>
                </a:solidFill>
              </a:rPr>
              <a:t>electrode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resistance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given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1187624" y="4941168"/>
          <a:ext cx="1448774" cy="68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7" name="Equazione" r:id="rId5" imgW="622080" imgH="393480" progId="Equation.3">
                  <p:embed/>
                </p:oleObj>
              </mc:Choice>
              <mc:Fallback>
                <p:oleObj name="Equazione" r:id="rId5" imgW="622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941168"/>
                        <a:ext cx="1448774" cy="683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7504" y="5949280"/>
            <a:ext cx="442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Basically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application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the Ohm’s </a:t>
            </a:r>
            <a:r>
              <a:rPr lang="it-IT" dirty="0" err="1" smtClean="0">
                <a:solidFill>
                  <a:srgbClr val="002060"/>
                </a:solidFill>
              </a:rPr>
              <a:t>law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4932040" y="5661248"/>
            <a:ext cx="648072" cy="43204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7668344" y="5661248"/>
            <a:ext cx="648072" cy="43204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404664"/>
            <a:ext cx="748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What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we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learn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from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that</a:t>
            </a:r>
            <a:r>
              <a:rPr lang="it-IT" sz="4000" dirty="0" smtClean="0">
                <a:solidFill>
                  <a:srgbClr val="C00000"/>
                </a:solidFill>
              </a:rPr>
              <a:t> formula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496" y="1124744"/>
            <a:ext cx="89644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It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a </a:t>
            </a:r>
            <a:r>
              <a:rPr lang="it-IT" sz="2400" dirty="0" smtClean="0">
                <a:solidFill>
                  <a:srgbClr val="FF3300"/>
                </a:solidFill>
              </a:rPr>
              <a:t>first (</a:t>
            </a:r>
            <a:r>
              <a:rPr lang="it-IT" sz="2400" dirty="0" err="1" smtClean="0">
                <a:solidFill>
                  <a:srgbClr val="FF3300"/>
                </a:solidFill>
              </a:rPr>
              <a:t>rough</a:t>
            </a:r>
            <a:r>
              <a:rPr lang="it-IT" sz="2400" dirty="0" smtClean="0">
                <a:solidFill>
                  <a:srgbClr val="FF3300"/>
                </a:solidFill>
              </a:rPr>
              <a:t>) </a:t>
            </a:r>
            <a:r>
              <a:rPr lang="it-IT" sz="2400" dirty="0" err="1" smtClean="0">
                <a:solidFill>
                  <a:srgbClr val="FF3300"/>
                </a:solidFill>
              </a:rPr>
              <a:t>approximation</a:t>
            </a:r>
            <a:r>
              <a:rPr lang="it-IT" sz="2400" dirty="0" smtClean="0">
                <a:solidFill>
                  <a:srgbClr val="FF3300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complex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processes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400" dirty="0" smtClean="0">
                <a:solidFill>
                  <a:schemeClr val="bg1"/>
                </a:solidFill>
              </a:rPr>
              <a:t>At first </a:t>
            </a:r>
            <a:r>
              <a:rPr lang="it-IT" sz="2400" dirty="0" err="1" smtClean="0">
                <a:solidFill>
                  <a:schemeClr val="bg1"/>
                </a:solidFill>
              </a:rPr>
              <a:t>order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resistivity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does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influence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rate </a:t>
            </a:r>
            <a:r>
              <a:rPr lang="it-IT" sz="2000" dirty="0" err="1" smtClean="0">
                <a:solidFill>
                  <a:schemeClr val="bg1"/>
                </a:solidFill>
              </a:rPr>
              <a:t>capability</a:t>
            </a:r>
            <a:r>
              <a:rPr lang="it-IT" sz="2000" dirty="0" smtClean="0">
                <a:solidFill>
                  <a:schemeClr val="bg1"/>
                </a:solidFill>
              </a:rPr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thickness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does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influence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rate </a:t>
            </a:r>
            <a:r>
              <a:rPr lang="it-IT" sz="2000" dirty="0" err="1" smtClean="0">
                <a:solidFill>
                  <a:schemeClr val="bg1"/>
                </a:solidFill>
              </a:rPr>
              <a:t>capability</a:t>
            </a:r>
            <a:r>
              <a:rPr lang="it-IT" sz="2000" dirty="0" smtClean="0">
                <a:solidFill>
                  <a:schemeClr val="bg1"/>
                </a:solidFill>
              </a:rPr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70C0"/>
                </a:solidFill>
              </a:rPr>
              <a:t>Gap </a:t>
            </a:r>
            <a:r>
              <a:rPr lang="it-IT" sz="2000" dirty="0" err="1" smtClean="0">
                <a:solidFill>
                  <a:srgbClr val="0070C0"/>
                </a:solidFill>
              </a:rPr>
              <a:t>thickness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does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not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seem</a:t>
            </a:r>
            <a:r>
              <a:rPr lang="it-IT" sz="2000" dirty="0" smtClean="0">
                <a:solidFill>
                  <a:srgbClr val="0070C0"/>
                </a:solidFill>
              </a:rPr>
              <a:t> to play </a:t>
            </a:r>
            <a:r>
              <a:rPr lang="it-IT" sz="2000" dirty="0" err="1" smtClean="0">
                <a:solidFill>
                  <a:srgbClr val="0070C0"/>
                </a:solidFill>
              </a:rPr>
              <a:t>any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role</a:t>
            </a:r>
            <a:r>
              <a:rPr lang="it-IT" sz="2000" dirty="0" smtClean="0">
                <a:solidFill>
                  <a:srgbClr val="0070C0"/>
                </a:solidFill>
              </a:rPr>
              <a:t>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chemeClr val="bg1"/>
                </a:solidFill>
              </a:rPr>
              <a:t>There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not</a:t>
            </a:r>
            <a:r>
              <a:rPr lang="it-IT" sz="2400" dirty="0" smtClean="0">
                <a:solidFill>
                  <a:srgbClr val="FF0000"/>
                </a:solidFill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</a:rPr>
              <a:t>direct</a:t>
            </a:r>
            <a:r>
              <a:rPr lang="it-IT" sz="2400" dirty="0" smtClean="0">
                <a:solidFill>
                  <a:srgbClr val="FF0000"/>
                </a:solidFill>
              </a:rPr>
              <a:t> way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compute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which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effect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a </a:t>
            </a:r>
            <a:r>
              <a:rPr lang="it-IT" sz="2400" dirty="0" err="1" smtClean="0">
                <a:solidFill>
                  <a:schemeClr val="bg1"/>
                </a:solidFill>
              </a:rPr>
              <a:t>reduction</a:t>
            </a:r>
            <a:r>
              <a:rPr lang="it-IT" sz="2400" dirty="0" smtClean="0">
                <a:solidFill>
                  <a:schemeClr val="bg1"/>
                </a:solidFill>
              </a:rPr>
              <a:t> on </a:t>
            </a:r>
            <a:r>
              <a:rPr lang="el-GR" sz="2400" i="1" dirty="0" smtClean="0">
                <a:solidFill>
                  <a:schemeClr val="bg1"/>
                </a:solidFill>
              </a:rPr>
              <a:t>Δ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el</a:t>
            </a:r>
            <a:r>
              <a:rPr lang="it-IT" sz="2400" i="1" dirty="0" err="1" smtClean="0">
                <a:solidFill>
                  <a:schemeClr val="bg1"/>
                </a:solidFill>
              </a:rPr>
              <a:t>=</a:t>
            </a:r>
            <a:r>
              <a:rPr lang="el-GR" sz="2400" i="1" dirty="0" smtClean="0">
                <a:solidFill>
                  <a:schemeClr val="bg1"/>
                </a:solidFill>
              </a:rPr>
              <a:t> 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sz="2400" i="1" baseline="-25000" dirty="0" smtClean="0">
                <a:solidFill>
                  <a:schemeClr val="bg1"/>
                </a:solidFill>
              </a:rPr>
              <a:t> </a:t>
            </a:r>
            <a:r>
              <a:rPr lang="it-IT" sz="2400" i="1" dirty="0" smtClean="0">
                <a:solidFill>
                  <a:schemeClr val="bg1"/>
                </a:solidFill>
              </a:rPr>
              <a:t>- </a:t>
            </a:r>
            <a:r>
              <a:rPr lang="el-GR" sz="2400" i="1" dirty="0" smtClean="0">
                <a:solidFill>
                  <a:schemeClr val="bg1"/>
                </a:solidFill>
              </a:rPr>
              <a:t>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sz="2400" i="1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on the rate </a:t>
            </a:r>
            <a:r>
              <a:rPr lang="it-IT" sz="2400" dirty="0" err="1" smtClean="0">
                <a:solidFill>
                  <a:schemeClr val="bg1"/>
                </a:solidFill>
              </a:rPr>
              <a:t>capability</a:t>
            </a:r>
            <a:r>
              <a:rPr lang="it-IT" sz="2400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1"/>
                </a:solidFill>
              </a:rPr>
              <a:t>Bakelite </a:t>
            </a:r>
            <a:r>
              <a:rPr lang="it-IT" sz="2400" dirty="0" err="1" smtClean="0">
                <a:solidFill>
                  <a:schemeClr val="bg1"/>
                </a:solidFill>
              </a:rPr>
              <a:t>thickness</a:t>
            </a:r>
            <a:r>
              <a:rPr lang="it-IT" sz="2400" dirty="0" smtClean="0">
                <a:solidFill>
                  <a:schemeClr val="bg1"/>
                </a:solidFill>
              </a:rPr>
              <a:t> can account </a:t>
            </a:r>
            <a:r>
              <a:rPr lang="it-IT" sz="2400" dirty="0" err="1" smtClean="0">
                <a:solidFill>
                  <a:schemeClr val="bg1"/>
                </a:solidFill>
              </a:rPr>
              <a:t>for</a:t>
            </a:r>
            <a:r>
              <a:rPr lang="it-IT" sz="2400" dirty="0" smtClean="0">
                <a:solidFill>
                  <a:schemeClr val="bg1"/>
                </a:solidFill>
              </a:rPr>
              <a:t> a 25-50% </a:t>
            </a:r>
            <a:r>
              <a:rPr lang="it-IT" sz="2400" dirty="0" err="1" smtClean="0">
                <a:solidFill>
                  <a:schemeClr val="bg1"/>
                </a:solidFill>
              </a:rPr>
              <a:t>reduction</a:t>
            </a:r>
            <a:r>
              <a:rPr lang="it-IT" sz="2400" dirty="0" smtClean="0">
                <a:solidFill>
                  <a:schemeClr val="bg1"/>
                </a:solidFill>
              </a:rPr>
              <a:t> on </a:t>
            </a:r>
            <a:r>
              <a:rPr lang="el-GR" sz="2400" i="1" dirty="0" smtClean="0">
                <a:solidFill>
                  <a:schemeClr val="bg1"/>
                </a:solidFill>
              </a:rPr>
              <a:t>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el</a:t>
            </a:r>
            <a:endParaRPr lang="it-IT" sz="2400" i="1" dirty="0" smtClean="0">
              <a:solidFill>
                <a:schemeClr val="bg1"/>
              </a:solidFill>
            </a:endParaRPr>
          </a:p>
          <a:p>
            <a:pPr lvl="1"/>
            <a:r>
              <a:rPr lang="it-IT" sz="2000" dirty="0" smtClean="0">
                <a:solidFill>
                  <a:schemeClr val="bg1"/>
                </a:solidFill>
              </a:rPr>
              <a:t>	(Ex.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2</a:t>
            </a:r>
            <a:r>
              <a:rPr lang="it-IT" sz="2000" dirty="0" smtClean="0">
                <a:solidFill>
                  <a:schemeClr val="bg1"/>
                </a:solidFill>
                <a:sym typeface="Wingdings" pitchFamily="2" charset="2"/>
              </a:rPr>
              <a:t>1.5-1 mm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  <a:endParaRPr lang="it-IT" sz="2000" baseline="-2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1"/>
                </a:solidFill>
              </a:rPr>
              <a:t>Bakelite </a:t>
            </a:r>
            <a:r>
              <a:rPr lang="it-IT" sz="2400" dirty="0" err="1" smtClean="0">
                <a:solidFill>
                  <a:schemeClr val="bg1"/>
                </a:solidFill>
              </a:rPr>
              <a:t>resistivity</a:t>
            </a:r>
            <a:r>
              <a:rPr lang="it-IT" sz="2400" dirty="0" smtClean="0">
                <a:solidFill>
                  <a:schemeClr val="bg1"/>
                </a:solidFill>
              </a:rPr>
              <a:t> can account a 10 (or more) </a:t>
            </a:r>
            <a:r>
              <a:rPr lang="it-IT" sz="2400" dirty="0" err="1" smtClean="0">
                <a:solidFill>
                  <a:schemeClr val="bg1"/>
                </a:solidFill>
              </a:rPr>
              <a:t>factor</a:t>
            </a:r>
            <a:r>
              <a:rPr lang="it-IT" sz="2400" dirty="0" smtClean="0">
                <a:solidFill>
                  <a:schemeClr val="bg1"/>
                </a:solidFill>
              </a:rPr>
              <a:t> on </a:t>
            </a:r>
            <a:r>
              <a:rPr lang="el-GR" sz="2400" i="1" dirty="0" smtClean="0">
                <a:solidFill>
                  <a:schemeClr val="bg1"/>
                </a:solidFill>
              </a:rPr>
              <a:t>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el</a:t>
            </a:r>
            <a:endParaRPr lang="it-IT" sz="2400" i="1" baseline="-250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	</a:t>
            </a:r>
            <a:r>
              <a:rPr lang="it-IT" sz="2000" dirty="0" smtClean="0">
                <a:solidFill>
                  <a:schemeClr val="bg1"/>
                </a:solidFill>
              </a:rPr>
              <a:t>(Ex.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5 × 10</a:t>
            </a:r>
            <a:r>
              <a:rPr lang="it-IT" sz="2000" baseline="30000" dirty="0" smtClean="0">
                <a:solidFill>
                  <a:schemeClr val="bg1"/>
                </a:solidFill>
              </a:rPr>
              <a:t>10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sym typeface="Wingdings" pitchFamily="2" charset="2"/>
              </a:rPr>
              <a:t> 5 × 10</a:t>
            </a:r>
            <a:r>
              <a:rPr lang="it-IT" sz="2000" baseline="30000" dirty="0" smtClean="0">
                <a:solidFill>
                  <a:schemeClr val="bg1"/>
                </a:solidFill>
                <a:sym typeface="Wingdings" pitchFamily="2" charset="2"/>
              </a:rPr>
              <a:t>9 </a:t>
            </a:r>
            <a:r>
              <a:rPr lang="el-GR" sz="2000" dirty="0" smtClean="0">
                <a:solidFill>
                  <a:schemeClr val="bg1"/>
                </a:solidFill>
                <a:sym typeface="Wingdings" pitchFamily="2" charset="2"/>
              </a:rPr>
              <a:t>Ω</a:t>
            </a:r>
            <a:r>
              <a:rPr lang="it-IT" sz="2000" dirty="0" smtClean="0">
                <a:solidFill>
                  <a:schemeClr val="bg1"/>
                </a:solidFill>
                <a:sym typeface="Wingdings" pitchFamily="2" charset="2"/>
              </a:rPr>
              <a:t>cm)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it-IT" sz="2400" dirty="0" err="1" smtClean="0">
                <a:solidFill>
                  <a:schemeClr val="bg1"/>
                </a:solidFill>
              </a:rPr>
              <a:t>Electrode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thickness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seems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play a </a:t>
            </a:r>
            <a:r>
              <a:rPr lang="it-IT" sz="2400" dirty="0" err="1" smtClean="0">
                <a:solidFill>
                  <a:schemeClr val="bg1"/>
                </a:solidFill>
              </a:rPr>
              <a:t>second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order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role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68348" y="1628800"/>
            <a:ext cx="263204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FF0000"/>
                </a:solidFill>
              </a:rPr>
              <a:t>Δ</a:t>
            </a:r>
            <a:r>
              <a:rPr lang="it-IT" sz="2400" b="1" i="1" dirty="0" err="1" smtClean="0">
                <a:solidFill>
                  <a:srgbClr val="FF0000"/>
                </a:solidFill>
              </a:rPr>
              <a:t>V</a:t>
            </a:r>
            <a:r>
              <a:rPr lang="it-IT" sz="2400" b="1" i="1" baseline="-25000" dirty="0" err="1" smtClean="0">
                <a:solidFill>
                  <a:srgbClr val="FF0000"/>
                </a:solidFill>
              </a:rPr>
              <a:t>el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= </a:t>
            </a:r>
            <a:r>
              <a:rPr lang="el-GR" sz="2400" b="1" i="1" dirty="0" smtClean="0">
                <a:solidFill>
                  <a:srgbClr val="FF0000"/>
                </a:solidFill>
              </a:rPr>
              <a:t>ρ</a:t>
            </a:r>
            <a:r>
              <a:rPr lang="it-IT" sz="2400" b="1" i="1" dirty="0" smtClean="0">
                <a:solidFill>
                  <a:srgbClr val="FF0000"/>
                </a:solidFill>
              </a:rPr>
              <a:t> d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sz="2400" b="1" i="1" dirty="0" smtClean="0">
                <a:solidFill>
                  <a:srgbClr val="FF0000"/>
                </a:solidFill>
              </a:rPr>
              <a:t> &lt;Q&gt;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2411760" y="2276872"/>
            <a:ext cx="41764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6588224" y="1995055"/>
            <a:ext cx="0" cy="28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2411760" y="2276872"/>
            <a:ext cx="0" cy="10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>
            <a:off x="2411759" y="2656790"/>
            <a:ext cx="442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2 19"/>
          <p:cNvCxnSpPr/>
          <p:nvPr/>
        </p:nvCxnSpPr>
        <p:spPr bwMode="auto">
          <a:xfrm flipV="1">
            <a:off x="6836500" y="2011153"/>
            <a:ext cx="0" cy="64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ttore 1 22"/>
          <p:cNvCxnSpPr/>
          <p:nvPr/>
        </p:nvCxnSpPr>
        <p:spPr bwMode="auto">
          <a:xfrm>
            <a:off x="2411760" y="2660554"/>
            <a:ext cx="0" cy="10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>
            <a:off x="7657586" y="198884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7092280" y="25649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Later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on…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8317" y="188640"/>
            <a:ext cx="8658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something</a:t>
            </a:r>
            <a:r>
              <a:rPr lang="it-IT" sz="4000" dirty="0" smtClean="0">
                <a:solidFill>
                  <a:srgbClr val="C00000"/>
                </a:solidFill>
              </a:rPr>
              <a:t> more elaborate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019722" y="918790"/>
            <a:ext cx="23622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618085" y="1299790"/>
            <a:ext cx="6243638" cy="3714750"/>
            <a:chOff x="179" y="720"/>
            <a:chExt cx="3933" cy="234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79" y="2738"/>
              <a:ext cx="3933" cy="322"/>
              <a:chOff x="228" y="2880"/>
              <a:chExt cx="3670" cy="274"/>
            </a:xfrm>
          </p:grpSpPr>
          <p:sp>
            <p:nvSpPr>
              <p:cNvPr id="31" name="AutoShape 12"/>
              <p:cNvSpPr>
                <a:spLocks/>
              </p:cNvSpPr>
              <p:nvPr/>
            </p:nvSpPr>
            <p:spPr bwMode="auto">
              <a:xfrm rot="5400000">
                <a:off x="1242" y="1866"/>
                <a:ext cx="48" cy="2075"/>
              </a:xfrm>
              <a:prstGeom prst="rightBrace">
                <a:avLst>
                  <a:gd name="adj1" fmla="val 2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AutoShape 13"/>
              <p:cNvSpPr>
                <a:spLocks/>
              </p:cNvSpPr>
              <p:nvPr/>
            </p:nvSpPr>
            <p:spPr bwMode="auto">
              <a:xfrm rot="5400000">
                <a:off x="3133" y="2164"/>
                <a:ext cx="31" cy="1498"/>
              </a:xfrm>
              <a:prstGeom prst="rightBrace">
                <a:avLst>
                  <a:gd name="adj1" fmla="val 1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864" y="2990"/>
                <a:ext cx="10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eaLnBrk="0" hangingPunct="0"/>
                <a:r>
                  <a:rPr lang="en-GB" sz="14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Exponential growth</a:t>
                </a:r>
                <a:endParaRPr lang="en-GB" sz="1400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2741" y="2989"/>
                <a:ext cx="63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eaLnBrk="0" hangingPunct="0"/>
                <a:r>
                  <a:rPr lang="en-GB" sz="14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Saturation</a:t>
                </a:r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348" y="965"/>
              <a:ext cx="11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Exponential growth</a:t>
              </a:r>
              <a:endParaRPr lang="en-GB" sz="1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240" y="720"/>
              <a:ext cx="2560" cy="117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40" y="1834"/>
              <a:ext cx="2560" cy="118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111" y="896"/>
              <a:ext cx="890" cy="1026"/>
              <a:chOff x="2276" y="1227"/>
              <a:chExt cx="890" cy="1026"/>
            </a:xfrm>
          </p:grpSpPr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721" y="1227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2394" y="1403"/>
                <a:ext cx="327" cy="2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40" y="96"/>
                  </a:cxn>
                  <a:cxn ang="0">
                    <a:pos x="144" y="144"/>
                  </a:cxn>
                  <a:cxn ang="0">
                    <a:pos x="0" y="192"/>
                  </a:cxn>
                </a:cxnLst>
                <a:rect l="0" t="0" r="r" b="b"/>
                <a:pathLst>
                  <a:path w="288" h="192">
                    <a:moveTo>
                      <a:pt x="288" y="0"/>
                    </a:moveTo>
                    <a:cubicBezTo>
                      <a:pt x="276" y="36"/>
                      <a:pt x="264" y="72"/>
                      <a:pt x="240" y="96"/>
                    </a:cubicBezTo>
                    <a:cubicBezTo>
                      <a:pt x="216" y="120"/>
                      <a:pt x="184" y="128"/>
                      <a:pt x="144" y="144"/>
                    </a:cubicBezTo>
                    <a:cubicBezTo>
                      <a:pt x="104" y="160"/>
                      <a:pt x="24" y="184"/>
                      <a:pt x="0" y="19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 flipH="1">
                <a:off x="2721" y="1403"/>
                <a:ext cx="327" cy="2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40" y="96"/>
                  </a:cxn>
                  <a:cxn ang="0">
                    <a:pos x="144" y="144"/>
                  </a:cxn>
                  <a:cxn ang="0">
                    <a:pos x="0" y="192"/>
                  </a:cxn>
                </a:cxnLst>
                <a:rect l="0" t="0" r="r" b="b"/>
                <a:pathLst>
                  <a:path w="288" h="192">
                    <a:moveTo>
                      <a:pt x="288" y="0"/>
                    </a:moveTo>
                    <a:cubicBezTo>
                      <a:pt x="276" y="36"/>
                      <a:pt x="264" y="72"/>
                      <a:pt x="240" y="96"/>
                    </a:cubicBezTo>
                    <a:cubicBezTo>
                      <a:pt x="216" y="120"/>
                      <a:pt x="184" y="128"/>
                      <a:pt x="144" y="144"/>
                    </a:cubicBezTo>
                    <a:cubicBezTo>
                      <a:pt x="104" y="160"/>
                      <a:pt x="24" y="184"/>
                      <a:pt x="0" y="19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2276" y="1637"/>
                <a:ext cx="118" cy="616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56" y="96"/>
                  </a:cxn>
                  <a:cxn ang="0">
                    <a:pos x="8" y="288"/>
                  </a:cxn>
                  <a:cxn ang="0">
                    <a:pos x="8" y="480"/>
                  </a:cxn>
                  <a:cxn ang="0">
                    <a:pos x="8" y="432"/>
                  </a:cxn>
                </a:cxnLst>
                <a:rect l="0" t="0" r="r" b="b"/>
                <a:pathLst>
                  <a:path w="104" h="504">
                    <a:moveTo>
                      <a:pt x="104" y="0"/>
                    </a:moveTo>
                    <a:cubicBezTo>
                      <a:pt x="88" y="24"/>
                      <a:pt x="72" y="48"/>
                      <a:pt x="56" y="96"/>
                    </a:cubicBezTo>
                    <a:cubicBezTo>
                      <a:pt x="40" y="144"/>
                      <a:pt x="16" y="224"/>
                      <a:pt x="8" y="288"/>
                    </a:cubicBezTo>
                    <a:cubicBezTo>
                      <a:pt x="0" y="352"/>
                      <a:pt x="8" y="456"/>
                      <a:pt x="8" y="480"/>
                    </a:cubicBezTo>
                    <a:cubicBezTo>
                      <a:pt x="8" y="504"/>
                      <a:pt x="8" y="468"/>
                      <a:pt x="8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 flipH="1">
                <a:off x="3048" y="1637"/>
                <a:ext cx="118" cy="616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56" y="96"/>
                  </a:cxn>
                  <a:cxn ang="0">
                    <a:pos x="8" y="288"/>
                  </a:cxn>
                  <a:cxn ang="0">
                    <a:pos x="8" y="480"/>
                  </a:cxn>
                  <a:cxn ang="0">
                    <a:pos x="8" y="432"/>
                  </a:cxn>
                </a:cxnLst>
                <a:rect l="0" t="0" r="r" b="b"/>
                <a:pathLst>
                  <a:path w="104" h="504">
                    <a:moveTo>
                      <a:pt x="104" y="0"/>
                    </a:moveTo>
                    <a:cubicBezTo>
                      <a:pt x="88" y="24"/>
                      <a:pt x="72" y="48"/>
                      <a:pt x="56" y="96"/>
                    </a:cubicBezTo>
                    <a:cubicBezTo>
                      <a:pt x="40" y="144"/>
                      <a:pt x="16" y="224"/>
                      <a:pt x="8" y="288"/>
                    </a:cubicBezTo>
                    <a:cubicBezTo>
                      <a:pt x="0" y="352"/>
                      <a:pt x="8" y="456"/>
                      <a:pt x="8" y="480"/>
                    </a:cubicBezTo>
                    <a:cubicBezTo>
                      <a:pt x="8" y="504"/>
                      <a:pt x="8" y="468"/>
                      <a:pt x="8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1493" y="837"/>
              <a:ext cx="108" cy="1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1819" y="1248"/>
              <a:ext cx="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1710" y="896"/>
              <a:ext cx="1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83" y="1424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07" y="869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907" y="951"/>
              <a:ext cx="3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n-GB" sz="1400" baseline="-25000" smtClean="0">
                  <a:solidFill>
                    <a:srgbClr val="FF0000"/>
                  </a:solidFill>
                  <a:latin typeface="Comic Sans MS" pitchFamily="66" charset="0"/>
                </a:rPr>
                <a:t>sat</a:t>
              </a:r>
              <a:endParaRPr lang="en-GB" sz="1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709" y="1253"/>
              <a:ext cx="6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Saturation</a:t>
              </a: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2664" y="1541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“Drift”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672" y="144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</a:t>
              </a:r>
              <a:endParaRPr lang="en-GB" sz="1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36" name="Picture 34" descr="ip0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426" y="4304129"/>
            <a:ext cx="1770062" cy="1905000"/>
          </a:xfrm>
          <a:prstGeom prst="rect">
            <a:avLst/>
          </a:prstGeom>
          <a:noFill/>
        </p:spPr>
      </p:pic>
      <p:sp>
        <p:nvSpPr>
          <p:cNvPr id="37" name="CasellaDiTesto 36"/>
          <p:cNvSpPr txBox="1"/>
          <p:nvPr/>
        </p:nvSpPr>
        <p:spPr>
          <a:xfrm>
            <a:off x="283497" y="5373216"/>
            <a:ext cx="716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Note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most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variables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here</a:t>
            </a:r>
            <a:r>
              <a:rPr lang="it-IT" dirty="0" smtClean="0">
                <a:solidFill>
                  <a:schemeClr val="bg1"/>
                </a:solidFill>
              </a:rPr>
              <a:t> are </a:t>
            </a:r>
            <a:r>
              <a:rPr lang="it-IT" dirty="0" err="1" smtClean="0">
                <a:solidFill>
                  <a:srgbClr val="FF0000"/>
                </a:solidFill>
              </a:rPr>
              <a:t>stochastic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variables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ind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convolution</a:t>
            </a:r>
            <a:r>
              <a:rPr lang="it-IT" dirty="0" smtClean="0">
                <a:solidFill>
                  <a:schemeClr val="bg1"/>
                </a:solidFill>
              </a:rPr>
              <a:t> off </a:t>
            </a:r>
            <a:r>
              <a:rPr lang="it-IT" dirty="0" err="1" smtClean="0">
                <a:solidFill>
                  <a:schemeClr val="bg1"/>
                </a:solidFill>
              </a:rPr>
              <a:t>all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these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probability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distributions</a:t>
            </a:r>
            <a:r>
              <a:rPr lang="it-IT" dirty="0" smtClean="0">
                <a:solidFill>
                  <a:schemeClr val="bg1"/>
                </a:solidFill>
              </a:rPr>
              <a:t>), so </a:t>
            </a:r>
            <a:r>
              <a:rPr lang="it-IT" dirty="0" err="1" smtClean="0">
                <a:solidFill>
                  <a:schemeClr val="bg1"/>
                </a:solidFill>
              </a:rPr>
              <a:t>it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not</a:t>
            </a:r>
            <a:r>
              <a:rPr lang="it-IT" dirty="0" smtClean="0">
                <a:solidFill>
                  <a:srgbClr val="0070C0"/>
                </a:solidFill>
              </a:rPr>
              <a:t> immediate </a:t>
            </a:r>
            <a:r>
              <a:rPr lang="it-IT" dirty="0" err="1" smtClean="0">
                <a:solidFill>
                  <a:srgbClr val="0070C0"/>
                </a:solidFill>
              </a:rPr>
              <a:t>to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get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analytical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results</a:t>
            </a:r>
            <a:r>
              <a:rPr lang="it-IT" dirty="0" err="1" smtClean="0">
                <a:solidFill>
                  <a:schemeClr val="bg1"/>
                </a:solidFill>
              </a:rPr>
              <a:t>…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16677"/>
              </p:ext>
            </p:extLst>
          </p:nvPr>
        </p:nvGraphicFramePr>
        <p:xfrm>
          <a:off x="1012825" y="3652838"/>
          <a:ext cx="6932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8" name="Equazione" r:id="rId5" imgW="3759120" imgH="457200" progId="Equation.3">
                  <p:embed/>
                </p:oleObj>
              </mc:Choice>
              <mc:Fallback>
                <p:oleObj name="Equazione" r:id="rId5" imgW="3759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52838"/>
                        <a:ext cx="693261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890" y="3315464"/>
            <a:ext cx="3125065" cy="264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016" y="3284984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199" y="664115"/>
            <a:ext cx="3100721" cy="28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2060104" y="1165830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2060104" y="1391900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564160" y="1555687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HV=9.2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50367" y="999501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35087" y="1236066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3656" y="691590"/>
            <a:ext cx="3096344" cy="27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6083998" y="1156836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6083998" y="1382906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6588054" y="1546693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HV=9.5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6774261" y="990507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6758981" y="1227072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2132112" y="3666232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>
            <a:off x="2132112" y="3965415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2636168" y="4129202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HV=9.7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2822375" y="3573016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2807095" y="3809581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6308576" y="3717032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6308576" y="4016215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6740624" y="4180002"/>
            <a:ext cx="142859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HV=10.1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6998839" y="3623816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6983559" y="3860381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" name="Line 5"/>
          <p:cNvSpPr>
            <a:spLocks noChangeShapeType="1"/>
          </p:cNvSpPr>
          <p:nvPr/>
        </p:nvSpPr>
        <p:spPr bwMode="auto">
          <a:xfrm>
            <a:off x="2224608" y="6885384"/>
            <a:ext cx="5791200" cy="0"/>
          </a:xfrm>
          <a:prstGeom prst="line">
            <a:avLst/>
          </a:prstGeom>
          <a:noFill/>
          <a:ln w="38100">
            <a:solidFill>
              <a:srgbClr val="FDF4B5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70197" y="6177678"/>
            <a:ext cx="695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Experimental data from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Camarri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414 (1998) 317-324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5796136" y="5877272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Gas mixture: </a:t>
            </a:r>
          </a:p>
          <a:p>
            <a:pPr algn="r"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C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2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H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2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F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4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/C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4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H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10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 97/3 + SF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6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 2%</a:t>
            </a: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84044" y="5961654"/>
            <a:ext cx="624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Input for simulation: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Colucci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425 (1999) 84-91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496" y="188640"/>
            <a:ext cx="63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Quite</a:t>
            </a:r>
            <a:r>
              <a:rPr lang="it-IT" sz="4000" dirty="0" smtClean="0">
                <a:solidFill>
                  <a:srgbClr val="C00000"/>
                </a:solidFill>
              </a:rPr>
              <a:t> a </a:t>
            </a:r>
            <a:r>
              <a:rPr lang="it-IT" sz="4000" dirty="0" err="1" smtClean="0">
                <a:solidFill>
                  <a:srgbClr val="C00000"/>
                </a:solidFill>
              </a:rPr>
              <a:t>successful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model</a:t>
            </a:r>
            <a:r>
              <a:rPr lang="it-IT" sz="4000" dirty="0" smtClean="0">
                <a:solidFill>
                  <a:srgbClr val="C00000"/>
                </a:solidFill>
              </a:rPr>
              <a:t>...</a:t>
            </a:r>
          </a:p>
        </p:txBody>
      </p:sp>
      <p:sp>
        <p:nvSpPr>
          <p:cNvPr id="90" name="CasellaDiTesto 89"/>
          <p:cNvSpPr txBox="1"/>
          <p:nvPr/>
        </p:nvSpPr>
        <p:spPr>
          <a:xfrm rot="1828203">
            <a:off x="7255128" y="570393"/>
            <a:ext cx="18902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This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not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fit</a:t>
            </a:r>
            <a:r>
              <a:rPr lang="it-IT" b="1" dirty="0" smtClean="0">
                <a:solidFill>
                  <a:srgbClr val="FF0000"/>
                </a:solidFill>
              </a:rPr>
              <a:t>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4175448" y="3142709"/>
            <a:ext cx="140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Saturation</a:t>
            </a:r>
            <a:r>
              <a:rPr lang="it-IT" dirty="0" smtClean="0">
                <a:solidFill>
                  <a:srgbClr val="C00000"/>
                </a:solidFill>
              </a:rPr>
              <a:t>” </a:t>
            </a:r>
            <a:r>
              <a:rPr lang="it-IT" dirty="0" err="1" smtClean="0">
                <a:solidFill>
                  <a:srgbClr val="C00000"/>
                </a:solidFill>
              </a:rPr>
              <a:t>peak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5496" y="314270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Inefficiency</a:t>
            </a:r>
            <a:r>
              <a:rPr lang="it-IT" dirty="0" smtClean="0">
                <a:solidFill>
                  <a:srgbClr val="C00000"/>
                </a:solidFill>
              </a:rPr>
              <a:t>”</a:t>
            </a:r>
            <a:r>
              <a:rPr lang="it-IT" dirty="0" err="1" smtClean="0">
                <a:solidFill>
                  <a:srgbClr val="C00000"/>
                </a:solidFill>
              </a:rPr>
              <a:t>peak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4" name="Freccia a destra 93"/>
          <p:cNvSpPr/>
          <p:nvPr/>
        </p:nvSpPr>
        <p:spPr bwMode="auto">
          <a:xfrm rot="20208960">
            <a:off x="4551087" y="2699492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Freccia a destra 94"/>
          <p:cNvSpPr/>
          <p:nvPr/>
        </p:nvSpPr>
        <p:spPr bwMode="auto">
          <a:xfrm rot="1271704">
            <a:off x="4481110" y="4008634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Freccia a destra 95"/>
          <p:cNvSpPr/>
          <p:nvPr/>
        </p:nvSpPr>
        <p:spPr bwMode="auto">
          <a:xfrm rot="8990465">
            <a:off x="2144255" y="3980399"/>
            <a:ext cx="2181781" cy="133724"/>
          </a:xfrm>
          <a:prstGeom prst="rightArrow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Freccia a destra 96"/>
          <p:cNvSpPr/>
          <p:nvPr/>
        </p:nvSpPr>
        <p:spPr bwMode="auto">
          <a:xfrm rot="18912913">
            <a:off x="347561" y="2559265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Freccia a destra 97"/>
          <p:cNvSpPr/>
          <p:nvPr/>
        </p:nvSpPr>
        <p:spPr bwMode="auto">
          <a:xfrm rot="1883604">
            <a:off x="462705" y="4143223"/>
            <a:ext cx="1039076" cy="118169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Freccia a destra 98"/>
          <p:cNvSpPr/>
          <p:nvPr/>
        </p:nvSpPr>
        <p:spPr bwMode="auto">
          <a:xfrm rot="20588045">
            <a:off x="1331829" y="2796778"/>
            <a:ext cx="4096946" cy="112315"/>
          </a:xfrm>
          <a:prstGeom prst="rightArrow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88866"/>
            <a:ext cx="7572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move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to</a:t>
            </a:r>
            <a:r>
              <a:rPr lang="it-IT" sz="4000" dirty="0" smtClean="0">
                <a:solidFill>
                  <a:srgbClr val="C00000"/>
                </a:solidFill>
              </a:rPr>
              <a:t> a </a:t>
            </a:r>
            <a:r>
              <a:rPr lang="it-IT" sz="4000" dirty="0" err="1" smtClean="0">
                <a:solidFill>
                  <a:srgbClr val="C00000"/>
                </a:solidFill>
              </a:rPr>
              <a:t>dynamic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model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pic>
        <p:nvPicPr>
          <p:cNvPr id="74" name="Picture 1086" descr="Slid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2981325" cy="3429000"/>
          </a:xfrm>
          <a:prstGeom prst="rect">
            <a:avLst/>
          </a:prstGeom>
          <a:noFill/>
        </p:spPr>
      </p:pic>
      <p:sp>
        <p:nvSpPr>
          <p:cNvPr id="78" name="Rectangle 1144"/>
          <p:cNvSpPr>
            <a:spLocks noChangeArrowheads="1"/>
          </p:cNvSpPr>
          <p:nvPr/>
        </p:nvSpPr>
        <p:spPr bwMode="auto">
          <a:xfrm>
            <a:off x="4105275" y="2686497"/>
            <a:ext cx="4581525" cy="425450"/>
          </a:xfrm>
          <a:prstGeom prst="rect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Rectangle 1186"/>
          <p:cNvSpPr>
            <a:spLocks noChangeArrowheads="1"/>
          </p:cNvSpPr>
          <p:nvPr/>
        </p:nvSpPr>
        <p:spPr bwMode="auto">
          <a:xfrm>
            <a:off x="4114800" y="1684784"/>
            <a:ext cx="4581525" cy="425450"/>
          </a:xfrm>
          <a:prstGeom prst="rect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1214"/>
          <p:cNvSpPr txBox="1">
            <a:spLocks noChangeArrowheads="1"/>
          </p:cNvSpPr>
          <p:nvPr/>
        </p:nvSpPr>
        <p:spPr bwMode="auto">
          <a:xfrm>
            <a:off x="2743200" y="1989584"/>
            <a:ext cx="519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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2" name="Group 1225"/>
          <p:cNvGrpSpPr>
            <a:grpSpLocks/>
          </p:cNvGrpSpPr>
          <p:nvPr/>
        </p:nvGrpSpPr>
        <p:grpSpPr bwMode="auto">
          <a:xfrm>
            <a:off x="3352800" y="1227584"/>
            <a:ext cx="4402138" cy="1905000"/>
            <a:chOff x="2256" y="1104"/>
            <a:chExt cx="2773" cy="1200"/>
          </a:xfrm>
        </p:grpSpPr>
        <p:sp>
          <p:nvSpPr>
            <p:cNvPr id="83" name="Line 1137"/>
            <p:cNvSpPr>
              <a:spLocks noChangeShapeType="1"/>
            </p:cNvSpPr>
            <p:nvPr/>
          </p:nvSpPr>
          <p:spPr bwMode="auto">
            <a:xfrm>
              <a:off x="2414" y="1392"/>
              <a:ext cx="3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1140"/>
            <p:cNvSpPr>
              <a:spLocks noChangeShapeType="1"/>
            </p:cNvSpPr>
            <p:nvPr/>
          </p:nvSpPr>
          <p:spPr bwMode="auto">
            <a:xfrm>
              <a:off x="2414" y="1392"/>
              <a:ext cx="0" cy="3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5" name="Group 1095"/>
            <p:cNvGrpSpPr>
              <a:grpSpLocks/>
            </p:cNvGrpSpPr>
            <p:nvPr/>
          </p:nvGrpSpPr>
          <p:grpSpPr bwMode="auto">
            <a:xfrm>
              <a:off x="4022" y="1660"/>
              <a:ext cx="405" cy="357"/>
              <a:chOff x="1680" y="2304"/>
              <a:chExt cx="720" cy="912"/>
            </a:xfrm>
          </p:grpSpPr>
          <p:sp>
            <p:nvSpPr>
              <p:cNvPr id="130" name="Line 1096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1097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1098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1099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" name="Group 1146"/>
            <p:cNvGrpSpPr>
              <a:grpSpLocks/>
            </p:cNvGrpSpPr>
            <p:nvPr/>
          </p:nvGrpSpPr>
          <p:grpSpPr bwMode="auto">
            <a:xfrm>
              <a:off x="3890" y="2023"/>
              <a:ext cx="331" cy="268"/>
              <a:chOff x="1680" y="2304"/>
              <a:chExt cx="720" cy="912"/>
            </a:xfrm>
          </p:grpSpPr>
          <p:sp>
            <p:nvSpPr>
              <p:cNvPr id="126" name="Line 1147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Line 1148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Line 1149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Line 1150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1151"/>
            <p:cNvGrpSpPr>
              <a:grpSpLocks/>
            </p:cNvGrpSpPr>
            <p:nvPr/>
          </p:nvGrpSpPr>
          <p:grpSpPr bwMode="auto">
            <a:xfrm>
              <a:off x="4041" y="2023"/>
              <a:ext cx="421" cy="268"/>
              <a:chOff x="2544" y="2016"/>
              <a:chExt cx="672" cy="720"/>
            </a:xfrm>
          </p:grpSpPr>
          <p:grpSp>
            <p:nvGrpSpPr>
              <p:cNvPr id="115" name="Group 1152"/>
              <p:cNvGrpSpPr>
                <a:grpSpLocks/>
              </p:cNvGrpSpPr>
              <p:nvPr/>
            </p:nvGrpSpPr>
            <p:grpSpPr bwMode="auto">
              <a:xfrm>
                <a:off x="2976" y="2016"/>
                <a:ext cx="240" cy="720"/>
                <a:chOff x="4992" y="1920"/>
                <a:chExt cx="288" cy="1440"/>
              </a:xfrm>
            </p:grpSpPr>
            <p:sp>
              <p:nvSpPr>
                <p:cNvPr id="118" name="Line 1153"/>
                <p:cNvSpPr>
                  <a:spLocks noChangeShapeType="1"/>
                </p:cNvSpPr>
                <p:nvPr/>
              </p:nvSpPr>
              <p:spPr bwMode="auto">
                <a:xfrm>
                  <a:off x="4992" y="22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Line 1154"/>
                <p:cNvSpPr>
                  <a:spLocks noChangeShapeType="1"/>
                </p:cNvSpPr>
                <p:nvPr/>
              </p:nvSpPr>
              <p:spPr bwMode="auto">
                <a:xfrm>
                  <a:off x="4992" y="3024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Line 1155"/>
                <p:cNvSpPr>
                  <a:spLocks noChangeShapeType="1"/>
                </p:cNvSpPr>
                <p:nvPr/>
              </p:nvSpPr>
              <p:spPr bwMode="auto">
                <a:xfrm>
                  <a:off x="4992" y="264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Line 1156"/>
                <p:cNvSpPr>
                  <a:spLocks noChangeShapeType="1"/>
                </p:cNvSpPr>
                <p:nvPr/>
              </p:nvSpPr>
              <p:spPr bwMode="auto">
                <a:xfrm flipH="1">
                  <a:off x="4992" y="244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Line 1157"/>
                <p:cNvSpPr>
                  <a:spLocks noChangeShapeType="1"/>
                </p:cNvSpPr>
                <p:nvPr/>
              </p:nvSpPr>
              <p:spPr bwMode="auto">
                <a:xfrm flipH="1">
                  <a:off x="4992" y="2832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Line 1158"/>
                <p:cNvSpPr>
                  <a:spLocks noChangeShapeType="1"/>
                </p:cNvSpPr>
                <p:nvPr/>
              </p:nvSpPr>
              <p:spPr bwMode="auto">
                <a:xfrm flipH="1">
                  <a:off x="4992" y="2160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Line 1159"/>
                <p:cNvSpPr>
                  <a:spLocks noChangeShapeType="1"/>
                </p:cNvSpPr>
                <p:nvPr/>
              </p:nvSpPr>
              <p:spPr bwMode="auto">
                <a:xfrm>
                  <a:off x="5136" y="19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Line 1160"/>
                <p:cNvSpPr>
                  <a:spLocks noChangeShapeType="1"/>
                </p:cNvSpPr>
                <p:nvPr/>
              </p:nvSpPr>
              <p:spPr bwMode="auto">
                <a:xfrm>
                  <a:off x="5136" y="31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6" name="Line 1161"/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Line 1162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8" name="Group 1187"/>
            <p:cNvGrpSpPr>
              <a:grpSpLocks/>
            </p:cNvGrpSpPr>
            <p:nvPr/>
          </p:nvGrpSpPr>
          <p:grpSpPr bwMode="auto">
            <a:xfrm>
              <a:off x="3890" y="1392"/>
              <a:ext cx="572" cy="268"/>
              <a:chOff x="2304" y="2016"/>
              <a:chExt cx="912" cy="720"/>
            </a:xfrm>
          </p:grpSpPr>
          <p:grpSp>
            <p:nvGrpSpPr>
              <p:cNvPr id="98" name="Group 1188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111" name="Line 1189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Line 1190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Line 1191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Line 1192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9" name="Group 1193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100" name="Group 1194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103" name="Line 1195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Line 1196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5" name="Line 1197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Line 1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" name="Line 1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8" name="Line 1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" name="Line 1201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Line 1202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1" name="Line 1203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Line 120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9" name="Line 1206"/>
            <p:cNvSpPr>
              <a:spLocks noChangeShapeType="1"/>
            </p:cNvSpPr>
            <p:nvPr/>
          </p:nvSpPr>
          <p:spPr bwMode="auto">
            <a:xfrm>
              <a:off x="2429" y="2291"/>
              <a:ext cx="3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0" name="Group 1212"/>
            <p:cNvGrpSpPr>
              <a:grpSpLocks/>
            </p:cNvGrpSpPr>
            <p:nvPr/>
          </p:nvGrpSpPr>
          <p:grpSpPr bwMode="auto">
            <a:xfrm>
              <a:off x="2256" y="1810"/>
              <a:ext cx="311" cy="28"/>
              <a:chOff x="1968" y="1728"/>
              <a:chExt cx="331" cy="32"/>
            </a:xfrm>
          </p:grpSpPr>
          <p:sp>
            <p:nvSpPr>
              <p:cNvPr id="96" name="Line 1207"/>
              <p:cNvSpPr>
                <a:spLocks noChangeShapeType="1"/>
              </p:cNvSpPr>
              <p:nvPr/>
            </p:nvSpPr>
            <p:spPr bwMode="auto">
              <a:xfrm>
                <a:off x="1968" y="1728"/>
                <a:ext cx="33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Line 1209"/>
              <p:cNvSpPr>
                <a:spLocks noChangeShapeType="1"/>
              </p:cNvSpPr>
              <p:nvPr/>
            </p:nvSpPr>
            <p:spPr bwMode="auto">
              <a:xfrm>
                <a:off x="2032" y="1760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1" name="Line 1211"/>
            <p:cNvSpPr>
              <a:spLocks noChangeShapeType="1"/>
            </p:cNvSpPr>
            <p:nvPr/>
          </p:nvSpPr>
          <p:spPr bwMode="auto">
            <a:xfrm>
              <a:off x="2414" y="1844"/>
              <a:ext cx="0" cy="4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1216"/>
            <p:cNvSpPr txBox="1">
              <a:spLocks noChangeArrowheads="1"/>
            </p:cNvSpPr>
            <p:nvPr/>
          </p:nvSpPr>
          <p:spPr bwMode="auto">
            <a:xfrm>
              <a:off x="4848" y="1104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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93" name="Text Box 1221"/>
            <p:cNvSpPr txBox="1">
              <a:spLocks noChangeArrowheads="1"/>
            </p:cNvSpPr>
            <p:nvPr/>
          </p:nvSpPr>
          <p:spPr bwMode="auto">
            <a:xfrm>
              <a:off x="3792" y="1721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GB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</a:t>
              </a: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 Box 1222"/>
            <p:cNvSpPr txBox="1">
              <a:spLocks noChangeArrowheads="1"/>
            </p:cNvSpPr>
            <p:nvPr/>
          </p:nvSpPr>
          <p:spPr bwMode="auto">
            <a:xfrm>
              <a:off x="4452" y="203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en-GB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 Box 1223"/>
            <p:cNvSpPr txBox="1">
              <a:spLocks noChangeArrowheads="1"/>
            </p:cNvSpPr>
            <p:nvPr/>
          </p:nvSpPr>
          <p:spPr bwMode="auto">
            <a:xfrm>
              <a:off x="3638" y="2016"/>
              <a:ext cx="3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GB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4" name="Text Box 1224"/>
          <p:cNvSpPr txBox="1">
            <a:spLocks noChangeArrowheads="1"/>
          </p:cNvSpPr>
          <p:nvPr/>
        </p:nvSpPr>
        <p:spPr bwMode="auto">
          <a:xfrm>
            <a:off x="672877" y="5612730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few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numbers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5" name="Text Box 1227"/>
          <p:cNvSpPr txBox="1">
            <a:spLocks noChangeArrowheads="1"/>
          </p:cNvSpPr>
          <p:nvPr/>
        </p:nvSpPr>
        <p:spPr bwMode="auto">
          <a:xfrm>
            <a:off x="2483768" y="5411812"/>
            <a:ext cx="4941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typical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avalanche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radius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: 100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m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typical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avalanche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charge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: 1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pC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typical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external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charge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contained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in 100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m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: 10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pC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6" name="AutoShape 1228"/>
          <p:cNvSpPr>
            <a:spLocks/>
          </p:cNvSpPr>
          <p:nvPr/>
        </p:nvSpPr>
        <p:spPr bwMode="auto">
          <a:xfrm>
            <a:off x="2339752" y="5399112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6" name="Connettore 2 65"/>
          <p:cNvCxnSpPr/>
          <p:nvPr/>
        </p:nvCxnSpPr>
        <p:spPr bwMode="auto">
          <a:xfrm flipH="1">
            <a:off x="1259632" y="1340768"/>
            <a:ext cx="1512168" cy="1872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Line 8"/>
          <p:cNvSpPr>
            <a:spLocks noChangeShapeType="1"/>
          </p:cNvSpPr>
          <p:nvPr/>
        </p:nvSpPr>
        <p:spPr bwMode="auto">
          <a:xfrm flipH="1">
            <a:off x="683568" y="1268760"/>
            <a:ext cx="1944216" cy="237626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 flipH="1">
            <a:off x="5580112" y="1124744"/>
            <a:ext cx="1944216" cy="237626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" name="Text Box 1216"/>
          <p:cNvSpPr txBox="1">
            <a:spLocks noChangeArrowheads="1"/>
          </p:cNvSpPr>
          <p:nvPr/>
        </p:nvSpPr>
        <p:spPr bwMode="auto">
          <a:xfrm>
            <a:off x="2628478" y="1251992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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699792" y="423386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Time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constant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depending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only</a:t>
            </a:r>
            <a:r>
              <a:rPr lang="it-IT" dirty="0" smtClean="0">
                <a:solidFill>
                  <a:srgbClr val="FF0000"/>
                </a:solidFill>
              </a:rPr>
              <a:t> on material </a:t>
            </a:r>
            <a:r>
              <a:rPr lang="it-IT" dirty="0" err="1" smtClean="0">
                <a:solidFill>
                  <a:srgbClr val="FF0000"/>
                </a:solidFill>
              </a:rPr>
              <a:t>characteristics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and </a:t>
            </a:r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on “</a:t>
            </a:r>
            <a:r>
              <a:rPr lang="it-IT" dirty="0" err="1" smtClean="0">
                <a:solidFill>
                  <a:schemeClr val="bg1"/>
                </a:solidFill>
              </a:rPr>
              <a:t>cell</a:t>
            </a:r>
            <a:r>
              <a:rPr lang="it-IT" dirty="0" smtClean="0">
                <a:solidFill>
                  <a:schemeClr val="bg1"/>
                </a:solidFill>
              </a:rPr>
              <a:t>” </a:t>
            </a:r>
            <a:r>
              <a:rPr lang="it-IT" dirty="0" err="1" smtClean="0">
                <a:solidFill>
                  <a:schemeClr val="bg1"/>
                </a:solidFill>
              </a:rPr>
              <a:t>dimensions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Also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capacitive </a:t>
            </a:r>
            <a:r>
              <a:rPr lang="it-IT" dirty="0" err="1" smtClean="0">
                <a:solidFill>
                  <a:srgbClr val="FF0000"/>
                </a:solidFill>
              </a:rPr>
              <a:t>effects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taken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into</a:t>
            </a:r>
            <a:r>
              <a:rPr lang="it-IT" dirty="0" smtClean="0">
                <a:solidFill>
                  <a:schemeClr val="bg1"/>
                </a:solidFill>
              </a:rPr>
              <a:t> account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2" name="Oggetto 71"/>
          <p:cNvGraphicFramePr>
            <a:graphicFrameLocks noChangeAspect="1"/>
          </p:cNvGraphicFramePr>
          <p:nvPr/>
        </p:nvGraphicFramePr>
        <p:xfrm>
          <a:off x="4451350" y="3215134"/>
          <a:ext cx="241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Equazione" r:id="rId5" imgW="241200" imgH="139680" progId="Equation.3">
                  <p:embed/>
                </p:oleObj>
              </mc:Choice>
              <mc:Fallback>
                <p:oleObj name="Equazione" r:id="rId5" imgW="24120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3215134"/>
                        <a:ext cx="241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ggetto 72"/>
          <p:cNvGraphicFramePr>
            <a:graphicFrameLocks noChangeAspect="1"/>
          </p:cNvGraphicFramePr>
          <p:nvPr/>
        </p:nvGraphicFramePr>
        <p:xfrm>
          <a:off x="3546243" y="3489174"/>
          <a:ext cx="4698165" cy="87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Equazione" r:id="rId7" imgW="2247840" imgH="419040" progId="Equation.3">
                  <p:embed/>
                </p:oleObj>
              </mc:Choice>
              <mc:Fallback>
                <p:oleObj name="Equazione" r:id="rId7" imgW="22478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43" y="3489174"/>
                        <a:ext cx="4698165" cy="875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1722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17753" y="404664"/>
            <a:ext cx="7150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And </a:t>
            </a:r>
            <a:r>
              <a:rPr lang="it-IT" sz="4000" dirty="0" err="1" smtClean="0">
                <a:solidFill>
                  <a:srgbClr val="C00000"/>
                </a:solidFill>
              </a:rPr>
              <a:t>what</a:t>
            </a:r>
            <a:r>
              <a:rPr lang="it-IT" sz="4000" dirty="0" smtClean="0">
                <a:solidFill>
                  <a:srgbClr val="C00000"/>
                </a:solidFill>
              </a:rPr>
              <a:t> REALLY </a:t>
            </a:r>
            <a:r>
              <a:rPr lang="it-IT" sz="4000" dirty="0" err="1" smtClean="0">
                <a:solidFill>
                  <a:srgbClr val="C00000"/>
                </a:solidFill>
              </a:rPr>
              <a:t>happens…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914400" y="2057400"/>
            <a:ext cx="16002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itchFamily="34" charset="0"/>
              </a:rPr>
              <a:t>Applied HV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151" name="Object 1024"/>
          <p:cNvGraphicFramePr>
            <a:graphicFrameLocks noChangeAspect="1"/>
          </p:cNvGraphicFramePr>
          <p:nvPr/>
        </p:nvGraphicFramePr>
        <p:xfrm>
          <a:off x="5791200" y="1066800"/>
          <a:ext cx="31718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Equation" r:id="rId5" imgW="1942920" imgH="457200" progId="Equation.3">
                  <p:embed/>
                </p:oleObj>
              </mc:Choice>
              <mc:Fallback>
                <p:oleObj name="Equation" r:id="rId5" imgW="194292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066800"/>
                        <a:ext cx="31718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025"/>
          <p:cNvGraphicFramePr>
            <a:graphicFrameLocks noChangeAspect="1"/>
          </p:cNvGraphicFramePr>
          <p:nvPr/>
        </p:nvGraphicFramePr>
        <p:xfrm>
          <a:off x="5878016" y="2737346"/>
          <a:ext cx="2438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Equation" r:id="rId7" imgW="1498320" imgH="380880" progId="Equation.3">
                  <p:embed/>
                </p:oleObj>
              </mc:Choice>
              <mc:Fallback>
                <p:oleObj name="Equation" r:id="rId7" imgW="149832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016" y="2737346"/>
                        <a:ext cx="24384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 Box 26"/>
          <p:cNvSpPr txBox="1">
            <a:spLocks noChangeArrowheads="1"/>
          </p:cNvSpPr>
          <p:nvPr/>
        </p:nvSpPr>
        <p:spPr bwMode="auto">
          <a:xfrm>
            <a:off x="5817691" y="3208834"/>
            <a:ext cx="127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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=1500 ms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Text Box 28"/>
          <p:cNvSpPr txBox="1">
            <a:spLocks noChangeArrowheads="1"/>
          </p:cNvSpPr>
          <p:nvPr/>
        </p:nvSpPr>
        <p:spPr bwMode="auto">
          <a:xfrm>
            <a:off x="611560" y="6021288"/>
            <a:ext cx="2000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GB" sz="1800" dirty="0" smtClean="0">
                <a:solidFill>
                  <a:schemeClr val="bg1"/>
                </a:solidFill>
                <a:latin typeface="Comic Sans MS" pitchFamily="66" charset="0"/>
              </a:rPr>
              <a:t>ell area = </a:t>
            </a:r>
            <a:r>
              <a:rPr lang="en-GB" sz="1800" dirty="0">
                <a:solidFill>
                  <a:schemeClr val="bg1"/>
                </a:solidFill>
                <a:latin typeface="Comic Sans MS" pitchFamily="66" charset="0"/>
              </a:rPr>
              <a:t>1 mm</a:t>
            </a:r>
            <a:r>
              <a:rPr lang="en-GB" sz="1800" baseline="30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en-GB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6" name="Text Box 29"/>
          <p:cNvSpPr txBox="1">
            <a:spLocks noChangeArrowheads="1"/>
          </p:cNvSpPr>
          <p:nvPr/>
        </p:nvSpPr>
        <p:spPr bwMode="auto">
          <a:xfrm>
            <a:off x="630709" y="5661248"/>
            <a:ext cx="199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 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5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 10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11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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cm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Text Box 30"/>
          <p:cNvSpPr txBox="1">
            <a:spLocks noChangeArrowheads="1"/>
          </p:cNvSpPr>
          <p:nvPr/>
        </p:nvSpPr>
        <p:spPr bwMode="auto">
          <a:xfrm>
            <a:off x="4191000" y="1271588"/>
            <a:ext cx="107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Comic Sans MS" pitchFamily="66" charset="0"/>
                <a:sym typeface="Symbol" pitchFamily="18" charset="2"/>
              </a:rPr>
              <a:t></a:t>
            </a:r>
            <a:r>
              <a:rPr lang="en-GB" sz="1800">
                <a:latin typeface="Comic Sans MS" pitchFamily="66" charset="0"/>
              </a:rPr>
              <a:t>=20 Hz</a:t>
            </a:r>
          </a:p>
        </p:txBody>
      </p:sp>
      <p:sp>
        <p:nvSpPr>
          <p:cNvPr id="158" name="AutoShape 31"/>
          <p:cNvSpPr>
            <a:spLocks/>
          </p:cNvSpPr>
          <p:nvPr/>
        </p:nvSpPr>
        <p:spPr bwMode="auto">
          <a:xfrm>
            <a:off x="5725616" y="2813546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68144" y="1754813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We</a:t>
            </a:r>
            <a:r>
              <a:rPr lang="it-IT" sz="1400" dirty="0" smtClean="0">
                <a:solidFill>
                  <a:schemeClr val="bg1"/>
                </a:solidFill>
              </a:rPr>
              <a:t> assume </a:t>
            </a:r>
            <a:r>
              <a:rPr lang="it-IT" sz="1400" dirty="0" err="1" smtClean="0">
                <a:solidFill>
                  <a:schemeClr val="bg1"/>
                </a:solidFill>
              </a:rPr>
              <a:t>that</a:t>
            </a:r>
            <a:r>
              <a:rPr lang="it-IT" sz="1400" dirty="0" smtClean="0">
                <a:solidFill>
                  <a:schemeClr val="bg1"/>
                </a:solidFill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</a:rPr>
              <a:t>voltage</a:t>
            </a:r>
            <a:r>
              <a:rPr lang="it-IT" sz="1400" dirty="0" smtClean="0">
                <a:solidFill>
                  <a:schemeClr val="bg1"/>
                </a:solidFill>
              </a:rPr>
              <a:t> on the </a:t>
            </a:r>
            <a:r>
              <a:rPr lang="it-IT" sz="1400" dirty="0" err="1" smtClean="0">
                <a:solidFill>
                  <a:schemeClr val="bg1"/>
                </a:solidFill>
              </a:rPr>
              <a:t>electrodes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goes</a:t>
            </a:r>
            <a:r>
              <a:rPr lang="it-IT" sz="1400" dirty="0" smtClean="0">
                <a:solidFill>
                  <a:schemeClr val="bg1"/>
                </a:solidFill>
              </a:rPr>
              <a:t> back </a:t>
            </a:r>
            <a:r>
              <a:rPr lang="it-IT" sz="1400" dirty="0" err="1" smtClean="0">
                <a:solidFill>
                  <a:schemeClr val="bg1"/>
                </a:solidFill>
              </a:rPr>
              <a:t>to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i="1" dirty="0" err="1" smtClean="0">
                <a:solidFill>
                  <a:schemeClr val="bg1"/>
                </a:solidFill>
              </a:rPr>
              <a:t>HV</a:t>
            </a:r>
            <a:r>
              <a:rPr lang="it-IT" sz="1400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sz="1400" i="1" baseline="-250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following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an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exponetial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law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56176" y="386104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Note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“big” </a:t>
            </a:r>
            <a:r>
              <a:rPr lang="it-IT" dirty="0" err="1" smtClean="0">
                <a:solidFill>
                  <a:schemeClr val="bg1"/>
                </a:solidFill>
              </a:rPr>
              <a:t>pulses</a:t>
            </a:r>
            <a:r>
              <a:rPr lang="it-IT" dirty="0" smtClean="0">
                <a:solidFill>
                  <a:schemeClr val="bg1"/>
                </a:solidFill>
              </a:rPr>
              <a:t> come </a:t>
            </a:r>
            <a:r>
              <a:rPr lang="it-IT" dirty="0" err="1" smtClean="0">
                <a:solidFill>
                  <a:schemeClr val="bg1"/>
                </a:solidFill>
              </a:rPr>
              <a:t>only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after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HV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has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been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restored</a:t>
            </a:r>
            <a:r>
              <a:rPr lang="it-IT" dirty="0" smtClean="0">
                <a:solidFill>
                  <a:schemeClr val="bg1"/>
                </a:solidFill>
              </a:rPr>
              <a:t>, and </a:t>
            </a:r>
            <a:r>
              <a:rPr lang="it-IT" dirty="0" err="1" smtClean="0">
                <a:solidFill>
                  <a:schemeClr val="bg1"/>
                </a:solidFill>
              </a:rPr>
              <a:t>they</a:t>
            </a:r>
            <a:r>
              <a:rPr lang="it-IT" dirty="0" smtClean="0">
                <a:solidFill>
                  <a:schemeClr val="bg1"/>
                </a:solidFill>
              </a:rPr>
              <a:t> are </a:t>
            </a:r>
            <a:r>
              <a:rPr lang="it-IT" dirty="0" err="1" smtClean="0">
                <a:solidFill>
                  <a:schemeClr val="bg1"/>
                </a:solidFill>
              </a:rPr>
              <a:t>followed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“</a:t>
            </a:r>
            <a:r>
              <a:rPr lang="it-IT" dirty="0" err="1" smtClean="0">
                <a:solidFill>
                  <a:schemeClr val="bg1"/>
                </a:solidFill>
              </a:rPr>
              <a:t>small</a:t>
            </a:r>
            <a:r>
              <a:rPr lang="it-IT" dirty="0" smtClean="0">
                <a:solidFill>
                  <a:schemeClr val="bg1"/>
                </a:solidFill>
              </a:rPr>
              <a:t>” </a:t>
            </a:r>
            <a:r>
              <a:rPr lang="it-IT" dirty="0" err="1" smtClean="0">
                <a:solidFill>
                  <a:schemeClr val="bg1"/>
                </a:solidFill>
              </a:rPr>
              <a:t>pulses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76056" y="594928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Complex</a:t>
            </a:r>
            <a:r>
              <a:rPr lang="it-IT" dirty="0" smtClean="0">
                <a:solidFill>
                  <a:schemeClr val="bg1"/>
                </a:solidFill>
              </a:rPr>
              <a:t> “feedback” </a:t>
            </a:r>
            <a:r>
              <a:rPr lang="it-IT" dirty="0" err="1" smtClean="0">
                <a:solidFill>
                  <a:schemeClr val="bg1"/>
                </a:solidFill>
              </a:rPr>
              <a:t>mechanisms…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 bwMode="auto">
          <a:xfrm>
            <a:off x="755576" y="3212976"/>
            <a:ext cx="475252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ccia a destra 28"/>
          <p:cNvSpPr/>
          <p:nvPr/>
        </p:nvSpPr>
        <p:spPr bwMode="auto">
          <a:xfrm rot="13219319">
            <a:off x="3289601" y="3828118"/>
            <a:ext cx="1512168" cy="1525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563888" y="44371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Average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HV</a:t>
            </a:r>
            <a:r>
              <a:rPr lang="it-IT" sz="1400" baseline="-25000" dirty="0" err="1" smtClean="0">
                <a:solidFill>
                  <a:srgbClr val="C00000"/>
                </a:solidFill>
              </a:rPr>
              <a:t>gap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value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of</a:t>
            </a:r>
            <a:r>
              <a:rPr lang="it-IT" sz="1400" dirty="0" smtClean="0">
                <a:solidFill>
                  <a:srgbClr val="C00000"/>
                </a:solidFill>
              </a:rPr>
              <a:t> the “</a:t>
            </a:r>
            <a:r>
              <a:rPr lang="it-IT" sz="1400" dirty="0" err="1" smtClean="0">
                <a:solidFill>
                  <a:srgbClr val="C00000"/>
                </a:solidFill>
              </a:rPr>
              <a:t>static</a:t>
            </a:r>
            <a:r>
              <a:rPr lang="it-IT" sz="1400" dirty="0" smtClean="0">
                <a:solidFill>
                  <a:srgbClr val="C00000"/>
                </a:solidFill>
              </a:rPr>
              <a:t>” </a:t>
            </a:r>
            <a:r>
              <a:rPr lang="it-IT" sz="1400" dirty="0" err="1" smtClean="0">
                <a:solidFill>
                  <a:srgbClr val="C00000"/>
                </a:solidFill>
              </a:rPr>
              <a:t>model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410200" y="1219200"/>
            <a:ext cx="160020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itchFamily="34" charset="0"/>
              </a:rPr>
              <a:t>Applied HV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752600" y="16002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10 Hz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1066800" y="1752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>
            <a:off x="1066800" y="2057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1066800" y="2362200"/>
            <a:ext cx="6096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752600" y="19050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13 Hz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1752600" y="2209800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</a:rPr>
              <a:t>20 Hz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220072" y="16288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effective HV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diminishes and its distribution is broader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076056" y="4293096"/>
            <a:ext cx="3851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Two consequences: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lower HV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at high 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greater HV variations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at high rate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7753" y="404664"/>
            <a:ext cx="559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Some </a:t>
            </a:r>
            <a:r>
              <a:rPr lang="it-IT" sz="4000" dirty="0" err="1" smtClean="0">
                <a:solidFill>
                  <a:srgbClr val="C00000"/>
                </a:solidFill>
              </a:rPr>
              <a:t>of</a:t>
            </a:r>
            <a:r>
              <a:rPr lang="it-IT" sz="4000" dirty="0" smtClean="0">
                <a:solidFill>
                  <a:srgbClr val="C00000"/>
                </a:solidFill>
              </a:rPr>
              <a:t> the </a:t>
            </a:r>
            <a:r>
              <a:rPr lang="it-IT" sz="4000" dirty="0" err="1" smtClean="0">
                <a:solidFill>
                  <a:srgbClr val="C00000"/>
                </a:solidFill>
              </a:rPr>
              <a:t>differences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4025753" y="1124744"/>
            <a:ext cx="0" cy="4392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3707904" y="1156996"/>
            <a:ext cx="0" cy="4392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/>
          <p:cNvCxnSpPr/>
          <p:nvPr/>
        </p:nvCxnSpPr>
        <p:spPr bwMode="auto">
          <a:xfrm>
            <a:off x="2843808" y="1124744"/>
            <a:ext cx="0" cy="4392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ccia a destra 20"/>
          <p:cNvSpPr/>
          <p:nvPr/>
        </p:nvSpPr>
        <p:spPr bwMode="auto">
          <a:xfrm rot="20610740">
            <a:off x="1561119" y="3111316"/>
            <a:ext cx="1144810" cy="12261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Freccia a destra 21"/>
          <p:cNvSpPr/>
          <p:nvPr/>
        </p:nvSpPr>
        <p:spPr bwMode="auto">
          <a:xfrm rot="10340722">
            <a:off x="4342771" y="1359412"/>
            <a:ext cx="1037084" cy="12888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92080" y="234888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70C0"/>
                </a:solidFill>
              </a:rPr>
              <a:t>Reduction</a:t>
            </a:r>
            <a:r>
              <a:rPr lang="it-IT" dirty="0" smtClean="0">
                <a:solidFill>
                  <a:schemeClr val="bg1"/>
                </a:solidFill>
              </a:rPr>
              <a:t> off the </a:t>
            </a:r>
            <a:r>
              <a:rPr lang="it-IT" dirty="0" err="1" smtClean="0">
                <a:solidFill>
                  <a:schemeClr val="bg1"/>
                </a:solidFill>
              </a:rPr>
              <a:t>effective</a:t>
            </a:r>
            <a:r>
              <a:rPr lang="it-IT" dirty="0" smtClean="0">
                <a:solidFill>
                  <a:schemeClr val="bg1"/>
                </a:solidFill>
              </a:rPr>
              <a:t> HV </a:t>
            </a:r>
            <a:r>
              <a:rPr lang="it-IT" dirty="0" err="1" smtClean="0">
                <a:solidFill>
                  <a:schemeClr val="bg1"/>
                </a:solidFill>
              </a:rPr>
              <a:t>correctly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foreseen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static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dirty="0" err="1" smtClean="0">
                <a:solidFill>
                  <a:schemeClr val="bg1"/>
                </a:solidFill>
              </a:rPr>
              <a:t>ohmic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dirty="0" err="1" smtClean="0">
                <a:solidFill>
                  <a:schemeClr val="bg1"/>
                </a:solidFill>
              </a:rPr>
              <a:t>model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u="sng" dirty="0" smtClean="0">
                <a:solidFill>
                  <a:srgbClr val="0070C0"/>
                </a:solidFill>
              </a:rPr>
              <a:t>Spread</a:t>
            </a:r>
            <a:r>
              <a:rPr lang="it-IT" u="sng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effective</a:t>
            </a:r>
            <a:r>
              <a:rPr lang="it-IT" dirty="0" smtClean="0">
                <a:solidFill>
                  <a:schemeClr val="bg1"/>
                </a:solidFill>
              </a:rPr>
              <a:t> HV </a:t>
            </a:r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foreseen</a:t>
            </a:r>
            <a:r>
              <a:rPr lang="it-IT" dirty="0" smtClean="0">
                <a:solidFill>
                  <a:schemeClr val="bg1"/>
                </a:solidFill>
              </a:rPr>
              <a:t> at </a:t>
            </a:r>
            <a:r>
              <a:rPr lang="it-IT" dirty="0" err="1" smtClean="0">
                <a:solidFill>
                  <a:schemeClr val="bg1"/>
                </a:solidFill>
              </a:rPr>
              <a:t>all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Freccia a destra 23"/>
          <p:cNvSpPr/>
          <p:nvPr/>
        </p:nvSpPr>
        <p:spPr bwMode="auto">
          <a:xfrm rot="21093790">
            <a:off x="1617286" y="3250173"/>
            <a:ext cx="1951216" cy="11138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Freccia a destra 25"/>
          <p:cNvSpPr/>
          <p:nvPr/>
        </p:nvSpPr>
        <p:spPr bwMode="auto">
          <a:xfrm>
            <a:off x="1748904" y="3501008"/>
            <a:ext cx="2103016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3568" y="3212976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Average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HV</a:t>
            </a:r>
            <a:r>
              <a:rPr lang="it-IT" sz="1400" baseline="-25000" dirty="0" err="1" smtClean="0">
                <a:solidFill>
                  <a:srgbClr val="C00000"/>
                </a:solidFill>
              </a:rPr>
              <a:t>gap</a:t>
            </a:r>
            <a:r>
              <a:rPr lang="it-IT" sz="1400" dirty="0" smtClean="0">
                <a:solidFill>
                  <a:srgbClr val="C00000"/>
                </a:solidFill>
              </a:rPr>
              <a:t>  </a:t>
            </a:r>
            <a:r>
              <a:rPr lang="it-IT" sz="1400" dirty="0" err="1" smtClean="0">
                <a:solidFill>
                  <a:srgbClr val="C00000"/>
                </a:solidFill>
              </a:rPr>
              <a:t>of</a:t>
            </a:r>
            <a:r>
              <a:rPr lang="it-IT" sz="1400" dirty="0" smtClean="0">
                <a:solidFill>
                  <a:srgbClr val="C00000"/>
                </a:solidFill>
              </a:rPr>
              <a:t> the “</a:t>
            </a:r>
            <a:r>
              <a:rPr lang="it-IT" sz="1400" dirty="0" err="1" smtClean="0">
                <a:solidFill>
                  <a:srgbClr val="C00000"/>
                </a:solidFill>
              </a:rPr>
              <a:t>static</a:t>
            </a:r>
            <a:r>
              <a:rPr lang="it-IT" sz="1400" dirty="0" smtClean="0">
                <a:solidFill>
                  <a:srgbClr val="C00000"/>
                </a:solidFill>
              </a:rPr>
              <a:t>” </a:t>
            </a:r>
            <a:r>
              <a:rPr lang="it-IT" sz="1400" dirty="0" err="1" smtClean="0">
                <a:solidFill>
                  <a:srgbClr val="C00000"/>
                </a:solidFill>
              </a:rPr>
              <a:t>model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2sm">
  <a:themeElements>
    <a:clrScheme name="eb2sm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b2s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b2sm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1414</Words>
  <Application>Microsoft Office PowerPoint</Application>
  <PresentationFormat>Presentazione su schermo (4:3)</PresentationFormat>
  <Paragraphs>235</Paragraphs>
  <Slides>17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Comic Sans MS</vt:lpstr>
      <vt:lpstr>Symbol</vt:lpstr>
      <vt:lpstr>Tahoma</vt:lpstr>
      <vt:lpstr>Times New Roman</vt:lpstr>
      <vt:lpstr>Wingdings</vt:lpstr>
      <vt:lpstr>eb2sm</vt:lpstr>
      <vt:lpstr>Image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 De Filippis</dc:creator>
  <cp:lastModifiedBy>Marcello Abbrescia</cp:lastModifiedBy>
  <cp:revision>681</cp:revision>
  <dcterms:created xsi:type="dcterms:W3CDTF">2007-02-04T19:24:59Z</dcterms:created>
  <dcterms:modified xsi:type="dcterms:W3CDTF">2016-02-24T18:32:19Z</dcterms:modified>
</cp:coreProperties>
</file>