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0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116331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143542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352323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405004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1307719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367403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22913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205388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16051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393809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A4F9AF9-83E3-4924-8A08-CA909E66DA43}" type="datetimeFigureOut">
              <a:rPr lang="zh-CN" altLang="en-US" smtClean="0"/>
              <a:t>2016/2/25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157739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F9AF9-83E3-4924-8A08-CA909E66DA43}" type="datetimeFigureOut">
              <a:rPr lang="zh-CN" altLang="en-US" smtClean="0"/>
              <a:t>2016/2/25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7CBF2-0217-42A8-AC5D-4E07DB61E1D2}" type="slidenum">
              <a:rPr lang="zh-CN" altLang="en-US" smtClean="0"/>
              <a:t>‹#›</a:t>
            </a:fld>
            <a:endParaRPr lang="zh-CN" altLang="en-US"/>
          </a:p>
        </p:txBody>
      </p:sp>
    </p:spTree>
    <p:extLst>
      <p:ext uri="{BB962C8B-B14F-4D97-AF65-F5344CB8AC3E}">
        <p14:creationId xmlns:p14="http://schemas.microsoft.com/office/powerpoint/2010/main" val="38341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 y="4232584"/>
            <a:ext cx="12086851" cy="2625416"/>
          </a:xfrm>
          <a:prstGeom prst="rect">
            <a:avLst/>
          </a:prstGeom>
          <a:effectLst>
            <a:glow rad="127000">
              <a:schemeClr val="accent1"/>
            </a:glow>
          </a:effectLst>
        </p:spPr>
      </p:pic>
      <p:sp>
        <p:nvSpPr>
          <p:cNvPr id="2" name="标题 1"/>
          <p:cNvSpPr>
            <a:spLocks noGrp="1"/>
          </p:cNvSpPr>
          <p:nvPr>
            <p:ph type="ctrTitle"/>
          </p:nvPr>
        </p:nvSpPr>
        <p:spPr>
          <a:xfrm>
            <a:off x="1813368" y="57873"/>
            <a:ext cx="9144000" cy="2387600"/>
          </a:xfrm>
        </p:spPr>
        <p:txBody>
          <a:bodyPr>
            <a:normAutofit fontScale="90000"/>
          </a:bodyPr>
          <a:lstStyle/>
          <a:p>
            <a:r>
              <a:rPr lang="en-US" altLang="zh-CN" b="1" dirty="0">
                <a:solidFill>
                  <a:srgbClr val="0000CC"/>
                </a:solidFill>
              </a:rPr>
              <a:t>New Detector Material to Construct the Low Resistive RPC</a:t>
            </a:r>
            <a:endParaRPr lang="zh-CN" altLang="en-US" b="1" dirty="0">
              <a:solidFill>
                <a:srgbClr val="0000CC"/>
              </a:solidFill>
            </a:endParaRPr>
          </a:p>
        </p:txBody>
      </p:sp>
      <p:sp>
        <p:nvSpPr>
          <p:cNvPr id="5" name="矩形 4"/>
          <p:cNvSpPr/>
          <p:nvPr/>
        </p:nvSpPr>
        <p:spPr>
          <a:xfrm>
            <a:off x="4694064" y="2646531"/>
            <a:ext cx="4134465" cy="1384995"/>
          </a:xfrm>
          <a:prstGeom prst="rect">
            <a:avLst/>
          </a:prstGeom>
        </p:spPr>
        <p:txBody>
          <a:bodyPr wrap="none">
            <a:spAutoFit/>
          </a:bodyPr>
          <a:lstStyle/>
          <a:p>
            <a:r>
              <a:rPr lang="zh-CN" altLang="en-US" sz="2800" b="1" dirty="0" smtClean="0">
                <a:solidFill>
                  <a:srgbClr val="FF0000"/>
                </a:solidFill>
              </a:rPr>
              <a:t>        </a:t>
            </a:r>
            <a:r>
              <a:rPr lang="en-US" altLang="zh-CN" sz="2800" b="1" dirty="0" smtClean="0">
                <a:solidFill>
                  <a:srgbClr val="FF0000"/>
                </a:solidFill>
              </a:rPr>
              <a:t>Ran HAN</a:t>
            </a:r>
            <a:r>
              <a:rPr lang="zh-CN" altLang="en-US" sz="2800" b="1" dirty="0" smtClean="0">
                <a:solidFill>
                  <a:srgbClr val="FF0000"/>
                </a:solidFill>
              </a:rPr>
              <a:t>  韩然</a:t>
            </a:r>
            <a:endParaRPr lang="en-US" altLang="zh-CN" sz="2800" b="1" dirty="0" smtClean="0">
              <a:solidFill>
                <a:srgbClr val="FF0000"/>
              </a:solidFill>
            </a:endParaRPr>
          </a:p>
          <a:p>
            <a:r>
              <a:rPr lang="zh-CN" altLang="en-US" sz="2800" b="1" dirty="0" smtClean="0">
                <a:solidFill>
                  <a:srgbClr val="FF0000"/>
                </a:solidFill>
              </a:rPr>
              <a:t>    </a:t>
            </a:r>
            <a:r>
              <a:rPr lang="en-US" altLang="zh-CN" sz="2800" b="1" dirty="0" smtClean="0">
                <a:solidFill>
                  <a:srgbClr val="FF0000"/>
                </a:solidFill>
              </a:rPr>
              <a:t>BISEE, Beijing, China</a:t>
            </a:r>
          </a:p>
          <a:p>
            <a:r>
              <a:rPr lang="zh-CN" altLang="en-US" sz="2800" b="1" dirty="0" smtClean="0">
                <a:solidFill>
                  <a:srgbClr val="FF0000"/>
                </a:solidFill>
              </a:rPr>
              <a:t>北京卫星环境工程研究所</a:t>
            </a:r>
            <a:endParaRPr lang="en-US" altLang="zh-CN" sz="2800" b="1" dirty="0">
              <a:solidFill>
                <a:srgbClr val="FF0000"/>
              </a:solidFill>
            </a:endParaRPr>
          </a:p>
        </p:txBody>
      </p:sp>
    </p:spTree>
    <p:extLst>
      <p:ext uri="{BB962C8B-B14F-4D97-AF65-F5344CB8AC3E}">
        <p14:creationId xmlns:p14="http://schemas.microsoft.com/office/powerpoint/2010/main" val="2350443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7339" y="272528"/>
            <a:ext cx="10515600" cy="1325563"/>
          </a:xfrm>
        </p:spPr>
        <p:txBody>
          <a:bodyPr/>
          <a:lstStyle/>
          <a:p>
            <a:r>
              <a:rPr lang="en-US" altLang="zh-CN" b="1" dirty="0" smtClean="0">
                <a:solidFill>
                  <a:srgbClr val="3333FF"/>
                </a:solidFill>
              </a:rPr>
              <a:t>The Signals</a:t>
            </a:r>
            <a:endParaRPr lang="zh-CN" altLang="en-US" b="1" dirty="0">
              <a:solidFill>
                <a:srgbClr val="3333FF"/>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653" y="1690688"/>
            <a:ext cx="5432815" cy="3956714"/>
          </a:xfrm>
          <a:prstGeom prst="rect">
            <a:avLst/>
          </a:prstGeom>
        </p:spPr>
      </p:pic>
      <p:sp>
        <p:nvSpPr>
          <p:cNvPr id="6" name="矩形 5"/>
          <p:cNvSpPr/>
          <p:nvPr/>
        </p:nvSpPr>
        <p:spPr>
          <a:xfrm>
            <a:off x="7856891" y="6010908"/>
            <a:ext cx="4178577" cy="523220"/>
          </a:xfrm>
          <a:prstGeom prst="rect">
            <a:avLst/>
          </a:prstGeom>
        </p:spPr>
        <p:txBody>
          <a:bodyPr wrap="square">
            <a:spAutoFit/>
          </a:bodyPr>
          <a:lstStyle/>
          <a:p>
            <a:r>
              <a:rPr lang="en-US" altLang="zh-CN" sz="2800" dirty="0" smtClean="0">
                <a:latin typeface="Calibri" panose="020F0502020204030204" pitchFamily="34" charset="0"/>
                <a:cs typeface="Times New Roman" panose="02020603050405020304" pitchFamily="18" charset="0"/>
              </a:rPr>
              <a:t>HV @8000V</a:t>
            </a:r>
            <a:endParaRPr lang="zh-CN" altLang="en-US" sz="2800"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4" y="1690688"/>
            <a:ext cx="6567479" cy="3832740"/>
          </a:xfrm>
          <a:prstGeom prst="rect">
            <a:avLst/>
          </a:prstGeom>
        </p:spPr>
      </p:pic>
    </p:spTree>
    <p:extLst>
      <p:ext uri="{BB962C8B-B14F-4D97-AF65-F5344CB8AC3E}">
        <p14:creationId xmlns:p14="http://schemas.microsoft.com/office/powerpoint/2010/main" val="299559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The existed problems </a:t>
            </a:r>
            <a:endParaRPr lang="zh-CN" altLang="en-US" b="1" dirty="0">
              <a:solidFill>
                <a:srgbClr val="3333FF"/>
              </a:solidFill>
            </a:endParaRPr>
          </a:p>
        </p:txBody>
      </p:sp>
      <p:sp>
        <p:nvSpPr>
          <p:cNvPr id="3" name="内容占位符 2"/>
          <p:cNvSpPr>
            <a:spLocks noGrp="1"/>
          </p:cNvSpPr>
          <p:nvPr>
            <p:ph idx="1"/>
          </p:nvPr>
        </p:nvSpPr>
        <p:spPr/>
        <p:txBody>
          <a:bodyPr>
            <a:normAutofit/>
          </a:bodyPr>
          <a:lstStyle/>
          <a:p>
            <a:r>
              <a:rPr lang="en-US" altLang="zh-CN" sz="3200" dirty="0" smtClean="0">
                <a:solidFill>
                  <a:srgbClr val="7030A0"/>
                </a:solidFill>
              </a:rPr>
              <a:t>The status is not stable, after running one hour, there is no signal at all, so we can’t make the efficiency and noise  rate measurement. It seems there is no high voltage on, </a:t>
            </a:r>
            <a:r>
              <a:rPr lang="en-US" altLang="zh-CN" sz="3200" dirty="0">
                <a:solidFill>
                  <a:srgbClr val="7030A0"/>
                </a:solidFill>
              </a:rPr>
              <a:t>m</a:t>
            </a:r>
            <a:r>
              <a:rPr lang="en-US" altLang="zh-CN" sz="3200" dirty="0" smtClean="0">
                <a:solidFill>
                  <a:srgbClr val="7030A0"/>
                </a:solidFill>
              </a:rPr>
              <a:t>ay be the thickness is not well.</a:t>
            </a:r>
          </a:p>
          <a:p>
            <a:endParaRPr lang="en-US" altLang="zh-CN" sz="3200" dirty="0" smtClean="0">
              <a:solidFill>
                <a:srgbClr val="7030A0"/>
              </a:solidFill>
            </a:endParaRPr>
          </a:p>
          <a:p>
            <a:r>
              <a:rPr lang="en-US" altLang="zh-CN" sz="3200" dirty="0" smtClean="0">
                <a:solidFill>
                  <a:srgbClr val="7030A0"/>
                </a:solidFill>
              </a:rPr>
              <a:t>The single foil itself is not uniform, and between the different foils are also not the same, some foils are even conductive, the technology should be still studied and improved </a:t>
            </a:r>
            <a:endParaRPr lang="zh-CN" altLang="en-US" sz="3200" dirty="0">
              <a:solidFill>
                <a:srgbClr val="7030A0"/>
              </a:solidFill>
            </a:endParaRPr>
          </a:p>
        </p:txBody>
      </p:sp>
    </p:spTree>
    <p:extLst>
      <p:ext uri="{BB962C8B-B14F-4D97-AF65-F5344CB8AC3E}">
        <p14:creationId xmlns:p14="http://schemas.microsoft.com/office/powerpoint/2010/main" val="145839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Future</a:t>
            </a:r>
            <a:endParaRPr lang="zh-CN" altLang="en-US" b="1" dirty="0">
              <a:solidFill>
                <a:srgbClr val="3333FF"/>
              </a:solidFill>
            </a:endParaRPr>
          </a:p>
        </p:txBody>
      </p:sp>
      <p:sp>
        <p:nvSpPr>
          <p:cNvPr id="3" name="内容占位符 2"/>
          <p:cNvSpPr>
            <a:spLocks noGrp="1"/>
          </p:cNvSpPr>
          <p:nvPr>
            <p:ph idx="1"/>
          </p:nvPr>
        </p:nvSpPr>
        <p:spPr/>
        <p:txBody>
          <a:bodyPr>
            <a:normAutofit fontScale="92500" lnSpcReduction="10000"/>
          </a:bodyPr>
          <a:lstStyle/>
          <a:p>
            <a:r>
              <a:rPr lang="en-US" altLang="zh-CN" dirty="0" smtClean="0"/>
              <a:t>Keep develop the low resistivity polyimide foil</a:t>
            </a:r>
            <a:r>
              <a:rPr lang="en-US" altLang="zh-CN" dirty="0"/>
              <a:t> </a:t>
            </a:r>
            <a:r>
              <a:rPr lang="en-US" altLang="zh-CN" dirty="0" smtClean="0"/>
              <a:t>to make the resistivity to 10</a:t>
            </a:r>
            <a:r>
              <a:rPr lang="en-US" altLang="zh-CN" baseline="30000" dirty="0" smtClean="0"/>
              <a:t>9</a:t>
            </a:r>
            <a:r>
              <a:rPr lang="en-US" altLang="zh-CN" dirty="0" smtClean="0"/>
              <a:t> – 10</a:t>
            </a:r>
            <a:r>
              <a:rPr lang="en-US" altLang="zh-CN" baseline="30000" dirty="0" smtClean="0"/>
              <a:t>10</a:t>
            </a:r>
            <a:r>
              <a:rPr lang="el-GR" altLang="zh-CN" dirty="0" smtClean="0"/>
              <a:t>Ω</a:t>
            </a:r>
            <a:r>
              <a:rPr lang="en-US" altLang="zh-CN" dirty="0" smtClean="0"/>
              <a:t>∙cm</a:t>
            </a:r>
          </a:p>
          <a:p>
            <a:endParaRPr lang="en-US" altLang="zh-CN" dirty="0" smtClean="0"/>
          </a:p>
          <a:p>
            <a:r>
              <a:rPr lang="en-US" altLang="zh-CN" dirty="0" smtClean="0"/>
              <a:t>Develop the thickness from 40um to 100um</a:t>
            </a:r>
          </a:p>
          <a:p>
            <a:endParaRPr lang="en-US" altLang="zh-CN" dirty="0" smtClean="0"/>
          </a:p>
          <a:p>
            <a:r>
              <a:rPr lang="en-US" altLang="zh-CN" dirty="0" smtClean="0"/>
              <a:t>Develop the stress method to make the detector more flat</a:t>
            </a:r>
          </a:p>
          <a:p>
            <a:endParaRPr lang="en-US" altLang="zh-CN" dirty="0" smtClean="0"/>
          </a:p>
          <a:p>
            <a:r>
              <a:rPr lang="en-US" altLang="zh-CN" dirty="0" smtClean="0"/>
              <a:t>To do the efficiency measurement</a:t>
            </a:r>
          </a:p>
          <a:p>
            <a:endParaRPr lang="en-US" altLang="zh-CN" dirty="0" smtClean="0"/>
          </a:p>
          <a:p>
            <a:r>
              <a:rPr lang="en-US" altLang="zh-CN" dirty="0" smtClean="0"/>
              <a:t>To do the aging test</a:t>
            </a:r>
          </a:p>
          <a:p>
            <a:endParaRPr lang="zh-CN" altLang="en-US" dirty="0"/>
          </a:p>
        </p:txBody>
      </p:sp>
    </p:spTree>
    <p:extLst>
      <p:ext uri="{BB962C8B-B14F-4D97-AF65-F5344CB8AC3E}">
        <p14:creationId xmlns:p14="http://schemas.microsoft.com/office/powerpoint/2010/main" val="142322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Outline</a:t>
            </a:r>
            <a:endParaRPr lang="zh-CN" altLang="en-US" b="1" dirty="0">
              <a:solidFill>
                <a:srgbClr val="3333FF"/>
              </a:solidFill>
            </a:endParaRPr>
          </a:p>
        </p:txBody>
      </p:sp>
      <p:sp>
        <p:nvSpPr>
          <p:cNvPr id="3" name="内容占位符 2"/>
          <p:cNvSpPr>
            <a:spLocks noGrp="1"/>
          </p:cNvSpPr>
          <p:nvPr>
            <p:ph idx="1"/>
          </p:nvPr>
        </p:nvSpPr>
        <p:spPr/>
        <p:txBody>
          <a:bodyPr>
            <a:normAutofit/>
          </a:bodyPr>
          <a:lstStyle/>
          <a:p>
            <a:r>
              <a:rPr lang="en-US" altLang="zh-CN" dirty="0" smtClean="0">
                <a:solidFill>
                  <a:srgbClr val="FF0000"/>
                </a:solidFill>
              </a:rPr>
              <a:t>Motivation</a:t>
            </a:r>
          </a:p>
          <a:p>
            <a:endParaRPr lang="en-US" altLang="zh-CN" dirty="0" smtClean="0">
              <a:solidFill>
                <a:srgbClr val="FF0000"/>
              </a:solidFill>
            </a:endParaRPr>
          </a:p>
          <a:p>
            <a:r>
              <a:rPr lang="en-US" altLang="zh-CN" dirty="0" smtClean="0">
                <a:solidFill>
                  <a:srgbClr val="FF0000"/>
                </a:solidFill>
              </a:rPr>
              <a:t>R&amp;D on </a:t>
            </a:r>
            <a:r>
              <a:rPr lang="en-US" altLang="zh-CN" dirty="0">
                <a:solidFill>
                  <a:srgbClr val="FF0000"/>
                </a:solidFill>
              </a:rPr>
              <a:t>Low Resistive </a:t>
            </a:r>
            <a:r>
              <a:rPr lang="en-US" altLang="zh-CN" dirty="0" smtClean="0">
                <a:solidFill>
                  <a:srgbClr val="FF0000"/>
                </a:solidFill>
              </a:rPr>
              <a:t>RPC based on polyimide foil</a:t>
            </a:r>
          </a:p>
          <a:p>
            <a:pPr marL="0" indent="0">
              <a:buNone/>
            </a:pPr>
            <a:endParaRPr lang="en-US" altLang="zh-CN" dirty="0">
              <a:solidFill>
                <a:srgbClr val="FF0000"/>
              </a:solidFill>
            </a:endParaRPr>
          </a:p>
          <a:p>
            <a:r>
              <a:rPr lang="en-US" altLang="zh-CN" dirty="0" smtClean="0">
                <a:solidFill>
                  <a:srgbClr val="FF0000"/>
                </a:solidFill>
              </a:rPr>
              <a:t>Existed</a:t>
            </a:r>
            <a:r>
              <a:rPr lang="zh-CN" altLang="en-US" dirty="0" smtClean="0">
                <a:solidFill>
                  <a:srgbClr val="FF0000"/>
                </a:solidFill>
              </a:rPr>
              <a:t> </a:t>
            </a:r>
            <a:r>
              <a:rPr lang="en-US" altLang="zh-CN" dirty="0" smtClean="0">
                <a:solidFill>
                  <a:srgbClr val="FF0000"/>
                </a:solidFill>
              </a:rPr>
              <a:t>problem</a:t>
            </a:r>
          </a:p>
          <a:p>
            <a:endParaRPr lang="en-US" altLang="zh-CN" dirty="0" smtClean="0">
              <a:solidFill>
                <a:srgbClr val="FF0000"/>
              </a:solidFill>
            </a:endParaRPr>
          </a:p>
          <a:p>
            <a:r>
              <a:rPr lang="en-US" altLang="zh-CN" dirty="0" smtClean="0">
                <a:solidFill>
                  <a:srgbClr val="FF0000"/>
                </a:solidFill>
              </a:rPr>
              <a:t>Future steps need to do</a:t>
            </a:r>
          </a:p>
          <a:p>
            <a:endParaRPr lang="en-US" altLang="zh-CN" dirty="0" smtClean="0">
              <a:solidFill>
                <a:srgbClr val="FF0000"/>
              </a:solidFill>
            </a:endParaRPr>
          </a:p>
          <a:p>
            <a:pPr marL="0" indent="0">
              <a:buNone/>
            </a:pPr>
            <a:endParaRPr lang="zh-CN" altLang="en-US" dirty="0">
              <a:solidFill>
                <a:srgbClr val="FF0000"/>
              </a:solidFill>
            </a:endParaRPr>
          </a:p>
        </p:txBody>
      </p:sp>
    </p:spTree>
    <p:extLst>
      <p:ext uri="{BB962C8B-B14F-4D97-AF65-F5344CB8AC3E}">
        <p14:creationId xmlns:p14="http://schemas.microsoft.com/office/powerpoint/2010/main" val="155785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Motivation</a:t>
            </a:r>
            <a:endParaRPr lang="zh-CN" altLang="en-US" b="1" dirty="0"/>
          </a:p>
        </p:txBody>
      </p:sp>
      <p:sp>
        <p:nvSpPr>
          <p:cNvPr id="3" name="内容占位符 2"/>
          <p:cNvSpPr>
            <a:spLocks noGrp="1"/>
          </p:cNvSpPr>
          <p:nvPr>
            <p:ph idx="1"/>
          </p:nvPr>
        </p:nvSpPr>
        <p:spPr/>
        <p:txBody>
          <a:bodyPr/>
          <a:lstStyle/>
          <a:p>
            <a:pPr>
              <a:buFont typeface="Wingdings" panose="05000000000000000000" pitchFamily="2" charset="2"/>
              <a:buChar char="Ø"/>
            </a:pPr>
            <a:r>
              <a:rPr lang="en-US" altLang="zh-CN" b="1" dirty="0" smtClean="0">
                <a:solidFill>
                  <a:srgbClr val="FF0000"/>
                </a:solidFill>
              </a:rPr>
              <a:t>More and more high energy experiment need high rate RPC</a:t>
            </a:r>
          </a:p>
          <a:p>
            <a:pPr marL="0" indent="0">
              <a:buNone/>
            </a:pPr>
            <a:r>
              <a:rPr lang="en-US" altLang="zh-CN" sz="2600" dirty="0" smtClean="0"/>
              <a:t>With the increase of CM energy and luminosity, LHC detectors, namely the muon detectors, in the high η region should be able to support high rate.</a:t>
            </a:r>
          </a:p>
          <a:p>
            <a:pPr marL="0" indent="0">
              <a:buNone/>
            </a:pPr>
            <a:r>
              <a:rPr lang="en-US" altLang="zh-CN" sz="2600" dirty="0" smtClean="0"/>
              <a:t>CBM at the Facility for Antiproton and Ion  with very high beam intensities and beam </a:t>
            </a:r>
            <a:r>
              <a:rPr lang="en-US" altLang="zh-CN" sz="2600" dirty="0" err="1" smtClean="0"/>
              <a:t>power,interaction</a:t>
            </a:r>
            <a:r>
              <a:rPr lang="en-US" altLang="zh-CN" sz="2600" dirty="0" smtClean="0"/>
              <a:t> rate: 10 MHz (central </a:t>
            </a:r>
            <a:r>
              <a:rPr lang="en-US" altLang="zh-CN" sz="2600" dirty="0" err="1" smtClean="0"/>
              <a:t>Au+Au</a:t>
            </a:r>
            <a:r>
              <a:rPr lang="en-US" altLang="zh-CN" sz="2600" dirty="0" smtClean="0"/>
              <a:t>)</a:t>
            </a:r>
          </a:p>
          <a:p>
            <a:pPr marL="0" indent="0">
              <a:buNone/>
            </a:pPr>
            <a:endParaRPr lang="en-US" altLang="zh-CN" sz="2600" dirty="0" smtClean="0"/>
          </a:p>
          <a:p>
            <a:pPr>
              <a:buFont typeface="Wingdings" panose="05000000000000000000" pitchFamily="2" charset="2"/>
              <a:buChar char="Ø"/>
            </a:pPr>
            <a:r>
              <a:rPr lang="en-US" altLang="zh-CN" b="1" dirty="0" smtClean="0">
                <a:solidFill>
                  <a:srgbClr val="FF0000"/>
                </a:solidFill>
              </a:rPr>
              <a:t>Medical application (proton therapy monitoring, PET…) could also use  the capabilities of high-rate GRPC</a:t>
            </a:r>
          </a:p>
          <a:p>
            <a:pPr>
              <a:buFont typeface="Wingdings" panose="05000000000000000000" pitchFamily="2" charset="2"/>
              <a:buChar char="Ø"/>
            </a:pPr>
            <a:r>
              <a:rPr lang="en-US" altLang="zh-CN" b="1" dirty="0" smtClean="0">
                <a:solidFill>
                  <a:srgbClr val="FF0000"/>
                </a:solidFill>
              </a:rPr>
              <a:t>Heavy Ion </a:t>
            </a:r>
            <a:r>
              <a:rPr lang="en-US" altLang="zh-CN" b="1" dirty="0" smtClean="0">
                <a:solidFill>
                  <a:srgbClr val="FF0000"/>
                </a:solidFill>
              </a:rPr>
              <a:t>detection possibility since this very thin electrode   </a:t>
            </a:r>
            <a:endParaRPr lang="zh-CN" altLang="en-US" b="1" dirty="0">
              <a:solidFill>
                <a:srgbClr val="FF0000"/>
              </a:solidFill>
            </a:endParaRPr>
          </a:p>
        </p:txBody>
      </p:sp>
    </p:spTree>
    <p:extLst>
      <p:ext uri="{BB962C8B-B14F-4D97-AF65-F5344CB8AC3E}">
        <p14:creationId xmlns:p14="http://schemas.microsoft.com/office/powerpoint/2010/main" val="200960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Why polyimide foil</a:t>
            </a:r>
            <a:endParaRPr lang="zh-CN" altLang="en-US" b="1" dirty="0">
              <a:solidFill>
                <a:srgbClr val="3333FF"/>
              </a:solidFill>
            </a:endParaRPr>
          </a:p>
        </p:txBody>
      </p:sp>
      <p:sp>
        <p:nvSpPr>
          <p:cNvPr id="4" name="矩形 3"/>
          <p:cNvSpPr/>
          <p:nvPr/>
        </p:nvSpPr>
        <p:spPr>
          <a:xfrm>
            <a:off x="414289" y="5478829"/>
            <a:ext cx="5847615" cy="769441"/>
          </a:xfrm>
          <a:prstGeom prst="rect">
            <a:avLst/>
          </a:prstGeom>
          <a:ln w="25400">
            <a:solidFill>
              <a:srgbClr val="C00000"/>
            </a:solidFill>
          </a:ln>
        </p:spPr>
        <p:txBody>
          <a:bodyPr wrap="square">
            <a:spAutoFit/>
          </a:bodyPr>
          <a:lstStyle/>
          <a:p>
            <a:r>
              <a:rPr lang="en-US" altLang="zh-CN" sz="2200" dirty="0" smtClean="0"/>
              <a:t>The </a:t>
            </a:r>
            <a:r>
              <a:rPr lang="en-US" altLang="zh-CN" sz="2200" b="1" dirty="0" smtClean="0">
                <a:solidFill>
                  <a:srgbClr val="FF0000"/>
                </a:solidFill>
              </a:rPr>
              <a:t>GEM detector is a thin Cu-coated polyimide foil</a:t>
            </a:r>
            <a:r>
              <a:rPr lang="en-US" altLang="zh-CN" sz="2200" dirty="0" smtClean="0"/>
              <a:t> perforated with a high density of holes</a:t>
            </a:r>
            <a:endParaRPr lang="zh-CN" altLang="en-US" sz="2200" dirty="0"/>
          </a:p>
        </p:txBody>
      </p:sp>
      <p:pic>
        <p:nvPicPr>
          <p:cNvPr id="6" name="图片 5"/>
          <p:cNvPicPr>
            <a:picLocks noChangeAspect="1"/>
          </p:cNvPicPr>
          <p:nvPr/>
        </p:nvPicPr>
        <p:blipFill>
          <a:blip r:embed="rId2"/>
          <a:stretch>
            <a:fillRect/>
          </a:stretch>
        </p:blipFill>
        <p:spPr>
          <a:xfrm>
            <a:off x="1055915" y="1439555"/>
            <a:ext cx="3786051" cy="4039274"/>
          </a:xfrm>
          <a:prstGeom prst="rect">
            <a:avLst/>
          </a:prstGeom>
        </p:spPr>
      </p:pic>
      <p:sp>
        <p:nvSpPr>
          <p:cNvPr id="7" name="矩形 6"/>
          <p:cNvSpPr/>
          <p:nvPr/>
        </p:nvSpPr>
        <p:spPr>
          <a:xfrm>
            <a:off x="6780826" y="5478829"/>
            <a:ext cx="4616457" cy="769441"/>
          </a:xfrm>
          <a:prstGeom prst="rect">
            <a:avLst/>
          </a:prstGeom>
          <a:ln w="25400">
            <a:solidFill>
              <a:srgbClr val="C00000"/>
            </a:solidFill>
          </a:ln>
        </p:spPr>
        <p:txBody>
          <a:bodyPr wrap="none">
            <a:spAutoFit/>
          </a:bodyPr>
          <a:lstStyle/>
          <a:p>
            <a:r>
              <a:rPr lang="en-US" altLang="zh-CN" sz="2200" b="1" i="0" dirty="0" smtClean="0">
                <a:solidFill>
                  <a:srgbClr val="FF0000"/>
                </a:solidFill>
                <a:effectLst/>
              </a:rPr>
              <a:t>To </a:t>
            </a:r>
            <a:r>
              <a:rPr lang="en-US" altLang="zh-CN" sz="2200" b="1" dirty="0" smtClean="0">
                <a:solidFill>
                  <a:srgbClr val="FF0000"/>
                </a:solidFill>
              </a:rPr>
              <a:t>antistatic</a:t>
            </a:r>
            <a:r>
              <a:rPr lang="en-US" altLang="zh-CN" sz="2200" b="1" i="0" dirty="0" smtClean="0">
                <a:solidFill>
                  <a:srgbClr val="FF0000"/>
                </a:solidFill>
                <a:effectLst/>
              </a:rPr>
              <a:t>, they</a:t>
            </a:r>
            <a:endParaRPr lang="en-US" altLang="zh-CN" sz="2200" b="1" i="0" dirty="0" smtClean="0">
              <a:solidFill>
                <a:srgbClr val="FF0000"/>
              </a:solidFill>
              <a:effectLst/>
            </a:endParaRPr>
          </a:p>
          <a:p>
            <a:r>
              <a:rPr lang="en-US" altLang="zh-CN" sz="2200" b="1" dirty="0" smtClean="0">
                <a:solidFill>
                  <a:srgbClr val="FF0000"/>
                </a:solidFill>
              </a:rPr>
              <a:t>Produce the </a:t>
            </a:r>
            <a:r>
              <a:rPr lang="en-US" altLang="zh-CN" sz="2200" b="1" dirty="0" smtClean="0">
                <a:solidFill>
                  <a:srgbClr val="FF0000"/>
                </a:solidFill>
              </a:rPr>
              <a:t>conductive </a:t>
            </a:r>
            <a:r>
              <a:rPr lang="en-US" altLang="zh-CN" sz="2200" b="1" dirty="0" smtClean="0">
                <a:solidFill>
                  <a:srgbClr val="FF0000"/>
                </a:solidFill>
              </a:rPr>
              <a:t>polyimide foil</a:t>
            </a:r>
            <a:endParaRPr lang="zh-CN" altLang="en-US" sz="22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722" y="1582924"/>
            <a:ext cx="5389330" cy="35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525722" y="4274481"/>
            <a:ext cx="2914580" cy="430887"/>
          </a:xfrm>
          <a:prstGeom prst="rect">
            <a:avLst/>
          </a:prstGeom>
        </p:spPr>
        <p:txBody>
          <a:bodyPr wrap="none">
            <a:spAutoFit/>
          </a:bodyPr>
          <a:lstStyle/>
          <a:p>
            <a:r>
              <a:rPr lang="en-US" altLang="zh-CN" sz="2200" dirty="0" err="1">
                <a:solidFill>
                  <a:srgbClr val="FF0000"/>
                </a:solidFill>
              </a:rPr>
              <a:t>hubble</a:t>
            </a:r>
            <a:r>
              <a:rPr lang="en-US" altLang="zh-CN" sz="2200" dirty="0">
                <a:solidFill>
                  <a:srgbClr val="FF0000"/>
                </a:solidFill>
              </a:rPr>
              <a:t> space telescope</a:t>
            </a:r>
            <a:endParaRPr lang="zh-CN" altLang="en-US" sz="2200" dirty="0">
              <a:solidFill>
                <a:srgbClr val="FF0000"/>
              </a:solidFill>
            </a:endParaRPr>
          </a:p>
        </p:txBody>
      </p:sp>
      <p:cxnSp>
        <p:nvCxnSpPr>
          <p:cNvPr id="8" name="直接箭头连接符 7"/>
          <p:cNvCxnSpPr>
            <a:stCxn id="4" idx="3"/>
            <a:endCxn id="13" idx="0"/>
          </p:cNvCxnSpPr>
          <p:nvPr/>
        </p:nvCxnSpPr>
        <p:spPr>
          <a:xfrm>
            <a:off x="6261904" y="5863550"/>
            <a:ext cx="263818" cy="52694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7" idx="1"/>
          </p:cNvCxnSpPr>
          <p:nvPr/>
        </p:nvCxnSpPr>
        <p:spPr>
          <a:xfrm flipH="1">
            <a:off x="6584796" y="5863550"/>
            <a:ext cx="196030" cy="526940"/>
          </a:xfrm>
          <a:prstGeom prst="straightConnector1">
            <a:avLst/>
          </a:prstGeom>
          <a:ln w="25400">
            <a:solidFill>
              <a:srgbClr val="7030A0"/>
            </a:solidFill>
            <a:tailEnd type="triangle"/>
          </a:ln>
        </p:spPr>
        <p:style>
          <a:lnRef idx="1">
            <a:schemeClr val="accent4"/>
          </a:lnRef>
          <a:fillRef idx="0">
            <a:schemeClr val="accent4"/>
          </a:fillRef>
          <a:effectRef idx="0">
            <a:schemeClr val="accent4"/>
          </a:effectRef>
          <a:fontRef idx="minor">
            <a:schemeClr val="tx1"/>
          </a:fontRef>
        </p:style>
      </p:cxnSp>
      <p:sp>
        <p:nvSpPr>
          <p:cNvPr id="13" name="矩形 12"/>
          <p:cNvSpPr/>
          <p:nvPr/>
        </p:nvSpPr>
        <p:spPr>
          <a:xfrm>
            <a:off x="1843332" y="6390490"/>
            <a:ext cx="9364780" cy="492443"/>
          </a:xfrm>
          <a:prstGeom prst="rect">
            <a:avLst/>
          </a:prstGeom>
          <a:ln w="25400">
            <a:solidFill>
              <a:srgbClr val="7030A0"/>
            </a:solidFill>
          </a:ln>
        </p:spPr>
        <p:txBody>
          <a:bodyPr wrap="square">
            <a:spAutoFit/>
          </a:bodyPr>
          <a:lstStyle/>
          <a:p>
            <a:r>
              <a:rPr lang="en-US" altLang="zh-CN" sz="2600" b="1" dirty="0" smtClean="0">
                <a:solidFill>
                  <a:srgbClr val="7030A0"/>
                </a:solidFill>
              </a:rPr>
              <a:t>Is it possible to make proper </a:t>
            </a:r>
            <a:r>
              <a:rPr lang="en-US" altLang="zh-CN" sz="2600" b="1" dirty="0" err="1" smtClean="0">
                <a:solidFill>
                  <a:srgbClr val="7030A0"/>
                </a:solidFill>
              </a:rPr>
              <a:t>resitivie</a:t>
            </a:r>
            <a:r>
              <a:rPr lang="en-US" altLang="zh-CN" sz="2600" b="1" dirty="0" smtClean="0">
                <a:solidFill>
                  <a:srgbClr val="7030A0"/>
                </a:solidFill>
              </a:rPr>
              <a:t> Polyimide foil used for RPC ?</a:t>
            </a:r>
            <a:endParaRPr lang="zh-CN" altLang="en-US" sz="2600" b="1" dirty="0">
              <a:solidFill>
                <a:srgbClr val="7030A0"/>
              </a:solidFill>
            </a:endParaRPr>
          </a:p>
        </p:txBody>
      </p:sp>
    </p:spTree>
    <p:extLst>
      <p:ext uri="{BB962C8B-B14F-4D97-AF65-F5344CB8AC3E}">
        <p14:creationId xmlns:p14="http://schemas.microsoft.com/office/powerpoint/2010/main" val="266384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The low-resistive </a:t>
            </a:r>
            <a:r>
              <a:rPr lang="en-US" altLang="zh-CN" b="1" dirty="0">
                <a:solidFill>
                  <a:srgbClr val="3333FF"/>
                </a:solidFill>
              </a:rPr>
              <a:t>polyimide foil</a:t>
            </a:r>
            <a:endParaRPr lang="zh-CN" altLang="en-US" b="1" dirty="0">
              <a:solidFill>
                <a:srgbClr val="3333FF"/>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4805" y="1690688"/>
            <a:ext cx="2924445" cy="219333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752" y="3994425"/>
            <a:ext cx="3142549" cy="2766518"/>
          </a:xfrm>
          <a:prstGeom prst="rect">
            <a:avLst/>
          </a:prstGeom>
        </p:spPr>
      </p:pic>
      <p:pic>
        <p:nvPicPr>
          <p:cNvPr id="6"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19368"/>
            <a:ext cx="83566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p:cNvSpPr/>
          <p:nvPr/>
        </p:nvSpPr>
        <p:spPr>
          <a:xfrm>
            <a:off x="10643827" y="4669700"/>
            <a:ext cx="995423" cy="555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643827" y="6134988"/>
            <a:ext cx="995423" cy="5555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87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Polyimide-carbon RPC</a:t>
            </a:r>
            <a:endParaRPr lang="zh-CN" altLang="en-US" b="1" dirty="0">
              <a:solidFill>
                <a:srgbClr val="3333FF"/>
              </a:solidFill>
            </a:endParaRPr>
          </a:p>
        </p:txBody>
      </p:sp>
      <p:sp>
        <p:nvSpPr>
          <p:cNvPr id="32" name="矩形 31"/>
          <p:cNvSpPr/>
          <p:nvPr/>
        </p:nvSpPr>
        <p:spPr>
          <a:xfrm>
            <a:off x="1146732" y="5434971"/>
            <a:ext cx="10452717" cy="1107996"/>
          </a:xfrm>
          <a:prstGeom prst="rect">
            <a:avLst/>
          </a:prstGeom>
        </p:spPr>
        <p:txBody>
          <a:bodyPr wrap="square">
            <a:spAutoFit/>
          </a:bodyPr>
          <a:lstStyle/>
          <a:p>
            <a:r>
              <a:rPr lang="en-US" altLang="zh-CN" sz="2200" dirty="0">
                <a:latin typeface="Calibri" panose="020F0502020204030204" pitchFamily="34" charset="0"/>
                <a:cs typeface="Times New Roman" panose="02020603050405020304" pitchFamily="18" charset="0"/>
              </a:rPr>
              <a:t>The thickness of polyimide-carbon film are around 40um, the normal technical cannot be used to make this kind of  RPC, we developed a new stress method to make the gap between two polyimide-carbon </a:t>
            </a:r>
            <a:r>
              <a:rPr lang="en-US" altLang="zh-CN" sz="2200" dirty="0" smtClean="0">
                <a:latin typeface="Calibri" panose="020F0502020204030204" pitchFamily="34" charset="0"/>
                <a:cs typeface="Times New Roman" panose="02020603050405020304" pitchFamily="18" charset="0"/>
              </a:rPr>
              <a:t>foil, to fix them in a frame made by Acrylic.</a:t>
            </a:r>
            <a:endParaRPr lang="zh-CN" altLang="en-US" sz="2200" dirty="0"/>
          </a:p>
        </p:txBody>
      </p:sp>
      <p:grpSp>
        <p:nvGrpSpPr>
          <p:cNvPr id="57" name="组合 56"/>
          <p:cNvGrpSpPr/>
          <p:nvPr/>
        </p:nvGrpSpPr>
        <p:grpSpPr>
          <a:xfrm>
            <a:off x="1738181" y="1793815"/>
            <a:ext cx="8305430" cy="3041747"/>
            <a:chOff x="1738181" y="1793815"/>
            <a:chExt cx="8305430" cy="3041747"/>
          </a:xfrm>
        </p:grpSpPr>
        <p:grpSp>
          <p:nvGrpSpPr>
            <p:cNvPr id="28" name="组合 27"/>
            <p:cNvGrpSpPr/>
            <p:nvPr/>
          </p:nvGrpSpPr>
          <p:grpSpPr>
            <a:xfrm>
              <a:off x="1738181" y="2113979"/>
              <a:ext cx="8305430" cy="2721583"/>
              <a:chOff x="1516508" y="2576867"/>
              <a:chExt cx="8305430" cy="2721583"/>
            </a:xfrm>
          </p:grpSpPr>
          <p:sp>
            <p:nvSpPr>
              <p:cNvPr id="7" name="矩形 6"/>
              <p:cNvSpPr/>
              <p:nvPr/>
            </p:nvSpPr>
            <p:spPr>
              <a:xfrm>
                <a:off x="2643740" y="3113330"/>
                <a:ext cx="6206837" cy="1386853"/>
              </a:xfrm>
              <a:prstGeom prst="rect">
                <a:avLst/>
              </a:prstGeom>
              <a:solidFill>
                <a:srgbClr val="FFFF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0800000">
                <a:off x="2824018" y="4108358"/>
                <a:ext cx="5590904" cy="23529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24018" y="3275956"/>
                <a:ext cx="5590904" cy="23529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20479" y="3517780"/>
                <a:ext cx="4524704" cy="1261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0800000">
                <a:off x="3420479" y="3997913"/>
                <a:ext cx="4524704" cy="1261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a:off x="8857673" y="3816284"/>
                <a:ext cx="295563" cy="164588"/>
              </a:xfrm>
              <a:prstGeom prst="leftArrow">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810123" y="4004444"/>
                <a:ext cx="1011815" cy="369332"/>
              </a:xfrm>
              <a:prstGeom prst="rect">
                <a:avLst/>
              </a:prstGeom>
            </p:spPr>
            <p:txBody>
              <a:bodyPr wrap="none">
                <a:spAutoFit/>
              </a:bodyPr>
              <a:lstStyle/>
              <a:p>
                <a:r>
                  <a:rPr lang="en-US" altLang="zh-CN" b="0" i="0" dirty="0" smtClean="0">
                    <a:solidFill>
                      <a:srgbClr val="545454"/>
                    </a:solidFill>
                    <a:effectLst/>
                    <a:latin typeface="Times New Roman" panose="02020603050405020304" pitchFamily="18" charset="0"/>
                    <a:cs typeface="Times New Roman" panose="02020603050405020304" pitchFamily="18" charset="0"/>
                  </a:rPr>
                  <a:t>Gas inlet</a:t>
                </a:r>
                <a:endParaRPr lang="zh-CN" altLang="en-US" dirty="0">
                  <a:latin typeface="Times New Roman" panose="02020603050405020304" pitchFamily="18" charset="0"/>
                  <a:cs typeface="Times New Roman" panose="02020603050405020304" pitchFamily="18" charset="0"/>
                </a:endParaRPr>
              </a:p>
            </p:txBody>
          </p:sp>
          <p:sp>
            <p:nvSpPr>
              <p:cNvPr id="13" name="左箭头 12"/>
              <p:cNvSpPr/>
              <p:nvPr/>
            </p:nvSpPr>
            <p:spPr>
              <a:xfrm>
                <a:off x="2355273" y="3839856"/>
                <a:ext cx="295563" cy="164588"/>
              </a:xfrm>
              <a:prstGeom prst="leftArrow">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516508" y="4046991"/>
                <a:ext cx="1127232" cy="369332"/>
              </a:xfrm>
              <a:prstGeom prst="rect">
                <a:avLst/>
              </a:prstGeom>
            </p:spPr>
            <p:txBody>
              <a:bodyPr wrap="none">
                <a:spAutoFit/>
              </a:bodyPr>
              <a:lstStyle/>
              <a:p>
                <a:r>
                  <a:rPr lang="en-US" altLang="zh-CN" b="0" i="0" dirty="0" smtClean="0">
                    <a:solidFill>
                      <a:srgbClr val="545454"/>
                    </a:solidFill>
                    <a:effectLst/>
                    <a:latin typeface="Times New Roman" panose="02020603050405020304" pitchFamily="18" charset="0"/>
                    <a:cs typeface="Times New Roman" panose="02020603050405020304" pitchFamily="18" charset="0"/>
                  </a:rPr>
                  <a:t>Gas outlet</a:t>
                </a:r>
                <a:endParaRPr lang="zh-CN" altLang="en-US" dirty="0">
                  <a:latin typeface="Times New Roman" panose="02020603050405020304" pitchFamily="18" charset="0"/>
                  <a:cs typeface="Times New Roman" panose="02020603050405020304" pitchFamily="18" charset="0"/>
                </a:endParaRPr>
              </a:p>
            </p:txBody>
          </p:sp>
          <p:sp>
            <p:nvSpPr>
              <p:cNvPr id="21" name="矩形 20"/>
              <p:cNvSpPr/>
              <p:nvPr/>
            </p:nvSpPr>
            <p:spPr>
              <a:xfrm>
                <a:off x="4054763" y="4108358"/>
                <a:ext cx="3556001" cy="1326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flipV="1">
                <a:off x="7823200" y="2724727"/>
                <a:ext cx="0" cy="7865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32437" y="2733964"/>
                <a:ext cx="757382" cy="32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8589819" y="2576867"/>
                <a:ext cx="729673" cy="3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r>
                  <a:rPr lang="en-US" altLang="zh-CN" dirty="0" smtClean="0"/>
                  <a:t>HV</a:t>
                </a:r>
                <a:endParaRPr lang="zh-CN" altLang="en-US" dirty="0"/>
              </a:p>
            </p:txBody>
          </p:sp>
          <p:cxnSp>
            <p:nvCxnSpPr>
              <p:cNvPr id="29" name="直接连接符 28"/>
              <p:cNvCxnSpPr/>
              <p:nvPr/>
            </p:nvCxnSpPr>
            <p:spPr>
              <a:xfrm flipV="1">
                <a:off x="7871293" y="4282445"/>
                <a:ext cx="0" cy="7865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880530" y="5067540"/>
                <a:ext cx="757382" cy="32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665620" y="4910443"/>
                <a:ext cx="729673" cy="3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+HV</a:t>
                </a:r>
                <a:endParaRPr lang="zh-CN" altLang="en-US" dirty="0"/>
              </a:p>
            </p:txBody>
          </p:sp>
        </p:grpSp>
        <p:cxnSp>
          <p:nvCxnSpPr>
            <p:cNvPr id="34" name="直接箭头连接符 33"/>
            <p:cNvCxnSpPr>
              <a:endCxn id="37" idx="2"/>
            </p:cNvCxnSpPr>
            <p:nvPr/>
          </p:nvCxnSpPr>
          <p:spPr>
            <a:xfrm flipH="1" flipV="1">
              <a:off x="6373091" y="2245578"/>
              <a:ext cx="9238" cy="57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708369" y="1793815"/>
              <a:ext cx="1329444" cy="451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cs typeface="Times New Roman" panose="02020603050405020304" pitchFamily="18" charset="0"/>
                </a:rPr>
                <a:t>Acrylic Frame</a:t>
              </a:r>
              <a:endParaRPr lang="zh-CN" altLang="en-US" dirty="0">
                <a:solidFill>
                  <a:schemeClr val="tx1"/>
                </a:solidFill>
              </a:endParaRPr>
            </a:p>
          </p:txBody>
        </p:sp>
        <p:cxnSp>
          <p:nvCxnSpPr>
            <p:cNvPr id="40" name="直接箭头连接符 39"/>
            <p:cNvCxnSpPr>
              <a:endCxn id="41" idx="2"/>
            </p:cNvCxnSpPr>
            <p:nvPr/>
          </p:nvCxnSpPr>
          <p:spPr>
            <a:xfrm flipV="1">
              <a:off x="4068615" y="2342561"/>
              <a:ext cx="0" cy="785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3403893" y="1890798"/>
              <a:ext cx="1329444" cy="451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cs typeface="Times New Roman" panose="02020603050405020304" pitchFamily="18" charset="0"/>
                </a:rPr>
                <a:t>polyimide-carbon foil</a:t>
              </a:r>
              <a:endParaRPr lang="zh-CN" altLang="en-US" dirty="0">
                <a:solidFill>
                  <a:schemeClr val="tx1"/>
                </a:solidFill>
              </a:endParaRPr>
            </a:p>
          </p:txBody>
        </p:sp>
        <p:cxnSp>
          <p:nvCxnSpPr>
            <p:cNvPr id="45" name="直接箭头连接符 44"/>
            <p:cNvCxnSpPr/>
            <p:nvPr/>
          </p:nvCxnSpPr>
          <p:spPr>
            <a:xfrm>
              <a:off x="7037813" y="3795619"/>
              <a:ext cx="41065" cy="526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441568" y="4332827"/>
              <a:ext cx="1329444" cy="451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cs typeface="Times New Roman" panose="02020603050405020304" pitchFamily="18" charset="0"/>
                </a:rPr>
                <a:t>Readout Pad</a:t>
              </a:r>
              <a:endParaRPr lang="zh-CN" altLang="en-US" dirty="0">
                <a:solidFill>
                  <a:schemeClr val="tx1"/>
                </a:solidFill>
              </a:endParaRPr>
            </a:p>
          </p:txBody>
        </p:sp>
        <p:cxnSp>
          <p:nvCxnSpPr>
            <p:cNvPr id="54" name="直接箭头连接符 53"/>
            <p:cNvCxnSpPr/>
            <p:nvPr/>
          </p:nvCxnSpPr>
          <p:spPr>
            <a:xfrm flipH="1">
              <a:off x="3962400" y="4043823"/>
              <a:ext cx="9236" cy="258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3296586" y="4313653"/>
              <a:ext cx="1329444" cy="451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Calibri" panose="020F0502020204030204" pitchFamily="34" charset="0"/>
                  <a:cs typeface="Times New Roman" panose="02020603050405020304" pitchFamily="18" charset="0"/>
                </a:rPr>
                <a:t>Sealed box</a:t>
              </a:r>
              <a:endParaRPr lang="zh-CN" altLang="en-US" dirty="0">
                <a:solidFill>
                  <a:schemeClr val="tx1"/>
                </a:solidFill>
              </a:endParaRPr>
            </a:p>
          </p:txBody>
        </p:sp>
      </p:grpSp>
      <p:sp>
        <p:nvSpPr>
          <p:cNvPr id="3" name="矩形 2"/>
          <p:cNvSpPr/>
          <p:nvPr/>
        </p:nvSpPr>
        <p:spPr>
          <a:xfrm>
            <a:off x="3080635" y="3054892"/>
            <a:ext cx="332361" cy="5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303138" y="3047424"/>
            <a:ext cx="332361" cy="5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箭头连接符 35"/>
          <p:cNvCxnSpPr/>
          <p:nvPr/>
        </p:nvCxnSpPr>
        <p:spPr>
          <a:xfrm flipV="1">
            <a:off x="8642245" y="3195721"/>
            <a:ext cx="638131" cy="358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9252060" y="2966346"/>
            <a:ext cx="813043" cy="369332"/>
          </a:xfrm>
          <a:prstGeom prst="rect">
            <a:avLst/>
          </a:prstGeom>
        </p:spPr>
        <p:txBody>
          <a:bodyPr wrap="none">
            <a:spAutoFit/>
          </a:bodyPr>
          <a:lstStyle/>
          <a:p>
            <a:r>
              <a:rPr lang="en-US" altLang="zh-CN" b="0" i="0" dirty="0" smtClean="0">
                <a:solidFill>
                  <a:srgbClr val="545454"/>
                </a:solidFill>
                <a:effectLst/>
                <a:latin typeface="Times New Roman" panose="02020603050405020304" pitchFamily="18" charset="0"/>
                <a:cs typeface="Times New Roman" panose="02020603050405020304" pitchFamily="18" charset="0"/>
              </a:rPr>
              <a:t>Spacer</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13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The structure of Polyimide-carbon RPC</a:t>
            </a:r>
            <a:endParaRPr lang="zh-CN" altLang="en-US" b="1" dirty="0">
              <a:solidFill>
                <a:srgbClr val="3333FF"/>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1301487"/>
            <a:ext cx="9215724" cy="4989775"/>
          </a:xfrm>
          <a:prstGeom prst="rect">
            <a:avLst/>
          </a:prstGeom>
        </p:spPr>
      </p:pic>
    </p:spTree>
    <p:extLst>
      <p:ext uri="{BB962C8B-B14F-4D97-AF65-F5344CB8AC3E}">
        <p14:creationId xmlns:p14="http://schemas.microsoft.com/office/powerpoint/2010/main" val="62532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472" y="3614448"/>
            <a:ext cx="3531215" cy="3221459"/>
          </a:xfrm>
          <a:prstGeom prst="rect">
            <a:avLst/>
          </a:prstGeom>
        </p:spPr>
      </p:pic>
      <p:sp>
        <p:nvSpPr>
          <p:cNvPr id="2" name="标题 1"/>
          <p:cNvSpPr>
            <a:spLocks noGrp="1"/>
          </p:cNvSpPr>
          <p:nvPr>
            <p:ph type="title"/>
          </p:nvPr>
        </p:nvSpPr>
        <p:spPr>
          <a:xfrm>
            <a:off x="644237" y="-20350"/>
            <a:ext cx="10515600" cy="1325563"/>
          </a:xfrm>
        </p:spPr>
        <p:txBody>
          <a:bodyPr/>
          <a:lstStyle/>
          <a:p>
            <a:r>
              <a:rPr lang="en-US" altLang="zh-CN" b="1" dirty="0" smtClean="0">
                <a:solidFill>
                  <a:srgbClr val="3333FF"/>
                </a:solidFill>
              </a:rPr>
              <a:t>Assembly the chamber</a:t>
            </a:r>
            <a:endParaRPr lang="zh-CN" altLang="en-US" b="1" dirty="0">
              <a:solidFill>
                <a:srgbClr val="3333FF"/>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834" y="907110"/>
            <a:ext cx="2806736" cy="247430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908" y="3953123"/>
            <a:ext cx="3166696" cy="240196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434" y="1097934"/>
            <a:ext cx="3796145" cy="2503840"/>
          </a:xfrm>
          <a:prstGeom prst="rect">
            <a:avLst/>
          </a:prstGeom>
        </p:spPr>
      </p:pic>
      <p:sp>
        <p:nvSpPr>
          <p:cNvPr id="8" name="矩形 7"/>
          <p:cNvSpPr/>
          <p:nvPr/>
        </p:nvSpPr>
        <p:spPr>
          <a:xfrm>
            <a:off x="2133908" y="3363136"/>
            <a:ext cx="3001195" cy="626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Stress the foil to make it flat </a:t>
            </a:r>
            <a:endParaRPr lang="zh-CN" altLang="en-US" dirty="0"/>
          </a:p>
        </p:txBody>
      </p:sp>
      <p:sp>
        <p:nvSpPr>
          <p:cNvPr id="9" name="矩形 8"/>
          <p:cNvSpPr/>
          <p:nvPr/>
        </p:nvSpPr>
        <p:spPr>
          <a:xfrm>
            <a:off x="7396356" y="3168978"/>
            <a:ext cx="2495692" cy="626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Glue the foil to frame</a:t>
            </a:r>
            <a:endParaRPr lang="zh-CN" altLang="en-US" dirty="0"/>
          </a:p>
        </p:txBody>
      </p:sp>
      <p:sp>
        <p:nvSpPr>
          <p:cNvPr id="10" name="矩形 9"/>
          <p:cNvSpPr/>
          <p:nvPr/>
        </p:nvSpPr>
        <p:spPr>
          <a:xfrm>
            <a:off x="2216658" y="6290813"/>
            <a:ext cx="3001195" cy="626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Coating</a:t>
            </a:r>
            <a:endParaRPr lang="zh-CN" altLang="en-US" dirty="0"/>
          </a:p>
        </p:txBody>
      </p:sp>
      <p:sp>
        <p:nvSpPr>
          <p:cNvPr id="11" name="矩形 10"/>
          <p:cNvSpPr/>
          <p:nvPr/>
        </p:nvSpPr>
        <p:spPr>
          <a:xfrm>
            <a:off x="8986604" y="6355091"/>
            <a:ext cx="3001195" cy="626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Fix to Box</a:t>
            </a:r>
            <a:endParaRPr lang="zh-CN" altLang="en-US" dirty="0"/>
          </a:p>
        </p:txBody>
      </p:sp>
    </p:spTree>
    <p:extLst>
      <p:ext uri="{BB962C8B-B14F-4D97-AF65-F5344CB8AC3E}">
        <p14:creationId xmlns:p14="http://schemas.microsoft.com/office/powerpoint/2010/main" val="259481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3333FF"/>
                </a:solidFill>
              </a:rPr>
              <a:t>The cosmic test setup</a:t>
            </a:r>
            <a:endParaRPr lang="zh-CN" altLang="en-US" b="1" dirty="0">
              <a:solidFill>
                <a:srgbClr val="3333FF"/>
              </a:solidFill>
            </a:endParaRPr>
          </a:p>
        </p:txBody>
      </p:sp>
      <p:grpSp>
        <p:nvGrpSpPr>
          <p:cNvPr id="9" name="组合 8"/>
          <p:cNvGrpSpPr/>
          <p:nvPr/>
        </p:nvGrpSpPr>
        <p:grpSpPr>
          <a:xfrm>
            <a:off x="456026" y="1527724"/>
            <a:ext cx="4683133" cy="4467961"/>
            <a:chOff x="456026" y="1527725"/>
            <a:chExt cx="4371873" cy="4190476"/>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17" y="1527725"/>
              <a:ext cx="3247619" cy="4190476"/>
            </a:xfrm>
            <a:prstGeom prst="rect">
              <a:avLst/>
            </a:prstGeom>
          </p:spPr>
        </p:pic>
        <p:sp>
          <p:nvSpPr>
            <p:cNvPr id="6" name="矩形 5"/>
            <p:cNvSpPr/>
            <p:nvPr/>
          </p:nvSpPr>
          <p:spPr>
            <a:xfrm>
              <a:off x="562243" y="2483956"/>
              <a:ext cx="611065" cy="369332"/>
            </a:xfrm>
            <a:prstGeom prst="rect">
              <a:avLst/>
            </a:prstGeom>
          </p:spPr>
          <p:txBody>
            <a:bodyPr wrap="none">
              <a:spAutoFit/>
            </a:bodyPr>
            <a:lstStyle/>
            <a:p>
              <a:r>
                <a:rPr lang="en-US" altLang="zh-CN" dirty="0" err="1" smtClean="0"/>
                <a:t>Sci</a:t>
              </a:r>
              <a:r>
                <a:rPr lang="en-US" altLang="zh-CN" dirty="0" smtClean="0"/>
                <a:t> 1</a:t>
              </a:r>
              <a:endParaRPr lang="zh-CN" altLang="en-US" dirty="0"/>
            </a:p>
          </p:txBody>
        </p:sp>
        <p:sp>
          <p:nvSpPr>
            <p:cNvPr id="7" name="矩形 6"/>
            <p:cNvSpPr/>
            <p:nvPr/>
          </p:nvSpPr>
          <p:spPr>
            <a:xfrm>
              <a:off x="456026" y="4271196"/>
              <a:ext cx="611065" cy="369332"/>
            </a:xfrm>
            <a:prstGeom prst="rect">
              <a:avLst/>
            </a:prstGeom>
          </p:spPr>
          <p:txBody>
            <a:bodyPr wrap="none">
              <a:spAutoFit/>
            </a:bodyPr>
            <a:lstStyle/>
            <a:p>
              <a:r>
                <a:rPr lang="en-US" altLang="zh-CN" dirty="0" err="1" smtClean="0"/>
                <a:t>Sci</a:t>
              </a:r>
              <a:r>
                <a:rPr lang="en-US" altLang="zh-CN" dirty="0" smtClean="0"/>
                <a:t> 2</a:t>
              </a:r>
              <a:endParaRPr lang="zh-CN" altLang="en-US" dirty="0"/>
            </a:p>
          </p:txBody>
        </p:sp>
        <p:sp>
          <p:nvSpPr>
            <p:cNvPr id="8" name="矩形 7"/>
            <p:cNvSpPr/>
            <p:nvPr/>
          </p:nvSpPr>
          <p:spPr>
            <a:xfrm>
              <a:off x="4276145" y="3335112"/>
              <a:ext cx="551754" cy="369332"/>
            </a:xfrm>
            <a:prstGeom prst="rect">
              <a:avLst/>
            </a:prstGeom>
          </p:spPr>
          <p:txBody>
            <a:bodyPr wrap="none">
              <a:spAutoFit/>
            </a:bodyPr>
            <a:lstStyle/>
            <a:p>
              <a:r>
                <a:rPr lang="en-US" altLang="zh-CN" dirty="0" smtClean="0"/>
                <a:t>RPC</a:t>
              </a:r>
              <a:endParaRPr lang="zh-CN" altLang="en-US" dirty="0"/>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191"/>
            <a:ext cx="4469195" cy="2979464"/>
          </a:xfrm>
          <a:prstGeom prst="rect">
            <a:avLst/>
          </a:prstGeom>
        </p:spPr>
      </p:pic>
      <p:sp>
        <p:nvSpPr>
          <p:cNvPr id="10" name="矩形 9"/>
          <p:cNvSpPr/>
          <p:nvPr/>
        </p:nvSpPr>
        <p:spPr>
          <a:xfrm>
            <a:off x="3877402" y="6172954"/>
            <a:ext cx="5872526" cy="523220"/>
          </a:xfrm>
          <a:prstGeom prst="rect">
            <a:avLst/>
          </a:prstGeom>
        </p:spPr>
        <p:txBody>
          <a:bodyPr wrap="square">
            <a:spAutoFit/>
          </a:bodyPr>
          <a:lstStyle/>
          <a:p>
            <a:r>
              <a:rPr lang="en-US" altLang="zh-CN" sz="2800" dirty="0" smtClean="0">
                <a:latin typeface="Calibri" panose="020F0502020204030204" pitchFamily="34" charset="0"/>
                <a:cs typeface="Times New Roman" panose="02020603050405020304" pitchFamily="18" charset="0"/>
              </a:rPr>
              <a:t>R134A:CO2: SF6=94.5%:5%:0.5%</a:t>
            </a:r>
            <a:endParaRPr lang="zh-CN" altLang="en-US" sz="2800" dirty="0"/>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245242"/>
            <a:ext cx="4391590" cy="2927727"/>
          </a:xfrm>
          <a:prstGeom prst="rect">
            <a:avLst/>
          </a:prstGeom>
        </p:spPr>
      </p:pic>
    </p:spTree>
    <p:extLst>
      <p:ext uri="{BB962C8B-B14F-4D97-AF65-F5344CB8AC3E}">
        <p14:creationId xmlns:p14="http://schemas.microsoft.com/office/powerpoint/2010/main" val="4089007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421</Words>
  <Application>Microsoft Office PowerPoint</Application>
  <PresentationFormat>宽屏</PresentationFormat>
  <Paragraphs>64</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宋体</vt:lpstr>
      <vt:lpstr>Arial</vt:lpstr>
      <vt:lpstr>Calibri</vt:lpstr>
      <vt:lpstr>Calibri Light</vt:lpstr>
      <vt:lpstr>Times New Roman</vt:lpstr>
      <vt:lpstr>Wingdings</vt:lpstr>
      <vt:lpstr>Office 主题</vt:lpstr>
      <vt:lpstr>New Detector Material to Construct the Low Resistive RPC</vt:lpstr>
      <vt:lpstr>Outline</vt:lpstr>
      <vt:lpstr>Motivation</vt:lpstr>
      <vt:lpstr>Why polyimide foil</vt:lpstr>
      <vt:lpstr>The low-resistive polyimide foil</vt:lpstr>
      <vt:lpstr>Polyimide-carbon RPC</vt:lpstr>
      <vt:lpstr>The structure of Polyimide-carbon RPC</vt:lpstr>
      <vt:lpstr>Assembly the chamber</vt:lpstr>
      <vt:lpstr>The cosmic test setup</vt:lpstr>
      <vt:lpstr>The Signals</vt:lpstr>
      <vt:lpstr>The existed problems </vt:lpstr>
      <vt:lpstr>Future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hanran</dc:creator>
  <cp:lastModifiedBy>hanran</cp:lastModifiedBy>
  <cp:revision>58</cp:revision>
  <dcterms:created xsi:type="dcterms:W3CDTF">2016-02-19T05:56:34Z</dcterms:created>
  <dcterms:modified xsi:type="dcterms:W3CDTF">2016-02-25T09:23:45Z</dcterms:modified>
</cp:coreProperties>
</file>