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522" r:id="rId3"/>
    <p:sldId id="384" r:id="rId4"/>
    <p:sldId id="477" r:id="rId5"/>
    <p:sldId id="528" r:id="rId6"/>
    <p:sldId id="531" r:id="rId7"/>
    <p:sldId id="518" r:id="rId8"/>
    <p:sldId id="524" r:id="rId9"/>
    <p:sldId id="509" r:id="rId10"/>
    <p:sldId id="470" r:id="rId11"/>
    <p:sldId id="529" r:id="rId12"/>
    <p:sldId id="530" r:id="rId13"/>
    <p:sldId id="464" r:id="rId14"/>
    <p:sldId id="465" r:id="rId15"/>
    <p:sldId id="508" r:id="rId16"/>
    <p:sldId id="487" r:id="rId17"/>
    <p:sldId id="533" r:id="rId18"/>
    <p:sldId id="49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CB5"/>
    <a:srgbClr val="8D3CA1"/>
    <a:srgbClr val="AE2087"/>
    <a:srgbClr val="CF1035"/>
    <a:srgbClr val="222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09" autoAdjust="0"/>
    <p:restoredTop sz="99794" autoAdjust="0"/>
  </p:normalViewPr>
  <p:slideViewPr>
    <p:cSldViewPr snapToObjects="1">
      <p:cViewPr>
        <p:scale>
          <a:sx n="90" d="100"/>
          <a:sy n="90" d="100"/>
        </p:scale>
        <p:origin x="-704" y="-200"/>
      </p:cViewPr>
      <p:guideLst>
        <p:guide orient="horz" pos="2160"/>
        <p:guide pos="2880"/>
      </p:guideLst>
    </p:cSldViewPr>
  </p:slideViewPr>
  <p:outlineViewPr>
    <p:cViewPr>
      <p:scale>
        <a:sx n="33" d="100"/>
        <a:sy n="33" d="100"/>
      </p:scale>
      <p:origin x="258" y="1419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541339-4A67-0445-986F-073571DAAB15}" type="datetimeFigureOut">
              <a:rPr lang="en-US" smtClean="0"/>
              <a:pPr/>
              <a:t>24/02/16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F73B51-513A-3F43-B9CC-64FE3FAB28DB}" type="slidenum">
              <a:rPr lang="en-US" smtClean="0"/>
              <a:pPr/>
              <a:t>‹#›</a:t>
            </a:fld>
            <a:endParaRPr lang="en-US"/>
          </a:p>
        </p:txBody>
      </p:sp>
    </p:spTree>
    <p:extLst>
      <p:ext uri="{BB962C8B-B14F-4D97-AF65-F5344CB8AC3E}">
        <p14:creationId xmlns:p14="http://schemas.microsoft.com/office/powerpoint/2010/main" val="4168822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7ABC9C-22D1-C44C-A8A6-045F325F640B}" type="datetimeFigureOut">
              <a:rPr lang="en-US" smtClean="0"/>
              <a:pPr/>
              <a:t>24/02/16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32F1B-75DA-AD49-A785-A8F68C9DBF1F}" type="slidenum">
              <a:rPr lang="en-US" smtClean="0"/>
              <a:pPr/>
              <a:t>‹#›</a:t>
            </a:fld>
            <a:endParaRPr lang="en-US"/>
          </a:p>
        </p:txBody>
      </p:sp>
    </p:spTree>
    <p:extLst>
      <p:ext uri="{BB962C8B-B14F-4D97-AF65-F5344CB8AC3E}">
        <p14:creationId xmlns:p14="http://schemas.microsoft.com/office/powerpoint/2010/main" val="12896099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 photo</a:t>
            </a:r>
            <a:endParaRPr lang="en-US" dirty="0"/>
          </a:p>
        </p:txBody>
      </p:sp>
      <p:sp>
        <p:nvSpPr>
          <p:cNvPr id="4" name="Slide Number Placeholder 3"/>
          <p:cNvSpPr>
            <a:spLocks noGrp="1"/>
          </p:cNvSpPr>
          <p:nvPr>
            <p:ph type="sldNum" sz="quarter" idx="10"/>
          </p:nvPr>
        </p:nvSpPr>
        <p:spPr/>
        <p:txBody>
          <a:bodyPr/>
          <a:lstStyle/>
          <a:p>
            <a:fld id="{B2F32F1B-75DA-AD49-A785-A8F68C9DBF1F}" type="slidenum">
              <a:rPr lang="en-US" smtClean="0"/>
              <a:pPr/>
              <a:t>13</a:t>
            </a:fld>
            <a:endParaRPr lang="en-US"/>
          </a:p>
        </p:txBody>
      </p:sp>
    </p:spTree>
    <p:extLst>
      <p:ext uri="{BB962C8B-B14F-4D97-AF65-F5344CB8AC3E}">
        <p14:creationId xmlns:p14="http://schemas.microsoft.com/office/powerpoint/2010/main" val="117014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hasCustomPrompt="1"/>
          </p:nvPr>
        </p:nvSpPr>
        <p:spPr>
          <a:xfrm>
            <a:off x="1295400" y="3200400"/>
            <a:ext cx="6400800" cy="2438400"/>
          </a:xfrm>
          <a:prstGeom prst="rect">
            <a:avLst/>
          </a:prstGeom>
          <a:solidFill>
            <a:schemeClr val="bg2"/>
          </a:solidFill>
        </p:spPr>
        <p:txBody>
          <a:bodyPr/>
          <a:lstStyle>
            <a:lvl1pPr marL="0" indent="0" algn="ctr">
              <a:buNone/>
              <a:defRPr sz="2600" baseline="0">
                <a:solidFill>
                  <a:srgbClr val="0000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Dr. </a:t>
            </a:r>
            <a:r>
              <a:rPr kumimoji="0" lang="en-US" dirty="0" err="1" smtClean="0"/>
              <a:t>Prafulla</a:t>
            </a:r>
            <a:r>
              <a:rPr kumimoji="0" lang="en-US" dirty="0" smtClean="0"/>
              <a:t> K. </a:t>
            </a:r>
            <a:r>
              <a:rPr kumimoji="0" lang="en-US" dirty="0" err="1" smtClean="0"/>
              <a:t>Behera</a:t>
            </a:r>
            <a:endParaRPr kumimoji="0" lang="en-US" dirty="0" smtClean="0"/>
          </a:p>
          <a:p>
            <a:r>
              <a:rPr kumimoji="0" lang="en-US" dirty="0" smtClean="0"/>
              <a:t>Mr. </a:t>
            </a:r>
            <a:r>
              <a:rPr kumimoji="0" lang="en-US" dirty="0" err="1" smtClean="0"/>
              <a:t>Chandan</a:t>
            </a:r>
            <a:r>
              <a:rPr kumimoji="0" lang="en-US" dirty="0" smtClean="0"/>
              <a:t> Gupta (M.Sc. Student)</a:t>
            </a:r>
          </a:p>
          <a:p>
            <a:r>
              <a:rPr kumimoji="0" lang="en-US" dirty="0" smtClean="0"/>
              <a:t>Indian Institute of  Technology Madras</a:t>
            </a:r>
          </a:p>
          <a:p>
            <a:r>
              <a:rPr kumimoji="0" lang="en-US" dirty="0" smtClean="0"/>
              <a:t>INO Collaboration @ BARC, 13/02/2012 </a:t>
            </a:r>
            <a:endParaRPr kumimoji="0" lang="en-US" dirty="0"/>
          </a:p>
        </p:txBody>
      </p:sp>
      <p:sp>
        <p:nvSpPr>
          <p:cNvPr id="28" name="Date Placeholder 27"/>
          <p:cNvSpPr>
            <a:spLocks noGrp="1"/>
          </p:cNvSpPr>
          <p:nvPr>
            <p:ph type="dt" sz="half" idx="10"/>
          </p:nvPr>
        </p:nvSpPr>
        <p:spPr>
          <a:xfrm>
            <a:off x="7467600" y="6172200"/>
            <a:ext cx="1524000" cy="476250"/>
          </a:xfrm>
          <a:prstGeom prst="rect">
            <a:avLst/>
          </a:prstGeom>
        </p:spPr>
        <p:txBody>
          <a:bodyPr/>
          <a:lstStyle/>
          <a:p>
            <a:r>
              <a:rPr lang="en-US" dirty="0" smtClean="0"/>
              <a:t>13</a:t>
            </a:r>
            <a:r>
              <a:rPr lang="en-US" baseline="30000" dirty="0" smtClean="0"/>
              <a:t>th</a:t>
            </a:r>
            <a:r>
              <a:rPr lang="en-US" dirty="0" smtClean="0"/>
              <a:t> Feb. 2012</a:t>
            </a:r>
            <a:endParaRPr lang="en-US" dirty="0"/>
          </a:p>
        </p:txBody>
      </p:sp>
      <p:sp>
        <p:nvSpPr>
          <p:cNvPr id="17" name="Footer Placeholder 16"/>
          <p:cNvSpPr>
            <a:spLocks noGrp="1"/>
          </p:cNvSpPr>
          <p:nvPr>
            <p:ph type="ftr" sz="quarter" idx="11"/>
          </p:nvPr>
        </p:nvSpPr>
        <p:spPr>
          <a:xfrm>
            <a:off x="685800" y="6172200"/>
            <a:ext cx="5257800" cy="457200"/>
          </a:xfrm>
          <a:prstGeom prst="rect">
            <a:avLst/>
          </a:prstGeom>
        </p:spPr>
        <p:txBody>
          <a:bodyPr/>
          <a:lstStyle/>
          <a:p>
            <a:r>
              <a:rPr lang="en-US" dirty="0" smtClean="0"/>
              <a:t>Prafulla K. </a:t>
            </a:r>
            <a:r>
              <a:rPr lang="en-US" dirty="0" err="1" smtClean="0"/>
              <a:t>Behera</a:t>
            </a:r>
            <a:r>
              <a:rPr lang="en-US" dirty="0" smtClean="0"/>
              <a:t> @ INO Collaboration Meeting at BARC</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457200" y="1505930"/>
            <a:ext cx="8229600" cy="1470025"/>
          </a:xfrm>
          <a:prstGeom prst="rect">
            <a:avLst/>
          </a:prstGeom>
        </p:spPr>
        <p:txBody>
          <a:bodyPr anchor="ctr"/>
          <a:lstStyle>
            <a:lvl1pPr algn="ctr">
              <a:defRPr lang="en-US" baseline="0" dirty="0">
                <a:solidFill>
                  <a:srgbClr val="CCFFCC"/>
                </a:solidFill>
              </a:defRPr>
            </a:lvl1pPr>
          </a:lstStyle>
          <a:p>
            <a:r>
              <a:rPr kumimoji="0" lang="en-US" dirty="0" smtClean="0"/>
              <a:t>ICAL Detector Performance Studies Using Simulated </a:t>
            </a:r>
            <a:r>
              <a:rPr kumimoji="0" lang="en-US" dirty="0" err="1" smtClean="0"/>
              <a:t>Muon</a:t>
            </a:r>
            <a:endParaRPr kumimoji="0" lang="en-US" dirty="0"/>
          </a:p>
        </p:txBody>
      </p:sp>
      <p:pic>
        <p:nvPicPr>
          <p:cNvPr id="16" name="Picture 15" descr="Screen shot 2011-12-18 at 10.02.04 PM.png"/>
          <p:cNvPicPr>
            <a:picLocks noChangeAspect="1"/>
          </p:cNvPicPr>
          <p:nvPr userDrawn="1"/>
        </p:nvPicPr>
        <p:blipFill>
          <a:blip r:embed="rId2"/>
          <a:stretch>
            <a:fillRect/>
          </a:stretch>
        </p:blipFill>
        <p:spPr>
          <a:xfrm>
            <a:off x="8077200" y="76200"/>
            <a:ext cx="990600" cy="100372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1447800"/>
            <a:ext cx="7772400" cy="457200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6" name="Slide Number Placeholder 5"/>
          <p:cNvSpPr>
            <a:spLocks noGrp="1"/>
          </p:cNvSpPr>
          <p:nvPr>
            <p:ph type="sldNum" sz="quarter" idx="12"/>
          </p:nvPr>
        </p:nvSpPr>
        <p:spPr/>
        <p:txBody>
          <a:bodyPr/>
          <a:lstStyle/>
          <a:p>
            <a:fld id="{60A429F7-A400-3640-8ED9-E331FAC862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6" name="Slide Number Placeholder 5"/>
          <p:cNvSpPr>
            <a:spLocks noGrp="1"/>
          </p:cNvSpPr>
          <p:nvPr>
            <p:ph type="sldNum" sz="quarter" idx="12"/>
          </p:nvPr>
        </p:nvSpPr>
        <p:spPr/>
        <p:txBody>
          <a:bodyPr/>
          <a:lstStyle/>
          <a:p>
            <a:fld id="{60A429F7-A400-3640-8ED9-E331FAC8620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p>
            <a:fld id="{60A429F7-A400-3640-8ED9-E331FAC8620E}"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a:prstGeom prst="rect">
            <a:avLst/>
          </a:prstGeom>
        </p:spPr>
        <p:txBody>
          <a:bodyPr anchor="b" anchorCtr="0"/>
          <a:lstStyle>
            <a:lvl1pPr algn="l">
              <a:buNone/>
              <a:defRPr sz="4000" b="0" cap="none"/>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74CBEAF9-9E58-4CC8-A6FF-6DD8A58DEEA4}" type="datetimeFigureOut">
              <a:rPr lang="en-US" smtClean="0"/>
              <a:pPr/>
              <a:t>24/02/16</a:t>
            </a:fld>
            <a:endParaRPr lang="en-US"/>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7" name="Slide Number Placeholder 6"/>
          <p:cNvSpPr>
            <a:spLocks noGrp="1"/>
          </p:cNvSpPr>
          <p:nvPr>
            <p:ph type="sldNum" sz="quarter" idx="12"/>
          </p:nvPr>
        </p:nvSpPr>
        <p:spPr/>
        <p:txBody>
          <a:bodyPr/>
          <a:lstStyle/>
          <a:p>
            <a:fld id="{60A429F7-A400-3640-8ED9-E331FAC8620E}"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9" name="Slide Number Placeholder 8"/>
          <p:cNvSpPr>
            <a:spLocks noGrp="1"/>
          </p:cNvSpPr>
          <p:nvPr>
            <p:ph type="sldNum" sz="quarter" idx="12"/>
          </p:nvPr>
        </p:nvSpPr>
        <p:spPr/>
        <p:txBody>
          <a:bodyPr/>
          <a:lstStyle/>
          <a:p>
            <a:fld id="{60A429F7-A400-3640-8ED9-E331FAC8620E}"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5" name="Slide Number Placeholder 4"/>
          <p:cNvSpPr>
            <a:spLocks noGrp="1"/>
          </p:cNvSpPr>
          <p:nvPr>
            <p:ph type="sldNum" sz="quarter" idx="12"/>
          </p:nvPr>
        </p:nvSpPr>
        <p:spPr/>
        <p:txBody>
          <a:bodyPr/>
          <a:lstStyle/>
          <a:p>
            <a:fld id="{60A429F7-A400-3640-8ED9-E331FAC8620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4" name="Slide Number Placeholder 3"/>
          <p:cNvSpPr>
            <a:spLocks noGrp="1"/>
          </p:cNvSpPr>
          <p:nvPr>
            <p:ph type="sldNum" sz="quarter" idx="12"/>
          </p:nvPr>
        </p:nvSpPr>
        <p:spPr/>
        <p:txBody>
          <a:bodyPr/>
          <a:lstStyle/>
          <a:p>
            <a:fld id="{60A429F7-A400-3640-8ED9-E331FAC8620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a:prstGeom prst="rect">
            <a:avLst/>
          </a:prstGeo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a:prstGeom prst="rect">
            <a:avLst/>
          </a:prstGeo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a:prstGeom prst="rect">
            <a:avLst/>
          </a:prstGeo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a:prstGeom prst="rect">
            <a:avLst/>
          </a:prstGeo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a:prstGeom prst="rect">
            <a:avLst/>
          </a:prstGeo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r>
              <a:rPr lang="en-US" smtClean="0"/>
              <a:t>5th Sep. 2009</a:t>
            </a:r>
            <a:endParaRPr lang="en-US" dirty="0"/>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r>
              <a:rPr lang="en-US" dirty="0" smtClean="0"/>
              <a:t>Prafulla K. Behera @XXXIX International Symposium on </a:t>
            </a:r>
            <a:r>
              <a:rPr lang="en-US" dirty="0" err="1" smtClean="0"/>
              <a:t>Multiparticle</a:t>
            </a:r>
            <a:r>
              <a:rPr lang="en-US" dirty="0" smtClean="0"/>
              <a:t> Dynamics</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0A429F7-A400-3640-8ED9-E331FAC8620E}"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0"/>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r>
              <a:rPr lang="en-US" dirty="0" smtClean="0"/>
              <a:t>1</a:t>
            </a:r>
            <a:endParaRPr lang="en-US" dirty="0"/>
          </a:p>
        </p:txBody>
      </p:sp>
      <p:pic>
        <p:nvPicPr>
          <p:cNvPr id="12" name="Picture 11" descr="Screen shot 2011-12-18 at 10.02.04 PM.png"/>
          <p:cNvPicPr>
            <a:picLocks noChangeAspect="1"/>
          </p:cNvPicPr>
          <p:nvPr userDrawn="1"/>
        </p:nvPicPr>
        <p:blipFill>
          <a:blip r:embed="rId13"/>
          <a:stretch>
            <a:fillRect/>
          </a:stretch>
        </p:blipFill>
        <p:spPr>
          <a:xfrm>
            <a:off x="8077200" y="76200"/>
            <a:ext cx="990600" cy="10037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974DF9-AD47-4691-BA21-BBFCE3637A9A}" type="slidenum">
              <a:rPr kumimoji="0" lang="en-US" smtClean="0"/>
              <a:pPr/>
              <a:t>1</a:t>
            </a:fld>
            <a:endParaRPr kumimoji="0" lang="en-US" dirty="0"/>
          </a:p>
        </p:txBody>
      </p:sp>
      <p:sp>
        <p:nvSpPr>
          <p:cNvPr id="2" name="Title 1"/>
          <p:cNvSpPr>
            <a:spLocks noGrp="1"/>
          </p:cNvSpPr>
          <p:nvPr>
            <p:ph type="ctrTitle"/>
          </p:nvPr>
        </p:nvSpPr>
        <p:spPr>
          <a:xfrm>
            <a:off x="76200" y="1295400"/>
            <a:ext cx="8997696" cy="2133600"/>
          </a:xfrm>
          <a:solidFill>
            <a:srgbClr val="FF6600"/>
          </a:solidFill>
        </p:spPr>
        <p:txBody>
          <a:bodyPr>
            <a:noAutofit/>
          </a:bodyPr>
          <a:lstStyle/>
          <a:p>
            <a:r>
              <a:rPr lang="en-GB" sz="4800" b="1" i="1" dirty="0" smtClean="0">
                <a:solidFill>
                  <a:srgbClr val="000090"/>
                </a:solidFill>
                <a:latin typeface="+mn-lt"/>
              </a:rPr>
              <a:t> Study of glass properties as </a:t>
            </a:r>
            <a:r>
              <a:rPr lang="en-GB" sz="4800" b="1" i="1" dirty="0" err="1" smtClean="0">
                <a:solidFill>
                  <a:srgbClr val="000090"/>
                </a:solidFill>
                <a:latin typeface="+mn-lt"/>
              </a:rPr>
              <a:t>electrod</a:t>
            </a:r>
            <a:r>
              <a:rPr lang="en-GB" sz="4800" b="1" i="1" dirty="0" smtClean="0">
                <a:solidFill>
                  <a:srgbClr val="000090"/>
                </a:solidFill>
                <a:latin typeface="+mn-lt"/>
              </a:rPr>
              <a:t> for RPC </a:t>
            </a:r>
            <a:endParaRPr lang="en-US" sz="4800" b="1" dirty="0">
              <a:ln>
                <a:solidFill>
                  <a:srgbClr val="0000FF"/>
                </a:solidFill>
              </a:ln>
              <a:solidFill>
                <a:srgbClr val="000090"/>
              </a:solidFill>
              <a:latin typeface="+mn-lt"/>
            </a:endParaRPr>
          </a:p>
        </p:txBody>
      </p:sp>
      <p:sp>
        <p:nvSpPr>
          <p:cNvPr id="9" name="Subtitle 2"/>
          <p:cNvSpPr>
            <a:spLocks noGrp="1"/>
          </p:cNvSpPr>
          <p:nvPr>
            <p:ph type="subTitle" idx="1"/>
          </p:nvPr>
        </p:nvSpPr>
        <p:spPr>
          <a:xfrm>
            <a:off x="990600" y="3848100"/>
            <a:ext cx="7467600" cy="2705100"/>
          </a:xfrm>
          <a:solidFill>
            <a:schemeClr val="bg1">
              <a:alpha val="70000"/>
            </a:schemeClr>
          </a:solidFill>
        </p:spPr>
        <p:txBody>
          <a:bodyPr>
            <a:normAutofit fontScale="70000" lnSpcReduction="20000"/>
          </a:bodyPr>
          <a:lstStyle/>
          <a:p>
            <a:r>
              <a:rPr lang="en-US" sz="3600" b="1" dirty="0" smtClean="0">
                <a:ln>
                  <a:solidFill>
                    <a:srgbClr val="008000"/>
                  </a:solidFill>
                </a:ln>
                <a:solidFill>
                  <a:srgbClr val="FF0000"/>
                </a:solidFill>
              </a:rPr>
              <a:t> </a:t>
            </a:r>
            <a:r>
              <a:rPr lang="en-US" sz="3600" b="1" dirty="0" err="1" smtClean="0">
                <a:ln>
                  <a:solidFill>
                    <a:srgbClr val="008000"/>
                  </a:solidFill>
                </a:ln>
                <a:solidFill>
                  <a:srgbClr val="FF0000"/>
                </a:solidFill>
              </a:rPr>
              <a:t>Prafulla</a:t>
            </a:r>
            <a:r>
              <a:rPr lang="en-US" sz="3600" b="1" dirty="0" smtClean="0">
                <a:ln>
                  <a:solidFill>
                    <a:srgbClr val="008000"/>
                  </a:solidFill>
                </a:ln>
                <a:solidFill>
                  <a:srgbClr val="FF0000"/>
                </a:solidFill>
              </a:rPr>
              <a:t> Kumar </a:t>
            </a:r>
            <a:r>
              <a:rPr lang="en-US" sz="3600" b="1" dirty="0" err="1" smtClean="0">
                <a:ln>
                  <a:solidFill>
                    <a:srgbClr val="008000"/>
                  </a:solidFill>
                </a:ln>
                <a:solidFill>
                  <a:srgbClr val="FF0000"/>
                </a:solidFill>
              </a:rPr>
              <a:t>Behera</a:t>
            </a:r>
            <a:endParaRPr lang="en-US" sz="3600" b="1" dirty="0" smtClean="0">
              <a:ln>
                <a:solidFill>
                  <a:srgbClr val="008000"/>
                </a:solidFill>
              </a:ln>
              <a:solidFill>
                <a:srgbClr val="FF0000"/>
              </a:solidFill>
            </a:endParaRPr>
          </a:p>
          <a:p>
            <a:r>
              <a:rPr lang="en-US" sz="3600" dirty="0" smtClean="0"/>
              <a:t>(K</a:t>
            </a:r>
            <a:r>
              <a:rPr lang="en-US" sz="3600" dirty="0"/>
              <a:t>. </a:t>
            </a:r>
            <a:r>
              <a:rPr lang="en-US" sz="3600" dirty="0" err="1" smtClean="0"/>
              <a:t>Raveendrababu</a:t>
            </a:r>
            <a:r>
              <a:rPr lang="en-US" sz="3600" baseline="30000" dirty="0" err="1" smtClean="0"/>
              <a:t>a</a:t>
            </a:r>
            <a:r>
              <a:rPr lang="en-US" sz="3600" b="1" dirty="0" smtClean="0">
                <a:ln>
                  <a:solidFill>
                    <a:srgbClr val="008000"/>
                  </a:solidFill>
                </a:ln>
                <a:solidFill>
                  <a:srgbClr val="FF0000"/>
                </a:solidFill>
              </a:rPr>
              <a:t>, </a:t>
            </a:r>
            <a:r>
              <a:rPr lang="en-US" sz="3600" dirty="0" err="1"/>
              <a:t>Jafar</a:t>
            </a:r>
            <a:r>
              <a:rPr lang="en-US" sz="3600" dirty="0"/>
              <a:t> </a:t>
            </a:r>
            <a:r>
              <a:rPr lang="en-US" sz="3600" dirty="0" err="1" smtClean="0"/>
              <a:t>Sadiq</a:t>
            </a:r>
            <a:r>
              <a:rPr lang="en-US" sz="3600" baseline="30000" dirty="0" err="1" smtClean="0"/>
              <a:t>a</a:t>
            </a:r>
            <a:r>
              <a:rPr lang="en-US" sz="3600" dirty="0" smtClean="0"/>
              <a:t>, B</a:t>
            </a:r>
            <a:r>
              <a:rPr lang="en-US" sz="3600" dirty="0"/>
              <a:t>. </a:t>
            </a:r>
            <a:r>
              <a:rPr lang="en-US" sz="3600" dirty="0" err="1" smtClean="0"/>
              <a:t>Satyanarayana</a:t>
            </a:r>
            <a:r>
              <a:rPr lang="en-US" sz="3600" baseline="30000" dirty="0" err="1" smtClean="0"/>
              <a:t>@</a:t>
            </a:r>
            <a:r>
              <a:rPr lang="en-US" sz="3600" dirty="0" err="1" smtClean="0"/>
              <a:t>TIFR</a:t>
            </a:r>
            <a:r>
              <a:rPr lang="en-US" sz="3600" dirty="0" smtClean="0"/>
              <a:t>)</a:t>
            </a:r>
            <a:endParaRPr lang="en-US" sz="3600" b="1" dirty="0" smtClean="0">
              <a:ln>
                <a:solidFill>
                  <a:srgbClr val="008000"/>
                </a:solidFill>
              </a:ln>
              <a:solidFill>
                <a:srgbClr val="FF0000"/>
              </a:solidFill>
            </a:endParaRPr>
          </a:p>
          <a:p>
            <a:r>
              <a:rPr lang="en-US" sz="3600" b="1" baseline="30000" dirty="0" err="1" smtClean="0">
                <a:ln>
                  <a:solidFill>
                    <a:srgbClr val="008000"/>
                  </a:solidFill>
                </a:ln>
                <a:solidFill>
                  <a:srgbClr val="FF0000"/>
                </a:solidFill>
              </a:rPr>
              <a:t>a</a:t>
            </a:r>
            <a:r>
              <a:rPr lang="en-US" sz="3600" b="1" dirty="0" err="1" smtClean="0">
                <a:ln>
                  <a:solidFill>
                    <a:srgbClr val="008000"/>
                  </a:solidFill>
                </a:ln>
                <a:solidFill>
                  <a:srgbClr val="FF0000"/>
                </a:solidFill>
              </a:rPr>
              <a:t>IIT</a:t>
            </a:r>
            <a:r>
              <a:rPr lang="en-US" sz="3600" b="1" dirty="0" smtClean="0">
                <a:ln>
                  <a:solidFill>
                    <a:srgbClr val="008000"/>
                  </a:solidFill>
                </a:ln>
                <a:solidFill>
                  <a:srgbClr val="FF0000"/>
                </a:solidFill>
              </a:rPr>
              <a:t> </a:t>
            </a:r>
            <a:r>
              <a:rPr lang="en-US" sz="3600" b="1" dirty="0" smtClean="0">
                <a:ln>
                  <a:solidFill>
                    <a:srgbClr val="008000"/>
                  </a:solidFill>
                </a:ln>
                <a:solidFill>
                  <a:srgbClr val="FF0000"/>
                </a:solidFill>
              </a:rPr>
              <a:t>Madras, India, </a:t>
            </a:r>
          </a:p>
          <a:p>
            <a:r>
              <a:rPr lang="en-US" b="1" dirty="0">
                <a:solidFill>
                  <a:srgbClr val="3366FF"/>
                </a:solidFill>
              </a:rPr>
              <a:t>The XIII workshop on Resistive Plate Chambers and Related Detectors (RPC2016) </a:t>
            </a:r>
            <a:endParaRPr lang="en-US" b="1" dirty="0" smtClean="0">
              <a:ln>
                <a:solidFill>
                  <a:srgbClr val="008000"/>
                </a:solidFill>
              </a:ln>
              <a:solidFill>
                <a:srgbClr val="3366FF"/>
              </a:solidFill>
            </a:endParaRPr>
          </a:p>
          <a:p>
            <a:r>
              <a:rPr lang="en-US" b="1" dirty="0" smtClean="0">
                <a:solidFill>
                  <a:srgbClr val="3366FF"/>
                </a:solidFill>
              </a:rPr>
              <a:t> </a:t>
            </a:r>
            <a:r>
              <a:rPr lang="en-US" b="1" dirty="0">
                <a:solidFill>
                  <a:srgbClr val="3366FF"/>
                </a:solidFill>
              </a:rPr>
              <a:t>Ghent </a:t>
            </a:r>
            <a:r>
              <a:rPr lang="en-US" b="1" dirty="0" smtClean="0">
                <a:solidFill>
                  <a:srgbClr val="3366FF"/>
                </a:solidFill>
              </a:rPr>
              <a:t>University, Belgium</a:t>
            </a:r>
          </a:p>
          <a:p>
            <a:r>
              <a:rPr lang="en-US" dirty="0" smtClean="0">
                <a:solidFill>
                  <a:srgbClr val="3366FF"/>
                </a:solidFill>
              </a:rPr>
              <a:t> 2</a:t>
            </a:r>
            <a:r>
              <a:rPr lang="en-US" b="1" dirty="0" smtClean="0">
                <a:solidFill>
                  <a:srgbClr val="3366FF"/>
                </a:solidFill>
              </a:rPr>
              <a:t>5</a:t>
            </a:r>
            <a:r>
              <a:rPr lang="en-US" b="1" baseline="30000" dirty="0" smtClean="0">
                <a:solidFill>
                  <a:srgbClr val="3366FF"/>
                </a:solidFill>
              </a:rPr>
              <a:t>th</a:t>
            </a:r>
            <a:r>
              <a:rPr lang="en-US" b="1" dirty="0" smtClean="0">
                <a:solidFill>
                  <a:srgbClr val="3366FF"/>
                </a:solidFill>
              </a:rPr>
              <a:t> February, 2016</a:t>
            </a:r>
          </a:p>
          <a:p>
            <a:r>
              <a:rPr lang="en-US" b="1" dirty="0" smtClean="0">
                <a:solidFill>
                  <a:srgbClr val="3366FF"/>
                </a:solidFill>
              </a:rPr>
              <a:t> </a:t>
            </a:r>
          </a:p>
        </p:txBody>
      </p:sp>
      <p:pic>
        <p:nvPicPr>
          <p:cNvPr id="6" name="Picture 5" descr="Screen Shot 2014-08-30 at 9.57.09 pm.pn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76200"/>
            <a:ext cx="9144000" cy="6743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92162"/>
          </a:xfrm>
        </p:spPr>
        <p:txBody>
          <a:bodyPr/>
          <a:lstStyle/>
          <a:p>
            <a:r>
              <a:rPr lang="en-US" b="1" dirty="0">
                <a:solidFill>
                  <a:srgbClr val="FF0000"/>
                </a:solidFill>
                <a:latin typeface="+mn-lt"/>
              </a:rPr>
              <a:t> </a:t>
            </a:r>
            <a:r>
              <a:rPr lang="en-US" b="1" dirty="0" smtClean="0">
                <a:solidFill>
                  <a:srgbClr val="FF0000"/>
                </a:solidFill>
                <a:latin typeface="+mn-lt"/>
              </a:rPr>
              <a:t>              </a:t>
            </a:r>
            <a:r>
              <a:rPr lang="en-US" sz="4800" b="1" dirty="0" smtClean="0">
                <a:solidFill>
                  <a:srgbClr val="FF0000"/>
                </a:solidFill>
                <a:latin typeface="+mn-lt"/>
              </a:rPr>
              <a:t>Summary  </a:t>
            </a:r>
            <a:endParaRPr lang="en-US" sz="48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10</a:t>
            </a:fld>
            <a:endParaRPr lang="en-US" dirty="0"/>
          </a:p>
        </p:txBody>
      </p:sp>
      <p:sp>
        <p:nvSpPr>
          <p:cNvPr id="4" name="Content Placeholder 3"/>
          <p:cNvSpPr>
            <a:spLocks noGrp="1"/>
          </p:cNvSpPr>
          <p:nvPr>
            <p:ph sz="quarter" idx="1"/>
          </p:nvPr>
        </p:nvSpPr>
        <p:spPr>
          <a:xfrm>
            <a:off x="228600" y="1181100"/>
            <a:ext cx="8610600" cy="5372100"/>
          </a:xfrm>
        </p:spPr>
        <p:txBody>
          <a:bodyPr/>
          <a:lstStyle/>
          <a:p>
            <a:r>
              <a:rPr lang="en-US" sz="3600" b="1" dirty="0"/>
              <a:t>Variation in composition is less than 3</a:t>
            </a:r>
            <a:r>
              <a:rPr lang="en-US" sz="3600" b="1" dirty="0" smtClean="0"/>
              <a:t>%</a:t>
            </a:r>
          </a:p>
          <a:p>
            <a:r>
              <a:rPr lang="en-US" sz="3600" b="1" dirty="0"/>
              <a:t>Italian glass density is ~ 50 % lower than </a:t>
            </a:r>
            <a:r>
              <a:rPr lang="en-US" sz="3600" b="1" dirty="0" smtClean="0"/>
              <a:t>others</a:t>
            </a:r>
          </a:p>
          <a:p>
            <a:r>
              <a:rPr lang="en-US" sz="3600" b="1" dirty="0"/>
              <a:t>Saint-Gobain glass sample is having the lowest relative permittivity values among the four glass samples. </a:t>
            </a:r>
          </a:p>
          <a:p>
            <a:endParaRPr lang="en-US" sz="3600" b="1" dirty="0"/>
          </a:p>
          <a:p>
            <a:endParaRPr lang="en-US" sz="3600" dirty="0"/>
          </a:p>
          <a:p>
            <a:endParaRPr lang="en-US" dirty="0" smtClean="0"/>
          </a:p>
          <a:p>
            <a:endParaRPr lang="en-US" dirty="0" smtClean="0"/>
          </a:p>
          <a:p>
            <a:endParaRPr lang="en-US" dirty="0"/>
          </a:p>
        </p:txBody>
      </p:sp>
      <p:sp>
        <p:nvSpPr>
          <p:cNvPr id="7" name="TextBox 6"/>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8" name="TextBox 7"/>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A429F7-A400-3640-8ED9-E331FAC8620E}" type="slidenum">
              <a:rPr lang="en-US" smtClean="0"/>
              <a:pPr/>
              <a:t>11</a:t>
            </a:fld>
            <a:endParaRPr lang="en-US" dirty="0"/>
          </a:p>
        </p:txBody>
      </p:sp>
      <p:sp>
        <p:nvSpPr>
          <p:cNvPr id="4" name="Content Placeholder 3"/>
          <p:cNvSpPr>
            <a:spLocks noGrp="1"/>
          </p:cNvSpPr>
          <p:nvPr>
            <p:ph sz="quarter" idx="1"/>
          </p:nvPr>
        </p:nvSpPr>
        <p:spPr>
          <a:xfrm>
            <a:off x="228600" y="838200"/>
            <a:ext cx="8458200" cy="4572000"/>
          </a:xfrm>
        </p:spPr>
        <p:txBody>
          <a:bodyPr/>
          <a:lstStyle/>
          <a:p>
            <a:r>
              <a:rPr lang="en-US" sz="2800" b="1" dirty="0"/>
              <a:t>The 2 mm gap glass RPCs of 30 cm X 30 cm size were made from Asahi and Saint-Gobain manufacturers.  The thickness of electrodes is 3 mm</a:t>
            </a:r>
            <a:r>
              <a:rPr lang="en-US" sz="2800" b="1" dirty="0" smtClean="0"/>
              <a:t>.</a:t>
            </a:r>
            <a:endParaRPr lang="en-US" sz="2800" b="1" dirty="0"/>
          </a:p>
          <a:p>
            <a:r>
              <a:rPr lang="en-US" sz="2800" b="1" dirty="0"/>
              <a:t>The outer surfaces of the electrodes were coated with specially made graphite paint, which facilitates applying high voltage across the electrodes</a:t>
            </a:r>
            <a:r>
              <a:rPr lang="en-US" sz="2800" b="1" dirty="0" smtClean="0"/>
              <a:t>.</a:t>
            </a:r>
            <a:endParaRPr lang="en-US" sz="2800" b="1" dirty="0"/>
          </a:p>
          <a:p>
            <a:r>
              <a:rPr lang="en-US" sz="2800" b="1" dirty="0"/>
              <a:t>The electrodes were separated using polycarbonate spacers having a bulk resistivity ~ 10</a:t>
            </a:r>
            <a:r>
              <a:rPr lang="en-US" sz="2800" b="1" baseline="30000" dirty="0"/>
              <a:t>12 </a:t>
            </a:r>
            <a:r>
              <a:rPr lang="el-GR" sz="2800" b="1" dirty="0"/>
              <a:t>Ω</a:t>
            </a:r>
            <a:r>
              <a:rPr lang="en-US" sz="2800" b="1" dirty="0"/>
              <a:t>-cm. </a:t>
            </a:r>
            <a:endParaRPr lang="en-US" sz="2800" b="1" dirty="0" smtClean="0"/>
          </a:p>
          <a:p>
            <a:r>
              <a:rPr lang="en-US" sz="2800" b="1" dirty="0" smtClean="0"/>
              <a:t>The </a:t>
            </a:r>
            <a:r>
              <a:rPr lang="en-US" sz="2800" b="1" dirty="0"/>
              <a:t>conductive pickup-strips are orthogonally mounted on the external surfaces of the gap. </a:t>
            </a:r>
            <a:endParaRPr lang="en-US" sz="2800" b="1" dirty="0" smtClean="0"/>
          </a:p>
          <a:p>
            <a:r>
              <a:rPr lang="en-US" sz="2800" b="1" dirty="0" smtClean="0"/>
              <a:t>A </a:t>
            </a:r>
            <a:r>
              <a:rPr lang="en-US" sz="2800" b="1" dirty="0"/>
              <a:t>layer of </a:t>
            </a:r>
            <a:r>
              <a:rPr lang="en-US" sz="2800" b="1" dirty="0" err="1"/>
              <a:t>mylar</a:t>
            </a:r>
            <a:r>
              <a:rPr lang="en-US" sz="2800" b="1" dirty="0"/>
              <a:t> insulator separates the electrodes </a:t>
            </a:r>
            <a:r>
              <a:rPr lang="en-US" sz="2800" b="1" dirty="0" smtClean="0"/>
              <a:t>and </a:t>
            </a:r>
            <a:r>
              <a:rPr lang="en-US" sz="2800" b="1" dirty="0"/>
              <a:t>the pickup-strips.</a:t>
            </a:r>
            <a:endParaRPr lang="en-US" sz="2800" b="1" baseline="30000" dirty="0"/>
          </a:p>
          <a:p>
            <a:pPr marL="0" indent="0">
              <a:buNone/>
            </a:pPr>
            <a:endParaRPr lang="en-US" sz="2800" dirty="0"/>
          </a:p>
          <a:p>
            <a:endParaRPr lang="en-US" sz="2800" baseline="30000" dirty="0"/>
          </a:p>
        </p:txBody>
      </p:sp>
      <p:sp>
        <p:nvSpPr>
          <p:cNvPr id="6" name="Title 1"/>
          <p:cNvSpPr>
            <a:spLocks noGrp="1"/>
          </p:cNvSpPr>
          <p:nvPr>
            <p:ph type="title"/>
          </p:nvPr>
        </p:nvSpPr>
        <p:spPr>
          <a:xfrm>
            <a:off x="304800" y="23059"/>
            <a:ext cx="8382000" cy="868362"/>
          </a:xfrm>
        </p:spPr>
        <p:txBody>
          <a:bodyPr/>
          <a:lstStyle/>
          <a:p>
            <a:r>
              <a:rPr lang="en-US" sz="4400" b="1" dirty="0">
                <a:solidFill>
                  <a:schemeClr val="accent1"/>
                </a:solidFill>
                <a:latin typeface="+mn-lt"/>
              </a:rPr>
              <a:t> </a:t>
            </a:r>
            <a:r>
              <a:rPr lang="en-US" sz="4400" b="1" dirty="0" smtClean="0">
                <a:solidFill>
                  <a:schemeClr val="accent1"/>
                </a:solidFill>
                <a:latin typeface="+mn-lt"/>
              </a:rPr>
              <a:t>    RPC Performance Studies</a:t>
            </a:r>
            <a:endParaRPr lang="en-US" sz="4400" b="1" dirty="0">
              <a:solidFill>
                <a:schemeClr val="accent1"/>
              </a:solidFill>
              <a:latin typeface="+mn-lt"/>
            </a:endParaRPr>
          </a:p>
        </p:txBody>
      </p:sp>
      <p:sp>
        <p:nvSpPr>
          <p:cNvPr id="7" name="TextBox 6"/>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9" name="TextBox 8"/>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extLst>
      <p:ext uri="{BB962C8B-B14F-4D97-AF65-F5344CB8AC3E}">
        <p14:creationId xmlns:p14="http://schemas.microsoft.com/office/powerpoint/2010/main" val="2155384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A429F7-A400-3640-8ED9-E331FAC8620E}" type="slidenum">
              <a:rPr lang="en-US" smtClean="0"/>
              <a:pPr/>
              <a:t>12</a:t>
            </a:fld>
            <a:endParaRPr lang="en-US" dirty="0"/>
          </a:p>
        </p:txBody>
      </p:sp>
      <p:sp>
        <p:nvSpPr>
          <p:cNvPr id="4" name="Content Placeholder 3"/>
          <p:cNvSpPr>
            <a:spLocks noGrp="1"/>
          </p:cNvSpPr>
          <p:nvPr>
            <p:ph sz="quarter" idx="1"/>
          </p:nvPr>
        </p:nvSpPr>
        <p:spPr>
          <a:xfrm>
            <a:off x="228600" y="800100"/>
            <a:ext cx="8305800" cy="5372100"/>
          </a:xfrm>
        </p:spPr>
        <p:txBody>
          <a:bodyPr/>
          <a:lstStyle/>
          <a:p>
            <a:r>
              <a:rPr lang="en-US" sz="3200" dirty="0"/>
              <a:t>A gas mixture of HFC-R134a/iso-C</a:t>
            </a:r>
            <a:r>
              <a:rPr lang="en-US" sz="3200" baseline="-25000" dirty="0"/>
              <a:t>4</a:t>
            </a:r>
            <a:r>
              <a:rPr lang="en-US" sz="3200" dirty="0"/>
              <a:t>H</a:t>
            </a:r>
            <a:r>
              <a:rPr lang="en-US" sz="3200" baseline="-25000" dirty="0"/>
              <a:t>10</a:t>
            </a:r>
            <a:r>
              <a:rPr lang="en-US" sz="3200" dirty="0"/>
              <a:t>/SF</a:t>
            </a:r>
            <a:r>
              <a:rPr lang="en-US" sz="3200" baseline="-25000" dirty="0"/>
              <a:t>6</a:t>
            </a:r>
            <a:r>
              <a:rPr lang="en-US" sz="3200" dirty="0"/>
              <a:t> = 95/4.5/0.5 was flown through the RPCs using polyurethane tubes and the detectors were operated in avalanche mode.</a:t>
            </a:r>
          </a:p>
          <a:p>
            <a:r>
              <a:rPr lang="en-US" sz="3200" dirty="0"/>
              <a:t>Detector is operated at flow rate of 10 SCCM </a:t>
            </a:r>
          </a:p>
          <a:p>
            <a:pPr marL="0" indent="0">
              <a:buNone/>
            </a:pPr>
            <a:endParaRPr lang="en-IN" sz="3200" dirty="0"/>
          </a:p>
          <a:p>
            <a:pPr marL="0" indent="0">
              <a:buNone/>
            </a:pPr>
            <a:endParaRPr lang="en-IN" sz="3200" dirty="0">
              <a:sym typeface="Symbol"/>
            </a:endParaRPr>
          </a:p>
          <a:p>
            <a:pPr marL="0" indent="0">
              <a:buNone/>
            </a:pPr>
            <a:endParaRPr lang="en-US" dirty="0"/>
          </a:p>
        </p:txBody>
      </p:sp>
      <p:sp>
        <p:nvSpPr>
          <p:cNvPr id="5" name="Title 1"/>
          <p:cNvSpPr>
            <a:spLocks noGrp="1"/>
          </p:cNvSpPr>
          <p:nvPr>
            <p:ph type="title"/>
          </p:nvPr>
        </p:nvSpPr>
        <p:spPr>
          <a:xfrm>
            <a:off x="914400" y="-76200"/>
            <a:ext cx="7772400" cy="792162"/>
          </a:xfrm>
        </p:spPr>
        <p:txBody>
          <a:bodyPr/>
          <a:lstStyle/>
          <a:p>
            <a:r>
              <a:rPr lang="en-US" b="1" dirty="0">
                <a:solidFill>
                  <a:srgbClr val="FF0000"/>
                </a:solidFill>
                <a:latin typeface="+mn-lt"/>
              </a:rPr>
              <a:t> </a:t>
            </a:r>
            <a:r>
              <a:rPr lang="en-US" b="1" dirty="0" smtClean="0">
                <a:solidFill>
                  <a:srgbClr val="FF0000"/>
                </a:solidFill>
                <a:latin typeface="+mn-lt"/>
              </a:rPr>
              <a:t>          Gas flow system</a:t>
            </a:r>
            <a:endParaRPr lang="en-US" b="1" dirty="0">
              <a:solidFill>
                <a:srgbClr val="FF0000"/>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800100"/>
            <a:ext cx="5943600" cy="5372100"/>
          </a:xfrm>
          <a:prstGeom prst="rect">
            <a:avLst/>
          </a:prstGeom>
        </p:spPr>
      </p:pic>
      <p:pic>
        <p:nvPicPr>
          <p:cNvPr id="2" name="Picture 1" descr="Gas_mixing_uni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68400" y="1955800"/>
            <a:ext cx="5486400" cy="2946400"/>
          </a:xfrm>
          <a:prstGeom prst="rect">
            <a:avLst/>
          </a:prstGeom>
        </p:spPr>
      </p:pic>
      <p:cxnSp>
        <p:nvCxnSpPr>
          <p:cNvPr id="9" name="Straight Arrow Connector 8"/>
          <p:cNvCxnSpPr/>
          <p:nvPr/>
        </p:nvCxnSpPr>
        <p:spPr>
          <a:xfrm flipH="1" flipV="1">
            <a:off x="3048000" y="4343400"/>
            <a:ext cx="1524000" cy="4572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1" name="TextBox 10"/>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extLst>
      <p:ext uri="{BB962C8B-B14F-4D97-AF65-F5344CB8AC3E}">
        <p14:creationId xmlns:p14="http://schemas.microsoft.com/office/powerpoint/2010/main" val="3609200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63000" cy="792162"/>
          </a:xfrm>
        </p:spPr>
        <p:txBody>
          <a:bodyPr/>
          <a:lstStyle/>
          <a:p>
            <a:r>
              <a:rPr lang="en-US" b="1" dirty="0" smtClean="0">
                <a:solidFill>
                  <a:srgbClr val="FF0000"/>
                </a:solidFill>
                <a:latin typeface="+mn-lt"/>
              </a:rPr>
              <a:t>   </a:t>
            </a:r>
            <a:r>
              <a:rPr lang="en-US" b="1" dirty="0">
                <a:solidFill>
                  <a:srgbClr val="FF0000"/>
                </a:solidFill>
                <a:latin typeface="+mn-lt"/>
              </a:rPr>
              <a:t> </a:t>
            </a:r>
            <a:r>
              <a:rPr lang="en-US" b="1" dirty="0" smtClean="0">
                <a:solidFill>
                  <a:srgbClr val="FF0000"/>
                </a:solidFill>
                <a:latin typeface="+mn-lt"/>
              </a:rPr>
              <a:t>        </a:t>
            </a:r>
            <a:r>
              <a:rPr lang="en-US" sz="4400" b="1" dirty="0" smtClean="0">
                <a:solidFill>
                  <a:srgbClr val="FF0000"/>
                </a:solidFill>
                <a:latin typeface="+mn-lt"/>
              </a:rPr>
              <a:t>Experimental Set up  </a:t>
            </a:r>
            <a:endParaRPr lang="en-US" sz="44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13</a:t>
            </a:fld>
            <a:endParaRPr lang="en-US" dirty="0"/>
          </a:p>
        </p:txBody>
      </p:sp>
      <p:sp>
        <p:nvSpPr>
          <p:cNvPr id="12" name="TextBox 11"/>
          <p:cNvSpPr txBox="1"/>
          <p:nvPr/>
        </p:nvSpPr>
        <p:spPr>
          <a:xfrm>
            <a:off x="203935" y="1080094"/>
            <a:ext cx="8330465" cy="1200328"/>
          </a:xfrm>
          <a:prstGeom prst="rect">
            <a:avLst/>
          </a:prstGeom>
          <a:noFill/>
        </p:spPr>
        <p:txBody>
          <a:bodyPr wrap="square" rtlCol="0">
            <a:spAutoFit/>
          </a:bodyPr>
          <a:lstStyle/>
          <a:p>
            <a:pPr marL="342900" indent="-342900">
              <a:buClr>
                <a:schemeClr val="accent1"/>
              </a:buClr>
              <a:buSzPct val="150000"/>
              <a:buFont typeface="Arial"/>
              <a:buChar char="•"/>
            </a:pPr>
            <a:r>
              <a:rPr lang="en-US" sz="2400" dirty="0"/>
              <a:t>A common telescope was set up with three plastic scintillation counters to get a 3-fold coincidence. The dimensions of the scintillation counters are</a:t>
            </a:r>
            <a:r>
              <a:rPr lang="en-US" sz="2400" dirty="0" smtClean="0"/>
              <a:t>:</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728933590"/>
              </p:ext>
            </p:extLst>
          </p:nvPr>
        </p:nvGraphicFramePr>
        <p:xfrm>
          <a:off x="838200" y="3048000"/>
          <a:ext cx="6781800" cy="1889760"/>
        </p:xfrm>
        <a:graphic>
          <a:graphicData uri="http://schemas.openxmlformats.org/drawingml/2006/table">
            <a:tbl>
              <a:tblPr firstRow="1" bandRow="1">
                <a:tableStyleId>{5C22544A-7EE6-4342-B048-85BDC9FD1C3A}</a:tableStyleId>
              </a:tblPr>
              <a:tblGrid>
                <a:gridCol w="3390900"/>
                <a:gridCol w="3390900"/>
              </a:tblGrid>
              <a:tr h="228600">
                <a:tc>
                  <a:txBody>
                    <a:bodyPr/>
                    <a:lstStyle/>
                    <a:p>
                      <a:pPr algn="ctr"/>
                      <a:r>
                        <a:rPr lang="en-US" sz="2000" b="0" dirty="0" smtClean="0">
                          <a:solidFill>
                            <a:schemeClr val="tx1"/>
                          </a:solidFill>
                        </a:rPr>
                        <a:t>Scintillation counter position</a:t>
                      </a:r>
                      <a:endParaRPr lang="en-US" sz="2000" b="0" dirty="0">
                        <a:solidFill>
                          <a:schemeClr val="tx1"/>
                        </a:solidFill>
                      </a:endParaRPr>
                    </a:p>
                  </a:txBody>
                  <a:tcPr>
                    <a:solidFill>
                      <a:schemeClr val="bg1"/>
                    </a:solidFill>
                  </a:tcPr>
                </a:tc>
                <a:tc>
                  <a:txBody>
                    <a:bodyPr/>
                    <a:lstStyle/>
                    <a:p>
                      <a:pPr algn="ctr"/>
                      <a:r>
                        <a:rPr lang="en-US" sz="2000" b="0" dirty="0" smtClean="0">
                          <a:solidFill>
                            <a:schemeClr val="tx1"/>
                          </a:solidFill>
                        </a:rPr>
                        <a:t>Dimension (Length </a:t>
                      </a:r>
                      <a:r>
                        <a:rPr lang="en-US" sz="2000" b="0" baseline="0" dirty="0" smtClean="0">
                          <a:solidFill>
                            <a:schemeClr val="tx1"/>
                          </a:solidFill>
                        </a:rPr>
                        <a:t> X Width X Thickness)</a:t>
                      </a:r>
                      <a:endParaRPr lang="en-US" sz="2000" b="0" dirty="0">
                        <a:solidFill>
                          <a:schemeClr val="tx1"/>
                        </a:solidFill>
                      </a:endParaRPr>
                    </a:p>
                  </a:txBody>
                  <a:tcPr>
                    <a:solidFill>
                      <a:schemeClr val="bg1"/>
                    </a:solidFill>
                  </a:tcPr>
                </a:tc>
              </a:tr>
              <a:tr h="228600">
                <a:tc>
                  <a:txBody>
                    <a:bodyPr/>
                    <a:lstStyle/>
                    <a:p>
                      <a:pPr algn="ctr"/>
                      <a:r>
                        <a:rPr lang="en-US" sz="2000" dirty="0" smtClean="0"/>
                        <a:t>Top</a:t>
                      </a:r>
                      <a:endParaRPr lang="en-US" sz="2000" dirty="0"/>
                    </a:p>
                  </a:txBody>
                  <a:tcPr>
                    <a:solidFill>
                      <a:schemeClr val="bg1"/>
                    </a:solidFill>
                  </a:tcPr>
                </a:tc>
                <a:tc>
                  <a:txBody>
                    <a:bodyPr/>
                    <a:lstStyle/>
                    <a:p>
                      <a:pPr algn="ctr"/>
                      <a:r>
                        <a:rPr lang="en-US" sz="2000" dirty="0" smtClean="0"/>
                        <a:t>30 cm X 2 cm x 1 cm</a:t>
                      </a:r>
                      <a:endParaRPr lang="en-US" sz="2000" dirty="0"/>
                    </a:p>
                  </a:txBody>
                  <a:tcPr>
                    <a:solidFill>
                      <a:schemeClr val="bg1"/>
                    </a:solidFill>
                  </a:tcPr>
                </a:tc>
              </a:tr>
              <a:tr h="228600">
                <a:tc>
                  <a:txBody>
                    <a:bodyPr/>
                    <a:lstStyle/>
                    <a:p>
                      <a:pPr algn="ctr"/>
                      <a:r>
                        <a:rPr lang="en-US" sz="2000" dirty="0" smtClean="0"/>
                        <a:t>Middle</a:t>
                      </a:r>
                      <a:endParaRPr lang="en-US" sz="2000" dirty="0"/>
                    </a:p>
                  </a:txBody>
                  <a:tcPr>
                    <a:solidFill>
                      <a:schemeClr val="bg1"/>
                    </a:solidFill>
                  </a:tcPr>
                </a:tc>
                <a:tc>
                  <a:txBody>
                    <a:bodyPr/>
                    <a:lstStyle/>
                    <a:p>
                      <a:pPr algn="ctr"/>
                      <a:r>
                        <a:rPr lang="en-US" sz="2000" dirty="0" smtClean="0"/>
                        <a:t>30 cm x 3 cm x 1 cm</a:t>
                      </a:r>
                      <a:endParaRPr lang="en-US" sz="2000" dirty="0"/>
                    </a:p>
                  </a:txBody>
                  <a:tcPr>
                    <a:solidFill>
                      <a:schemeClr val="bg1"/>
                    </a:solidFill>
                  </a:tcPr>
                </a:tc>
              </a:tr>
              <a:tr h="228600">
                <a:tc>
                  <a:txBody>
                    <a:bodyPr/>
                    <a:lstStyle/>
                    <a:p>
                      <a:pPr algn="ctr"/>
                      <a:r>
                        <a:rPr lang="en-US" sz="2000" dirty="0" smtClean="0"/>
                        <a:t>Bottom </a:t>
                      </a:r>
                      <a:endParaRPr lang="en-US" sz="2000" dirty="0"/>
                    </a:p>
                  </a:txBody>
                  <a:tcPr>
                    <a:solidFill>
                      <a:schemeClr val="bg1"/>
                    </a:solidFill>
                  </a:tcPr>
                </a:tc>
                <a:tc>
                  <a:txBody>
                    <a:bodyPr/>
                    <a:lstStyle/>
                    <a:p>
                      <a:pPr algn="ctr"/>
                      <a:r>
                        <a:rPr lang="en-US" sz="2000" dirty="0" smtClean="0"/>
                        <a:t>30 cm x 5 cm x 1 cm</a:t>
                      </a:r>
                      <a:endParaRPr lang="en-US" sz="2000" dirty="0"/>
                    </a:p>
                  </a:txBody>
                  <a:tcPr>
                    <a:solidFill>
                      <a:schemeClr val="bg1"/>
                    </a:solidFill>
                  </a:tcPr>
                </a:tc>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67000"/>
            <a:ext cx="7848600" cy="3352800"/>
          </a:xfrm>
          <a:prstGeom prst="rect">
            <a:avLst/>
          </a:prstGeom>
        </p:spPr>
      </p:pic>
      <p:pic>
        <p:nvPicPr>
          <p:cNvPr id="4" name="Picture 3" descr="Oscilloscope_puls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19200"/>
            <a:ext cx="8182074" cy="4800600"/>
          </a:xfrm>
          <a:prstGeom prst="rect">
            <a:avLst/>
          </a:prstGeom>
        </p:spPr>
      </p:pic>
      <p:sp>
        <p:nvSpPr>
          <p:cNvPr id="9" name="TextBox 8"/>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4" name="TextBox 13"/>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792162"/>
          </a:xfrm>
        </p:spPr>
        <p:txBody>
          <a:bodyPr/>
          <a:lstStyle/>
          <a:p>
            <a:r>
              <a:rPr lang="en-US" sz="4400" dirty="0" smtClean="0"/>
              <a:t>               </a:t>
            </a:r>
            <a:r>
              <a:rPr lang="en-US" sz="5400" b="1" dirty="0" smtClean="0">
                <a:solidFill>
                  <a:srgbClr val="FF0000"/>
                </a:solidFill>
                <a:latin typeface="+mn-lt"/>
              </a:rPr>
              <a:t>Results</a:t>
            </a:r>
            <a:endParaRPr lang="en-US" sz="54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14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 y="762000"/>
            <a:ext cx="8007096" cy="3505200"/>
          </a:xfrm>
          <a:prstGeom prst="rect">
            <a:avLst/>
          </a:prstGeom>
        </p:spPr>
      </p:pic>
      <p:sp>
        <p:nvSpPr>
          <p:cNvPr id="7" name="TextBox 6"/>
          <p:cNvSpPr txBox="1"/>
          <p:nvPr/>
        </p:nvSpPr>
        <p:spPr>
          <a:xfrm>
            <a:off x="318745" y="3940076"/>
            <a:ext cx="8596655" cy="2308324"/>
          </a:xfrm>
          <a:prstGeom prst="rect">
            <a:avLst/>
          </a:prstGeom>
          <a:noFill/>
        </p:spPr>
        <p:txBody>
          <a:bodyPr wrap="square" rtlCol="0">
            <a:spAutoFit/>
          </a:bodyPr>
          <a:lstStyle/>
          <a:p>
            <a:endParaRPr lang="en-US" sz="2400" dirty="0" smtClean="0"/>
          </a:p>
          <a:p>
            <a:pPr marL="285750" indent="-285750">
              <a:buClr>
                <a:schemeClr val="accent1"/>
              </a:buClr>
              <a:buSzPct val="150000"/>
              <a:buFont typeface="Arial"/>
              <a:buChar char="•"/>
            </a:pPr>
            <a:r>
              <a:rPr lang="en-US" sz="2400" b="1" dirty="0"/>
              <a:t>Higher value of relative permittivity implies the better insulator and that implies the less leakage current. Hence, RPCs made of Asahi glass electrodes show comparatively low values of leakage current than the Saint-Gobain RPCs. </a:t>
            </a:r>
          </a:p>
          <a:p>
            <a:pPr marL="285750" indent="-285750">
              <a:buClr>
                <a:schemeClr val="accent1"/>
              </a:buClr>
              <a:buSzPct val="150000"/>
              <a:buFont typeface="Arial"/>
              <a:buChar char="•"/>
            </a:pPr>
            <a:endParaRPr lang="en-US" sz="2400" dirty="0"/>
          </a:p>
        </p:txBody>
      </p:sp>
      <p:sp>
        <p:nvSpPr>
          <p:cNvPr id="10" name="TextBox 9"/>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1" name="TextBox 10"/>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914400"/>
          </a:xfrm>
        </p:spPr>
        <p:txBody>
          <a:bodyPr/>
          <a:lstStyle/>
          <a:p>
            <a:r>
              <a:rPr lang="en-US" sz="4400" b="1" dirty="0">
                <a:solidFill>
                  <a:srgbClr val="FF0000"/>
                </a:solidFill>
                <a:latin typeface="+mn-lt"/>
              </a:rPr>
              <a:t> </a:t>
            </a:r>
            <a:r>
              <a:rPr lang="en-US" sz="4400" b="1" dirty="0" smtClean="0">
                <a:solidFill>
                  <a:srgbClr val="FF0000"/>
                </a:solidFill>
                <a:latin typeface="+mn-lt"/>
              </a:rPr>
              <a:t>         Detector Efficiency</a:t>
            </a:r>
            <a:endParaRPr lang="en-US" sz="44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15</a:t>
            </a:fld>
            <a:endParaRPr lang="en-US" dirty="0"/>
          </a:p>
        </p:txBody>
      </p:sp>
      <p:sp>
        <p:nvSpPr>
          <p:cNvPr id="4" name="Content Placeholder 3"/>
          <p:cNvSpPr>
            <a:spLocks noGrp="1"/>
          </p:cNvSpPr>
          <p:nvPr>
            <p:ph sz="quarter" idx="1"/>
          </p:nvPr>
        </p:nvSpPr>
        <p:spPr>
          <a:xfrm>
            <a:off x="222504" y="5029200"/>
            <a:ext cx="8692896" cy="1524000"/>
          </a:xfrm>
        </p:spPr>
        <p:txBody>
          <a:bodyPr/>
          <a:lstStyle/>
          <a:p>
            <a:r>
              <a:rPr lang="en-US" sz="2800" dirty="0">
                <a:solidFill>
                  <a:srgbClr val="000090"/>
                </a:solidFill>
              </a:rPr>
              <a:t>The knee of efficiency plateaus of Asahi RPCs started from 10.7 kV, </a:t>
            </a:r>
            <a:r>
              <a:rPr lang="en-US" sz="2800" dirty="0" smtClean="0">
                <a:solidFill>
                  <a:srgbClr val="000090"/>
                </a:solidFill>
              </a:rPr>
              <a:t>Saint</a:t>
            </a:r>
            <a:r>
              <a:rPr lang="en-US" sz="2800" dirty="0">
                <a:solidFill>
                  <a:srgbClr val="000090"/>
                </a:solidFill>
              </a:rPr>
              <a:t>-Gobain RPCs started from 12 kV.  </a:t>
            </a:r>
          </a:p>
          <a:p>
            <a:pPr marL="0" indent="0">
              <a:buNone/>
            </a:pPr>
            <a:endParaRPr lang="en-US" sz="28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44880"/>
            <a:ext cx="7620000" cy="3931920"/>
          </a:xfrm>
          <a:prstGeom prst="rect">
            <a:avLst/>
          </a:prstGeom>
        </p:spPr>
      </p:pic>
      <p:sp>
        <p:nvSpPr>
          <p:cNvPr id="8" name="TextBox 7"/>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9" name="TextBox 8"/>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0"/>
            <a:ext cx="8540496" cy="1143000"/>
          </a:xfrm>
        </p:spPr>
        <p:txBody>
          <a:bodyPr/>
          <a:lstStyle/>
          <a:p>
            <a:r>
              <a:rPr lang="en-US" dirty="0" smtClean="0"/>
              <a:t> </a:t>
            </a:r>
            <a:r>
              <a:rPr lang="en-US" sz="3600" b="1" dirty="0">
                <a:solidFill>
                  <a:srgbClr val="FF0000"/>
                </a:solidFill>
                <a:latin typeface="+mn-lt"/>
              </a:rPr>
              <a:t> </a:t>
            </a:r>
            <a:r>
              <a:rPr lang="en-US" sz="3600" b="1" dirty="0" smtClean="0">
                <a:solidFill>
                  <a:srgbClr val="FF0000"/>
                </a:solidFill>
                <a:latin typeface="+mn-lt"/>
              </a:rPr>
              <a:t>                   </a:t>
            </a:r>
            <a:r>
              <a:rPr lang="en-US" sz="4800" b="1" dirty="0" smtClean="0">
                <a:solidFill>
                  <a:srgbClr val="FF0000"/>
                </a:solidFill>
                <a:latin typeface="+mn-lt"/>
              </a:rPr>
              <a:t>  Conclusions</a:t>
            </a:r>
            <a:endParaRPr lang="en-US" sz="48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16</a:t>
            </a:fld>
            <a:endParaRPr lang="en-US" dirty="0"/>
          </a:p>
        </p:txBody>
      </p:sp>
      <p:sp>
        <p:nvSpPr>
          <p:cNvPr id="8" name="Content Placeholder 2"/>
          <p:cNvSpPr>
            <a:spLocks noGrp="1"/>
          </p:cNvSpPr>
          <p:nvPr>
            <p:ph idx="1"/>
          </p:nvPr>
        </p:nvSpPr>
        <p:spPr>
          <a:xfrm>
            <a:off x="457200" y="1143000"/>
            <a:ext cx="8229600" cy="4953000"/>
          </a:xfrm>
        </p:spPr>
        <p:txBody>
          <a:bodyPr>
            <a:noAutofit/>
          </a:bodyPr>
          <a:lstStyle/>
          <a:p>
            <a:r>
              <a:rPr lang="en-US" sz="2800" dirty="0" smtClean="0"/>
              <a:t>The RPC electrode properties were studied in detail. The glass samples from four of the manufacturers shown the identical elemental composition.</a:t>
            </a:r>
          </a:p>
          <a:p>
            <a:r>
              <a:rPr lang="en-US" sz="2800" dirty="0" smtClean="0"/>
              <a:t>The density of Italian glass sample is about two-thirds of that of the other three samples. </a:t>
            </a:r>
          </a:p>
          <a:p>
            <a:r>
              <a:rPr lang="en-US" sz="2800" dirty="0" smtClean="0"/>
              <a:t>Saint-Gobain </a:t>
            </a:r>
            <a:r>
              <a:rPr lang="en-US" sz="2800" dirty="0"/>
              <a:t>glass sample is having the lowest relative permittivity values among the four glass samples</a:t>
            </a:r>
            <a:r>
              <a:rPr lang="en-US" sz="2800" dirty="0" smtClean="0"/>
              <a:t>.</a:t>
            </a:r>
          </a:p>
          <a:p>
            <a:r>
              <a:rPr lang="en-US" sz="2800" dirty="0" smtClean="0"/>
              <a:t>RPCs are made with the glass electrodes from Asahi and Saint-Gobain manufacturers.  Asahi glass RPCs could be operated at about 1 kV lower bias voltages than Saint-Gobain glass RPCs. </a:t>
            </a:r>
            <a:endParaRPr lang="en-US" sz="2800" dirty="0"/>
          </a:p>
        </p:txBody>
      </p:sp>
      <p:sp>
        <p:nvSpPr>
          <p:cNvPr id="6" name="TextBox 5"/>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9" name="TextBox 8"/>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b="1" dirty="0">
                <a:solidFill>
                  <a:srgbClr val="FF0000"/>
                </a:solidFill>
              </a:rPr>
              <a:t>Ageing studies of glass RPC in avalanche mode operation</a:t>
            </a:r>
          </a:p>
        </p:txBody>
      </p:sp>
      <p:sp>
        <p:nvSpPr>
          <p:cNvPr id="3" name="Slide Number Placeholder 2"/>
          <p:cNvSpPr>
            <a:spLocks noGrp="1"/>
          </p:cNvSpPr>
          <p:nvPr>
            <p:ph type="sldNum" sz="quarter" idx="12"/>
          </p:nvPr>
        </p:nvSpPr>
        <p:spPr/>
        <p:txBody>
          <a:bodyPr/>
          <a:lstStyle/>
          <a:p>
            <a:fld id="{60A429F7-A400-3640-8ED9-E331FAC8620E}" type="slidenum">
              <a:rPr lang="en-US" smtClean="0"/>
              <a:pPr/>
              <a:t>17</a:t>
            </a:fld>
            <a:endParaRPr lang="en-US" dirty="0"/>
          </a:p>
        </p:txBody>
      </p:sp>
      <p:sp>
        <p:nvSpPr>
          <p:cNvPr id="5" name="Rectangle 4"/>
          <p:cNvSpPr/>
          <p:nvPr/>
        </p:nvSpPr>
        <p:spPr>
          <a:xfrm>
            <a:off x="304800" y="1066800"/>
            <a:ext cx="8610600" cy="1477328"/>
          </a:xfrm>
          <a:prstGeom prst="rect">
            <a:avLst/>
          </a:prstGeom>
        </p:spPr>
        <p:txBody>
          <a:bodyPr wrap="square">
            <a:spAutoFit/>
          </a:bodyPr>
          <a:lstStyle/>
          <a:p>
            <a:pPr marL="285750" indent="-285750">
              <a:buClr>
                <a:srgbClr val="FF0000"/>
              </a:buClr>
              <a:buSzPct val="150000"/>
              <a:buFont typeface="Arial"/>
              <a:buChar char="•"/>
            </a:pPr>
            <a:r>
              <a:rPr lang="en-US" b="1" dirty="0"/>
              <a:t>The effect of water vapor on the performance  of glass RPC in avalanche mode </a:t>
            </a:r>
            <a:r>
              <a:rPr lang="en-US" b="1" dirty="0" smtClean="0"/>
              <a:t>operation.</a:t>
            </a:r>
            <a:endParaRPr lang="en-US" b="1" dirty="0"/>
          </a:p>
          <a:p>
            <a:pPr marL="285750" indent="-285750">
              <a:buClr>
                <a:srgbClr val="FF0000"/>
              </a:buClr>
              <a:buSzPct val="150000"/>
              <a:buFont typeface="Arial"/>
              <a:buChar char="•"/>
            </a:pPr>
            <a:r>
              <a:rPr lang="en-US" b="1" dirty="0"/>
              <a:t>It was observed significant degradation in the performance of RPC with wet gas flow. </a:t>
            </a:r>
          </a:p>
          <a:p>
            <a:pPr marL="285750" indent="-285750">
              <a:buClr>
                <a:srgbClr val="FF0000"/>
              </a:buClr>
              <a:buSzPct val="150000"/>
              <a:buFont typeface="Arial"/>
              <a:buChar char="•"/>
            </a:pPr>
            <a:r>
              <a:rPr lang="en-US" b="1" dirty="0"/>
              <a:t>Investigations are made to understand the causes of degradation.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667000"/>
            <a:ext cx="5159431" cy="35551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124200"/>
            <a:ext cx="1654231" cy="11887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369" y="3149600"/>
            <a:ext cx="1654231" cy="11887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4572000"/>
            <a:ext cx="1654231" cy="118872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4591756"/>
            <a:ext cx="1654231" cy="1188720"/>
          </a:xfrm>
          <a:prstGeom prst="rect">
            <a:avLst/>
          </a:prstGeom>
        </p:spPr>
      </p:pic>
      <p:sp>
        <p:nvSpPr>
          <p:cNvPr id="11" name="Rectangle 10"/>
          <p:cNvSpPr/>
          <p:nvPr/>
        </p:nvSpPr>
        <p:spPr>
          <a:xfrm>
            <a:off x="5133855" y="2781490"/>
            <a:ext cx="3099151" cy="369332"/>
          </a:xfrm>
          <a:prstGeom prst="rect">
            <a:avLst/>
          </a:prstGeom>
        </p:spPr>
        <p:txBody>
          <a:bodyPr wrap="none">
            <a:spAutoFit/>
          </a:bodyPr>
          <a:lstStyle/>
          <a:p>
            <a:r>
              <a:rPr lang="en-US" b="1" dirty="0"/>
              <a:t>Charge collected per an event</a:t>
            </a:r>
            <a:endParaRPr lang="en-US" b="1" dirty="0"/>
          </a:p>
        </p:txBody>
      </p:sp>
      <p:sp>
        <p:nvSpPr>
          <p:cNvPr id="12" name="Rectangle 11"/>
          <p:cNvSpPr/>
          <p:nvPr/>
        </p:nvSpPr>
        <p:spPr>
          <a:xfrm>
            <a:off x="5814405" y="5867400"/>
            <a:ext cx="1738051" cy="369332"/>
          </a:xfrm>
          <a:prstGeom prst="rect">
            <a:avLst/>
          </a:prstGeom>
        </p:spPr>
        <p:txBody>
          <a:bodyPr wrap="none">
            <a:spAutoFit/>
          </a:bodyPr>
          <a:lstStyle/>
          <a:p>
            <a:r>
              <a:rPr lang="en-US" b="1" dirty="0"/>
              <a:t>Time resolution</a:t>
            </a:r>
            <a:endParaRPr lang="en-US" dirty="0"/>
          </a:p>
        </p:txBody>
      </p:sp>
      <p:sp>
        <p:nvSpPr>
          <p:cNvPr id="13" name="Rectangle 12"/>
          <p:cNvSpPr/>
          <p:nvPr/>
        </p:nvSpPr>
        <p:spPr>
          <a:xfrm>
            <a:off x="8070930" y="3733800"/>
            <a:ext cx="920670" cy="369332"/>
          </a:xfrm>
          <a:prstGeom prst="rect">
            <a:avLst/>
          </a:prstGeom>
        </p:spPr>
        <p:txBody>
          <a:bodyPr wrap="none">
            <a:spAutoFit/>
          </a:bodyPr>
          <a:lstStyle/>
          <a:p>
            <a:r>
              <a:rPr lang="en-US" b="1" dirty="0" smtClean="0"/>
              <a:t>Wet gas</a:t>
            </a:r>
            <a:endParaRPr lang="en-US" dirty="0"/>
          </a:p>
        </p:txBody>
      </p:sp>
      <p:sp>
        <p:nvSpPr>
          <p:cNvPr id="15" name="Rectangle 14"/>
          <p:cNvSpPr/>
          <p:nvPr/>
        </p:nvSpPr>
        <p:spPr>
          <a:xfrm>
            <a:off x="8229600" y="5117068"/>
            <a:ext cx="920670" cy="369332"/>
          </a:xfrm>
          <a:prstGeom prst="rect">
            <a:avLst/>
          </a:prstGeom>
        </p:spPr>
        <p:txBody>
          <a:bodyPr wrap="none">
            <a:spAutoFit/>
          </a:bodyPr>
          <a:lstStyle/>
          <a:p>
            <a:r>
              <a:rPr lang="en-US" b="1" dirty="0" smtClean="0"/>
              <a:t>Wet gas</a:t>
            </a:r>
            <a:endParaRPr lang="en-US" dirty="0"/>
          </a:p>
        </p:txBody>
      </p:sp>
      <p:sp>
        <p:nvSpPr>
          <p:cNvPr id="16" name="Rectangle 15"/>
          <p:cNvSpPr/>
          <p:nvPr/>
        </p:nvSpPr>
        <p:spPr>
          <a:xfrm>
            <a:off x="6096000" y="3657600"/>
            <a:ext cx="924051" cy="369332"/>
          </a:xfrm>
          <a:prstGeom prst="rect">
            <a:avLst/>
          </a:prstGeom>
        </p:spPr>
        <p:txBody>
          <a:bodyPr wrap="none">
            <a:spAutoFit/>
          </a:bodyPr>
          <a:lstStyle/>
          <a:p>
            <a:r>
              <a:rPr lang="en-US" b="1" dirty="0" smtClean="0"/>
              <a:t>Dry gas</a:t>
            </a:r>
            <a:endParaRPr lang="en-US" dirty="0"/>
          </a:p>
        </p:txBody>
      </p:sp>
      <p:sp>
        <p:nvSpPr>
          <p:cNvPr id="17" name="Rectangle 16"/>
          <p:cNvSpPr/>
          <p:nvPr/>
        </p:nvSpPr>
        <p:spPr>
          <a:xfrm>
            <a:off x="6096000" y="5105400"/>
            <a:ext cx="924051" cy="369332"/>
          </a:xfrm>
          <a:prstGeom prst="rect">
            <a:avLst/>
          </a:prstGeom>
        </p:spPr>
        <p:txBody>
          <a:bodyPr wrap="none">
            <a:spAutoFit/>
          </a:bodyPr>
          <a:lstStyle/>
          <a:p>
            <a:r>
              <a:rPr lang="en-US" b="1" dirty="0" smtClean="0"/>
              <a:t>Dry gas</a:t>
            </a:r>
            <a:endParaRPr lang="en-US" dirty="0"/>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504" y="1143000"/>
            <a:ext cx="3282696" cy="5029200"/>
          </a:xfrm>
          <a:prstGeom prst="rect">
            <a:avLst/>
          </a:prstGeom>
        </p:spPr>
      </p:pic>
      <p:sp>
        <p:nvSpPr>
          <p:cNvPr id="19" name="TextBox 18"/>
          <p:cNvSpPr txBox="1"/>
          <p:nvPr/>
        </p:nvSpPr>
        <p:spPr>
          <a:xfrm>
            <a:off x="762000" y="1600200"/>
            <a:ext cx="1562397" cy="523220"/>
          </a:xfrm>
          <a:prstGeom prst="rect">
            <a:avLst/>
          </a:prstGeom>
          <a:solidFill>
            <a:srgbClr val="FFFFFF"/>
          </a:solidFill>
        </p:spPr>
        <p:txBody>
          <a:bodyPr wrap="none" rtlCol="0">
            <a:spAutoFit/>
          </a:bodyPr>
          <a:lstStyle/>
          <a:p>
            <a:r>
              <a:rPr lang="en-US" sz="2800" dirty="0" smtClean="0"/>
              <a:t>New Glass</a:t>
            </a:r>
            <a:endParaRPr lang="en-US" sz="2800" dirty="0"/>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5201" y="1203960"/>
            <a:ext cx="2971800" cy="4968240"/>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1" y="1143000"/>
            <a:ext cx="2797232" cy="5029200"/>
          </a:xfrm>
          <a:prstGeom prst="rect">
            <a:avLst/>
          </a:prstGeom>
        </p:spPr>
      </p:pic>
      <p:sp>
        <p:nvSpPr>
          <p:cNvPr id="22" name="TextBox 21"/>
          <p:cNvSpPr txBox="1"/>
          <p:nvPr/>
        </p:nvSpPr>
        <p:spPr>
          <a:xfrm>
            <a:off x="4000203" y="1524000"/>
            <a:ext cx="1037113" cy="523220"/>
          </a:xfrm>
          <a:prstGeom prst="rect">
            <a:avLst/>
          </a:prstGeom>
          <a:solidFill>
            <a:srgbClr val="FFFFFF"/>
          </a:solidFill>
        </p:spPr>
        <p:txBody>
          <a:bodyPr wrap="none" rtlCol="0">
            <a:spAutoFit/>
          </a:bodyPr>
          <a:lstStyle/>
          <a:p>
            <a:r>
              <a:rPr lang="en-US" sz="2800" dirty="0" smtClean="0"/>
              <a:t>Anode </a:t>
            </a:r>
            <a:endParaRPr lang="en-US" sz="2800" dirty="0"/>
          </a:p>
        </p:txBody>
      </p:sp>
      <p:sp>
        <p:nvSpPr>
          <p:cNvPr id="23" name="TextBox 22"/>
          <p:cNvSpPr txBox="1"/>
          <p:nvPr/>
        </p:nvSpPr>
        <p:spPr>
          <a:xfrm>
            <a:off x="6667203" y="1447800"/>
            <a:ext cx="1269949" cy="523220"/>
          </a:xfrm>
          <a:prstGeom prst="rect">
            <a:avLst/>
          </a:prstGeom>
          <a:solidFill>
            <a:srgbClr val="FFFFFF"/>
          </a:solidFill>
        </p:spPr>
        <p:txBody>
          <a:bodyPr wrap="none" rtlCol="0">
            <a:spAutoFit/>
          </a:bodyPr>
          <a:lstStyle/>
          <a:p>
            <a:r>
              <a:rPr lang="en-US" sz="2800" dirty="0" smtClean="0"/>
              <a:t>Cathode</a:t>
            </a:r>
            <a:endParaRPr lang="en-US" sz="2800" dirty="0"/>
          </a:p>
        </p:txBody>
      </p:sp>
      <p:sp>
        <p:nvSpPr>
          <p:cNvPr id="24" name="TextBox 23"/>
          <p:cNvSpPr txBox="1"/>
          <p:nvPr/>
        </p:nvSpPr>
        <p:spPr>
          <a:xfrm>
            <a:off x="6072336"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
        <p:nvSpPr>
          <p:cNvPr id="25" name="TextBox 24"/>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Tree>
    <p:extLst>
      <p:ext uri="{BB962C8B-B14F-4D97-AF65-F5344CB8AC3E}">
        <p14:creationId xmlns:p14="http://schemas.microsoft.com/office/powerpoint/2010/main" val="4290066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792162"/>
          </a:xfrm>
        </p:spPr>
        <p:txBody>
          <a:bodyPr/>
          <a:lstStyle/>
          <a:p>
            <a:r>
              <a:rPr lang="en-US" b="1" dirty="0" smtClean="0">
                <a:solidFill>
                  <a:srgbClr val="FF0000"/>
                </a:solidFill>
                <a:latin typeface="+mn-lt"/>
              </a:rPr>
              <a:t>              Thank You</a:t>
            </a:r>
            <a:endParaRPr lang="en-US" b="1" dirty="0">
              <a:solidFill>
                <a:srgbClr val="FF0000"/>
              </a:solidFill>
              <a:latin typeface="+mn-lt"/>
            </a:endParaRPr>
          </a:p>
        </p:txBody>
      </p:sp>
      <p:sp>
        <p:nvSpPr>
          <p:cNvPr id="5" name="Slide Number Placeholder 4"/>
          <p:cNvSpPr>
            <a:spLocks noGrp="1"/>
          </p:cNvSpPr>
          <p:nvPr>
            <p:ph type="sldNum" sz="quarter" idx="12"/>
          </p:nvPr>
        </p:nvSpPr>
        <p:spPr/>
        <p:txBody>
          <a:bodyPr/>
          <a:lstStyle/>
          <a:p>
            <a:fld id="{60A429F7-A400-3640-8ED9-E331FAC8620E}" type="slidenum">
              <a:rPr lang="en-US" smtClean="0"/>
              <a:pPr/>
              <a:t>18</a:t>
            </a:fld>
            <a:endParaRPr lang="en-US" dirty="0"/>
          </a:p>
        </p:txBody>
      </p:sp>
      <p:sp>
        <p:nvSpPr>
          <p:cNvPr id="10" name="Content Placeholder 2"/>
          <p:cNvSpPr txBox="1">
            <a:spLocks/>
          </p:cNvSpPr>
          <p:nvPr/>
        </p:nvSpPr>
        <p:spPr>
          <a:xfrm>
            <a:off x="228600" y="914400"/>
            <a:ext cx="4076700" cy="3086100"/>
          </a:xfrm>
          <a:prstGeom prst="rect">
            <a:avLst/>
          </a:prstGeom>
        </p:spPr>
        <p:txBody>
          <a:bodyPr vert="horz">
            <a:no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2308261" y="6336268"/>
            <a:ext cx="3938511" cy="369332"/>
          </a:xfrm>
          <a:prstGeom prst="rect">
            <a:avLst/>
          </a:prstGeom>
          <a:noFill/>
        </p:spPr>
        <p:txBody>
          <a:bodyPr wrap="none" rtlCol="0">
            <a:spAutoFit/>
          </a:bodyPr>
          <a:lstStyle/>
          <a:p>
            <a:r>
              <a:rPr lang="en-US" b="1" dirty="0" smtClean="0">
                <a:solidFill>
                  <a:srgbClr val="0000FF"/>
                </a:solidFill>
              </a:rPr>
              <a:t>Dr. Prafulla Kumar Behera, IIT Madras </a:t>
            </a:r>
            <a:endParaRPr lang="en-US" b="1"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A429F7-A400-3640-8ED9-E331FAC8620E}" type="slidenum">
              <a:rPr lang="en-US" smtClean="0"/>
              <a:pPr/>
              <a:t>2</a:t>
            </a:fld>
            <a:endParaRPr lang="en-US" dirty="0"/>
          </a:p>
        </p:txBody>
      </p:sp>
      <p:sp>
        <p:nvSpPr>
          <p:cNvPr id="6" name="TextBox 5"/>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7" name="Content Placeholder 8"/>
          <p:cNvSpPr>
            <a:spLocks noGrp="1"/>
          </p:cNvSpPr>
          <p:nvPr>
            <p:ph sz="half" idx="1"/>
          </p:nvPr>
        </p:nvSpPr>
        <p:spPr>
          <a:xfrm>
            <a:off x="533400" y="762000"/>
            <a:ext cx="7994396" cy="4953000"/>
          </a:xfrm>
        </p:spPr>
        <p:txBody>
          <a:bodyPr>
            <a:noAutofit/>
          </a:bodyPr>
          <a:lstStyle/>
          <a:p>
            <a:pPr>
              <a:buSzPct val="100000"/>
            </a:pPr>
            <a:r>
              <a:rPr lang="en-US" sz="3600" b="1" dirty="0"/>
              <a:t>Introduction</a:t>
            </a:r>
          </a:p>
          <a:p>
            <a:pPr>
              <a:buSzPct val="100000"/>
            </a:pPr>
            <a:r>
              <a:rPr lang="en-US" sz="3600" b="1" dirty="0"/>
              <a:t>Motivation</a:t>
            </a:r>
          </a:p>
          <a:p>
            <a:pPr>
              <a:buSzPct val="100000"/>
            </a:pPr>
            <a:r>
              <a:rPr lang="en-US" sz="3600" b="1" dirty="0"/>
              <a:t>Studies </a:t>
            </a:r>
          </a:p>
          <a:p>
            <a:pPr lvl="1"/>
            <a:r>
              <a:rPr lang="en-US" sz="3600" b="1" dirty="0"/>
              <a:t>Elemental composition</a:t>
            </a:r>
          </a:p>
          <a:p>
            <a:pPr lvl="1"/>
            <a:r>
              <a:rPr lang="en-US" sz="3600" b="1" dirty="0" smtClean="0"/>
              <a:t>Density </a:t>
            </a:r>
            <a:r>
              <a:rPr lang="en-US" sz="3600" b="1" dirty="0"/>
              <a:t>measurements</a:t>
            </a:r>
          </a:p>
          <a:p>
            <a:pPr lvl="1"/>
            <a:r>
              <a:rPr lang="en-US" sz="3600" b="1" dirty="0"/>
              <a:t>Electrical </a:t>
            </a:r>
            <a:r>
              <a:rPr lang="en-US" sz="3600" b="1" dirty="0" smtClean="0"/>
              <a:t>properties</a:t>
            </a:r>
          </a:p>
          <a:p>
            <a:pPr lvl="1"/>
            <a:r>
              <a:rPr lang="en-US" sz="3600" b="1" dirty="0" smtClean="0"/>
              <a:t>Summary</a:t>
            </a:r>
          </a:p>
          <a:p>
            <a:pPr>
              <a:buSzPct val="100000"/>
            </a:pPr>
            <a:r>
              <a:rPr lang="en-US" sz="3600" b="1" dirty="0" smtClean="0"/>
              <a:t>RPC performance studies</a:t>
            </a:r>
            <a:endParaRPr lang="en-US" sz="3600" b="1" dirty="0"/>
          </a:p>
          <a:p>
            <a:pPr>
              <a:buSzPct val="100000"/>
            </a:pPr>
            <a:r>
              <a:rPr lang="en-US" sz="3600" b="1" dirty="0" smtClean="0"/>
              <a:t>Conclusions</a:t>
            </a:r>
            <a:endParaRPr lang="en-US" sz="3600" b="1" dirty="0"/>
          </a:p>
        </p:txBody>
      </p:sp>
      <p:sp>
        <p:nvSpPr>
          <p:cNvPr id="2" name="TextBox 1"/>
          <p:cNvSpPr txBox="1"/>
          <p:nvPr/>
        </p:nvSpPr>
        <p:spPr>
          <a:xfrm>
            <a:off x="3352800" y="54114"/>
            <a:ext cx="2430210" cy="923330"/>
          </a:xfrm>
          <a:prstGeom prst="rect">
            <a:avLst/>
          </a:prstGeom>
          <a:noFill/>
        </p:spPr>
        <p:txBody>
          <a:bodyPr wrap="none" rtlCol="0">
            <a:spAutoFit/>
          </a:bodyPr>
          <a:lstStyle/>
          <a:p>
            <a:r>
              <a:rPr lang="en-US" sz="5400" b="1" dirty="0" smtClean="0">
                <a:solidFill>
                  <a:srgbClr val="FF0000"/>
                </a:solidFill>
              </a:rPr>
              <a:t>Outline</a:t>
            </a:r>
            <a:endParaRPr lang="en-US" sz="5400" dirty="0"/>
          </a:p>
        </p:txBody>
      </p:sp>
      <p:sp>
        <p:nvSpPr>
          <p:cNvPr id="4" name="TextBox 3"/>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extLst>
      <p:ext uri="{BB962C8B-B14F-4D97-AF65-F5344CB8AC3E}">
        <p14:creationId xmlns:p14="http://schemas.microsoft.com/office/powerpoint/2010/main" val="229087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6248400" cy="792162"/>
          </a:xfrm>
        </p:spPr>
        <p:txBody>
          <a:bodyPr/>
          <a:lstStyle/>
          <a:p>
            <a:r>
              <a:rPr lang="en-US" b="1" dirty="0" smtClean="0">
                <a:latin typeface="+mn-lt"/>
              </a:rPr>
              <a:t>  </a:t>
            </a:r>
            <a:r>
              <a:rPr lang="en-US" sz="5400" b="1" dirty="0" smtClean="0">
                <a:solidFill>
                  <a:srgbClr val="FF0000"/>
                </a:solidFill>
                <a:latin typeface="+mn-lt"/>
              </a:rPr>
              <a:t>Motivation</a:t>
            </a:r>
            <a:endParaRPr lang="en-US" sz="54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3</a:t>
            </a:fld>
            <a:endParaRPr lang="en-US" dirty="0"/>
          </a:p>
        </p:txBody>
      </p:sp>
      <p:sp>
        <p:nvSpPr>
          <p:cNvPr id="10" name="TextBox 9"/>
          <p:cNvSpPr txBox="1"/>
          <p:nvPr/>
        </p:nvSpPr>
        <p:spPr>
          <a:xfrm>
            <a:off x="152400" y="990600"/>
            <a:ext cx="5562600" cy="4832093"/>
          </a:xfrm>
          <a:prstGeom prst="rect">
            <a:avLst/>
          </a:prstGeom>
          <a:noFill/>
        </p:spPr>
        <p:txBody>
          <a:bodyPr wrap="square" rtlCol="0">
            <a:spAutoFit/>
          </a:bodyPr>
          <a:lstStyle/>
          <a:p>
            <a:pPr marL="342900" indent="-342900">
              <a:buClr>
                <a:srgbClr val="FF0000"/>
              </a:buClr>
              <a:buSzPct val="150000"/>
              <a:buFont typeface="Arial"/>
              <a:buChar char="•"/>
            </a:pPr>
            <a:r>
              <a:rPr lang="en-US" sz="2800" dirty="0" smtClean="0"/>
              <a:t>The India-based Neutrino Observatory (INO) collaboration is planning to build a 50 </a:t>
            </a:r>
            <a:r>
              <a:rPr lang="en-US" sz="2800" dirty="0" err="1" smtClean="0"/>
              <a:t>kton</a:t>
            </a:r>
            <a:r>
              <a:rPr lang="en-US" sz="2800" dirty="0" smtClean="0"/>
              <a:t> magnetized Iron Calorimeter (ICAL).</a:t>
            </a:r>
          </a:p>
          <a:p>
            <a:pPr marL="342900" indent="-342900">
              <a:buClr>
                <a:srgbClr val="FF0000"/>
              </a:buClr>
              <a:buSzPct val="150000"/>
              <a:buFont typeface="Arial"/>
              <a:buChar char="•"/>
            </a:pPr>
            <a:endParaRPr lang="en-US" sz="2800" dirty="0"/>
          </a:p>
          <a:p>
            <a:pPr>
              <a:buClr>
                <a:srgbClr val="FF0000"/>
              </a:buClr>
              <a:buSzPct val="150000"/>
            </a:pPr>
            <a:endParaRPr lang="en-US" sz="2800" dirty="0" smtClean="0"/>
          </a:p>
          <a:p>
            <a:pPr marL="342900" indent="-342900">
              <a:buClr>
                <a:srgbClr val="FF0000"/>
              </a:buClr>
              <a:buSzPct val="150000"/>
              <a:buFont typeface="Arial"/>
              <a:buChar char="•"/>
            </a:pPr>
            <a:r>
              <a:rPr lang="en-US" sz="2800" dirty="0" smtClean="0"/>
              <a:t>The main aims of the ICAL experiment is to precisely measure the </a:t>
            </a:r>
            <a:r>
              <a:rPr lang="el-GR" sz="2800" dirty="0" smtClean="0"/>
              <a:t>θ</a:t>
            </a:r>
            <a:r>
              <a:rPr lang="en-US" sz="2800" baseline="-25000" dirty="0" smtClean="0"/>
              <a:t>13</a:t>
            </a:r>
            <a:r>
              <a:rPr lang="en-US" sz="2800" dirty="0"/>
              <a:t> </a:t>
            </a:r>
            <a:r>
              <a:rPr lang="en-US" sz="2800" dirty="0" smtClean="0"/>
              <a:t>, </a:t>
            </a:r>
            <a:r>
              <a:rPr lang="el-GR" sz="2800" dirty="0" smtClean="0"/>
              <a:t>θ</a:t>
            </a:r>
            <a:r>
              <a:rPr lang="en-US" sz="2800" baseline="-25000" dirty="0" smtClean="0"/>
              <a:t>23</a:t>
            </a:r>
            <a:r>
              <a:rPr lang="en-US" sz="2800" dirty="0" smtClean="0"/>
              <a:t> and to determine the ordering of neutrino masses that are involved in the atmospheric neutrino oscillations. </a:t>
            </a:r>
            <a:r>
              <a:rPr lang="en-US" sz="2800" baseline="-25000" dirty="0" smtClean="0"/>
              <a:t> </a:t>
            </a:r>
            <a:r>
              <a:rPr lang="en-US" sz="2800" dirty="0" smtClean="0"/>
              <a:t>  </a:t>
            </a:r>
            <a:endParaRPr lang="en-US" sz="2800" dirty="0"/>
          </a:p>
        </p:txBody>
      </p:sp>
      <p:pic>
        <p:nvPicPr>
          <p:cNvPr id="14" name="Picture 13"/>
          <p:cNvPicPr>
            <a:picLocks noChangeAspect="1"/>
          </p:cNvPicPr>
          <p:nvPr/>
        </p:nvPicPr>
        <p:blipFill>
          <a:blip r:embed="rId2"/>
          <a:stretch>
            <a:fillRect/>
          </a:stretch>
        </p:blipFill>
        <p:spPr>
          <a:xfrm>
            <a:off x="5562600" y="1295400"/>
            <a:ext cx="3460240" cy="4023360"/>
          </a:xfrm>
          <a:prstGeom prst="rect">
            <a:avLst/>
          </a:prstGeom>
        </p:spPr>
      </p:pic>
      <p:sp>
        <p:nvSpPr>
          <p:cNvPr id="15" name="TextBox 14"/>
          <p:cNvSpPr txBox="1"/>
          <p:nvPr/>
        </p:nvSpPr>
        <p:spPr>
          <a:xfrm>
            <a:off x="5638800" y="5496580"/>
            <a:ext cx="3429000" cy="523220"/>
          </a:xfrm>
          <a:prstGeom prst="rect">
            <a:avLst/>
          </a:prstGeom>
          <a:noFill/>
        </p:spPr>
        <p:txBody>
          <a:bodyPr wrap="square" rtlCol="0">
            <a:spAutoFit/>
          </a:bodyPr>
          <a:lstStyle/>
          <a:p>
            <a:r>
              <a:rPr lang="en-US" sz="1400" b="1" dirty="0" smtClean="0"/>
              <a:t>The layout of three modular form of INO-ICAL detector.</a:t>
            </a:r>
            <a:endParaRPr lang="en-US" sz="1400" b="1" dirty="0"/>
          </a:p>
        </p:txBody>
      </p:sp>
      <p:sp>
        <p:nvSpPr>
          <p:cNvPr id="9" name="TextBox 8"/>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1" name="TextBox 10"/>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A429F7-A400-3640-8ED9-E331FAC8620E}" type="slidenum">
              <a:rPr lang="en-US" smtClean="0"/>
              <a:pPr/>
              <a:t>4</a:t>
            </a:fld>
            <a:endParaRPr lang="en-US" dirty="0"/>
          </a:p>
        </p:txBody>
      </p:sp>
      <p:sp>
        <p:nvSpPr>
          <p:cNvPr id="18" name="Title 1"/>
          <p:cNvSpPr>
            <a:spLocks noGrp="1"/>
          </p:cNvSpPr>
          <p:nvPr>
            <p:ph type="title"/>
          </p:nvPr>
        </p:nvSpPr>
        <p:spPr>
          <a:xfrm>
            <a:off x="304800" y="76200"/>
            <a:ext cx="7772400" cy="792162"/>
          </a:xfrm>
        </p:spPr>
        <p:txBody>
          <a:bodyPr/>
          <a:lstStyle/>
          <a:p>
            <a:r>
              <a:rPr lang="en-US" b="1" dirty="0" smtClean="0">
                <a:latin typeface="+mn-lt"/>
              </a:rPr>
              <a:t>  </a:t>
            </a:r>
            <a:r>
              <a:rPr lang="en-US" sz="4400" b="1" dirty="0">
                <a:solidFill>
                  <a:srgbClr val="FF0000"/>
                </a:solidFill>
                <a:latin typeface="+mn-lt"/>
              </a:rPr>
              <a:t> </a:t>
            </a:r>
            <a:r>
              <a:rPr lang="en-US" sz="4400" b="1" dirty="0" smtClean="0">
                <a:solidFill>
                  <a:srgbClr val="FF0000"/>
                </a:solidFill>
                <a:latin typeface="+mn-lt"/>
              </a:rPr>
              <a:t>              Motivation</a:t>
            </a:r>
            <a:endParaRPr lang="en-US" sz="4400" b="1" dirty="0">
              <a:solidFill>
                <a:srgbClr val="FF0000"/>
              </a:solidFill>
              <a:latin typeface="+mn-lt"/>
            </a:endParaRPr>
          </a:p>
        </p:txBody>
      </p:sp>
      <p:sp>
        <p:nvSpPr>
          <p:cNvPr id="20" name="Content Placeholder 2"/>
          <p:cNvSpPr>
            <a:spLocks noGrp="1"/>
          </p:cNvSpPr>
          <p:nvPr>
            <p:ph idx="1"/>
          </p:nvPr>
        </p:nvSpPr>
        <p:spPr>
          <a:xfrm>
            <a:off x="197831" y="762000"/>
            <a:ext cx="5136169" cy="3733800"/>
          </a:xfrm>
        </p:spPr>
        <p:txBody>
          <a:bodyPr>
            <a:normAutofit/>
          </a:bodyPr>
          <a:lstStyle/>
          <a:p>
            <a:pPr marL="0" indent="0">
              <a:buNone/>
            </a:pPr>
            <a:endParaRPr lang="en-US" sz="2000" dirty="0" smtClean="0"/>
          </a:p>
          <a:p>
            <a:r>
              <a:rPr lang="en-US" sz="2800" dirty="0" smtClean="0"/>
              <a:t>The active elements in the INO-ICAL detector are glass RPCs of </a:t>
            </a:r>
            <a:r>
              <a:rPr lang="en-US" sz="2800" dirty="0"/>
              <a:t>2</a:t>
            </a:r>
            <a:r>
              <a:rPr lang="en-US" sz="2800" dirty="0" smtClean="0"/>
              <a:t> m x 2 m in area and are 28,800 in number</a:t>
            </a:r>
          </a:p>
          <a:p>
            <a:r>
              <a:rPr lang="en-US" sz="2800" dirty="0"/>
              <a:t>T</a:t>
            </a:r>
            <a:r>
              <a:rPr lang="en-US" sz="2800" dirty="0" smtClean="0"/>
              <a:t>here is a need of rigorous studies on the glass samples for the better selection of RPC electrodes</a:t>
            </a:r>
          </a:p>
          <a:p>
            <a:pPr marL="0" indent="0">
              <a:buNone/>
            </a:pPr>
            <a:endParaRPr lang="en-US" sz="2800" dirty="0" smtClean="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5880" y="1981200"/>
            <a:ext cx="3931920" cy="1618498"/>
          </a:xfrm>
          <a:prstGeom prst="rect">
            <a:avLst/>
          </a:prstGeom>
        </p:spPr>
      </p:pic>
      <p:sp>
        <p:nvSpPr>
          <p:cNvPr id="24" name="TextBox 23"/>
          <p:cNvSpPr txBox="1"/>
          <p:nvPr/>
        </p:nvSpPr>
        <p:spPr>
          <a:xfrm>
            <a:off x="5638800" y="3810000"/>
            <a:ext cx="3124200" cy="307777"/>
          </a:xfrm>
          <a:prstGeom prst="rect">
            <a:avLst/>
          </a:prstGeom>
          <a:noFill/>
        </p:spPr>
        <p:txBody>
          <a:bodyPr wrap="square" rtlCol="0">
            <a:spAutoFit/>
          </a:bodyPr>
          <a:lstStyle/>
          <a:p>
            <a:r>
              <a:rPr lang="en-US" sz="1400" b="1" dirty="0" smtClean="0"/>
              <a:t> Resistive Plate Chamber (RPC)</a:t>
            </a:r>
            <a:endParaRPr lang="en-US" sz="1400" b="1" dirty="0"/>
          </a:p>
        </p:txBody>
      </p:sp>
      <p:sp>
        <p:nvSpPr>
          <p:cNvPr id="2" name="TextBox 1"/>
          <p:cNvSpPr txBox="1"/>
          <p:nvPr/>
        </p:nvSpPr>
        <p:spPr>
          <a:xfrm>
            <a:off x="152400" y="4572000"/>
            <a:ext cx="8001000" cy="1815882"/>
          </a:xfrm>
          <a:prstGeom prst="rect">
            <a:avLst/>
          </a:prstGeom>
          <a:noFill/>
        </p:spPr>
        <p:txBody>
          <a:bodyPr wrap="square" rtlCol="0">
            <a:spAutoFit/>
          </a:bodyPr>
          <a:lstStyle/>
          <a:p>
            <a:pPr marL="457200" indent="-457200">
              <a:buClr>
                <a:srgbClr val="FF6600"/>
              </a:buClr>
              <a:buSzPct val="150000"/>
              <a:buFont typeface="Arial"/>
              <a:buChar char="•"/>
            </a:pPr>
            <a:r>
              <a:rPr lang="en-US" sz="2800" dirty="0"/>
              <a:t>A detailed characterization studies on the  </a:t>
            </a:r>
            <a:r>
              <a:rPr lang="en-US" sz="2800" dirty="0" smtClean="0"/>
              <a:t>glass </a:t>
            </a:r>
            <a:r>
              <a:rPr lang="en-US" sz="2800" dirty="0"/>
              <a:t>samples from various manufacturers, </a:t>
            </a:r>
            <a:r>
              <a:rPr lang="en-US" sz="2800" i="1" dirty="0"/>
              <a:t>viz. </a:t>
            </a:r>
            <a:r>
              <a:rPr lang="en-US" sz="2800" dirty="0"/>
              <a:t>Asahi, Italian, </a:t>
            </a:r>
            <a:r>
              <a:rPr lang="en-US" sz="2800" dirty="0" smtClean="0"/>
              <a:t>Japanese  </a:t>
            </a:r>
            <a:r>
              <a:rPr lang="en-US" sz="2800" dirty="0"/>
              <a:t>and Saint-Gobain, have been </a:t>
            </a:r>
            <a:r>
              <a:rPr lang="en-US" sz="2800" dirty="0" smtClean="0"/>
              <a:t>performed</a:t>
            </a:r>
            <a:endParaRPr lang="en-US" sz="2800" dirty="0"/>
          </a:p>
          <a:p>
            <a:pPr marL="457200" indent="-457200">
              <a:buClr>
                <a:srgbClr val="FF6600"/>
              </a:buClr>
              <a:buSzPct val="150000"/>
              <a:buFont typeface="Arial"/>
              <a:buChar char="•"/>
            </a:pPr>
            <a:endParaRPr lang="en-US" sz="2800" dirty="0"/>
          </a:p>
        </p:txBody>
      </p:sp>
      <p:sp>
        <p:nvSpPr>
          <p:cNvPr id="10" name="TextBox 9"/>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1" name="TextBox 10"/>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dissolve">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dissolv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dissolve">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A429F7-A400-3640-8ED9-E331FAC8620E}" type="slidenum">
              <a:rPr lang="en-US" smtClean="0"/>
              <a:pPr/>
              <a:t>5</a:t>
            </a:fld>
            <a:endParaRPr lang="en-US" dirty="0"/>
          </a:p>
        </p:txBody>
      </p:sp>
      <p:sp>
        <p:nvSpPr>
          <p:cNvPr id="6" name="Title 1"/>
          <p:cNvSpPr>
            <a:spLocks noGrp="1"/>
          </p:cNvSpPr>
          <p:nvPr>
            <p:ph type="title"/>
          </p:nvPr>
        </p:nvSpPr>
        <p:spPr>
          <a:xfrm>
            <a:off x="304800" y="-76200"/>
            <a:ext cx="7772400" cy="792162"/>
          </a:xfrm>
        </p:spPr>
        <p:txBody>
          <a:bodyPr/>
          <a:lstStyle/>
          <a:p>
            <a:r>
              <a:rPr lang="en-US" b="1" dirty="0" smtClean="0">
                <a:latin typeface="+mn-lt"/>
              </a:rPr>
              <a:t>  </a:t>
            </a:r>
            <a:r>
              <a:rPr lang="en-US" sz="4400" b="1" dirty="0">
                <a:solidFill>
                  <a:srgbClr val="FF0000"/>
                </a:solidFill>
                <a:latin typeface="+mn-lt"/>
              </a:rPr>
              <a:t> </a:t>
            </a:r>
            <a:r>
              <a:rPr lang="en-US" sz="4400" b="1" dirty="0" smtClean="0">
                <a:solidFill>
                  <a:srgbClr val="FF0000"/>
                </a:solidFill>
                <a:latin typeface="+mn-lt"/>
              </a:rPr>
              <a:t>Elemental Composition Study</a:t>
            </a:r>
            <a:endParaRPr lang="en-US" sz="4400" b="1" dirty="0">
              <a:solidFill>
                <a:srgbClr val="FF0000"/>
              </a:solidFill>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980808129"/>
              </p:ext>
            </p:extLst>
          </p:nvPr>
        </p:nvGraphicFramePr>
        <p:xfrm>
          <a:off x="190500" y="1598880"/>
          <a:ext cx="8763001" cy="4497120"/>
        </p:xfrm>
        <a:graphic>
          <a:graphicData uri="http://schemas.openxmlformats.org/drawingml/2006/table">
            <a:tbl>
              <a:tblPr firstRow="1" bandRow="1">
                <a:tableStyleId>{5C22544A-7EE6-4342-B048-85BDC9FD1C3A}</a:tableStyleId>
              </a:tblPr>
              <a:tblGrid>
                <a:gridCol w="830974"/>
                <a:gridCol w="629525"/>
                <a:gridCol w="584200"/>
                <a:gridCol w="584200"/>
                <a:gridCol w="584200"/>
                <a:gridCol w="584200"/>
                <a:gridCol w="584200"/>
                <a:gridCol w="584200"/>
                <a:gridCol w="584200"/>
                <a:gridCol w="584200"/>
                <a:gridCol w="623808"/>
                <a:gridCol w="519840"/>
                <a:gridCol w="608956"/>
                <a:gridCol w="876298"/>
              </a:tblGrid>
              <a:tr h="528236">
                <a:tc>
                  <a:txBody>
                    <a:bodyPr/>
                    <a:lstStyle/>
                    <a:p>
                      <a:r>
                        <a:rPr lang="en-US" sz="1400" dirty="0" smtClean="0">
                          <a:latin typeface="Arial"/>
                          <a:cs typeface="Arial"/>
                        </a:rPr>
                        <a:t>Element</a:t>
                      </a:r>
                      <a:endParaRPr lang="en-US" sz="1400" dirty="0">
                        <a:latin typeface="Arial"/>
                        <a:cs typeface="Arial"/>
                      </a:endParaRPr>
                    </a:p>
                  </a:txBody>
                  <a:tcPr/>
                </a:tc>
                <a:tc gridSpan="3">
                  <a:txBody>
                    <a:bodyPr/>
                    <a:lstStyle/>
                    <a:p>
                      <a:pPr algn="ctr"/>
                      <a:r>
                        <a:rPr lang="en-US" sz="1400" dirty="0" smtClean="0">
                          <a:latin typeface="Arial"/>
                          <a:cs typeface="Arial"/>
                        </a:rPr>
                        <a:t>Asahi (%)</a:t>
                      </a:r>
                      <a:endParaRPr lang="en-US" sz="1400" dirty="0">
                        <a:latin typeface="Arial"/>
                        <a:cs typeface="Arial"/>
                      </a:endParaRPr>
                    </a:p>
                  </a:txBody>
                  <a:tcPr/>
                </a:tc>
                <a:tc hMerge="1">
                  <a:txBody>
                    <a:bodyPr/>
                    <a:lstStyle/>
                    <a:p>
                      <a:endParaRPr lang="en-US"/>
                    </a:p>
                  </a:txBody>
                  <a:tcPr/>
                </a:tc>
                <a:tc hMerge="1">
                  <a:txBody>
                    <a:bodyPr/>
                    <a:lstStyle/>
                    <a:p>
                      <a:endParaRPr lang="en-US"/>
                    </a:p>
                  </a:txBody>
                  <a:tcPr/>
                </a:tc>
                <a:tc gridSpan="3">
                  <a:txBody>
                    <a:bodyPr/>
                    <a:lstStyle/>
                    <a:p>
                      <a:pPr algn="ctr"/>
                      <a:r>
                        <a:rPr lang="en-US" sz="1400" dirty="0" smtClean="0">
                          <a:latin typeface="Arial"/>
                          <a:cs typeface="Arial"/>
                        </a:rPr>
                        <a:t>Italian (%)</a:t>
                      </a:r>
                      <a:endParaRPr lang="en-US" sz="1400" dirty="0">
                        <a:latin typeface="Arial"/>
                        <a:cs typeface="Arial"/>
                      </a:endParaRPr>
                    </a:p>
                  </a:txBody>
                  <a:tcPr/>
                </a:tc>
                <a:tc hMerge="1">
                  <a:txBody>
                    <a:bodyPr/>
                    <a:lstStyle/>
                    <a:p>
                      <a:endParaRPr lang="en-US"/>
                    </a:p>
                  </a:txBody>
                  <a:tcPr/>
                </a:tc>
                <a:tc hMerge="1">
                  <a:txBody>
                    <a:bodyPr/>
                    <a:lstStyle/>
                    <a:p>
                      <a:endParaRPr lang="en-US"/>
                    </a:p>
                  </a:txBody>
                  <a:tcPr/>
                </a:tc>
                <a:tc gridSpan="3">
                  <a:txBody>
                    <a:bodyPr/>
                    <a:lstStyle/>
                    <a:p>
                      <a:pPr algn="ctr"/>
                      <a:r>
                        <a:rPr lang="en-US" sz="1400" dirty="0" smtClean="0">
                          <a:latin typeface="Arial"/>
                          <a:cs typeface="Arial"/>
                        </a:rPr>
                        <a:t>Japanese (%)</a:t>
                      </a:r>
                      <a:endParaRPr lang="en-US" sz="1400" dirty="0">
                        <a:latin typeface="Arial"/>
                        <a:cs typeface="Arial"/>
                      </a:endParaRPr>
                    </a:p>
                  </a:txBody>
                  <a:tcPr/>
                </a:tc>
                <a:tc hMerge="1">
                  <a:txBody>
                    <a:bodyPr/>
                    <a:lstStyle/>
                    <a:p>
                      <a:endParaRPr lang="en-US"/>
                    </a:p>
                  </a:txBody>
                  <a:tcPr/>
                </a:tc>
                <a:tc hMerge="1">
                  <a:txBody>
                    <a:bodyPr/>
                    <a:lstStyle/>
                    <a:p>
                      <a:endParaRPr lang="en-US" dirty="0"/>
                    </a:p>
                  </a:txBody>
                  <a:tcPr/>
                </a:tc>
                <a:tc gridSpan="3">
                  <a:txBody>
                    <a:bodyPr/>
                    <a:lstStyle/>
                    <a:p>
                      <a:pPr algn="ctr"/>
                      <a:r>
                        <a:rPr lang="en-US" sz="1400" dirty="0" smtClean="0">
                          <a:latin typeface="Arial"/>
                          <a:cs typeface="Arial"/>
                        </a:rPr>
                        <a:t>Saint-Gobain (%)</a:t>
                      </a:r>
                      <a:endParaRPr lang="en-US" sz="1400" dirty="0">
                        <a:latin typeface="Arial"/>
                        <a:cs typeface="Arial"/>
                      </a:endParaRPr>
                    </a:p>
                  </a:txBody>
                  <a:tcPr/>
                </a:tc>
                <a:tc hMerge="1">
                  <a:txBody>
                    <a:bodyPr/>
                    <a:lstStyle/>
                    <a:p>
                      <a:endParaRPr lang="en-US"/>
                    </a:p>
                  </a:txBody>
                  <a:tcPr/>
                </a:tc>
                <a:tc hMerge="1">
                  <a:txBody>
                    <a:bodyPr/>
                    <a:lstStyle/>
                    <a:p>
                      <a:endParaRPr lang="en-US"/>
                    </a:p>
                  </a:txBody>
                  <a:tcPr/>
                </a:tc>
                <a:tc>
                  <a:txBody>
                    <a:bodyPr/>
                    <a:lstStyle/>
                    <a:p>
                      <a:pPr algn="ctr"/>
                      <a:r>
                        <a:rPr lang="en-US" sz="1400" dirty="0" smtClean="0">
                          <a:latin typeface="Arial"/>
                          <a:cs typeface="Arial"/>
                        </a:rPr>
                        <a:t>Variation (%)</a:t>
                      </a:r>
                      <a:endParaRPr lang="en-US" sz="1400" dirty="0">
                        <a:latin typeface="Arial"/>
                        <a:cs typeface="Arial"/>
                      </a:endParaRPr>
                    </a:p>
                  </a:txBody>
                  <a:tcPr/>
                </a:tc>
              </a:tr>
              <a:tr h="503082">
                <a:tc>
                  <a:txBody>
                    <a:bodyPr/>
                    <a:lstStyle/>
                    <a:p>
                      <a:endParaRPr lang="en-US" dirty="0">
                        <a:latin typeface="Arial"/>
                        <a:cs typeface="Arial"/>
                      </a:endParaRPr>
                    </a:p>
                  </a:txBody>
                  <a:tcPr/>
                </a:tc>
                <a:tc>
                  <a:txBody>
                    <a:bodyPr/>
                    <a:lstStyle/>
                    <a:p>
                      <a:pPr algn="ctr"/>
                      <a:r>
                        <a:rPr lang="en-US" sz="1200" b="1" dirty="0" smtClean="0">
                          <a:latin typeface="Arial"/>
                          <a:cs typeface="Arial"/>
                        </a:rPr>
                        <a:t>Area-1</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Area-2</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Average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Area-1</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Area-2</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Average</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Area-1</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Area-2</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Average</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Area-1</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Area-2</a:t>
                      </a:r>
                    </a:p>
                    <a:p>
                      <a:pPr algn="ct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Average</a:t>
                      </a:r>
                    </a:p>
                    <a:p>
                      <a:pPr algn="ctr"/>
                      <a:endParaRPr lang="en-US" sz="1200" b="1" dirty="0">
                        <a:latin typeface="Arial"/>
                        <a:cs typeface="Arial"/>
                      </a:endParaRPr>
                    </a:p>
                  </a:txBody>
                  <a:tcPr/>
                </a:tc>
                <a:tc>
                  <a:txBody>
                    <a:bodyPr/>
                    <a:lstStyle/>
                    <a:p>
                      <a:pPr algn="ctr"/>
                      <a:endParaRPr lang="en-US" sz="1200" b="1" dirty="0">
                        <a:latin typeface="Arial"/>
                        <a:cs typeface="Arial"/>
                      </a:endParaRPr>
                    </a:p>
                  </a:txBody>
                  <a:tcPr/>
                </a:tc>
              </a:tr>
              <a:tr h="492681">
                <a:tc>
                  <a:txBody>
                    <a:bodyPr/>
                    <a:lstStyle/>
                    <a:p>
                      <a:r>
                        <a:rPr lang="en-US" sz="1200" b="1" dirty="0" smtClean="0">
                          <a:latin typeface="Arial"/>
                          <a:cs typeface="Arial"/>
                        </a:rPr>
                        <a:t>Silicon (Si)</a:t>
                      </a:r>
                      <a:endParaRPr lang="en-US" sz="1200" b="1" dirty="0">
                        <a:latin typeface="Arial"/>
                        <a:cs typeface="Arial"/>
                      </a:endParaRPr>
                    </a:p>
                  </a:txBody>
                  <a:tcPr/>
                </a:tc>
                <a:tc>
                  <a:txBody>
                    <a:bodyPr/>
                    <a:lstStyle/>
                    <a:p>
                      <a:r>
                        <a:rPr lang="en-US" sz="1200" b="1" dirty="0" smtClean="0">
                          <a:latin typeface="Arial"/>
                          <a:cs typeface="Arial"/>
                        </a:rPr>
                        <a:t>15.43</a:t>
                      </a:r>
                      <a:endParaRPr lang="en-US" sz="1200" b="1" dirty="0">
                        <a:latin typeface="Arial"/>
                        <a:cs typeface="Arial"/>
                      </a:endParaRPr>
                    </a:p>
                  </a:txBody>
                  <a:tcPr/>
                </a:tc>
                <a:tc>
                  <a:txBody>
                    <a:bodyPr/>
                    <a:lstStyle/>
                    <a:p>
                      <a:r>
                        <a:rPr lang="en-US" sz="1200" b="1" dirty="0" smtClean="0">
                          <a:latin typeface="Arial"/>
                          <a:cs typeface="Arial"/>
                        </a:rPr>
                        <a:t>16.69</a:t>
                      </a:r>
                      <a:endParaRPr lang="en-US" sz="1200" b="1" dirty="0">
                        <a:latin typeface="Arial"/>
                        <a:cs typeface="Arial"/>
                      </a:endParaRPr>
                    </a:p>
                  </a:txBody>
                  <a:tcPr/>
                </a:tc>
                <a:tc>
                  <a:txBody>
                    <a:bodyPr/>
                    <a:lstStyle/>
                    <a:p>
                      <a:pPr algn="ctr"/>
                      <a:r>
                        <a:rPr lang="en-US" sz="1200" b="1" dirty="0" smtClean="0">
                          <a:latin typeface="Arial"/>
                          <a:cs typeface="Arial"/>
                        </a:rPr>
                        <a:t>16.06</a:t>
                      </a:r>
                      <a:endParaRPr lang="en-US" sz="1200" b="1" dirty="0">
                        <a:latin typeface="Arial"/>
                        <a:cs typeface="Arial"/>
                      </a:endParaRPr>
                    </a:p>
                  </a:txBody>
                  <a:tcPr/>
                </a:tc>
                <a:tc>
                  <a:txBody>
                    <a:bodyPr/>
                    <a:lstStyle/>
                    <a:p>
                      <a:r>
                        <a:rPr lang="en-US" sz="1200" b="1" dirty="0" smtClean="0">
                          <a:latin typeface="Arial"/>
                          <a:cs typeface="Arial"/>
                        </a:rPr>
                        <a:t>17.56</a:t>
                      </a:r>
                      <a:endParaRPr lang="en-US" sz="1200" b="1" dirty="0">
                        <a:latin typeface="Arial"/>
                        <a:cs typeface="Arial"/>
                      </a:endParaRPr>
                    </a:p>
                  </a:txBody>
                  <a:tcPr/>
                </a:tc>
                <a:tc>
                  <a:txBody>
                    <a:bodyPr/>
                    <a:lstStyle/>
                    <a:p>
                      <a:r>
                        <a:rPr lang="en-US" sz="1200" b="1" dirty="0" smtClean="0">
                          <a:latin typeface="Arial"/>
                          <a:cs typeface="Arial"/>
                        </a:rPr>
                        <a:t>16.85</a:t>
                      </a:r>
                      <a:endParaRPr lang="en-US" sz="1200" b="1" dirty="0">
                        <a:latin typeface="Arial"/>
                        <a:cs typeface="Arial"/>
                      </a:endParaRPr>
                    </a:p>
                  </a:txBody>
                  <a:tcPr/>
                </a:tc>
                <a:tc>
                  <a:txBody>
                    <a:bodyPr/>
                    <a:lstStyle/>
                    <a:p>
                      <a:pPr algn="ctr"/>
                      <a:r>
                        <a:rPr lang="en-US" sz="1200" b="1" dirty="0" smtClean="0">
                          <a:latin typeface="Arial"/>
                          <a:cs typeface="Arial"/>
                        </a:rPr>
                        <a:t>17.21</a:t>
                      </a:r>
                      <a:endParaRPr lang="en-US" sz="1200" b="1" dirty="0">
                        <a:latin typeface="Arial"/>
                        <a:cs typeface="Arial"/>
                      </a:endParaRPr>
                    </a:p>
                  </a:txBody>
                  <a:tcPr/>
                </a:tc>
                <a:tc>
                  <a:txBody>
                    <a:bodyPr/>
                    <a:lstStyle/>
                    <a:p>
                      <a:r>
                        <a:rPr lang="en-US" sz="1200" b="1" dirty="0" smtClean="0">
                          <a:latin typeface="Arial"/>
                          <a:cs typeface="Arial"/>
                        </a:rPr>
                        <a:t>16.6</a:t>
                      </a:r>
                      <a:endParaRPr lang="en-US" sz="1200" b="1" dirty="0">
                        <a:latin typeface="Arial"/>
                        <a:cs typeface="Arial"/>
                      </a:endParaRPr>
                    </a:p>
                  </a:txBody>
                  <a:tcPr/>
                </a:tc>
                <a:tc>
                  <a:txBody>
                    <a:bodyPr/>
                    <a:lstStyle/>
                    <a:p>
                      <a:r>
                        <a:rPr lang="en-US" sz="1200" b="1" dirty="0" smtClean="0">
                          <a:latin typeface="Arial"/>
                          <a:cs typeface="Arial"/>
                        </a:rPr>
                        <a:t>16.86</a:t>
                      </a:r>
                      <a:endParaRPr lang="en-US" sz="1200" b="1" dirty="0">
                        <a:latin typeface="Arial"/>
                        <a:cs typeface="Arial"/>
                      </a:endParaRPr>
                    </a:p>
                  </a:txBody>
                  <a:tcPr/>
                </a:tc>
                <a:tc>
                  <a:txBody>
                    <a:bodyPr/>
                    <a:lstStyle/>
                    <a:p>
                      <a:pPr algn="ctr"/>
                      <a:r>
                        <a:rPr lang="en-US" sz="1200" b="1" dirty="0" smtClean="0">
                          <a:latin typeface="Arial"/>
                          <a:cs typeface="Arial"/>
                        </a:rPr>
                        <a:t>16.73</a:t>
                      </a:r>
                      <a:endParaRPr lang="en-US" sz="1200" b="1" dirty="0">
                        <a:latin typeface="Arial"/>
                        <a:cs typeface="Arial"/>
                      </a:endParaRPr>
                    </a:p>
                  </a:txBody>
                  <a:tcPr/>
                </a:tc>
                <a:tc>
                  <a:txBody>
                    <a:bodyPr/>
                    <a:lstStyle/>
                    <a:p>
                      <a:r>
                        <a:rPr lang="en-US" sz="1200" b="1" dirty="0" smtClean="0">
                          <a:latin typeface="Arial"/>
                          <a:cs typeface="Arial"/>
                        </a:rPr>
                        <a:t>17.24</a:t>
                      </a:r>
                      <a:endParaRPr lang="en-US" sz="1200" b="1" dirty="0">
                        <a:latin typeface="Arial"/>
                        <a:cs typeface="Arial"/>
                      </a:endParaRPr>
                    </a:p>
                  </a:txBody>
                  <a:tcPr/>
                </a:tc>
                <a:tc>
                  <a:txBody>
                    <a:bodyPr/>
                    <a:lstStyle/>
                    <a:p>
                      <a:r>
                        <a:rPr lang="en-US" sz="1200" b="1" dirty="0" smtClean="0">
                          <a:latin typeface="Arial"/>
                          <a:cs typeface="Arial"/>
                        </a:rPr>
                        <a:t>17.69</a:t>
                      </a:r>
                      <a:endParaRPr lang="en-US" sz="1200" b="1" dirty="0">
                        <a:latin typeface="Arial"/>
                        <a:cs typeface="Arial"/>
                      </a:endParaRPr>
                    </a:p>
                  </a:txBody>
                  <a:tcPr/>
                </a:tc>
                <a:tc>
                  <a:txBody>
                    <a:bodyPr/>
                    <a:lstStyle/>
                    <a:p>
                      <a:pPr algn="ctr"/>
                      <a:r>
                        <a:rPr lang="en-US" sz="1200" b="1" dirty="0" smtClean="0">
                          <a:latin typeface="Arial"/>
                          <a:cs typeface="Arial"/>
                        </a:rPr>
                        <a:t>17.47</a:t>
                      </a:r>
                      <a:endParaRPr lang="en-US" sz="1200" b="1" dirty="0">
                        <a:latin typeface="Arial"/>
                        <a:cs typeface="Arial"/>
                      </a:endParaRPr>
                    </a:p>
                  </a:txBody>
                  <a:tcPr/>
                </a:tc>
                <a:tc>
                  <a:txBody>
                    <a:bodyPr/>
                    <a:lstStyle/>
                    <a:p>
                      <a:pPr algn="ctr"/>
                      <a:r>
                        <a:rPr lang="en-US" sz="1200" b="1" dirty="0" smtClean="0">
                          <a:latin typeface="Arial"/>
                          <a:cs typeface="Arial"/>
                        </a:rPr>
                        <a:t>1.44</a:t>
                      </a:r>
                      <a:endParaRPr lang="en-US" sz="1200" b="1" dirty="0">
                        <a:latin typeface="Arial"/>
                        <a:cs typeface="Arial"/>
                      </a:endParaRPr>
                    </a:p>
                  </a:txBody>
                  <a:tcPr/>
                </a:tc>
              </a:tr>
              <a:tr h="679160">
                <a:tc>
                  <a:txBody>
                    <a:bodyPr/>
                    <a:lstStyle/>
                    <a:p>
                      <a:r>
                        <a:rPr lang="en-US" sz="1200" b="1" dirty="0" smtClean="0">
                          <a:latin typeface="Arial"/>
                          <a:cs typeface="Arial"/>
                        </a:rPr>
                        <a:t>Oxygen</a:t>
                      </a:r>
                      <a:r>
                        <a:rPr lang="en-US" sz="1200" b="1" baseline="0" dirty="0" smtClean="0">
                          <a:latin typeface="Arial"/>
                          <a:cs typeface="Arial"/>
                        </a:rPr>
                        <a:t> (O)</a:t>
                      </a:r>
                      <a:endParaRPr lang="en-US" sz="1200" b="1" dirty="0">
                        <a:latin typeface="Arial"/>
                        <a:cs typeface="Arial"/>
                      </a:endParaRPr>
                    </a:p>
                  </a:txBody>
                  <a:tcPr/>
                </a:tc>
                <a:tc>
                  <a:txBody>
                    <a:bodyPr/>
                    <a:lstStyle/>
                    <a:p>
                      <a:r>
                        <a:rPr lang="en-US" sz="1200" b="1" dirty="0" smtClean="0">
                          <a:latin typeface="Arial"/>
                          <a:cs typeface="Arial"/>
                        </a:rPr>
                        <a:t>70.93</a:t>
                      </a:r>
                      <a:endParaRPr lang="en-US" sz="1200" b="1" dirty="0">
                        <a:latin typeface="Arial"/>
                        <a:cs typeface="Arial"/>
                      </a:endParaRPr>
                    </a:p>
                  </a:txBody>
                  <a:tcPr/>
                </a:tc>
                <a:tc>
                  <a:txBody>
                    <a:bodyPr/>
                    <a:lstStyle/>
                    <a:p>
                      <a:r>
                        <a:rPr lang="en-US" sz="1200" b="1" dirty="0" smtClean="0">
                          <a:latin typeface="Arial"/>
                          <a:cs typeface="Arial"/>
                        </a:rPr>
                        <a:t>68.65</a:t>
                      </a:r>
                      <a:endParaRPr lang="en-US" sz="1200" b="1" dirty="0">
                        <a:latin typeface="Arial"/>
                        <a:cs typeface="Arial"/>
                      </a:endParaRPr>
                    </a:p>
                  </a:txBody>
                  <a:tcPr/>
                </a:tc>
                <a:tc>
                  <a:txBody>
                    <a:bodyPr/>
                    <a:lstStyle/>
                    <a:p>
                      <a:pPr algn="ctr"/>
                      <a:r>
                        <a:rPr lang="en-US" sz="1200" b="1" dirty="0" smtClean="0">
                          <a:latin typeface="Arial"/>
                          <a:cs typeface="Arial"/>
                        </a:rPr>
                        <a:t>69.79</a:t>
                      </a:r>
                      <a:endParaRPr lang="en-US" sz="1200" b="1" dirty="0">
                        <a:latin typeface="Arial"/>
                        <a:cs typeface="Arial"/>
                      </a:endParaRPr>
                    </a:p>
                  </a:txBody>
                  <a:tcPr/>
                </a:tc>
                <a:tc>
                  <a:txBody>
                    <a:bodyPr/>
                    <a:lstStyle/>
                    <a:p>
                      <a:r>
                        <a:rPr lang="en-US" sz="1200" b="1" dirty="0" smtClean="0">
                          <a:latin typeface="Arial"/>
                          <a:cs typeface="Arial"/>
                        </a:rPr>
                        <a:t>68.76</a:t>
                      </a:r>
                      <a:endParaRPr lang="en-US" sz="1200" b="1" dirty="0">
                        <a:latin typeface="Arial"/>
                        <a:cs typeface="Arial"/>
                      </a:endParaRPr>
                    </a:p>
                  </a:txBody>
                  <a:tcPr/>
                </a:tc>
                <a:tc>
                  <a:txBody>
                    <a:bodyPr/>
                    <a:lstStyle/>
                    <a:p>
                      <a:r>
                        <a:rPr lang="en-US" sz="1200" b="1" dirty="0" smtClean="0">
                          <a:latin typeface="Arial"/>
                          <a:cs typeface="Arial"/>
                        </a:rPr>
                        <a:t>69.81</a:t>
                      </a:r>
                      <a:endParaRPr lang="en-US" sz="1200" b="1" dirty="0">
                        <a:latin typeface="Arial"/>
                        <a:cs typeface="Arial"/>
                      </a:endParaRPr>
                    </a:p>
                  </a:txBody>
                  <a:tcPr/>
                </a:tc>
                <a:tc>
                  <a:txBody>
                    <a:bodyPr/>
                    <a:lstStyle/>
                    <a:p>
                      <a:pPr algn="ctr"/>
                      <a:r>
                        <a:rPr lang="en-US" sz="1200" b="1" dirty="0" smtClean="0">
                          <a:latin typeface="Arial"/>
                          <a:cs typeface="Arial"/>
                        </a:rPr>
                        <a:t>69.29</a:t>
                      </a:r>
                      <a:endParaRPr lang="en-US" sz="1200" b="1" dirty="0">
                        <a:latin typeface="Arial"/>
                        <a:cs typeface="Arial"/>
                      </a:endParaRPr>
                    </a:p>
                  </a:txBody>
                  <a:tcPr/>
                </a:tc>
                <a:tc>
                  <a:txBody>
                    <a:bodyPr/>
                    <a:lstStyle/>
                    <a:p>
                      <a:r>
                        <a:rPr lang="en-US" sz="1200" b="1" dirty="0" smtClean="0">
                          <a:latin typeface="Arial"/>
                          <a:cs typeface="Arial"/>
                        </a:rPr>
                        <a:t>71.06</a:t>
                      </a:r>
                      <a:endParaRPr lang="en-US" sz="1200" b="1" dirty="0">
                        <a:latin typeface="Arial"/>
                        <a:cs typeface="Arial"/>
                      </a:endParaRPr>
                    </a:p>
                  </a:txBody>
                  <a:tcPr/>
                </a:tc>
                <a:tc>
                  <a:txBody>
                    <a:bodyPr/>
                    <a:lstStyle/>
                    <a:p>
                      <a:r>
                        <a:rPr lang="en-US" sz="1200" b="1" dirty="0" smtClean="0">
                          <a:latin typeface="Arial"/>
                          <a:cs typeface="Arial"/>
                        </a:rPr>
                        <a:t>70.38</a:t>
                      </a:r>
                      <a:endParaRPr lang="en-US" sz="1200" b="1" dirty="0">
                        <a:latin typeface="Arial"/>
                        <a:cs typeface="Arial"/>
                      </a:endParaRPr>
                    </a:p>
                  </a:txBody>
                  <a:tcPr/>
                </a:tc>
                <a:tc>
                  <a:txBody>
                    <a:bodyPr/>
                    <a:lstStyle/>
                    <a:p>
                      <a:pPr algn="ctr"/>
                      <a:r>
                        <a:rPr lang="en-US" sz="1200" b="1" dirty="0" smtClean="0">
                          <a:latin typeface="Arial"/>
                          <a:cs typeface="Arial"/>
                        </a:rPr>
                        <a:t>70.72</a:t>
                      </a:r>
                      <a:endParaRPr lang="en-US" sz="1200" b="1" dirty="0">
                        <a:latin typeface="Arial"/>
                        <a:cs typeface="Arial"/>
                      </a:endParaRPr>
                    </a:p>
                  </a:txBody>
                  <a:tcPr/>
                </a:tc>
                <a:tc>
                  <a:txBody>
                    <a:bodyPr/>
                    <a:lstStyle/>
                    <a:p>
                      <a:r>
                        <a:rPr lang="en-US" sz="1200" b="1" dirty="0" smtClean="0">
                          <a:latin typeface="Arial"/>
                          <a:cs typeface="Arial"/>
                        </a:rPr>
                        <a:t>71.03</a:t>
                      </a:r>
                      <a:endParaRPr lang="en-US" sz="1200" b="1" dirty="0">
                        <a:latin typeface="Arial"/>
                        <a:cs typeface="Arial"/>
                      </a:endParaRPr>
                    </a:p>
                  </a:txBody>
                  <a:tcPr/>
                </a:tc>
                <a:tc>
                  <a:txBody>
                    <a:bodyPr/>
                    <a:lstStyle/>
                    <a:p>
                      <a:r>
                        <a:rPr lang="en-US" sz="1200" b="1" dirty="0" smtClean="0">
                          <a:latin typeface="Arial"/>
                          <a:cs typeface="Arial"/>
                        </a:rPr>
                        <a:t>70.65</a:t>
                      </a:r>
                      <a:endParaRPr lang="en-US" sz="1200" b="1" dirty="0">
                        <a:latin typeface="Arial"/>
                        <a:cs typeface="Arial"/>
                      </a:endParaRPr>
                    </a:p>
                  </a:txBody>
                  <a:tcPr/>
                </a:tc>
                <a:tc>
                  <a:txBody>
                    <a:bodyPr/>
                    <a:lstStyle/>
                    <a:p>
                      <a:pPr algn="ctr"/>
                      <a:r>
                        <a:rPr lang="en-US" sz="1200" b="1" dirty="0" smtClean="0">
                          <a:latin typeface="Arial"/>
                          <a:cs typeface="Arial"/>
                        </a:rPr>
                        <a:t>70.84</a:t>
                      </a:r>
                      <a:endParaRPr lang="en-US" sz="1200" b="1" dirty="0">
                        <a:latin typeface="Arial"/>
                        <a:cs typeface="Arial"/>
                      </a:endParaRPr>
                    </a:p>
                  </a:txBody>
                  <a:tcPr/>
                </a:tc>
                <a:tc>
                  <a:txBody>
                    <a:bodyPr/>
                    <a:lstStyle/>
                    <a:p>
                      <a:pPr algn="ctr"/>
                      <a:r>
                        <a:rPr lang="en-US" sz="1200" b="1" dirty="0" smtClean="0">
                          <a:latin typeface="Arial"/>
                          <a:cs typeface="Arial"/>
                        </a:rPr>
                        <a:t>1.55</a:t>
                      </a:r>
                      <a:endParaRPr lang="en-US" sz="1200" b="1" dirty="0">
                        <a:latin typeface="Arial"/>
                        <a:cs typeface="Arial"/>
                      </a:endParaRPr>
                    </a:p>
                  </a:txBody>
                  <a:tcPr/>
                </a:tc>
              </a:tr>
              <a:tr h="679160">
                <a:tc>
                  <a:txBody>
                    <a:bodyPr/>
                    <a:lstStyle/>
                    <a:p>
                      <a:r>
                        <a:rPr lang="en-US" sz="1200" b="1" dirty="0" smtClean="0">
                          <a:latin typeface="Arial"/>
                          <a:cs typeface="Arial"/>
                        </a:rPr>
                        <a:t>Sodium (Na)</a:t>
                      </a:r>
                      <a:endParaRPr lang="en-US" sz="1200" b="1" dirty="0">
                        <a:latin typeface="Arial"/>
                        <a:cs typeface="Arial"/>
                      </a:endParaRPr>
                    </a:p>
                  </a:txBody>
                  <a:tcPr/>
                </a:tc>
                <a:tc>
                  <a:txBody>
                    <a:bodyPr/>
                    <a:lstStyle/>
                    <a:p>
                      <a:r>
                        <a:rPr lang="en-US" sz="1200" b="1" dirty="0" smtClean="0">
                          <a:latin typeface="Arial"/>
                          <a:cs typeface="Arial"/>
                        </a:rPr>
                        <a:t>10.46</a:t>
                      </a:r>
                      <a:endParaRPr lang="en-US" sz="1200" b="1" dirty="0">
                        <a:latin typeface="Arial"/>
                        <a:cs typeface="Arial"/>
                      </a:endParaRPr>
                    </a:p>
                  </a:txBody>
                  <a:tcPr/>
                </a:tc>
                <a:tc>
                  <a:txBody>
                    <a:bodyPr/>
                    <a:lstStyle/>
                    <a:p>
                      <a:r>
                        <a:rPr lang="en-US" sz="1200" b="1" dirty="0" smtClean="0">
                          <a:latin typeface="Arial"/>
                          <a:cs typeface="Arial"/>
                        </a:rPr>
                        <a:t>10.71</a:t>
                      </a:r>
                      <a:endParaRPr lang="en-US" sz="1200" b="1" dirty="0">
                        <a:latin typeface="Arial"/>
                        <a:cs typeface="Arial"/>
                      </a:endParaRPr>
                    </a:p>
                  </a:txBody>
                  <a:tcPr/>
                </a:tc>
                <a:tc>
                  <a:txBody>
                    <a:bodyPr/>
                    <a:lstStyle/>
                    <a:p>
                      <a:pPr algn="ctr"/>
                      <a:r>
                        <a:rPr lang="en-US" sz="1200" b="1" dirty="0" smtClean="0">
                          <a:latin typeface="Arial"/>
                          <a:cs typeface="Arial"/>
                        </a:rPr>
                        <a:t>10.59</a:t>
                      </a:r>
                      <a:endParaRPr lang="en-US" sz="1200" b="1" dirty="0">
                        <a:latin typeface="Arial"/>
                        <a:cs typeface="Arial"/>
                      </a:endParaRPr>
                    </a:p>
                  </a:txBody>
                  <a:tcPr/>
                </a:tc>
                <a:tc>
                  <a:txBody>
                    <a:bodyPr/>
                    <a:lstStyle/>
                    <a:p>
                      <a:r>
                        <a:rPr lang="en-US" sz="1200" b="1" dirty="0" smtClean="0">
                          <a:latin typeface="Arial"/>
                          <a:cs typeface="Arial"/>
                        </a:rPr>
                        <a:t>10.33</a:t>
                      </a:r>
                      <a:endParaRPr lang="en-US" sz="1200" b="1" dirty="0">
                        <a:latin typeface="Arial"/>
                        <a:cs typeface="Arial"/>
                      </a:endParaRPr>
                    </a:p>
                  </a:txBody>
                  <a:tcPr/>
                </a:tc>
                <a:tc>
                  <a:txBody>
                    <a:bodyPr/>
                    <a:lstStyle/>
                    <a:p>
                      <a:r>
                        <a:rPr lang="en-US" sz="1200" b="1" dirty="0" smtClean="0">
                          <a:latin typeface="Arial"/>
                          <a:cs typeface="Arial"/>
                        </a:rPr>
                        <a:t>10.02</a:t>
                      </a:r>
                      <a:endParaRPr lang="en-US" sz="1200" b="1" dirty="0">
                        <a:latin typeface="Arial"/>
                        <a:cs typeface="Arial"/>
                      </a:endParaRPr>
                    </a:p>
                  </a:txBody>
                  <a:tcPr/>
                </a:tc>
                <a:tc>
                  <a:txBody>
                    <a:bodyPr/>
                    <a:lstStyle/>
                    <a:p>
                      <a:pPr algn="ctr"/>
                      <a:r>
                        <a:rPr lang="en-US" sz="1200" b="1" dirty="0" smtClean="0">
                          <a:latin typeface="Arial"/>
                          <a:cs typeface="Arial"/>
                        </a:rPr>
                        <a:t>10.18</a:t>
                      </a:r>
                      <a:endParaRPr lang="en-US" sz="1200" b="1" dirty="0">
                        <a:latin typeface="Arial"/>
                        <a:cs typeface="Arial"/>
                      </a:endParaRPr>
                    </a:p>
                  </a:txBody>
                  <a:tcPr/>
                </a:tc>
                <a:tc>
                  <a:txBody>
                    <a:bodyPr/>
                    <a:lstStyle/>
                    <a:p>
                      <a:r>
                        <a:rPr lang="en-US" sz="1200" b="1" dirty="0" smtClean="0">
                          <a:latin typeface="Arial"/>
                          <a:cs typeface="Arial"/>
                        </a:rPr>
                        <a:t>9.18</a:t>
                      </a:r>
                      <a:endParaRPr lang="en-US" sz="1200" b="1" dirty="0">
                        <a:latin typeface="Arial"/>
                        <a:cs typeface="Arial"/>
                      </a:endParaRPr>
                    </a:p>
                  </a:txBody>
                  <a:tcPr/>
                </a:tc>
                <a:tc>
                  <a:txBody>
                    <a:bodyPr/>
                    <a:lstStyle/>
                    <a:p>
                      <a:r>
                        <a:rPr lang="en-US" sz="1200" b="1" dirty="0" smtClean="0">
                          <a:latin typeface="Arial"/>
                          <a:cs typeface="Arial"/>
                        </a:rPr>
                        <a:t>9.26</a:t>
                      </a:r>
                      <a:endParaRPr lang="en-US" sz="1200" b="1" dirty="0">
                        <a:latin typeface="Arial"/>
                        <a:cs typeface="Arial"/>
                      </a:endParaRPr>
                    </a:p>
                  </a:txBody>
                  <a:tcPr/>
                </a:tc>
                <a:tc>
                  <a:txBody>
                    <a:bodyPr/>
                    <a:lstStyle/>
                    <a:p>
                      <a:pPr algn="ctr"/>
                      <a:r>
                        <a:rPr lang="en-US" sz="1200" b="1" dirty="0" smtClean="0">
                          <a:latin typeface="Arial"/>
                          <a:cs typeface="Arial"/>
                        </a:rPr>
                        <a:t>9.22</a:t>
                      </a:r>
                      <a:endParaRPr lang="en-US" sz="1200" b="1" dirty="0">
                        <a:latin typeface="Arial"/>
                        <a:cs typeface="Arial"/>
                      </a:endParaRPr>
                    </a:p>
                  </a:txBody>
                  <a:tcPr/>
                </a:tc>
                <a:tc>
                  <a:txBody>
                    <a:bodyPr/>
                    <a:lstStyle/>
                    <a:p>
                      <a:r>
                        <a:rPr lang="en-US" sz="1200" b="1" dirty="0" smtClean="0">
                          <a:latin typeface="Arial"/>
                          <a:cs typeface="Arial"/>
                        </a:rPr>
                        <a:t>8.70</a:t>
                      </a:r>
                      <a:endParaRPr lang="en-US" sz="1200" b="1" dirty="0">
                        <a:latin typeface="Arial"/>
                        <a:cs typeface="Arial"/>
                      </a:endParaRPr>
                    </a:p>
                  </a:txBody>
                  <a:tcPr/>
                </a:tc>
                <a:tc>
                  <a:txBody>
                    <a:bodyPr/>
                    <a:lstStyle/>
                    <a:p>
                      <a:r>
                        <a:rPr lang="en-US" sz="1200" b="1" dirty="0" smtClean="0">
                          <a:latin typeface="Arial"/>
                          <a:cs typeface="Arial"/>
                        </a:rPr>
                        <a:t>8.21</a:t>
                      </a:r>
                      <a:endParaRPr lang="en-US" sz="1200" b="1" dirty="0">
                        <a:latin typeface="Arial"/>
                        <a:cs typeface="Arial"/>
                      </a:endParaRPr>
                    </a:p>
                  </a:txBody>
                  <a:tcPr/>
                </a:tc>
                <a:tc>
                  <a:txBody>
                    <a:bodyPr/>
                    <a:lstStyle/>
                    <a:p>
                      <a:pPr algn="ctr"/>
                      <a:r>
                        <a:rPr lang="en-US" sz="1200" b="1" dirty="0" smtClean="0">
                          <a:latin typeface="Arial"/>
                          <a:cs typeface="Arial"/>
                        </a:rPr>
                        <a:t>8.46</a:t>
                      </a:r>
                      <a:endParaRPr lang="en-US" sz="1200" b="1" dirty="0">
                        <a:latin typeface="Arial"/>
                        <a:cs typeface="Arial"/>
                      </a:endParaRPr>
                    </a:p>
                  </a:txBody>
                  <a:tcPr/>
                </a:tc>
                <a:tc>
                  <a:txBody>
                    <a:bodyPr/>
                    <a:lstStyle/>
                    <a:p>
                      <a:pPr algn="ctr"/>
                      <a:r>
                        <a:rPr lang="en-US" sz="1200" b="1" dirty="0" smtClean="0">
                          <a:latin typeface="Arial"/>
                          <a:cs typeface="Arial"/>
                        </a:rPr>
                        <a:t>2.13</a:t>
                      </a:r>
                      <a:endParaRPr lang="en-US" sz="1200" b="1" dirty="0">
                        <a:latin typeface="Arial"/>
                        <a:cs typeface="Arial"/>
                      </a:endParaRPr>
                    </a:p>
                  </a:txBody>
                  <a:tcPr/>
                </a:tc>
              </a:tr>
              <a:tr h="492601">
                <a:tc>
                  <a:txBody>
                    <a:bodyPr/>
                    <a:lstStyle/>
                    <a:p>
                      <a:r>
                        <a:rPr lang="en-US" sz="1200" b="1" dirty="0" smtClean="0">
                          <a:latin typeface="Arial"/>
                          <a:cs typeface="Arial"/>
                        </a:rPr>
                        <a:t>Magnesium (Mg)</a:t>
                      </a:r>
                      <a:endParaRPr lang="en-US" sz="1200" b="1" dirty="0">
                        <a:latin typeface="Arial"/>
                        <a:cs typeface="Arial"/>
                      </a:endParaRPr>
                    </a:p>
                  </a:txBody>
                  <a:tcPr/>
                </a:tc>
                <a:tc>
                  <a:txBody>
                    <a:bodyPr/>
                    <a:lstStyle/>
                    <a:p>
                      <a:r>
                        <a:rPr lang="en-US" sz="1200" b="1" dirty="0" smtClean="0">
                          <a:latin typeface="Arial"/>
                          <a:cs typeface="Arial"/>
                        </a:rPr>
                        <a:t>2.21</a:t>
                      </a:r>
                      <a:endParaRPr lang="en-US" sz="1200" b="1" dirty="0">
                        <a:latin typeface="Arial"/>
                        <a:cs typeface="Arial"/>
                      </a:endParaRPr>
                    </a:p>
                  </a:txBody>
                  <a:tcPr/>
                </a:tc>
                <a:tc>
                  <a:txBody>
                    <a:bodyPr/>
                    <a:lstStyle/>
                    <a:p>
                      <a:r>
                        <a:rPr lang="en-US" sz="1200" b="1" dirty="0" smtClean="0">
                          <a:latin typeface="Arial"/>
                          <a:cs typeface="Arial"/>
                        </a:rPr>
                        <a:t>2.51</a:t>
                      </a:r>
                      <a:endParaRPr lang="en-US" sz="1200" b="1" dirty="0">
                        <a:latin typeface="Arial"/>
                        <a:cs typeface="Arial"/>
                      </a:endParaRPr>
                    </a:p>
                  </a:txBody>
                  <a:tcPr/>
                </a:tc>
                <a:tc>
                  <a:txBody>
                    <a:bodyPr/>
                    <a:lstStyle/>
                    <a:p>
                      <a:pPr algn="ctr"/>
                      <a:r>
                        <a:rPr lang="en-US" sz="1200" b="1" dirty="0" smtClean="0">
                          <a:latin typeface="Arial"/>
                          <a:cs typeface="Arial"/>
                        </a:rPr>
                        <a:t>2.36</a:t>
                      </a:r>
                      <a:endParaRPr lang="en-US" sz="1200" b="1" dirty="0">
                        <a:latin typeface="Arial"/>
                        <a:cs typeface="Arial"/>
                      </a:endParaRPr>
                    </a:p>
                  </a:txBody>
                  <a:tcPr/>
                </a:tc>
                <a:tc>
                  <a:txBody>
                    <a:bodyPr/>
                    <a:lstStyle/>
                    <a:p>
                      <a:r>
                        <a:rPr lang="en-US" sz="1200" b="1" dirty="0" smtClean="0">
                          <a:latin typeface="Arial"/>
                          <a:cs typeface="Arial"/>
                        </a:rPr>
                        <a:t>2.13</a:t>
                      </a:r>
                      <a:endParaRPr lang="en-US" sz="1200" b="1" dirty="0">
                        <a:latin typeface="Arial"/>
                        <a:cs typeface="Arial"/>
                      </a:endParaRPr>
                    </a:p>
                  </a:txBody>
                  <a:tcPr/>
                </a:tc>
                <a:tc>
                  <a:txBody>
                    <a:bodyPr/>
                    <a:lstStyle/>
                    <a:p>
                      <a:r>
                        <a:rPr lang="en-US" sz="1200" b="1" dirty="0" smtClean="0">
                          <a:latin typeface="Arial"/>
                          <a:cs typeface="Arial"/>
                        </a:rPr>
                        <a:t>2.21</a:t>
                      </a:r>
                      <a:endParaRPr lang="en-US" sz="1200" b="1" dirty="0">
                        <a:latin typeface="Arial"/>
                        <a:cs typeface="Arial"/>
                      </a:endParaRPr>
                    </a:p>
                  </a:txBody>
                  <a:tcPr/>
                </a:tc>
                <a:tc>
                  <a:txBody>
                    <a:bodyPr/>
                    <a:lstStyle/>
                    <a:p>
                      <a:pPr algn="ctr"/>
                      <a:r>
                        <a:rPr lang="en-US" sz="1200" b="1" dirty="0" smtClean="0">
                          <a:latin typeface="Arial"/>
                          <a:cs typeface="Arial"/>
                        </a:rPr>
                        <a:t>2.17</a:t>
                      </a:r>
                      <a:endParaRPr lang="en-US" sz="1200" b="1" dirty="0">
                        <a:latin typeface="Arial"/>
                        <a:cs typeface="Arial"/>
                      </a:endParaRPr>
                    </a:p>
                  </a:txBody>
                  <a:tcPr/>
                </a:tc>
                <a:tc>
                  <a:txBody>
                    <a:bodyPr/>
                    <a:lstStyle/>
                    <a:p>
                      <a:r>
                        <a:rPr lang="en-US" sz="1200" b="1" dirty="0" smtClean="0">
                          <a:latin typeface="Arial"/>
                          <a:cs typeface="Arial"/>
                        </a:rPr>
                        <a:t>2.21</a:t>
                      </a:r>
                      <a:endParaRPr lang="en-US" sz="1200" b="1" dirty="0">
                        <a:latin typeface="Arial"/>
                        <a:cs typeface="Arial"/>
                      </a:endParaRPr>
                    </a:p>
                  </a:txBody>
                  <a:tcPr/>
                </a:tc>
                <a:tc>
                  <a:txBody>
                    <a:bodyPr/>
                    <a:lstStyle/>
                    <a:p>
                      <a:r>
                        <a:rPr lang="en-US" sz="1200" b="1" dirty="0" smtClean="0">
                          <a:latin typeface="Arial"/>
                          <a:cs typeface="Arial"/>
                        </a:rPr>
                        <a:t>2.34</a:t>
                      </a:r>
                      <a:endParaRPr lang="en-US" sz="1200" b="1" dirty="0">
                        <a:latin typeface="Arial"/>
                        <a:cs typeface="Arial"/>
                      </a:endParaRPr>
                    </a:p>
                  </a:txBody>
                  <a:tcPr/>
                </a:tc>
                <a:tc>
                  <a:txBody>
                    <a:bodyPr/>
                    <a:lstStyle/>
                    <a:p>
                      <a:pPr algn="ctr"/>
                      <a:r>
                        <a:rPr lang="en-US" sz="1200" b="1" dirty="0" smtClean="0">
                          <a:latin typeface="Arial"/>
                          <a:cs typeface="Arial"/>
                        </a:rPr>
                        <a:t>2.28</a:t>
                      </a:r>
                      <a:endParaRPr lang="en-US" sz="1200" b="1" dirty="0">
                        <a:latin typeface="Arial"/>
                        <a:cs typeface="Arial"/>
                      </a:endParaRPr>
                    </a:p>
                  </a:txBody>
                  <a:tcPr/>
                </a:tc>
                <a:tc>
                  <a:txBody>
                    <a:bodyPr/>
                    <a:lstStyle/>
                    <a:p>
                      <a:r>
                        <a:rPr lang="en-US" sz="1200" b="1" dirty="0" smtClean="0">
                          <a:latin typeface="Arial"/>
                          <a:cs typeface="Arial"/>
                        </a:rPr>
                        <a:t>1.64</a:t>
                      </a:r>
                      <a:endParaRPr lang="en-US" sz="1200" b="1" dirty="0">
                        <a:latin typeface="Arial"/>
                        <a:cs typeface="Arial"/>
                      </a:endParaRPr>
                    </a:p>
                  </a:txBody>
                  <a:tcPr/>
                </a:tc>
                <a:tc>
                  <a:txBody>
                    <a:bodyPr/>
                    <a:lstStyle/>
                    <a:p>
                      <a:r>
                        <a:rPr lang="en-US" sz="1200" b="1" dirty="0" smtClean="0">
                          <a:latin typeface="Arial"/>
                          <a:cs typeface="Arial"/>
                        </a:rPr>
                        <a:t>2.19</a:t>
                      </a:r>
                      <a:endParaRPr lang="en-US" sz="1200" b="1" dirty="0">
                        <a:latin typeface="Arial"/>
                        <a:cs typeface="Arial"/>
                      </a:endParaRPr>
                    </a:p>
                  </a:txBody>
                  <a:tcPr/>
                </a:tc>
                <a:tc>
                  <a:txBody>
                    <a:bodyPr/>
                    <a:lstStyle/>
                    <a:p>
                      <a:pPr algn="ctr"/>
                      <a:r>
                        <a:rPr lang="en-US" sz="1200" b="1" dirty="0" smtClean="0">
                          <a:latin typeface="Arial"/>
                          <a:cs typeface="Arial"/>
                        </a:rPr>
                        <a:t>1.92</a:t>
                      </a:r>
                      <a:endParaRPr lang="en-US" sz="1200" b="1" dirty="0">
                        <a:latin typeface="Arial"/>
                        <a:cs typeface="Arial"/>
                      </a:endParaRPr>
                    </a:p>
                  </a:txBody>
                  <a:tcPr/>
                </a:tc>
                <a:tc>
                  <a:txBody>
                    <a:bodyPr/>
                    <a:lstStyle/>
                    <a:p>
                      <a:pPr algn="ctr"/>
                      <a:r>
                        <a:rPr lang="en-US" sz="1200" b="1" dirty="0" smtClean="0">
                          <a:latin typeface="Arial"/>
                          <a:cs typeface="Arial"/>
                        </a:rPr>
                        <a:t>0.44</a:t>
                      </a:r>
                      <a:endParaRPr lang="en-US" sz="1200" b="1" dirty="0">
                        <a:latin typeface="Arial"/>
                        <a:cs typeface="Arial"/>
                      </a:endParaRPr>
                    </a:p>
                  </a:txBody>
                  <a:tcPr/>
                </a:tc>
              </a:tr>
              <a:tr h="492601">
                <a:tc>
                  <a:txBody>
                    <a:bodyPr/>
                    <a:lstStyle/>
                    <a:p>
                      <a:r>
                        <a:rPr lang="en-US" sz="1200" b="1" dirty="0" smtClean="0">
                          <a:latin typeface="Arial"/>
                          <a:cs typeface="Arial"/>
                        </a:rPr>
                        <a:t>Calcium (Ca)</a:t>
                      </a:r>
                      <a:endParaRPr lang="en-US" sz="1200" b="1" dirty="0">
                        <a:latin typeface="Arial"/>
                        <a:cs typeface="Arial"/>
                      </a:endParaRPr>
                    </a:p>
                  </a:txBody>
                  <a:tcPr/>
                </a:tc>
                <a:tc>
                  <a:txBody>
                    <a:bodyPr/>
                    <a:lstStyle/>
                    <a:p>
                      <a:r>
                        <a:rPr lang="en-US" sz="1200" b="1" dirty="0" smtClean="0">
                          <a:latin typeface="Arial"/>
                          <a:cs typeface="Arial"/>
                        </a:rPr>
                        <a:t>0.96</a:t>
                      </a:r>
                      <a:endParaRPr lang="en-US" sz="1200" b="1" dirty="0">
                        <a:latin typeface="Arial"/>
                        <a:cs typeface="Arial"/>
                      </a:endParaRPr>
                    </a:p>
                  </a:txBody>
                  <a:tcPr/>
                </a:tc>
                <a:tc>
                  <a:txBody>
                    <a:bodyPr/>
                    <a:lstStyle/>
                    <a:p>
                      <a:r>
                        <a:rPr lang="en-US" sz="1200" b="1" dirty="0" smtClean="0">
                          <a:latin typeface="Arial"/>
                          <a:cs typeface="Arial"/>
                        </a:rPr>
                        <a:t>1.38</a:t>
                      </a:r>
                      <a:endParaRPr lang="en-US" sz="1200" b="1" dirty="0">
                        <a:latin typeface="Arial"/>
                        <a:cs typeface="Arial"/>
                      </a:endParaRPr>
                    </a:p>
                  </a:txBody>
                  <a:tcPr/>
                </a:tc>
                <a:tc>
                  <a:txBody>
                    <a:bodyPr/>
                    <a:lstStyle/>
                    <a:p>
                      <a:pPr algn="ctr"/>
                      <a:r>
                        <a:rPr lang="en-US" sz="1200" b="1" dirty="0" smtClean="0">
                          <a:latin typeface="Arial"/>
                          <a:cs typeface="Arial"/>
                        </a:rPr>
                        <a:t>1.17</a:t>
                      </a:r>
                      <a:endParaRPr lang="en-US" sz="1200" b="1" dirty="0">
                        <a:latin typeface="Arial"/>
                        <a:cs typeface="Arial"/>
                      </a:endParaRPr>
                    </a:p>
                  </a:txBody>
                  <a:tcPr/>
                </a:tc>
                <a:tc>
                  <a:txBody>
                    <a:bodyPr/>
                    <a:lstStyle/>
                    <a:p>
                      <a:r>
                        <a:rPr lang="en-US" sz="1200" b="1" dirty="0" smtClean="0">
                          <a:latin typeface="Arial"/>
                          <a:cs typeface="Arial"/>
                        </a:rPr>
                        <a:t>1.18</a:t>
                      </a:r>
                      <a:endParaRPr lang="en-US" sz="1200" b="1" dirty="0">
                        <a:latin typeface="Arial"/>
                        <a:cs typeface="Arial"/>
                      </a:endParaRPr>
                    </a:p>
                  </a:txBody>
                  <a:tcPr/>
                </a:tc>
                <a:tc>
                  <a:txBody>
                    <a:bodyPr/>
                    <a:lstStyle/>
                    <a:p>
                      <a:r>
                        <a:rPr lang="en-US" sz="1200" b="1" dirty="0" smtClean="0">
                          <a:latin typeface="Arial"/>
                          <a:cs typeface="Arial"/>
                        </a:rPr>
                        <a:t>1.08</a:t>
                      </a:r>
                      <a:endParaRPr lang="en-US" sz="1200" b="1" dirty="0">
                        <a:latin typeface="Arial"/>
                        <a:cs typeface="Arial"/>
                      </a:endParaRPr>
                    </a:p>
                  </a:txBody>
                  <a:tcPr/>
                </a:tc>
                <a:tc>
                  <a:txBody>
                    <a:bodyPr/>
                    <a:lstStyle/>
                    <a:p>
                      <a:pPr algn="ctr"/>
                      <a:r>
                        <a:rPr lang="en-US" sz="1200" b="1" dirty="0" smtClean="0">
                          <a:latin typeface="Arial"/>
                          <a:cs typeface="Arial"/>
                        </a:rPr>
                        <a:t>1.13</a:t>
                      </a:r>
                      <a:endParaRPr lang="en-US" sz="1200" b="1" dirty="0">
                        <a:latin typeface="Arial"/>
                        <a:cs typeface="Arial"/>
                      </a:endParaRPr>
                    </a:p>
                  </a:txBody>
                  <a:tcPr/>
                </a:tc>
                <a:tc>
                  <a:txBody>
                    <a:bodyPr/>
                    <a:lstStyle/>
                    <a:p>
                      <a:r>
                        <a:rPr lang="en-US" sz="1200" b="1" dirty="0" smtClean="0">
                          <a:latin typeface="Arial"/>
                          <a:cs typeface="Arial"/>
                        </a:rPr>
                        <a:t>0.91</a:t>
                      </a:r>
                      <a:endParaRPr lang="en-US" sz="1200" b="1" dirty="0">
                        <a:latin typeface="Arial"/>
                        <a:cs typeface="Arial"/>
                      </a:endParaRPr>
                    </a:p>
                  </a:txBody>
                  <a:tcPr/>
                </a:tc>
                <a:tc>
                  <a:txBody>
                    <a:bodyPr/>
                    <a:lstStyle/>
                    <a:p>
                      <a:r>
                        <a:rPr lang="en-US" sz="1200" b="1" dirty="0" smtClean="0">
                          <a:latin typeface="Arial"/>
                          <a:cs typeface="Arial"/>
                        </a:rPr>
                        <a:t>1.12</a:t>
                      </a:r>
                      <a:endParaRPr lang="en-US" sz="1200" b="1" dirty="0">
                        <a:latin typeface="Arial"/>
                        <a:cs typeface="Arial"/>
                      </a:endParaRPr>
                    </a:p>
                  </a:txBody>
                  <a:tcPr/>
                </a:tc>
                <a:tc>
                  <a:txBody>
                    <a:bodyPr/>
                    <a:lstStyle/>
                    <a:p>
                      <a:pPr algn="ctr"/>
                      <a:r>
                        <a:rPr lang="en-US" sz="1200" b="1" dirty="0" smtClean="0">
                          <a:latin typeface="Arial"/>
                          <a:cs typeface="Arial"/>
                        </a:rPr>
                        <a:t>1.02</a:t>
                      </a:r>
                      <a:endParaRPr lang="en-US" sz="1200" b="1" dirty="0">
                        <a:latin typeface="Arial"/>
                        <a:cs typeface="Arial"/>
                      </a:endParaRPr>
                    </a:p>
                  </a:txBody>
                  <a:tcPr/>
                </a:tc>
                <a:tc>
                  <a:txBody>
                    <a:bodyPr/>
                    <a:lstStyle/>
                    <a:p>
                      <a:r>
                        <a:rPr lang="en-US" sz="1200" b="1" dirty="0" smtClean="0">
                          <a:latin typeface="Arial"/>
                          <a:cs typeface="Arial"/>
                        </a:rPr>
                        <a:t>1.39</a:t>
                      </a:r>
                      <a:endParaRPr lang="en-US" sz="1200" b="1" dirty="0">
                        <a:latin typeface="Arial"/>
                        <a:cs typeface="Arial"/>
                      </a:endParaRPr>
                    </a:p>
                  </a:txBody>
                  <a:tcPr/>
                </a:tc>
                <a:tc>
                  <a:txBody>
                    <a:bodyPr/>
                    <a:lstStyle/>
                    <a:p>
                      <a:r>
                        <a:rPr lang="en-US" sz="1200" b="1" dirty="0" smtClean="0">
                          <a:latin typeface="Arial"/>
                          <a:cs typeface="Arial"/>
                        </a:rPr>
                        <a:t>1.26</a:t>
                      </a:r>
                      <a:endParaRPr lang="en-US" sz="1200" b="1" dirty="0">
                        <a:latin typeface="Arial"/>
                        <a:cs typeface="Arial"/>
                      </a:endParaRPr>
                    </a:p>
                  </a:txBody>
                  <a:tcPr/>
                </a:tc>
                <a:tc>
                  <a:txBody>
                    <a:bodyPr/>
                    <a:lstStyle/>
                    <a:p>
                      <a:pPr algn="ctr"/>
                      <a:r>
                        <a:rPr lang="en-US" sz="1200" b="1" dirty="0" smtClean="0">
                          <a:latin typeface="Arial"/>
                          <a:cs typeface="Arial"/>
                        </a:rPr>
                        <a:t>1.33</a:t>
                      </a:r>
                      <a:endParaRPr lang="en-US" sz="1200" b="1" dirty="0">
                        <a:latin typeface="Arial"/>
                        <a:cs typeface="Arial"/>
                      </a:endParaRPr>
                    </a:p>
                  </a:txBody>
                  <a:tcPr/>
                </a:tc>
                <a:tc>
                  <a:txBody>
                    <a:bodyPr/>
                    <a:lstStyle/>
                    <a:p>
                      <a:pPr algn="ctr"/>
                      <a:r>
                        <a:rPr lang="en-US" sz="1200" b="1" dirty="0" smtClean="0">
                          <a:latin typeface="Arial"/>
                          <a:cs typeface="Arial"/>
                        </a:rPr>
                        <a:t>0.31</a:t>
                      </a:r>
                      <a:endParaRPr lang="en-US" sz="1200" b="1" dirty="0">
                        <a:latin typeface="Arial"/>
                        <a:cs typeface="Arial"/>
                      </a:endParaRPr>
                    </a:p>
                  </a:txBody>
                  <a:tcPr/>
                </a:tc>
              </a:tr>
              <a:tr h="492601">
                <a:tc>
                  <a:txBody>
                    <a:bodyPr/>
                    <a:lstStyle/>
                    <a:p>
                      <a:r>
                        <a:rPr lang="en-US" sz="1200" b="1" dirty="0" smtClean="0">
                          <a:latin typeface="Arial"/>
                          <a:cs typeface="Arial"/>
                        </a:rPr>
                        <a:t>Iron (Fe)</a:t>
                      </a:r>
                      <a:endParaRPr lang="en-US" sz="1200" b="1" dirty="0">
                        <a:latin typeface="Arial"/>
                        <a:cs typeface="Arial"/>
                      </a:endParaRPr>
                    </a:p>
                  </a:txBody>
                  <a:tcPr/>
                </a:tc>
                <a:tc>
                  <a:txBody>
                    <a:bodyPr/>
                    <a:lstStyle/>
                    <a:p>
                      <a:r>
                        <a:rPr lang="en-US" sz="1200" b="1" dirty="0" smtClean="0">
                          <a:latin typeface="Arial"/>
                          <a:cs typeface="Arial"/>
                        </a:rPr>
                        <a:t>0.02</a:t>
                      </a:r>
                      <a:endParaRPr lang="en-US" sz="1200" b="1" dirty="0">
                        <a:latin typeface="Arial"/>
                        <a:cs typeface="Arial"/>
                      </a:endParaRPr>
                    </a:p>
                  </a:txBody>
                  <a:tcPr/>
                </a:tc>
                <a:tc>
                  <a:txBody>
                    <a:bodyPr/>
                    <a:lstStyle/>
                    <a:p>
                      <a:r>
                        <a:rPr lang="en-US" sz="1200" b="1" dirty="0" smtClean="0">
                          <a:latin typeface="Arial"/>
                          <a:cs typeface="Arial"/>
                        </a:rPr>
                        <a:t>0.05</a:t>
                      </a:r>
                      <a:endParaRPr lang="en-US" sz="1200" b="1" dirty="0">
                        <a:latin typeface="Arial"/>
                        <a:cs typeface="Arial"/>
                      </a:endParaRPr>
                    </a:p>
                  </a:txBody>
                  <a:tcPr/>
                </a:tc>
                <a:tc>
                  <a:txBody>
                    <a:bodyPr/>
                    <a:lstStyle/>
                    <a:p>
                      <a:pPr algn="ctr"/>
                      <a:r>
                        <a:rPr lang="en-US" sz="1200" b="1" dirty="0" smtClean="0">
                          <a:latin typeface="Arial"/>
                          <a:cs typeface="Arial"/>
                        </a:rPr>
                        <a:t>0.035</a:t>
                      </a:r>
                      <a:endParaRPr lang="en-US" sz="1200" b="1" dirty="0">
                        <a:latin typeface="Arial"/>
                        <a:cs typeface="Arial"/>
                      </a:endParaRPr>
                    </a:p>
                  </a:txBody>
                  <a:tcPr/>
                </a:tc>
                <a:tc>
                  <a:txBody>
                    <a:bodyPr/>
                    <a:lstStyle/>
                    <a:p>
                      <a:r>
                        <a:rPr lang="en-US" sz="1200" b="1" dirty="0" smtClean="0">
                          <a:latin typeface="Arial"/>
                          <a:cs typeface="Arial"/>
                        </a:rPr>
                        <a:t>0.05</a:t>
                      </a:r>
                      <a:endParaRPr lang="en-US" sz="1200" b="1" dirty="0">
                        <a:latin typeface="Arial"/>
                        <a:cs typeface="Arial"/>
                      </a:endParaRPr>
                    </a:p>
                  </a:txBody>
                  <a:tcPr/>
                </a:tc>
                <a:tc>
                  <a:txBody>
                    <a:bodyPr/>
                    <a:lstStyle/>
                    <a:p>
                      <a:r>
                        <a:rPr lang="en-US" sz="1200" b="1" dirty="0" smtClean="0">
                          <a:latin typeface="Arial"/>
                          <a:cs typeface="Arial"/>
                        </a:rPr>
                        <a:t>0.04</a:t>
                      </a:r>
                      <a:endParaRPr lang="en-US" sz="1200" b="1" dirty="0">
                        <a:latin typeface="Arial"/>
                        <a:cs typeface="Arial"/>
                      </a:endParaRPr>
                    </a:p>
                  </a:txBody>
                  <a:tcPr/>
                </a:tc>
                <a:tc>
                  <a:txBody>
                    <a:bodyPr/>
                    <a:lstStyle/>
                    <a:p>
                      <a:pPr algn="ctr"/>
                      <a:r>
                        <a:rPr lang="en-US" sz="1200" b="1" dirty="0" smtClean="0">
                          <a:latin typeface="Arial"/>
                          <a:cs typeface="Arial"/>
                        </a:rPr>
                        <a:t>0.045</a:t>
                      </a:r>
                      <a:endParaRPr lang="en-US" sz="1200" b="1" dirty="0">
                        <a:latin typeface="Arial"/>
                        <a:cs typeface="Arial"/>
                      </a:endParaRPr>
                    </a:p>
                  </a:txBody>
                  <a:tcPr/>
                </a:tc>
                <a:tc>
                  <a:txBody>
                    <a:bodyPr/>
                    <a:lstStyle/>
                    <a:p>
                      <a:r>
                        <a:rPr lang="en-US" sz="1200" b="1" dirty="0" smtClean="0">
                          <a:latin typeface="Arial"/>
                          <a:cs typeface="Arial"/>
                        </a:rPr>
                        <a:t>0.04</a:t>
                      </a:r>
                      <a:endParaRPr lang="en-US" sz="1200" b="1" dirty="0">
                        <a:latin typeface="Arial"/>
                        <a:cs typeface="Arial"/>
                      </a:endParaRPr>
                    </a:p>
                  </a:txBody>
                  <a:tcPr/>
                </a:tc>
                <a:tc>
                  <a:txBody>
                    <a:bodyPr/>
                    <a:lstStyle/>
                    <a:p>
                      <a:r>
                        <a:rPr lang="en-US" sz="1200" b="1" dirty="0" smtClean="0">
                          <a:latin typeface="Arial"/>
                          <a:cs typeface="Arial"/>
                        </a:rPr>
                        <a:t>0.04</a:t>
                      </a:r>
                      <a:endParaRPr lang="en-US" sz="1200" b="1" dirty="0">
                        <a:latin typeface="Arial"/>
                        <a:cs typeface="Arial"/>
                      </a:endParaRPr>
                    </a:p>
                  </a:txBody>
                  <a:tcPr/>
                </a:tc>
                <a:tc>
                  <a:txBody>
                    <a:bodyPr/>
                    <a:lstStyle/>
                    <a:p>
                      <a:pPr algn="ctr"/>
                      <a:r>
                        <a:rPr lang="en-US" sz="1200" b="1" dirty="0" smtClean="0">
                          <a:latin typeface="Arial"/>
                          <a:cs typeface="Arial"/>
                        </a:rPr>
                        <a:t>0.04</a:t>
                      </a:r>
                      <a:endParaRPr lang="en-US" sz="1200" b="1" dirty="0">
                        <a:latin typeface="Arial"/>
                        <a:cs typeface="Arial"/>
                      </a:endParaRPr>
                    </a:p>
                  </a:txBody>
                  <a:tcPr/>
                </a:tc>
                <a:tc>
                  <a:txBody>
                    <a:bodyPr/>
                    <a:lstStyle/>
                    <a:p>
                      <a:r>
                        <a:rPr lang="en-US" sz="1200" b="1" dirty="0" smtClean="0">
                          <a:latin typeface="Arial"/>
                          <a:cs typeface="Arial"/>
                        </a:rPr>
                        <a:t>0.00</a:t>
                      </a:r>
                      <a:endParaRPr lang="en-US" sz="1200" b="1" dirty="0">
                        <a:latin typeface="Arial"/>
                        <a:cs typeface="Arial"/>
                      </a:endParaRPr>
                    </a:p>
                  </a:txBody>
                  <a:tcPr/>
                </a:tc>
                <a:tc>
                  <a:txBody>
                    <a:bodyPr/>
                    <a:lstStyle/>
                    <a:p>
                      <a:r>
                        <a:rPr lang="en-US" sz="1200" b="1" dirty="0" smtClean="0">
                          <a:latin typeface="Arial"/>
                          <a:cs typeface="Arial"/>
                        </a:rPr>
                        <a:t>0.00</a:t>
                      </a:r>
                      <a:endParaRPr lang="en-US" sz="1200" b="1" dirty="0">
                        <a:latin typeface="Arial"/>
                        <a:cs typeface="Arial"/>
                      </a:endParaRPr>
                    </a:p>
                  </a:txBody>
                  <a:tcPr/>
                </a:tc>
                <a:tc>
                  <a:txBody>
                    <a:bodyPr/>
                    <a:lstStyle/>
                    <a:p>
                      <a:pPr algn="ctr"/>
                      <a:r>
                        <a:rPr lang="en-US" sz="1200" b="1" dirty="0" smtClean="0">
                          <a:latin typeface="Arial"/>
                          <a:cs typeface="Arial"/>
                        </a:rPr>
                        <a:t>0.00</a:t>
                      </a:r>
                      <a:endParaRPr lang="en-US" sz="1200" b="1" dirty="0">
                        <a:latin typeface="Arial"/>
                        <a:cs typeface="Arial"/>
                      </a:endParaRPr>
                    </a:p>
                  </a:txBody>
                  <a:tcPr/>
                </a:tc>
                <a:tc>
                  <a:txBody>
                    <a:bodyPr/>
                    <a:lstStyle/>
                    <a:p>
                      <a:pPr algn="ctr"/>
                      <a:r>
                        <a:rPr lang="en-US" sz="1200" b="1" dirty="0" smtClean="0">
                          <a:latin typeface="Arial"/>
                          <a:cs typeface="Arial"/>
                        </a:rPr>
                        <a:t>0.045</a:t>
                      </a:r>
                      <a:endParaRPr lang="en-US" sz="1200" b="1" dirty="0">
                        <a:latin typeface="Arial"/>
                        <a:cs typeface="Arial"/>
                      </a:endParaRPr>
                    </a:p>
                  </a:txBody>
                  <a:tcPr/>
                </a:tc>
              </a:tr>
            </a:tbl>
          </a:graphicData>
        </a:graphic>
      </p:graphicFrame>
      <p:sp>
        <p:nvSpPr>
          <p:cNvPr id="12" name="TextBox 11"/>
          <p:cNvSpPr txBox="1"/>
          <p:nvPr/>
        </p:nvSpPr>
        <p:spPr>
          <a:xfrm>
            <a:off x="190500" y="838200"/>
            <a:ext cx="8763000" cy="584776"/>
          </a:xfrm>
          <a:prstGeom prst="rect">
            <a:avLst/>
          </a:prstGeom>
          <a:noFill/>
        </p:spPr>
        <p:txBody>
          <a:bodyPr wrap="square" rtlCol="0">
            <a:spAutoFit/>
          </a:bodyPr>
          <a:lstStyle/>
          <a:p>
            <a:pPr marL="285750" indent="-285750">
              <a:buClr>
                <a:srgbClr val="FF0000"/>
              </a:buClr>
              <a:buSzPct val="200000"/>
              <a:buFont typeface="Arial"/>
              <a:buChar char="•"/>
            </a:pPr>
            <a:r>
              <a:rPr lang="en-US" sz="1600" b="1" dirty="0">
                <a:cs typeface="Arial"/>
              </a:rPr>
              <a:t>M</a:t>
            </a:r>
            <a:r>
              <a:rPr lang="en-US" sz="1600" b="1" dirty="0" smtClean="0">
                <a:cs typeface="Arial"/>
              </a:rPr>
              <a:t>easured using FEI Quanta 200 Scanning Elemental Microscope (SEM) and from Energy-dispersive X-ray Spectroscopy (EDS) technique. </a:t>
            </a:r>
            <a:endParaRPr lang="en-US" sz="1600" b="1" dirty="0">
              <a:cs typeface="Arial"/>
            </a:endParaRPr>
          </a:p>
        </p:txBody>
      </p:sp>
      <p:sp>
        <p:nvSpPr>
          <p:cNvPr id="2" name="Oval 1"/>
          <p:cNvSpPr/>
          <p:nvPr/>
        </p:nvSpPr>
        <p:spPr>
          <a:xfrm>
            <a:off x="8077200" y="2438400"/>
            <a:ext cx="876300" cy="365760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914400" y="3657600"/>
            <a:ext cx="6798105" cy="646331"/>
          </a:xfrm>
          <a:prstGeom prst="rect">
            <a:avLst/>
          </a:prstGeom>
          <a:solidFill>
            <a:schemeClr val="accent3">
              <a:lumMod val="40000"/>
              <a:lumOff val="60000"/>
            </a:schemeClr>
          </a:solidFill>
          <a:ln w="57150" cmpd="sng">
            <a:solidFill>
              <a:srgbClr val="CF1035"/>
            </a:solidFill>
          </a:ln>
        </p:spPr>
        <p:txBody>
          <a:bodyPr wrap="none" rtlCol="0">
            <a:spAutoFit/>
          </a:bodyPr>
          <a:lstStyle/>
          <a:p>
            <a:r>
              <a:rPr lang="en-US" sz="3600" dirty="0" smtClean="0"/>
              <a:t>Variation in composition is less than 3%</a:t>
            </a:r>
            <a:endParaRPr lang="en-US" sz="3600" dirty="0"/>
          </a:p>
        </p:txBody>
      </p:sp>
      <p:sp>
        <p:nvSpPr>
          <p:cNvPr id="10" name="TextBox 9"/>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3" name="TextBox 12"/>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extLst>
      <p:ext uri="{BB962C8B-B14F-4D97-AF65-F5344CB8AC3E}">
        <p14:creationId xmlns:p14="http://schemas.microsoft.com/office/powerpoint/2010/main" val="3092728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40496" cy="762000"/>
          </a:xfrm>
        </p:spPr>
        <p:txBody>
          <a:bodyPr/>
          <a:lstStyle/>
          <a:p>
            <a:r>
              <a:rPr lang="en-US" sz="4400" b="1" dirty="0">
                <a:solidFill>
                  <a:srgbClr val="FF0000"/>
                </a:solidFill>
                <a:latin typeface="+mn-lt"/>
              </a:rPr>
              <a:t> </a:t>
            </a:r>
            <a:r>
              <a:rPr lang="en-US" sz="4400" b="1" dirty="0" smtClean="0">
                <a:solidFill>
                  <a:srgbClr val="FF0000"/>
                </a:solidFill>
                <a:latin typeface="+mn-lt"/>
              </a:rPr>
              <a:t>         Density Measurement</a:t>
            </a:r>
            <a:endParaRPr lang="en-US" sz="44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6</a:t>
            </a:fld>
            <a:endParaRPr lang="en-US" dirty="0"/>
          </a:p>
        </p:txBody>
      </p:sp>
      <p:sp>
        <p:nvSpPr>
          <p:cNvPr id="12" name="Content Placeholder 3"/>
          <p:cNvSpPr>
            <a:spLocks noGrp="1"/>
          </p:cNvSpPr>
          <p:nvPr>
            <p:ph idx="1"/>
          </p:nvPr>
        </p:nvSpPr>
        <p:spPr>
          <a:xfrm>
            <a:off x="304800" y="1066800"/>
            <a:ext cx="8534400" cy="5029200"/>
          </a:xfrm>
        </p:spPr>
        <p:txBody>
          <a:bodyPr>
            <a:normAutofit/>
          </a:bodyPr>
          <a:lstStyle/>
          <a:p>
            <a:r>
              <a:rPr lang="en-US" sz="2400" b="1" dirty="0" smtClean="0"/>
              <a:t>The density of the glass samples were measured using METTLER-AE163 laboratory weighing balance, which works on the Archimedes </a:t>
            </a:r>
            <a:r>
              <a:rPr lang="en-US" sz="2400" b="1" dirty="0"/>
              <a:t>buoyancy principle</a:t>
            </a:r>
            <a:r>
              <a:rPr lang="en-US" sz="2400" b="1" dirty="0" smtClean="0"/>
              <a:t>. </a:t>
            </a:r>
            <a:r>
              <a:rPr lang="en-US" sz="2400" b="1" dirty="0"/>
              <a:t>The pure water is used </a:t>
            </a:r>
            <a:r>
              <a:rPr lang="en-US" sz="2400" b="1" dirty="0" smtClean="0"/>
              <a:t>as </a:t>
            </a:r>
            <a:r>
              <a:rPr lang="en-US" sz="2400" b="1" dirty="0"/>
              <a:t>reference </a:t>
            </a:r>
            <a:r>
              <a:rPr lang="en-US" sz="2400" b="1" dirty="0" smtClean="0"/>
              <a:t>fluid. </a:t>
            </a:r>
            <a:endParaRPr lang="en-US" sz="2000" dirty="0" smtClean="0"/>
          </a:p>
          <a:p>
            <a:pPr marL="0" indent="0" algn="ctr">
              <a:buNone/>
            </a:pPr>
            <a:r>
              <a:rPr lang="en-US" sz="2800" b="1" dirty="0" smtClean="0"/>
              <a:t>  </a:t>
            </a:r>
            <a:r>
              <a:rPr lang="en-US" sz="2400" b="1" dirty="0" smtClean="0"/>
              <a:t>Volume </a:t>
            </a:r>
            <a:r>
              <a:rPr lang="en-US" sz="2400" b="1" dirty="0"/>
              <a:t>of the sunken object = Volume of the displaced </a:t>
            </a:r>
            <a:r>
              <a:rPr lang="en-US" sz="2400" b="1" dirty="0" smtClean="0"/>
              <a:t>fluid</a:t>
            </a:r>
          </a:p>
          <a:p>
            <a:pPr marL="0" indent="0" algn="ctr">
              <a:buNone/>
            </a:pPr>
            <a:r>
              <a:rPr lang="en-US" sz="2400" b="1" dirty="0" smtClean="0"/>
              <a:t>                </a:t>
            </a:r>
            <a:r>
              <a:rPr lang="en-US" sz="2400" b="1" dirty="0" smtClean="0">
                <a:solidFill>
                  <a:srgbClr val="FF0000"/>
                </a:solidFill>
              </a:rPr>
              <a:t> </a:t>
            </a:r>
            <a:r>
              <a:rPr lang="el-GR" sz="2400" b="1" dirty="0" smtClean="0">
                <a:solidFill>
                  <a:srgbClr val="FF0000"/>
                </a:solidFill>
              </a:rPr>
              <a:t>ρ</a:t>
            </a:r>
            <a:r>
              <a:rPr lang="en-US" sz="2400" b="1" dirty="0" smtClean="0">
                <a:solidFill>
                  <a:srgbClr val="FF0000"/>
                </a:solidFill>
              </a:rPr>
              <a:t> = (W</a:t>
            </a:r>
            <a:r>
              <a:rPr lang="en-US" sz="2400" b="1" baseline="-25000" dirty="0" smtClean="0">
                <a:solidFill>
                  <a:srgbClr val="FF0000"/>
                </a:solidFill>
              </a:rPr>
              <a:t>1</a:t>
            </a:r>
            <a:r>
              <a:rPr lang="en-US" sz="2400" b="1" dirty="0" smtClean="0">
                <a:solidFill>
                  <a:srgbClr val="FF0000"/>
                </a:solidFill>
              </a:rPr>
              <a:t>/W</a:t>
            </a:r>
            <a:r>
              <a:rPr lang="en-US" sz="2400" b="1" baseline="-25000" dirty="0" smtClean="0">
                <a:solidFill>
                  <a:srgbClr val="FF0000"/>
                </a:solidFill>
              </a:rPr>
              <a:t>2</a:t>
            </a:r>
            <a:r>
              <a:rPr lang="en-US" sz="2400" b="1" dirty="0" smtClean="0">
                <a:solidFill>
                  <a:srgbClr val="FF0000"/>
                </a:solidFill>
              </a:rPr>
              <a:t>)</a:t>
            </a:r>
            <a:r>
              <a:rPr lang="en-US" sz="2400" b="1" baseline="-25000" dirty="0">
                <a:solidFill>
                  <a:srgbClr val="FF0000"/>
                </a:solidFill>
              </a:rPr>
              <a:t> </a:t>
            </a:r>
            <a:r>
              <a:rPr lang="el-GR" sz="2400" b="1" dirty="0" smtClean="0">
                <a:solidFill>
                  <a:srgbClr val="FF0000"/>
                </a:solidFill>
              </a:rPr>
              <a:t>ρ</a:t>
            </a:r>
            <a:r>
              <a:rPr lang="en-US" sz="2400" b="1" baseline="-25000" dirty="0" smtClean="0">
                <a:solidFill>
                  <a:srgbClr val="FF0000"/>
                </a:solidFill>
              </a:rPr>
              <a:t>0,</a:t>
            </a:r>
            <a:r>
              <a:rPr lang="en-US" sz="2400" b="1" dirty="0" smtClean="0"/>
              <a:t>                     </a:t>
            </a:r>
            <a:endParaRPr lang="en-US" sz="2400" b="1" baseline="-25000" dirty="0" smtClean="0"/>
          </a:p>
          <a:p>
            <a:pPr marL="0" indent="0">
              <a:buNone/>
            </a:pPr>
            <a:r>
              <a:rPr lang="en-US" sz="2400" baseline="-25000" dirty="0"/>
              <a:t> </a:t>
            </a:r>
            <a:r>
              <a:rPr lang="en-US" sz="2400" baseline="-25000" dirty="0" smtClean="0"/>
              <a:t>         </a:t>
            </a:r>
            <a:r>
              <a:rPr lang="en-US" sz="2400" b="1" dirty="0" smtClean="0"/>
              <a:t>W</a:t>
            </a:r>
            <a:r>
              <a:rPr lang="en-US" sz="2400" b="1" baseline="-25000" dirty="0" smtClean="0"/>
              <a:t>1 </a:t>
            </a:r>
            <a:r>
              <a:rPr lang="en-US" sz="2400" b="1" dirty="0" smtClean="0"/>
              <a:t>= Weight of the object in air, </a:t>
            </a:r>
          </a:p>
          <a:p>
            <a:pPr marL="0" indent="0">
              <a:buNone/>
            </a:pPr>
            <a:r>
              <a:rPr lang="en-US" sz="2400" b="1" dirty="0"/>
              <a:t> </a:t>
            </a:r>
            <a:r>
              <a:rPr lang="en-US" sz="2400" b="1" dirty="0" smtClean="0"/>
              <a:t>       W</a:t>
            </a:r>
            <a:r>
              <a:rPr lang="en-US" sz="2400" b="1" baseline="-25000" dirty="0" smtClean="0"/>
              <a:t>2</a:t>
            </a:r>
            <a:r>
              <a:rPr lang="en-US" sz="2400" b="1" dirty="0" smtClean="0"/>
              <a:t> = (Weight of object in air </a:t>
            </a:r>
            <a:r>
              <a:rPr lang="en-US" sz="2400" b="1" dirty="0"/>
              <a:t>– Apparent weight of object in water), </a:t>
            </a:r>
            <a:endParaRPr lang="en-US" sz="2400" b="1" dirty="0" smtClean="0"/>
          </a:p>
          <a:p>
            <a:pPr marL="0" indent="0">
              <a:buNone/>
            </a:pPr>
            <a:r>
              <a:rPr lang="en-US" sz="2400" b="1" dirty="0" smtClean="0"/>
              <a:t>        </a:t>
            </a:r>
            <a:r>
              <a:rPr lang="el-GR" sz="2400" b="1" dirty="0" smtClean="0"/>
              <a:t>ρ</a:t>
            </a:r>
            <a:r>
              <a:rPr lang="en-US" sz="2400" b="1" baseline="-25000" dirty="0" smtClean="0"/>
              <a:t>0</a:t>
            </a:r>
            <a:r>
              <a:rPr lang="en-US" sz="2400" b="1" dirty="0" smtClean="0"/>
              <a:t> = density of water at 27.4</a:t>
            </a:r>
            <a:r>
              <a:rPr lang="en-US" sz="2400" b="1" baseline="30000" dirty="0" smtClean="0"/>
              <a:t>0</a:t>
            </a:r>
            <a:r>
              <a:rPr lang="en-US" sz="2400" b="1" dirty="0" smtClean="0"/>
              <a:t>C</a:t>
            </a:r>
          </a:p>
          <a:p>
            <a:pPr marL="0" indent="0">
              <a:buNone/>
            </a:pPr>
            <a:r>
              <a:rPr lang="en-US" sz="2400" b="1" dirty="0"/>
              <a:t> </a:t>
            </a:r>
            <a:r>
              <a:rPr lang="en-US" sz="2400" b="1" dirty="0" smtClean="0"/>
              <a:t>       (room temperature) = 0.996676 g/cc.</a:t>
            </a:r>
          </a:p>
        </p:txBody>
      </p:sp>
      <p:sp>
        <p:nvSpPr>
          <p:cNvPr id="6" name="TextBox 5"/>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7" name="TextBox 6"/>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extLst>
      <p:ext uri="{BB962C8B-B14F-4D97-AF65-F5344CB8AC3E}">
        <p14:creationId xmlns:p14="http://schemas.microsoft.com/office/powerpoint/2010/main" val="1606729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500"/>
                                        <p:tgtEl>
                                          <p:spTgt spid="1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dissolve">
                                      <p:cBhvr>
                                        <p:cTn id="18" dur="500"/>
                                        <p:tgtEl>
                                          <p:spTgt spid="12">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dissolve">
                                      <p:cBhvr>
                                        <p:cTn id="21" dur="500"/>
                                        <p:tgtEl>
                                          <p:spTgt spid="12">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dissolve">
                                      <p:cBhvr>
                                        <p:cTn id="24" dur="500"/>
                                        <p:tgtEl>
                                          <p:spTgt spid="12">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dissolve">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A429F7-A400-3640-8ED9-E331FAC8620E}" type="slidenum">
              <a:rPr lang="en-US" smtClean="0"/>
              <a:pPr/>
              <a:t>7</a:t>
            </a:fld>
            <a:endParaRPr lang="en-US" dirty="0"/>
          </a:p>
        </p:txBody>
      </p:sp>
      <p:sp>
        <p:nvSpPr>
          <p:cNvPr id="4" name="TextBox 3"/>
          <p:cNvSpPr txBox="1"/>
          <p:nvPr/>
        </p:nvSpPr>
        <p:spPr>
          <a:xfrm>
            <a:off x="192860" y="54114"/>
            <a:ext cx="6801862" cy="707886"/>
          </a:xfrm>
          <a:prstGeom prst="rect">
            <a:avLst/>
          </a:prstGeom>
          <a:noFill/>
        </p:spPr>
        <p:txBody>
          <a:bodyPr wrap="none" rtlCol="0">
            <a:spAutoFit/>
          </a:bodyPr>
          <a:lstStyle/>
          <a:p>
            <a:r>
              <a:rPr lang="en-US" sz="4000" b="1" dirty="0">
                <a:solidFill>
                  <a:srgbClr val="FF0000"/>
                </a:solidFill>
              </a:rPr>
              <a:t> </a:t>
            </a:r>
            <a:r>
              <a:rPr lang="en-US" sz="4000" b="1" dirty="0" smtClean="0">
                <a:solidFill>
                  <a:srgbClr val="FF0000"/>
                </a:solidFill>
              </a:rPr>
              <a:t>               Density Measurement </a:t>
            </a:r>
            <a:endParaRPr lang="en-US" sz="4000" b="1" dirty="0">
              <a:solidFill>
                <a:srgbClr val="FF0000"/>
              </a:solidFill>
            </a:endParaRPr>
          </a:p>
        </p:txBody>
      </p:sp>
      <p:sp>
        <p:nvSpPr>
          <p:cNvPr id="2" name="TextBox 1"/>
          <p:cNvSpPr txBox="1"/>
          <p:nvPr/>
        </p:nvSpPr>
        <p:spPr>
          <a:xfrm>
            <a:off x="4035778" y="2271889"/>
            <a:ext cx="184666" cy="369332"/>
          </a:xfrm>
          <a:prstGeom prst="rect">
            <a:avLst/>
          </a:prstGeom>
          <a:noFill/>
        </p:spPr>
        <p:txBody>
          <a:bodyPr wrap="none" rtlCol="0">
            <a:spAutoFit/>
          </a:bodyPr>
          <a:lstStyle/>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909818834"/>
              </p:ext>
            </p:extLst>
          </p:nvPr>
        </p:nvGraphicFramePr>
        <p:xfrm>
          <a:off x="421458" y="914400"/>
          <a:ext cx="8417742" cy="5303519"/>
        </p:xfrm>
        <a:graphic>
          <a:graphicData uri="http://schemas.openxmlformats.org/drawingml/2006/table">
            <a:tbl>
              <a:tblPr firstRow="1" bandRow="1">
                <a:tableStyleId>{5C22544A-7EE6-4342-B048-85BDC9FD1C3A}</a:tableStyleId>
              </a:tblPr>
              <a:tblGrid>
                <a:gridCol w="1712083"/>
                <a:gridCol w="1093831"/>
                <a:gridCol w="1402957"/>
                <a:gridCol w="1402957"/>
                <a:gridCol w="1402957"/>
                <a:gridCol w="1402957"/>
              </a:tblGrid>
              <a:tr h="840828">
                <a:tc>
                  <a:txBody>
                    <a:bodyPr/>
                    <a:lstStyle/>
                    <a:p>
                      <a:pPr algn="ctr"/>
                      <a:r>
                        <a:rPr lang="en-US" dirty="0" smtClean="0"/>
                        <a:t>Manufacturer</a:t>
                      </a:r>
                      <a:endParaRPr lang="en-US" dirty="0"/>
                    </a:p>
                  </a:txBody>
                  <a:tcPr/>
                </a:tc>
                <a:tc>
                  <a:txBody>
                    <a:bodyPr/>
                    <a:lstStyle/>
                    <a:p>
                      <a:pPr algn="ctr"/>
                      <a:r>
                        <a:rPr lang="en-US" dirty="0" smtClean="0"/>
                        <a:t>Sample number</a:t>
                      </a:r>
                      <a:endParaRPr lang="en-US" dirty="0"/>
                    </a:p>
                  </a:txBody>
                  <a:tcPr/>
                </a:tc>
                <a:tc>
                  <a:txBody>
                    <a:bodyPr/>
                    <a:lstStyle/>
                    <a:p>
                      <a:pPr algn="ctr"/>
                      <a:r>
                        <a:rPr lang="en-US" dirty="0" smtClean="0"/>
                        <a:t>W1 (g)</a:t>
                      </a:r>
                      <a:endParaRPr lang="en-US" dirty="0"/>
                    </a:p>
                  </a:txBody>
                  <a:tcPr/>
                </a:tc>
                <a:tc>
                  <a:txBody>
                    <a:bodyPr/>
                    <a:lstStyle/>
                    <a:p>
                      <a:pPr algn="ctr"/>
                      <a:r>
                        <a:rPr lang="en-US" dirty="0" smtClean="0"/>
                        <a:t>W2 (g)</a:t>
                      </a:r>
                      <a:endParaRPr lang="en-US" dirty="0"/>
                    </a:p>
                  </a:txBody>
                  <a:tcPr/>
                </a:tc>
                <a:tc>
                  <a:txBody>
                    <a:bodyPr/>
                    <a:lstStyle/>
                    <a:p>
                      <a:pPr algn="ctr"/>
                      <a:r>
                        <a:rPr lang="en-US" dirty="0" smtClean="0"/>
                        <a:t>Density (g/cc)</a:t>
                      </a:r>
                      <a:endParaRPr lang="en-US" dirty="0"/>
                    </a:p>
                  </a:txBody>
                  <a:tcPr/>
                </a:tc>
                <a:tc>
                  <a:txBody>
                    <a:bodyPr/>
                    <a:lstStyle/>
                    <a:p>
                      <a:pPr algn="ctr"/>
                      <a:r>
                        <a:rPr lang="en-US" dirty="0" smtClean="0"/>
                        <a:t>Average density (g/cc)</a:t>
                      </a:r>
                      <a:endParaRPr lang="en-US" dirty="0"/>
                    </a:p>
                  </a:txBody>
                  <a:tcPr/>
                </a:tc>
              </a:tr>
              <a:tr h="336331">
                <a:tc rowSpan="3">
                  <a:txBody>
                    <a:bodyPr/>
                    <a:lstStyle/>
                    <a:p>
                      <a:pPr algn="ctr"/>
                      <a:r>
                        <a:rPr lang="en-US" dirty="0" smtClean="0"/>
                        <a:t>Asahi</a:t>
                      </a:r>
                      <a:endParaRPr lang="en-US" dirty="0"/>
                    </a:p>
                  </a:txBody>
                  <a:tcPr/>
                </a:tc>
                <a:tc>
                  <a:txBody>
                    <a:bodyPr/>
                    <a:lstStyle/>
                    <a:p>
                      <a:pPr algn="ctr"/>
                      <a:r>
                        <a:rPr lang="en-US" dirty="0" smtClean="0"/>
                        <a:t>1</a:t>
                      </a:r>
                      <a:endParaRPr lang="en-US" dirty="0"/>
                    </a:p>
                  </a:txBody>
                  <a:tcPr/>
                </a:tc>
                <a:tc>
                  <a:txBody>
                    <a:bodyPr/>
                    <a:lstStyle/>
                    <a:p>
                      <a:pPr algn="ctr"/>
                      <a:r>
                        <a:rPr lang="en-US" dirty="0" smtClean="0"/>
                        <a:t>0.8958</a:t>
                      </a:r>
                      <a:endParaRPr lang="en-US" dirty="0"/>
                    </a:p>
                  </a:txBody>
                  <a:tcPr/>
                </a:tc>
                <a:tc>
                  <a:txBody>
                    <a:bodyPr/>
                    <a:lstStyle/>
                    <a:p>
                      <a:pPr algn="ctr"/>
                      <a:r>
                        <a:rPr lang="en-US" dirty="0" smtClean="0"/>
                        <a:t>0.357</a:t>
                      </a:r>
                      <a:endParaRPr lang="en-US" dirty="0"/>
                    </a:p>
                  </a:txBody>
                  <a:tcPr/>
                </a:tc>
                <a:tc>
                  <a:txBody>
                    <a:bodyPr/>
                    <a:lstStyle/>
                    <a:p>
                      <a:pPr algn="ctr"/>
                      <a:r>
                        <a:rPr lang="en-US" dirty="0" smtClean="0"/>
                        <a:t>2.5</a:t>
                      </a:r>
                      <a:endParaRPr lang="en-US" dirty="0"/>
                    </a:p>
                  </a:txBody>
                  <a:tcPr/>
                </a:tc>
                <a:tc rowSpan="3">
                  <a:txBody>
                    <a:bodyPr/>
                    <a:lstStyle/>
                    <a:p>
                      <a:pPr algn="ctr"/>
                      <a:r>
                        <a:rPr lang="en-US" dirty="0" smtClean="0"/>
                        <a:t>2.4996</a:t>
                      </a:r>
                      <a:endParaRPr lang="en-US" dirty="0"/>
                    </a:p>
                  </a:txBody>
                  <a:tcPr/>
                </a:tc>
              </a:tr>
              <a:tr h="336331">
                <a:tc vMerge="1">
                  <a:txBody>
                    <a:bodyPr/>
                    <a:lstStyle/>
                    <a:p>
                      <a:endParaRPr lang="en-US"/>
                    </a:p>
                  </a:txBody>
                  <a:tcPr/>
                </a:tc>
                <a:tc>
                  <a:txBody>
                    <a:bodyPr/>
                    <a:lstStyle/>
                    <a:p>
                      <a:pPr algn="ctr"/>
                      <a:r>
                        <a:rPr lang="en-US" dirty="0" smtClean="0"/>
                        <a:t>2</a:t>
                      </a:r>
                      <a:endParaRPr lang="en-US" dirty="0"/>
                    </a:p>
                  </a:txBody>
                  <a:tcPr/>
                </a:tc>
                <a:tc>
                  <a:txBody>
                    <a:bodyPr/>
                    <a:lstStyle/>
                    <a:p>
                      <a:pPr algn="ctr"/>
                      <a:r>
                        <a:rPr lang="en-US" dirty="0" smtClean="0"/>
                        <a:t>0.9464</a:t>
                      </a:r>
                      <a:endParaRPr lang="en-US" dirty="0"/>
                    </a:p>
                  </a:txBody>
                  <a:tcPr/>
                </a:tc>
                <a:tc>
                  <a:txBody>
                    <a:bodyPr/>
                    <a:lstStyle/>
                    <a:p>
                      <a:pPr algn="ctr"/>
                      <a:r>
                        <a:rPr lang="en-US" dirty="0" smtClean="0"/>
                        <a:t>0.3757</a:t>
                      </a:r>
                      <a:endParaRPr lang="en-US" dirty="0"/>
                    </a:p>
                  </a:txBody>
                  <a:tcPr/>
                </a:tc>
                <a:tc>
                  <a:txBody>
                    <a:bodyPr/>
                    <a:lstStyle/>
                    <a:p>
                      <a:pPr algn="ctr"/>
                      <a:r>
                        <a:rPr lang="en-US" dirty="0" smtClean="0"/>
                        <a:t>2.51</a:t>
                      </a:r>
                      <a:endParaRPr lang="en-US" dirty="0"/>
                    </a:p>
                  </a:txBody>
                  <a:tcPr/>
                </a:tc>
                <a:tc vMerge="1">
                  <a:txBody>
                    <a:bodyPr/>
                    <a:lstStyle/>
                    <a:p>
                      <a:endParaRPr lang="en-US"/>
                    </a:p>
                  </a:txBody>
                  <a:tcPr/>
                </a:tc>
              </a:tr>
              <a:tr h="336331">
                <a:tc vMerge="1">
                  <a:txBody>
                    <a:bodyPr/>
                    <a:lstStyle/>
                    <a:p>
                      <a:endParaRPr lang="en-US"/>
                    </a:p>
                  </a:txBody>
                  <a:tcPr/>
                </a:tc>
                <a:tc>
                  <a:txBody>
                    <a:bodyPr/>
                    <a:lstStyle/>
                    <a:p>
                      <a:pPr algn="ctr"/>
                      <a:r>
                        <a:rPr lang="en-US" dirty="0" smtClean="0"/>
                        <a:t>3</a:t>
                      </a:r>
                      <a:endParaRPr lang="en-US" dirty="0"/>
                    </a:p>
                  </a:txBody>
                  <a:tcPr/>
                </a:tc>
                <a:tc>
                  <a:txBody>
                    <a:bodyPr/>
                    <a:lstStyle/>
                    <a:p>
                      <a:pPr algn="ctr"/>
                      <a:r>
                        <a:rPr lang="en-US" dirty="0" smtClean="0"/>
                        <a:t>0.8232</a:t>
                      </a:r>
                      <a:endParaRPr lang="en-US" dirty="0"/>
                    </a:p>
                  </a:txBody>
                  <a:tcPr/>
                </a:tc>
                <a:tc>
                  <a:txBody>
                    <a:bodyPr/>
                    <a:lstStyle/>
                    <a:p>
                      <a:pPr algn="ctr"/>
                      <a:r>
                        <a:rPr lang="en-US" dirty="0" smtClean="0"/>
                        <a:t>0.3296</a:t>
                      </a:r>
                      <a:endParaRPr lang="en-US" dirty="0"/>
                    </a:p>
                  </a:txBody>
                  <a:tcPr/>
                </a:tc>
                <a:tc>
                  <a:txBody>
                    <a:bodyPr/>
                    <a:lstStyle/>
                    <a:p>
                      <a:pPr algn="ctr"/>
                      <a:r>
                        <a:rPr lang="en-US" dirty="0" smtClean="0"/>
                        <a:t>2.489</a:t>
                      </a:r>
                      <a:endParaRPr lang="en-US" dirty="0"/>
                    </a:p>
                  </a:txBody>
                  <a:tcPr/>
                </a:tc>
                <a:tc vMerge="1">
                  <a:txBody>
                    <a:bodyPr/>
                    <a:lstStyle/>
                    <a:p>
                      <a:endParaRPr lang="en-US"/>
                    </a:p>
                  </a:txBody>
                  <a:tcPr/>
                </a:tc>
              </a:tr>
              <a:tr h="336331">
                <a:tc rowSpan="3">
                  <a:txBody>
                    <a:bodyPr/>
                    <a:lstStyle/>
                    <a:p>
                      <a:pPr algn="ctr"/>
                      <a:r>
                        <a:rPr lang="en-US" dirty="0" smtClean="0"/>
                        <a:t>Italian</a:t>
                      </a:r>
                      <a:endParaRPr lang="en-US" dirty="0"/>
                    </a:p>
                  </a:txBody>
                  <a:tcPr/>
                </a:tc>
                <a:tc>
                  <a:txBody>
                    <a:bodyPr/>
                    <a:lstStyle/>
                    <a:p>
                      <a:pPr algn="ctr"/>
                      <a:r>
                        <a:rPr lang="en-US" dirty="0" smtClean="0"/>
                        <a:t>1</a:t>
                      </a:r>
                      <a:endParaRPr lang="en-US" dirty="0"/>
                    </a:p>
                  </a:txBody>
                  <a:tcPr/>
                </a:tc>
                <a:tc>
                  <a:txBody>
                    <a:bodyPr/>
                    <a:lstStyle/>
                    <a:p>
                      <a:pPr algn="ctr"/>
                      <a:r>
                        <a:rPr lang="en-US" dirty="0" smtClean="0"/>
                        <a:t>0.5186</a:t>
                      </a:r>
                      <a:endParaRPr lang="en-US" dirty="0"/>
                    </a:p>
                  </a:txBody>
                  <a:tcPr/>
                </a:tc>
                <a:tc>
                  <a:txBody>
                    <a:bodyPr/>
                    <a:lstStyle/>
                    <a:p>
                      <a:pPr algn="ctr"/>
                      <a:r>
                        <a:rPr lang="en-US" dirty="0" smtClean="0"/>
                        <a:t>0.3148</a:t>
                      </a:r>
                      <a:endParaRPr lang="en-US" dirty="0"/>
                    </a:p>
                  </a:txBody>
                  <a:tcPr/>
                </a:tc>
                <a:tc>
                  <a:txBody>
                    <a:bodyPr/>
                    <a:lstStyle/>
                    <a:p>
                      <a:pPr algn="ctr"/>
                      <a:r>
                        <a:rPr lang="en-US" dirty="0" smtClean="0"/>
                        <a:t>1.6418</a:t>
                      </a:r>
                      <a:endParaRPr lang="en-US" dirty="0"/>
                    </a:p>
                  </a:txBody>
                  <a:tcPr/>
                </a:tc>
                <a:tc rowSpan="3">
                  <a:txBody>
                    <a:bodyPr/>
                    <a:lstStyle/>
                    <a:p>
                      <a:pPr algn="ctr"/>
                      <a:r>
                        <a:rPr lang="en-US" dirty="0" smtClean="0"/>
                        <a:t>1.6467</a:t>
                      </a:r>
                      <a:endParaRPr lang="en-US" dirty="0"/>
                    </a:p>
                  </a:txBody>
                  <a:tcPr/>
                </a:tc>
              </a:tr>
              <a:tr h="336331">
                <a:tc vMerge="1">
                  <a:txBody>
                    <a:bodyPr/>
                    <a:lstStyle/>
                    <a:p>
                      <a:endParaRPr lang="en-US"/>
                    </a:p>
                  </a:txBody>
                  <a:tcPr/>
                </a:tc>
                <a:tc>
                  <a:txBody>
                    <a:bodyPr/>
                    <a:lstStyle/>
                    <a:p>
                      <a:pPr algn="ctr"/>
                      <a:r>
                        <a:rPr lang="en-US" dirty="0" smtClean="0"/>
                        <a:t>2</a:t>
                      </a:r>
                      <a:endParaRPr lang="en-US" dirty="0"/>
                    </a:p>
                  </a:txBody>
                  <a:tcPr/>
                </a:tc>
                <a:tc>
                  <a:txBody>
                    <a:bodyPr/>
                    <a:lstStyle/>
                    <a:p>
                      <a:pPr algn="ctr"/>
                      <a:r>
                        <a:rPr lang="en-US" dirty="0" smtClean="0"/>
                        <a:t>0.5685</a:t>
                      </a:r>
                      <a:endParaRPr lang="en-US" dirty="0"/>
                    </a:p>
                  </a:txBody>
                  <a:tcPr/>
                </a:tc>
                <a:tc>
                  <a:txBody>
                    <a:bodyPr/>
                    <a:lstStyle/>
                    <a:p>
                      <a:pPr algn="ctr"/>
                      <a:r>
                        <a:rPr lang="en-US" dirty="0" smtClean="0"/>
                        <a:t>0.3464</a:t>
                      </a:r>
                      <a:endParaRPr lang="en-US" dirty="0"/>
                    </a:p>
                  </a:txBody>
                  <a:tcPr/>
                </a:tc>
                <a:tc>
                  <a:txBody>
                    <a:bodyPr/>
                    <a:lstStyle/>
                    <a:p>
                      <a:pPr algn="ctr"/>
                      <a:r>
                        <a:rPr lang="en-US" dirty="0" smtClean="0"/>
                        <a:t>1.6356</a:t>
                      </a:r>
                      <a:endParaRPr lang="en-US" dirty="0"/>
                    </a:p>
                  </a:txBody>
                  <a:tcPr/>
                </a:tc>
                <a:tc vMerge="1">
                  <a:txBody>
                    <a:bodyPr/>
                    <a:lstStyle/>
                    <a:p>
                      <a:endParaRPr lang="en-US"/>
                    </a:p>
                  </a:txBody>
                  <a:tcPr/>
                </a:tc>
              </a:tr>
              <a:tr h="336331">
                <a:tc vMerge="1">
                  <a:txBody>
                    <a:bodyPr/>
                    <a:lstStyle/>
                    <a:p>
                      <a:endParaRPr lang="en-US"/>
                    </a:p>
                  </a:txBody>
                  <a:tcPr/>
                </a:tc>
                <a:tc>
                  <a:txBody>
                    <a:bodyPr/>
                    <a:lstStyle/>
                    <a:p>
                      <a:pPr algn="ctr"/>
                      <a:r>
                        <a:rPr lang="en-US" dirty="0" smtClean="0"/>
                        <a:t>3</a:t>
                      </a:r>
                      <a:endParaRPr lang="en-US" dirty="0"/>
                    </a:p>
                  </a:txBody>
                  <a:tcPr/>
                </a:tc>
                <a:tc>
                  <a:txBody>
                    <a:bodyPr/>
                    <a:lstStyle/>
                    <a:p>
                      <a:pPr algn="ctr"/>
                      <a:r>
                        <a:rPr lang="en-US" dirty="0" smtClean="0"/>
                        <a:t>0.5801</a:t>
                      </a:r>
                      <a:endParaRPr lang="en-US" dirty="0"/>
                    </a:p>
                  </a:txBody>
                  <a:tcPr/>
                </a:tc>
                <a:tc>
                  <a:txBody>
                    <a:bodyPr/>
                    <a:lstStyle/>
                    <a:p>
                      <a:pPr algn="ctr"/>
                      <a:r>
                        <a:rPr lang="en-US" dirty="0" smtClean="0"/>
                        <a:t>0.3477</a:t>
                      </a:r>
                      <a:endParaRPr lang="en-US" dirty="0"/>
                    </a:p>
                  </a:txBody>
                  <a:tcPr/>
                </a:tc>
                <a:tc>
                  <a:txBody>
                    <a:bodyPr/>
                    <a:lstStyle/>
                    <a:p>
                      <a:pPr algn="ctr"/>
                      <a:r>
                        <a:rPr lang="en-US" dirty="0" smtClean="0"/>
                        <a:t>1.6627</a:t>
                      </a:r>
                      <a:endParaRPr lang="en-US" dirty="0"/>
                    </a:p>
                  </a:txBody>
                  <a:tcPr/>
                </a:tc>
                <a:tc vMerge="1">
                  <a:txBody>
                    <a:bodyPr/>
                    <a:lstStyle/>
                    <a:p>
                      <a:endParaRPr lang="en-US"/>
                    </a:p>
                  </a:txBody>
                  <a:tcPr/>
                </a:tc>
              </a:tr>
              <a:tr h="336331">
                <a:tc rowSpan="3">
                  <a:txBody>
                    <a:bodyPr/>
                    <a:lstStyle/>
                    <a:p>
                      <a:pPr algn="ctr"/>
                      <a:r>
                        <a:rPr lang="en-US" dirty="0" smtClean="0"/>
                        <a:t>Japanese</a:t>
                      </a:r>
                      <a:endParaRPr lang="en-US" dirty="0"/>
                    </a:p>
                  </a:txBody>
                  <a:tcPr/>
                </a:tc>
                <a:tc>
                  <a:txBody>
                    <a:bodyPr/>
                    <a:lstStyle/>
                    <a:p>
                      <a:pPr algn="ctr"/>
                      <a:r>
                        <a:rPr lang="en-US" dirty="0" smtClean="0"/>
                        <a:t>1</a:t>
                      </a:r>
                      <a:endParaRPr lang="en-US" dirty="0"/>
                    </a:p>
                  </a:txBody>
                  <a:tcPr/>
                </a:tc>
                <a:tc>
                  <a:txBody>
                    <a:bodyPr/>
                    <a:lstStyle/>
                    <a:p>
                      <a:pPr algn="ctr"/>
                      <a:r>
                        <a:rPr lang="en-US" dirty="0" smtClean="0"/>
                        <a:t>0.4414</a:t>
                      </a:r>
                      <a:endParaRPr lang="en-US" dirty="0"/>
                    </a:p>
                  </a:txBody>
                  <a:tcPr/>
                </a:tc>
                <a:tc>
                  <a:txBody>
                    <a:bodyPr/>
                    <a:lstStyle/>
                    <a:p>
                      <a:pPr algn="ctr"/>
                      <a:r>
                        <a:rPr lang="en-US" dirty="0" smtClean="0"/>
                        <a:t>0.1744</a:t>
                      </a:r>
                      <a:endParaRPr lang="en-US" dirty="0"/>
                    </a:p>
                  </a:txBody>
                  <a:tcPr/>
                </a:tc>
                <a:tc>
                  <a:txBody>
                    <a:bodyPr/>
                    <a:lstStyle/>
                    <a:p>
                      <a:pPr algn="ctr"/>
                      <a:r>
                        <a:rPr lang="en-US" dirty="0" smtClean="0"/>
                        <a:t>2.5224</a:t>
                      </a:r>
                      <a:endParaRPr lang="en-US" dirty="0"/>
                    </a:p>
                  </a:txBody>
                  <a:tcPr/>
                </a:tc>
                <a:tc rowSpan="3">
                  <a:txBody>
                    <a:bodyPr/>
                    <a:lstStyle/>
                    <a:p>
                      <a:pPr algn="ctr"/>
                      <a:r>
                        <a:rPr lang="en-US" dirty="0" smtClean="0"/>
                        <a:t>2.5029</a:t>
                      </a:r>
                      <a:endParaRPr lang="en-US" dirty="0"/>
                    </a:p>
                  </a:txBody>
                  <a:tcPr/>
                </a:tc>
              </a:tr>
              <a:tr h="336331">
                <a:tc vMerge="1">
                  <a:txBody>
                    <a:bodyPr/>
                    <a:lstStyle/>
                    <a:p>
                      <a:endParaRPr lang="en-US"/>
                    </a:p>
                  </a:txBody>
                  <a:tcPr/>
                </a:tc>
                <a:tc>
                  <a:txBody>
                    <a:bodyPr/>
                    <a:lstStyle/>
                    <a:p>
                      <a:pPr algn="ctr"/>
                      <a:r>
                        <a:rPr lang="en-US" dirty="0" smtClean="0"/>
                        <a:t>2</a:t>
                      </a:r>
                      <a:endParaRPr lang="en-US" dirty="0"/>
                    </a:p>
                  </a:txBody>
                  <a:tcPr/>
                </a:tc>
                <a:tc>
                  <a:txBody>
                    <a:bodyPr/>
                    <a:lstStyle/>
                    <a:p>
                      <a:pPr algn="ctr"/>
                      <a:r>
                        <a:rPr lang="en-US" dirty="0" smtClean="0"/>
                        <a:t>0.4052</a:t>
                      </a:r>
                      <a:endParaRPr lang="en-US" dirty="0"/>
                    </a:p>
                  </a:txBody>
                  <a:tcPr/>
                </a:tc>
                <a:tc>
                  <a:txBody>
                    <a:bodyPr/>
                    <a:lstStyle/>
                    <a:p>
                      <a:pPr algn="ctr"/>
                      <a:r>
                        <a:rPr lang="en-US" dirty="0" smtClean="0"/>
                        <a:t>0.1597</a:t>
                      </a:r>
                      <a:endParaRPr lang="en-US" dirty="0"/>
                    </a:p>
                  </a:txBody>
                  <a:tcPr/>
                </a:tc>
                <a:tc>
                  <a:txBody>
                    <a:bodyPr/>
                    <a:lstStyle/>
                    <a:p>
                      <a:pPr algn="ctr"/>
                      <a:r>
                        <a:rPr lang="en-US" dirty="0" smtClean="0"/>
                        <a:t>2.5286</a:t>
                      </a:r>
                      <a:endParaRPr lang="en-US" dirty="0"/>
                    </a:p>
                  </a:txBody>
                  <a:tcPr/>
                </a:tc>
                <a:tc vMerge="1">
                  <a:txBody>
                    <a:bodyPr/>
                    <a:lstStyle/>
                    <a:p>
                      <a:endParaRPr lang="en-US"/>
                    </a:p>
                  </a:txBody>
                  <a:tcPr/>
                </a:tc>
              </a:tr>
              <a:tr h="336331">
                <a:tc vMerge="1">
                  <a:txBody>
                    <a:bodyPr/>
                    <a:lstStyle/>
                    <a:p>
                      <a:endParaRPr lang="en-US"/>
                    </a:p>
                  </a:txBody>
                  <a:tcPr/>
                </a:tc>
                <a:tc>
                  <a:txBody>
                    <a:bodyPr/>
                    <a:lstStyle/>
                    <a:p>
                      <a:pPr algn="ctr"/>
                      <a:r>
                        <a:rPr lang="en-US" dirty="0" smtClean="0"/>
                        <a:t>3</a:t>
                      </a:r>
                      <a:endParaRPr lang="en-US" dirty="0"/>
                    </a:p>
                  </a:txBody>
                  <a:tcPr/>
                </a:tc>
                <a:tc>
                  <a:txBody>
                    <a:bodyPr/>
                    <a:lstStyle/>
                    <a:p>
                      <a:pPr algn="ctr"/>
                      <a:r>
                        <a:rPr lang="en-US" dirty="0" smtClean="0"/>
                        <a:t>0.4212</a:t>
                      </a:r>
                      <a:endParaRPr lang="en-US" dirty="0"/>
                    </a:p>
                  </a:txBody>
                  <a:tcPr/>
                </a:tc>
                <a:tc>
                  <a:txBody>
                    <a:bodyPr/>
                    <a:lstStyle/>
                    <a:p>
                      <a:pPr algn="ctr"/>
                      <a:r>
                        <a:rPr lang="en-US" dirty="0" smtClean="0"/>
                        <a:t>0.1708</a:t>
                      </a:r>
                      <a:endParaRPr lang="en-US" dirty="0"/>
                    </a:p>
                  </a:txBody>
                  <a:tcPr/>
                </a:tc>
                <a:tc>
                  <a:txBody>
                    <a:bodyPr/>
                    <a:lstStyle/>
                    <a:p>
                      <a:pPr algn="ctr"/>
                      <a:r>
                        <a:rPr lang="en-US" dirty="0" smtClean="0"/>
                        <a:t>2.4577</a:t>
                      </a:r>
                      <a:endParaRPr lang="en-US" dirty="0"/>
                    </a:p>
                  </a:txBody>
                  <a:tcPr/>
                </a:tc>
                <a:tc vMerge="1">
                  <a:txBody>
                    <a:bodyPr/>
                    <a:lstStyle/>
                    <a:p>
                      <a:endParaRPr lang="en-US"/>
                    </a:p>
                  </a:txBody>
                  <a:tcPr/>
                </a:tc>
              </a:tr>
              <a:tr h="336331">
                <a:tc rowSpan="3">
                  <a:txBody>
                    <a:bodyPr/>
                    <a:lstStyle/>
                    <a:p>
                      <a:pPr algn="ctr"/>
                      <a:r>
                        <a:rPr lang="en-US" dirty="0" smtClean="0"/>
                        <a:t>Saint-Gobain</a:t>
                      </a:r>
                      <a:endParaRPr lang="en-US" dirty="0"/>
                    </a:p>
                  </a:txBody>
                  <a:tcPr/>
                </a:tc>
                <a:tc>
                  <a:txBody>
                    <a:bodyPr/>
                    <a:lstStyle/>
                    <a:p>
                      <a:pPr algn="ctr"/>
                      <a:r>
                        <a:rPr lang="en-US" dirty="0" smtClean="0"/>
                        <a:t>1</a:t>
                      </a:r>
                      <a:endParaRPr lang="en-US" dirty="0"/>
                    </a:p>
                  </a:txBody>
                  <a:tcPr/>
                </a:tc>
                <a:tc>
                  <a:txBody>
                    <a:bodyPr/>
                    <a:lstStyle/>
                    <a:p>
                      <a:pPr algn="ctr"/>
                      <a:r>
                        <a:rPr lang="en-US" dirty="0" smtClean="0"/>
                        <a:t>0.705</a:t>
                      </a:r>
                      <a:endParaRPr lang="en-US" dirty="0"/>
                    </a:p>
                  </a:txBody>
                  <a:tcPr/>
                </a:tc>
                <a:tc>
                  <a:txBody>
                    <a:bodyPr/>
                    <a:lstStyle/>
                    <a:p>
                      <a:pPr algn="ctr"/>
                      <a:r>
                        <a:rPr lang="en-US" dirty="0" smtClean="0"/>
                        <a:t>0.2814</a:t>
                      </a:r>
                      <a:endParaRPr lang="en-US" dirty="0"/>
                    </a:p>
                  </a:txBody>
                  <a:tcPr/>
                </a:tc>
                <a:tc>
                  <a:txBody>
                    <a:bodyPr/>
                    <a:lstStyle/>
                    <a:p>
                      <a:pPr algn="ctr"/>
                      <a:r>
                        <a:rPr lang="en-US" dirty="0" smtClean="0"/>
                        <a:t>2.4968</a:t>
                      </a:r>
                      <a:endParaRPr lang="en-US" dirty="0"/>
                    </a:p>
                  </a:txBody>
                  <a:tcPr/>
                </a:tc>
                <a:tc rowSpan="3">
                  <a:txBody>
                    <a:bodyPr/>
                    <a:lstStyle/>
                    <a:p>
                      <a:pPr algn="ctr"/>
                      <a:r>
                        <a:rPr lang="en-US" dirty="0" smtClean="0"/>
                        <a:t>2.4963</a:t>
                      </a:r>
                      <a:endParaRPr lang="en-US" dirty="0"/>
                    </a:p>
                  </a:txBody>
                  <a:tcPr/>
                </a:tc>
              </a:tr>
              <a:tr h="336331">
                <a:tc vMerge="1">
                  <a:txBody>
                    <a:bodyPr/>
                    <a:lstStyle/>
                    <a:p>
                      <a:endParaRPr lang="en-US"/>
                    </a:p>
                  </a:txBody>
                  <a:tcPr/>
                </a:tc>
                <a:tc>
                  <a:txBody>
                    <a:bodyPr/>
                    <a:lstStyle/>
                    <a:p>
                      <a:pPr algn="ctr"/>
                      <a:r>
                        <a:rPr lang="en-US" dirty="0" smtClean="0"/>
                        <a:t>2</a:t>
                      </a:r>
                      <a:endParaRPr lang="en-US" dirty="0"/>
                    </a:p>
                  </a:txBody>
                  <a:tcPr/>
                </a:tc>
                <a:tc>
                  <a:txBody>
                    <a:bodyPr/>
                    <a:lstStyle/>
                    <a:p>
                      <a:pPr algn="ctr"/>
                      <a:r>
                        <a:rPr lang="en-US" dirty="0" smtClean="0"/>
                        <a:t>1.0387</a:t>
                      </a:r>
                      <a:endParaRPr lang="en-US" dirty="0"/>
                    </a:p>
                  </a:txBody>
                  <a:tcPr/>
                </a:tc>
                <a:tc>
                  <a:txBody>
                    <a:bodyPr/>
                    <a:lstStyle/>
                    <a:p>
                      <a:pPr algn="ctr"/>
                      <a:r>
                        <a:rPr lang="en-US" dirty="0" smtClean="0"/>
                        <a:t>0.4162</a:t>
                      </a:r>
                      <a:endParaRPr lang="en-US" dirty="0"/>
                    </a:p>
                  </a:txBody>
                  <a:tcPr/>
                </a:tc>
                <a:tc>
                  <a:txBody>
                    <a:bodyPr/>
                    <a:lstStyle/>
                    <a:p>
                      <a:pPr algn="ctr"/>
                      <a:r>
                        <a:rPr lang="en-US" dirty="0" smtClean="0"/>
                        <a:t>2.4872</a:t>
                      </a:r>
                      <a:endParaRPr lang="en-US" dirty="0"/>
                    </a:p>
                  </a:txBody>
                  <a:tcPr/>
                </a:tc>
                <a:tc vMerge="1">
                  <a:txBody>
                    <a:bodyPr/>
                    <a:lstStyle/>
                    <a:p>
                      <a:endParaRPr lang="en-US"/>
                    </a:p>
                  </a:txBody>
                  <a:tcPr/>
                </a:tc>
              </a:tr>
              <a:tr h="336331">
                <a:tc vMerge="1">
                  <a:txBody>
                    <a:bodyPr/>
                    <a:lstStyle/>
                    <a:p>
                      <a:endParaRPr lang="en-US"/>
                    </a:p>
                  </a:txBody>
                  <a:tcPr/>
                </a:tc>
                <a:tc>
                  <a:txBody>
                    <a:bodyPr/>
                    <a:lstStyle/>
                    <a:p>
                      <a:pPr algn="ctr"/>
                      <a:r>
                        <a:rPr lang="en-US" dirty="0" smtClean="0"/>
                        <a:t>3</a:t>
                      </a:r>
                      <a:endParaRPr lang="en-US" dirty="0"/>
                    </a:p>
                  </a:txBody>
                  <a:tcPr/>
                </a:tc>
                <a:tc>
                  <a:txBody>
                    <a:bodyPr/>
                    <a:lstStyle/>
                    <a:p>
                      <a:pPr algn="ctr"/>
                      <a:r>
                        <a:rPr lang="en-US" dirty="0" smtClean="0"/>
                        <a:t>0.8144</a:t>
                      </a:r>
                      <a:endParaRPr lang="en-US" dirty="0"/>
                    </a:p>
                  </a:txBody>
                  <a:tcPr/>
                </a:tc>
                <a:tc>
                  <a:txBody>
                    <a:bodyPr/>
                    <a:lstStyle/>
                    <a:p>
                      <a:pPr algn="ctr"/>
                      <a:r>
                        <a:rPr lang="en-US" dirty="0" smtClean="0"/>
                        <a:t>0.324</a:t>
                      </a:r>
                      <a:endParaRPr lang="en-US" dirty="0"/>
                    </a:p>
                  </a:txBody>
                  <a:tcPr/>
                </a:tc>
                <a:tc>
                  <a:txBody>
                    <a:bodyPr/>
                    <a:lstStyle/>
                    <a:p>
                      <a:pPr algn="ctr"/>
                      <a:r>
                        <a:rPr lang="en-US" dirty="0" smtClean="0"/>
                        <a:t>2.505</a:t>
                      </a:r>
                      <a:endParaRPr lang="en-US" dirty="0"/>
                    </a:p>
                  </a:txBody>
                  <a:tcPr/>
                </a:tc>
                <a:tc vMerge="1">
                  <a:txBody>
                    <a:bodyPr/>
                    <a:lstStyle/>
                    <a:p>
                      <a:endParaRPr lang="en-US"/>
                    </a:p>
                  </a:txBody>
                  <a:tcPr/>
                </a:tc>
              </a:tr>
            </a:tbl>
          </a:graphicData>
        </a:graphic>
      </p:graphicFrame>
      <p:sp>
        <p:nvSpPr>
          <p:cNvPr id="5" name="Oval 4"/>
          <p:cNvSpPr/>
          <p:nvPr/>
        </p:nvSpPr>
        <p:spPr>
          <a:xfrm>
            <a:off x="7467600" y="2641221"/>
            <a:ext cx="1219200" cy="1168779"/>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43000" y="4114800"/>
            <a:ext cx="7353145" cy="523220"/>
          </a:xfrm>
          <a:prstGeom prst="rect">
            <a:avLst/>
          </a:prstGeom>
          <a:solidFill>
            <a:schemeClr val="bg2">
              <a:lumMod val="90000"/>
            </a:schemeClr>
          </a:solidFill>
          <a:ln w="57150" cmpd="sng">
            <a:solidFill>
              <a:srgbClr val="FF6600"/>
            </a:solidFill>
          </a:ln>
        </p:spPr>
        <p:txBody>
          <a:bodyPr wrap="none" rtlCol="0">
            <a:spAutoFit/>
          </a:bodyPr>
          <a:lstStyle/>
          <a:p>
            <a:r>
              <a:rPr lang="en-US" sz="2800" b="1" dirty="0" smtClean="0"/>
              <a:t>Italian glass density is ~ 50 % lower than others</a:t>
            </a:r>
            <a:endParaRPr lang="en-US" sz="2800" b="1" dirty="0"/>
          </a:p>
        </p:txBody>
      </p:sp>
      <p:sp>
        <p:nvSpPr>
          <p:cNvPr id="9" name="TextBox 8"/>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2" name="TextBox 11"/>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extLst>
      <p:ext uri="{BB962C8B-B14F-4D97-AF65-F5344CB8AC3E}">
        <p14:creationId xmlns:p14="http://schemas.microsoft.com/office/powerpoint/2010/main" val="4251265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68362"/>
          </a:xfrm>
        </p:spPr>
        <p:txBody>
          <a:bodyPr/>
          <a:lstStyle/>
          <a:p>
            <a:r>
              <a:rPr lang="en-US" sz="4400" b="1" dirty="0" smtClean="0">
                <a:solidFill>
                  <a:schemeClr val="accent1"/>
                </a:solidFill>
                <a:latin typeface="+mn-lt"/>
              </a:rPr>
              <a:t>         Relative Permittivity </a:t>
            </a:r>
            <a:endParaRPr lang="en-US" sz="4400" b="1" dirty="0">
              <a:solidFill>
                <a:schemeClr val="accent1"/>
              </a:solidFill>
              <a:latin typeface="+mn-lt"/>
            </a:endParaRPr>
          </a:p>
        </p:txBody>
      </p:sp>
      <p:sp>
        <p:nvSpPr>
          <p:cNvPr id="3" name="Slide Number Placeholder 2"/>
          <p:cNvSpPr>
            <a:spLocks noGrp="1"/>
          </p:cNvSpPr>
          <p:nvPr>
            <p:ph type="sldNum" sz="quarter" idx="12"/>
          </p:nvPr>
        </p:nvSpPr>
        <p:spPr/>
        <p:txBody>
          <a:bodyPr/>
          <a:lstStyle/>
          <a:p>
            <a:fld id="{60A429F7-A400-3640-8ED9-E331FAC8620E}" type="slidenum">
              <a:rPr lang="en-US" smtClean="0"/>
              <a:pPr/>
              <a:t>8</a:t>
            </a:fld>
            <a:endParaRPr lang="en-US" dirty="0"/>
          </a:p>
        </p:txBody>
      </p:sp>
      <p:sp>
        <p:nvSpPr>
          <p:cNvPr id="17" name="Content Placeholder 2"/>
          <p:cNvSpPr>
            <a:spLocks noGrp="1"/>
          </p:cNvSpPr>
          <p:nvPr>
            <p:ph idx="1"/>
          </p:nvPr>
        </p:nvSpPr>
        <p:spPr>
          <a:xfrm>
            <a:off x="457200" y="838200"/>
            <a:ext cx="8229600" cy="5334000"/>
          </a:xfrm>
        </p:spPr>
        <p:txBody>
          <a:bodyPr>
            <a:normAutofit/>
          </a:bodyPr>
          <a:lstStyle/>
          <a:p>
            <a:r>
              <a:rPr lang="en-US" sz="2400" b="1" dirty="0" smtClean="0"/>
              <a:t>In ideal conditions</a:t>
            </a:r>
            <a:r>
              <a:rPr lang="en-US" sz="2400" b="1" smtClean="0"/>
              <a:t>, most </a:t>
            </a:r>
            <a:r>
              <a:rPr lang="en-US" sz="2400" b="1" dirty="0" smtClean="0"/>
              <a:t>of the applied voltage should be dropped across the gas gap. From the continuity of electric filed displacement at the electrode/gas interface </a:t>
            </a:r>
            <a:endParaRPr lang="en-US" sz="2000" dirty="0" smtClean="0"/>
          </a:p>
          <a:p>
            <a:pPr marL="0" indent="0" algn="ctr">
              <a:buNone/>
            </a:pPr>
            <a:endParaRPr lang="en-US" sz="2000" dirty="0"/>
          </a:p>
          <a:p>
            <a:pPr marL="0" indent="0" algn="ctr">
              <a:buNone/>
            </a:pPr>
            <a:r>
              <a:rPr lang="en-US" sz="2400" b="1" dirty="0" smtClean="0"/>
              <a:t>D = </a:t>
            </a:r>
            <a:r>
              <a:rPr lang="el-GR" sz="2400" b="1" dirty="0" smtClean="0"/>
              <a:t>ε</a:t>
            </a:r>
            <a:r>
              <a:rPr lang="en-US" sz="2400" b="1" baseline="-25000" dirty="0"/>
              <a:t>p</a:t>
            </a:r>
            <a:r>
              <a:rPr lang="en-US" sz="2400" b="1" dirty="0" smtClean="0"/>
              <a:t> E</a:t>
            </a:r>
            <a:r>
              <a:rPr lang="en-US" sz="2400" b="1" baseline="-25000" dirty="0"/>
              <a:t>p</a:t>
            </a:r>
            <a:r>
              <a:rPr lang="en-US" sz="2400" b="1" dirty="0" smtClean="0"/>
              <a:t> = </a:t>
            </a:r>
            <a:r>
              <a:rPr lang="el-GR" sz="2400" b="1" dirty="0" smtClean="0"/>
              <a:t>ε</a:t>
            </a:r>
            <a:r>
              <a:rPr lang="en-US" sz="2400" b="1" baseline="-25000" dirty="0"/>
              <a:t>g</a:t>
            </a:r>
            <a:r>
              <a:rPr lang="en-US" sz="2400" b="1" dirty="0" smtClean="0"/>
              <a:t> E</a:t>
            </a:r>
            <a:r>
              <a:rPr lang="en-US" sz="2400" b="1" baseline="-25000" dirty="0"/>
              <a:t>g</a:t>
            </a:r>
            <a:r>
              <a:rPr lang="en-US" sz="2400" b="1" dirty="0" smtClean="0"/>
              <a:t> .           </a:t>
            </a:r>
            <a:r>
              <a:rPr lang="en-US" sz="2400" b="1" dirty="0" smtClean="0">
                <a:sym typeface="Wingdings" panose="05000000000000000000" pitchFamily="2" charset="2"/>
              </a:rPr>
              <a:t>          </a:t>
            </a:r>
            <a:endParaRPr lang="en-US" sz="2400" b="1" baseline="-25000" dirty="0" smtClean="0"/>
          </a:p>
          <a:p>
            <a:pPr marL="0" indent="0">
              <a:buNone/>
            </a:pPr>
            <a:endParaRPr lang="en-US" sz="2400" b="1" dirty="0" smtClean="0"/>
          </a:p>
          <a:p>
            <a:pPr marL="0" indent="0">
              <a:buNone/>
            </a:pPr>
            <a:r>
              <a:rPr lang="en-US" sz="2400" b="1" dirty="0" smtClean="0"/>
              <a:t>       Where, </a:t>
            </a:r>
            <a:r>
              <a:rPr lang="el-GR" sz="2400" b="1" dirty="0" smtClean="0"/>
              <a:t>ε</a:t>
            </a:r>
            <a:r>
              <a:rPr lang="en-US" sz="2400" b="1" baseline="-25000" dirty="0"/>
              <a:t>p</a:t>
            </a:r>
            <a:r>
              <a:rPr lang="en-US" sz="2400" b="1" baseline="-25000" dirty="0" smtClean="0"/>
              <a:t> </a:t>
            </a:r>
            <a:r>
              <a:rPr lang="en-US" sz="2400" b="1" dirty="0" smtClean="0"/>
              <a:t>and </a:t>
            </a:r>
            <a:r>
              <a:rPr lang="el-GR" sz="2400" b="1" dirty="0"/>
              <a:t>ε</a:t>
            </a:r>
            <a:r>
              <a:rPr lang="en-US" sz="2400" b="1" baseline="-25000" dirty="0" smtClean="0"/>
              <a:t>g</a:t>
            </a:r>
            <a:r>
              <a:rPr lang="en-US" sz="2400" b="1" dirty="0" smtClean="0"/>
              <a:t> are the relative </a:t>
            </a:r>
            <a:r>
              <a:rPr lang="en-US" sz="2400" b="1" dirty="0" err="1" smtClean="0"/>
              <a:t>permittivities</a:t>
            </a:r>
            <a:r>
              <a:rPr lang="en-US" sz="2400" b="1" dirty="0" smtClean="0"/>
              <a:t>, and E</a:t>
            </a:r>
            <a:r>
              <a:rPr lang="en-US" sz="2400" b="1" baseline="-25000" dirty="0" smtClean="0"/>
              <a:t>p </a:t>
            </a:r>
            <a:r>
              <a:rPr lang="en-US" sz="2400" b="1" dirty="0" smtClean="0"/>
              <a:t>and E</a:t>
            </a:r>
            <a:r>
              <a:rPr lang="en-US" sz="2400" b="1" baseline="-25000" dirty="0" smtClean="0"/>
              <a:t>g</a:t>
            </a:r>
            <a:r>
              <a:rPr lang="en-US" sz="2400" b="1" dirty="0" smtClean="0"/>
              <a:t> are the  electric fields for the electrode plate and the gas gap, respectively.</a:t>
            </a:r>
          </a:p>
          <a:p>
            <a:pPr marL="0" indent="0">
              <a:buNone/>
            </a:pPr>
            <a:endParaRPr lang="en-US" sz="2000" b="1" dirty="0"/>
          </a:p>
          <a:p>
            <a:r>
              <a:rPr lang="en-US" sz="2400" b="1" dirty="0" smtClean="0"/>
              <a:t>The bigger the inequality of </a:t>
            </a:r>
            <a:r>
              <a:rPr lang="el-GR" sz="2400" b="1" dirty="0"/>
              <a:t>ε</a:t>
            </a:r>
            <a:r>
              <a:rPr lang="en-US" sz="2400" b="1" baseline="-25000" dirty="0" smtClean="0"/>
              <a:t>p</a:t>
            </a:r>
            <a:r>
              <a:rPr lang="en-US" sz="2400" b="1" dirty="0" smtClean="0"/>
              <a:t>&gt;</a:t>
            </a:r>
            <a:r>
              <a:rPr lang="el-GR" sz="2400" b="1" dirty="0"/>
              <a:t> </a:t>
            </a:r>
            <a:r>
              <a:rPr lang="el-GR" sz="2400" b="1" dirty="0" smtClean="0"/>
              <a:t>ε</a:t>
            </a:r>
            <a:r>
              <a:rPr lang="en-US" sz="2400" b="1" baseline="-25000" dirty="0" smtClean="0"/>
              <a:t>g</a:t>
            </a:r>
            <a:r>
              <a:rPr lang="en-US" sz="2400" b="1" dirty="0" smtClean="0"/>
              <a:t>, the voltage drop across the gas gap.  </a:t>
            </a:r>
          </a:p>
        </p:txBody>
      </p:sp>
      <p:sp>
        <p:nvSpPr>
          <p:cNvPr id="6" name="TextBox 5"/>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7" name="TextBox 6"/>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extLst>
      <p:ext uri="{BB962C8B-B14F-4D97-AF65-F5344CB8AC3E}">
        <p14:creationId xmlns:p14="http://schemas.microsoft.com/office/powerpoint/2010/main" val="18079363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A429F7-A400-3640-8ED9-E331FAC8620E}" type="slidenum">
              <a:rPr lang="en-US" smtClean="0"/>
              <a:pPr/>
              <a:t>9</a:t>
            </a:fld>
            <a:endParaRPr lang="en-US" dirty="0"/>
          </a:p>
        </p:txBody>
      </p:sp>
      <p:sp>
        <p:nvSpPr>
          <p:cNvPr id="11" name="Title 1"/>
          <p:cNvSpPr>
            <a:spLocks noGrp="1"/>
          </p:cNvSpPr>
          <p:nvPr>
            <p:ph type="title"/>
          </p:nvPr>
        </p:nvSpPr>
        <p:spPr>
          <a:xfrm>
            <a:off x="152400" y="23059"/>
            <a:ext cx="8382000" cy="738941"/>
          </a:xfrm>
        </p:spPr>
        <p:txBody>
          <a:bodyPr/>
          <a:lstStyle/>
          <a:p>
            <a:r>
              <a:rPr lang="en-US" sz="3600" b="1" dirty="0" smtClean="0">
                <a:solidFill>
                  <a:schemeClr val="accent1"/>
                </a:solidFill>
                <a:latin typeface="+mn-lt"/>
              </a:rPr>
              <a:t>         Relative Permeability Conti</a:t>
            </a:r>
            <a:r>
              <a:rPr lang="is-IS" sz="3600" b="1" dirty="0" smtClean="0">
                <a:solidFill>
                  <a:schemeClr val="accent1"/>
                </a:solidFill>
                <a:latin typeface="+mn-lt"/>
              </a:rPr>
              <a:t>…</a:t>
            </a:r>
            <a:endParaRPr lang="en-US" sz="3600" b="1" dirty="0">
              <a:solidFill>
                <a:schemeClr val="accent1"/>
              </a:solidFill>
              <a:latin typeface="+mn-lt"/>
            </a:endParaRPr>
          </a:p>
        </p:txBody>
      </p:sp>
      <p:sp>
        <p:nvSpPr>
          <p:cNvPr id="13" name="TextBox 12"/>
          <p:cNvSpPr txBox="1"/>
          <p:nvPr/>
        </p:nvSpPr>
        <p:spPr>
          <a:xfrm>
            <a:off x="762000" y="838200"/>
            <a:ext cx="4038600" cy="4154983"/>
          </a:xfrm>
          <a:prstGeom prst="rect">
            <a:avLst/>
          </a:prstGeom>
          <a:noFill/>
        </p:spPr>
        <p:txBody>
          <a:bodyPr wrap="square" rtlCol="0">
            <a:spAutoFit/>
          </a:bodyPr>
          <a:lstStyle/>
          <a:p>
            <a:pPr marL="285750" indent="-285750">
              <a:buClr>
                <a:srgbClr val="FF0000"/>
              </a:buClr>
              <a:buSzPct val="150000"/>
              <a:buFont typeface="Arial" panose="020B0604020202020204" pitchFamily="34" charset="0"/>
              <a:buChar char="•"/>
            </a:pPr>
            <a:r>
              <a:rPr lang="en-US" sz="2400" b="1" dirty="0" smtClean="0"/>
              <a:t>The relative permittivity of the glass samples was measured using “</a:t>
            </a:r>
            <a:r>
              <a:rPr lang="en-US" sz="2400" b="1" dirty="0" err="1" smtClean="0"/>
              <a:t>Novocontrol</a:t>
            </a:r>
            <a:r>
              <a:rPr lang="en-US" sz="2400" b="1" dirty="0" smtClean="0"/>
              <a:t> Broadband Dielectric/Impedance Spectrometer” at 20</a:t>
            </a:r>
            <a:r>
              <a:rPr lang="en-US" sz="2400" b="1" baseline="30000" dirty="0" smtClean="0"/>
              <a:t>0</a:t>
            </a:r>
            <a:r>
              <a:rPr lang="en-US" sz="2400" b="1" dirty="0" smtClean="0"/>
              <a:t>C.</a:t>
            </a:r>
          </a:p>
          <a:p>
            <a:pPr>
              <a:buClr>
                <a:srgbClr val="FF0000"/>
              </a:buClr>
              <a:buSzPct val="150000"/>
            </a:pPr>
            <a:endParaRPr lang="en-US" sz="2400" b="1" dirty="0" smtClean="0"/>
          </a:p>
          <a:p>
            <a:pPr marL="285750" indent="-285750">
              <a:buClr>
                <a:srgbClr val="FF0000"/>
              </a:buClr>
              <a:buSzPct val="150000"/>
              <a:buFont typeface="Arial" panose="020B0604020202020204" pitchFamily="34" charset="0"/>
              <a:buChar char="•"/>
            </a:pPr>
            <a:r>
              <a:rPr lang="en-US" sz="2400" b="1" dirty="0" smtClean="0"/>
              <a:t>Saint-Gobain glass sample is having the lowest relative permittivity values among the four glass samples. </a:t>
            </a:r>
            <a:endParaRPr lang="en-US" sz="2400" b="1"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7389" t="5866" r="11031" b="3839"/>
          <a:stretch/>
        </p:blipFill>
        <p:spPr>
          <a:xfrm>
            <a:off x="4743769" y="1143000"/>
            <a:ext cx="4324031" cy="4114800"/>
          </a:xfrm>
          <a:prstGeom prst="rect">
            <a:avLst/>
          </a:prstGeom>
        </p:spPr>
      </p:pic>
      <p:sp>
        <p:nvSpPr>
          <p:cNvPr id="2" name="TextBox 1"/>
          <p:cNvSpPr txBox="1"/>
          <p:nvPr/>
        </p:nvSpPr>
        <p:spPr>
          <a:xfrm>
            <a:off x="457200" y="5334000"/>
            <a:ext cx="8558753" cy="1107996"/>
          </a:xfrm>
          <a:prstGeom prst="rect">
            <a:avLst/>
          </a:prstGeom>
          <a:noFill/>
        </p:spPr>
        <p:txBody>
          <a:bodyPr wrap="none" rtlCol="0">
            <a:spAutoFit/>
          </a:bodyPr>
          <a:lstStyle/>
          <a:p>
            <a:pPr marL="342900" indent="-342900">
              <a:buClr>
                <a:srgbClr val="FF0000"/>
              </a:buClr>
              <a:buSzPct val="150000"/>
              <a:buFont typeface="Arial"/>
              <a:buChar char="•"/>
            </a:pPr>
            <a:r>
              <a:rPr lang="en-US" sz="2400" b="1" dirty="0" smtClean="0"/>
              <a:t> The </a:t>
            </a:r>
            <a:r>
              <a:rPr lang="en-US" sz="2400" b="1" dirty="0"/>
              <a:t>RPCs made of electrodes with larger relative </a:t>
            </a:r>
            <a:r>
              <a:rPr lang="en-US" sz="2400" b="1" dirty="0" smtClean="0"/>
              <a:t>permittivity</a:t>
            </a:r>
          </a:p>
          <a:p>
            <a:pPr>
              <a:buClr>
                <a:srgbClr val="FF0000"/>
              </a:buClr>
              <a:buSzPct val="150000"/>
            </a:pPr>
            <a:r>
              <a:rPr lang="en-US" sz="2400" b="1" dirty="0" smtClean="0"/>
              <a:t>     values can </a:t>
            </a:r>
            <a:r>
              <a:rPr lang="en-US" sz="2400" b="1" dirty="0"/>
              <a:t>be operated at lower bias voltages. </a:t>
            </a:r>
          </a:p>
          <a:p>
            <a:pPr marL="285750" indent="-285750">
              <a:buClr>
                <a:srgbClr val="FF0000"/>
              </a:buClr>
              <a:buSzPct val="150000"/>
              <a:buFont typeface="Arial"/>
              <a:buChar char="•"/>
            </a:pPr>
            <a:endParaRPr lang="en-US" dirty="0"/>
          </a:p>
        </p:txBody>
      </p:sp>
      <p:sp>
        <p:nvSpPr>
          <p:cNvPr id="8" name="TextBox 7"/>
          <p:cNvSpPr txBox="1"/>
          <p:nvPr/>
        </p:nvSpPr>
        <p:spPr>
          <a:xfrm>
            <a:off x="1828800" y="6324600"/>
            <a:ext cx="3590008" cy="369332"/>
          </a:xfrm>
          <a:prstGeom prst="rect">
            <a:avLst/>
          </a:prstGeom>
          <a:noFill/>
        </p:spPr>
        <p:txBody>
          <a:bodyPr wrap="none" rtlCol="0">
            <a:spAutoFit/>
          </a:bodyPr>
          <a:lstStyle/>
          <a:p>
            <a:r>
              <a:rPr lang="en-US" b="1" dirty="0" err="1" smtClean="0"/>
              <a:t>Prafulla</a:t>
            </a:r>
            <a:r>
              <a:rPr lang="en-US" b="1" dirty="0" smtClean="0"/>
              <a:t> </a:t>
            </a:r>
            <a:r>
              <a:rPr lang="en-US" b="1" dirty="0" smtClean="0"/>
              <a:t>Kumar </a:t>
            </a:r>
            <a:r>
              <a:rPr lang="en-US" b="1" dirty="0" err="1" smtClean="0"/>
              <a:t>Behera</a:t>
            </a:r>
            <a:r>
              <a:rPr lang="en-US" b="1" dirty="0" smtClean="0"/>
              <a:t>, IIT Madras </a:t>
            </a:r>
            <a:endParaRPr lang="en-US" b="1" dirty="0"/>
          </a:p>
        </p:txBody>
      </p:sp>
      <p:sp>
        <p:nvSpPr>
          <p:cNvPr id="10" name="TextBox 9"/>
          <p:cNvSpPr txBox="1"/>
          <p:nvPr/>
        </p:nvSpPr>
        <p:spPr>
          <a:xfrm>
            <a:off x="6096000" y="6336268"/>
            <a:ext cx="2919264" cy="369332"/>
          </a:xfrm>
          <a:prstGeom prst="rect">
            <a:avLst/>
          </a:prstGeom>
          <a:noFill/>
        </p:spPr>
        <p:txBody>
          <a:bodyPr wrap="none" rtlCol="0">
            <a:spAutoFit/>
          </a:bodyPr>
          <a:lstStyle/>
          <a:p>
            <a:r>
              <a:rPr lang="en-US" b="1" dirty="0" smtClean="0"/>
              <a:t>RPC2016 </a:t>
            </a:r>
            <a:r>
              <a:rPr lang="en-US" b="1" dirty="0" err="1" smtClean="0"/>
              <a:t>workshop@UGent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87140</TotalTime>
  <Words>1448</Words>
  <Application>Microsoft Macintosh PowerPoint</Application>
  <PresentationFormat>On-screen Show (4:3)</PresentationFormat>
  <Paragraphs>325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 Study of glass properties as electrod for RPC </vt:lpstr>
      <vt:lpstr>PowerPoint Presentation</vt:lpstr>
      <vt:lpstr>  Motivation</vt:lpstr>
      <vt:lpstr>                 Motivation</vt:lpstr>
      <vt:lpstr>   Elemental Composition Study</vt:lpstr>
      <vt:lpstr>          Density Measurement</vt:lpstr>
      <vt:lpstr>PowerPoint Presentation</vt:lpstr>
      <vt:lpstr>         Relative Permittivity </vt:lpstr>
      <vt:lpstr>         Relative Permeability Conti…</vt:lpstr>
      <vt:lpstr>               Summary  </vt:lpstr>
      <vt:lpstr>     RPC Performance Studies</vt:lpstr>
      <vt:lpstr>           Gas flow system</vt:lpstr>
      <vt:lpstr>            Experimental Set up  </vt:lpstr>
      <vt:lpstr>               Results</vt:lpstr>
      <vt:lpstr>          Detector Efficiency</vt:lpstr>
      <vt:lpstr>                       Conclusions</vt:lpstr>
      <vt:lpstr>Ageing studies of glass RPC in avalanche mode operation</vt:lpstr>
      <vt:lpstr>              Thank You</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Minimum Bias physics at Atlas</dc:title>
  <dc:creator>behera</dc:creator>
  <cp:lastModifiedBy>PRAFULLA KUMAR BEHERA</cp:lastModifiedBy>
  <cp:revision>1599</cp:revision>
  <cp:lastPrinted>2009-11-16T02:38:43Z</cp:lastPrinted>
  <dcterms:created xsi:type="dcterms:W3CDTF">2013-01-15T11:39:55Z</dcterms:created>
  <dcterms:modified xsi:type="dcterms:W3CDTF">2016-02-24T11:01:00Z</dcterms:modified>
</cp:coreProperties>
</file>