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9" r:id="rId5"/>
    <p:sldId id="256" r:id="rId6"/>
    <p:sldId id="279" r:id="rId7"/>
    <p:sldId id="257" r:id="rId8"/>
    <p:sldId id="268" r:id="rId9"/>
    <p:sldId id="269" r:id="rId10"/>
    <p:sldId id="274" r:id="rId11"/>
    <p:sldId id="276" r:id="rId12"/>
    <p:sldId id="275" r:id="rId13"/>
    <p:sldId id="277" r:id="rId14"/>
    <p:sldId id="273" r:id="rId15"/>
    <p:sldId id="270" r:id="rId16"/>
    <p:sldId id="278" r:id="rId17"/>
    <p:sldId id="272" r:id="rId18"/>
    <p:sldId id="264" r:id="rId19"/>
    <p:sldId id="271" r:id="rId20"/>
    <p:sldId id="266" r:id="rId21"/>
    <p:sldId id="267" r:id="rId22"/>
  </p:sldIdLst>
  <p:sldSz cx="17338675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40B50-D7A0-499F-BD52-1A205FCB184B}" v="83" dt="2024-11-20T16:36:23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06" autoAdjust="0"/>
  </p:normalViewPr>
  <p:slideViewPr>
    <p:cSldViewPr snapToGrid="0">
      <p:cViewPr varScale="1">
        <p:scale>
          <a:sx n="35" d="100"/>
          <a:sy n="35" d="100"/>
        </p:scale>
        <p:origin x="184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B75FAC-61C4-178D-DBFA-145F91EDCF9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9C5E6-171F-8B0B-54DC-70976F53CAC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DE5F11B-9BB8-4376-ABE0-18CC22EE03B8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C027C0-C418-C59E-536B-F178490B92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F05620-57D4-0B7E-D358-EFA9877E4E1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5F570-C8F6-9E41-13A5-7265A69C68F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BD29C-C536-CB4D-FD31-465AB404BB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9868AC-785D-4D8A-9675-E9D30B353F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8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2CEFB9-A2C3-B420-5B4C-E863ACAC1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920635-3698-9C34-78BF-7A6C7AD131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E8A6F9-6082-33ED-FA43-0ABFEE7DC79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1996AA-B691-4CA3-8E10-6C17A83BFEFA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BD920-5AA5-6DF3-398C-DFFADB4AF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37F3A-5D97-71AD-157D-6BAB01FB12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286FC-06B5-CC6E-19D8-F4D6C50A1E3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68B5E6-BC75-46B2-99B5-A1F9569E0E15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8DA16-AF2F-389B-9795-826955033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5A5E4-0A9D-DCDE-9F91-BCB68A100C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 dirty="0"/>
              <a:t>Gain Characterization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gain of the </a:t>
            </a:r>
            <a:r>
              <a:rPr lang="en-GB" dirty="0" err="1"/>
              <a:t>SiPM</a:t>
            </a:r>
            <a:r>
              <a:rPr lang="en-GB" dirty="0"/>
              <a:t>, which is the amplification factor when a photon is detected.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Use a controlled light source (e.g., a </a:t>
            </a:r>
            <a:r>
              <a:rPr lang="en-GB" dirty="0" err="1"/>
              <a:t>fiber</a:t>
            </a:r>
            <a:r>
              <a:rPr lang="en-GB" dirty="0"/>
              <a:t>-coupled LED) and measure the output pulse height at different temperatures. This helps establish the relationship between gain and temperature.	</a:t>
            </a:r>
          </a:p>
          <a:p>
            <a:pPr lvl="0"/>
            <a:r>
              <a:rPr lang="en-GB" b="1" dirty="0"/>
              <a:t>Dark Count Rate (DCR) Measurement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rate of spontaneous pulses (noise) generated by the </a:t>
            </a:r>
            <a:r>
              <a:rPr lang="en-GB" dirty="0" err="1"/>
              <a:t>SiPM</a:t>
            </a:r>
            <a:r>
              <a:rPr lang="en-GB" dirty="0"/>
              <a:t> when no light is present.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Measure the </a:t>
            </a:r>
            <a:r>
              <a:rPr lang="en-GB" dirty="0" err="1"/>
              <a:t>SiPM</a:t>
            </a:r>
            <a:r>
              <a:rPr lang="en-GB" dirty="0"/>
              <a:t> output in complete darkness at various temperatures. The dark count rate typically increases with temperature.</a:t>
            </a:r>
          </a:p>
          <a:p>
            <a:pPr lvl="0"/>
            <a:r>
              <a:rPr lang="en-GB" b="1" dirty="0"/>
              <a:t>Photon Detection Efficiency (PDE)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efficiency of the </a:t>
            </a:r>
            <a:r>
              <a:rPr lang="en-GB" dirty="0" err="1"/>
              <a:t>SiPM</a:t>
            </a:r>
            <a:r>
              <a:rPr lang="en-GB" dirty="0"/>
              <a:t> in detecting incoming photons.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Illuminate the </a:t>
            </a:r>
            <a:r>
              <a:rPr lang="en-GB" dirty="0" err="1"/>
              <a:t>SiPM</a:t>
            </a:r>
            <a:r>
              <a:rPr lang="en-GB" dirty="0"/>
              <a:t> with a known number of photons and compare the detected signal at different temperatures. Changes in PDE can be correlated with temperature variations.</a:t>
            </a:r>
          </a:p>
          <a:p>
            <a:pPr lvl="0"/>
            <a:r>
              <a:rPr lang="en-GB" b="1" dirty="0" err="1"/>
              <a:t>Afterpulsing</a:t>
            </a:r>
            <a:r>
              <a:rPr lang="en-GB" b="1" dirty="0"/>
              <a:t> and Crosstalk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</a:t>
            </a:r>
            <a:r>
              <a:rPr lang="en-GB" dirty="0" err="1"/>
              <a:t>Afterpulsing</a:t>
            </a:r>
            <a:r>
              <a:rPr lang="en-GB" dirty="0"/>
              <a:t> is the generation of additional pulses following a primary pulse. Crosstalk refers to signals generated in adjacent cells of the </a:t>
            </a:r>
            <a:r>
              <a:rPr lang="en-GB" dirty="0" err="1"/>
              <a:t>SiPM</a:t>
            </a:r>
            <a:r>
              <a:rPr lang="en-GB" dirty="0"/>
              <a:t>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</a:t>
            </a:r>
            <a:r>
              <a:rPr lang="en-GB" dirty="0" err="1"/>
              <a:t>Analyze</a:t>
            </a:r>
            <a:r>
              <a:rPr lang="en-GB" dirty="0"/>
              <a:t> the time distribution of pulses after an initial event. Temperature control helps determine how these effects vary with temperature.</a:t>
            </a:r>
          </a:p>
          <a:p>
            <a:pPr lvl="0"/>
            <a:r>
              <a:rPr lang="en-GB" b="1" dirty="0"/>
              <a:t>Breakdown Voltage Determination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voltage at which the </a:t>
            </a:r>
            <a:r>
              <a:rPr lang="en-GB" dirty="0" err="1"/>
              <a:t>SiPM</a:t>
            </a:r>
            <a:r>
              <a:rPr lang="en-GB" dirty="0"/>
              <a:t> enters Geiger mode (breakdown voltage).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Record the </a:t>
            </a:r>
            <a:r>
              <a:rPr lang="en-GB" dirty="0" err="1"/>
              <a:t>SiPM</a:t>
            </a:r>
            <a:r>
              <a:rPr lang="en-GB" dirty="0"/>
              <a:t> output while sweeping the bias voltage at different temperatures. The breakdown voltage typically increases with temperature.</a:t>
            </a:r>
          </a:p>
          <a:p>
            <a:pPr lvl="0"/>
            <a:r>
              <a:rPr lang="en-GB" b="1" dirty="0"/>
              <a:t>Overvoltage Optimization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optimal overvoltage setting that maximizes performance (gain, PDE) while minimizing noise.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Adjust the bias voltage (overvoltage) while controlling the temperature and measure the </a:t>
            </a:r>
            <a:r>
              <a:rPr lang="en-GB" dirty="0" err="1"/>
              <a:t>SiPM</a:t>
            </a:r>
            <a:r>
              <a:rPr lang="en-GB" dirty="0"/>
              <a:t> response. This helps identify the best operating conditions.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D514-30F9-ACA7-C4FA-8E95CA874D7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4013D-F7FE-4246-A53C-DD15D7F8E029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6834-EC32-86DA-6453-0BCE4BDB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D03DE-E710-2ED0-23FA-D827A25E5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63EF0-D2B9-AA08-AFDE-796FF3EC15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/>
              <a:t>Gain Characterization</a:t>
            </a:r>
            <a:r>
              <a:rPr lang="en-GB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What It Measures</a:t>
            </a:r>
            <a:r>
              <a:rPr lang="en-GB"/>
              <a:t>: The gain of the SiPM, which is the amplification factor when a photon is detected.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How It’s Measured</a:t>
            </a:r>
            <a:r>
              <a:rPr lang="en-GB"/>
              <a:t>: Use a controlled light source (e.g., a fiber-coupled LED) and measure the output pulse height at different temperatures. This helps establish the relationship between gain and temperature.</a:t>
            </a:r>
          </a:p>
          <a:p>
            <a:pPr lvl="0"/>
            <a:r>
              <a:rPr lang="en-GB" b="1"/>
              <a:t>Dark Count Rate (DCR) Measurement</a:t>
            </a:r>
            <a:r>
              <a:rPr lang="en-GB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What It Measures</a:t>
            </a:r>
            <a:r>
              <a:rPr lang="en-GB"/>
              <a:t>: The rate of spontaneous pulses (noise) generated by the SiPM when no light is present.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How It’s Measured</a:t>
            </a:r>
            <a:r>
              <a:rPr lang="en-GB"/>
              <a:t>: Measure the SiPM output in complete darkness at various temperatures. The dark count rate typically increases with temperature.</a:t>
            </a:r>
          </a:p>
          <a:p>
            <a:pPr lvl="0"/>
            <a:r>
              <a:rPr lang="en-GB" b="1"/>
              <a:t>Photon Detection Efficiency (PDE)</a:t>
            </a:r>
            <a:r>
              <a:rPr lang="en-GB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What It Measures</a:t>
            </a:r>
            <a:r>
              <a:rPr lang="en-GB"/>
              <a:t>: The efficiency of the SiPM in detecting incoming photons.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How It’s Measured</a:t>
            </a:r>
            <a:r>
              <a:rPr lang="en-GB"/>
              <a:t>: Illuminate the SiPM with a known number of photons and compare the detected signal at different temperatures. Changes in PDE can be correlated with temperature variations.</a:t>
            </a:r>
          </a:p>
          <a:p>
            <a:pPr lvl="0"/>
            <a:r>
              <a:rPr lang="en-GB" b="1"/>
              <a:t>Afterpulsing and Crosstalk</a:t>
            </a:r>
            <a:r>
              <a:rPr lang="en-GB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What It Measures</a:t>
            </a:r>
            <a:r>
              <a:rPr lang="en-GB"/>
              <a:t>: Afterpulsing is the generation of additional pulses following a primary pulse. Crosstalk refers to signals generated in adjacent cells of the SiPM.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How It’s Measured</a:t>
            </a:r>
            <a:r>
              <a:rPr lang="en-GB"/>
              <a:t>: Analyze the time distribution of pulses after an initial event. Temperature control helps determine how these effects vary with temperature.</a:t>
            </a:r>
          </a:p>
          <a:p>
            <a:pPr lvl="0"/>
            <a:r>
              <a:rPr lang="en-GB" b="1"/>
              <a:t>Breakdown Voltage Determination</a:t>
            </a:r>
            <a:r>
              <a:rPr lang="en-GB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What It Measures</a:t>
            </a:r>
            <a:r>
              <a:rPr lang="en-GB"/>
              <a:t>: The voltage at which the SiPM enters Geiger mode (breakdown voltage).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How It’s Measured</a:t>
            </a:r>
            <a:r>
              <a:rPr lang="en-GB"/>
              <a:t>: Record the SiPM output while sweeping the bias voltage at different temperatures. The breakdown voltage typically increases with temperature.</a:t>
            </a:r>
          </a:p>
          <a:p>
            <a:pPr lvl="0"/>
            <a:r>
              <a:rPr lang="en-GB" b="1"/>
              <a:t>Overvoltage Optimization</a:t>
            </a:r>
            <a:r>
              <a:rPr lang="en-GB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What It Measures</a:t>
            </a:r>
            <a:r>
              <a:rPr lang="en-GB"/>
              <a:t>: The optimal overvoltage setting that maximizes performance (gain, PDE) while minimizing noise.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/>
              <a:t>How It’s Measured</a:t>
            </a:r>
            <a:r>
              <a:rPr lang="en-GB"/>
              <a:t>: Adjust the bias voltage (overvoltage) while controlling the temperature and measure the SiPM response. This helps identify the best operating conditions.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749EB-A718-03A5-C4DB-BEA567D17CE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4013D-F7FE-4246-A53C-DD15D7F8E029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74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8C28B-525E-D6CA-2A63-F2E4774B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D4E2F-AE11-4D4E-DA2D-FC7955730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ECFDC9-F8DD-5AD7-E850-1DB7B945D4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 dirty="0"/>
              <a:t>Gain Characterization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gain of the </a:t>
            </a:r>
            <a:r>
              <a:rPr lang="en-GB" dirty="0" err="1"/>
              <a:t>SiPM</a:t>
            </a:r>
            <a:r>
              <a:rPr lang="en-GB" dirty="0"/>
              <a:t>, which is the amplification factor when a photon is detected.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Use a controlled light source (e.g., a </a:t>
            </a:r>
            <a:r>
              <a:rPr lang="en-GB" dirty="0" err="1"/>
              <a:t>fiber</a:t>
            </a:r>
            <a:r>
              <a:rPr lang="en-GB" dirty="0"/>
              <a:t>-coupled LED) and measure the output pulse height at different temperatures. This helps establish the relationship between gain and temperature.</a:t>
            </a:r>
          </a:p>
          <a:p>
            <a:pPr lvl="0"/>
            <a:r>
              <a:rPr lang="en-GB" b="1" dirty="0"/>
              <a:t>Dark Count Rate (DCR) Measurement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rate of spontaneous pulses (noise) generated by the </a:t>
            </a:r>
            <a:r>
              <a:rPr lang="en-GB" dirty="0" err="1"/>
              <a:t>SiPM</a:t>
            </a:r>
            <a:r>
              <a:rPr lang="en-GB" dirty="0"/>
              <a:t> when no light is present.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Measure the </a:t>
            </a:r>
            <a:r>
              <a:rPr lang="en-GB" dirty="0" err="1"/>
              <a:t>SiPM</a:t>
            </a:r>
            <a:r>
              <a:rPr lang="en-GB" dirty="0"/>
              <a:t> output in complete darkness at various temperatures. The dark count rate typically increases with temperature.</a:t>
            </a:r>
          </a:p>
          <a:p>
            <a:pPr lvl="0"/>
            <a:r>
              <a:rPr lang="en-GB" b="1" dirty="0"/>
              <a:t>Photon Detection Efficiency (PDE)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efficiency of the </a:t>
            </a:r>
            <a:r>
              <a:rPr lang="en-GB" dirty="0" err="1"/>
              <a:t>SiPM</a:t>
            </a:r>
            <a:r>
              <a:rPr lang="en-GB" dirty="0"/>
              <a:t> in detecting incoming photons.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Illuminate the </a:t>
            </a:r>
            <a:r>
              <a:rPr lang="en-GB" dirty="0" err="1"/>
              <a:t>SiPM</a:t>
            </a:r>
            <a:r>
              <a:rPr lang="en-GB" dirty="0"/>
              <a:t> with a known number of photons and compare the detected signal at different temperatures. Changes in PDE can be correlated with temperature variations.</a:t>
            </a:r>
          </a:p>
          <a:p>
            <a:pPr lvl="0"/>
            <a:r>
              <a:rPr lang="en-GB" b="1" dirty="0" err="1"/>
              <a:t>Afterpulsing</a:t>
            </a:r>
            <a:r>
              <a:rPr lang="en-GB" b="1" dirty="0"/>
              <a:t> and Crosstalk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</a:t>
            </a:r>
            <a:r>
              <a:rPr lang="en-GB" dirty="0" err="1"/>
              <a:t>Afterpulsing</a:t>
            </a:r>
            <a:r>
              <a:rPr lang="en-GB" dirty="0"/>
              <a:t> is the generation of additional pulses following a primary pulse. Crosstalk refers to signals generated in adjacent cells of the </a:t>
            </a:r>
            <a:r>
              <a:rPr lang="en-GB" dirty="0" err="1"/>
              <a:t>SiPM</a:t>
            </a:r>
            <a:r>
              <a:rPr lang="en-GB" dirty="0"/>
              <a:t>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</a:t>
            </a:r>
            <a:r>
              <a:rPr lang="en-GB" dirty="0" err="1"/>
              <a:t>Analyze</a:t>
            </a:r>
            <a:r>
              <a:rPr lang="en-GB" dirty="0"/>
              <a:t> the time distribution of pulses after an initial event. Temperature control helps determine how these effects vary with temperature.</a:t>
            </a:r>
          </a:p>
          <a:p>
            <a:pPr lvl="0"/>
            <a:r>
              <a:rPr lang="en-GB" b="1" dirty="0"/>
              <a:t>Breakdown Voltage Determination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voltage at which the </a:t>
            </a:r>
            <a:r>
              <a:rPr lang="en-GB" dirty="0" err="1"/>
              <a:t>SiPM</a:t>
            </a:r>
            <a:r>
              <a:rPr lang="en-GB" dirty="0"/>
              <a:t> enters Geiger mode (breakdown voltage).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Record the </a:t>
            </a:r>
            <a:r>
              <a:rPr lang="en-GB" dirty="0" err="1"/>
              <a:t>SiPM</a:t>
            </a:r>
            <a:r>
              <a:rPr lang="en-GB" dirty="0"/>
              <a:t> output while sweeping the bias voltage at different temperatures. The breakdown voltage typically increases with temperature.</a:t>
            </a:r>
          </a:p>
          <a:p>
            <a:pPr lvl="0"/>
            <a:r>
              <a:rPr lang="en-GB" b="1" dirty="0"/>
              <a:t>Overvoltage Optimization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optimal overvoltage setting that maximizes performance (gain, PDE) while minimizing noise.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Adjust the bias voltage (overvoltage) while controlling the temperature and measure the </a:t>
            </a:r>
            <a:r>
              <a:rPr lang="en-GB" dirty="0" err="1"/>
              <a:t>SiPM</a:t>
            </a:r>
            <a:r>
              <a:rPr lang="en-GB" dirty="0"/>
              <a:t> response. This helps identify the best operating conditions.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859FB-A299-EC17-1C89-4D4A03A6FA1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4013D-F7FE-4246-A53C-DD15D7F8E029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00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C4931-4F15-6884-3FD7-EA63107E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A9530-ED0F-F21B-F6E1-8F1952F1B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08E69-3428-3F17-0223-4EE87CF1B7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 dirty="0"/>
              <a:t>Gain Characterization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gain of the </a:t>
            </a:r>
            <a:r>
              <a:rPr lang="en-GB" dirty="0" err="1"/>
              <a:t>SiPM</a:t>
            </a:r>
            <a:r>
              <a:rPr lang="en-GB" dirty="0"/>
              <a:t>, which is the amplification factor when a photon is detected.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Use a controlled light source (e.g., a </a:t>
            </a:r>
            <a:r>
              <a:rPr lang="en-GB" dirty="0" err="1"/>
              <a:t>fiber</a:t>
            </a:r>
            <a:r>
              <a:rPr lang="en-GB" dirty="0"/>
              <a:t>-coupled LED) and measure the output pulse height at different temperatures. This helps establish the relationship between gain and temperature.</a:t>
            </a:r>
          </a:p>
          <a:p>
            <a:pPr lvl="0"/>
            <a:r>
              <a:rPr lang="en-GB" b="1" dirty="0"/>
              <a:t>Dark Count Rate (DCR) Measurement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rate of spontaneous pulses (noise) generated by the </a:t>
            </a:r>
            <a:r>
              <a:rPr lang="en-GB" dirty="0" err="1"/>
              <a:t>SiPM</a:t>
            </a:r>
            <a:r>
              <a:rPr lang="en-GB" dirty="0"/>
              <a:t> when no light is present.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Measure the </a:t>
            </a:r>
            <a:r>
              <a:rPr lang="en-GB" dirty="0" err="1"/>
              <a:t>SiPM</a:t>
            </a:r>
            <a:r>
              <a:rPr lang="en-GB" dirty="0"/>
              <a:t> output in complete darkness at various temperatures. The dark count rate typically increases with temperature.</a:t>
            </a:r>
          </a:p>
          <a:p>
            <a:pPr lvl="0"/>
            <a:r>
              <a:rPr lang="en-GB" b="1" dirty="0"/>
              <a:t>Photon Detection Efficiency (PDE)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efficiency of the </a:t>
            </a:r>
            <a:r>
              <a:rPr lang="en-GB" dirty="0" err="1"/>
              <a:t>SiPM</a:t>
            </a:r>
            <a:r>
              <a:rPr lang="en-GB" dirty="0"/>
              <a:t> in detecting incoming photons.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Illuminate the </a:t>
            </a:r>
            <a:r>
              <a:rPr lang="en-GB" dirty="0" err="1"/>
              <a:t>SiPM</a:t>
            </a:r>
            <a:r>
              <a:rPr lang="en-GB" dirty="0"/>
              <a:t> with a known number of photons and compare the detected signal at different temperatures. Changes in PDE can be correlated with temperature variations.</a:t>
            </a:r>
          </a:p>
          <a:p>
            <a:pPr lvl="0"/>
            <a:r>
              <a:rPr lang="en-GB" b="1" dirty="0" err="1"/>
              <a:t>Afterpulsing</a:t>
            </a:r>
            <a:r>
              <a:rPr lang="en-GB" b="1" dirty="0"/>
              <a:t> and Crosstalk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</a:t>
            </a:r>
            <a:r>
              <a:rPr lang="en-GB" dirty="0" err="1"/>
              <a:t>Afterpulsing</a:t>
            </a:r>
            <a:r>
              <a:rPr lang="en-GB" dirty="0"/>
              <a:t> is the generation of additional pulses following a primary pulse. Crosstalk refers to signals generated in adjacent cells of the </a:t>
            </a:r>
            <a:r>
              <a:rPr lang="en-GB" dirty="0" err="1"/>
              <a:t>SiPM</a:t>
            </a:r>
            <a:r>
              <a:rPr lang="en-GB" dirty="0"/>
              <a:t>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</a:t>
            </a:r>
            <a:r>
              <a:rPr lang="en-GB" dirty="0" err="1"/>
              <a:t>Analyze</a:t>
            </a:r>
            <a:r>
              <a:rPr lang="en-GB" dirty="0"/>
              <a:t> the time distribution of pulses after an initial event. Temperature control helps determine how these effects vary with temperature.</a:t>
            </a:r>
          </a:p>
          <a:p>
            <a:pPr lvl="0"/>
            <a:r>
              <a:rPr lang="en-GB" b="1" dirty="0"/>
              <a:t>Breakdown Voltage Determination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voltage at which the </a:t>
            </a:r>
            <a:r>
              <a:rPr lang="en-GB" dirty="0" err="1"/>
              <a:t>SiPM</a:t>
            </a:r>
            <a:r>
              <a:rPr lang="en-GB" dirty="0"/>
              <a:t> enters Geiger mode (breakdown voltage).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Record the </a:t>
            </a:r>
            <a:r>
              <a:rPr lang="en-GB" dirty="0" err="1"/>
              <a:t>SiPM</a:t>
            </a:r>
            <a:r>
              <a:rPr lang="en-GB" dirty="0"/>
              <a:t> output while sweeping the bias voltage at different temperatures. The breakdown voltage typically increases with temperature.</a:t>
            </a:r>
          </a:p>
          <a:p>
            <a:pPr lvl="0"/>
            <a:r>
              <a:rPr lang="en-GB" b="1" dirty="0"/>
              <a:t>Overvoltage Optimization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optimal overvoltage setting that maximizes performance (gain, PDE) while minimizing noise.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Adjust the bias voltage (overvoltage) while controlling the temperature and measure the </a:t>
            </a:r>
            <a:r>
              <a:rPr lang="en-GB" dirty="0" err="1"/>
              <a:t>SiPM</a:t>
            </a:r>
            <a:r>
              <a:rPr lang="en-GB" dirty="0"/>
              <a:t> response. This helps identify the best operating conditions.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D2B15-C578-5A25-A849-3F70F7C4199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4013D-F7FE-4246-A53C-DD15D7F8E029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20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4B8A-CED6-BFA8-2A98-8BC96E45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3E0D2-F412-496F-0DA2-A1B4BC814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44439-9138-0AD0-0993-0838FFFD3C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 dirty="0"/>
              <a:t>Gain Characterization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gain of the </a:t>
            </a:r>
            <a:r>
              <a:rPr lang="en-GB" dirty="0" err="1"/>
              <a:t>SiPM</a:t>
            </a:r>
            <a:r>
              <a:rPr lang="en-GB" dirty="0"/>
              <a:t>, which is the amplification factor when a photon is detected.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Use a controlled light source (e.g., a </a:t>
            </a:r>
            <a:r>
              <a:rPr lang="en-GB" dirty="0" err="1"/>
              <a:t>fiber</a:t>
            </a:r>
            <a:r>
              <a:rPr lang="en-GB" dirty="0"/>
              <a:t>-coupled LED) and measure the output pulse height at different temperatures. This helps establish the relationship between gain and temperature.</a:t>
            </a:r>
          </a:p>
          <a:p>
            <a:pPr lvl="0"/>
            <a:r>
              <a:rPr lang="en-GB" b="1" dirty="0"/>
              <a:t>Dark Count Rate (DCR) Measurement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rate of spontaneous pulses (noise) generated by the </a:t>
            </a:r>
            <a:r>
              <a:rPr lang="en-GB" dirty="0" err="1"/>
              <a:t>SiPM</a:t>
            </a:r>
            <a:r>
              <a:rPr lang="en-GB" dirty="0"/>
              <a:t> when no light is present.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Measure the </a:t>
            </a:r>
            <a:r>
              <a:rPr lang="en-GB" dirty="0" err="1"/>
              <a:t>SiPM</a:t>
            </a:r>
            <a:r>
              <a:rPr lang="en-GB" dirty="0"/>
              <a:t> output in complete darkness at various temperatures. The dark count rate typically increases with temperature.</a:t>
            </a:r>
          </a:p>
          <a:p>
            <a:pPr lvl="0"/>
            <a:r>
              <a:rPr lang="en-GB" b="1" dirty="0"/>
              <a:t>Photon Detection Efficiency (PDE)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efficiency of the </a:t>
            </a:r>
            <a:r>
              <a:rPr lang="en-GB" dirty="0" err="1"/>
              <a:t>SiPM</a:t>
            </a:r>
            <a:r>
              <a:rPr lang="en-GB" dirty="0"/>
              <a:t> in detecting incoming photons.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Illuminate the </a:t>
            </a:r>
            <a:r>
              <a:rPr lang="en-GB" dirty="0" err="1"/>
              <a:t>SiPM</a:t>
            </a:r>
            <a:r>
              <a:rPr lang="en-GB" dirty="0"/>
              <a:t> with a known number of photons and compare the detected signal at different temperatures. Changes in PDE can be correlated with temperature variations.</a:t>
            </a:r>
          </a:p>
          <a:p>
            <a:pPr lvl="0"/>
            <a:r>
              <a:rPr lang="en-GB" b="1" dirty="0" err="1"/>
              <a:t>Afterpulsing</a:t>
            </a:r>
            <a:r>
              <a:rPr lang="en-GB" b="1" dirty="0"/>
              <a:t> and Crosstalk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</a:t>
            </a:r>
            <a:r>
              <a:rPr lang="en-GB" dirty="0" err="1"/>
              <a:t>Afterpulsing</a:t>
            </a:r>
            <a:r>
              <a:rPr lang="en-GB" dirty="0"/>
              <a:t> is the generation of additional pulses following a primary pulse. Crosstalk refers to signals generated in adjacent cells of the </a:t>
            </a:r>
            <a:r>
              <a:rPr lang="en-GB" dirty="0" err="1"/>
              <a:t>SiPM</a:t>
            </a:r>
            <a:r>
              <a:rPr lang="en-GB" dirty="0"/>
              <a:t>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</a:t>
            </a:r>
            <a:r>
              <a:rPr lang="en-GB" dirty="0" err="1"/>
              <a:t>Analyze</a:t>
            </a:r>
            <a:r>
              <a:rPr lang="en-GB" dirty="0"/>
              <a:t> the time distribution of pulses after an initial event. Temperature control helps determine how these effects vary with temperature.</a:t>
            </a:r>
          </a:p>
          <a:p>
            <a:pPr lvl="0"/>
            <a:r>
              <a:rPr lang="en-GB" b="1" dirty="0"/>
              <a:t>Breakdown Voltage Determination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voltage at which the </a:t>
            </a:r>
            <a:r>
              <a:rPr lang="en-GB" dirty="0" err="1"/>
              <a:t>SiPM</a:t>
            </a:r>
            <a:r>
              <a:rPr lang="en-GB" dirty="0"/>
              <a:t> enters Geiger mode (breakdown voltage).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Record the </a:t>
            </a:r>
            <a:r>
              <a:rPr lang="en-GB" dirty="0" err="1"/>
              <a:t>SiPM</a:t>
            </a:r>
            <a:r>
              <a:rPr lang="en-GB" dirty="0"/>
              <a:t> output while sweeping the bias voltage at different temperatures. The breakdown voltage typically increases with temperature.</a:t>
            </a:r>
          </a:p>
          <a:p>
            <a:pPr lvl="0"/>
            <a:r>
              <a:rPr lang="en-GB" b="1" dirty="0"/>
              <a:t>Overvoltage Optimization</a:t>
            </a:r>
            <a:r>
              <a:rPr lang="en-GB" dirty="0"/>
              <a:t>: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What It Measures</a:t>
            </a:r>
            <a:r>
              <a:rPr lang="en-GB" dirty="0"/>
              <a:t>: The optimal overvoltage setting that maximizes performance (gain, PDE) while minimizing noise.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GB" b="1" dirty="0"/>
              <a:t>How It’s Measured</a:t>
            </a:r>
            <a:r>
              <a:rPr lang="en-GB" dirty="0"/>
              <a:t>: Adjust the bias voltage (overvoltage) while controlling the temperature and measure the </a:t>
            </a:r>
            <a:r>
              <a:rPr lang="en-GB" dirty="0" err="1"/>
              <a:t>SiPM</a:t>
            </a:r>
            <a:r>
              <a:rPr lang="en-GB" dirty="0"/>
              <a:t> response. This helps identify the best operating conditions.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825A8-9F9C-2D53-7EA3-96B9C6BA4D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4013D-F7FE-4246-A53C-DD15D7F8E029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62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Input of </a:t>
            </a:r>
            <a:r>
              <a:rPr lang="nl-BE" dirty="0" err="1"/>
              <a:t>photons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optical</a:t>
            </a:r>
            <a:r>
              <a:rPr lang="nl-BE" dirty="0"/>
              <a:t> </a:t>
            </a:r>
            <a:r>
              <a:rPr lang="nl-BE" dirty="0" err="1"/>
              <a:t>cable</a:t>
            </a:r>
            <a:endParaRPr lang="nl-B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868AC-785D-4D8A-9675-E9D30B353F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F31F7-2B59-5020-5222-A57BB9E10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0C1BC-B65C-588B-8D9E-69A26BAD8F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099A8-1213-81DF-9CBD-F4947A9BD0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65AAF5-C1B3-4FB5-B549-E6EA2B92C683}" type="slidenum">
              <a:t>18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0FC92-A6E0-F9B6-8DBC-3912AF6EA7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85CCC-7851-490F-9A5C-DDC7EDC3E8AB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EF627-F2EB-7BE5-D36E-3F18EDDAC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0A175-8E0E-0CC5-BCC3-C2FD111C54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D333A2-76EF-4A74-BE82-E405F0E7CC70}" type="slidenum">
              <a:t>‹#›</a:t>
            </a:fld>
            <a:endParaRPr lang="en-GB"/>
          </a:p>
        </p:txBody>
      </p:sp>
      <p:pic>
        <p:nvPicPr>
          <p:cNvPr id="5" name="Logo Large EN">
            <a:extLst>
              <a:ext uri="{FF2B5EF4-FFF2-40B4-BE49-F238E27FC236}">
                <a16:creationId xmlns:a16="http://schemas.microsoft.com/office/drawing/2014/main" id="{83D82E07-F42C-1DDE-AB83-E8C723093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48" y="2283677"/>
            <a:ext cx="4800609" cy="4172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634995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2B22741-28B8-C5EA-7FFB-383DF15403C2}"/>
              </a:ext>
            </a:extLst>
          </p:cNvPr>
          <p:cNvSpPr/>
          <p:nvPr/>
        </p:nvSpPr>
        <p:spPr>
          <a:xfrm>
            <a:off x="914400" y="1393198"/>
            <a:ext cx="16424279" cy="6505197"/>
          </a:xfrm>
          <a:prstGeom prst="rect">
            <a:avLst/>
          </a:prstGeom>
          <a:solidFill>
            <a:srgbClr val="1E64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A7BF3C-C1A8-12E0-7099-7EB9B0CF0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1077" y="1743239"/>
            <a:ext cx="7416003" cy="5769598"/>
          </a:xfrm>
        </p:spPr>
        <p:txBody>
          <a:bodyPr/>
          <a:lstStyle>
            <a:lvl1pPr>
              <a:lnSpc>
                <a:spcPts val="3500"/>
              </a:lnSpc>
              <a:defRPr lang="en-GB" sz="2500" u="none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/>
            <a:r>
              <a:rPr lang="en-GB"/>
              <a:t>Click to add presenters contact data</a:t>
            </a:r>
          </a:p>
        </p:txBody>
      </p:sp>
      <p:sp>
        <p:nvSpPr>
          <p:cNvPr id="4" name="Titles positoning box" hidden="1">
            <a:extLst>
              <a:ext uri="{FF2B5EF4-FFF2-40B4-BE49-F238E27FC236}">
                <a16:creationId xmlns:a16="http://schemas.microsoft.com/office/drawing/2014/main" id="{A819CF03-F04C-96F9-0FBC-8579BEF9BA44}"/>
              </a:ext>
            </a:extLst>
          </p:cNvPr>
          <p:cNvSpPr/>
          <p:nvPr/>
        </p:nvSpPr>
        <p:spPr>
          <a:xfrm>
            <a:off x="1371600" y="1828800"/>
            <a:ext cx="15011997" cy="5999762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CA5B54-3E29-039D-1B31-EE21A1D6E8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15999" y="3096002"/>
            <a:ext cx="7257601" cy="2108386"/>
          </a:xfrm>
        </p:spPr>
        <p:txBody>
          <a:bodyPr/>
          <a:lstStyle>
            <a:lvl1pPr>
              <a:lnSpc>
                <a:spcPts val="3500"/>
              </a:lnSpc>
              <a:defRPr lang="en-GB"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social media names</a:t>
            </a:r>
            <a:endParaRPr lang="nl-NL"/>
          </a:p>
        </p:txBody>
      </p:sp>
      <p:pic>
        <p:nvPicPr>
          <p:cNvPr id="6" name="Afbeelding 24">
            <a:extLst>
              <a:ext uri="{FF2B5EF4-FFF2-40B4-BE49-F238E27FC236}">
                <a16:creationId xmlns:a16="http://schemas.microsoft.com/office/drawing/2014/main" id="{687B422F-4AC8-E191-8F40-7F9996D5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6" y="0"/>
            <a:ext cx="2786396" cy="13931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394632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7B04616-907E-C6B4-965C-69528FBC718B}"/>
              </a:ext>
            </a:extLst>
          </p:cNvPr>
          <p:cNvSpPr/>
          <p:nvPr/>
        </p:nvSpPr>
        <p:spPr>
          <a:xfrm>
            <a:off x="914400" y="1393198"/>
            <a:ext cx="16424279" cy="6505197"/>
          </a:xfrm>
          <a:prstGeom prst="rect">
            <a:avLst/>
          </a:prstGeom>
          <a:solidFill>
            <a:srgbClr val="1E64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3714AA-2EB2-5A60-6FF2-4A4BEB8354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1077" y="2286000"/>
            <a:ext cx="15183365" cy="4436312"/>
          </a:xfrm>
        </p:spPr>
        <p:txBody>
          <a:bodyPr anchor="b"/>
          <a:lstStyle>
            <a:lvl1pPr>
              <a:lnSpc>
                <a:spcPts val="11000"/>
              </a:lnSpc>
              <a:defRPr lang="en-US" sz="1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443D90-7327-948E-161B-A0B2617ABA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83415" y="6874715"/>
            <a:ext cx="15191027" cy="583204"/>
          </a:xfrm>
        </p:spPr>
        <p:txBody>
          <a:bodyPr/>
          <a:lstStyle>
            <a:lvl1pPr>
              <a:lnSpc>
                <a:spcPts val="3600"/>
              </a:lnSpc>
              <a:defRPr lang="en-GB" sz="3000">
                <a:solidFill>
                  <a:srgbClr val="96C6D4"/>
                </a:solidFill>
              </a:defRPr>
            </a:lvl1pPr>
          </a:lstStyle>
          <a:p>
            <a:pPr lvl="0"/>
            <a:r>
              <a:rPr lang="en-GB"/>
              <a:t>Click to add subtitle / presenter / date [dd-mm-yyyy]</a:t>
            </a:r>
          </a:p>
        </p:txBody>
      </p:sp>
      <p:sp>
        <p:nvSpPr>
          <p:cNvPr id="5" name="Titles positoning box" hidden="1">
            <a:extLst>
              <a:ext uri="{FF2B5EF4-FFF2-40B4-BE49-F238E27FC236}">
                <a16:creationId xmlns:a16="http://schemas.microsoft.com/office/drawing/2014/main" id="{A4715E5C-BD68-3E8F-B4B4-E31439A2CD15}"/>
              </a:ext>
            </a:extLst>
          </p:cNvPr>
          <p:cNvSpPr/>
          <p:nvPr/>
        </p:nvSpPr>
        <p:spPr>
          <a:xfrm>
            <a:off x="1371600" y="6407996"/>
            <a:ext cx="15011997" cy="575998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AEE5CBCA-8EF4-EC07-012D-6CCB9069105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00400" y="8366403"/>
            <a:ext cx="2286000" cy="928801"/>
          </a:xfrm>
        </p:spPr>
        <p:txBody>
          <a:bodyPr/>
          <a:lstStyle>
            <a:lvl1pPr>
              <a:defRPr lang="en-GB"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Partner Logo 1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554827C-2AE1-FC4D-A42B-EFD48D24EF0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713198" y="8366403"/>
            <a:ext cx="2286000" cy="928801"/>
          </a:xfrm>
        </p:spPr>
        <p:txBody>
          <a:bodyPr/>
          <a:lstStyle>
            <a:lvl1pPr>
              <a:defRPr lang="en-GB"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Partner Logo 2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476471-CEB8-9D96-3825-15210479028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229600" y="8366403"/>
            <a:ext cx="2321999" cy="928801"/>
          </a:xfrm>
        </p:spPr>
        <p:txBody>
          <a:bodyPr/>
          <a:lstStyle>
            <a:lvl1pPr>
              <a:defRPr lang="en-GB"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Partner Logo 3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076FD27-7E4E-C8AD-0B72-B5B65A59150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746001" y="8366403"/>
            <a:ext cx="2321999" cy="928801"/>
          </a:xfrm>
        </p:spPr>
        <p:txBody>
          <a:bodyPr/>
          <a:lstStyle>
            <a:lvl1pPr>
              <a:defRPr lang="en-GB"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Partner Logo 4</a:t>
            </a:r>
          </a:p>
        </p:txBody>
      </p:sp>
      <p:sp>
        <p:nvSpPr>
          <p:cNvPr id="10" name="Oranisation Placeholder">
            <a:extLst>
              <a:ext uri="{FF2B5EF4-FFF2-40B4-BE49-F238E27FC236}">
                <a16:creationId xmlns:a16="http://schemas.microsoft.com/office/drawing/2014/main" id="{E038877D-ABB2-802C-76E4-3415F53C01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80528" y="395011"/>
            <a:ext cx="8294403" cy="539998"/>
          </a:xfrm>
        </p:spPr>
        <p:txBody>
          <a:bodyPr anchor="b"/>
          <a:lstStyle>
            <a:lvl1pPr>
              <a:lnSpc>
                <a:spcPts val="1700"/>
              </a:lnSpc>
              <a:defRPr lang="en-GB" sz="1400" b="1" u="sng" cap="all">
                <a:solidFill>
                  <a:srgbClr val="1E64C8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lang="en-GB" sz="1400" cap="all">
                <a:solidFill>
                  <a:srgbClr val="1E64C8"/>
                </a:solidFill>
              </a:defRPr>
            </a:lvl2pPr>
          </a:lstStyle>
          <a:p>
            <a:pPr lvl="0"/>
            <a:r>
              <a:rPr lang="en-GB"/>
              <a:t>Click to edit organisation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1" name="Afbeelding 24">
            <a:extLst>
              <a:ext uri="{FF2B5EF4-FFF2-40B4-BE49-F238E27FC236}">
                <a16:creationId xmlns:a16="http://schemas.microsoft.com/office/drawing/2014/main" id="{82B3E900-ACA8-D2C7-992A-7CAFE5C5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6" y="0"/>
            <a:ext cx="2786396" cy="13931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249356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F04E2E2-9523-6CC6-D623-ECBCCB6287D2}"/>
              </a:ext>
            </a:extLst>
          </p:cNvPr>
          <p:cNvSpPr/>
          <p:nvPr/>
        </p:nvSpPr>
        <p:spPr>
          <a:xfrm>
            <a:off x="914400" y="0"/>
            <a:ext cx="16424279" cy="7898404"/>
          </a:xfrm>
          <a:prstGeom prst="rect">
            <a:avLst/>
          </a:prstGeom>
          <a:solidFill>
            <a:srgbClr val="1E64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148857-4EC7-CCD1-3651-0F5DB2E09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1077" y="3246120"/>
            <a:ext cx="15183365" cy="4436312"/>
          </a:xfrm>
        </p:spPr>
        <p:txBody>
          <a:bodyPr anchor="b"/>
          <a:lstStyle>
            <a:lvl1pPr>
              <a:lnSpc>
                <a:spcPts val="11000"/>
              </a:lnSpc>
              <a:defRPr lang="en-GB" sz="1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/>
            <a:r>
              <a:rPr lang="en-GB"/>
              <a:t>Click to add chapter title</a:t>
            </a:r>
          </a:p>
        </p:txBody>
      </p:sp>
      <p:sp>
        <p:nvSpPr>
          <p:cNvPr id="4" name="Titles positoning box" hidden="1">
            <a:extLst>
              <a:ext uri="{FF2B5EF4-FFF2-40B4-BE49-F238E27FC236}">
                <a16:creationId xmlns:a16="http://schemas.microsoft.com/office/drawing/2014/main" id="{A3BCF01B-C714-9CDE-1C0D-073AE8797A32}"/>
              </a:ext>
            </a:extLst>
          </p:cNvPr>
          <p:cNvSpPr/>
          <p:nvPr/>
        </p:nvSpPr>
        <p:spPr>
          <a:xfrm>
            <a:off x="1371600" y="7344003"/>
            <a:ext cx="15011997" cy="575998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3AC818-6D81-19F7-CF5B-91FE77EB54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1F432-7553-4332-A848-E6EA91BE93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D1D3-6296-BAAE-47EC-5235EC6B71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31FD-8015-DCDE-6D30-FB37A39FE79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536396" indent="-450003" defTabSz="457200">
              <a:buSzPct val="100000"/>
              <a:buFont typeface="Arial" pitchFamily="34"/>
              <a:buChar char="̶"/>
              <a:defRPr lang="en-US"/>
            </a:lvl1pPr>
            <a:lvl2pPr marL="1170002" indent="-450003">
              <a:defRPr lang="en-US"/>
            </a:lvl2pPr>
            <a:lvl3pPr marL="1756800" indent="-450003" defTabSz="457200">
              <a:defRPr lang="en-US"/>
            </a:lvl3pPr>
            <a:lvl4pPr marL="2329196" indent="-550797" defTabSz="457200">
              <a:defRPr lang="en-US"/>
            </a:lvl4pPr>
            <a:lvl5pPr marL="2962802" indent="-442798" defTabSz="457200">
              <a:buSzPct val="100000"/>
              <a:buFont typeface="Arial" pitchFamily="34"/>
              <a:buChar char="̶"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06B1-4D26-B3A4-1811-EF8951A0D0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F0D13-7226-4EEC-9687-F6B56648BFE7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86D0E-55C0-16C0-1673-43003A1181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E1F9-40EA-D7E0-E594-449875EEC5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88FD7-4560-4FF4-8977-0544B22FC6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898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CC39-5C4D-E8BF-F1A7-92FB0A7661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905159-3657-06B5-ECC6-EB685D6924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2F1435-9DDD-415F-9EEE-D7EE83BA103F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8FDC32-4991-D2E1-15B9-79DCF29DBB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E257E58-750D-0700-43F2-15CF22F932C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04440" y="1371920"/>
            <a:ext cx="6299996" cy="6498000"/>
          </a:xfrm>
        </p:spPr>
        <p:txBody>
          <a:bodyPr/>
          <a:lstStyle>
            <a:lvl1pPr>
              <a:defRPr lang="en-GB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A25-4515-EE90-076F-0CCB1DA0DF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09904-FEDA-4B48-9662-B0A6C5315B2D}" type="slidenum"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D8DC1C-4E80-F498-FCDF-A0444887FDE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5825" y="1194361"/>
            <a:ext cx="8441996" cy="6695995"/>
          </a:xfrm>
        </p:spPr>
        <p:txBody>
          <a:bodyPr/>
          <a:lstStyle>
            <a:lvl1pPr defTabSz="457200">
              <a:defRPr lang="en-US"/>
            </a:lvl1pPr>
            <a:lvl2pPr>
              <a:defRPr lang="en-US"/>
            </a:lvl2pPr>
            <a:lvl3pPr defTabSz="457200">
              <a:defRPr lang="en-US"/>
            </a:lvl3pPr>
            <a:lvl4pPr defTabSz="457200">
              <a:defRPr lang="en-US"/>
            </a:lvl4pPr>
            <a:lvl5pPr defTabSz="457200"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157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459D-BB91-032E-B9C5-093249C1D4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FBA42-BAE9-F9C5-E301-DE129A534E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61F64-EAC6-403E-8F29-077C2365DD91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9FD6-29FA-4366-0243-F73A1506DE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D6CAA-8644-C3AB-B553-8ECD5841BD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6B3E9F-32F5-4BD2-8CC8-B5CE826CBA53}" type="slidenum">
              <a:t>‹#›</a:t>
            </a:fld>
            <a:endParaRPr lang="en-GB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B008519-6125-BD1C-D35A-BB7D898403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2036" y="1371600"/>
            <a:ext cx="15479996" cy="6501603"/>
          </a:xfrm>
        </p:spPr>
        <p:txBody>
          <a:bodyPr/>
          <a:lstStyle>
            <a:lvl1pPr>
              <a:defRPr lang="en-GB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5063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0F2F9-437E-F0B9-0C40-F3B8121743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6D17C-C341-4D9D-B3B5-AA254989E06E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CD23F-B2E6-A2A6-D4CA-0BB2F595D5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Covering Background">
            <a:extLst>
              <a:ext uri="{FF2B5EF4-FFF2-40B4-BE49-F238E27FC236}">
                <a16:creationId xmlns:a16="http://schemas.microsoft.com/office/drawing/2014/main" id="{3F5FBCC9-0DC3-5611-3FD5-40F57342EAF1}"/>
              </a:ext>
            </a:extLst>
          </p:cNvPr>
          <p:cNvSpPr/>
          <p:nvPr/>
        </p:nvSpPr>
        <p:spPr>
          <a:xfrm>
            <a:off x="0" y="0"/>
            <a:ext cx="17337600" cy="9753603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E657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8329AAD-C435-3AF2-31EE-471DD380022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7337600" cy="9753603"/>
          </a:xfrm>
        </p:spPr>
        <p:txBody>
          <a:bodyPr/>
          <a:lstStyle>
            <a:lvl1pPr>
              <a:defRPr lang="en-GB">
                <a:solidFill>
                  <a:srgbClr val="7F7F7F"/>
                </a:solidFill>
              </a:defRPr>
            </a:lvl1pPr>
          </a:lstStyle>
          <a:p>
            <a:pPr lvl="0"/>
            <a:r>
              <a:rPr lang="en-GB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1936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extbox over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614D77-E1EB-4F07-C08B-A2B98E4158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4400" y="0"/>
            <a:ext cx="16424279" cy="7920002"/>
          </a:xfrm>
        </p:spPr>
        <p:txBody>
          <a:bodyPr/>
          <a:lstStyle>
            <a:lvl1pPr marL="85725">
              <a:defRPr lang="nl-BE">
                <a:solidFill>
                  <a:srgbClr val="7F7F7F"/>
                </a:solidFill>
              </a:defRPr>
            </a:lvl1pPr>
          </a:lstStyle>
          <a:p>
            <a:pPr lvl="0"/>
            <a:r>
              <a:rPr lang="nl-BE"/>
              <a:t>Picture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72FB852-77A1-B14C-DABC-3D193D544C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nl-NL"/>
            </a:lvl1pPr>
          </a:lstStyle>
          <a:p>
            <a:pPr lvl="0"/>
            <a:fld id="{CE201C62-1DF3-4396-83BC-669485B0E5EF}" type="datetime1">
              <a:rPr lang="nl-NL"/>
              <a:pPr lvl="0"/>
              <a:t>21-11-2024</a:t>
            </a:fld>
            <a:endParaRPr lang="nl-NL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CDF829D-73C2-84E7-E5E3-31CDAA778E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nl-NL"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74C6689-F55F-F487-DAD7-BF5E8EEAFA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691975"/>
            <a:ext cx="6764402" cy="5230797"/>
          </a:xfrm>
          <a:solidFill>
            <a:srgbClr val="1E64C8"/>
          </a:solidFill>
        </p:spPr>
        <p:txBody>
          <a:bodyPr anchor="b">
            <a:noAutofit/>
          </a:bodyPr>
          <a:lstStyle>
            <a:lvl1pPr marL="85725">
              <a:defRPr lang="en-GB" sz="10000" u="sng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 text</a:t>
            </a:r>
          </a:p>
        </p:txBody>
      </p:sp>
    </p:spTree>
    <p:extLst>
      <p:ext uri="{BB962C8B-B14F-4D97-AF65-F5344CB8AC3E}">
        <p14:creationId xmlns:p14="http://schemas.microsoft.com/office/powerpoint/2010/main" val="86041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extbox over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078D958-758D-5F33-FEE7-03513E441AEB}"/>
              </a:ext>
            </a:extLst>
          </p:cNvPr>
          <p:cNvSpPr/>
          <p:nvPr/>
        </p:nvSpPr>
        <p:spPr>
          <a:xfrm>
            <a:off x="914400" y="0"/>
            <a:ext cx="16424279" cy="7898404"/>
          </a:xfrm>
          <a:prstGeom prst="rect">
            <a:avLst/>
          </a:prstGeom>
          <a:solidFill>
            <a:srgbClr val="1E64C8"/>
          </a:solidFill>
          <a:ln w="12701" cap="flat">
            <a:solidFill>
              <a:srgbClr val="1E657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90C37E1-CD89-35F0-84A2-B9D2D7C67DA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4400" y="0"/>
            <a:ext cx="16424279" cy="7920002"/>
          </a:xfrm>
        </p:spPr>
        <p:txBody>
          <a:bodyPr/>
          <a:lstStyle>
            <a:lvl1pPr marL="85725">
              <a:defRPr lang="nl-BE">
                <a:solidFill>
                  <a:srgbClr val="7F7F7F"/>
                </a:solidFill>
              </a:defRPr>
            </a:lvl1pPr>
          </a:lstStyle>
          <a:p>
            <a:pPr lvl="0"/>
            <a:r>
              <a:rPr lang="nl-BE"/>
              <a:t>Picture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E16D30-0E81-A47F-6020-86619F9DC7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nl-NL"/>
            </a:lvl1pPr>
          </a:lstStyle>
          <a:p>
            <a:pPr lvl="0"/>
            <a:fld id="{558D9785-144C-420D-ABD7-616C40E2E893}" type="datetime1">
              <a:rPr lang="nl-NL"/>
              <a:pPr lvl="0"/>
              <a:t>21-11-2024</a:t>
            </a:fld>
            <a:endParaRPr lang="nl-NL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CF1C76-321B-87CB-709A-6AE957F39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nl-NL"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021AB490-BD16-3165-A758-9D78852BCE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011600"/>
            <a:ext cx="7754934" cy="6908401"/>
          </a:xfrm>
          <a:solidFill>
            <a:srgbClr val="E9F0FA"/>
          </a:solidFill>
        </p:spPr>
        <p:txBody>
          <a:bodyPr/>
          <a:lstStyle>
            <a:lvl1pPr marL="85725">
              <a:defRPr lang="en-GB" sz="5400" u="sng" cap="all">
                <a:solidFill>
                  <a:srgbClr val="1E64C8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75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DB2B4-28BE-A087-98F3-5E818523F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119" y="251999"/>
            <a:ext cx="15705286" cy="863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0C096-3B94-FC9E-E926-59173A3DFF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825" y="1194361"/>
            <a:ext cx="15699571" cy="669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EDAB-0820-F62D-FF72-BBBBE0B877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72390" y="8948702"/>
            <a:ext cx="2297923" cy="519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707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BE441C9A-2D7D-4818-BBD6-5FBE30C8C903}" type="datetime1">
              <a:rPr lang="en-GB"/>
              <a:pPr lvl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EC57-3C7C-87C8-14C6-9730C299B59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10231" y="8994422"/>
            <a:ext cx="8353565" cy="437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707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99C1-D64A-AA2C-0BC2-ECF54352EC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defRPr>
            </a:lvl1pPr>
          </a:lstStyle>
          <a:p>
            <a:pPr lvl="0"/>
            <a:fld id="{9404A79D-79A9-482D-A895-FFAD1D51067E}" type="slidenum">
              <a:t>‹#›</a:t>
            </a:fld>
            <a:endParaRPr lang="en-GB"/>
          </a:p>
        </p:txBody>
      </p:sp>
      <p:sp>
        <p:nvSpPr>
          <p:cNvPr id="7" name="Title positioning box" hidden="1">
            <a:extLst>
              <a:ext uri="{FF2B5EF4-FFF2-40B4-BE49-F238E27FC236}">
                <a16:creationId xmlns:a16="http://schemas.microsoft.com/office/drawing/2014/main" id="{974F32C0-55A1-8C8F-1A8F-1C3F6B785C55}"/>
              </a:ext>
            </a:extLst>
          </p:cNvPr>
          <p:cNvSpPr/>
          <p:nvPr/>
        </p:nvSpPr>
        <p:spPr>
          <a:xfrm>
            <a:off x="927265" y="367195"/>
            <a:ext cx="15479996" cy="463637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 positoning box" hidden="1">
            <a:extLst>
              <a:ext uri="{FF2B5EF4-FFF2-40B4-BE49-F238E27FC236}">
                <a16:creationId xmlns:a16="http://schemas.microsoft.com/office/drawing/2014/main" id="{5DE77473-83D4-2A4F-6D6E-18BFF098357E}"/>
              </a:ext>
            </a:extLst>
          </p:cNvPr>
          <p:cNvSpPr/>
          <p:nvPr/>
        </p:nvSpPr>
        <p:spPr>
          <a:xfrm>
            <a:off x="927265" y="1583996"/>
            <a:ext cx="8229600" cy="6299996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Logo positioning box" hidden="1">
            <a:extLst>
              <a:ext uri="{FF2B5EF4-FFF2-40B4-BE49-F238E27FC236}">
                <a16:creationId xmlns:a16="http://schemas.microsoft.com/office/drawing/2014/main" id="{7841871B-02C8-9E01-7478-E8F12E78284D}"/>
              </a:ext>
            </a:extLst>
          </p:cNvPr>
          <p:cNvSpPr/>
          <p:nvPr/>
        </p:nvSpPr>
        <p:spPr>
          <a:xfrm flipV="1">
            <a:off x="928801" y="7878845"/>
            <a:ext cx="15478469" cy="1416350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Text positoning box" hidden="1">
            <a:extLst>
              <a:ext uri="{FF2B5EF4-FFF2-40B4-BE49-F238E27FC236}">
                <a16:creationId xmlns:a16="http://schemas.microsoft.com/office/drawing/2014/main" id="{D5D4FF21-CB3B-0217-B4B0-6FCFFC4238C2}"/>
              </a:ext>
            </a:extLst>
          </p:cNvPr>
          <p:cNvSpPr/>
          <p:nvPr/>
        </p:nvSpPr>
        <p:spPr>
          <a:xfrm>
            <a:off x="9172108" y="1583996"/>
            <a:ext cx="914400" cy="6299996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Text positoning box" hidden="1">
            <a:extLst>
              <a:ext uri="{FF2B5EF4-FFF2-40B4-BE49-F238E27FC236}">
                <a16:creationId xmlns:a16="http://schemas.microsoft.com/office/drawing/2014/main" id="{7D76F131-F6A3-8C1D-36B1-2F24A69549BA}"/>
              </a:ext>
            </a:extLst>
          </p:cNvPr>
          <p:cNvSpPr/>
          <p:nvPr/>
        </p:nvSpPr>
        <p:spPr>
          <a:xfrm>
            <a:off x="10099365" y="1356356"/>
            <a:ext cx="6307896" cy="6527636"/>
          </a:xfrm>
          <a:prstGeom prst="rect">
            <a:avLst/>
          </a:prstGeom>
          <a:noFill/>
          <a:ln w="12701" cap="flat">
            <a:solidFill>
              <a:srgbClr val="4298B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" name="Logo EN">
            <a:extLst>
              <a:ext uri="{FF2B5EF4-FFF2-40B4-BE49-F238E27FC236}">
                <a16:creationId xmlns:a16="http://schemas.microsoft.com/office/drawing/2014/main" id="{38D40E09-75CC-3E88-D31D-9EA9978201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7909175"/>
            <a:ext cx="2307598" cy="184682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marR="0" lvl="0" indent="0" algn="l" defTabSz="1300368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5400" b="0" i="0" u="sng" strike="noStrike" kern="1200" cap="all" spc="0" baseline="0">
          <a:solidFill>
            <a:srgbClr val="1E64C8"/>
          </a:solidFill>
          <a:uFill>
            <a:solidFill>
              <a:srgbClr val="1E64C8"/>
            </a:solidFill>
          </a:uFill>
          <a:latin typeface="Arial"/>
        </a:defRPr>
      </a:lvl1pPr>
    </p:titleStyle>
    <p:bodyStyle>
      <a:lvl1pPr marL="0" marR="0" lvl="0" indent="0" algn="l" defTabSz="1300368" rtl="0" fontAlgn="auto" hangingPunct="1">
        <a:lnSpc>
          <a:spcPct val="12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457200" marR="0" lvl="1" indent="-359999" algn="l" defTabSz="457200" rtl="0" fontAlgn="auto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itchFamily="34"/>
        <a:buChar char="̶"/>
        <a:tabLst/>
        <a:defRPr lang="nl-NL" sz="48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900117" marR="0" lvl="2" indent="-458791" algn="l" defTabSz="1300368" rtl="0" fontAlgn="auto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itchFamily="34"/>
        <a:buChar char="‒"/>
        <a:tabLst/>
        <a:defRPr lang="nl-NL" sz="48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441451" marR="0" lvl="3" indent="-541333" algn="l" defTabSz="1300368" rtl="0" fontAlgn="auto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itchFamily="34"/>
        <a:buChar char="‒"/>
        <a:tabLst/>
        <a:defRPr lang="nl-NL" sz="48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600325" marR="0" lvl="4" indent="-1158873" algn="l" defTabSz="1300368" rtl="0" fontAlgn="auto" hangingPunct="1">
        <a:lnSpc>
          <a:spcPct val="12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okalenverhuur.be/lokalen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hyperlink" Target="https://twitter.com/ugent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C505-2A6C-1AED-5CDC-3E0BE971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0E5F-F14A-8E84-2A8F-6553DDF64B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Characteristics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FEC5-AE30-78BE-BD65-6C8E7BD66C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5834" y="1168337"/>
            <a:ext cx="8845195" cy="7351549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nl-BE" dirty="0" err="1"/>
              <a:t>Gain</a:t>
            </a:r>
            <a:endParaRPr lang="nl-BE" dirty="0"/>
          </a:p>
          <a:p>
            <a:pPr lvl="0">
              <a:lnSpc>
                <a:spcPct val="110000"/>
              </a:lnSpc>
            </a:pPr>
            <a:r>
              <a:rPr lang="nl-BE" dirty="0"/>
              <a:t>Dark </a:t>
            </a:r>
            <a:r>
              <a:rPr lang="nl-BE" dirty="0" err="1"/>
              <a:t>Count</a:t>
            </a:r>
            <a:r>
              <a:rPr lang="nl-BE" dirty="0"/>
              <a:t> </a:t>
            </a:r>
            <a:r>
              <a:rPr lang="nl-BE" dirty="0" err="1"/>
              <a:t>Rate</a:t>
            </a: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Breakdown voltage</a:t>
            </a:r>
          </a:p>
          <a:p>
            <a:pPr lvl="0">
              <a:lnSpc>
                <a:spcPct val="110000"/>
              </a:lnSpc>
            </a:pPr>
            <a:r>
              <a:rPr lang="nl-BE" dirty="0" err="1"/>
              <a:t>Afterpulsing</a:t>
            </a:r>
            <a:r>
              <a:rPr lang="nl-BE" dirty="0"/>
              <a:t> &amp; crosstalk</a:t>
            </a:r>
          </a:p>
          <a:p>
            <a:pPr lvl="0">
              <a:lnSpc>
                <a:spcPct val="110000"/>
              </a:lnSpc>
            </a:pPr>
            <a:r>
              <a:rPr lang="nl-BE" dirty="0" err="1"/>
              <a:t>Photon</a:t>
            </a:r>
            <a:r>
              <a:rPr lang="nl-BE" dirty="0"/>
              <a:t> </a:t>
            </a:r>
            <a:r>
              <a:rPr lang="nl-BE" dirty="0" err="1"/>
              <a:t>detection</a:t>
            </a:r>
            <a:r>
              <a:rPr lang="nl-BE" dirty="0"/>
              <a:t> Efficiency</a:t>
            </a:r>
          </a:p>
          <a:p>
            <a:pPr marL="1170002" marR="0" lvl="1" indent="-45000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̶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Probability that incoming photon is successfully detected</a:t>
            </a:r>
          </a:p>
          <a:p>
            <a:pPr marL="1170002" marR="0" lvl="1" indent="-45000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̶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vary with temperature, bias voltage, and photon wavelength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F125-D5BD-8257-B6BE-1EC88498AFAE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C7388-E774-4BC7-8D80-D200B1ECC994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10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7" name="Picture 6" descr="A graph of a waveform&#10;&#10;Description automatically generated">
            <a:extLst>
              <a:ext uri="{FF2B5EF4-FFF2-40B4-BE49-F238E27FC236}">
                <a16:creationId xmlns:a16="http://schemas.microsoft.com/office/drawing/2014/main" id="{B108E881-9811-47D4-364B-BD0EC8718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2114667"/>
            <a:ext cx="5707082" cy="55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7F1E-D0A8-C787-34D8-437520C35E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err="1"/>
              <a:t>Comparing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PMT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C808-1D78-F096-2491-7E6C769C450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/>
              <a:t>Advantages</a:t>
            </a:r>
            <a:endParaRPr lang="nl-BE" dirty="0"/>
          </a:p>
          <a:p>
            <a:pPr lvl="1"/>
            <a:r>
              <a:rPr lang="nl-BE" dirty="0" err="1"/>
              <a:t>Cheaper</a:t>
            </a:r>
            <a:r>
              <a:rPr lang="nl-BE" dirty="0"/>
              <a:t> </a:t>
            </a:r>
          </a:p>
          <a:p>
            <a:pPr lvl="1"/>
            <a:r>
              <a:rPr lang="nl-BE" dirty="0" err="1"/>
              <a:t>Lower</a:t>
            </a:r>
            <a:r>
              <a:rPr lang="nl-BE" dirty="0"/>
              <a:t> bias voltages</a:t>
            </a:r>
          </a:p>
          <a:p>
            <a:pPr lvl="1"/>
            <a:r>
              <a:rPr lang="nl-BE" dirty="0"/>
              <a:t>Smaller volume</a:t>
            </a:r>
          </a:p>
          <a:p>
            <a:endParaRPr lang="nl-BE" dirty="0"/>
          </a:p>
          <a:p>
            <a:r>
              <a:rPr lang="nl-BE" dirty="0"/>
              <a:t>Disadvantage</a:t>
            </a:r>
          </a:p>
          <a:p>
            <a:pPr lvl="1"/>
            <a:r>
              <a:rPr lang="nl-BE" dirty="0"/>
              <a:t>For low E </a:t>
            </a:r>
            <a:r>
              <a:rPr lang="nl-BE" dirty="0" err="1"/>
              <a:t>photon</a:t>
            </a:r>
            <a:endParaRPr lang="nl-BE" dirty="0"/>
          </a:p>
          <a:p>
            <a:pPr marL="719999" lvl="1" indent="0">
              <a:buNone/>
            </a:pPr>
            <a:r>
              <a:rPr lang="nl-BE" dirty="0"/>
              <a:t>	more </a:t>
            </a:r>
            <a:r>
              <a:rPr lang="nl-BE" dirty="0" err="1"/>
              <a:t>noise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worse</a:t>
            </a:r>
            <a:r>
              <a:rPr lang="nl-BE" dirty="0"/>
              <a:t> PDE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29664C-D6D8-BFAF-EF5B-7574B6527375}"/>
              </a:ext>
            </a:extLst>
          </p:cNvPr>
          <p:cNvGrpSpPr/>
          <p:nvPr/>
        </p:nvGrpSpPr>
        <p:grpSpPr>
          <a:xfrm>
            <a:off x="7924800" y="1465944"/>
            <a:ext cx="9134211" cy="5800129"/>
            <a:chOff x="7924800" y="1465944"/>
            <a:chExt cx="9134211" cy="58001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A00D83-CCCB-28C1-266C-656F2D240DF6}"/>
                </a:ext>
              </a:extLst>
            </p:cNvPr>
            <p:cNvGrpSpPr/>
            <p:nvPr/>
          </p:nvGrpSpPr>
          <p:grpSpPr>
            <a:xfrm>
              <a:off x="7924800" y="1465944"/>
              <a:ext cx="9134211" cy="4585190"/>
              <a:chOff x="4953868" y="5707752"/>
              <a:chExt cx="7213829" cy="359458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0741EA7-1475-73E7-1B3A-7559266F5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56335"/>
              <a:stretch/>
            </p:blipFill>
            <p:spPr>
              <a:xfrm>
                <a:off x="4953868" y="5707753"/>
                <a:ext cx="4567503" cy="359458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75BC3FE-D145-DC9D-8BE2-4D1DCCEFE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4701"/>
              <a:stretch/>
            </p:blipFill>
            <p:spPr>
              <a:xfrm>
                <a:off x="9521371" y="5707752"/>
                <a:ext cx="2646326" cy="3594579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A15A02-E3D0-60B4-FF63-7F4BAE3B6F7F}"/>
                </a:ext>
              </a:extLst>
            </p:cNvPr>
            <p:cNvSpPr txBox="1"/>
            <p:nvPr/>
          </p:nvSpPr>
          <p:spPr>
            <a:xfrm>
              <a:off x="10377714" y="6342743"/>
              <a:ext cx="4862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Source: </a:t>
              </a:r>
              <a:r>
                <a:rPr lang="nl-BE" dirty="0" err="1"/>
                <a:t>Uchicago</a:t>
              </a:r>
              <a:r>
                <a:rPr lang="nl-BE" dirty="0"/>
                <a:t>, B. </a:t>
              </a:r>
              <a:r>
                <a:rPr lang="nl-BE" dirty="0" err="1"/>
                <a:t>Ladd</a:t>
              </a:r>
              <a:r>
                <a:rPr lang="nl-BE" dirty="0"/>
                <a:t>, </a:t>
              </a:r>
              <a:r>
                <a:rPr lang="en-GB" b="1" dirty="0"/>
                <a:t>PMT vs </a:t>
              </a:r>
              <a:r>
                <a:rPr lang="en-GB" b="1" dirty="0" err="1"/>
                <a:t>SiPM</a:t>
              </a:r>
              <a:r>
                <a:rPr lang="en-GB" b="1" dirty="0"/>
                <a:t>: A Photon Finish</a:t>
              </a:r>
            </a:p>
            <a:p>
              <a:pPr algn="ctr"/>
              <a:endParaRPr lang="en-GB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CFDA-B75E-AD4A-8AD3-E1DBA7C1C8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Setup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15EB3-9627-2E68-E396-11814EEA5C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5826" y="1194361"/>
            <a:ext cx="9113718" cy="6695995"/>
          </a:xfrm>
        </p:spPr>
        <p:txBody>
          <a:bodyPr/>
          <a:lstStyle/>
          <a:p>
            <a:pPr lvl="0"/>
            <a:r>
              <a:rPr lang="nl-BE" dirty="0" err="1"/>
              <a:t>Temperature</a:t>
            </a:r>
            <a:r>
              <a:rPr lang="nl-BE" dirty="0"/>
              <a:t> </a:t>
            </a:r>
            <a:r>
              <a:rPr lang="nl-BE" dirty="0" err="1"/>
              <a:t>controlled</a:t>
            </a:r>
            <a:r>
              <a:rPr lang="nl-BE" dirty="0"/>
              <a:t> light-</a:t>
            </a:r>
            <a:r>
              <a:rPr lang="nl-BE" dirty="0" err="1"/>
              <a:t>tight</a:t>
            </a:r>
            <a:r>
              <a:rPr lang="nl-BE" dirty="0"/>
              <a:t> box</a:t>
            </a:r>
          </a:p>
          <a:p>
            <a:pPr lvl="1"/>
            <a:r>
              <a:rPr lang="nl-BE" sz="3600" dirty="0" err="1"/>
              <a:t>Peltier</a:t>
            </a:r>
            <a:r>
              <a:rPr lang="nl-BE" sz="3600" dirty="0"/>
              <a:t> </a:t>
            </a:r>
            <a:r>
              <a:rPr lang="nl-BE" sz="3600" dirty="0" err="1"/>
              <a:t>elements</a:t>
            </a:r>
            <a:endParaRPr lang="nl-BE" sz="3600" dirty="0"/>
          </a:p>
          <a:p>
            <a:pPr lvl="1"/>
            <a:r>
              <a:rPr lang="nl-BE" sz="3600" dirty="0" err="1"/>
              <a:t>Arduino</a:t>
            </a:r>
            <a:endParaRPr lang="nl-BE" sz="3600" dirty="0"/>
          </a:p>
          <a:p>
            <a:pPr lvl="1"/>
            <a:r>
              <a:rPr lang="nl-BE" sz="3600" dirty="0" err="1"/>
              <a:t>Controlled</a:t>
            </a:r>
            <a:r>
              <a:rPr lang="nl-BE" sz="3600" dirty="0"/>
              <a:t> </a:t>
            </a:r>
            <a:r>
              <a:rPr lang="nl-BE" sz="3600" dirty="0" err="1"/>
              <a:t>photon</a:t>
            </a:r>
            <a:r>
              <a:rPr lang="nl-BE" sz="3600" dirty="0"/>
              <a:t> input</a:t>
            </a:r>
          </a:p>
          <a:p>
            <a:pPr lvl="1"/>
            <a:r>
              <a:rPr lang="en-GB" sz="3600" dirty="0"/>
              <a:t>Temperature + env sensors</a:t>
            </a:r>
          </a:p>
          <a:p>
            <a:pPr lvl="0"/>
            <a:r>
              <a:rPr lang="en-GB" dirty="0"/>
              <a:t>Front end electronics</a:t>
            </a:r>
          </a:p>
          <a:p>
            <a:pPr lvl="1"/>
            <a:r>
              <a:rPr lang="en-GB" sz="3200" dirty="0"/>
              <a:t>Amplifier</a:t>
            </a:r>
          </a:p>
          <a:p>
            <a:pPr lvl="1"/>
            <a:r>
              <a:rPr lang="en-GB" sz="3200" dirty="0"/>
              <a:t>Signal shaper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E22B-562E-8E14-12A2-C27B4833BC5C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4CAD8-6D37-4D24-8EFB-60080BE615E4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12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B721AA0-FA85-8AB3-C17C-0E0C6177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505" y="1194361"/>
            <a:ext cx="6115900" cy="4525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985AA39-558C-F278-9092-E2960C96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979" y="683847"/>
            <a:ext cx="6260933" cy="53106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3F55-23C8-D95F-63C0-656E6AE2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Peltier</a:t>
            </a:r>
            <a:r>
              <a:rPr lang="nl-BE" dirty="0"/>
              <a:t> </a:t>
            </a:r>
            <a:r>
              <a:rPr lang="nl-BE" dirty="0" err="1"/>
              <a:t>cooling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58100-D008-C4D2-3632-679FEC723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1"/>
            <a:ext cx="11570470" cy="6695995"/>
          </a:xfrm>
        </p:spPr>
        <p:txBody>
          <a:bodyPr/>
          <a:lstStyle/>
          <a:p>
            <a:r>
              <a:rPr lang="nl-BE" dirty="0"/>
              <a:t>PWM of </a:t>
            </a:r>
            <a:r>
              <a:rPr lang="nl-BE" dirty="0" err="1"/>
              <a:t>arduino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LC </a:t>
            </a:r>
            <a:r>
              <a:rPr lang="nl-BE" dirty="0" err="1"/>
              <a:t>and</a:t>
            </a:r>
            <a:r>
              <a:rPr lang="nl-BE" dirty="0"/>
              <a:t> H-bridge</a:t>
            </a:r>
          </a:p>
          <a:p>
            <a:pPr lvl="1"/>
            <a:r>
              <a:rPr lang="nl-BE" sz="3600" dirty="0" err="1"/>
              <a:t>Controll</a:t>
            </a:r>
            <a:r>
              <a:rPr lang="nl-BE" sz="3600" dirty="0"/>
              <a:t> </a:t>
            </a:r>
            <a:r>
              <a:rPr lang="nl-BE" sz="3600" dirty="0" err="1"/>
              <a:t>peltier</a:t>
            </a:r>
            <a:r>
              <a:rPr lang="nl-BE" sz="3600" dirty="0"/>
              <a:t> </a:t>
            </a:r>
            <a:r>
              <a:rPr lang="nl-BE" sz="3600" dirty="0" err="1"/>
              <a:t>to</a:t>
            </a:r>
            <a:r>
              <a:rPr lang="nl-BE" sz="3600" dirty="0"/>
              <a:t> heat or cool side </a:t>
            </a:r>
            <a:r>
              <a:rPr lang="nl-BE" sz="3600" dirty="0" err="1"/>
              <a:t>with</a:t>
            </a:r>
            <a:r>
              <a:rPr lang="nl-BE" sz="3600" dirty="0"/>
              <a:t> </a:t>
            </a:r>
            <a:r>
              <a:rPr lang="nl-BE" sz="3600" dirty="0" err="1"/>
              <a:t>SiPM</a:t>
            </a:r>
            <a:endParaRPr lang="nl-BE" sz="3600" dirty="0"/>
          </a:p>
          <a:p>
            <a:r>
              <a:rPr lang="nl-BE" dirty="0" err="1"/>
              <a:t>Automative</a:t>
            </a:r>
            <a:r>
              <a:rPr lang="nl-BE" dirty="0"/>
              <a:t> setup	</a:t>
            </a:r>
          </a:p>
          <a:p>
            <a:pPr lvl="1"/>
            <a:r>
              <a:rPr lang="nl-BE" sz="3600" dirty="0"/>
              <a:t>Using </a:t>
            </a:r>
            <a:r>
              <a:rPr lang="nl-BE" sz="3600" dirty="0" err="1"/>
              <a:t>arduino</a:t>
            </a:r>
            <a:r>
              <a:rPr lang="nl-BE" sz="3600" dirty="0"/>
              <a:t> </a:t>
            </a:r>
            <a:r>
              <a:rPr lang="nl-BE" sz="3600" dirty="0" err="1"/>
              <a:t>to</a:t>
            </a:r>
            <a:r>
              <a:rPr lang="nl-BE" sz="3600" dirty="0"/>
              <a:t> </a:t>
            </a:r>
            <a:r>
              <a:rPr lang="nl-BE" sz="3600" dirty="0" err="1"/>
              <a:t>read</a:t>
            </a:r>
            <a:r>
              <a:rPr lang="nl-BE" sz="3600" dirty="0"/>
              <a:t> </a:t>
            </a:r>
            <a:r>
              <a:rPr lang="nl-BE" sz="3600" dirty="0" err="1"/>
              <a:t>temperature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adapt</a:t>
            </a:r>
            <a:r>
              <a:rPr lang="nl-BE" sz="3600" dirty="0"/>
              <a:t> </a:t>
            </a:r>
            <a:r>
              <a:rPr lang="nl-BE" sz="3600" dirty="0" err="1"/>
              <a:t>Peltier</a:t>
            </a:r>
            <a:r>
              <a:rPr lang="nl-BE" sz="3600" dirty="0"/>
              <a:t> </a:t>
            </a:r>
            <a:r>
              <a:rPr lang="nl-BE" sz="3600" dirty="0" err="1"/>
              <a:t>current</a:t>
            </a:r>
            <a:endParaRPr lang="nl-BE" sz="3600" dirty="0"/>
          </a:p>
          <a:p>
            <a:endParaRPr lang="nl-BE" dirty="0"/>
          </a:p>
          <a:p>
            <a:pPr marL="719999" lvl="1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BA0AD-E16E-6881-49DC-4899073F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76" y="5421762"/>
            <a:ext cx="8002680" cy="3729538"/>
          </a:xfrm>
          <a:prstGeom prst="rect">
            <a:avLst/>
          </a:prstGeom>
        </p:spPr>
      </p:pic>
      <p:pic>
        <p:nvPicPr>
          <p:cNvPr id="7" name="Picture 6" descr="A diagram of a heating system&#10;&#10;Description automatically generated">
            <a:extLst>
              <a:ext uri="{FF2B5EF4-FFF2-40B4-BE49-F238E27FC236}">
                <a16:creationId xmlns:a16="http://schemas.microsoft.com/office/drawing/2014/main" id="{AE0E687A-92B5-5526-4D4F-6E569A90F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44" y="902752"/>
            <a:ext cx="3452812" cy="38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F2CF-DC44-7197-5544-F4FD4D8C30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err="1"/>
              <a:t>Future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B4B9-C753-BB00-55E8-3610645F69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Making of </a:t>
            </a:r>
            <a:r>
              <a:rPr lang="nl-BE" dirty="0" err="1"/>
              <a:t>the</a:t>
            </a:r>
            <a:r>
              <a:rPr lang="nl-BE" dirty="0"/>
              <a:t> box</a:t>
            </a:r>
          </a:p>
          <a:p>
            <a:pPr lvl="1"/>
            <a:r>
              <a:rPr lang="nl-BE" dirty="0"/>
              <a:t>Light </a:t>
            </a:r>
            <a:r>
              <a:rPr lang="nl-BE" dirty="0" err="1"/>
              <a:t>tightness</a:t>
            </a:r>
            <a:r>
              <a:rPr lang="nl-BE" dirty="0"/>
              <a:t>, </a:t>
            </a:r>
            <a:r>
              <a:rPr lang="nl-BE" dirty="0" err="1"/>
              <a:t>ease</a:t>
            </a:r>
            <a:r>
              <a:rPr lang="nl-BE" dirty="0"/>
              <a:t> of use</a:t>
            </a:r>
          </a:p>
          <a:p>
            <a:r>
              <a:rPr lang="nl-BE" dirty="0" err="1"/>
              <a:t>SiPM</a:t>
            </a:r>
            <a:r>
              <a:rPr lang="nl-BE" dirty="0"/>
              <a:t> </a:t>
            </a:r>
            <a:r>
              <a:rPr lang="nl-BE" dirty="0" err="1"/>
              <a:t>readout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Also </a:t>
            </a:r>
            <a:r>
              <a:rPr lang="nl-BE" dirty="0" err="1"/>
              <a:t>automatable</a:t>
            </a:r>
            <a:endParaRPr lang="nl-BE" dirty="0"/>
          </a:p>
          <a:p>
            <a:r>
              <a:rPr lang="nl-BE" dirty="0"/>
              <a:t>Using </a:t>
            </a:r>
            <a:r>
              <a:rPr lang="nl-BE" dirty="0" err="1"/>
              <a:t>SiPM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scintillator</a:t>
            </a:r>
            <a:r>
              <a:rPr lang="nl-BE" dirty="0"/>
              <a:t> </a:t>
            </a:r>
            <a:r>
              <a:rPr lang="nl-BE" dirty="0" err="1"/>
              <a:t>grids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track </a:t>
            </a:r>
            <a:r>
              <a:rPr lang="nl-BE" dirty="0" err="1"/>
              <a:t>particles</a:t>
            </a: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D68D-D726-0123-7124-42C5DFEEA99E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C7E678-4BF1-4661-B351-DF55EA92F8A9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14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6" name="Picture 5" descr="A green circuit board with many wires&#10;&#10;Description automatically generated">
            <a:extLst>
              <a:ext uri="{FF2B5EF4-FFF2-40B4-BE49-F238E27FC236}">
                <a16:creationId xmlns:a16="http://schemas.microsoft.com/office/drawing/2014/main" id="{7BB66D5A-AD80-A0B4-5012-03524A8D0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65" y="5696857"/>
            <a:ext cx="4056743" cy="4056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24064-410F-D39B-AF8C-18DFB9F7BBF6}"/>
              </a:ext>
            </a:extLst>
          </p:cNvPr>
          <p:cNvSpPr txBox="1"/>
          <p:nvPr/>
        </p:nvSpPr>
        <p:spPr>
          <a:xfrm>
            <a:off x="4332514" y="4692134"/>
            <a:ext cx="866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Lokalenverhuur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voor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jeugdverenigingen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3BA6-A757-6C1F-9557-D93EFD5F77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500" dirty="0"/>
              <a:t>Danté Bouckhout</a:t>
            </a:r>
            <a:br>
              <a:rPr lang="en-GB" sz="3500" dirty="0"/>
            </a:br>
            <a:r>
              <a:rPr lang="en-GB" dirty="0"/>
              <a:t>Master thesis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Experimental Particle Physics and Gravity </a:t>
            </a:r>
            <a:r>
              <a:rPr lang="nl-BE" dirty="0"/>
              <a:t> 	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E	Dante.bouckhout@ugent.be</a:t>
            </a:r>
            <a:br>
              <a:rPr lang="en-GB" dirty="0"/>
            </a:br>
            <a:r>
              <a:rPr lang="en-GB" dirty="0"/>
              <a:t>M	+32 484 69 21 11</a:t>
            </a: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endParaRPr lang="en-GB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08A93989-DD3C-620D-8ACC-EEA1A816C3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5591" y="3161602"/>
            <a:ext cx="7257601" cy="2108386"/>
          </a:xfrm>
        </p:spPr>
        <p:txBody>
          <a:bodyPr/>
          <a:lstStyle/>
          <a:p>
            <a:pPr lvl="0">
              <a:lnSpc>
                <a:spcPts val="3500"/>
              </a:lnSpc>
            </a:pPr>
            <a:r>
              <a:rPr lang="nl-NL" sz="2400" dirty="0">
                <a:solidFill>
                  <a:srgbClr val="FFFFFF"/>
                </a:solidFill>
              </a:rPr>
              <a:t>Universiteit Gent</a:t>
            </a:r>
            <a:br>
              <a:rPr lang="nl-NL" sz="2400" dirty="0">
                <a:solidFill>
                  <a:srgbClr val="FFFFFF"/>
                </a:solidFill>
              </a:rPr>
            </a:br>
            <a:r>
              <a:rPr lang="nl-NL" sz="2400" dirty="0">
                <a:solidFill>
                  <a:srgbClr val="FFFFFF"/>
                </a:solidFill>
              </a:rPr>
              <a:t>@ugent</a:t>
            </a:r>
          </a:p>
          <a:p>
            <a:pPr lvl="0">
              <a:lnSpc>
                <a:spcPts val="3500"/>
              </a:lnSpc>
            </a:pPr>
            <a:r>
              <a:rPr lang="nl-NL" sz="2400" dirty="0">
                <a:solidFill>
                  <a:srgbClr val="FFFFFF"/>
                </a:solidFill>
              </a:rPr>
              <a:t>@ugent</a:t>
            </a:r>
            <a:br>
              <a:rPr lang="nl-NL" sz="2400" dirty="0">
                <a:solidFill>
                  <a:srgbClr val="FFFFFF"/>
                </a:solidFill>
              </a:rPr>
            </a:br>
            <a:r>
              <a:rPr lang="nl-NL" sz="2400" dirty="0" err="1">
                <a:solidFill>
                  <a:srgbClr val="FFFFFF"/>
                </a:solidFill>
              </a:rPr>
              <a:t>Ghent</a:t>
            </a:r>
            <a:r>
              <a:rPr lang="nl-NL" sz="2400" dirty="0">
                <a:solidFill>
                  <a:srgbClr val="FFFFFF"/>
                </a:solidFill>
              </a:rPr>
              <a:t> University</a:t>
            </a:r>
          </a:p>
          <a:p>
            <a:pPr lvl="0">
              <a:lnSpc>
                <a:spcPts val="3500"/>
              </a:lnSpc>
            </a:pPr>
            <a:endParaRPr lang="nl-NL" sz="2400" dirty="0">
              <a:solidFill>
                <a:srgbClr val="FFFFFF"/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D6A9C34-AAF7-E73E-1791-4F456E59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000" y="3161602"/>
            <a:ext cx="280419" cy="3352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98AC248B-493A-5D2F-12BB-EB3D47F45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354" y="4121996"/>
            <a:ext cx="280638" cy="280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9B9EF8E5-D71D-43B7-6E1E-C2FF9D68C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354" y="4560039"/>
            <a:ext cx="280419" cy="2804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Placeholder 27">
            <a:hlinkClick r:id="rId5"/>
            <a:extLst>
              <a:ext uri="{FF2B5EF4-FFF2-40B4-BE49-F238E27FC236}">
                <a16:creationId xmlns:a16="http://schemas.microsoft.com/office/drawing/2014/main" id="{7175731D-3903-28E4-F717-4D04C3D5C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0" b="220"/>
          <a:stretch>
            <a:fillRect/>
          </a:stretch>
        </p:blipFill>
        <p:spPr>
          <a:xfrm>
            <a:off x="8706925" y="3669788"/>
            <a:ext cx="280419" cy="2804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4236-F074-AA4C-A564-0494C0C7D3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importance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DAE5-98CC-D4CC-30D1-F907C17C60C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Development </a:t>
            </a:r>
            <a:r>
              <a:rPr lang="nl-BE" dirty="0" err="1"/>
              <a:t>for</a:t>
            </a:r>
            <a:r>
              <a:rPr lang="nl-BE" dirty="0"/>
              <a:t> SHIP experiment, </a:t>
            </a:r>
            <a:r>
              <a:rPr lang="en-GB" dirty="0"/>
              <a:t>Large-Sized Telescope of the Cherenkov Telescope Array, …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Use new </a:t>
            </a:r>
            <a:r>
              <a:rPr lang="en-GB" dirty="0" err="1"/>
              <a:t>SiPM</a:t>
            </a:r>
            <a:r>
              <a:rPr lang="en-GB" dirty="0"/>
              <a:t> to build simple telescope</a:t>
            </a:r>
          </a:p>
          <a:p>
            <a:pPr lvl="1"/>
            <a:r>
              <a:rPr lang="en-GB" dirty="0"/>
              <a:t>2 layers of scintillation blocks with </a:t>
            </a:r>
            <a:r>
              <a:rPr lang="en-GB" dirty="0" err="1"/>
              <a:t>SiPM</a:t>
            </a:r>
            <a:r>
              <a:rPr lang="en-GB" dirty="0"/>
              <a:t> grid readout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858C6-E2DE-AF32-F6BF-86091FAAE89D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F896F4-627A-463F-9616-20ED763E6E19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16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3E047C-E621-EB53-746D-0537C9449383}"/>
              </a:ext>
            </a:extLst>
          </p:cNvPr>
          <p:cNvSpPr/>
          <p:nvPr/>
        </p:nvSpPr>
        <p:spPr>
          <a:xfrm>
            <a:off x="6021973" y="1787432"/>
            <a:ext cx="4036426" cy="5473333"/>
          </a:xfrm>
          <a:prstGeom prst="rect">
            <a:avLst/>
          </a:prstGeom>
          <a:solidFill>
            <a:srgbClr val="2D6BC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93777DD-44B1-109A-3352-02E28670DA0D}"/>
              </a:ext>
            </a:extLst>
          </p:cNvPr>
          <p:cNvSpPr/>
          <p:nvPr/>
        </p:nvSpPr>
        <p:spPr>
          <a:xfrm>
            <a:off x="6021973" y="1800499"/>
            <a:ext cx="4036426" cy="1817918"/>
          </a:xfrm>
          <a:prstGeom prst="rect">
            <a:avLst/>
          </a:prstGeom>
          <a:solidFill>
            <a:srgbClr val="87AD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21CAB4-885A-7204-B80C-347B007F1CD0}"/>
              </a:ext>
            </a:extLst>
          </p:cNvPr>
          <p:cNvSpPr/>
          <p:nvPr/>
        </p:nvSpPr>
        <p:spPr>
          <a:xfrm>
            <a:off x="6422571" y="1800499"/>
            <a:ext cx="3235229" cy="973186"/>
          </a:xfrm>
          <a:prstGeom prst="rect">
            <a:avLst/>
          </a:prstGeom>
          <a:solidFill>
            <a:srgbClr val="1636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AD0B97-3999-49F5-58F1-522D67C0DD48}"/>
              </a:ext>
            </a:extLst>
          </p:cNvPr>
          <p:cNvSpPr/>
          <p:nvPr/>
        </p:nvSpPr>
        <p:spPr>
          <a:xfrm>
            <a:off x="6714311" y="1787432"/>
            <a:ext cx="2651760" cy="603065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8ECD6C-8F66-D4DD-F440-958436D40C91}"/>
              </a:ext>
            </a:extLst>
          </p:cNvPr>
          <p:cNvSpPr/>
          <p:nvPr/>
        </p:nvSpPr>
        <p:spPr>
          <a:xfrm>
            <a:off x="6884124" y="1787432"/>
            <a:ext cx="2312124" cy="185056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8105ECC-C32A-5D3F-6099-6CF18BDDDCD7}"/>
              </a:ext>
            </a:extLst>
          </p:cNvPr>
          <p:cNvSpPr txBox="1"/>
          <p:nvPr/>
        </p:nvSpPr>
        <p:spPr>
          <a:xfrm>
            <a:off x="7099657" y="3138101"/>
            <a:ext cx="1881048" cy="437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n epitaxial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9037F76-7AB7-4EB5-EADE-074D31CF820F}"/>
              </a:ext>
            </a:extLst>
          </p:cNvPr>
          <p:cNvSpPr txBox="1"/>
          <p:nvPr/>
        </p:nvSpPr>
        <p:spPr>
          <a:xfrm>
            <a:off x="7099657" y="6626839"/>
            <a:ext cx="1881048" cy="437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n substrate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471A32F-8AAA-5ACB-EE25-0B8FBDB8C950}"/>
              </a:ext>
            </a:extLst>
          </p:cNvPr>
          <p:cNvSpPr txBox="1"/>
          <p:nvPr/>
        </p:nvSpPr>
        <p:spPr>
          <a:xfrm>
            <a:off x="7104010" y="2325118"/>
            <a:ext cx="1881048" cy="437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n ++ doped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E786F97-CD01-B22D-879E-B86AEC3F2FF7}"/>
              </a:ext>
            </a:extLst>
          </p:cNvPr>
          <p:cNvSpPr txBox="1"/>
          <p:nvPr/>
        </p:nvSpPr>
        <p:spPr>
          <a:xfrm>
            <a:off x="7026725" y="1932867"/>
            <a:ext cx="1881048" cy="437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 doped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7D9DDB5-19CD-4AD4-6703-90466CCED9A7}"/>
              </a:ext>
            </a:extLst>
          </p:cNvPr>
          <p:cNvSpPr txBox="1"/>
          <p:nvPr/>
        </p:nvSpPr>
        <p:spPr>
          <a:xfrm>
            <a:off x="5482001" y="1214496"/>
            <a:ext cx="1881048" cy="4025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 ++ doped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Connector: Curved 15">
            <a:extLst>
              <a:ext uri="{FF2B5EF4-FFF2-40B4-BE49-F238E27FC236}">
                <a16:creationId xmlns:a16="http://schemas.microsoft.com/office/drawing/2014/main" id="{FE3C3D35-3A67-6567-8FCD-ECB688A039D1}"/>
              </a:ext>
            </a:extLst>
          </p:cNvPr>
          <p:cNvCxnSpPr/>
          <p:nvPr/>
        </p:nvCxnSpPr>
        <p:spPr>
          <a:xfrm rot="16199987" flipV="1">
            <a:off x="7008601" y="1474258"/>
            <a:ext cx="370433" cy="338502"/>
          </a:xfrm>
          <a:prstGeom prst="curvedConnector3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Right Brace 19">
            <a:extLst>
              <a:ext uri="{FF2B5EF4-FFF2-40B4-BE49-F238E27FC236}">
                <a16:creationId xmlns:a16="http://schemas.microsoft.com/office/drawing/2014/main" id="{8817D06B-7EC1-5250-281A-98311A758C43}"/>
              </a:ext>
            </a:extLst>
          </p:cNvPr>
          <p:cNvSpPr/>
          <p:nvPr/>
        </p:nvSpPr>
        <p:spPr>
          <a:xfrm>
            <a:off x="9196248" y="2142311"/>
            <a:ext cx="247098" cy="4370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31747" cap="flat">
            <a:solidFill>
              <a:srgbClr val="59595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" name="Straight Arrow Connector 21">
            <a:extLst>
              <a:ext uri="{FF2B5EF4-FFF2-40B4-BE49-F238E27FC236}">
                <a16:creationId xmlns:a16="http://schemas.microsoft.com/office/drawing/2014/main" id="{4A342125-DF8E-2656-1E3D-3B26075D6206}"/>
              </a:ext>
            </a:extLst>
          </p:cNvPr>
          <p:cNvCxnSpPr>
            <a:stCxn id="13" idx="5"/>
          </p:cNvCxnSpPr>
          <p:nvPr/>
        </p:nvCxnSpPr>
        <p:spPr>
          <a:xfrm>
            <a:off x="9443356" y="2360834"/>
            <a:ext cx="1015633" cy="9071"/>
          </a:xfrm>
          <a:prstGeom prst="straightConnector1">
            <a:avLst/>
          </a:prstGeom>
          <a:noFill/>
          <a:ln w="31747" cap="flat">
            <a:solidFill>
              <a:srgbClr val="595959"/>
            </a:solidFill>
            <a:prstDash val="solid"/>
            <a:miter/>
            <a:tailEnd type="arrow"/>
          </a:ln>
        </p:spPr>
      </p:cxnSp>
      <p:sp>
        <p:nvSpPr>
          <p:cNvPr id="15" name="TextBox 23">
            <a:extLst>
              <a:ext uri="{FF2B5EF4-FFF2-40B4-BE49-F238E27FC236}">
                <a16:creationId xmlns:a16="http://schemas.microsoft.com/office/drawing/2014/main" id="{651D2B11-F33E-8E48-45E1-B63ED9EB7630}"/>
              </a:ext>
            </a:extLst>
          </p:cNvPr>
          <p:cNvSpPr txBox="1"/>
          <p:nvPr/>
        </p:nvSpPr>
        <p:spPr>
          <a:xfrm>
            <a:off x="10536274" y="2108313"/>
            <a:ext cx="251543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Depletion region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39A5FC3C-5042-FCC9-D5CA-8B3FAE0A78BD}"/>
              </a:ext>
            </a:extLst>
          </p:cNvPr>
          <p:cNvCxnSpPr/>
          <p:nvPr/>
        </p:nvCxnSpPr>
        <p:spPr>
          <a:xfrm flipV="1">
            <a:off x="7099657" y="2543641"/>
            <a:ext cx="0" cy="728054"/>
          </a:xfrm>
          <a:prstGeom prst="straightConnector1">
            <a:avLst/>
          </a:prstGeom>
          <a:noFill/>
          <a:ln w="31747" cap="flat">
            <a:solidFill>
              <a:srgbClr val="595959"/>
            </a:solidFill>
            <a:prstDash val="solid"/>
            <a:miter/>
            <a:tailEnd type="arrow"/>
          </a:ln>
        </p:spPr>
      </p:cxnSp>
      <p:cxnSp>
        <p:nvCxnSpPr>
          <p:cNvPr id="17" name="Straight Arrow Connector 27">
            <a:extLst>
              <a:ext uri="{FF2B5EF4-FFF2-40B4-BE49-F238E27FC236}">
                <a16:creationId xmlns:a16="http://schemas.microsoft.com/office/drawing/2014/main" id="{9EFE4FEC-62D5-2D0C-CE15-4C17A9DCD86F}"/>
              </a:ext>
            </a:extLst>
          </p:cNvPr>
          <p:cNvCxnSpPr/>
          <p:nvPr/>
        </p:nvCxnSpPr>
        <p:spPr>
          <a:xfrm>
            <a:off x="7101833" y="1915238"/>
            <a:ext cx="0" cy="454136"/>
          </a:xfrm>
          <a:prstGeom prst="straightConnector1">
            <a:avLst/>
          </a:prstGeom>
          <a:noFill/>
          <a:ln w="31747" cap="flat">
            <a:solidFill>
              <a:srgbClr val="595959"/>
            </a:solidFill>
            <a:prstDash val="solid"/>
            <a:miter/>
            <a:tailEnd type="arrow"/>
          </a:ln>
        </p:spPr>
      </p:cxnSp>
      <p:sp>
        <p:nvSpPr>
          <p:cNvPr id="18" name="TextBox 29">
            <a:extLst>
              <a:ext uri="{FF2B5EF4-FFF2-40B4-BE49-F238E27FC236}">
                <a16:creationId xmlns:a16="http://schemas.microsoft.com/office/drawing/2014/main" id="{F9629E3D-72DD-C34D-F13C-14472EE18B8C}"/>
              </a:ext>
            </a:extLst>
          </p:cNvPr>
          <p:cNvSpPr txBox="1"/>
          <p:nvPr/>
        </p:nvSpPr>
        <p:spPr>
          <a:xfrm>
            <a:off x="6177092" y="3004882"/>
            <a:ext cx="940524" cy="3336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holes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698AEC0C-E290-6598-B4C2-FED44B84448A}"/>
              </a:ext>
            </a:extLst>
          </p:cNvPr>
          <p:cNvSpPr txBox="1"/>
          <p:nvPr/>
        </p:nvSpPr>
        <p:spPr>
          <a:xfrm>
            <a:off x="6084024" y="1847874"/>
            <a:ext cx="940524" cy="3336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300368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electrons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92FB53D5-7103-258B-10C8-7E1A7ECA1943}"/>
                  </a:ext>
                </a:extLst>
              </p:cNvPr>
              <p:cNvSpPr txBox="1"/>
              <p:nvPr/>
            </p:nvSpPr>
            <p:spPr>
              <a:xfrm>
                <a:off x="8720980" y="7691978"/>
                <a:ext cx="1928945" cy="52225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1300368" rtl="0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𝐵𝑖𝑎𝑠</m:t>
                        </m:r>
                      </m:sub>
                    </m:sSub>
                  </m:oMath>
                </a14:m>
                <a:r>
                  <a:rPr lang="nl-BE" sz="25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</a:rPr>
                  <a:t> </a:t>
                </a:r>
                <a:endParaRPr lang="en-GB" sz="25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92FB53D5-7103-258B-10C8-7E1A7ECA1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980" y="7691978"/>
                <a:ext cx="1928945" cy="5222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4">
            <a:extLst>
              <a:ext uri="{FF2B5EF4-FFF2-40B4-BE49-F238E27FC236}">
                <a16:creationId xmlns:a16="http://schemas.microsoft.com/office/drawing/2014/main" id="{BBE34C50-AD12-2617-A9B8-7192FA57E941}"/>
              </a:ext>
            </a:extLst>
          </p:cNvPr>
          <p:cNvSpPr/>
          <p:nvPr/>
        </p:nvSpPr>
        <p:spPr>
          <a:xfrm>
            <a:off x="7524204" y="7260765"/>
            <a:ext cx="1145130" cy="167710"/>
          </a:xfrm>
          <a:prstGeom prst="rect">
            <a:avLst/>
          </a:prstGeom>
          <a:solidFill>
            <a:srgbClr val="404040"/>
          </a:solidFill>
          <a:ln w="31747" cap="flat">
            <a:solidFill>
              <a:srgbClr val="59595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Connector: Elbow 36">
            <a:extLst>
              <a:ext uri="{FF2B5EF4-FFF2-40B4-BE49-F238E27FC236}">
                <a16:creationId xmlns:a16="http://schemas.microsoft.com/office/drawing/2014/main" id="{64181BF5-96B2-EF1B-23F1-AFAC36B7EE9D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rot="16200000" flipH="1">
            <a:off x="8146558" y="7378685"/>
            <a:ext cx="524633" cy="624211"/>
          </a:xfrm>
          <a:prstGeom prst="bentConnector2">
            <a:avLst/>
          </a:prstGeom>
          <a:noFill/>
          <a:ln w="31747" cap="flat">
            <a:solidFill>
              <a:srgbClr val="595959"/>
            </a:solidFill>
            <a:prstDash val="solid"/>
            <a:miter/>
            <a:tailEnd type="arrow"/>
          </a:ln>
        </p:spPr>
      </p:cxnSp>
      <p:grpSp>
        <p:nvGrpSpPr>
          <p:cNvPr id="23" name="Group 50">
            <a:extLst>
              <a:ext uri="{FF2B5EF4-FFF2-40B4-BE49-F238E27FC236}">
                <a16:creationId xmlns:a16="http://schemas.microsoft.com/office/drawing/2014/main" id="{1F963D88-853B-7094-572D-4BC035F7D2BB}"/>
              </a:ext>
            </a:extLst>
          </p:cNvPr>
          <p:cNvGrpSpPr/>
          <p:nvPr/>
        </p:nvGrpSpPr>
        <p:grpSpPr>
          <a:xfrm>
            <a:off x="3236262" y="1556857"/>
            <a:ext cx="1888784" cy="5012576"/>
            <a:chOff x="3236262" y="1556857"/>
            <a:chExt cx="1888784" cy="5012576"/>
          </a:xfrm>
        </p:grpSpPr>
        <p:pic>
          <p:nvPicPr>
            <p:cNvPr id="24" name="Picture 41" descr="A black triangle with a white background&#10;&#10;Description automatically generated">
              <a:extLst>
                <a:ext uri="{FF2B5EF4-FFF2-40B4-BE49-F238E27FC236}">
                  <a16:creationId xmlns:a16="http://schemas.microsoft.com/office/drawing/2014/main" id="{FAC80980-E692-17E4-55E1-BAA5CAC5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98"/>
            <a:stretch>
              <a:fillRect/>
            </a:stretch>
          </p:blipFill>
          <p:spPr>
            <a:xfrm rot="5400013">
              <a:off x="2124671" y="3569059"/>
              <a:ext cx="4324353" cy="16763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5" name="Ink 46">
              <a:extLst>
                <a:ext uri="{FF2B5EF4-FFF2-40B4-BE49-F238E27FC236}">
                  <a16:creationId xmlns:a16="http://schemas.microsoft.com/office/drawing/2014/main" id="{14F8753C-60E7-05C4-FA22-CA1598F2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060" y="5461775"/>
              <a:ext cx="562319" cy="1036079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D04277CA-3FFD-1D8F-36AE-8DC6BF196F0A}"/>
                </a:ext>
              </a:extLst>
            </p:cNvPr>
            <p:cNvGrpSpPr/>
            <p:nvPr/>
          </p:nvGrpSpPr>
          <p:grpSpPr>
            <a:xfrm>
              <a:off x="3236262" y="1556857"/>
              <a:ext cx="1460882" cy="1679396"/>
              <a:chOff x="3236262" y="1556857"/>
              <a:chExt cx="1460882" cy="1679396"/>
            </a:xfrm>
          </p:grpSpPr>
          <p:pic>
            <p:nvPicPr>
              <p:cNvPr id="27" name="Ink 42">
                <a:extLst>
                  <a:ext uri="{FF2B5EF4-FFF2-40B4-BE49-F238E27FC236}">
                    <a16:creationId xmlns:a16="http://schemas.microsoft.com/office/drawing/2014/main" id="{19DC8B2A-31AB-7A45-DA51-1970519F8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5223" y="2346697"/>
                <a:ext cx="961921" cy="71460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8" name="Ink 43">
                <a:extLst>
                  <a:ext uri="{FF2B5EF4-FFF2-40B4-BE49-F238E27FC236}">
                    <a16:creationId xmlns:a16="http://schemas.microsoft.com/office/drawing/2014/main" id="{ED350139-A6CC-B2CD-12F1-F50587F45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980" y="2182535"/>
                <a:ext cx="404283" cy="8114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9" name="Ink 44">
                <a:extLst>
                  <a:ext uri="{FF2B5EF4-FFF2-40B4-BE49-F238E27FC236}">
                    <a16:creationId xmlns:a16="http://schemas.microsoft.com/office/drawing/2014/main" id="{F832CED9-AE2D-C514-899D-30AD321FB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6262" y="1556857"/>
                <a:ext cx="788761" cy="71748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0" name="Ink 47">
                <a:extLst>
                  <a:ext uri="{FF2B5EF4-FFF2-40B4-BE49-F238E27FC236}">
                    <a16:creationId xmlns:a16="http://schemas.microsoft.com/office/drawing/2014/main" id="{8BBC3203-6C20-F3FA-ED9A-7B2E97959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1745" y="2388815"/>
                <a:ext cx="29160" cy="8474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pic>
        <p:nvPicPr>
          <p:cNvPr id="31" name="Ink 49">
            <a:extLst>
              <a:ext uri="{FF2B5EF4-FFF2-40B4-BE49-F238E27FC236}">
                <a16:creationId xmlns:a16="http://schemas.microsoft.com/office/drawing/2014/main" id="{2E1774CD-720A-EE32-70D5-B75C69452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1156" y="574563"/>
            <a:ext cx="356" cy="2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Rectangle 51">
            <a:extLst>
              <a:ext uri="{FF2B5EF4-FFF2-40B4-BE49-F238E27FC236}">
                <a16:creationId xmlns:a16="http://schemas.microsoft.com/office/drawing/2014/main" id="{0B096C68-1FEE-837B-0F8F-E659A5BEA526}"/>
              </a:ext>
            </a:extLst>
          </p:cNvPr>
          <p:cNvSpPr/>
          <p:nvPr/>
        </p:nvSpPr>
        <p:spPr>
          <a:xfrm rot="10799991">
            <a:off x="7472549" y="1637104"/>
            <a:ext cx="1145130" cy="167710"/>
          </a:xfrm>
          <a:prstGeom prst="rect">
            <a:avLst/>
          </a:prstGeom>
          <a:solidFill>
            <a:srgbClr val="404040"/>
          </a:solidFill>
          <a:ln w="31747" cap="flat">
            <a:solidFill>
              <a:srgbClr val="59595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6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3" name="Connector: Elbow 52">
            <a:extLst>
              <a:ext uri="{FF2B5EF4-FFF2-40B4-BE49-F238E27FC236}">
                <a16:creationId xmlns:a16="http://schemas.microsoft.com/office/drawing/2014/main" id="{D30F0550-9806-08F0-0A77-B75A747B6DA9}"/>
              </a:ext>
            </a:extLst>
          </p:cNvPr>
          <p:cNvCxnSpPr>
            <a:stCxn id="32" idx="2"/>
          </p:cNvCxnSpPr>
          <p:nvPr/>
        </p:nvCxnSpPr>
        <p:spPr>
          <a:xfrm rot="5400013" flipH="1" flipV="1">
            <a:off x="8151785" y="1067918"/>
            <a:ext cx="462540" cy="675851"/>
          </a:xfrm>
          <a:prstGeom prst="bentConnector3">
            <a:avLst/>
          </a:prstGeom>
          <a:noFill/>
          <a:ln w="31747" cap="flat">
            <a:solidFill>
              <a:srgbClr val="595959"/>
            </a:solidFill>
            <a:prstDash val="solid"/>
            <a:miter/>
            <a:tailEnd type="arrow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60">
                <a:extLst>
                  <a:ext uri="{FF2B5EF4-FFF2-40B4-BE49-F238E27FC236}">
                    <a16:creationId xmlns:a16="http://schemas.microsoft.com/office/drawing/2014/main" id="{0BCDBDAB-E494-BD95-EB34-8E13EF94E59B}"/>
                  </a:ext>
                </a:extLst>
              </p:cNvPr>
              <p:cNvSpPr txBox="1"/>
              <p:nvPr/>
            </p:nvSpPr>
            <p:spPr>
              <a:xfrm>
                <a:off x="8129454" y="855082"/>
                <a:ext cx="1928945" cy="55399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1300368" rtl="0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𝐺𝑛𝑑</m:t>
                      </m:r>
                    </m:oMath>
                  </m:oMathPara>
                </a14:m>
                <a:endParaRPr lang="en-GB" sz="25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34" name="TextBox 60">
                <a:extLst>
                  <a:ext uri="{FF2B5EF4-FFF2-40B4-BE49-F238E27FC236}">
                    <a16:creationId xmlns:a16="http://schemas.microsoft.com/office/drawing/2014/main" id="{0BCDBDAB-E494-BD95-EB34-8E13EF94E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454" y="855082"/>
                <a:ext cx="1928945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A29ECB8-3EB1-02B9-E0C2-3806DD70AD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Silicon Photomultiplier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9B4C-49FB-4B39-D3AE-E955B289F4B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SPAD’s</a:t>
            </a:r>
          </a:p>
          <a:p>
            <a:pPr lvl="1"/>
            <a:r>
              <a:rPr lang="nl-BE" sz="3200"/>
              <a:t>Diode in reversed bias</a:t>
            </a:r>
          </a:p>
          <a:p>
            <a:pPr lvl="1"/>
            <a:r>
              <a:rPr lang="nl-BE" sz="3200"/>
              <a:t>Breakdown Voltage -&gt; Avalanche</a:t>
            </a:r>
          </a:p>
          <a:p>
            <a:pPr lvl="1"/>
            <a:r>
              <a:rPr lang="nl-BE" sz="3200"/>
              <a:t>Quenching needed</a:t>
            </a:r>
          </a:p>
          <a:p>
            <a:pPr lvl="0"/>
            <a:endParaRPr lang="en-GB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63B930D-B209-62E4-C767-B788553E0454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03E809-6E95-4FFE-8046-379A0929E2E8}" type="slidenum">
              <a:t>18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5" name="Picture 9" descr="A diagram of a device&#10;&#10;Description automatically generated">
            <a:extLst>
              <a:ext uri="{FF2B5EF4-FFF2-40B4-BE49-F238E27FC236}">
                <a16:creationId xmlns:a16="http://schemas.microsoft.com/office/drawing/2014/main" id="{01DDBE61-79CF-FD03-835B-C312A755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73" y="4542364"/>
            <a:ext cx="4717353" cy="35296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9">
            <a:extLst>
              <a:ext uri="{FF2B5EF4-FFF2-40B4-BE49-F238E27FC236}">
                <a16:creationId xmlns:a16="http://schemas.microsoft.com/office/drawing/2014/main" id="{EEBC086A-5876-6C82-ACB8-8FA125C1F8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Characterization of Sipm’s</a:t>
            </a:r>
          </a:p>
        </p:txBody>
      </p:sp>
      <p:sp>
        <p:nvSpPr>
          <p:cNvPr id="3" name="Ondertitel 10">
            <a:extLst>
              <a:ext uri="{FF2B5EF4-FFF2-40B4-BE49-F238E27FC236}">
                <a16:creationId xmlns:a16="http://schemas.microsoft.com/office/drawing/2014/main" id="{DCA04DF1-1EC3-62BE-79F4-E32ED013F4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83415" y="6874715"/>
            <a:ext cx="15191027" cy="583204"/>
          </a:xfrm>
        </p:spPr>
        <p:txBody>
          <a:bodyPr/>
          <a:lstStyle/>
          <a:p>
            <a:pPr lvl="0">
              <a:lnSpc>
                <a:spcPts val="3600"/>
              </a:lnSpc>
            </a:pPr>
            <a:r>
              <a:rPr lang="nl-NL" sz="3000">
                <a:solidFill>
                  <a:srgbClr val="96C6D4"/>
                </a:solidFill>
              </a:rPr>
              <a:t>Masterthesis | 2024-25 | Danté Bouckhout</a:t>
            </a:r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C670A379-8FC3-6115-5974-B6A28479BFF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713198" y="8366403"/>
            <a:ext cx="2286000" cy="92880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afbeelding 13">
            <a:extLst>
              <a:ext uri="{FF2B5EF4-FFF2-40B4-BE49-F238E27FC236}">
                <a16:creationId xmlns:a16="http://schemas.microsoft.com/office/drawing/2014/main" id="{A63794C6-0EB6-D00E-A4B6-634F63A0709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229600" y="8366403"/>
            <a:ext cx="2321999" cy="9288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afbeelding 14">
            <a:extLst>
              <a:ext uri="{FF2B5EF4-FFF2-40B4-BE49-F238E27FC236}">
                <a16:creationId xmlns:a16="http://schemas.microsoft.com/office/drawing/2014/main" id="{6BAAE602-A073-FDF2-4D06-F7C9955EF8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746001" y="8366403"/>
            <a:ext cx="2321999" cy="92880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Organsation L1/L2">
            <a:extLst>
              <a:ext uri="{FF2B5EF4-FFF2-40B4-BE49-F238E27FC236}">
                <a16:creationId xmlns:a16="http://schemas.microsoft.com/office/drawing/2014/main" id="{265B187A-FD1A-8CD5-F63F-166256EBAB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80528" y="395011"/>
            <a:ext cx="8294403" cy="539998"/>
          </a:xfrm>
        </p:spPr>
        <p:txBody>
          <a:bodyPr anchor="b"/>
          <a:lstStyle/>
          <a:p>
            <a:pPr lvl="0">
              <a:lnSpc>
                <a:spcPts val="1700"/>
              </a:lnSpc>
            </a:pPr>
            <a:r>
              <a:rPr lang="en-GB" sz="1400" b="1" u="sng" cap="all">
                <a:solidFill>
                  <a:srgbClr val="1E64C8"/>
                </a:solidFill>
                <a:uFill>
                  <a:solidFill>
                    <a:srgbClr val="FFFFFF"/>
                  </a:solidFill>
                </a:uFill>
              </a:rPr>
              <a:t>department &lt; ... &gt;</a:t>
            </a:r>
          </a:p>
          <a:p>
            <a:pPr marL="0" lvl="1" indent="0">
              <a:lnSpc>
                <a:spcPts val="1700"/>
              </a:lnSpc>
              <a:buNone/>
            </a:pPr>
            <a:r>
              <a:rPr lang="en-GB" sz="1400" cap="all">
                <a:solidFill>
                  <a:srgbClr val="1E64C8"/>
                </a:solidFill>
              </a:rPr>
              <a:t>research group &lt; ... &gt;</a:t>
            </a:r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654A6DA4-AC11-F914-D982-39E34B1EA5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00400" y="8366403"/>
            <a:ext cx="2286000" cy="92880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E4DE-8791-51CA-1F49-C64D6DCC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330BA1-2B86-7B9B-CE70-264EFDE8A38E}"/>
              </a:ext>
            </a:extLst>
          </p:cNvPr>
          <p:cNvGrpSpPr/>
          <p:nvPr/>
        </p:nvGrpSpPr>
        <p:grpSpPr>
          <a:xfrm>
            <a:off x="9113612" y="5004023"/>
            <a:ext cx="5902778" cy="4932515"/>
            <a:chOff x="11131097" y="4542358"/>
            <a:chExt cx="5902778" cy="4932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73B489-DC68-429E-3C3E-965E760D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2"/>
            <a:stretch/>
          </p:blipFill>
          <p:spPr>
            <a:xfrm>
              <a:off x="11131097" y="4542358"/>
              <a:ext cx="5902778" cy="40854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8B09A3-8DD1-B500-DC75-42635C761431}"/>
                </a:ext>
              </a:extLst>
            </p:cNvPr>
            <p:cNvSpPr txBox="1"/>
            <p:nvPr/>
          </p:nvSpPr>
          <p:spPr>
            <a:xfrm>
              <a:off x="12173857" y="8551543"/>
              <a:ext cx="38172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SNOLAB </a:t>
              </a:r>
              <a:r>
                <a:rPr lang="nl-BE" dirty="0" err="1"/>
                <a:t>SiPM</a:t>
              </a:r>
              <a:r>
                <a:rPr lang="nl-BE" dirty="0"/>
                <a:t> detector </a:t>
              </a:r>
              <a:r>
                <a:rPr lang="nl-BE" dirty="0" err="1"/>
                <a:t>for</a:t>
              </a:r>
              <a:r>
                <a:rPr lang="nl-BE" dirty="0"/>
                <a:t> live </a:t>
              </a:r>
              <a:r>
                <a:rPr lang="nl-BE" dirty="0" err="1"/>
                <a:t>cosmic</a:t>
              </a:r>
              <a:r>
                <a:rPr lang="nl-BE" dirty="0"/>
                <a:t> </a:t>
              </a:r>
              <a:r>
                <a:rPr lang="nl-BE" dirty="0" err="1"/>
                <a:t>rays</a:t>
              </a:r>
              <a:endParaRPr lang="nl-BE" dirty="0"/>
            </a:p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E21DEE-D610-1802-997A-87650162772B}"/>
              </a:ext>
            </a:extLst>
          </p:cNvPr>
          <p:cNvGrpSpPr/>
          <p:nvPr/>
        </p:nvGrpSpPr>
        <p:grpSpPr>
          <a:xfrm>
            <a:off x="8669337" y="1115695"/>
            <a:ext cx="7688959" cy="3687579"/>
            <a:chOff x="10686822" y="329946"/>
            <a:chExt cx="7688959" cy="36875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66B087-02DB-7185-1CFE-6499E0E5B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86822" y="329946"/>
              <a:ext cx="7688959" cy="30339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558660-C6F8-FB3D-F850-19E982296F36}"/>
                </a:ext>
              </a:extLst>
            </p:cNvPr>
            <p:cNvSpPr txBox="1"/>
            <p:nvPr/>
          </p:nvSpPr>
          <p:spPr>
            <a:xfrm>
              <a:off x="12865131" y="3371194"/>
              <a:ext cx="3889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 Sherbrooke small animal PET, the first PET with APDs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EA3E8C-A805-2997-1E1A-6B89B5193A3D}"/>
              </a:ext>
            </a:extLst>
          </p:cNvPr>
          <p:cNvGrpSpPr/>
          <p:nvPr/>
        </p:nvGrpSpPr>
        <p:grpSpPr>
          <a:xfrm>
            <a:off x="1381236" y="1220996"/>
            <a:ext cx="5902778" cy="4244692"/>
            <a:chOff x="1381236" y="1220996"/>
            <a:chExt cx="5902778" cy="4244692"/>
          </a:xfrm>
        </p:grpSpPr>
        <p:pic>
          <p:nvPicPr>
            <p:cNvPr id="11" name="Picture 10" descr="A close-up of a machine&#10;&#10;Description automatically generated">
              <a:extLst>
                <a:ext uri="{FF2B5EF4-FFF2-40B4-BE49-F238E27FC236}">
                  <a16:creationId xmlns:a16="http://schemas.microsoft.com/office/drawing/2014/main" id="{1CB69989-2992-51E0-A887-9A84B6E0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6" y="1220996"/>
              <a:ext cx="5902778" cy="332681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96F814-FA2D-7F4C-0BF2-D58D85A3F442}"/>
                </a:ext>
              </a:extLst>
            </p:cNvPr>
            <p:cNvSpPr txBox="1"/>
            <p:nvPr/>
          </p:nvSpPr>
          <p:spPr>
            <a:xfrm>
              <a:off x="1981311" y="4542358"/>
              <a:ext cx="47026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 timing detector prototype as seen in the </a:t>
              </a:r>
              <a:r>
                <a:rPr lang="en-GB" dirty="0" err="1"/>
                <a:t>testbeam</a:t>
              </a:r>
              <a:r>
                <a:rPr lang="en-GB" dirty="0"/>
                <a:t> area of the </a:t>
              </a:r>
              <a:r>
                <a:rPr lang="en-GB" dirty="0" err="1"/>
                <a:t>SHiP</a:t>
              </a:r>
              <a:r>
                <a:rPr lang="en-GB" dirty="0"/>
                <a:t> experiment</a:t>
              </a:r>
            </a:p>
            <a:p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72A17-5751-C592-A8E3-2CC01EF2BB6B}"/>
              </a:ext>
            </a:extLst>
          </p:cNvPr>
          <p:cNvGrpSpPr/>
          <p:nvPr/>
        </p:nvGrpSpPr>
        <p:grpSpPr>
          <a:xfrm>
            <a:off x="2484945" y="5487176"/>
            <a:ext cx="4395450" cy="3597358"/>
            <a:chOff x="5177063" y="4229690"/>
            <a:chExt cx="6096000" cy="501068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2EBAA98-3FDE-ED2B-6213-C6792EDCF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063" y="4229690"/>
              <a:ext cx="6096000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329E55-31A1-6A72-D9B1-6D05E096ABC9}"/>
                </a:ext>
              </a:extLst>
            </p:cNvPr>
            <p:cNvSpPr txBox="1"/>
            <p:nvPr/>
          </p:nvSpPr>
          <p:spPr>
            <a:xfrm>
              <a:off x="6392689" y="8340113"/>
              <a:ext cx="3664747" cy="90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2E3743"/>
                  </a:solidFill>
                  <a:effectLst/>
                  <a:latin typeface="Roboto" panose="02000000000000000000" pitchFamily="2" charset="0"/>
                </a:rPr>
                <a:t> Location of the HGCAL at the CMS endcap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70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15E647D-84D1-63A0-4D60-FFC796F666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err="1"/>
              <a:t>Silicon</a:t>
            </a:r>
            <a:r>
              <a:rPr lang="nl-BE" dirty="0"/>
              <a:t> </a:t>
            </a:r>
            <a:r>
              <a:rPr lang="nl-BE" dirty="0" err="1"/>
              <a:t>Photomultiplier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E7FE6-75AF-B682-FF42-FB0A93D2D86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12828" y="1189414"/>
                <a:ext cx="9884201" cy="6695995"/>
              </a:xfrm>
            </p:spPr>
            <p:txBody>
              <a:bodyPr/>
              <a:lstStyle/>
              <a:p>
                <a:pPr lvl="0"/>
                <a:r>
                  <a:rPr lang="nl-BE" dirty="0"/>
                  <a:t>Array of </a:t>
                </a:r>
                <a:r>
                  <a:rPr lang="nl-BE" dirty="0" err="1"/>
                  <a:t>SPAD’s</a:t>
                </a:r>
                <a:endParaRPr lang="nl-BE" dirty="0"/>
              </a:p>
              <a:p>
                <a:pPr lvl="1"/>
                <a:r>
                  <a:rPr lang="nl-BE" sz="3200" dirty="0"/>
                  <a:t>Single </a:t>
                </a:r>
                <a:r>
                  <a:rPr lang="nl-BE" sz="3200" dirty="0" err="1"/>
                  <a:t>photon</a:t>
                </a:r>
                <a:r>
                  <a:rPr lang="nl-BE" sz="3200" dirty="0"/>
                  <a:t> </a:t>
                </a:r>
                <a:r>
                  <a:rPr lang="nl-BE" sz="3200" dirty="0" err="1"/>
                  <a:t>avalanche</a:t>
                </a:r>
                <a:r>
                  <a:rPr lang="nl-BE" sz="3200" dirty="0"/>
                  <a:t> diode</a:t>
                </a:r>
              </a:p>
              <a:p>
                <a:pPr lvl="1"/>
                <a:r>
                  <a:rPr lang="nl-BE" sz="3200" dirty="0"/>
                  <a:t>Diode in </a:t>
                </a:r>
                <a:r>
                  <a:rPr lang="nl-BE" sz="3200" dirty="0" err="1"/>
                  <a:t>reversed</a:t>
                </a:r>
                <a:r>
                  <a:rPr lang="nl-BE" sz="3200" dirty="0"/>
                  <a:t> bias</a:t>
                </a:r>
              </a:p>
              <a:p>
                <a:pPr lvl="1"/>
                <a:r>
                  <a:rPr lang="nl-BE" sz="3200" dirty="0" err="1"/>
                  <a:t>Photon</a:t>
                </a:r>
                <a:r>
                  <a:rPr lang="nl-BE" sz="3200" dirty="0"/>
                  <a:t> </a:t>
                </a:r>
                <a:r>
                  <a:rPr lang="nl-BE" sz="3200" dirty="0" err="1"/>
                  <a:t>creates</a:t>
                </a:r>
                <a:r>
                  <a:rPr lang="nl-BE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nl-BE" sz="3200" dirty="0"/>
                  <a:t> pair</a:t>
                </a:r>
                <a:endParaRPr lang="en-GB" sz="3200" dirty="0"/>
              </a:p>
              <a:p>
                <a:pPr lvl="1"/>
                <a:r>
                  <a:rPr lang="nl-BE" sz="3200" dirty="0"/>
                  <a:t>Breakdown Voltage -&gt; </a:t>
                </a:r>
                <a:r>
                  <a:rPr lang="nl-BE" sz="3200" dirty="0" err="1"/>
                  <a:t>accelerated</a:t>
                </a:r>
                <a:r>
                  <a:rPr lang="nl-BE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nl-BE" sz="3200" dirty="0"/>
                  <a:t> </a:t>
                </a:r>
                <a:r>
                  <a:rPr lang="nl-BE" sz="3200" dirty="0" err="1"/>
                  <a:t>creates</a:t>
                </a:r>
                <a:r>
                  <a:rPr lang="nl-BE" sz="3200" dirty="0"/>
                  <a:t> more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nl-BE" sz="3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nl-BE" sz="3200" dirty="0"/>
                  <a:t> pair</a:t>
                </a:r>
              </a:p>
              <a:p>
                <a:pPr lvl="1"/>
                <a:r>
                  <a:rPr lang="nl-BE" sz="3200" dirty="0" err="1"/>
                  <a:t>Avalanche</a:t>
                </a:r>
                <a:r>
                  <a:rPr lang="nl-BE" sz="3200" dirty="0"/>
                  <a:t> is </a:t>
                </a:r>
                <a:r>
                  <a:rPr lang="nl-BE" sz="3200" dirty="0" err="1"/>
                  <a:t>self</a:t>
                </a:r>
                <a:r>
                  <a:rPr lang="nl-BE" sz="3200" dirty="0"/>
                  <a:t> </a:t>
                </a:r>
                <a:r>
                  <a:rPr lang="nl-BE" sz="3200" dirty="0" err="1"/>
                  <a:t>sufficient</a:t>
                </a:r>
                <a:r>
                  <a:rPr lang="nl-BE" sz="3200" dirty="0"/>
                  <a:t> -&gt; </a:t>
                </a:r>
                <a:r>
                  <a:rPr lang="nl-BE" sz="3200" dirty="0" err="1"/>
                  <a:t>Quenching</a:t>
                </a:r>
                <a:r>
                  <a:rPr lang="nl-BE" sz="3200" dirty="0"/>
                  <a:t> </a:t>
                </a:r>
                <a:r>
                  <a:rPr lang="nl-BE" sz="3200" dirty="0" err="1"/>
                  <a:t>needed</a:t>
                </a:r>
                <a:endParaRPr lang="en-US" sz="3200" dirty="0"/>
              </a:p>
              <a:p>
                <a:pPr lvl="1"/>
                <a:endParaRPr lang="nl-BE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E7FE6-75AF-B682-FF42-FB0A93D2D8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28" y="1189414"/>
                <a:ext cx="9884201" cy="6695995"/>
              </a:xfrm>
              <a:blipFill>
                <a:blip r:embed="rId3"/>
                <a:stretch>
                  <a:fillRect l="-1665" t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8DF50B9-B558-E512-FE58-D833CFE19A94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DC6B76-2098-4CD2-94F3-30F9170B101C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4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D989BA-BB40-944C-13AC-C9C93854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622"/>
          <a:stretch/>
        </p:blipFill>
        <p:spPr>
          <a:xfrm rot="16200000">
            <a:off x="12498283" y="6655467"/>
            <a:ext cx="1489084" cy="38174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A diagram of a metal contact&#10;&#10;Description automatically generated">
            <a:extLst>
              <a:ext uri="{FF2B5EF4-FFF2-40B4-BE49-F238E27FC236}">
                <a16:creationId xmlns:a16="http://schemas.microsoft.com/office/drawing/2014/main" id="{BE7318D6-6864-96AB-934F-93A498549D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9828"/>
          <a:stretch/>
        </p:blipFill>
        <p:spPr>
          <a:xfrm>
            <a:off x="4342122" y="5650552"/>
            <a:ext cx="5665652" cy="38174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Schematic of the energy band diagram of an illuminated pn junction ...">
            <a:extLst>
              <a:ext uri="{FF2B5EF4-FFF2-40B4-BE49-F238E27FC236}">
                <a16:creationId xmlns:a16="http://schemas.microsoft.com/office/drawing/2014/main" id="{FA166204-2355-6165-F59F-10CAAAFA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27" y="4731238"/>
            <a:ext cx="3154171" cy="31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1ED5D9F2-36AC-BE5B-0919-D8EB7CDC4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58" y="1105673"/>
            <a:ext cx="6239798" cy="3398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158F-6AAC-D5A6-AC8F-861159E9FE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Silicon photomultiplier</a:t>
            </a:r>
          </a:p>
        </p:txBody>
      </p:sp>
      <p:pic>
        <p:nvPicPr>
          <p:cNvPr id="3" name="Content Placeholder 5" descr="A graph of a number of photos&#10;&#10;Description automatically generated with medium confidence">
            <a:extLst>
              <a:ext uri="{FF2B5EF4-FFF2-40B4-BE49-F238E27FC236}">
                <a16:creationId xmlns:a16="http://schemas.microsoft.com/office/drawing/2014/main" id="{C6350436-34F2-C8FC-8EED-9FB1F777D64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1353681" y="4947693"/>
            <a:ext cx="4982097" cy="40010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F397-A7AC-C66A-7F73-AA3DBBCA2A15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584FF4-120B-4D24-9995-2839C1B19C83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5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9C7A46-3F99-0039-AE60-15D15A01BD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0119" y="1686418"/>
            <a:ext cx="8441996" cy="6695995"/>
          </a:xfrm>
        </p:spPr>
        <p:txBody>
          <a:bodyPr>
            <a:normAutofit/>
          </a:bodyPr>
          <a:lstStyle/>
          <a:p>
            <a:pPr marL="235796" lvl="0" indent="-450003" defTabSz="457200">
              <a:buSzPct val="100000"/>
              <a:buFont typeface="Arial" pitchFamily="34"/>
              <a:buChar char="̶"/>
            </a:pPr>
            <a:r>
              <a:rPr lang="en-US" sz="4400" dirty="0" err="1"/>
              <a:t>SiPM</a:t>
            </a:r>
            <a:r>
              <a:rPr lang="en-US" sz="4400" dirty="0"/>
              <a:t> outputs sum of all SPAD 	charge contributions</a:t>
            </a:r>
          </a:p>
          <a:p>
            <a:pPr marL="1135913" lvl="2" indent="-450003" defTabSz="457200"/>
            <a:r>
              <a:rPr lang="en-US" sz="3200" dirty="0"/>
              <a:t>Photons easily countable</a:t>
            </a:r>
          </a:p>
          <a:p>
            <a:pPr marL="692996" lvl="1" indent="-450003"/>
            <a:r>
              <a:rPr lang="en-US" sz="4400" dirty="0"/>
              <a:t>Particle detection</a:t>
            </a:r>
          </a:p>
          <a:p>
            <a:pPr marL="1677247" lvl="3" indent="-450003" defTabSz="457200"/>
            <a:r>
              <a:rPr lang="en-US" sz="3200" dirty="0"/>
              <a:t>used together with scintillator</a:t>
            </a:r>
          </a:p>
          <a:p>
            <a:pPr marL="685800" lvl="0" indent="-685800" defTabSz="457200">
              <a:buSzPct val="100000"/>
              <a:buFont typeface="Arial" pitchFamily="34"/>
              <a:buChar char="•"/>
            </a:pPr>
            <a:endParaRPr lang="en-US" dirty="0"/>
          </a:p>
          <a:p>
            <a:pPr lvl="0" defTabSz="457200"/>
            <a:r>
              <a:rPr lang="en-US" dirty="0"/>
              <a:t>	</a:t>
            </a:r>
          </a:p>
        </p:txBody>
      </p:sp>
      <p:pic>
        <p:nvPicPr>
          <p:cNvPr id="6" name="Picture 7" descr="A close-up of a device&#10;&#10;Description automatically generated">
            <a:extLst>
              <a:ext uri="{FF2B5EF4-FFF2-40B4-BE49-F238E27FC236}">
                <a16:creationId xmlns:a16="http://schemas.microsoft.com/office/drawing/2014/main" id="{AE6AB3AA-E09B-210E-4888-22285119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22" y="5821395"/>
            <a:ext cx="4379989" cy="2867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" descr="A diagram of a device&#10;&#10;Description automatically generated">
            <a:extLst>
              <a:ext uri="{FF2B5EF4-FFF2-40B4-BE49-F238E27FC236}">
                <a16:creationId xmlns:a16="http://schemas.microsoft.com/office/drawing/2014/main" id="{0432E3DB-7359-FF46-5733-1F8F9513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106" y="683847"/>
            <a:ext cx="4717353" cy="35296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89A4-0698-0990-DEF8-8B94A8A1C6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Characteristics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8241-729A-F7CC-AB09-B5CA918745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5826" y="1194361"/>
            <a:ext cx="8467832" cy="6695995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nl-BE" dirty="0" err="1"/>
              <a:t>Gain</a:t>
            </a:r>
            <a:endParaRPr lang="nl-BE" dirty="0"/>
          </a:p>
          <a:p>
            <a:pPr lvl="1">
              <a:lnSpc>
                <a:spcPct val="110000"/>
              </a:lnSpc>
            </a:pPr>
            <a:r>
              <a:rPr lang="nl-BE" sz="3600" dirty="0"/>
              <a:t>Charge </a:t>
            </a:r>
            <a:r>
              <a:rPr lang="nl-BE" sz="3600" dirty="0" err="1"/>
              <a:t>produced</a:t>
            </a:r>
            <a:r>
              <a:rPr lang="nl-BE" sz="3600" dirty="0"/>
              <a:t> by one </a:t>
            </a:r>
            <a:r>
              <a:rPr lang="nl-BE" sz="3600" dirty="0" err="1"/>
              <a:t>photon</a:t>
            </a:r>
            <a:r>
              <a:rPr lang="nl-BE" sz="3600" dirty="0"/>
              <a:t>	</a:t>
            </a:r>
          </a:p>
          <a:p>
            <a:pPr lvl="1">
              <a:lnSpc>
                <a:spcPct val="110000"/>
              </a:lnSpc>
            </a:pPr>
            <a:r>
              <a:rPr lang="en-GB" sz="3600" dirty="0"/>
              <a:t>Influences the sensitivity and accuracy of the </a:t>
            </a:r>
            <a:r>
              <a:rPr lang="en-GB" sz="3600" dirty="0" err="1"/>
              <a:t>SiPM</a:t>
            </a:r>
            <a:endParaRPr lang="en-GB" sz="3600" dirty="0"/>
          </a:p>
          <a:p>
            <a:pPr lvl="1">
              <a:lnSpc>
                <a:spcPct val="110000"/>
              </a:lnSpc>
            </a:pPr>
            <a:r>
              <a:rPr lang="en-GB" sz="3600" dirty="0"/>
              <a:t>Varies with temperature</a:t>
            </a:r>
            <a:endParaRPr lang="nl-BE" sz="3600" dirty="0"/>
          </a:p>
          <a:p>
            <a:pPr lvl="0">
              <a:lnSpc>
                <a:spcPct val="110000"/>
              </a:lnSpc>
            </a:pPr>
            <a:r>
              <a:rPr lang="nl-BE" dirty="0"/>
              <a:t>Dark </a:t>
            </a:r>
            <a:r>
              <a:rPr lang="nl-BE" dirty="0" err="1"/>
              <a:t>Count</a:t>
            </a:r>
            <a:r>
              <a:rPr lang="nl-BE" dirty="0"/>
              <a:t> </a:t>
            </a:r>
            <a:r>
              <a:rPr lang="nl-BE" dirty="0" err="1"/>
              <a:t>Rate</a:t>
            </a: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Breakdown voltage</a:t>
            </a:r>
          </a:p>
          <a:p>
            <a:pPr lvl="0">
              <a:lnSpc>
                <a:spcPct val="110000"/>
              </a:lnSpc>
            </a:pPr>
            <a:r>
              <a:rPr lang="nl-BE" dirty="0" err="1"/>
              <a:t>Afterpulsing</a:t>
            </a:r>
            <a:r>
              <a:rPr lang="nl-BE" dirty="0"/>
              <a:t> &amp; crosstalk</a:t>
            </a:r>
            <a:endParaRPr lang="nl-BE" sz="3200" dirty="0"/>
          </a:p>
          <a:p>
            <a:pPr lvl="0">
              <a:lnSpc>
                <a:spcPct val="110000"/>
              </a:lnSpc>
            </a:pPr>
            <a:r>
              <a:rPr lang="nl-BE" dirty="0" err="1"/>
              <a:t>Photon</a:t>
            </a:r>
            <a:r>
              <a:rPr lang="nl-BE" dirty="0"/>
              <a:t> </a:t>
            </a:r>
            <a:r>
              <a:rPr lang="nl-BE" dirty="0" err="1"/>
              <a:t>detection</a:t>
            </a:r>
            <a:r>
              <a:rPr lang="nl-BE" dirty="0"/>
              <a:t> Efficiency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87BC3-508B-82B0-F2E8-40DF70F8F647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C7388-E774-4BC7-8D80-D200B1ECC994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6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5" name="Picture 5" descr="A graph of a voltage&#10;&#10;Description automatically generated with medium confidence">
            <a:extLst>
              <a:ext uri="{FF2B5EF4-FFF2-40B4-BE49-F238E27FC236}">
                <a16:creationId xmlns:a16="http://schemas.microsoft.com/office/drawing/2014/main" id="{57B4EDEF-A0CA-C2A6-4897-2A50437C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781" y="2299222"/>
            <a:ext cx="7077071" cy="44862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363EB-3491-52A9-79FE-3F9CD90D0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E2A3-52D2-5987-24C4-A9BA75B40E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Characteristics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78C0-4DD9-EC54-CBA1-42C5CD847F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5835" y="1168337"/>
            <a:ext cx="9123330" cy="732252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nl-BE" dirty="0" err="1"/>
              <a:t>Gain</a:t>
            </a:r>
            <a:endParaRPr lang="nl-BE" dirty="0"/>
          </a:p>
          <a:p>
            <a:pPr lvl="0">
              <a:lnSpc>
                <a:spcPct val="110000"/>
              </a:lnSpc>
            </a:pPr>
            <a:r>
              <a:rPr lang="nl-BE" dirty="0"/>
              <a:t>Dark </a:t>
            </a:r>
            <a:r>
              <a:rPr lang="nl-BE" dirty="0" err="1"/>
              <a:t>Count</a:t>
            </a:r>
            <a:r>
              <a:rPr lang="nl-BE" dirty="0"/>
              <a:t> </a:t>
            </a:r>
            <a:r>
              <a:rPr lang="nl-BE" dirty="0" err="1"/>
              <a:t>Rate</a:t>
            </a:r>
            <a:endParaRPr lang="nl-BE" dirty="0"/>
          </a:p>
          <a:p>
            <a:pPr lvl="1">
              <a:lnSpc>
                <a:spcPct val="110000"/>
              </a:lnSpc>
            </a:pPr>
            <a:r>
              <a:rPr lang="nl-BE" sz="3200" dirty="0" err="1"/>
              <a:t>Rate</a:t>
            </a:r>
            <a:r>
              <a:rPr lang="nl-BE" sz="3200" dirty="0"/>
              <a:t> of </a:t>
            </a:r>
            <a:r>
              <a:rPr lang="nl-BE" sz="3200" dirty="0" err="1"/>
              <a:t>pulses</a:t>
            </a:r>
            <a:r>
              <a:rPr lang="nl-BE" sz="3200" dirty="0"/>
              <a:t> </a:t>
            </a:r>
            <a:r>
              <a:rPr lang="nl-BE" sz="3200" dirty="0" err="1"/>
              <a:t>generated</a:t>
            </a:r>
            <a:r>
              <a:rPr lang="nl-BE" sz="3200" dirty="0"/>
              <a:t> in absence of light</a:t>
            </a:r>
          </a:p>
          <a:p>
            <a:pPr lvl="1">
              <a:lnSpc>
                <a:spcPct val="110000"/>
              </a:lnSpc>
            </a:pPr>
            <a:r>
              <a:rPr lang="nl-BE" sz="3200" dirty="0" err="1"/>
              <a:t>From</a:t>
            </a:r>
            <a:r>
              <a:rPr lang="nl-BE" sz="3200" dirty="0"/>
              <a:t> </a:t>
            </a:r>
            <a:r>
              <a:rPr lang="nl-BE" sz="3200" dirty="0" err="1"/>
              <a:t>thermal</a:t>
            </a:r>
            <a:r>
              <a:rPr lang="nl-BE" sz="3200" dirty="0"/>
              <a:t> </a:t>
            </a:r>
            <a:r>
              <a:rPr lang="nl-BE" sz="3200" dirty="0" err="1"/>
              <a:t>electrons</a:t>
            </a:r>
            <a:endParaRPr lang="nl-BE" sz="3200" dirty="0"/>
          </a:p>
          <a:p>
            <a:pPr lvl="1">
              <a:lnSpc>
                <a:spcPct val="110000"/>
              </a:lnSpc>
            </a:pPr>
            <a:r>
              <a:rPr lang="nl-BE" sz="3200" dirty="0" err="1"/>
              <a:t>Can</a:t>
            </a:r>
            <a:r>
              <a:rPr lang="nl-BE" sz="3200" dirty="0"/>
              <a:t> </a:t>
            </a:r>
            <a:r>
              <a:rPr lang="nl-BE" sz="3200" dirty="0" err="1"/>
              <a:t>overwhelm</a:t>
            </a:r>
            <a:r>
              <a:rPr lang="nl-BE" sz="3200" dirty="0"/>
              <a:t> low-light </a:t>
            </a:r>
            <a:r>
              <a:rPr lang="nl-BE" sz="3200" dirty="0" err="1"/>
              <a:t>signals</a:t>
            </a:r>
            <a:endParaRPr lang="nl-BE" sz="3200" dirty="0"/>
          </a:p>
          <a:p>
            <a:pPr>
              <a:lnSpc>
                <a:spcPct val="110000"/>
              </a:lnSpc>
            </a:pPr>
            <a:r>
              <a:rPr lang="nl-BE" dirty="0"/>
              <a:t>Breakdown voltage</a:t>
            </a:r>
          </a:p>
          <a:p>
            <a:pPr lvl="0">
              <a:lnSpc>
                <a:spcPct val="110000"/>
              </a:lnSpc>
            </a:pPr>
            <a:r>
              <a:rPr lang="nl-BE" dirty="0" err="1"/>
              <a:t>Afterpulsing</a:t>
            </a:r>
            <a:r>
              <a:rPr lang="nl-BE" dirty="0"/>
              <a:t> &amp; crosstalk</a:t>
            </a:r>
            <a:endParaRPr lang="nl-BE" sz="3200" dirty="0"/>
          </a:p>
          <a:p>
            <a:pPr lvl="0">
              <a:lnSpc>
                <a:spcPct val="110000"/>
              </a:lnSpc>
            </a:pPr>
            <a:r>
              <a:rPr lang="nl-BE" dirty="0" err="1"/>
              <a:t>Photon</a:t>
            </a:r>
            <a:r>
              <a:rPr lang="nl-BE" dirty="0"/>
              <a:t> </a:t>
            </a:r>
            <a:r>
              <a:rPr lang="nl-BE" dirty="0" err="1"/>
              <a:t>detection</a:t>
            </a:r>
            <a:r>
              <a:rPr lang="nl-BE" dirty="0"/>
              <a:t> Efficiency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F3410-9642-C102-71AF-FA0D9AC312BA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C7388-E774-4BC7-8D80-D200B1ECC994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7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F3E7942-B3D1-E506-A47B-5AB6F75F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64" y="2984503"/>
            <a:ext cx="6137179" cy="37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39D0-5009-F5E2-E3FA-2B4BD1B5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163B-8645-400B-E08A-F032FCCA19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Characteristics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5564-EC49-EE1C-D853-DF937CDE75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5834" y="1168337"/>
            <a:ext cx="8845195" cy="7351549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nl-BE" dirty="0" err="1"/>
              <a:t>Gain</a:t>
            </a:r>
            <a:endParaRPr lang="nl-BE" dirty="0"/>
          </a:p>
          <a:p>
            <a:pPr lvl="0">
              <a:lnSpc>
                <a:spcPct val="110000"/>
              </a:lnSpc>
            </a:pPr>
            <a:r>
              <a:rPr lang="nl-BE" dirty="0"/>
              <a:t>Dark </a:t>
            </a:r>
            <a:r>
              <a:rPr lang="nl-BE" dirty="0" err="1"/>
              <a:t>Count</a:t>
            </a:r>
            <a:r>
              <a:rPr lang="nl-BE" dirty="0"/>
              <a:t> </a:t>
            </a:r>
            <a:r>
              <a:rPr lang="nl-BE" dirty="0" err="1"/>
              <a:t>Rate</a:t>
            </a: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Breakdown voltage</a:t>
            </a:r>
          </a:p>
          <a:p>
            <a:pPr lvl="1">
              <a:lnSpc>
                <a:spcPct val="110000"/>
              </a:lnSpc>
            </a:pPr>
            <a:r>
              <a:rPr lang="en-GB" sz="3200" dirty="0"/>
              <a:t>voltage at which the </a:t>
            </a:r>
            <a:r>
              <a:rPr lang="en-GB" sz="3200" dirty="0" err="1"/>
              <a:t>SiPM</a:t>
            </a:r>
            <a:r>
              <a:rPr lang="en-GB" sz="3200" dirty="0"/>
              <a:t> operates in Geiger mode</a:t>
            </a:r>
          </a:p>
          <a:p>
            <a:pPr lvl="1">
              <a:lnSpc>
                <a:spcPct val="110000"/>
              </a:lnSpc>
            </a:pPr>
            <a:r>
              <a:rPr lang="en-GB" sz="3200" dirty="0"/>
              <a:t>increases with temperature, affecting the optimal bias voltage setting</a:t>
            </a:r>
            <a:endParaRPr lang="nl-BE" sz="3200" dirty="0"/>
          </a:p>
          <a:p>
            <a:pPr lvl="0">
              <a:lnSpc>
                <a:spcPct val="110000"/>
              </a:lnSpc>
            </a:pPr>
            <a:r>
              <a:rPr lang="nl-BE" dirty="0" err="1"/>
              <a:t>Afterpulsing</a:t>
            </a:r>
            <a:r>
              <a:rPr lang="nl-BE" dirty="0"/>
              <a:t> &amp; crosstalk</a:t>
            </a:r>
          </a:p>
          <a:p>
            <a:pPr lvl="0">
              <a:lnSpc>
                <a:spcPct val="110000"/>
              </a:lnSpc>
            </a:pPr>
            <a:r>
              <a:rPr lang="nl-BE" dirty="0" err="1"/>
              <a:t>Photon</a:t>
            </a:r>
            <a:r>
              <a:rPr lang="nl-BE" dirty="0"/>
              <a:t> </a:t>
            </a:r>
            <a:r>
              <a:rPr lang="nl-BE" dirty="0" err="1"/>
              <a:t>detection</a:t>
            </a:r>
            <a:r>
              <a:rPr lang="nl-BE" dirty="0"/>
              <a:t> Efficiency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53007-A506-D3B4-3F2A-3DD60D83606D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C7388-E774-4BC7-8D80-D200B1ECC994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8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6" name="Picture 5" descr="A graph showing a line of colored lines&#10;&#10;Description automatically generated with medium confidence">
            <a:extLst>
              <a:ext uri="{FF2B5EF4-FFF2-40B4-BE49-F238E27FC236}">
                <a16:creationId xmlns:a16="http://schemas.microsoft.com/office/drawing/2014/main" id="{9DDA280E-6FFD-A224-05B6-254206CD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46" y="1903047"/>
            <a:ext cx="7743531" cy="45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388A-D727-4731-3193-94809C6A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506B-BC09-534F-0CB3-7A4B91959C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Characteristics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2C24-33A6-867D-CC75-74532E1D85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5826" y="1194361"/>
            <a:ext cx="8845204" cy="728198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nl-BE" dirty="0" err="1"/>
              <a:t>Gain</a:t>
            </a:r>
            <a:endParaRPr lang="nl-BE" dirty="0"/>
          </a:p>
          <a:p>
            <a:pPr lvl="0">
              <a:lnSpc>
                <a:spcPct val="110000"/>
              </a:lnSpc>
            </a:pPr>
            <a:r>
              <a:rPr lang="nl-BE" dirty="0"/>
              <a:t>Dark </a:t>
            </a:r>
            <a:r>
              <a:rPr lang="nl-BE" dirty="0" err="1"/>
              <a:t>Count</a:t>
            </a:r>
            <a:r>
              <a:rPr lang="nl-BE" dirty="0"/>
              <a:t> </a:t>
            </a:r>
            <a:r>
              <a:rPr lang="nl-BE" dirty="0" err="1"/>
              <a:t>Rate</a:t>
            </a:r>
            <a:endParaRPr lang="nl-BE" sz="3200" dirty="0"/>
          </a:p>
          <a:p>
            <a:pPr lvl="0">
              <a:lnSpc>
                <a:spcPct val="110000"/>
              </a:lnSpc>
            </a:pPr>
            <a:r>
              <a:rPr lang="nl-BE" dirty="0"/>
              <a:t>Breakdown voltage</a:t>
            </a:r>
          </a:p>
          <a:p>
            <a:pPr lvl="0">
              <a:lnSpc>
                <a:spcPct val="110000"/>
              </a:lnSpc>
            </a:pPr>
            <a:r>
              <a:rPr lang="nl-BE" dirty="0" err="1"/>
              <a:t>Afterpulsing</a:t>
            </a:r>
            <a:r>
              <a:rPr lang="nl-BE" dirty="0"/>
              <a:t> &amp; crosstalk</a:t>
            </a:r>
          </a:p>
          <a:p>
            <a:pPr lvl="1">
              <a:lnSpc>
                <a:spcPct val="110000"/>
              </a:lnSpc>
            </a:pPr>
            <a:r>
              <a:rPr lang="en-GB" sz="3200" dirty="0"/>
              <a:t>Secondary pulses caused by trapped charges from a previous event.</a:t>
            </a:r>
          </a:p>
          <a:p>
            <a:pPr lvl="1">
              <a:lnSpc>
                <a:spcPct val="110000"/>
              </a:lnSpc>
            </a:pPr>
            <a:r>
              <a:rPr lang="en-GB" sz="3200" dirty="0"/>
              <a:t>Signals generated in </a:t>
            </a:r>
            <a:r>
              <a:rPr lang="en-GB" sz="3200" dirty="0" err="1"/>
              <a:t>neighboring</a:t>
            </a:r>
            <a:r>
              <a:rPr lang="en-GB" sz="3200" dirty="0"/>
              <a:t> cells due to charge carriers triggering adjacent pixels.</a:t>
            </a:r>
          </a:p>
          <a:p>
            <a:pPr>
              <a:lnSpc>
                <a:spcPct val="110000"/>
              </a:lnSpc>
            </a:pPr>
            <a:r>
              <a:rPr lang="en-GB" dirty="0"/>
              <a:t>Photon detection efficiency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1D1B8-36D8-2222-C722-333778C3D2CA}"/>
              </a:ext>
            </a:extLst>
          </p:cNvPr>
          <p:cNvSpPr txBox="1"/>
          <p:nvPr/>
        </p:nvSpPr>
        <p:spPr>
          <a:xfrm>
            <a:off x="15590520" y="8948702"/>
            <a:ext cx="921879" cy="519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13003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C7388-E774-4BC7-8D80-D200B1ECC994}" type="slidenum">
              <a:rPr lang="en-GB" sz="1707" b="0" i="0" u="none" strike="noStrike" kern="1200" cap="none" spc="0" baseline="0">
                <a:solidFill>
                  <a:srgbClr val="1E64C8"/>
                </a:solidFill>
                <a:uFillTx/>
                <a:latin typeface="Arial"/>
              </a:rPr>
              <a:t>9</a:t>
            </a:fld>
            <a:endParaRPr lang="en-GB" sz="1707" b="0" i="0" u="none" strike="noStrike" kern="1200" cap="none" spc="0" baseline="0">
              <a:solidFill>
                <a:srgbClr val="1E64C8"/>
              </a:solidFill>
              <a:uFillTx/>
              <a:latin typeface="Arial"/>
            </a:endParaRPr>
          </a:p>
        </p:txBody>
      </p:sp>
      <p:pic>
        <p:nvPicPr>
          <p:cNvPr id="7" name="Picture 6" descr="A diagram of a crosswalk&#10;&#10;Description automatically generated with medium confidence">
            <a:extLst>
              <a:ext uri="{FF2B5EF4-FFF2-40B4-BE49-F238E27FC236}">
                <a16:creationId xmlns:a16="http://schemas.microsoft.com/office/drawing/2014/main" id="{2E64AB21-10B2-B0DF-6D42-55545ECBC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18" y="2413453"/>
            <a:ext cx="7010178" cy="49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84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0DFEDE540A44DB9EDEF67282F0F90" ma:contentTypeVersion="13" ma:contentTypeDescription="Een nieuw document maken." ma:contentTypeScope="" ma:versionID="b3842cc539c5c911c7f105ff067d1fe0">
  <xsd:schema xmlns:xsd="http://www.w3.org/2001/XMLSchema" xmlns:xs="http://www.w3.org/2001/XMLSchema" xmlns:p="http://schemas.microsoft.com/office/2006/metadata/properties" xmlns:ns3="81717007-6656-4006-b52a-9a752c97920a" xmlns:ns4="57c40717-fe50-40ca-aca1-0a6d42514bd0" targetNamespace="http://schemas.microsoft.com/office/2006/metadata/properties" ma:root="true" ma:fieldsID="241193c2466b44e97e1193507b48fef8" ns3:_="" ns4:_="">
    <xsd:import namespace="81717007-6656-4006-b52a-9a752c97920a"/>
    <xsd:import namespace="57c40717-fe50-40ca-aca1-0a6d42514b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17007-6656-4006-b52a-9a752c979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40717-fe50-40ca-aca1-0a6d42514b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717007-6656-4006-b52a-9a752c97920a" xsi:nil="true"/>
  </documentManagement>
</p:properties>
</file>

<file path=customXml/itemProps1.xml><?xml version="1.0" encoding="utf-8"?>
<ds:datastoreItem xmlns:ds="http://schemas.openxmlformats.org/officeDocument/2006/customXml" ds:itemID="{DFB8305A-EAAC-4C41-B0A0-6BC5FF8A4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17007-6656-4006-b52a-9a752c97920a"/>
    <ds:schemaRef ds:uri="57c40717-fe50-40ca-aca1-0a6d42514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7B508D-A555-479E-923A-56779FE2C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C6347-7F77-4F03-8A91-43E4E1CC1CD3}">
  <ds:schemaRefs>
    <ds:schemaRef ds:uri="http://schemas.openxmlformats.org/package/2006/metadata/core-properties"/>
    <ds:schemaRef ds:uri="http://www.w3.org/XML/1998/namespace"/>
    <ds:schemaRef ds:uri="81717007-6656-4006-b52a-9a752c97920a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57c40717-fe50-40ca-aca1-0a6d42514bd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</Template>
  <TotalTime>0</TotalTime>
  <Words>2149</Words>
  <Application>Microsoft Office PowerPoint</Application>
  <PresentationFormat>Custom</PresentationFormat>
  <Paragraphs>230</Paragraphs>
  <Slides>18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Roboto</vt:lpstr>
      <vt:lpstr>Kantoorthema</vt:lpstr>
      <vt:lpstr>PowerPoint Presentation</vt:lpstr>
      <vt:lpstr>Characterization of Sipm’s</vt:lpstr>
      <vt:lpstr>Introduction</vt:lpstr>
      <vt:lpstr>Silicon Photomultiplier</vt:lpstr>
      <vt:lpstr>Silicon photomultiplier</vt:lpstr>
      <vt:lpstr>Characteristics</vt:lpstr>
      <vt:lpstr>Characteristics</vt:lpstr>
      <vt:lpstr>Characteristics</vt:lpstr>
      <vt:lpstr>Characteristics</vt:lpstr>
      <vt:lpstr>Characteristics</vt:lpstr>
      <vt:lpstr>Comparing to PMT</vt:lpstr>
      <vt:lpstr>Setup</vt:lpstr>
      <vt:lpstr>Peltier cooling</vt:lpstr>
      <vt:lpstr>Future</vt:lpstr>
      <vt:lpstr>Danté Bouckhout Master thesis  Experimental Particle Physics and Gravity     E Dante.bouckhout@ugent.be M +32 484 69 21 11 www.ugent.be </vt:lpstr>
      <vt:lpstr>importance</vt:lpstr>
      <vt:lpstr>PowerPoint Presentation</vt:lpstr>
      <vt:lpstr>Silicon Photomultiplier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Danté Bouckhout</dc:creator>
  <dc:description/>
  <cp:lastModifiedBy>Danté Bouckhout</cp:lastModifiedBy>
  <cp:revision>9</cp:revision>
  <dcterms:created xsi:type="dcterms:W3CDTF">2024-11-15T10:28:13Z</dcterms:created>
  <dcterms:modified xsi:type="dcterms:W3CDTF">2024-11-21T08:13:44Z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ContentTypeId">
    <vt:lpwstr>0x0101009710DFEDE540A44DB9EDEF67282F0F90</vt:lpwstr>
  </property>
</Properties>
</file>