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sldIdLst>
    <p:sldId id="256" r:id="rId2"/>
    <p:sldId id="260" r:id="rId3"/>
    <p:sldId id="286" r:id="rId4"/>
    <p:sldId id="284" r:id="rId5"/>
    <p:sldId id="257" r:id="rId6"/>
    <p:sldId id="267" r:id="rId7"/>
    <p:sldId id="266" r:id="rId8"/>
    <p:sldId id="272" r:id="rId9"/>
    <p:sldId id="268" r:id="rId10"/>
    <p:sldId id="274" r:id="rId11"/>
    <p:sldId id="275" r:id="rId12"/>
    <p:sldId id="273" r:id="rId13"/>
    <p:sldId id="276" r:id="rId14"/>
    <p:sldId id="285" r:id="rId15"/>
    <p:sldId id="269" r:id="rId16"/>
    <p:sldId id="281" r:id="rId17"/>
    <p:sldId id="282" r:id="rId18"/>
    <p:sldId id="270" r:id="rId19"/>
    <p:sldId id="291" r:id="rId20"/>
    <p:sldId id="271" r:id="rId21"/>
    <p:sldId id="283" r:id="rId22"/>
    <p:sldId id="264" r:id="rId23"/>
    <p:sldId id="289" r:id="rId24"/>
    <p:sldId id="278" r:id="rId25"/>
    <p:sldId id="277" r:id="rId26"/>
    <p:sldId id="287" r:id="rId27"/>
    <p:sldId id="288" r:id="rId28"/>
    <p:sldId id="280" r:id="rId29"/>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62222" autoAdjust="0"/>
  </p:normalViewPr>
  <p:slideViewPr>
    <p:cSldViewPr snapToGrid="0" showGuides="1">
      <p:cViewPr varScale="1">
        <p:scale>
          <a:sx n="36" d="100"/>
          <a:sy n="36" d="100"/>
        </p:scale>
        <p:origin x="1920" y="43"/>
      </p:cViewPr>
      <p:guideLst>
        <p:guide orient="horz" pos="3072"/>
        <p:guide pos="546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20/11/2024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‹nr.›</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itlab.com/mkoehli/uranos/-/blob/main/README.md?ref_type=head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265670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C749-7AAB-B660-7532-EE428F6A5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0F951-CA82-48D6-FA83-0571AEF0F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A05DC-B01B-E0A2-41EF-F84B06900970}"/>
              </a:ext>
            </a:extLst>
          </p:cNvPr>
          <p:cNvSpPr>
            <a:spLocks noGrp="1"/>
          </p:cNvSpPr>
          <p:nvPr>
            <p:ph type="body" idx="1"/>
          </p:nvPr>
        </p:nvSpPr>
        <p:spPr/>
        <p:txBody>
          <a:bodyPr/>
          <a:lstStyle/>
          <a:p>
            <a:pPr marL="45720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The soil moisture can be measured using different methods</a:t>
            </a:r>
          </a:p>
          <a:p>
            <a:pPr marL="45720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visual: unreliable, gravimetric method (dry soil and take difference in weight to find soil moisture): to much work to do regularly, sensors: very local and </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disrupts the operations in the field if you use many of them</a:t>
            </a:r>
          </a:p>
          <a:p>
            <a:pPr marL="7429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à"/>
              <a:tabLst/>
              <a:defRP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scale to large for agricultural purposes  </a:t>
            </a:r>
          </a:p>
          <a:p>
            <a:pPr marL="7429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à"/>
              <a:tabLst/>
              <a:defRP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CRNS is a pretty recent method which fills this gap which measures soil moisture at field scales and it does not disturb the agricultural operations  in the field</a:t>
            </a:r>
          </a:p>
          <a:p>
            <a:pPr marL="45720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CRNS uses the slow neutrons (0.2eVto 100 keV) to determine the amount of water present in the soil and relies on the inverse relationship between soil moisture and the amount of above ground slow neutrons </a:t>
            </a:r>
            <a:endParaRPr lang="en-GB" dirty="0"/>
          </a:p>
          <a:p>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t>
            </a:r>
            <a:r>
              <a:rPr lang="en-US" sz="1200" b="0" i="0" dirty="0">
                <a:solidFill>
                  <a:srgbClr val="040C28"/>
                </a:solidFill>
                <a:effectLst/>
                <a:latin typeface="Google Sans"/>
              </a:rPr>
              <a:t>measuring microwaves reflected or emitted by Earth's surface</a:t>
            </a:r>
            <a:r>
              <a:rPr lang="en-US" sz="1200" b="0" i="0" dirty="0">
                <a:solidFill>
                  <a:srgbClr val="1F1F1F"/>
                </a:solidFill>
                <a:effectLst/>
                <a:latin typeface="Google Sans"/>
              </a:rPr>
              <a:t>. The intensity of the measured signal depends on the amount of water in the soil) (</a:t>
            </a:r>
            <a:r>
              <a:rPr lang="en-US" sz="1200" b="0" i="0" dirty="0">
                <a:solidFill>
                  <a:srgbClr val="003247"/>
                </a:solidFill>
                <a:effectLst/>
                <a:latin typeface="Arial" panose="020B0604020202020204" pitchFamily="34" charset="0"/>
              </a:rPr>
              <a:t>dry soil emits little or no moisture to  the atmosphere and heats up more strongly during a hot day, thus intensifying heatwaves. Wet soils, on the other hand, have a cooling effect on the atmosphere)</a:t>
            </a:r>
            <a:endPar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8FA76ADB-92FB-BBB8-72DB-8D279F2BA26F}"/>
              </a:ext>
            </a:extLst>
          </p:cNvPr>
          <p:cNvSpPr>
            <a:spLocks noGrp="1"/>
          </p:cNvSpPr>
          <p:nvPr>
            <p:ph type="sldNum" sz="quarter" idx="10"/>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2892818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894E8-87FF-B3A1-7D88-C674758CF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60330-D7B9-6F3E-E5FF-486570DF8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7479B-F7B7-F034-6E8E-4A08AC5DF201}"/>
              </a:ext>
            </a:extLst>
          </p:cNvPr>
          <p:cNvSpPr>
            <a:spLocks noGrp="1"/>
          </p:cNvSpPr>
          <p:nvPr>
            <p:ph type="body" idx="1"/>
          </p:nvPr>
        </p:nvSpPr>
        <p:spPr/>
        <p:txBody>
          <a:bodyPr/>
          <a:lstStyle/>
          <a:p>
            <a:pPr marL="342900" lvl="0" indent="-342900">
              <a:lnSpc>
                <a:spcPct val="107000"/>
              </a:lnSpc>
              <a:buFont typeface="Wingdings" panose="05000000000000000000" pitchFamily="2" charset="2"/>
              <a:buChar cha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probe measures soil moisture in real time and installed on a pole, typically 1.8m high. In this configuration the sensor counts the slow neutrons that escape from the ground after being moderated by the hydrogen atoms in the soil over a radius of about 125m (5ha), , for a 0-50cm depth. </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-&gt; </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So why is the measurement area so large,  This is because neutrons have a large collision mean free path in air (</a:t>
            </a:r>
            <a:r>
              <a:rPr lang="en-GB" sz="1800" kern="100" dirty="0">
                <a:solidFill>
                  <a:srgbClr val="FF0000"/>
                </a:solidFill>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32 ) and the</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energy loss per atmospheric collision is low  (</a:t>
            </a:r>
            <a:r>
              <a:rPr lang="en-GB" sz="1800" kern="100" dirty="0">
                <a:solidFill>
                  <a:srgbClr val="FF0000"/>
                </a:solidFill>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7 collisions per log decrement of energy loss). So a random walk involving tens of elastic collisions in air can transport a neutron several hundred</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meters from where it was first emitted</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measurement of soil moisture is understood as the average value over circular area with radius 125 m</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endParaRPr lang="en-GB" dirty="0"/>
          </a:p>
        </p:txBody>
      </p:sp>
      <p:sp>
        <p:nvSpPr>
          <p:cNvPr id="4" name="Slide Number Placeholder 3">
            <a:extLst>
              <a:ext uri="{FF2B5EF4-FFF2-40B4-BE49-F238E27FC236}">
                <a16:creationId xmlns:a16="http://schemas.microsoft.com/office/drawing/2014/main" id="{49E7421B-B0D2-0922-399F-17DB68484CEF}"/>
              </a:ext>
            </a:extLst>
          </p:cNvPr>
          <p:cNvSpPr>
            <a:spLocks noGrp="1"/>
          </p:cNvSpPr>
          <p:nvPr>
            <p:ph type="sldNum" sz="quarter" idx="10"/>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527351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06B9-32A4-819A-E66F-DB44F807A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880C0-EC10-617A-A56C-A473E6190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D709F-A2CB-7C83-3EE8-01E1AF606AFA}"/>
              </a:ext>
            </a:extLst>
          </p:cNvPr>
          <p:cNvSpPr>
            <a:spLocks noGrp="1"/>
          </p:cNvSpPr>
          <p:nvPr>
            <p:ph type="body" idx="1"/>
          </p:nvPr>
        </p:nvSpPr>
        <p:spPr/>
        <p:txBody>
          <a:bodyPr/>
          <a:lstStyle/>
          <a:p>
            <a:pPr marL="0" lvl="0" indent="0">
              <a:lnSpc>
                <a:spcPct val="107000"/>
              </a:lnSpc>
              <a:buFont typeface="Wingdings" panose="05000000000000000000" pitchFamily="2" charset="2"/>
              <a:buNone/>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detector: </a:t>
            </a:r>
          </a:p>
          <a:p>
            <a:pPr marL="342900" lvl="0" indent="-342900">
              <a:lnSpc>
                <a:spcPct val="107000"/>
              </a:lnSpc>
              <a:buFont typeface="Wingdings" panose="05000000000000000000" pitchFamily="2" charset="2"/>
              <a:buChar cha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detector consists out of a layered structure of sheets sensible to thermal neutrons</a:t>
            </a: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thin sheet able to detect thermal neutron contains lithium- 6-fluoride (6LiF) and zinc </a:t>
            </a:r>
            <a:r>
              <a:rPr lang="en-GB" sz="18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sulfide</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phosphor (</a:t>
            </a:r>
            <a:r>
              <a:rPr lang="en-GB" sz="18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ZnS:Ag</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dispersed in a </a:t>
            </a:r>
            <a:r>
              <a:rPr lang="en-GB" sz="18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colorless</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silicon binder</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neutron detection process employs the nuclear reaction (</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cross section of 941 barns for 0.025 eV neutrons): The resulting triton and alpha particle are detected by zinc </a:t>
            </a:r>
            <a:r>
              <a:rPr lang="en-GB" sz="18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sulfide</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phosphor.</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zinc </a:t>
            </a:r>
            <a:r>
              <a:rPr lang="en-GB" sz="18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sulfide</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phosphor is a scintillator so it can also detect muons. Discrimination between neutron and muons is made by a Pulse Shape Discrimination algorithm already installed in the probe</a:t>
            </a: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Powered by batteries and solar panels, so it can work completely autonomous </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E9DF182-AD43-C32D-02EC-EBC25616ABBD}"/>
              </a:ext>
            </a:extLst>
          </p:cNvPr>
          <p:cNvSpPr>
            <a:spLocks noGrp="1"/>
          </p:cNvSpPr>
          <p:nvPr>
            <p:ph type="sldNum" sz="quarter" idx="10"/>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1562027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D1DD-0DF2-DC7A-65C5-C65DA49A1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98B0A-655D-A9D7-23DC-73E76539C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9CD74-466D-799A-B96F-0E2E65A3FB75}"/>
              </a:ext>
            </a:extLst>
          </p:cNvPr>
          <p:cNvSpPr>
            <a:spLocks noGrp="1"/>
          </p:cNvSpPr>
          <p:nvPr>
            <p:ph type="body" idx="1"/>
          </p:nvPr>
        </p:nvSpPr>
        <p:spPr/>
        <p:txBody>
          <a:bodyPr/>
          <a:lstStyle/>
          <a:p>
            <a:pPr marL="0" lvl="0" indent="0">
              <a:lnSpc>
                <a:spcPct val="107000"/>
              </a:lnSpc>
              <a:buFont typeface="Wingdings" panose="05000000000000000000" pitchFamily="2" charset="2"/>
              <a:buNone/>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CRNS uses a simple formula to convert the neutron count to the soil moisture</a:t>
            </a:r>
          </a:p>
          <a:p>
            <a:pPr marL="342900" lvl="0" indent="-342900">
              <a:lnSpc>
                <a:spcPct val="107000"/>
              </a:lnSpc>
              <a:buFont typeface="Wingdings" panose="05000000000000000000" pitchFamily="2" charset="2"/>
              <a:buChar cha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N is the neutron counting rate, N0 is the counting rate over dry soil</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To be able to use this formula we first have to apply some corrections to the neutron count N and we have to calibrate the sensor, meaning we have to find N0. I will not explain it here, because it will take me to long, but if you want you can ask me about it later</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(We obtained a calibration curve for soil water content by fitting ground</a:t>
            </a:r>
            <a:r>
              <a:rPr lang="en-US" sz="1800" kern="100" dirty="0">
                <a:solidFill>
                  <a:srgbClr val="FF0000"/>
                </a:solidFill>
                <a:effectLst/>
                <a:latin typeface="Cambria Math" panose="02040503050406030204" pitchFamily="18" charset="0"/>
                <a:ea typeface="Aptos" panose="020B0004020202020204" pitchFamily="34" charset="0"/>
                <a:cs typeface="Cambria Math" panose="02040503050406030204" pitchFamily="18" charset="0"/>
              </a:rPr>
              <a:t>‐</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level neutron fluxes simulated in MCNPX to the shape</a:t>
            </a:r>
            <a:r>
              <a:rPr lang="en-US" sz="1800" kern="100" dirty="0">
                <a:solidFill>
                  <a:srgbClr val="FF0000"/>
                </a:solidFill>
                <a:effectLst/>
                <a:latin typeface="Cambria Math" panose="02040503050406030204" pitchFamily="18" charset="0"/>
                <a:ea typeface="Aptos" panose="020B0004020202020204" pitchFamily="34" charset="0"/>
                <a:cs typeface="Cambria Math" panose="02040503050406030204" pitchFamily="18" charset="0"/>
              </a:rPr>
              <a:t>‐</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defining function</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pP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GB" dirty="0"/>
          </a:p>
        </p:txBody>
      </p:sp>
      <p:sp>
        <p:nvSpPr>
          <p:cNvPr id="4" name="Slide Number Placeholder 3">
            <a:extLst>
              <a:ext uri="{FF2B5EF4-FFF2-40B4-BE49-F238E27FC236}">
                <a16:creationId xmlns:a16="http://schemas.microsoft.com/office/drawing/2014/main" id="{EB51A7C1-4683-1C3C-620C-4C173B3BE149}"/>
              </a:ext>
            </a:extLst>
          </p:cNvPr>
          <p:cNvSpPr>
            <a:spLocks noGrp="1"/>
          </p:cNvSpPr>
          <p:nvPr>
            <p:ph type="sldNum" sz="quarter" idx="10"/>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117559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9265-8396-D81D-A019-AAB3747A7C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CF3EE9-5CDF-6EBE-EC18-B784AED1817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4E593B-56EA-A8D1-51C2-AA3AA7DBC0FC}"/>
              </a:ext>
            </a:extLst>
          </p:cNvPr>
          <p:cNvSpPr>
            <a:spLocks noGrp="1"/>
          </p:cNvSpPr>
          <p:nvPr>
            <p:ph type="body" idx="1"/>
          </p:nvPr>
        </p:nvSpPr>
        <p:spPr/>
        <p:txBody>
          <a:bodyPr/>
          <a:lstStyle/>
          <a:p>
            <a:r>
              <a:rPr lang="en-US" dirty="0"/>
              <a:t>Now: in </a:t>
            </a:r>
            <a:r>
              <a:rPr lang="en-US" dirty="0" err="1"/>
              <a:t>proeftuin</a:t>
            </a:r>
            <a:r>
              <a:rPr lang="en-US" dirty="0"/>
              <a:t> and not yet calibrated it is currently measuring the neutron and muon count in counts per hour</a:t>
            </a:r>
          </a:p>
          <a:p>
            <a:r>
              <a:rPr lang="en-US" dirty="0"/>
              <a:t>Soon: agricultural field in </a:t>
            </a:r>
            <a:r>
              <a:rPr lang="en-US" dirty="0" err="1"/>
              <a:t>Bottelare</a:t>
            </a:r>
            <a:r>
              <a:rPr lang="en-US" dirty="0"/>
              <a:t> to take data</a:t>
            </a:r>
            <a:r>
              <a:rPr lang="en-US" dirty="0">
                <a:sym typeface="Wingdings" panose="05000000000000000000" pitchFamily="2" charset="2"/>
              </a:rPr>
              <a:t> </a:t>
            </a:r>
            <a:r>
              <a:rPr lang="en-US" dirty="0" err="1">
                <a:sym typeface="Wingdings" panose="05000000000000000000" pitchFamily="2" charset="2"/>
              </a:rPr>
              <a:t>analyse</a:t>
            </a:r>
            <a:r>
              <a:rPr lang="en-US" dirty="0">
                <a:sym typeface="Wingdings" panose="05000000000000000000" pitchFamily="2" charset="2"/>
              </a:rPr>
              <a:t> this data (seasons, weather)</a:t>
            </a:r>
          </a:p>
          <a:p>
            <a:r>
              <a:rPr lang="en-US" dirty="0">
                <a:sym typeface="Wingdings" panose="05000000000000000000" pitchFamily="2" charset="2"/>
              </a:rPr>
              <a:t>Figures: neutron and muon count</a:t>
            </a:r>
          </a:p>
          <a:p>
            <a:endParaRPr lang="en-US" dirty="0">
              <a:sym typeface="Wingdings" panose="05000000000000000000" pitchFamily="2" charset="2"/>
            </a:endParaRPr>
          </a:p>
          <a:p>
            <a:r>
              <a:rPr lang="en-US" dirty="0">
                <a:sym typeface="Wingdings" panose="05000000000000000000" pitchFamily="2" charset="2"/>
              </a:rPr>
              <a:t> (add expected fluxes)</a:t>
            </a:r>
            <a:endParaRPr lang="en-US" dirty="0"/>
          </a:p>
        </p:txBody>
      </p:sp>
      <p:sp>
        <p:nvSpPr>
          <p:cNvPr id="4" name="Tijdelijke aanduiding voor dianummer 3">
            <a:extLst>
              <a:ext uri="{FF2B5EF4-FFF2-40B4-BE49-F238E27FC236}">
                <a16:creationId xmlns:a16="http://schemas.microsoft.com/office/drawing/2014/main" id="{962E66C8-45AB-2ADC-5D93-BA9BA00086F0}"/>
              </a:ext>
            </a:extLst>
          </p:cNvPr>
          <p:cNvSpPr>
            <a:spLocks noGrp="1"/>
          </p:cNvSpPr>
          <p:nvPr>
            <p:ph type="sldNum" sz="quarter" idx="5"/>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184930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A7B57-6E64-F9EC-A8D6-4083DC8EB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55713-0CE7-6E45-581B-3BD57810E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D87F8-128C-CF47-D0FA-5176F9AD1F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44FB1E-E433-3ACD-6495-A88E85A2BC3E}"/>
              </a:ext>
            </a:extLst>
          </p:cNvPr>
          <p:cNvSpPr>
            <a:spLocks noGrp="1"/>
          </p:cNvSpPr>
          <p:nvPr>
            <p:ph type="sldNum" sz="quarter" idx="10"/>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112110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 would like to make our own scintillation detector that measures the neutron count. We would like this detector to be cheaper and smaller, so it is more mobile and portable. Up until now I have been working with a few different setups to try and detect cosmic ray neutrons.</a:t>
            </a:r>
          </a:p>
          <a:p>
            <a:pPr marL="342900" lvl="0" indent="-342900">
              <a:lnSpc>
                <a:spcPct val="107000"/>
              </a:lnSpc>
              <a:buClr>
                <a:srgbClr val="FF0000"/>
              </a:buClr>
              <a:buFont typeface="+mj-lt"/>
              <a:buAutoNum type="arabicPeriod"/>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detector is built out of a small plastic scintillator cube. On 3 sides of the cube a neutron screen is placed, that employs the same reaction as before to detect neutrons. A wavelength shifting fibre is placed in a groove on the side of the cube to detect the scintillation light. Then a </a:t>
            </a:r>
            <a:r>
              <a:rPr lang="en-GB" sz="11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SiPM</a:t>
            </a: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is connected to the fibre to convert the light into an electrical current which will then be read out by an electrical circuit. The scintillator cube is wrapped in reflective paper and put inside a closed box for optical isolation. This is the connected to a high voltage supply and an oscilloscope to sea the particle signals.</a:t>
            </a:r>
          </a:p>
          <a:p>
            <a:pPr marL="742950" lvl="1" indent="-285750">
              <a:lnSpc>
                <a:spcPct val="107000"/>
              </a:lnSpc>
              <a:buClr>
                <a:srgbClr val="FF0000"/>
              </a:buClr>
              <a:buFont typeface="Wingdings" panose="05000000000000000000" pitchFamily="2" charset="2"/>
              <a:buChar cha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How do we distinguish muon and neutron signals visualized with an oscilloscope</a:t>
            </a:r>
          </a:p>
          <a:p>
            <a:pPr marL="457200" lvl="1" indent="0">
              <a:lnSpc>
                <a:spcPct val="107000"/>
              </a:lnSpc>
              <a:buClr>
                <a:srgbClr val="FF0000"/>
              </a:buClr>
              <a:buFont typeface="Wingdings" panose="05000000000000000000" pitchFamily="2" charset="2"/>
              <a:buNone/>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muons: They deposit their energy in the cube which creates a very bright and short pulse. </a:t>
            </a:r>
          </a:p>
          <a:p>
            <a:pPr marL="457200" marR="0" lvl="1" indent="0" algn="l" defTabSz="914400" rtl="0" eaLnBrk="1" fontAlgn="auto" latinLnBrk="0" hangingPunct="1">
              <a:lnSpc>
                <a:spcPct val="107000"/>
              </a:lnSpc>
              <a:spcBef>
                <a:spcPts val="0"/>
              </a:spcBef>
              <a:spcAft>
                <a:spcPts val="0"/>
              </a:spcAft>
              <a:buClr>
                <a:srgbClr val="FF0000"/>
              </a:buClr>
              <a:buSzTx/>
              <a:buFont typeface="Wingdings" panose="05000000000000000000" pitchFamily="2" charset="2"/>
              <a:buNone/>
              <a:tabLst/>
              <a:defRP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neutrons: As 3H and </a:t>
            </a:r>
            <a:r>
              <a:rPr lang="nl-BE"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α</a:t>
            </a: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are highly ionizing particles, a neutron captured on 6Li induces a slowly decaying pulse (200ns) in the zinc </a:t>
            </a:r>
            <a:r>
              <a:rPr lang="en-GB" sz="11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sulfide</a:t>
            </a: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phosphor scintillator. This longer decay time</a:t>
            </a:r>
          </a:p>
          <a:p>
            <a:pPr marL="457200" marR="0" lvl="1" indent="0" algn="l" defTabSz="914400" rtl="0" eaLnBrk="1" fontAlgn="auto" latinLnBrk="0" hangingPunct="1">
              <a:lnSpc>
                <a:spcPct val="107000"/>
              </a:lnSpc>
              <a:spcBef>
                <a:spcPts val="0"/>
              </a:spcBef>
              <a:spcAft>
                <a:spcPts val="0"/>
              </a:spcAft>
              <a:buClr>
                <a:srgbClr val="FF0000"/>
              </a:buClr>
              <a:buSzTx/>
              <a:buFont typeface="Wingdings" panose="05000000000000000000" pitchFamily="2" charset="2"/>
              <a:buNone/>
              <a:tabLst/>
              <a:defRP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means that the energy deposited by the triton and </a:t>
            </a:r>
            <a:r>
              <a:rPr lang="nl-BE"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α</a:t>
            </a: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particles will emit its light over a much longer time period.</a:t>
            </a:r>
            <a:endParaRPr lang="en-US" sz="1100" dirty="0"/>
          </a:p>
          <a:p>
            <a:pPr marL="342900" lvl="0" indent="-342900">
              <a:lnSpc>
                <a:spcPct val="107000"/>
              </a:lnSpc>
              <a:buClr>
                <a:srgbClr val="FF0000"/>
              </a:buClr>
              <a:buFont typeface="+mj-lt"/>
              <a:buAutoNum type="arabicPeriod"/>
            </a:pPr>
            <a:endPar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endPar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Clr>
                <a:srgbClr val="FF0000"/>
              </a:buClr>
              <a:buFont typeface="Wingdings" panose="05000000000000000000" pitchFamily="2" charset="2"/>
              <a:buChar cha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When a particle moves through the plastic scintillator cube, it’s electrons will be excited. When they return to their original state, the energy will be released in the form of light (visible or UV).</a:t>
            </a:r>
            <a:endParaRPr lang="nl-BE" sz="11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Clr>
                <a:srgbClr val="FF0000"/>
              </a:buClr>
              <a:buFont typeface="Wingdings" panose="05000000000000000000" pitchFamily="2" charset="2"/>
              <a:buNone/>
            </a:pPr>
            <a:r>
              <a:rPr lang="nl-BE" sz="1100" kern="100" dirty="0">
                <a:noFill/>
                <a:effectLst/>
                <a:latin typeface="Aptos" panose="020B0004020202020204" pitchFamily="34" charset="0"/>
                <a:ea typeface="Aptos" panose="020B0004020202020204" pitchFamily="34" charset="0"/>
                <a:cs typeface="Times New Roman" panose="02020603050405020304" pitchFamily="18" charset="0"/>
              </a:rPr>
              <a:t>        </a:t>
            </a: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(high cross section: cross section of 941 barns for 0.025 eV neutrons energy for thermal neutrons).</a:t>
            </a:r>
            <a:endParaRPr lang="nl-B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Clr>
                <a:srgbClr val="FF0000"/>
              </a:buClr>
              <a:buFont typeface="Wingdings" panose="05000000000000000000" pitchFamily="2" charset="2"/>
              <a:buChar cha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Wavelength shifting fibres placed in grooves on the sides of the PVT cubes. The fibres shift the blue light from the scintillation (425 and 450 nm emission peaks respectively) to green light (500 nm emission peak) by absorbing the light and emitting at longer wavelengths</a:t>
            </a:r>
            <a:endParaRPr lang="nl-BE" sz="11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Clr>
                <a:srgbClr val="FF0000"/>
              </a:buClr>
              <a:buFont typeface="Wingdings" panose="05000000000000000000" pitchFamily="2" charset="2"/>
              <a:buChar cha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Coating with reflective paper reflects photons back into the PVT cube, thereby increasing the light collection efficiency.</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321616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Clr>
                <a:srgbClr val="FF0000"/>
              </a:buClr>
              <a:buFont typeface="+mj-lt"/>
              <a:buAutoNum type="arabicPeriod"/>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Now 4 cubes and 1 bigger neutron screen on 1 side of the detector wrapped in aluminium foil for reflection</a:t>
            </a:r>
            <a:endParaRPr lang="nl-BE" sz="11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Small thermal neutron detector connected to readout circuit.</a:t>
            </a:r>
            <a:endParaRPr lang="nl-BE" sz="11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Clr>
                <a:srgbClr val="FF0000"/>
              </a:buClr>
              <a:buFont typeface="Wingdings" panose="05000000000000000000" pitchFamily="2" charset="2"/>
              <a:buChar cha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No scintillation cube so not a big enough volume to detect muons, so in principle you should only detect neutrons</a:t>
            </a:r>
          </a:p>
          <a:p>
            <a:pPr marL="742950" lvl="1" indent="-285750">
              <a:lnSpc>
                <a:spcPct val="107000"/>
              </a:lnSpc>
              <a:buClr>
                <a:srgbClr val="FF0000"/>
              </a:buClr>
              <a:buFont typeface="Wingdings" panose="05000000000000000000" pitchFamily="2" charset="2"/>
              <a:buChar char=""/>
            </a:pPr>
            <a:r>
              <a:rPr lang="en-GB"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Employs again the same reaction as before</a:t>
            </a:r>
            <a:endParaRPr lang="nl-BE" sz="11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spcAft>
                <a:spcPts val="800"/>
              </a:spcAft>
              <a:buClr>
                <a:srgbClr val="FF0000"/>
              </a:buClr>
              <a:buFont typeface="Wingdings" panose="05000000000000000000" pitchFamily="2" charset="2"/>
              <a:buNone/>
            </a:pPr>
            <a:endParaRPr lang="nl-BE" sz="1100" kern="100" dirty="0">
              <a:noFill/>
              <a:effectLst/>
              <a:latin typeface="Aptos" panose="020B0004020202020204" pitchFamily="34" charset="0"/>
              <a:ea typeface="Aptos" panose="020B0004020202020204" pitchFamily="34" charset="0"/>
              <a:cs typeface="Times New Roman" panose="02020603050405020304" pitchFamily="18" charset="0"/>
            </a:endParaRPr>
          </a:p>
          <a:p>
            <a:r>
              <a:rPr lang="en-US" dirty="0"/>
              <a:t>Neutron/muon flux at ground level</a:t>
            </a: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144803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76D0-A869-8829-AB13-D17E33916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22FFF-8C90-29AB-76D2-E546FBD71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4A2F7-B37B-1EA9-E30F-D14B0C087133}"/>
              </a:ext>
            </a:extLst>
          </p:cNvPr>
          <p:cNvSpPr>
            <a:spLocks noGrp="1"/>
          </p:cNvSpPr>
          <p:nvPr>
            <p:ph type="body" idx="1"/>
          </p:nvPr>
        </p:nvSpPr>
        <p:spPr/>
        <p:txBody>
          <a:bodyPr/>
          <a:lstStyle/>
          <a:p>
            <a:r>
              <a:rPr lang="en-GB" dirty="0"/>
              <a:t>I would briefly like to mention GEMs cause I have been working intensively with them the past couple of months</a:t>
            </a:r>
          </a:p>
        </p:txBody>
      </p:sp>
      <p:sp>
        <p:nvSpPr>
          <p:cNvPr id="4" name="Slide Number Placeholder 3">
            <a:extLst>
              <a:ext uri="{FF2B5EF4-FFF2-40B4-BE49-F238E27FC236}">
                <a16:creationId xmlns:a16="http://schemas.microsoft.com/office/drawing/2014/main" id="{0FB8D06C-8AFE-BF7F-56E0-1F831393783C}"/>
              </a:ext>
            </a:extLst>
          </p:cNvPr>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3342851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These GEMs if they are adapted in the right way can also detect neutrons. Still in very early stages and much more research is needed. So I will not further elaborate on the subject </a:t>
            </a:r>
            <a:endParaRPr lang="en-US" b="1"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152814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annoTextLight"/>
              </a:rPr>
              <a:t>So I will start off with a short introduction in which I will try to explain to you the importance of this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539A0A48-EDB1-4AFE-B1B7-10CE2A416496}" type="slidenum">
              <a:rPr lang="en-GB" smtClean="0"/>
              <a:t>2</a:t>
            </a:fld>
            <a:endParaRPr lang="en-GB"/>
          </a:p>
        </p:txBody>
      </p:sp>
    </p:spTree>
    <p:extLst>
      <p:ext uri="{BB962C8B-B14F-4D97-AF65-F5344CB8AC3E}">
        <p14:creationId xmlns:p14="http://schemas.microsoft.com/office/powerpoint/2010/main" val="3871061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D27A-2D1E-E6E6-4D8D-3BF9DE9DF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2FFCE-E091-C4C5-649E-87114CC2C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E53C2-8483-A070-3E0B-8CD1BF9B5F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847416-CC9F-2921-0086-96D594F4D8BB}"/>
              </a:ext>
            </a:extLst>
          </p:cNvPr>
          <p:cNvSpPr>
            <a:spLocks noGrp="1"/>
          </p:cNvSpPr>
          <p:nvPr>
            <p:ph type="sldNum" sz="quarter" idx="10"/>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1488401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Simulations (what fluxes to expect from neutrons)</a:t>
            </a:r>
          </a:p>
          <a:p>
            <a:pPr marL="171450" indent="-171450">
              <a:buFont typeface="Wingdings" panose="05000000000000000000" pitchFamily="2" charset="2"/>
              <a:buChar char="à"/>
            </a:pPr>
            <a:r>
              <a:rPr lang="en-US" b="0" i="0" dirty="0">
                <a:solidFill>
                  <a:srgbClr val="333333"/>
                </a:solidFill>
                <a:effectLst/>
                <a:latin typeface="Helvetica Neue"/>
              </a:rPr>
              <a:t>URANOS is a Monte Carlo toolkit specifically tailored for environmental sciences. It can be used to simulate cosmogenic neutron radiation near the Earth's surface and to study its response to</a:t>
            </a:r>
          </a:p>
          <a:p>
            <a:pPr marL="0" indent="0">
              <a:buFont typeface="Wingdings" panose="05000000000000000000" pitchFamily="2" charset="2"/>
              <a:buNone/>
            </a:pPr>
            <a:r>
              <a:rPr lang="en-US" b="0" i="0" dirty="0">
                <a:solidFill>
                  <a:srgbClr val="333333"/>
                </a:solidFill>
                <a:effectLst/>
                <a:latin typeface="Helvetica Neue"/>
              </a:rPr>
              <a:t>     environmental factors, such as soil water content, snow, or biomass</a:t>
            </a:r>
          </a:p>
          <a:p>
            <a:pPr marL="171450" indent="-171450">
              <a:buFont typeface="Wingdings" panose="05000000000000000000" pitchFamily="2" charset="2"/>
              <a:buChar char="à"/>
            </a:pPr>
            <a:r>
              <a:rPr lang="en-US" b="0" i="0" dirty="0">
                <a:solidFill>
                  <a:srgbClr val="FFFFFF"/>
                </a:solidFill>
                <a:effectLst/>
                <a:latin typeface="-apple-system"/>
              </a:rPr>
              <a:t>Geant4: Toolkit for the simulation of the passage of particles through matter. </a:t>
            </a:r>
          </a:p>
          <a:p>
            <a:pPr marL="171450" indent="-171450">
              <a:buFont typeface="Wingdings" panose="05000000000000000000" pitchFamily="2" charset="2"/>
              <a:buChar char="à"/>
            </a:pPr>
            <a:r>
              <a:rPr lang="en-US" b="0" i="0" dirty="0">
                <a:solidFill>
                  <a:srgbClr val="FFFFFF"/>
                </a:solidFill>
                <a:effectLst/>
                <a:latin typeface="-apple-system"/>
              </a:rPr>
              <a:t>Compare to our results and better idea of what neutron and muon counts to expect</a:t>
            </a:r>
          </a:p>
          <a:p>
            <a:pPr marL="0" indent="0">
              <a:buFont typeface="Wingdings" panose="05000000000000000000" pitchFamily="2" charset="2"/>
              <a:buNone/>
            </a:pPr>
            <a:r>
              <a:rPr lang="en-US" dirty="0"/>
              <a:t>Collect data with digital scope to dry and detect neutrons</a:t>
            </a:r>
          </a:p>
          <a:p>
            <a:r>
              <a:rPr lang="en-US" dirty="0"/>
              <a:t>Try to compare sensors: CRNS, own detectors, invasive soil moisture detector</a:t>
            </a:r>
          </a:p>
          <a:p>
            <a:endParaRPr lang="en-US" dirty="0"/>
          </a:p>
          <a:p>
            <a:r>
              <a:rPr lang="nl-BE" dirty="0">
                <a:hlinkClick r:id="rId3"/>
              </a:rPr>
              <a:t>README.md · </a:t>
            </a:r>
            <a:r>
              <a:rPr lang="nl-BE" dirty="0" err="1">
                <a:hlinkClick r:id="rId3"/>
              </a:rPr>
              <a:t>main</a:t>
            </a:r>
            <a:r>
              <a:rPr lang="nl-BE" dirty="0">
                <a:hlinkClick r:id="rId3"/>
              </a:rPr>
              <a:t> · Markus </a:t>
            </a:r>
            <a:r>
              <a:rPr lang="nl-BE" dirty="0" err="1">
                <a:hlinkClick r:id="rId3"/>
              </a:rPr>
              <a:t>Köhli</a:t>
            </a:r>
            <a:r>
              <a:rPr lang="nl-BE" dirty="0">
                <a:hlinkClick r:id="rId3"/>
              </a:rPr>
              <a:t> / </a:t>
            </a:r>
            <a:r>
              <a:rPr lang="nl-BE" dirty="0" err="1">
                <a:hlinkClick r:id="rId3"/>
              </a:rPr>
              <a:t>Uranos</a:t>
            </a:r>
            <a:r>
              <a:rPr lang="nl-BE" dirty="0">
                <a:hlinkClick r:id="rId3"/>
              </a:rPr>
              <a:t> · </a:t>
            </a:r>
            <a:r>
              <a:rPr lang="nl-BE" dirty="0" err="1">
                <a:hlinkClick r:id="rId3"/>
              </a:rPr>
              <a:t>GitLab</a:t>
            </a:r>
            <a:endParaRPr lang="en-US"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21</a:t>
            </a:fld>
            <a:endParaRPr lang="en-GB"/>
          </a:p>
        </p:txBody>
      </p:sp>
    </p:spTree>
    <p:extLst>
      <p:ext uri="{BB962C8B-B14F-4D97-AF65-F5344CB8AC3E}">
        <p14:creationId xmlns:p14="http://schemas.microsoft.com/office/powerpoint/2010/main" val="3320280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88D9-D30E-812E-FFB8-A2E409284E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595F1-FCFF-F957-2610-2A7D0D507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F78DD-6254-1955-0BFA-DE18567088BE}"/>
              </a:ext>
            </a:extLst>
          </p:cNvPr>
          <p:cNvSpPr>
            <a:spLocks noGrp="1"/>
          </p:cNvSpPr>
          <p:nvPr>
            <p:ph type="body" idx="1"/>
          </p:nvPr>
        </p:nvSpPr>
        <p:spPr/>
        <p:txBody>
          <a:bodyPr/>
          <a:lstStyle/>
          <a:p>
            <a:pPr marL="0" lvl="0" indent="0">
              <a:lnSpc>
                <a:spcPct val="107000"/>
              </a:lnSpc>
              <a:spcAft>
                <a:spcPts val="800"/>
              </a:spcAft>
              <a:buFont typeface="Wingdings" panose="05000000000000000000" pitchFamily="2" charset="2"/>
              <a:buNone/>
            </a:pP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Now</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we have N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and</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value</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for</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soil</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moisture</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N0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can</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be</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calculated</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by</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inverting</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kern="100" dirty="0" err="1">
                <a:effectLst/>
                <a:latin typeface="Aptos" panose="020B0004020202020204" pitchFamily="34" charset="0"/>
                <a:ea typeface="Aptos" panose="020B0004020202020204" pitchFamily="34" charset="0"/>
                <a:cs typeface="Times New Roman" panose="02020603050405020304" pitchFamily="18" charset="0"/>
              </a:rPr>
              <a:t>formula</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GB" dirty="0"/>
          </a:p>
        </p:txBody>
      </p:sp>
      <p:sp>
        <p:nvSpPr>
          <p:cNvPr id="4" name="Slide Number Placeholder 3">
            <a:extLst>
              <a:ext uri="{FF2B5EF4-FFF2-40B4-BE49-F238E27FC236}">
                <a16:creationId xmlns:a16="http://schemas.microsoft.com/office/drawing/2014/main" id="{FB505A21-889D-FC45-D2B5-E12A229070FF}"/>
              </a:ext>
            </a:extLst>
          </p:cNvPr>
          <p:cNvSpPr>
            <a:spLocks noGrp="1"/>
          </p:cNvSpPr>
          <p:nvPr>
            <p:ph type="sldNum" sz="quarter" idx="10"/>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3902890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We also need to correct the neutron count </a:t>
            </a:r>
            <a:r>
              <a:rPr lang="en-GB" sz="18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Nraw</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detected by the CRNS since it was be influenced by many factors</a:t>
            </a: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Atmospheric pressure correction</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lvl="0">
              <a:lnSpc>
                <a:spcPct val="107000"/>
              </a:lnSpc>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Since the cosmic-ray flux through the atmosphere is exponentially attenuated as a function of the traversed cumulative mass, measured neutron count rates must be normalized to standard atmospheric pressure</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Air humidity correction:</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lvl="0">
              <a:lnSpc>
                <a:spcPct val="107000"/>
              </a:lnSpc>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We accounted for the effect of atmospheric water vapor fluctuations on neutron count rate</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Incoming neutron correction</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lvl="0">
              <a:lnSpc>
                <a:spcPct val="107000"/>
              </a:lnSpc>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galactic cosmic radiation, or incoming radiation I(t), that penetrates the upper atmosphere varies in time </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Biomass correction</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lvl="0">
              <a:lnSpc>
                <a:spcPct val="107000"/>
              </a:lnSpc>
              <a:spcAft>
                <a:spcPts val="800"/>
              </a:spcAft>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Biomass can affect neutron count rates and should be considered when large temporal changes in biomass occur at a CRNS site</a:t>
            </a:r>
          </a:p>
          <a:p>
            <a:pPr marL="685800" lvl="0">
              <a:lnSpc>
                <a:spcPct val="107000"/>
              </a:lnSpc>
              <a:spcAft>
                <a:spcPts val="800"/>
              </a:spcAft>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t>
            </a:r>
            <a:r>
              <a:rPr lang="en-US" sz="2800" b="0" i="0" dirty="0">
                <a:solidFill>
                  <a:srgbClr val="040C28"/>
                </a:solidFill>
                <a:effectLst/>
                <a:latin typeface="Google Sans"/>
              </a:rPr>
              <a:t>material that comes from living organisms, such as plants and animals</a:t>
            </a:r>
            <a:r>
              <a:rPr lang="en-GB" sz="1800" b="0" i="0" kern="100" dirty="0">
                <a:solidFill>
                  <a:srgbClr val="FF0000"/>
                </a:solidFill>
                <a:effectLst/>
                <a:latin typeface="Aptos" panose="020B0004020202020204" pitchFamily="34" charset="0"/>
                <a:cs typeface="Times New Roman" panose="02020603050405020304" pitchFamily="18" charset="0"/>
              </a:rPr>
              <a:t>)</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351432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Typically, to determine the N0 parameter, a gravimetric soil sampling survey is carried out to quantify a reference soil moisture observation in time.</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Take samples at different places around the probe and at different depths</a:t>
            </a:r>
            <a:endParaRPr lang="nl-BE" sz="18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standard scheme: </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899160">
              <a:lnSpc>
                <a:spcPct val="107000"/>
              </a:lnSpc>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soil samples are taken in 18 points around the CRNS probe every 60° at 3−35−120 m distance from the CRNS position and at four depth intervals of 0−5 / 10−15 / 20−25 / 30−35 cm for a total of 72 soil samples</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Weigh the samples</a:t>
            </a:r>
            <a:endParaRPr lang="nl-BE" sz="18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placing it in an oven at 105°C for 24-48 hours to dry</a:t>
            </a:r>
            <a:endParaRPr lang="nl-BE" sz="18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weigh them again</a:t>
            </a:r>
            <a:endParaRPr lang="nl-BE" sz="18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soil moisture for every sample = wet-dry/dry</a:t>
            </a:r>
            <a:endParaRPr lang="nl-BE" sz="18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Clr>
                <a:srgbClr val="FF0000"/>
              </a:buClr>
              <a:buFont typeface="+mj-lt"/>
              <a:buAutoNum type="arabicPeriod"/>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take average of the soil moisture of every sample, problems:</a:t>
            </a:r>
            <a:endParaRPr lang="nl-BE" sz="18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spcAft>
                <a:spcPts val="800"/>
              </a:spcAft>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This signal is, however, more sensitive to closer distances and shallower depths. So probe will give you a weighted value for the soil moisture which is different from the average of the samples. Vertical and horizontal weighting process is needed</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168989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4802E-4D82-8954-630D-68F99A0491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E70716-A17D-E30F-9D5F-F34F403EA6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48ADFD-E570-2516-1932-94761DBEAD58}"/>
              </a:ext>
            </a:extLst>
          </p:cNvPr>
          <p:cNvSpPr>
            <a:spLocks noGrp="1"/>
          </p:cNvSpPr>
          <p:nvPr>
            <p:ph type="body" idx="1"/>
          </p:nvPr>
        </p:nvSpPr>
        <p:spPr/>
        <p:txBody>
          <a:bodyPr/>
          <a:lstStyle/>
          <a:p>
            <a:r>
              <a:rPr lang="en-US" dirty="0"/>
              <a:t>To get a more accurate average value, we will assign different weights to each sample depending on their distance to the probe and their depth and through an iterative process we will eventually come to an average with an </a:t>
            </a:r>
            <a:r>
              <a:rPr lang="nl-BE" dirty="0" err="1"/>
              <a:t>accuracy</a:t>
            </a:r>
            <a:r>
              <a:rPr lang="nl-BE" dirty="0"/>
              <a:t> range of </a:t>
            </a:r>
            <a:r>
              <a:rPr lang="nl-BE" dirty="0" err="1"/>
              <a:t>about</a:t>
            </a:r>
            <a:r>
              <a:rPr lang="nl-BE" dirty="0"/>
              <a:t> 1%:</a:t>
            </a:r>
          </a:p>
          <a:p>
            <a:pPr marL="228600" indent="-228600">
              <a:buAutoNum type="arabicParenR"/>
            </a:pPr>
            <a:r>
              <a:rPr lang="nl-BE" dirty="0"/>
              <a:t>We </a:t>
            </a:r>
            <a:r>
              <a:rPr lang="nl-BE" dirty="0" err="1"/>
              <a:t>will</a:t>
            </a:r>
            <a:r>
              <a:rPr lang="nl-BE" dirty="0"/>
              <a:t> </a:t>
            </a:r>
            <a:r>
              <a:rPr lang="nl-BE" dirty="0" err="1"/>
              <a:t>use</a:t>
            </a:r>
            <a:r>
              <a:rPr lang="nl-BE" dirty="0"/>
              <a:t> </a:t>
            </a:r>
            <a:r>
              <a:rPr lang="nl-BE" dirty="0" err="1"/>
              <a:t>the</a:t>
            </a:r>
            <a:r>
              <a:rPr lang="nl-BE" dirty="0"/>
              <a:t> non </a:t>
            </a:r>
            <a:r>
              <a:rPr lang="nl-BE" dirty="0" err="1"/>
              <a:t>weighted</a:t>
            </a:r>
            <a:r>
              <a:rPr lang="nl-BE" dirty="0"/>
              <a:t> </a:t>
            </a:r>
            <a:r>
              <a:rPr lang="nl-BE" dirty="0" err="1"/>
              <a:t>average</a:t>
            </a:r>
            <a:r>
              <a:rPr lang="nl-BE" dirty="0"/>
              <a:t> </a:t>
            </a:r>
            <a:r>
              <a:rPr lang="nl-BE" dirty="0" err="1"/>
              <a:t>that</a:t>
            </a:r>
            <a:r>
              <a:rPr lang="nl-BE" dirty="0"/>
              <a:t> we get </a:t>
            </a:r>
            <a:r>
              <a:rPr lang="nl-BE" dirty="0" err="1"/>
              <a:t>from</a:t>
            </a:r>
            <a:r>
              <a:rPr lang="nl-BE" dirty="0"/>
              <a:t> </a:t>
            </a:r>
            <a:r>
              <a:rPr lang="nl-BE" dirty="0" err="1"/>
              <a:t>the</a:t>
            </a:r>
            <a:r>
              <a:rPr lang="nl-BE" dirty="0"/>
              <a:t> </a:t>
            </a:r>
            <a:r>
              <a:rPr lang="nl-BE" dirty="0" err="1"/>
              <a:t>previous</a:t>
            </a:r>
            <a:r>
              <a:rPr lang="nl-BE" dirty="0"/>
              <a:t> slide</a:t>
            </a:r>
          </a:p>
          <a:p>
            <a:pPr marL="228600" indent="-228600">
              <a:buAutoNum type="arabicParenR"/>
            </a:pPr>
            <a:r>
              <a:rPr lang="nl-BE" dirty="0" err="1"/>
              <a:t>This</a:t>
            </a:r>
            <a:r>
              <a:rPr lang="nl-BE" dirty="0"/>
              <a:t> </a:t>
            </a:r>
            <a:r>
              <a:rPr lang="nl-BE" dirty="0" err="1"/>
              <a:t>depth</a:t>
            </a:r>
            <a:r>
              <a:rPr lang="nl-BE" dirty="0"/>
              <a:t> </a:t>
            </a:r>
            <a:r>
              <a:rPr lang="nl-BE" dirty="0" err="1"/>
              <a:t>depends</a:t>
            </a:r>
            <a:r>
              <a:rPr lang="nl-BE" dirty="0"/>
              <a:t> on </a:t>
            </a:r>
            <a:r>
              <a:rPr lang="nl-BE" dirty="0" err="1"/>
              <a:t>the</a:t>
            </a:r>
            <a:r>
              <a:rPr lang="nl-BE" dirty="0"/>
              <a:t> </a:t>
            </a:r>
            <a:r>
              <a:rPr lang="nl-BE" dirty="0" err="1"/>
              <a:t>average</a:t>
            </a:r>
            <a:r>
              <a:rPr lang="nl-BE" dirty="0"/>
              <a:t> </a:t>
            </a:r>
            <a:r>
              <a:rPr lang="nl-BE" dirty="0" err="1"/>
              <a:t>soil</a:t>
            </a:r>
            <a:r>
              <a:rPr lang="nl-BE" dirty="0"/>
              <a:t> </a:t>
            </a:r>
            <a:r>
              <a:rPr lang="nl-BE" dirty="0" err="1"/>
              <a:t>moisture</a:t>
            </a:r>
            <a:r>
              <a:rPr lang="nl-BE" dirty="0"/>
              <a:t> </a:t>
            </a:r>
            <a:r>
              <a:rPr lang="nl-BE" dirty="0" err="1"/>
              <a:t>value</a:t>
            </a:r>
            <a:r>
              <a:rPr lang="nl-BE" dirty="0"/>
              <a:t> </a:t>
            </a:r>
            <a:r>
              <a:rPr lang="nl-BE" dirty="0" err="1"/>
              <a:t>from</a:t>
            </a:r>
            <a:r>
              <a:rPr lang="nl-BE" dirty="0"/>
              <a:t> step 1</a:t>
            </a:r>
          </a:p>
          <a:p>
            <a:pPr marL="228600" indent="-228600">
              <a:buAutoNum type="arabicParenR"/>
            </a:pPr>
            <a:r>
              <a:rPr lang="en-US" dirty="0"/>
              <a:t> </a:t>
            </a:r>
            <a:r>
              <a:rPr lang="en-US" sz="1200" dirty="0" err="1"/>
              <a:t>θ</a:t>
            </a:r>
            <a:r>
              <a:rPr lang="en-US" sz="1200" baseline="-25000" dirty="0" err="1"/>
              <a:t>P,L</a:t>
            </a:r>
            <a:r>
              <a:rPr lang="en-US" sz="1200" baseline="-25000" dirty="0"/>
              <a:t>  </a:t>
            </a:r>
            <a:r>
              <a:rPr lang="en-US" sz="1200" baseline="0" dirty="0"/>
              <a:t> so the soil moistures of </a:t>
            </a:r>
            <a:r>
              <a:rPr lang="en-US" sz="1200" baseline="0" dirty="0" err="1"/>
              <a:t>eacht</a:t>
            </a:r>
            <a:r>
              <a:rPr lang="en-US" sz="1200" baseline="0" dirty="0"/>
              <a:t> sample, these are also used to calculate the new average</a:t>
            </a:r>
          </a:p>
          <a:p>
            <a:pPr marL="228600" indent="-228600">
              <a:buAutoNum type="arabicParenR"/>
            </a:pPr>
            <a:endParaRPr lang="en-US" dirty="0"/>
          </a:p>
        </p:txBody>
      </p:sp>
      <p:sp>
        <p:nvSpPr>
          <p:cNvPr id="4" name="Tijdelijke aanduiding voor dianummer 3">
            <a:extLst>
              <a:ext uri="{FF2B5EF4-FFF2-40B4-BE49-F238E27FC236}">
                <a16:creationId xmlns:a16="http://schemas.microsoft.com/office/drawing/2014/main" id="{5194189F-FA5C-6BC2-662B-F9DD43A49DCA}"/>
              </a:ext>
            </a:extLst>
          </p:cNvPr>
          <p:cNvSpPr>
            <a:spLocks noGrp="1"/>
          </p:cNvSpPr>
          <p:nvPr>
            <p:ph type="sldNum" sz="quarter" idx="5"/>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255814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B5092-8092-BCC8-46D3-B3381D6390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BDF39BB-5A8D-3A6C-741E-2E725FC693F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1FAA7B-A460-9F2C-C868-CE1963D24B59}"/>
              </a:ext>
            </a:extLst>
          </p:cNvPr>
          <p:cNvSpPr>
            <a:spLocks noGrp="1"/>
          </p:cNvSpPr>
          <p:nvPr>
            <p:ph type="body" idx="1"/>
          </p:nvPr>
        </p:nvSpPr>
        <p:spPr/>
        <p:txBody>
          <a:bodyPr/>
          <a:lstStyle/>
          <a:p>
            <a:r>
              <a:rPr lang="en-US" dirty="0"/>
              <a:t>To get a more accurate average value, we will assign different weights to each sample depending on their distance to the probe and their depth and through an iterative process we will eventually come to an average with an </a:t>
            </a:r>
            <a:r>
              <a:rPr lang="nl-BE" dirty="0" err="1"/>
              <a:t>accuracy</a:t>
            </a:r>
            <a:r>
              <a:rPr lang="nl-BE" dirty="0"/>
              <a:t> range of </a:t>
            </a:r>
            <a:r>
              <a:rPr lang="nl-BE" dirty="0" err="1"/>
              <a:t>about</a:t>
            </a:r>
            <a:r>
              <a:rPr lang="nl-BE" dirty="0"/>
              <a:t> 1%:</a:t>
            </a:r>
          </a:p>
          <a:p>
            <a:pPr marL="228600" indent="-228600">
              <a:buAutoNum type="arabicParenR"/>
            </a:pPr>
            <a:r>
              <a:rPr lang="nl-BE" dirty="0"/>
              <a:t>We </a:t>
            </a:r>
            <a:r>
              <a:rPr lang="nl-BE" dirty="0" err="1"/>
              <a:t>will</a:t>
            </a:r>
            <a:r>
              <a:rPr lang="nl-BE" dirty="0"/>
              <a:t> </a:t>
            </a:r>
            <a:r>
              <a:rPr lang="nl-BE" dirty="0" err="1"/>
              <a:t>use</a:t>
            </a:r>
            <a:r>
              <a:rPr lang="nl-BE" dirty="0"/>
              <a:t> </a:t>
            </a:r>
            <a:r>
              <a:rPr lang="nl-BE" dirty="0" err="1"/>
              <a:t>the</a:t>
            </a:r>
            <a:r>
              <a:rPr lang="nl-BE" dirty="0"/>
              <a:t> non </a:t>
            </a:r>
            <a:r>
              <a:rPr lang="nl-BE" dirty="0" err="1"/>
              <a:t>weighted</a:t>
            </a:r>
            <a:r>
              <a:rPr lang="nl-BE" dirty="0"/>
              <a:t> </a:t>
            </a:r>
            <a:r>
              <a:rPr lang="nl-BE" dirty="0" err="1"/>
              <a:t>average</a:t>
            </a:r>
            <a:r>
              <a:rPr lang="nl-BE" dirty="0"/>
              <a:t> </a:t>
            </a:r>
            <a:r>
              <a:rPr lang="nl-BE" dirty="0" err="1"/>
              <a:t>that</a:t>
            </a:r>
            <a:r>
              <a:rPr lang="nl-BE" dirty="0"/>
              <a:t> we get </a:t>
            </a:r>
            <a:r>
              <a:rPr lang="nl-BE" dirty="0" err="1"/>
              <a:t>from</a:t>
            </a:r>
            <a:r>
              <a:rPr lang="nl-BE" dirty="0"/>
              <a:t> </a:t>
            </a:r>
            <a:r>
              <a:rPr lang="nl-BE" dirty="0" err="1"/>
              <a:t>the</a:t>
            </a:r>
            <a:r>
              <a:rPr lang="nl-BE" dirty="0"/>
              <a:t> </a:t>
            </a:r>
            <a:r>
              <a:rPr lang="nl-BE" dirty="0" err="1"/>
              <a:t>previous</a:t>
            </a:r>
            <a:r>
              <a:rPr lang="nl-BE" dirty="0"/>
              <a:t> slide</a:t>
            </a:r>
          </a:p>
          <a:p>
            <a:pPr marL="228600" indent="-228600">
              <a:buAutoNum type="arabicParenR"/>
            </a:pPr>
            <a:r>
              <a:rPr lang="nl-BE" dirty="0" err="1"/>
              <a:t>This</a:t>
            </a:r>
            <a:r>
              <a:rPr lang="nl-BE" dirty="0"/>
              <a:t> </a:t>
            </a:r>
            <a:r>
              <a:rPr lang="nl-BE" dirty="0" err="1"/>
              <a:t>depth</a:t>
            </a:r>
            <a:r>
              <a:rPr lang="nl-BE" dirty="0"/>
              <a:t> </a:t>
            </a:r>
            <a:r>
              <a:rPr lang="nl-BE" dirty="0" err="1"/>
              <a:t>depends</a:t>
            </a:r>
            <a:r>
              <a:rPr lang="nl-BE" dirty="0"/>
              <a:t> on </a:t>
            </a:r>
            <a:r>
              <a:rPr lang="nl-BE" dirty="0" err="1"/>
              <a:t>the</a:t>
            </a:r>
            <a:r>
              <a:rPr lang="nl-BE" dirty="0"/>
              <a:t> </a:t>
            </a:r>
            <a:r>
              <a:rPr lang="nl-BE" dirty="0" err="1"/>
              <a:t>average</a:t>
            </a:r>
            <a:r>
              <a:rPr lang="nl-BE" dirty="0"/>
              <a:t> </a:t>
            </a:r>
            <a:r>
              <a:rPr lang="nl-BE" dirty="0" err="1"/>
              <a:t>soil</a:t>
            </a:r>
            <a:r>
              <a:rPr lang="nl-BE" dirty="0"/>
              <a:t> </a:t>
            </a:r>
            <a:r>
              <a:rPr lang="nl-BE" dirty="0" err="1"/>
              <a:t>moisture</a:t>
            </a:r>
            <a:r>
              <a:rPr lang="nl-BE" dirty="0"/>
              <a:t> </a:t>
            </a:r>
            <a:r>
              <a:rPr lang="nl-BE" dirty="0" err="1"/>
              <a:t>value</a:t>
            </a:r>
            <a:r>
              <a:rPr lang="nl-BE" dirty="0"/>
              <a:t> </a:t>
            </a:r>
            <a:r>
              <a:rPr lang="nl-BE" dirty="0" err="1"/>
              <a:t>from</a:t>
            </a:r>
            <a:r>
              <a:rPr lang="nl-BE" dirty="0"/>
              <a:t> step 1</a:t>
            </a:r>
          </a:p>
          <a:p>
            <a:pPr marL="228600" indent="-228600">
              <a:buAutoNum type="arabicParenR"/>
            </a:pPr>
            <a:r>
              <a:rPr lang="en-US" dirty="0"/>
              <a:t> </a:t>
            </a:r>
            <a:r>
              <a:rPr lang="en-US" sz="1200" dirty="0" err="1"/>
              <a:t>θ</a:t>
            </a:r>
            <a:r>
              <a:rPr lang="en-US" sz="1200" baseline="-25000" dirty="0" err="1"/>
              <a:t>P,L</a:t>
            </a:r>
            <a:r>
              <a:rPr lang="en-US" sz="1200" baseline="-25000" dirty="0"/>
              <a:t>  </a:t>
            </a:r>
            <a:r>
              <a:rPr lang="en-US" sz="1200" baseline="0" dirty="0"/>
              <a:t> so the soil moistures of </a:t>
            </a:r>
            <a:r>
              <a:rPr lang="en-US" sz="1200" baseline="0" dirty="0" err="1"/>
              <a:t>eacht</a:t>
            </a:r>
            <a:r>
              <a:rPr lang="en-US" sz="1200" baseline="0" dirty="0"/>
              <a:t> sample, these are also used to calculate the new average</a:t>
            </a:r>
          </a:p>
          <a:p>
            <a:pPr marL="228600" indent="-228600">
              <a:buAutoNum type="arabicParenR"/>
            </a:pPr>
            <a:r>
              <a:rPr lang="en-US" sz="1200" baseline="0" dirty="0"/>
              <a:t>The weight uses 3 formulas depending on the distance of the sample from the probe, the F and r* are parameters depending on soil moisture from step 3, vegetation, air pressure</a:t>
            </a:r>
          </a:p>
          <a:p>
            <a:pPr marL="0" indent="0">
              <a:buNone/>
            </a:pPr>
            <a:endParaRPr lang="en-US" sz="1200" baseline="0" dirty="0"/>
          </a:p>
          <a:p>
            <a:pPr marL="228600" indent="-228600">
              <a:buAutoNum type="arabicParenR"/>
            </a:pPr>
            <a:endParaRPr lang="en-US" sz="1200" baseline="0" dirty="0"/>
          </a:p>
          <a:p>
            <a:pPr marL="228600" indent="-228600">
              <a:buAutoNum type="arabicParenR"/>
            </a:pPr>
            <a:endParaRPr lang="en-US" dirty="0"/>
          </a:p>
        </p:txBody>
      </p:sp>
      <p:sp>
        <p:nvSpPr>
          <p:cNvPr id="4" name="Tijdelijke aanduiding voor dianummer 3">
            <a:extLst>
              <a:ext uri="{FF2B5EF4-FFF2-40B4-BE49-F238E27FC236}">
                <a16:creationId xmlns:a16="http://schemas.microsoft.com/office/drawing/2014/main" id="{AC3FE7F0-A45C-3AAC-D1E2-FB96D07478D8}"/>
              </a:ext>
            </a:extLst>
          </p:cNvPr>
          <p:cNvSpPr>
            <a:spLocks noGrp="1"/>
          </p:cNvSpPr>
          <p:nvPr>
            <p:ph type="sldNum" sz="quarter" idx="5"/>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296009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a:lnSpc>
                <a:spcPct val="107000"/>
              </a:lnSpc>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Gas Electron Multiplier (GEM) detector is a gaseous charge amplification structure. The main component of the GEM detector is a thin multilayer foil with many high precision holes. A GEM detector is filled with an ionizing gas. By applying a potential difference over the detector, strong electric fields develops inside the holes, so when a particle enters the detector it will ionize the gas molecules inside. These ionized electrons will then travel through the strong electric fields inside the GEM holes, gain more energy, and ionize other gas molecules creating electron avalanches. The amplified electron avalanches will be captured by the readout board which creates a signal. More foils mean more electrons and so a bigger signal,</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0">
              <a:lnSpc>
                <a:spcPct val="107000"/>
              </a:lnSpc>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0">
              <a:lnSpc>
                <a:spcPct val="107000"/>
              </a:lnSpc>
              <a:spcAft>
                <a:spcPts val="800"/>
              </a:spcAft>
            </a:pP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Combining with neutron converter, the GEM could be fabricated to be a neutron detector.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When a neutron converter, such as </a:t>
            </a:r>
            <a:r>
              <a:rPr lang="en-US" sz="1800" kern="100" baseline="300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10</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B , is coated onto both sides of the GEM foils, the thermal neutron can be measured. These emitted alpha particles will ionize gas molecules inside the GEM detector, The electrons produced by this ionization will later be amplified in the amplification stages and they will get captured by readout pads.</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35906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This project specifically studies soil moisture for farming applications, but why would we do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Agricultural production consumes about 70% of the world’s water, mainly for irrigation </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Figure: population grows so also the water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But the water use efficiency is less than 50%. So the challenge here is to ensure a good agricultural production while achieving a maximal efficiency of irrigation water use.</a:t>
            </a:r>
            <a:r>
              <a:rPr lang="nl-BE" sz="1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Measurements of soil moisture can help meet this challenge, because it allows farmers to have a better idea of when and where to irrigate.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project explores the possibility of Improving water management in irrigation practices in farming applications through the development of cosmic-ray neutron sensors as a completely non-invasive method to determine the soil moisture in agricultural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393881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Besides Improving water management in irrigation practices, soil moisture measurements also have many other important applications:</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Tx/>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forecasting and mitigation of natural disasters. Soil water content plays a critical role in the analysis of droughts, landslide and flood risks and so also in the prediction of  these natural hazards. </a:t>
            </a:r>
          </a:p>
          <a:p>
            <a:pPr marL="285750" indent="-285750">
              <a:lnSpc>
                <a:spcPct val="107000"/>
              </a:lnSpc>
              <a:spcAft>
                <a:spcPts val="800"/>
              </a:spcAft>
              <a:buFontTx/>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Then because of its long residence time, soil moisture moderates regional climate, much as the ocean does, So the quantification of soil moisture is crucial for short term climate forecasting and the understanding of global warming.</a:t>
            </a:r>
          </a:p>
          <a:p>
            <a:pPr marL="285750" indent="-285750">
              <a:lnSpc>
                <a:spcPct val="107000"/>
              </a:lnSpc>
              <a:spcAft>
                <a:spcPts val="800"/>
              </a:spcAft>
              <a:buFontTx/>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And a final example, is not really about the soil moisture itself, but about the cosmic ray neutron sensing method used to measure it. This method can help monitor cosmic radiation and  Space weather, meaning </a:t>
            </a:r>
            <a:r>
              <a:rPr lang="en-US" sz="2800" b="0" i="0" dirty="0">
                <a:solidFill>
                  <a:srgbClr val="1B1B1B"/>
                </a:solidFill>
                <a:effectLst/>
                <a:latin typeface="Public Sans Web"/>
              </a:rPr>
              <a:t>conditions in the solar system produced by the Sun’s activity. This space weather can seriously impact satellites and communications systems </a:t>
            </a:r>
            <a:r>
              <a:rPr lang="en-US" sz="2800" b="0" i="0" dirty="0">
                <a:solidFill>
                  <a:srgbClr val="1B1B1B"/>
                </a:solidFill>
                <a:effectLst/>
                <a:latin typeface="Public Sans Web"/>
                <a:sym typeface="Wingdings" panose="05000000000000000000" pitchFamily="2" charset="2"/>
              </a:rPr>
              <a:t> </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Only 1 station in Belgium that measures these neutrons resulting from variabilities in space weather</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420589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As I mentioned before this project will </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measure soil moisture</a:t>
            </a:r>
            <a:r>
              <a:rPr lang="nl-BE" dirty="0"/>
              <a:t> </a:t>
            </a:r>
            <a:r>
              <a:rPr lang="nl-BE" dirty="0" err="1"/>
              <a:t>using</a:t>
            </a:r>
            <a:r>
              <a:rPr lang="nl-BE" dirty="0"/>
              <a:t> </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cosmic-ray neutron sensors, So first I will talk about </a:t>
            </a:r>
            <a:r>
              <a:rPr lang="en-GB" dirty="0"/>
              <a:t>Cosmic ray neutrons and their connection with soil moisture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Then I will talk about the cosmic ray neutron sensing method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Then I will explain the different set ups I have been using to try and detect neutrons myself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I would also very briefly mention GEMs and what else I am planning on doing for this project</a:t>
            </a:r>
          </a:p>
          <a:p>
            <a:endParaRPr lang="en-GB" dirty="0"/>
          </a:p>
        </p:txBody>
      </p:sp>
      <p:sp>
        <p:nvSpPr>
          <p:cNvPr id="4" name="Slide Number Placeholder 3"/>
          <p:cNvSpPr>
            <a:spLocks noGrp="1"/>
          </p:cNvSpPr>
          <p:nvPr>
            <p:ph type="sldNum" sz="quarter" idx="10"/>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202470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4910A-8506-9397-332D-5A633537B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D58D1-DCFA-AB4E-A3D5-9E23F0690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AC629-E89C-4967-4827-A750749B69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99198B-528F-8FA6-8CF5-76A717005B6A}"/>
              </a:ext>
            </a:extLst>
          </p:cNvPr>
          <p:cNvSpPr>
            <a:spLocks noGrp="1"/>
          </p:cNvSpPr>
          <p:nvPr>
            <p:ph type="sldNum" sz="quarter" idx="10"/>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14540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8A001-640C-82B4-D339-577DE36CD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9190D-EAE9-5DAF-9C75-784E7AE19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9192C-D107-C7E9-AD27-823A27303C66}"/>
              </a:ext>
            </a:extLst>
          </p:cNvPr>
          <p:cNvSpPr>
            <a:spLocks noGrp="1"/>
          </p:cNvSpPr>
          <p:nvPr>
            <p:ph type="body" idx="1"/>
          </p:nvPr>
        </p:nvSpPr>
        <p:spPr/>
        <p:txBody>
          <a:bodyPr/>
          <a:lstStyle/>
          <a:p>
            <a:pPr marL="0" lvl="0" indent="0" algn="l">
              <a:lnSpc>
                <a:spcPct val="107000"/>
              </a:lnSpc>
              <a:buFont typeface="Wingdings" panose="05000000000000000000" pitchFamily="2" charset="2"/>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Origin cosmic ray neutrons</a:t>
            </a:r>
          </a:p>
          <a:p>
            <a:pPr marL="342900" lvl="0" indent="-342900" algn="l">
              <a:lnSpc>
                <a:spcPct val="107000"/>
              </a:lnSpc>
              <a:buFont typeface="Wingdings" panose="05000000000000000000" pitchFamily="2"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Cosmic rays are high energy particles, mostly protons (90%) and atomic nuclei (9% alpha:2p+2n/helium, 1% heavier),  that were created somewhere in our universe (sun, our galaxy, other galaxies, supernovas)</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lnSpc>
                <a:spcPct val="107000"/>
              </a:lnSpc>
              <a:spcAft>
                <a:spcPts val="800"/>
              </a:spcAft>
              <a:buFont typeface="Wingdings" panose="05000000000000000000" pitchFamily="2"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Upon reaching the atmosphere, these primary cosmic rays will collide with air molecules, which will create a shower of protons, neutrons and other subatomic particles. These secondary cosmic rays will initiate new interactions as they traverse the atmosphere which will eventually produce Fast neutrons or cosmic ray neutrons(1-2MeV) through the nuclear evaporation process: when weaker cascade particle collide with a terrestrial nucleus (e.g. Si, O, N nuclei), the nucleus may simply heat up rather than immediately bursting into fragments. The nucleus then rapidly cools off by ejecting (evaporating) fast neutrons.</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a:lnSpc>
                <a:spcPct val="107000"/>
              </a:lnSpc>
              <a:spcAft>
                <a:spcPts val="800"/>
              </a:spcAft>
              <a:buFont typeface="Wingdings" panose="05000000000000000000" pitchFamily="2" charset="2"/>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Figure: simulation of this process</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lnSpc>
                <a:spcPct val="107000"/>
              </a:lnSpc>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Particle tracks from a cascade simulated with the radiation transport code MCNPX  (Monte Carlo N</a:t>
            </a:r>
            <a:r>
              <a:rPr lang="en-US"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Particle Extended)</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lnSpc>
                <a:spcPct val="107000"/>
              </a:lnSpc>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Coordinates are 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massshielding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units (distance multiplied by density)</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lnSpc>
                <a:spcPct val="107000"/>
              </a:lnSpc>
              <a:spcAft>
                <a:spcPts val="800"/>
              </a:spcAft>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10 GeV primary cosmic ray proton collides with nitrogen in the upper atmosphere, triggering a chain reaction. Fast neutrons are generated at each collision marked by a circle.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4E2D0F-A398-137A-D6AB-275F59E7A691}"/>
              </a:ext>
            </a:extLst>
          </p:cNvPr>
          <p:cNvSpPr>
            <a:spLocks noGrp="1"/>
          </p:cNvSpPr>
          <p:nvPr>
            <p:ph type="sldNum" sz="quarter" idx="10"/>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3706854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CAF7-9327-1936-67B6-F3E0434FD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BE42E-2A0C-8764-F06B-CBC033C8E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8637E-C36A-2303-EE5B-A5D40D7B52F4}"/>
              </a:ext>
            </a:extLst>
          </p:cNvPr>
          <p:cNvSpPr>
            <a:spLocks noGrp="1"/>
          </p:cNvSpPr>
          <p:nvPr>
            <p:ph type="body" idx="1"/>
          </p:nvPr>
        </p:nvSpPr>
        <p:spPr/>
        <p:txBody>
          <a:bodyPr/>
          <a:lstStyle/>
          <a:p>
            <a:pPr marL="0" lvl="0" indent="0">
              <a:lnSpc>
                <a:spcPct val="107000"/>
              </a:lnSpc>
              <a:buFont typeface="Wingdings" panose="05000000000000000000" pitchFamily="2" charset="2"/>
              <a:buNone/>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Connection with soil moisture</a:t>
            </a: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cosmic-ray neutrons, upon reaching the surface of the earth,  will be slowed down/moderated and thermalized through elastic collisions with hydrogen atoms present in soil until it is either captured by a nearby nucleus or diffused back into the air as now a slow neutron (E&lt;1eV). (thermal neutron, any free neutron that has an average kinetic energy corresponding to the average energy of the particles of the ambient materials.)</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Hydrogen is unique in its ability to rapidly moderate or slow down neutrons, because of it’s low mass and relatively large elastic scattering cross section. Because a neutron and a hydrogen atom almost have the same mass, a fast neutron can theoretically be brought to rest through a single head-on collision with hydrogen</a:t>
            </a:r>
            <a:endParaRPr lang="nl-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Dry soils</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few hydrogen </a:t>
            </a:r>
            <a:r>
              <a:rPr lang="en-GB" sz="18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atomes</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many neutrons diffused back into the air. </a:t>
            </a:r>
          </a:p>
          <a:p>
            <a:pPr marL="342900" lvl="0" indent="-342900">
              <a:lnSpc>
                <a:spcPct val="107000"/>
              </a:lnSpc>
              <a:spcAft>
                <a:spcPts val="800"/>
              </a:spcAft>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Wet soils </a:t>
            </a: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many hydrogen atoms  more neutrons are captured les neutrons diffused back into the air</a:t>
            </a:r>
            <a:endPar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Right figure: </a:t>
            </a:r>
            <a:r>
              <a:rPr lang="nl-BE" sz="2800" dirty="0" err="1"/>
              <a:t>Simulated</a:t>
            </a:r>
            <a:r>
              <a:rPr lang="nl-BE" sz="2800" dirty="0"/>
              <a:t> </a:t>
            </a:r>
            <a:r>
              <a:rPr lang="nl-BE" sz="2800" dirty="0" err="1"/>
              <a:t>cosmic-ray</a:t>
            </a:r>
            <a:r>
              <a:rPr lang="nl-BE" sz="2800" dirty="0"/>
              <a:t> neutron spectrum </a:t>
            </a:r>
            <a:r>
              <a:rPr lang="nl-BE" sz="2800" dirty="0" err="1"/>
              <a:t>with</a:t>
            </a:r>
            <a:r>
              <a:rPr lang="nl-BE" sz="2800" dirty="0"/>
              <a:t> focus on </a:t>
            </a:r>
            <a:r>
              <a:rPr lang="nl-BE" sz="2800" dirty="0" err="1"/>
              <a:t>the</a:t>
            </a:r>
            <a:r>
              <a:rPr lang="nl-BE" sz="2800" dirty="0"/>
              <a:t> </a:t>
            </a:r>
            <a:r>
              <a:rPr lang="nl-BE" sz="2800" dirty="0" err="1"/>
              <a:t>hydrogen-sensitive</a:t>
            </a:r>
            <a:r>
              <a:rPr lang="nl-BE" sz="2800" dirty="0"/>
              <a:t> energy domain.</a:t>
            </a:r>
          </a:p>
          <a:p>
            <a:pPr marL="457200" lvl="1" indent="0">
              <a:lnSpc>
                <a:spcPct val="107000"/>
              </a:lnSpc>
              <a:spcAft>
                <a:spcPts val="800"/>
              </a:spcAft>
              <a:buFont typeface="Wingdings" panose="05000000000000000000" pitchFamily="2" charset="2"/>
              <a:buNone/>
            </a:pPr>
            <a:r>
              <a:rPr lang="nl-BE" sz="2800" dirty="0" err="1"/>
              <a:t>Grey</a:t>
            </a:r>
            <a:r>
              <a:rPr lang="nl-BE" sz="2800" dirty="0"/>
              <a:t> curve is input spectrum. </a:t>
            </a:r>
            <a:r>
              <a:rPr lang="nl-BE" sz="2800" dirty="0" err="1"/>
              <a:t>Above-ground</a:t>
            </a:r>
            <a:r>
              <a:rPr lang="nl-BE" sz="2800" dirty="0"/>
              <a:t> neutron </a:t>
            </a:r>
            <a:r>
              <a:rPr lang="nl-BE" sz="2800" dirty="0" err="1"/>
              <a:t>intensities</a:t>
            </a:r>
            <a:r>
              <a:rPr lang="nl-BE" sz="2800" dirty="0"/>
              <a:t> are </a:t>
            </a:r>
            <a:r>
              <a:rPr lang="nl-BE" sz="2800" dirty="0" err="1"/>
              <a:t>shown</a:t>
            </a:r>
            <a:r>
              <a:rPr lang="nl-BE" sz="2800" dirty="0"/>
              <a:t> </a:t>
            </a:r>
            <a:r>
              <a:rPr lang="nl-BE" sz="2800" dirty="0" err="1"/>
              <a:t>for</a:t>
            </a:r>
            <a:r>
              <a:rPr lang="nl-BE" sz="2800" dirty="0"/>
              <a:t> dry(light red)</a:t>
            </a:r>
            <a:r>
              <a:rPr lang="nl-BE" sz="2800" dirty="0" err="1"/>
              <a:t>and</a:t>
            </a:r>
            <a:r>
              <a:rPr lang="nl-BE" sz="2800" dirty="0"/>
              <a:t> </a:t>
            </a:r>
            <a:r>
              <a:rPr lang="nl-BE" sz="2800" dirty="0" err="1"/>
              <a:t>moist</a:t>
            </a:r>
            <a:r>
              <a:rPr lang="nl-BE" sz="2800" dirty="0"/>
              <a:t> </a:t>
            </a:r>
            <a:r>
              <a:rPr lang="nl-BE" sz="2800" dirty="0" err="1"/>
              <a:t>conditions</a:t>
            </a:r>
            <a:r>
              <a:rPr lang="nl-BE" sz="2800" dirty="0"/>
              <a:t> (light blue). Neutrons </a:t>
            </a:r>
            <a:r>
              <a:rPr lang="nl-BE" sz="2800" dirty="0" err="1"/>
              <a:t>with</a:t>
            </a:r>
            <a:r>
              <a:rPr lang="nl-BE" sz="2800" dirty="0"/>
              <a:t> </a:t>
            </a:r>
            <a:r>
              <a:rPr lang="nl-BE" sz="2800" dirty="0" err="1"/>
              <a:t>energies</a:t>
            </a:r>
            <a:r>
              <a:rPr lang="nl-BE" sz="2800" dirty="0"/>
              <a:t> </a:t>
            </a:r>
            <a:r>
              <a:rPr lang="nl-BE" sz="2800" dirty="0" err="1"/>
              <a:t>between</a:t>
            </a:r>
            <a:r>
              <a:rPr lang="nl-BE" sz="2800" dirty="0"/>
              <a:t> 0.3eV </a:t>
            </a:r>
            <a:r>
              <a:rPr lang="nl-BE" sz="2800" dirty="0" err="1"/>
              <a:t>and</a:t>
            </a:r>
            <a:r>
              <a:rPr lang="nl-BE" sz="2800" dirty="0"/>
              <a:t> 30keV are most </a:t>
            </a:r>
            <a:r>
              <a:rPr lang="nl-BE" sz="2800" dirty="0" err="1"/>
              <a:t>suitable</a:t>
            </a:r>
            <a:r>
              <a:rPr lang="nl-BE" sz="2800" dirty="0"/>
              <a:t> as a proxy </a:t>
            </a:r>
            <a:r>
              <a:rPr lang="nl-BE" sz="2800" dirty="0" err="1"/>
              <a:t>for</a:t>
            </a:r>
            <a:r>
              <a:rPr lang="nl-BE" sz="2800" dirty="0"/>
              <a:t> </a:t>
            </a:r>
            <a:r>
              <a:rPr lang="nl-BE" sz="2800" dirty="0" err="1"/>
              <a:t>the</a:t>
            </a:r>
            <a:r>
              <a:rPr lang="nl-BE" sz="2800" dirty="0"/>
              <a:t> </a:t>
            </a:r>
            <a:r>
              <a:rPr lang="nl-BE" sz="2800" dirty="0" err="1"/>
              <a:t>environmental</a:t>
            </a:r>
            <a:r>
              <a:rPr lang="nl-BE" sz="2800" dirty="0"/>
              <a:t> </a:t>
            </a:r>
            <a:r>
              <a:rPr lang="nl-BE" sz="2800" dirty="0" err="1"/>
              <a:t>hydrogen</a:t>
            </a:r>
            <a:r>
              <a:rPr lang="nl-BE" sz="2800" dirty="0"/>
              <a:t> content.</a:t>
            </a:r>
            <a:endPar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4BB17495-0ACC-C7C6-0F6E-3AD19DB10E4A}"/>
              </a:ext>
            </a:extLst>
          </p:cNvPr>
          <p:cNvSpPr>
            <a:spLocks noGrp="1"/>
          </p:cNvSpPr>
          <p:nvPr>
            <p:ph type="sldNum" sz="quarter" idx="10"/>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273467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5656E-11E2-8BEF-D59B-FC89E7469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D7CD6-8779-57A0-5852-9FC049E51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56E69-A18F-C7E6-BC81-3F9B508D5B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36C26AD-7241-C14A-8289-11FF4A681A5D}"/>
              </a:ext>
            </a:extLst>
          </p:cNvPr>
          <p:cNvSpPr>
            <a:spLocks noGrp="1"/>
          </p:cNvSpPr>
          <p:nvPr>
            <p:ph type="sldNum" sz="quarter" idx="10"/>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1876906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20/11/2024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7416000"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2108390"/>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18" name="Afbeelding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2786398" cy="1393200"/>
          </a:xfrm>
          <a:prstGeom prst="rect">
            <a:avLst/>
          </a:prstGeom>
        </p:spPr>
      </p:pic>
    </p:spTree>
    <p:extLst>
      <p:ext uri="{BB962C8B-B14F-4D97-AF65-F5344CB8AC3E}">
        <p14:creationId xmlns:p14="http://schemas.microsoft.com/office/powerpoint/2010/main" val="3103785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stijl te bewerken</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chemeClr val="accent6"/>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26" name="Afbeelding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2786398"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‹nr.›</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20/11/2024</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‹nr.›</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20/11/2024</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‹nr.›</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20/11/2024</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‹nr.›</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20/11/2024</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20-11-2024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389956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20-11-2024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232709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nl-NL" noProof="0"/>
              <a:t>Klik om stijl te bewerken</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20/11/2024</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‹nr.›</a:t>
            </a:fld>
            <a:endParaRPr lang="en-GB"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tmp"/></Relationships>
</file>

<file path=ppt/slides/_rels/slide1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tmp"/><Relationship Id="rId4" Type="http://schemas.openxmlformats.org/officeDocument/2006/relationships/image" Target="../media/image19.tm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tmp"/><Relationship Id="rId4" Type="http://schemas.openxmlformats.org/officeDocument/2006/relationships/image" Target="../media/image22.tmp"/></Relationships>
</file>

<file path=ppt/slides/_rels/slide1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hyperlink" Target="https://twitter.com/ugent"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6.tmp"/></Relationships>
</file>

<file path=ppt/slides/_rels/slide26.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9.tmp"/><Relationship Id="rId4" Type="http://schemas.openxmlformats.org/officeDocument/2006/relationships/image" Target="../media/image38.tmp"/></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1.tmp"/><Relationship Id="rId5" Type="http://schemas.openxmlformats.org/officeDocument/2006/relationships/image" Target="../media/image40.tmp"/><Relationship Id="rId4" Type="http://schemas.openxmlformats.org/officeDocument/2006/relationships/image" Target="../media/image37.tmp"/></Relationships>
</file>

<file path=ppt/slides/_rels/slide28.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3.tmp"/></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ctrTitle"/>
          </p:nvPr>
        </p:nvSpPr>
        <p:spPr>
          <a:xfrm>
            <a:off x="1291073" y="1578280"/>
            <a:ext cx="15769375" cy="4233798"/>
          </a:xfrm>
        </p:spPr>
        <p:txBody>
          <a:bodyPr/>
          <a:lstStyle/>
          <a:p>
            <a:r>
              <a:rPr lang="en-US" sz="8800" b="1" i="0" dirty="0">
                <a:effectLst/>
                <a:latin typeface="PannoTextLight"/>
              </a:rPr>
              <a:t>Feasibility study of soil moisture monitoring using scintillation detectors</a:t>
            </a:r>
            <a:endParaRPr lang="nl-NL" sz="8800" dirty="0"/>
          </a:p>
        </p:txBody>
      </p:sp>
      <p:sp>
        <p:nvSpPr>
          <p:cNvPr id="11" name="Ondertitel 10"/>
          <p:cNvSpPr>
            <a:spLocks noGrp="1"/>
          </p:cNvSpPr>
          <p:nvPr>
            <p:ph type="subTitle" idx="1"/>
          </p:nvPr>
        </p:nvSpPr>
        <p:spPr/>
        <p:txBody>
          <a:bodyPr/>
          <a:lstStyle/>
          <a:p>
            <a:r>
              <a:rPr lang="nl-NL" dirty="0"/>
              <a:t>Aiko Decaluwe / 21-11-24</a:t>
            </a:r>
          </a:p>
        </p:txBody>
      </p:sp>
      <p:sp>
        <p:nvSpPr>
          <p:cNvPr id="13" name="Tijdelijke aanduiding voor afbeelding 12"/>
          <p:cNvSpPr>
            <a:spLocks noGrp="1"/>
          </p:cNvSpPr>
          <p:nvPr>
            <p:ph type="pic" sz="quarter" idx="12"/>
          </p:nvPr>
        </p:nvSpPr>
        <p:spPr/>
        <p:txBody>
          <a:bodyPr/>
          <a:lstStyle/>
          <a:p>
            <a:endParaRPr lang="en-GB"/>
          </a:p>
        </p:txBody>
      </p:sp>
      <p:sp>
        <p:nvSpPr>
          <p:cNvPr id="14" name="Tijdelijke aanduiding voor afbeelding 13"/>
          <p:cNvSpPr>
            <a:spLocks noGrp="1"/>
          </p:cNvSpPr>
          <p:nvPr>
            <p:ph type="pic" sz="quarter" idx="13"/>
          </p:nvPr>
        </p:nvSpPr>
        <p:spPr/>
        <p:txBody>
          <a:bodyPr/>
          <a:lstStyle/>
          <a:p>
            <a:endParaRPr lang="en-GB"/>
          </a:p>
        </p:txBody>
      </p:sp>
      <p:sp>
        <p:nvSpPr>
          <p:cNvPr id="15" name="Tijdelijke aanduiding voor afbeelding 14"/>
          <p:cNvSpPr>
            <a:spLocks noGrp="1"/>
          </p:cNvSpPr>
          <p:nvPr>
            <p:ph type="pic" sz="quarter" idx="14"/>
          </p:nvPr>
        </p:nvSpPr>
        <p:spPr/>
        <p:txBody>
          <a:bodyPr/>
          <a:lstStyle/>
          <a:p>
            <a:endParaRPr lang="en-GB"/>
          </a:p>
        </p:txBody>
      </p:sp>
      <p:sp>
        <p:nvSpPr>
          <p:cNvPr id="6" name="Text Placeholder Organsation L1/L2"/>
          <p:cNvSpPr>
            <a:spLocks noGrp="1"/>
          </p:cNvSpPr>
          <p:nvPr>
            <p:ph type="body" sz="quarter" idx="15"/>
          </p:nvPr>
        </p:nvSpPr>
        <p:spPr/>
        <p:txBody>
          <a:bodyPr/>
          <a:lstStyle/>
          <a:p>
            <a:r>
              <a:rPr lang="en-GB" dirty="0"/>
              <a:t>Department of Physics and astronomy</a:t>
            </a:r>
          </a:p>
          <a:p>
            <a:pPr lvl="1"/>
            <a:r>
              <a:rPr lang="en-GB" dirty="0"/>
              <a:t>experimental particle physics and gravity</a:t>
            </a:r>
          </a:p>
        </p:txBody>
      </p:sp>
      <p:sp>
        <p:nvSpPr>
          <p:cNvPr id="17" name="Tijdelijke aanduiding voor afbeelding 16"/>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335561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7602-A51A-4B2F-934C-9495936ED42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50B2ED6-960E-7A30-9411-1E5106CFE24B}"/>
              </a:ext>
            </a:extLst>
          </p:cNvPr>
          <p:cNvSpPr>
            <a:spLocks noGrp="1"/>
          </p:cNvSpPr>
          <p:nvPr>
            <p:ph type="title"/>
          </p:nvPr>
        </p:nvSpPr>
        <p:spPr/>
        <p:txBody>
          <a:bodyPr/>
          <a:lstStyle/>
          <a:p>
            <a:r>
              <a:rPr lang="en-GB" dirty="0"/>
              <a:t>How to measure soil moisture?</a:t>
            </a:r>
          </a:p>
        </p:txBody>
      </p:sp>
      <p:sp>
        <p:nvSpPr>
          <p:cNvPr id="3" name="Content Placeholder 2">
            <a:extLst>
              <a:ext uri="{FF2B5EF4-FFF2-40B4-BE49-F238E27FC236}">
                <a16:creationId xmlns:a16="http://schemas.microsoft.com/office/drawing/2014/main" id="{0DAD029D-065F-62FE-C08D-CCB21AE72FE9}"/>
              </a:ext>
            </a:extLst>
          </p:cNvPr>
          <p:cNvSpPr>
            <a:spLocks noGrp="1"/>
          </p:cNvSpPr>
          <p:nvPr>
            <p:ph idx="1"/>
          </p:nvPr>
        </p:nvSpPr>
        <p:spPr>
          <a:xfrm>
            <a:off x="835825" y="1194364"/>
            <a:ext cx="16502850" cy="6696000"/>
          </a:xfrm>
        </p:spPr>
        <p:txBody>
          <a:bodyPr>
            <a:normAutofit/>
          </a:bodyPr>
          <a:lstStyle/>
          <a:p>
            <a:pPr marL="86400" indent="0">
              <a:buNone/>
            </a:pPr>
            <a:r>
              <a:rPr lang="en-GB" dirty="0"/>
              <a:t>Soil moisture measurements</a:t>
            </a:r>
          </a:p>
          <a:p>
            <a:pPr marL="86400" indent="0">
              <a:lnSpc>
                <a:spcPct val="100000"/>
              </a:lnSpc>
              <a:buNone/>
            </a:pPr>
            <a:r>
              <a:rPr lang="en-GB" dirty="0"/>
              <a:t>   </a:t>
            </a:r>
            <a:r>
              <a:rPr lang="en-GB" dirty="0">
                <a:sym typeface="Wingdings" panose="05000000000000000000" pitchFamily="2" charset="2"/>
              </a:rPr>
              <a:t> </a:t>
            </a:r>
            <a:r>
              <a:rPr lang="en-GB" sz="4400" dirty="0">
                <a:sym typeface="Wingdings" panose="05000000000000000000" pitchFamily="2" charset="2"/>
              </a:rPr>
              <a:t>small scales: visual, gravimetric method, invasive sensors</a:t>
            </a:r>
          </a:p>
          <a:p>
            <a:pPr marL="86400" indent="0">
              <a:buNone/>
            </a:pPr>
            <a:r>
              <a:rPr lang="en-GB" sz="4400" dirty="0">
                <a:sym typeface="Wingdings" panose="05000000000000000000" pitchFamily="2" charset="2"/>
              </a:rPr>
              <a:t>    large scales: remote sensing using satellites</a:t>
            </a:r>
          </a:p>
          <a:p>
            <a:pPr marL="86400" indent="0">
              <a:buNone/>
            </a:pPr>
            <a:r>
              <a:rPr lang="en-GB" sz="4400" dirty="0">
                <a:sym typeface="Wingdings" panose="05000000000000000000" pitchFamily="2" charset="2"/>
              </a:rPr>
              <a:t>    field scale: CRNS</a:t>
            </a:r>
            <a:endParaRPr lang="en-GB" sz="4400" dirty="0"/>
          </a:p>
        </p:txBody>
      </p:sp>
      <p:sp>
        <p:nvSpPr>
          <p:cNvPr id="8" name="Slide Number Placeholder 7">
            <a:extLst>
              <a:ext uri="{FF2B5EF4-FFF2-40B4-BE49-F238E27FC236}">
                <a16:creationId xmlns:a16="http://schemas.microsoft.com/office/drawing/2014/main" id="{210A4A07-807F-67F4-A354-8602C4BE399D}"/>
              </a:ext>
            </a:extLst>
          </p:cNvPr>
          <p:cNvSpPr>
            <a:spLocks noGrp="1"/>
          </p:cNvSpPr>
          <p:nvPr>
            <p:ph type="sldNum" sz="quarter" idx="12"/>
          </p:nvPr>
        </p:nvSpPr>
        <p:spPr/>
        <p:txBody>
          <a:bodyPr/>
          <a:lstStyle/>
          <a:p>
            <a:fld id="{7AE184E0-0BD4-4705-A12B-9B71DDE63301}" type="slidenum">
              <a:rPr lang="en-GB" smtClean="0"/>
              <a:t>10</a:t>
            </a:fld>
            <a:endParaRPr lang="en-GB"/>
          </a:p>
        </p:txBody>
      </p:sp>
      <p:pic>
        <p:nvPicPr>
          <p:cNvPr id="2" name="Afbeelding 1">
            <a:extLst>
              <a:ext uri="{FF2B5EF4-FFF2-40B4-BE49-F238E27FC236}">
                <a16:creationId xmlns:a16="http://schemas.microsoft.com/office/drawing/2014/main" id="{83ECE11F-C5B9-DF7E-72CC-448637A6B40B}"/>
              </a:ext>
            </a:extLst>
          </p:cNvPr>
          <p:cNvPicPr>
            <a:picLocks noChangeAspect="1"/>
          </p:cNvPicPr>
          <p:nvPr/>
        </p:nvPicPr>
        <p:blipFill>
          <a:blip r:embed="rId3"/>
          <a:srcRect b="3482"/>
          <a:stretch/>
        </p:blipFill>
        <p:spPr>
          <a:xfrm>
            <a:off x="4180130" y="4613941"/>
            <a:ext cx="6648224" cy="4854051"/>
          </a:xfrm>
          <a:prstGeom prst="rect">
            <a:avLst/>
          </a:prstGeom>
        </p:spPr>
      </p:pic>
      <p:pic>
        <p:nvPicPr>
          <p:cNvPr id="9" name="Afbeelding 8">
            <a:extLst>
              <a:ext uri="{FF2B5EF4-FFF2-40B4-BE49-F238E27FC236}">
                <a16:creationId xmlns:a16="http://schemas.microsoft.com/office/drawing/2014/main" id="{D1977FE0-3D40-0904-0C1D-7EC896AEE502}"/>
              </a:ext>
            </a:extLst>
          </p:cNvPr>
          <p:cNvPicPr>
            <a:picLocks noChangeAspect="1"/>
          </p:cNvPicPr>
          <p:nvPr/>
        </p:nvPicPr>
        <p:blipFill>
          <a:blip r:embed="rId4"/>
          <a:srcRect l="29167" r="19986" b="8285"/>
          <a:stretch/>
        </p:blipFill>
        <p:spPr>
          <a:xfrm>
            <a:off x="11153834" y="3732709"/>
            <a:ext cx="4763471" cy="5735283"/>
          </a:xfrm>
          <a:prstGeom prst="rect">
            <a:avLst/>
          </a:prstGeom>
        </p:spPr>
      </p:pic>
    </p:spTree>
    <p:extLst>
      <p:ext uri="{BB962C8B-B14F-4D97-AF65-F5344CB8AC3E}">
        <p14:creationId xmlns:p14="http://schemas.microsoft.com/office/powerpoint/2010/main" val="41713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D1CF-E754-78FF-E275-DA5D80F9C58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7DC446-A7B7-AE6D-B591-BA88F6AE490A}"/>
              </a:ext>
            </a:extLst>
          </p:cNvPr>
          <p:cNvSpPr>
            <a:spLocks noGrp="1"/>
          </p:cNvSpPr>
          <p:nvPr>
            <p:ph type="title"/>
          </p:nvPr>
        </p:nvSpPr>
        <p:spPr/>
        <p:txBody>
          <a:bodyPr/>
          <a:lstStyle/>
          <a:p>
            <a:r>
              <a:rPr lang="nl-BE" dirty="0" err="1"/>
              <a:t>Finapp</a:t>
            </a:r>
            <a:r>
              <a:rPr lang="nl-BE" dirty="0"/>
              <a:t> </a:t>
            </a:r>
            <a:r>
              <a:rPr lang="en-GB" dirty="0"/>
              <a:t>CRNS detector</a:t>
            </a:r>
          </a:p>
        </p:txBody>
      </p:sp>
      <p:sp>
        <p:nvSpPr>
          <p:cNvPr id="3" name="Content Placeholder 2">
            <a:extLst>
              <a:ext uri="{FF2B5EF4-FFF2-40B4-BE49-F238E27FC236}">
                <a16:creationId xmlns:a16="http://schemas.microsoft.com/office/drawing/2014/main" id="{3204FC51-A985-B82A-6045-654454E6809B}"/>
              </a:ext>
            </a:extLst>
          </p:cNvPr>
          <p:cNvSpPr>
            <a:spLocks noGrp="1"/>
          </p:cNvSpPr>
          <p:nvPr>
            <p:ph idx="1"/>
          </p:nvPr>
        </p:nvSpPr>
        <p:spPr/>
        <p:txBody>
          <a:bodyPr>
            <a:normAutofit/>
          </a:bodyPr>
          <a:lstStyle/>
          <a:p>
            <a:pPr>
              <a:lnSpc>
                <a:spcPct val="150000"/>
              </a:lnSpc>
            </a:pPr>
            <a:r>
              <a:rPr lang="en-GB" dirty="0"/>
              <a:t>Counts slow neutrons </a:t>
            </a:r>
          </a:p>
          <a:p>
            <a:pPr>
              <a:lnSpc>
                <a:spcPct val="150000"/>
              </a:lnSpc>
            </a:pPr>
            <a:r>
              <a:rPr lang="en-GB" dirty="0"/>
              <a:t>Radius: 125 m</a:t>
            </a:r>
          </a:p>
          <a:p>
            <a:pPr>
              <a:lnSpc>
                <a:spcPct val="150000"/>
              </a:lnSpc>
            </a:pPr>
            <a:r>
              <a:rPr lang="en-GB" dirty="0"/>
              <a:t>Depth: 0-50 cm depth </a:t>
            </a:r>
          </a:p>
          <a:p>
            <a:pPr>
              <a:lnSpc>
                <a:spcPct val="150000"/>
              </a:lnSpc>
            </a:pPr>
            <a:r>
              <a:rPr lang="en-GB" dirty="0"/>
              <a:t>Average soil moisture </a:t>
            </a:r>
          </a:p>
          <a:p>
            <a:pPr marL="86400" indent="0">
              <a:lnSpc>
                <a:spcPct val="100000"/>
              </a:lnSpc>
              <a:buNone/>
            </a:pPr>
            <a:r>
              <a:rPr lang="en-GB" dirty="0"/>
              <a:t> 	measurement</a:t>
            </a:r>
          </a:p>
        </p:txBody>
      </p:sp>
      <p:sp>
        <p:nvSpPr>
          <p:cNvPr id="8" name="Slide Number Placeholder 7">
            <a:extLst>
              <a:ext uri="{FF2B5EF4-FFF2-40B4-BE49-F238E27FC236}">
                <a16:creationId xmlns:a16="http://schemas.microsoft.com/office/drawing/2014/main" id="{33CD724D-E311-CA9C-DB36-06F77FB2DDDB}"/>
              </a:ext>
            </a:extLst>
          </p:cNvPr>
          <p:cNvSpPr>
            <a:spLocks noGrp="1"/>
          </p:cNvSpPr>
          <p:nvPr>
            <p:ph type="sldNum" sz="quarter" idx="12"/>
          </p:nvPr>
        </p:nvSpPr>
        <p:spPr/>
        <p:txBody>
          <a:bodyPr/>
          <a:lstStyle/>
          <a:p>
            <a:fld id="{7AE184E0-0BD4-4705-A12B-9B71DDE63301}" type="slidenum">
              <a:rPr lang="en-GB" smtClean="0"/>
              <a:t>11</a:t>
            </a:fld>
            <a:endParaRPr lang="en-GB"/>
          </a:p>
        </p:txBody>
      </p:sp>
      <p:pic>
        <p:nvPicPr>
          <p:cNvPr id="4" name="Afbeelding 3" descr="Afbeelding met schermopname, diagram, tekst, lijn&#10;&#10;Automatisch gegenereerde beschrijving">
            <a:extLst>
              <a:ext uri="{FF2B5EF4-FFF2-40B4-BE49-F238E27FC236}">
                <a16:creationId xmlns:a16="http://schemas.microsoft.com/office/drawing/2014/main" id="{19B45EA4-ADB3-B66B-D2DA-C82B995BC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500" y="2237147"/>
            <a:ext cx="8755175" cy="6711556"/>
          </a:xfrm>
          <a:prstGeom prst="rect">
            <a:avLst/>
          </a:prstGeom>
        </p:spPr>
      </p:pic>
    </p:spTree>
    <p:extLst>
      <p:ext uri="{BB962C8B-B14F-4D97-AF65-F5344CB8AC3E}">
        <p14:creationId xmlns:p14="http://schemas.microsoft.com/office/powerpoint/2010/main" val="254135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FF97-FA9E-55F0-047D-74C2E6DDAAA3}"/>
            </a:ext>
          </a:extLst>
        </p:cNvPr>
        <p:cNvGrpSpPr/>
        <p:nvPr/>
      </p:nvGrpSpPr>
      <p:grpSpPr>
        <a:xfrm>
          <a:off x="0" y="0"/>
          <a:ext cx="0" cy="0"/>
          <a:chOff x="0" y="0"/>
          <a:chExt cx="0" cy="0"/>
        </a:xfrm>
      </p:grpSpPr>
      <p:pic>
        <p:nvPicPr>
          <p:cNvPr id="4" name="Afbeelding 3" descr="Afbeelding met tekst, ontwerp&#10;&#10;Automatisch gegenereerde beschrijving">
            <a:extLst>
              <a:ext uri="{FF2B5EF4-FFF2-40B4-BE49-F238E27FC236}">
                <a16:creationId xmlns:a16="http://schemas.microsoft.com/office/drawing/2014/main" id="{C350856B-A195-0ADD-CD87-0FF3BA594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35" y="0"/>
            <a:ext cx="7373040" cy="7261412"/>
          </a:xfrm>
          <a:prstGeom prst="rect">
            <a:avLst/>
          </a:prstGeom>
        </p:spPr>
      </p:pic>
      <p:sp>
        <p:nvSpPr>
          <p:cNvPr id="7" name="Title 6">
            <a:extLst>
              <a:ext uri="{FF2B5EF4-FFF2-40B4-BE49-F238E27FC236}">
                <a16:creationId xmlns:a16="http://schemas.microsoft.com/office/drawing/2014/main" id="{36FE4A2D-A5F6-3996-927F-6B2A81ADB905}"/>
              </a:ext>
            </a:extLst>
          </p:cNvPr>
          <p:cNvSpPr>
            <a:spLocks noGrp="1"/>
          </p:cNvSpPr>
          <p:nvPr>
            <p:ph type="title"/>
          </p:nvPr>
        </p:nvSpPr>
        <p:spPr/>
        <p:txBody>
          <a:bodyPr/>
          <a:lstStyle/>
          <a:p>
            <a:r>
              <a:rPr lang="nl-BE" dirty="0" err="1"/>
              <a:t>Finapp</a:t>
            </a:r>
            <a:r>
              <a:rPr lang="nl-BE" dirty="0"/>
              <a:t> </a:t>
            </a:r>
            <a:r>
              <a:rPr lang="en-GB" dirty="0"/>
              <a:t>CRNS detector</a:t>
            </a:r>
          </a:p>
        </p:txBody>
      </p:sp>
      <p:sp>
        <p:nvSpPr>
          <p:cNvPr id="3" name="Content Placeholder 2">
            <a:extLst>
              <a:ext uri="{FF2B5EF4-FFF2-40B4-BE49-F238E27FC236}">
                <a16:creationId xmlns:a16="http://schemas.microsoft.com/office/drawing/2014/main" id="{49E52FDC-E2E4-1A4A-5DF5-87BD58CDB2BD}"/>
              </a:ext>
            </a:extLst>
          </p:cNvPr>
          <p:cNvSpPr>
            <a:spLocks noGrp="1"/>
          </p:cNvSpPr>
          <p:nvPr>
            <p:ph idx="1"/>
          </p:nvPr>
        </p:nvSpPr>
        <p:spPr>
          <a:xfrm>
            <a:off x="812825" y="1367693"/>
            <a:ext cx="15699575" cy="8133907"/>
          </a:xfrm>
        </p:spPr>
        <p:txBody>
          <a:bodyPr>
            <a:normAutofit/>
          </a:bodyPr>
          <a:lstStyle/>
          <a:p>
            <a:r>
              <a:rPr lang="en-GB" dirty="0">
                <a:latin typeface="+mj-lt"/>
              </a:rPr>
              <a:t>Detector</a:t>
            </a:r>
          </a:p>
          <a:p>
            <a:pPr marL="86400" indent="0">
              <a:lnSpc>
                <a:spcPct val="100000"/>
              </a:lnSpc>
              <a:buNone/>
            </a:pPr>
            <a:r>
              <a:rPr lang="en-GB" dirty="0">
                <a:latin typeface="+mj-lt"/>
                <a:sym typeface="Wingdings" panose="05000000000000000000" pitchFamily="2" charset="2"/>
              </a:rPr>
              <a:t>	</a:t>
            </a:r>
            <a:r>
              <a:rPr lang="en-GB" sz="4400" dirty="0">
                <a:latin typeface="+mj-lt"/>
                <a:sym typeface="Wingdings" panose="05000000000000000000" pitchFamily="2" charset="2"/>
              </a:rPr>
              <a:t> </a:t>
            </a:r>
            <a:r>
              <a:rPr lang="en-US" sz="4400" kern="100" dirty="0">
                <a:effectLst/>
                <a:latin typeface="+mj-lt"/>
                <a:ea typeface="Aptos" panose="020B0004020202020204" pitchFamily="34" charset="0"/>
                <a:cs typeface="Times New Roman" panose="02020603050405020304" pitchFamily="18" charset="0"/>
              </a:rPr>
              <a:t>sheets: </a:t>
            </a:r>
            <a:endParaRPr lang="en-US" sz="4400" kern="100" dirty="0">
              <a:latin typeface="+mj-lt"/>
              <a:ea typeface="Aptos" panose="020B0004020202020204" pitchFamily="34" charset="0"/>
              <a:cs typeface="Times New Roman" panose="02020603050405020304" pitchFamily="18" charset="0"/>
            </a:endParaRPr>
          </a:p>
          <a:p>
            <a:pPr lvl="2">
              <a:lnSpc>
                <a:spcPct val="100000"/>
              </a:lnSpc>
              <a:buFont typeface="Arial" panose="020B0604020202020204" pitchFamily="34" charset="0"/>
              <a:buChar char="•"/>
            </a:pPr>
            <a:r>
              <a:rPr lang="en-US" sz="4400" kern="100" baseline="30000" dirty="0">
                <a:effectLst/>
                <a:latin typeface="+mj-lt"/>
                <a:ea typeface="Aptos" panose="020B0004020202020204" pitchFamily="34" charset="0"/>
                <a:cs typeface="Times New Roman" panose="02020603050405020304" pitchFamily="18" charset="0"/>
              </a:rPr>
              <a:t>	6</a:t>
            </a:r>
            <a:r>
              <a:rPr lang="en-US" sz="4400" kern="100" dirty="0">
                <a:effectLst/>
                <a:latin typeface="+mj-lt"/>
                <a:ea typeface="Aptos" panose="020B0004020202020204" pitchFamily="34" charset="0"/>
                <a:cs typeface="Times New Roman" panose="02020603050405020304" pitchFamily="18" charset="0"/>
              </a:rPr>
              <a:t>LiF: thermal neutrons</a:t>
            </a:r>
            <a:endParaRPr lang="en-GB" sz="4400" dirty="0">
              <a:latin typeface="+mj-lt"/>
              <a:sym typeface="Wingdings" panose="05000000000000000000" pitchFamily="2" charset="2"/>
            </a:endParaRPr>
          </a:p>
          <a:p>
            <a:pPr marL="86400" indent="0">
              <a:buNone/>
            </a:pPr>
            <a:endParaRPr lang="en-GB" sz="4400" dirty="0">
              <a:latin typeface="+mj-lt"/>
              <a:sym typeface="Wingdings" panose="05000000000000000000" pitchFamily="2" charset="2"/>
            </a:endParaRPr>
          </a:p>
          <a:p>
            <a:pPr marL="86400" indent="0">
              <a:buNone/>
            </a:pPr>
            <a:endParaRPr lang="en-GB" sz="4400" dirty="0">
              <a:latin typeface="+mj-lt"/>
              <a:sym typeface="Wingdings" panose="05000000000000000000" pitchFamily="2" charset="2"/>
            </a:endParaRPr>
          </a:p>
          <a:p>
            <a:pPr lvl="2">
              <a:buFont typeface="Arial" panose="020B0604020202020204" pitchFamily="34" charset="0"/>
              <a:buChar char="•"/>
            </a:pPr>
            <a:r>
              <a:rPr lang="en-GB" sz="4400" dirty="0">
                <a:latin typeface="+mj-lt"/>
                <a:sym typeface="Wingdings" panose="05000000000000000000" pitchFamily="2" charset="2"/>
              </a:rPr>
              <a:t> </a:t>
            </a:r>
            <a:r>
              <a:rPr lang="en-GB" sz="4400" kern="100" dirty="0" err="1">
                <a:effectLst/>
                <a:latin typeface="+mj-lt"/>
                <a:ea typeface="Aptos" panose="020B0004020202020204" pitchFamily="34" charset="0"/>
                <a:cs typeface="Times New Roman" panose="02020603050405020304" pitchFamily="18" charset="0"/>
              </a:rPr>
              <a:t>ZnS:Ag</a:t>
            </a:r>
            <a:r>
              <a:rPr lang="en-GB" sz="4400" kern="100" dirty="0">
                <a:effectLst/>
                <a:latin typeface="+mj-lt"/>
                <a:ea typeface="Aptos" panose="020B0004020202020204" pitchFamily="34" charset="0"/>
                <a:cs typeface="Times New Roman" panose="02020603050405020304" pitchFamily="18" charset="0"/>
              </a:rPr>
              <a:t> (scintillator): </a:t>
            </a:r>
            <a:r>
              <a:rPr lang="en-GB" sz="4400" kern="100" baseline="30000" dirty="0">
                <a:effectLst/>
                <a:latin typeface="+mj-lt"/>
                <a:ea typeface="Aptos" panose="020B0004020202020204" pitchFamily="34" charset="0"/>
                <a:cs typeface="Times New Roman" panose="02020603050405020304" pitchFamily="18" charset="0"/>
              </a:rPr>
              <a:t>3</a:t>
            </a:r>
            <a:r>
              <a:rPr lang="en-GB" sz="4400" kern="100" dirty="0">
                <a:effectLst/>
                <a:latin typeface="+mj-lt"/>
                <a:ea typeface="Aptos" panose="020B0004020202020204" pitchFamily="34" charset="0"/>
                <a:cs typeface="Times New Roman" panose="02020603050405020304" pitchFamily="18" charset="0"/>
              </a:rPr>
              <a:t>H, </a:t>
            </a:r>
            <a:r>
              <a:rPr lang="en-GB" sz="4400" kern="100" baseline="30000" dirty="0">
                <a:effectLst/>
                <a:latin typeface="+mj-lt"/>
                <a:ea typeface="Aptos" panose="020B0004020202020204" pitchFamily="34" charset="0"/>
                <a:cs typeface="Times New Roman" panose="02020603050405020304" pitchFamily="18" charset="0"/>
              </a:rPr>
              <a:t>4</a:t>
            </a:r>
            <a:r>
              <a:rPr lang="en-GB" sz="4400" kern="100" dirty="0">
                <a:effectLst/>
                <a:latin typeface="+mj-lt"/>
                <a:ea typeface="Aptos" panose="020B0004020202020204" pitchFamily="34" charset="0"/>
                <a:cs typeface="Times New Roman" panose="02020603050405020304" pitchFamily="18" charset="0"/>
              </a:rPr>
              <a:t>He, muons</a:t>
            </a:r>
          </a:p>
          <a:p>
            <a:pPr marL="86400" indent="0">
              <a:buNone/>
            </a:pPr>
            <a:r>
              <a:rPr lang="en-GB" sz="4400" dirty="0">
                <a:latin typeface="+mj-lt"/>
                <a:sym typeface="Wingdings" panose="05000000000000000000" pitchFamily="2" charset="2"/>
              </a:rPr>
              <a:t>	   </a:t>
            </a:r>
            <a:r>
              <a:rPr lang="en-GB" sz="4400" kern="100" dirty="0">
                <a:effectLst/>
                <a:latin typeface="+mj-lt"/>
                <a:ea typeface="Aptos" panose="020B0004020202020204" pitchFamily="34" charset="0"/>
                <a:cs typeface="Times New Roman" panose="02020603050405020304" pitchFamily="18" charset="0"/>
              </a:rPr>
              <a:t>Pulse Shape Discrimination algorithm</a:t>
            </a:r>
            <a:endParaRPr lang="en-GB" sz="4400" dirty="0">
              <a:latin typeface="+mj-lt"/>
              <a:sym typeface="Wingdings" panose="05000000000000000000" pitchFamily="2" charset="2"/>
            </a:endParaRPr>
          </a:p>
          <a:p>
            <a:r>
              <a:rPr lang="en-GB" dirty="0">
                <a:latin typeface="+mj-lt"/>
                <a:sym typeface="Wingdings" panose="05000000000000000000" pitchFamily="2" charset="2"/>
              </a:rPr>
              <a:t>Powered by solar panel and battery </a:t>
            </a:r>
            <a:r>
              <a:rPr lang="en-GB" dirty="0">
                <a:latin typeface="+mj-lt"/>
              </a:rPr>
              <a:t> </a:t>
            </a:r>
          </a:p>
        </p:txBody>
      </p:sp>
      <p:sp>
        <p:nvSpPr>
          <p:cNvPr id="8" name="Slide Number Placeholder 7">
            <a:extLst>
              <a:ext uri="{FF2B5EF4-FFF2-40B4-BE49-F238E27FC236}">
                <a16:creationId xmlns:a16="http://schemas.microsoft.com/office/drawing/2014/main" id="{5E481714-66D5-B7AD-4C6E-AA82CE56E528}"/>
              </a:ext>
            </a:extLst>
          </p:cNvPr>
          <p:cNvSpPr>
            <a:spLocks noGrp="1"/>
          </p:cNvSpPr>
          <p:nvPr>
            <p:ph type="sldNum" sz="quarter" idx="12"/>
          </p:nvPr>
        </p:nvSpPr>
        <p:spPr/>
        <p:txBody>
          <a:bodyPr/>
          <a:lstStyle/>
          <a:p>
            <a:fld id="{7AE184E0-0BD4-4705-A12B-9B71DDE63301}" type="slidenum">
              <a:rPr lang="en-GB" smtClean="0"/>
              <a:t>12</a:t>
            </a:fld>
            <a:endParaRPr lang="en-GB"/>
          </a:p>
        </p:txBody>
      </p:sp>
      <p:pic>
        <p:nvPicPr>
          <p:cNvPr id="9" name="Afbeelding 8">
            <a:extLst>
              <a:ext uri="{FF2B5EF4-FFF2-40B4-BE49-F238E27FC236}">
                <a16:creationId xmlns:a16="http://schemas.microsoft.com/office/drawing/2014/main" id="{0369B825-5CCE-5807-AE42-C322A8117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323" y="4149966"/>
            <a:ext cx="6901619" cy="584720"/>
          </a:xfrm>
          <a:prstGeom prst="rect">
            <a:avLst/>
          </a:prstGeom>
        </p:spPr>
      </p:pic>
    </p:spTree>
    <p:extLst>
      <p:ext uri="{BB962C8B-B14F-4D97-AF65-F5344CB8AC3E}">
        <p14:creationId xmlns:p14="http://schemas.microsoft.com/office/powerpoint/2010/main" val="2348074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D8880-40C2-579C-D3EA-11CA5CA4AE7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A6507E9-6483-F93A-EFE1-35C55A488CAA}"/>
              </a:ext>
            </a:extLst>
          </p:cNvPr>
          <p:cNvSpPr>
            <a:spLocks noGrp="1"/>
          </p:cNvSpPr>
          <p:nvPr>
            <p:ph type="title"/>
          </p:nvPr>
        </p:nvSpPr>
        <p:spPr/>
        <p:txBody>
          <a:bodyPr/>
          <a:lstStyle/>
          <a:p>
            <a:r>
              <a:rPr lang="en-GB" dirty="0"/>
              <a:t>From neutron count to soil moisture</a:t>
            </a:r>
          </a:p>
        </p:txBody>
      </p:sp>
      <p:sp>
        <p:nvSpPr>
          <p:cNvPr id="3" name="Content Placeholder 2">
            <a:extLst>
              <a:ext uri="{FF2B5EF4-FFF2-40B4-BE49-F238E27FC236}">
                <a16:creationId xmlns:a16="http://schemas.microsoft.com/office/drawing/2014/main" id="{8A83F5F0-5CDD-FB79-329A-DE572046830C}"/>
              </a:ext>
            </a:extLst>
          </p:cNvPr>
          <p:cNvSpPr>
            <a:spLocks noGrp="1"/>
          </p:cNvSpPr>
          <p:nvPr>
            <p:ph idx="1"/>
          </p:nvPr>
        </p:nvSpPr>
        <p:spPr>
          <a:xfrm>
            <a:off x="812825" y="1328834"/>
            <a:ext cx="16199268" cy="8139158"/>
          </a:xfrm>
        </p:spPr>
        <p:txBody>
          <a:bodyPr>
            <a:normAutofit/>
          </a:bodyPr>
          <a:lstStyle/>
          <a:p>
            <a:endParaRPr lang="en-GB" dirty="0"/>
          </a:p>
          <a:p>
            <a:endParaRPr lang="en-GB" dirty="0"/>
          </a:p>
          <a:p>
            <a:endParaRPr lang="en-GB" dirty="0"/>
          </a:p>
          <a:p>
            <a:endParaRPr lang="en-GB" dirty="0"/>
          </a:p>
          <a:p>
            <a:endParaRPr lang="en-GB" dirty="0"/>
          </a:p>
          <a:p>
            <a:endParaRPr lang="en-GB" dirty="0"/>
          </a:p>
          <a:p>
            <a:pPr marL="86400" indent="0">
              <a:buNone/>
            </a:pPr>
            <a:endParaRPr lang="en-GB" dirty="0"/>
          </a:p>
          <a:p>
            <a:pPr marL="86400" indent="0">
              <a:buNone/>
            </a:pPr>
            <a:r>
              <a:rPr lang="en-GB" dirty="0"/>
              <a:t>But calibration and corrections needed!</a:t>
            </a:r>
          </a:p>
        </p:txBody>
      </p:sp>
      <p:sp>
        <p:nvSpPr>
          <p:cNvPr id="8" name="Slide Number Placeholder 7">
            <a:extLst>
              <a:ext uri="{FF2B5EF4-FFF2-40B4-BE49-F238E27FC236}">
                <a16:creationId xmlns:a16="http://schemas.microsoft.com/office/drawing/2014/main" id="{11EB508D-7AE7-F823-792D-A126C0FEBFE0}"/>
              </a:ext>
            </a:extLst>
          </p:cNvPr>
          <p:cNvSpPr>
            <a:spLocks noGrp="1"/>
          </p:cNvSpPr>
          <p:nvPr>
            <p:ph type="sldNum" sz="quarter" idx="12"/>
          </p:nvPr>
        </p:nvSpPr>
        <p:spPr/>
        <p:txBody>
          <a:bodyPr/>
          <a:lstStyle/>
          <a:p>
            <a:fld id="{7AE184E0-0BD4-4705-A12B-9B71DDE63301}" type="slidenum">
              <a:rPr lang="en-GB" smtClean="0"/>
              <a:t>13</a:t>
            </a:fld>
            <a:endParaRPr lang="en-GB"/>
          </a:p>
        </p:txBody>
      </p:sp>
      <p:pic>
        <p:nvPicPr>
          <p:cNvPr id="4" name="Afbeelding 3" descr="Afbeelding met Lettertype, tekst, wit, lijn&#10;&#10;Automatisch gegenereerde beschrijving">
            <a:extLst>
              <a:ext uri="{FF2B5EF4-FFF2-40B4-BE49-F238E27FC236}">
                <a16:creationId xmlns:a16="http://schemas.microsoft.com/office/drawing/2014/main" id="{DFB6D6C0-B01D-DFA4-E187-FFE634B58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638" y="3200401"/>
            <a:ext cx="8127827" cy="2757202"/>
          </a:xfrm>
          <a:prstGeom prst="rect">
            <a:avLst/>
          </a:prstGeom>
        </p:spPr>
      </p:pic>
      <p:sp>
        <p:nvSpPr>
          <p:cNvPr id="2" name="Pijl: omlaag 1">
            <a:extLst>
              <a:ext uri="{FF2B5EF4-FFF2-40B4-BE49-F238E27FC236}">
                <a16:creationId xmlns:a16="http://schemas.microsoft.com/office/drawing/2014/main" id="{9ADB320D-D66D-B20F-2CCD-105C477CE987}"/>
              </a:ext>
            </a:extLst>
          </p:cNvPr>
          <p:cNvSpPr/>
          <p:nvPr/>
        </p:nvSpPr>
        <p:spPr>
          <a:xfrm rot="14790683">
            <a:off x="6563313" y="4499270"/>
            <a:ext cx="449856" cy="834883"/>
          </a:xfrm>
          <a:prstGeom prst="downArrow">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Pijl: omlaag 4">
            <a:extLst>
              <a:ext uri="{FF2B5EF4-FFF2-40B4-BE49-F238E27FC236}">
                <a16:creationId xmlns:a16="http://schemas.microsoft.com/office/drawing/2014/main" id="{B58D1CE1-987A-FE0A-F279-F4B8ADDC9812}"/>
              </a:ext>
            </a:extLst>
          </p:cNvPr>
          <p:cNvSpPr/>
          <p:nvPr/>
        </p:nvSpPr>
        <p:spPr>
          <a:xfrm rot="7547650">
            <a:off x="9110146" y="5540162"/>
            <a:ext cx="449856" cy="834883"/>
          </a:xfrm>
          <a:prstGeom prst="downArrow">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jl: omlaag 5">
            <a:extLst>
              <a:ext uri="{FF2B5EF4-FFF2-40B4-BE49-F238E27FC236}">
                <a16:creationId xmlns:a16="http://schemas.microsoft.com/office/drawing/2014/main" id="{36E4BEDC-AE43-5C52-1F4E-210EBE87E419}"/>
              </a:ext>
            </a:extLst>
          </p:cNvPr>
          <p:cNvSpPr/>
          <p:nvPr/>
        </p:nvSpPr>
        <p:spPr>
          <a:xfrm rot="10800000">
            <a:off x="5652458" y="2569816"/>
            <a:ext cx="449856" cy="834883"/>
          </a:xfrm>
          <a:prstGeom prst="downArrow">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kstvak 8">
            <a:extLst>
              <a:ext uri="{FF2B5EF4-FFF2-40B4-BE49-F238E27FC236}">
                <a16:creationId xmlns:a16="http://schemas.microsoft.com/office/drawing/2014/main" id="{4EDA4B6A-833B-4453-9D0E-FD930A3E8CB3}"/>
              </a:ext>
            </a:extLst>
          </p:cNvPr>
          <p:cNvSpPr txBox="1"/>
          <p:nvPr/>
        </p:nvSpPr>
        <p:spPr>
          <a:xfrm>
            <a:off x="3997454" y="1601598"/>
            <a:ext cx="4209719" cy="897233"/>
          </a:xfrm>
          <a:prstGeom prst="rect">
            <a:avLst/>
          </a:prstGeom>
          <a:noFill/>
          <a:ln>
            <a:noFill/>
          </a:ln>
        </p:spPr>
        <p:txBody>
          <a:bodyPr wrap="square" rtlCol="0">
            <a:spAutoFit/>
          </a:bodyPr>
          <a:lstStyle/>
          <a:p>
            <a:pPr algn="l">
              <a:lnSpc>
                <a:spcPct val="120000"/>
              </a:lnSpc>
            </a:pPr>
            <a:r>
              <a:rPr lang="en-US" sz="4800" dirty="0">
                <a:solidFill>
                  <a:srgbClr val="FF0000"/>
                </a:solidFill>
              </a:rPr>
              <a:t>Soil moisture</a:t>
            </a:r>
          </a:p>
        </p:txBody>
      </p:sp>
      <p:sp>
        <p:nvSpPr>
          <p:cNvPr id="10" name="Tekstvak 9">
            <a:extLst>
              <a:ext uri="{FF2B5EF4-FFF2-40B4-BE49-F238E27FC236}">
                <a16:creationId xmlns:a16="http://schemas.microsoft.com/office/drawing/2014/main" id="{A9818839-3932-10BB-69E2-194315BDB104}"/>
              </a:ext>
            </a:extLst>
          </p:cNvPr>
          <p:cNvSpPr txBox="1"/>
          <p:nvPr/>
        </p:nvSpPr>
        <p:spPr>
          <a:xfrm>
            <a:off x="2058474" y="4676835"/>
            <a:ext cx="4209719" cy="897233"/>
          </a:xfrm>
          <a:prstGeom prst="rect">
            <a:avLst/>
          </a:prstGeom>
          <a:noFill/>
          <a:ln>
            <a:noFill/>
          </a:ln>
        </p:spPr>
        <p:txBody>
          <a:bodyPr wrap="square" rtlCol="0">
            <a:spAutoFit/>
          </a:bodyPr>
          <a:lstStyle/>
          <a:p>
            <a:pPr algn="l">
              <a:lnSpc>
                <a:spcPct val="120000"/>
              </a:lnSpc>
            </a:pPr>
            <a:r>
              <a:rPr lang="en-US" sz="4800" dirty="0">
                <a:solidFill>
                  <a:srgbClr val="FF0000"/>
                </a:solidFill>
              </a:rPr>
              <a:t>Neutron count</a:t>
            </a:r>
          </a:p>
        </p:txBody>
      </p:sp>
      <p:sp>
        <p:nvSpPr>
          <p:cNvPr id="11" name="Tekstvak 10">
            <a:extLst>
              <a:ext uri="{FF2B5EF4-FFF2-40B4-BE49-F238E27FC236}">
                <a16:creationId xmlns:a16="http://schemas.microsoft.com/office/drawing/2014/main" id="{6A148935-4823-E6FC-5885-C4730A7DF014}"/>
              </a:ext>
            </a:extLst>
          </p:cNvPr>
          <p:cNvSpPr txBox="1"/>
          <p:nvPr/>
        </p:nvSpPr>
        <p:spPr>
          <a:xfrm>
            <a:off x="10255953" y="5722285"/>
            <a:ext cx="7082722" cy="1783630"/>
          </a:xfrm>
          <a:prstGeom prst="rect">
            <a:avLst/>
          </a:prstGeom>
          <a:noFill/>
          <a:ln>
            <a:noFill/>
          </a:ln>
        </p:spPr>
        <p:txBody>
          <a:bodyPr wrap="square" rtlCol="0">
            <a:spAutoFit/>
          </a:bodyPr>
          <a:lstStyle/>
          <a:p>
            <a:pPr algn="l">
              <a:lnSpc>
                <a:spcPct val="120000"/>
              </a:lnSpc>
            </a:pPr>
            <a:r>
              <a:rPr lang="en-US" sz="4800" dirty="0">
                <a:solidFill>
                  <a:srgbClr val="FF0000"/>
                </a:solidFill>
              </a:rPr>
              <a:t>Neutron count over dry soil</a:t>
            </a:r>
          </a:p>
        </p:txBody>
      </p:sp>
    </p:spTree>
    <p:extLst>
      <p:ext uri="{BB962C8B-B14F-4D97-AF65-F5344CB8AC3E}">
        <p14:creationId xmlns:p14="http://schemas.microsoft.com/office/powerpoint/2010/main" val="3793673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9984-2A92-4457-9E6A-2122ACAF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D01BDC-F2F8-AA21-6649-D83CC7FC68D7}"/>
              </a:ext>
            </a:extLst>
          </p:cNvPr>
          <p:cNvSpPr>
            <a:spLocks noGrp="1"/>
          </p:cNvSpPr>
          <p:nvPr>
            <p:ph type="title"/>
          </p:nvPr>
        </p:nvSpPr>
        <p:spPr/>
        <p:txBody>
          <a:bodyPr/>
          <a:lstStyle/>
          <a:p>
            <a:r>
              <a:rPr lang="en-US" dirty="0"/>
              <a:t>Our </a:t>
            </a:r>
            <a:r>
              <a:rPr lang="en-US" dirty="0" err="1"/>
              <a:t>crns</a:t>
            </a:r>
            <a:endParaRPr lang="en-US" dirty="0"/>
          </a:p>
        </p:txBody>
      </p:sp>
      <p:sp>
        <p:nvSpPr>
          <p:cNvPr id="4" name="Tijdelijke aanduiding voor dianummer 3">
            <a:extLst>
              <a:ext uri="{FF2B5EF4-FFF2-40B4-BE49-F238E27FC236}">
                <a16:creationId xmlns:a16="http://schemas.microsoft.com/office/drawing/2014/main" id="{2613E0F1-698A-126D-7DFF-FA5ED06C04CB}"/>
              </a:ext>
            </a:extLst>
          </p:cNvPr>
          <p:cNvSpPr>
            <a:spLocks noGrp="1"/>
          </p:cNvSpPr>
          <p:nvPr>
            <p:ph type="sldNum" sz="quarter" idx="12"/>
          </p:nvPr>
        </p:nvSpPr>
        <p:spPr/>
        <p:txBody>
          <a:bodyPr/>
          <a:lstStyle/>
          <a:p>
            <a:fld id="{7AE184E0-0BD4-4705-A12B-9B71DDE63301}" type="slidenum">
              <a:rPr lang="en-GB" noProof="0" smtClean="0"/>
              <a:t>14</a:t>
            </a:fld>
            <a:endParaRPr lang="en-GB" noProof="0" dirty="0"/>
          </a:p>
        </p:txBody>
      </p:sp>
      <p:pic>
        <p:nvPicPr>
          <p:cNvPr id="6" name="Picture 2" descr="Geen beschrijving beschikbaar.">
            <a:extLst>
              <a:ext uri="{FF2B5EF4-FFF2-40B4-BE49-F238E27FC236}">
                <a16:creationId xmlns:a16="http://schemas.microsoft.com/office/drawing/2014/main" id="{9738D394-DDAE-6A07-134C-C9081FAA7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72" b="11713"/>
          <a:stretch/>
        </p:blipFill>
        <p:spPr bwMode="auto">
          <a:xfrm>
            <a:off x="9899838" y="188192"/>
            <a:ext cx="5976000" cy="93772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5B5FF5A3-7000-7A78-7183-BDC81E429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19" y="898646"/>
            <a:ext cx="7911112" cy="4536000"/>
          </a:xfrm>
          <a:prstGeom prst="rect">
            <a:avLst/>
          </a:prstGeom>
        </p:spPr>
      </p:pic>
      <p:pic>
        <p:nvPicPr>
          <p:cNvPr id="9" name="Afbeelding 8" descr="Afbeelding met tekst, Perceel, Lettertype, lijn&#10;&#10;Automatisch gegenereerde beschrijving">
            <a:extLst>
              <a:ext uri="{FF2B5EF4-FFF2-40B4-BE49-F238E27FC236}">
                <a16:creationId xmlns:a16="http://schemas.microsoft.com/office/drawing/2014/main" id="{804C1B7D-FA2F-4E57-6394-53BD39348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647" y="5325600"/>
            <a:ext cx="7512266" cy="4176000"/>
          </a:xfrm>
          <a:prstGeom prst="rect">
            <a:avLst/>
          </a:prstGeom>
        </p:spPr>
      </p:pic>
    </p:spTree>
    <p:extLst>
      <p:ext uri="{BB962C8B-B14F-4D97-AF65-F5344CB8AC3E}">
        <p14:creationId xmlns:p14="http://schemas.microsoft.com/office/powerpoint/2010/main" val="330361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AA66-97D3-8274-ECA4-6DC656D0A1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10642A-89B7-CB8C-47DE-55DB85A7E56E}"/>
              </a:ext>
            </a:extLst>
          </p:cNvPr>
          <p:cNvSpPr>
            <a:spLocks noGrp="1"/>
          </p:cNvSpPr>
          <p:nvPr>
            <p:ph type="ctrTitle"/>
          </p:nvPr>
        </p:nvSpPr>
        <p:spPr>
          <a:xfrm>
            <a:off x="1041991" y="2784762"/>
            <a:ext cx="16296684" cy="1655709"/>
          </a:xfrm>
        </p:spPr>
        <p:txBody>
          <a:bodyPr/>
          <a:lstStyle/>
          <a:p>
            <a:pPr algn="ctr"/>
            <a:r>
              <a:rPr lang="en-GB" sz="9000" dirty="0"/>
              <a:t>Scintillation detectors</a:t>
            </a:r>
          </a:p>
        </p:txBody>
      </p:sp>
      <p:sp>
        <p:nvSpPr>
          <p:cNvPr id="5" name="Slide Number Placeholder 4">
            <a:extLst>
              <a:ext uri="{FF2B5EF4-FFF2-40B4-BE49-F238E27FC236}">
                <a16:creationId xmlns:a16="http://schemas.microsoft.com/office/drawing/2014/main" id="{9C8526F1-A0B2-8DD5-58D8-DB8BFBF6AFFA}"/>
              </a:ext>
            </a:extLst>
          </p:cNvPr>
          <p:cNvSpPr>
            <a:spLocks noGrp="1"/>
          </p:cNvSpPr>
          <p:nvPr>
            <p:ph type="sldNum" sz="quarter" idx="4"/>
          </p:nvPr>
        </p:nvSpPr>
        <p:spPr/>
        <p:txBody>
          <a:bodyPr/>
          <a:lstStyle/>
          <a:p>
            <a:fld id="{7AE184E0-0BD4-4705-A12B-9B71DDE63301}" type="slidenum">
              <a:rPr lang="en-GB" smtClean="0"/>
              <a:pPr/>
              <a:t>15</a:t>
            </a:fld>
            <a:endParaRPr lang="en-GB"/>
          </a:p>
        </p:txBody>
      </p:sp>
    </p:spTree>
    <p:extLst>
      <p:ext uri="{BB962C8B-B14F-4D97-AF65-F5344CB8AC3E}">
        <p14:creationId xmlns:p14="http://schemas.microsoft.com/office/powerpoint/2010/main" val="2390877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3A47-C1FA-B625-B27E-E82033A148A3}"/>
            </a:ext>
          </a:extLst>
        </p:cNvPr>
        <p:cNvGrpSpPr/>
        <p:nvPr/>
      </p:nvGrpSpPr>
      <p:grpSpPr>
        <a:xfrm>
          <a:off x="0" y="0"/>
          <a:ext cx="0" cy="0"/>
          <a:chOff x="0" y="0"/>
          <a:chExt cx="0" cy="0"/>
        </a:xfrm>
      </p:grpSpPr>
      <p:pic>
        <p:nvPicPr>
          <p:cNvPr id="8" name="Afbeelding 7" descr="Afbeelding met tekst, Lettertype, lijn, diagram&#10;&#10;Automatisch gegenereerde beschrijving">
            <a:extLst>
              <a:ext uri="{FF2B5EF4-FFF2-40B4-BE49-F238E27FC236}">
                <a16:creationId xmlns:a16="http://schemas.microsoft.com/office/drawing/2014/main" id="{5B9C94DF-5AE5-60A6-CCA3-E468F4F3B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117" y="6120476"/>
            <a:ext cx="6847558" cy="3423779"/>
          </a:xfrm>
          <a:prstGeom prst="rect">
            <a:avLst/>
          </a:prstGeom>
        </p:spPr>
      </p:pic>
      <p:sp>
        <p:nvSpPr>
          <p:cNvPr id="2" name="Titel 1">
            <a:extLst>
              <a:ext uri="{FF2B5EF4-FFF2-40B4-BE49-F238E27FC236}">
                <a16:creationId xmlns:a16="http://schemas.microsoft.com/office/drawing/2014/main" id="{BBDF6A16-01CB-4105-8A2D-593212D70464}"/>
              </a:ext>
            </a:extLst>
          </p:cNvPr>
          <p:cNvSpPr>
            <a:spLocks noGrp="1"/>
          </p:cNvSpPr>
          <p:nvPr>
            <p:ph type="title"/>
          </p:nvPr>
        </p:nvSpPr>
        <p:spPr/>
        <p:txBody>
          <a:bodyPr/>
          <a:lstStyle/>
          <a:p>
            <a:r>
              <a:rPr lang="en-US" dirty="0"/>
              <a:t>Scintillation detectors</a:t>
            </a:r>
          </a:p>
        </p:txBody>
      </p:sp>
      <p:sp>
        <p:nvSpPr>
          <p:cNvPr id="3" name="Tijdelijke aanduiding voor inhoud 2">
            <a:extLst>
              <a:ext uri="{FF2B5EF4-FFF2-40B4-BE49-F238E27FC236}">
                <a16:creationId xmlns:a16="http://schemas.microsoft.com/office/drawing/2014/main" id="{50C010EA-E0B4-1AA1-6C0D-2F8BDE945DB4}"/>
              </a:ext>
            </a:extLst>
          </p:cNvPr>
          <p:cNvSpPr>
            <a:spLocks noGrp="1"/>
          </p:cNvSpPr>
          <p:nvPr>
            <p:ph idx="1"/>
          </p:nvPr>
        </p:nvSpPr>
        <p:spPr>
          <a:xfrm>
            <a:off x="835825" y="1194363"/>
            <a:ext cx="15699575" cy="8077227"/>
          </a:xfrm>
        </p:spPr>
        <p:txBody>
          <a:bodyPr>
            <a:normAutofit/>
          </a:bodyPr>
          <a:lstStyle/>
          <a:p>
            <a:r>
              <a:rPr lang="en-US" sz="4400" dirty="0"/>
              <a:t>Set-up 1:  </a:t>
            </a:r>
          </a:p>
          <a:p>
            <a:pPr marL="86400" indent="0">
              <a:buNone/>
            </a:pPr>
            <a:r>
              <a:rPr lang="en-US" sz="4400" dirty="0"/>
              <a:t>   </a:t>
            </a:r>
            <a:r>
              <a:rPr lang="en-US" sz="4400" dirty="0">
                <a:sym typeface="Wingdings" panose="05000000000000000000" pitchFamily="2" charset="2"/>
              </a:rPr>
              <a:t> plastic scintillator cube</a:t>
            </a:r>
          </a:p>
          <a:p>
            <a:pPr marL="86400" indent="0">
              <a:buNone/>
            </a:pPr>
            <a:r>
              <a:rPr lang="en-US" sz="4400" dirty="0">
                <a:sym typeface="Wingdings" panose="05000000000000000000" pitchFamily="2" charset="2"/>
              </a:rPr>
              <a:t>    neutron screens</a:t>
            </a:r>
          </a:p>
          <a:p>
            <a:pPr marL="86400" indent="0">
              <a:buNone/>
            </a:pPr>
            <a:endParaRPr lang="en-US" sz="4400" dirty="0">
              <a:sym typeface="Wingdings" panose="05000000000000000000" pitchFamily="2" charset="2"/>
            </a:endParaRPr>
          </a:p>
          <a:p>
            <a:pPr marL="86400" indent="0">
              <a:buNone/>
            </a:pPr>
            <a:r>
              <a:rPr lang="en-US" sz="4400" dirty="0">
                <a:sym typeface="Wingdings" panose="05000000000000000000" pitchFamily="2" charset="2"/>
              </a:rPr>
              <a:t>    wavelength shifting fiber</a:t>
            </a:r>
          </a:p>
          <a:p>
            <a:pPr marL="86400" indent="0">
              <a:buNone/>
            </a:pPr>
            <a:r>
              <a:rPr lang="en-US" sz="4400" dirty="0">
                <a:sym typeface="Wingdings" panose="05000000000000000000" pitchFamily="2" charset="2"/>
              </a:rPr>
              <a:t>    </a:t>
            </a:r>
            <a:r>
              <a:rPr lang="en-US" sz="4400" dirty="0" err="1">
                <a:sym typeface="Wingdings" panose="05000000000000000000" pitchFamily="2" charset="2"/>
              </a:rPr>
              <a:t>SiPM</a:t>
            </a:r>
            <a:endParaRPr lang="en-US" sz="4400" dirty="0">
              <a:sym typeface="Wingdings" panose="05000000000000000000" pitchFamily="2" charset="2"/>
            </a:endParaRPr>
          </a:p>
          <a:p>
            <a:pPr marL="86400" indent="0">
              <a:buNone/>
            </a:pPr>
            <a:r>
              <a:rPr lang="en-US" sz="4400" dirty="0">
                <a:sym typeface="Wingdings" panose="05000000000000000000" pitchFamily="2" charset="2"/>
              </a:rPr>
              <a:t>    HV supply</a:t>
            </a:r>
          </a:p>
          <a:p>
            <a:pPr marL="86400" indent="0">
              <a:buNone/>
            </a:pPr>
            <a:r>
              <a:rPr lang="en-US" sz="4400" dirty="0">
                <a:sym typeface="Wingdings" panose="05000000000000000000" pitchFamily="2" charset="2"/>
              </a:rPr>
              <a:t>    oscilloscope</a:t>
            </a:r>
          </a:p>
          <a:p>
            <a:pPr marL="86400" indent="0">
              <a:lnSpc>
                <a:spcPct val="100000"/>
              </a:lnSpc>
              <a:buNone/>
            </a:pPr>
            <a:r>
              <a:rPr lang="en-US" dirty="0">
                <a:sym typeface="Wingdings" panose="05000000000000000000" pitchFamily="2" charset="2"/>
              </a:rPr>
              <a:t>   </a:t>
            </a:r>
            <a:r>
              <a:rPr lang="en-US" sz="4400" dirty="0">
                <a:sym typeface="Wingdings" panose="05000000000000000000" pitchFamily="2" charset="2"/>
              </a:rPr>
              <a:t> detects mostly muons, </a:t>
            </a:r>
          </a:p>
          <a:p>
            <a:pPr marL="86400" indent="0">
              <a:lnSpc>
                <a:spcPct val="100000"/>
              </a:lnSpc>
              <a:buNone/>
            </a:pPr>
            <a:r>
              <a:rPr lang="en-US" sz="4400" dirty="0">
                <a:sym typeface="Wingdings" panose="05000000000000000000" pitchFamily="2" charset="2"/>
              </a:rPr>
              <a:t>        sometimes neutrons</a:t>
            </a:r>
            <a:endParaRPr lang="en-US" dirty="0"/>
          </a:p>
        </p:txBody>
      </p:sp>
      <p:sp>
        <p:nvSpPr>
          <p:cNvPr id="4" name="Tijdelijke aanduiding voor dianummer 3">
            <a:extLst>
              <a:ext uri="{FF2B5EF4-FFF2-40B4-BE49-F238E27FC236}">
                <a16:creationId xmlns:a16="http://schemas.microsoft.com/office/drawing/2014/main" id="{2D7DD101-CA0D-42F7-3995-2C49C99BCF82}"/>
              </a:ext>
            </a:extLst>
          </p:cNvPr>
          <p:cNvSpPr>
            <a:spLocks noGrp="1"/>
          </p:cNvSpPr>
          <p:nvPr>
            <p:ph type="sldNum" sz="quarter" idx="12"/>
          </p:nvPr>
        </p:nvSpPr>
        <p:spPr/>
        <p:txBody>
          <a:bodyPr/>
          <a:lstStyle/>
          <a:p>
            <a:fld id="{7AE184E0-0BD4-4705-A12B-9B71DDE63301}" type="slidenum">
              <a:rPr lang="en-GB" noProof="0" smtClean="0"/>
              <a:t>16</a:t>
            </a:fld>
            <a:endParaRPr lang="en-GB" noProof="0" dirty="0"/>
          </a:p>
        </p:txBody>
      </p:sp>
      <p:pic>
        <p:nvPicPr>
          <p:cNvPr id="6" name="Afbeelding 5" descr="Afbeelding met doos, ontwerp&#10;&#10;Automatisch gegenereerde beschrijving">
            <a:extLst>
              <a:ext uri="{FF2B5EF4-FFF2-40B4-BE49-F238E27FC236}">
                <a16:creationId xmlns:a16="http://schemas.microsoft.com/office/drawing/2014/main" id="{E93CF854-52F5-D83B-E986-130530975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2381" y="1361957"/>
            <a:ext cx="4438739" cy="4590925"/>
          </a:xfrm>
          <a:prstGeom prst="rect">
            <a:avLst/>
          </a:prstGeom>
        </p:spPr>
      </p:pic>
      <p:pic>
        <p:nvPicPr>
          <p:cNvPr id="5" name="Afbeelding 4">
            <a:extLst>
              <a:ext uri="{FF2B5EF4-FFF2-40B4-BE49-F238E27FC236}">
                <a16:creationId xmlns:a16="http://schemas.microsoft.com/office/drawing/2014/main" id="{1BC13CB7-51E7-4468-C67F-69BC5EAF6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720" y="3867584"/>
            <a:ext cx="6901619" cy="584720"/>
          </a:xfrm>
          <a:prstGeom prst="rect">
            <a:avLst/>
          </a:prstGeom>
        </p:spPr>
      </p:pic>
    </p:spTree>
    <p:extLst>
      <p:ext uri="{BB962C8B-B14F-4D97-AF65-F5344CB8AC3E}">
        <p14:creationId xmlns:p14="http://schemas.microsoft.com/office/powerpoint/2010/main" val="2578892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BCF8-B6C5-1E71-826E-6FC35DC6D6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96FDFA-0549-24CE-B9CE-1261BFF6303D}"/>
              </a:ext>
            </a:extLst>
          </p:cNvPr>
          <p:cNvSpPr>
            <a:spLocks noGrp="1"/>
          </p:cNvSpPr>
          <p:nvPr>
            <p:ph type="title"/>
          </p:nvPr>
        </p:nvSpPr>
        <p:spPr/>
        <p:txBody>
          <a:bodyPr/>
          <a:lstStyle/>
          <a:p>
            <a:r>
              <a:rPr lang="en-US" dirty="0"/>
              <a:t>Scintillation detectors</a:t>
            </a:r>
          </a:p>
        </p:txBody>
      </p:sp>
      <p:sp>
        <p:nvSpPr>
          <p:cNvPr id="4" name="Tijdelijke aanduiding voor dianummer 3">
            <a:extLst>
              <a:ext uri="{FF2B5EF4-FFF2-40B4-BE49-F238E27FC236}">
                <a16:creationId xmlns:a16="http://schemas.microsoft.com/office/drawing/2014/main" id="{890F7145-CD1D-79FF-630C-073E7CA7B222}"/>
              </a:ext>
            </a:extLst>
          </p:cNvPr>
          <p:cNvSpPr>
            <a:spLocks noGrp="1"/>
          </p:cNvSpPr>
          <p:nvPr>
            <p:ph type="sldNum" sz="quarter" idx="12"/>
          </p:nvPr>
        </p:nvSpPr>
        <p:spPr/>
        <p:txBody>
          <a:bodyPr/>
          <a:lstStyle/>
          <a:p>
            <a:fld id="{7AE184E0-0BD4-4705-A12B-9B71DDE63301}" type="slidenum">
              <a:rPr lang="en-GB" noProof="0" smtClean="0"/>
              <a:t>17</a:t>
            </a:fld>
            <a:endParaRPr lang="en-GB" noProof="0" dirty="0"/>
          </a:p>
        </p:txBody>
      </p:sp>
      <p:sp>
        <p:nvSpPr>
          <p:cNvPr id="5" name="Tijdelijke aanduiding voor inhoud 4">
            <a:extLst>
              <a:ext uri="{FF2B5EF4-FFF2-40B4-BE49-F238E27FC236}">
                <a16:creationId xmlns:a16="http://schemas.microsoft.com/office/drawing/2014/main" id="{6834C73E-E74B-A033-335D-66419A57CCF7}"/>
              </a:ext>
            </a:extLst>
          </p:cNvPr>
          <p:cNvSpPr>
            <a:spLocks noGrp="1"/>
          </p:cNvSpPr>
          <p:nvPr>
            <p:ph idx="1"/>
          </p:nvPr>
        </p:nvSpPr>
        <p:spPr/>
        <p:txBody>
          <a:bodyPr>
            <a:noAutofit/>
          </a:bodyPr>
          <a:lstStyle/>
          <a:p>
            <a:r>
              <a:rPr lang="en-US" dirty="0"/>
              <a:t>Set-up 2</a:t>
            </a:r>
          </a:p>
          <a:p>
            <a:pPr marL="86400" indent="0">
              <a:buNone/>
            </a:pPr>
            <a:r>
              <a:rPr lang="en-US" dirty="0">
                <a:sym typeface="Wingdings" panose="05000000000000000000" pitchFamily="2" charset="2"/>
              </a:rPr>
              <a:t>		 4 cubes</a:t>
            </a:r>
          </a:p>
          <a:p>
            <a:pPr marL="86400" indent="0">
              <a:buNone/>
            </a:pPr>
            <a:r>
              <a:rPr lang="en-US" dirty="0">
                <a:sym typeface="Wingdings" panose="05000000000000000000" pitchFamily="2" charset="2"/>
              </a:rPr>
              <a:t>      mostly muons</a:t>
            </a:r>
            <a:endParaRPr lang="en-US" dirty="0"/>
          </a:p>
          <a:p>
            <a:pPr marL="86400" indent="0">
              <a:buNone/>
            </a:pPr>
            <a:endParaRPr lang="en-US" dirty="0"/>
          </a:p>
          <a:p>
            <a:r>
              <a:rPr lang="en-US" dirty="0"/>
              <a:t>Set-up 3</a:t>
            </a:r>
          </a:p>
          <a:p>
            <a:pPr marL="86400" indent="0">
              <a:buNone/>
            </a:pPr>
            <a:r>
              <a:rPr lang="en-US" dirty="0"/>
              <a:t>   </a:t>
            </a:r>
            <a:r>
              <a:rPr lang="en-US" dirty="0">
                <a:sym typeface="Wingdings" panose="05000000000000000000" pitchFamily="2" charset="2"/>
              </a:rPr>
              <a:t> small thermal neutron detector</a:t>
            </a:r>
          </a:p>
          <a:p>
            <a:pPr marL="86400" indent="0">
              <a:lnSpc>
                <a:spcPct val="110000"/>
              </a:lnSpc>
              <a:buNone/>
            </a:pPr>
            <a:r>
              <a:rPr lang="en-US" dirty="0">
                <a:sym typeface="Wingdings" panose="05000000000000000000" pitchFamily="2" charset="2"/>
              </a:rPr>
              <a:t>    should only be able to detect </a:t>
            </a:r>
          </a:p>
          <a:p>
            <a:pPr marL="86400" indent="0">
              <a:lnSpc>
                <a:spcPct val="110000"/>
              </a:lnSpc>
              <a:buNone/>
            </a:pPr>
            <a:r>
              <a:rPr lang="en-US" dirty="0">
                <a:sym typeface="Wingdings" panose="05000000000000000000" pitchFamily="2" charset="2"/>
              </a:rPr>
              <a:t>			neutrons</a:t>
            </a:r>
            <a:endParaRPr lang="en-US" dirty="0"/>
          </a:p>
        </p:txBody>
      </p:sp>
      <p:pic>
        <p:nvPicPr>
          <p:cNvPr id="6" name="Tijdelijke aanduiding voor inhoud 9">
            <a:extLst>
              <a:ext uri="{FF2B5EF4-FFF2-40B4-BE49-F238E27FC236}">
                <a16:creationId xmlns:a16="http://schemas.microsoft.com/office/drawing/2014/main" id="{594A2A81-52A6-8641-44C0-C1874EF38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333" y="5516339"/>
            <a:ext cx="6310307" cy="3125482"/>
          </a:xfrm>
          <a:prstGeom prst="rect">
            <a:avLst/>
          </a:prstGeom>
        </p:spPr>
      </p:pic>
      <p:pic>
        <p:nvPicPr>
          <p:cNvPr id="8" name="Picture 4" descr="Geen beschrijving beschikbaar.">
            <a:extLst>
              <a:ext uri="{FF2B5EF4-FFF2-40B4-BE49-F238E27FC236}">
                <a16:creationId xmlns:a16="http://schemas.microsoft.com/office/drawing/2014/main" id="{6112BE3C-5181-DC61-635B-AD51D9F4C7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84" t="1899" r="18278" b="4605"/>
          <a:stretch/>
        </p:blipFill>
        <p:spPr bwMode="auto">
          <a:xfrm>
            <a:off x="11030541" y="1111779"/>
            <a:ext cx="5967892" cy="3346221"/>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2368DD18-BEBB-5EFB-4627-E0A7C18852B3}"/>
              </a:ext>
            </a:extLst>
          </p:cNvPr>
          <p:cNvPicPr>
            <a:picLocks noChangeAspect="1"/>
          </p:cNvPicPr>
          <p:nvPr/>
        </p:nvPicPr>
        <p:blipFill>
          <a:blip r:embed="rId5"/>
          <a:srcRect t="28561" r="-1159" b="29579"/>
          <a:stretch/>
        </p:blipFill>
        <p:spPr>
          <a:xfrm>
            <a:off x="6862081" y="1115693"/>
            <a:ext cx="3641356" cy="3348501"/>
          </a:xfrm>
          <a:prstGeom prst="rect">
            <a:avLst/>
          </a:prstGeom>
        </p:spPr>
      </p:pic>
    </p:spTree>
    <p:extLst>
      <p:ext uri="{BB962C8B-B14F-4D97-AF65-F5344CB8AC3E}">
        <p14:creationId xmlns:p14="http://schemas.microsoft.com/office/powerpoint/2010/main" val="1485812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D518D-3A39-8908-1BA2-93FB242C24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F6CF00-C407-D418-CEDB-42F136EE60C3}"/>
              </a:ext>
            </a:extLst>
          </p:cNvPr>
          <p:cNvSpPr>
            <a:spLocks noGrp="1"/>
          </p:cNvSpPr>
          <p:nvPr>
            <p:ph type="ctrTitle"/>
          </p:nvPr>
        </p:nvSpPr>
        <p:spPr>
          <a:xfrm>
            <a:off x="1775983" y="2784762"/>
            <a:ext cx="15183366" cy="1655709"/>
          </a:xfrm>
        </p:spPr>
        <p:txBody>
          <a:bodyPr/>
          <a:lstStyle/>
          <a:p>
            <a:pPr algn="ctr"/>
            <a:r>
              <a:rPr lang="en-GB" sz="9000" dirty="0"/>
              <a:t>GEMs</a:t>
            </a:r>
          </a:p>
        </p:txBody>
      </p:sp>
      <p:sp>
        <p:nvSpPr>
          <p:cNvPr id="5" name="Slide Number Placeholder 4">
            <a:extLst>
              <a:ext uri="{FF2B5EF4-FFF2-40B4-BE49-F238E27FC236}">
                <a16:creationId xmlns:a16="http://schemas.microsoft.com/office/drawing/2014/main" id="{3C232D50-1046-A081-E88A-327028712D5F}"/>
              </a:ext>
            </a:extLst>
          </p:cNvPr>
          <p:cNvSpPr>
            <a:spLocks noGrp="1"/>
          </p:cNvSpPr>
          <p:nvPr>
            <p:ph type="sldNum" sz="quarter" idx="4"/>
          </p:nvPr>
        </p:nvSpPr>
        <p:spPr/>
        <p:txBody>
          <a:bodyPr/>
          <a:lstStyle/>
          <a:p>
            <a:fld id="{7AE184E0-0BD4-4705-A12B-9B71DDE63301}" type="slidenum">
              <a:rPr lang="en-GB" smtClean="0"/>
              <a:pPr/>
              <a:t>18</a:t>
            </a:fld>
            <a:endParaRPr lang="en-GB"/>
          </a:p>
        </p:txBody>
      </p:sp>
    </p:spTree>
    <p:extLst>
      <p:ext uri="{BB962C8B-B14F-4D97-AF65-F5344CB8AC3E}">
        <p14:creationId xmlns:p14="http://schemas.microsoft.com/office/powerpoint/2010/main" val="367036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C251A-DDBD-B55C-2A67-347F1318B1D0}"/>
              </a:ext>
            </a:extLst>
          </p:cNvPr>
          <p:cNvSpPr>
            <a:spLocks noGrp="1"/>
          </p:cNvSpPr>
          <p:nvPr>
            <p:ph type="title"/>
          </p:nvPr>
        </p:nvSpPr>
        <p:spPr/>
        <p:txBody>
          <a:bodyPr/>
          <a:lstStyle/>
          <a:p>
            <a:r>
              <a:rPr lang="en-US" dirty="0"/>
              <a:t>GEMs</a:t>
            </a:r>
          </a:p>
        </p:txBody>
      </p:sp>
      <p:sp>
        <p:nvSpPr>
          <p:cNvPr id="4" name="Tijdelijke aanduiding voor dianummer 3">
            <a:extLst>
              <a:ext uri="{FF2B5EF4-FFF2-40B4-BE49-F238E27FC236}">
                <a16:creationId xmlns:a16="http://schemas.microsoft.com/office/drawing/2014/main" id="{3CDA1D1A-FBDF-23F7-A624-C6DCC5AEA9D5}"/>
              </a:ext>
            </a:extLst>
          </p:cNvPr>
          <p:cNvSpPr>
            <a:spLocks noGrp="1"/>
          </p:cNvSpPr>
          <p:nvPr>
            <p:ph type="sldNum" sz="quarter" idx="12"/>
          </p:nvPr>
        </p:nvSpPr>
        <p:spPr/>
        <p:txBody>
          <a:bodyPr/>
          <a:lstStyle/>
          <a:p>
            <a:fld id="{7AE184E0-0BD4-4705-A12B-9B71DDE63301}" type="slidenum">
              <a:rPr lang="en-GB" noProof="0" smtClean="0"/>
              <a:t>19</a:t>
            </a:fld>
            <a:endParaRPr lang="en-GB" noProof="0" dirty="0"/>
          </a:p>
        </p:txBody>
      </p:sp>
      <p:pic>
        <p:nvPicPr>
          <p:cNvPr id="3074" name="Picture 2" descr="Geen beschrijving beschikbaar.">
            <a:extLst>
              <a:ext uri="{FF2B5EF4-FFF2-40B4-BE49-F238E27FC236}">
                <a16:creationId xmlns:a16="http://schemas.microsoft.com/office/drawing/2014/main" id="{DE9267CD-4060-A38E-3872-C389729253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92"/>
          <a:stretch/>
        </p:blipFill>
        <p:spPr bwMode="auto">
          <a:xfrm>
            <a:off x="2282884" y="1275812"/>
            <a:ext cx="8320775" cy="393701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DCD96FEF-20BF-5455-6838-D0137C79083D}"/>
              </a:ext>
            </a:extLst>
          </p:cNvPr>
          <p:cNvPicPr>
            <a:picLocks noChangeAspect="1"/>
          </p:cNvPicPr>
          <p:nvPr/>
        </p:nvPicPr>
        <p:blipFill>
          <a:blip r:embed="rId4"/>
          <a:stretch>
            <a:fillRect/>
          </a:stretch>
        </p:blipFill>
        <p:spPr>
          <a:xfrm>
            <a:off x="10859131" y="1275812"/>
            <a:ext cx="6169341" cy="8225788"/>
          </a:xfrm>
          <a:prstGeom prst="rect">
            <a:avLst/>
          </a:prstGeom>
        </p:spPr>
      </p:pic>
      <p:pic>
        <p:nvPicPr>
          <p:cNvPr id="6" name="Afbeelding 5">
            <a:extLst>
              <a:ext uri="{FF2B5EF4-FFF2-40B4-BE49-F238E27FC236}">
                <a16:creationId xmlns:a16="http://schemas.microsoft.com/office/drawing/2014/main" id="{F1C8E5DE-384B-A83C-C000-F3B43915E519}"/>
              </a:ext>
            </a:extLst>
          </p:cNvPr>
          <p:cNvPicPr>
            <a:picLocks noChangeAspect="1"/>
          </p:cNvPicPr>
          <p:nvPr/>
        </p:nvPicPr>
        <p:blipFill>
          <a:blip r:embed="rId5"/>
          <a:srcRect l="12168" t="25944" r="4929" b="18678"/>
          <a:stretch/>
        </p:blipFill>
        <p:spPr>
          <a:xfrm>
            <a:off x="2282885" y="5299399"/>
            <a:ext cx="8320775" cy="4168593"/>
          </a:xfrm>
          <a:prstGeom prst="rect">
            <a:avLst/>
          </a:prstGeom>
        </p:spPr>
      </p:pic>
    </p:spTree>
    <p:extLst>
      <p:ext uri="{BB962C8B-B14F-4D97-AF65-F5344CB8AC3E}">
        <p14:creationId xmlns:p14="http://schemas.microsoft.com/office/powerpoint/2010/main" val="264605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5983" y="2784762"/>
            <a:ext cx="15183366" cy="1655709"/>
          </a:xfrm>
        </p:spPr>
        <p:txBody>
          <a:bodyPr/>
          <a:lstStyle/>
          <a:p>
            <a:pPr algn="ctr"/>
            <a:r>
              <a:rPr lang="en-GB" sz="9000" dirty="0"/>
              <a:t>introduction</a:t>
            </a:r>
          </a:p>
        </p:txBody>
      </p:sp>
      <p:sp>
        <p:nvSpPr>
          <p:cNvPr id="5" name="Slide Number Placeholder 4"/>
          <p:cNvSpPr>
            <a:spLocks noGrp="1"/>
          </p:cNvSpPr>
          <p:nvPr>
            <p:ph type="sldNum" sz="quarter" idx="4"/>
          </p:nvPr>
        </p:nvSpPr>
        <p:spPr/>
        <p:txBody>
          <a:bodyPr/>
          <a:lstStyle/>
          <a:p>
            <a:fld id="{7AE184E0-0BD4-4705-A12B-9B71DDE63301}" type="slidenum">
              <a:rPr lang="en-GB" smtClean="0"/>
              <a:pPr/>
              <a:t>2</a:t>
            </a:fld>
            <a:endParaRPr lang="en-GB"/>
          </a:p>
        </p:txBody>
      </p:sp>
    </p:spTree>
    <p:extLst>
      <p:ext uri="{BB962C8B-B14F-4D97-AF65-F5344CB8AC3E}">
        <p14:creationId xmlns:p14="http://schemas.microsoft.com/office/powerpoint/2010/main" val="2760186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8E44E-067F-5240-473E-DB15977CC4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AC02BA-B79A-F9E5-E236-8913C4E4A0C1}"/>
              </a:ext>
            </a:extLst>
          </p:cNvPr>
          <p:cNvSpPr>
            <a:spLocks noGrp="1"/>
          </p:cNvSpPr>
          <p:nvPr>
            <p:ph type="ctrTitle"/>
          </p:nvPr>
        </p:nvSpPr>
        <p:spPr>
          <a:xfrm>
            <a:off x="1775983" y="2784762"/>
            <a:ext cx="15183366" cy="1655709"/>
          </a:xfrm>
        </p:spPr>
        <p:txBody>
          <a:bodyPr/>
          <a:lstStyle/>
          <a:p>
            <a:pPr algn="ctr"/>
            <a:r>
              <a:rPr lang="en-GB" sz="9000" dirty="0"/>
              <a:t>What to do next</a:t>
            </a:r>
          </a:p>
        </p:txBody>
      </p:sp>
      <p:sp>
        <p:nvSpPr>
          <p:cNvPr id="5" name="Slide Number Placeholder 4">
            <a:extLst>
              <a:ext uri="{FF2B5EF4-FFF2-40B4-BE49-F238E27FC236}">
                <a16:creationId xmlns:a16="http://schemas.microsoft.com/office/drawing/2014/main" id="{0F0D6A14-E539-9D74-A595-25E20C5C50D1}"/>
              </a:ext>
            </a:extLst>
          </p:cNvPr>
          <p:cNvSpPr>
            <a:spLocks noGrp="1"/>
          </p:cNvSpPr>
          <p:nvPr>
            <p:ph type="sldNum" sz="quarter" idx="4"/>
          </p:nvPr>
        </p:nvSpPr>
        <p:spPr/>
        <p:txBody>
          <a:bodyPr/>
          <a:lstStyle/>
          <a:p>
            <a:fld id="{7AE184E0-0BD4-4705-A12B-9B71DDE63301}" type="slidenum">
              <a:rPr lang="en-GB" smtClean="0"/>
              <a:pPr/>
              <a:t>20</a:t>
            </a:fld>
            <a:endParaRPr lang="en-GB"/>
          </a:p>
        </p:txBody>
      </p:sp>
    </p:spTree>
    <p:extLst>
      <p:ext uri="{BB962C8B-B14F-4D97-AF65-F5344CB8AC3E}">
        <p14:creationId xmlns:p14="http://schemas.microsoft.com/office/powerpoint/2010/main" val="2076482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4B03B-1FA8-8233-9BA0-1BDE34F84B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759F7E-6F1C-8A73-2B3F-F17BFCE3F3EE}"/>
              </a:ext>
            </a:extLst>
          </p:cNvPr>
          <p:cNvSpPr>
            <a:spLocks noGrp="1"/>
          </p:cNvSpPr>
          <p:nvPr>
            <p:ph type="title"/>
          </p:nvPr>
        </p:nvSpPr>
        <p:spPr/>
        <p:txBody>
          <a:bodyPr/>
          <a:lstStyle/>
          <a:p>
            <a:r>
              <a:rPr lang="en-US" dirty="0"/>
              <a:t>What to do next</a:t>
            </a:r>
          </a:p>
        </p:txBody>
      </p:sp>
      <p:sp>
        <p:nvSpPr>
          <p:cNvPr id="3" name="Tijdelijke aanduiding voor inhoud 2">
            <a:extLst>
              <a:ext uri="{FF2B5EF4-FFF2-40B4-BE49-F238E27FC236}">
                <a16:creationId xmlns:a16="http://schemas.microsoft.com/office/drawing/2014/main" id="{2A0942C9-9D7E-56A6-49F6-35E5C6063715}"/>
              </a:ext>
            </a:extLst>
          </p:cNvPr>
          <p:cNvSpPr>
            <a:spLocks noGrp="1"/>
          </p:cNvSpPr>
          <p:nvPr>
            <p:ph idx="1"/>
          </p:nvPr>
        </p:nvSpPr>
        <p:spPr/>
        <p:txBody>
          <a:bodyPr/>
          <a:lstStyle/>
          <a:p>
            <a:endParaRPr lang="en-US" dirty="0"/>
          </a:p>
          <a:p>
            <a:endParaRPr lang="en-US" dirty="0"/>
          </a:p>
          <a:p>
            <a:r>
              <a:rPr lang="en-US" dirty="0"/>
              <a:t>Simulations: URANOS, Geant4</a:t>
            </a:r>
          </a:p>
          <a:p>
            <a:r>
              <a:rPr lang="en-US" dirty="0"/>
              <a:t>Use digital scope for different set-ups</a:t>
            </a:r>
          </a:p>
          <a:p>
            <a:r>
              <a:rPr lang="en-US" dirty="0"/>
              <a:t>Comparative study of different sensors</a:t>
            </a:r>
          </a:p>
        </p:txBody>
      </p:sp>
      <p:sp>
        <p:nvSpPr>
          <p:cNvPr id="4" name="Tijdelijke aanduiding voor dianummer 3">
            <a:extLst>
              <a:ext uri="{FF2B5EF4-FFF2-40B4-BE49-F238E27FC236}">
                <a16:creationId xmlns:a16="http://schemas.microsoft.com/office/drawing/2014/main" id="{211D35EE-7206-BB2A-9225-B8179481AD87}"/>
              </a:ext>
            </a:extLst>
          </p:cNvPr>
          <p:cNvSpPr>
            <a:spLocks noGrp="1"/>
          </p:cNvSpPr>
          <p:nvPr>
            <p:ph type="sldNum" sz="quarter" idx="12"/>
          </p:nvPr>
        </p:nvSpPr>
        <p:spPr/>
        <p:txBody>
          <a:bodyPr/>
          <a:lstStyle/>
          <a:p>
            <a:fld id="{7AE184E0-0BD4-4705-A12B-9B71DDE63301}" type="slidenum">
              <a:rPr lang="en-GB" noProof="0" smtClean="0"/>
              <a:t>21</a:t>
            </a:fld>
            <a:endParaRPr lang="en-GB" noProof="0" dirty="0"/>
          </a:p>
        </p:txBody>
      </p:sp>
    </p:spTree>
    <p:extLst>
      <p:ext uri="{BB962C8B-B14F-4D97-AF65-F5344CB8AC3E}">
        <p14:creationId xmlns:p14="http://schemas.microsoft.com/office/powerpoint/2010/main" val="3101822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500" dirty="0"/>
              <a:t>Aiko Decaluwe</a:t>
            </a:r>
            <a:br>
              <a:rPr lang="en-GB" dirty="0"/>
            </a:br>
            <a:r>
              <a:rPr lang="en-GB" dirty="0"/>
              <a:t>Master student</a:t>
            </a:r>
            <a:br>
              <a:rPr lang="en-GB" dirty="0"/>
            </a:br>
            <a:br>
              <a:rPr lang="en-GB" dirty="0"/>
            </a:br>
            <a:r>
              <a:rPr lang="en-GB" dirty="0"/>
              <a:t>Experimental particle physics and gravity </a:t>
            </a:r>
            <a:br>
              <a:rPr lang="en-GB" cap="all" dirty="0"/>
            </a:br>
            <a:br>
              <a:rPr lang="en-GB" dirty="0"/>
            </a:br>
            <a:r>
              <a:rPr lang="en-GB" dirty="0"/>
              <a:t>E	Aiko.Decaluwe@ugent.be</a:t>
            </a:r>
            <a:br>
              <a:rPr lang="en-GB" dirty="0"/>
            </a:br>
            <a:br>
              <a:rPr lang="en-GB" dirty="0"/>
            </a:br>
            <a:r>
              <a:rPr lang="en-GB" dirty="0"/>
              <a:t>www.ugent.be</a:t>
            </a:r>
            <a:br>
              <a:rPr lang="en-GB" dirty="0"/>
            </a:br>
            <a:endParaRPr lang="en-GB" dirty="0"/>
          </a:p>
        </p:txBody>
      </p:sp>
      <p:sp>
        <p:nvSpPr>
          <p:cNvPr id="4" name="Tijdelijke aanduiding voor tekst 3"/>
          <p:cNvSpPr>
            <a:spLocks noGrp="1"/>
          </p:cNvSpPr>
          <p:nvPr>
            <p:ph type="body" sz="quarter" idx="10"/>
          </p:nvPr>
        </p:nvSpPr>
        <p:spPr/>
        <p:txBody>
          <a:bodyPr/>
          <a:lstStyle/>
          <a:p>
            <a:r>
              <a:rPr lang="nl-NL"/>
              <a:t>Universiteit Gent</a:t>
            </a:r>
            <a:br>
              <a:rPr lang="nl-NL" dirty="0"/>
            </a:br>
            <a:r>
              <a:rPr lang="nl-NL"/>
              <a:t>@ugent</a:t>
            </a:r>
          </a:p>
          <a:p>
            <a:r>
              <a:rPr lang="nl-NL"/>
              <a:t>@ugent</a:t>
            </a:r>
            <a:br>
              <a:rPr lang="nl-NL" dirty="0"/>
            </a:br>
            <a:r>
              <a:rPr lang="nl-NL" dirty="0" err="1"/>
              <a:t>Ghent</a:t>
            </a:r>
            <a:r>
              <a:rPr lang="nl-NL" dirty="0"/>
              <a:t> University</a:t>
            </a:r>
          </a:p>
          <a:p>
            <a:endParaRPr lang="nl-NL"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2000" y="3161604"/>
            <a:ext cx="280417" cy="335281"/>
          </a:xfrm>
          <a:prstGeom prst="rect">
            <a:avLst/>
          </a:prstGeom>
        </p:spPr>
      </p:pic>
      <p:pic>
        <p:nvPicPr>
          <p:cNvPr id="8" name="Picture 11">
            <a:extLst>
              <a:ext uri="{FF2B5EF4-FFF2-40B4-BE49-F238E27FC236}">
                <a16:creationId xmlns:a16="http://schemas.microsoft.com/office/drawing/2014/main" id="{D8855CE0-DA1E-47E6-9AFE-EA2A510D6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351" y="4122000"/>
            <a:ext cx="280643" cy="280800"/>
          </a:xfrm>
          <a:prstGeom prst="rect">
            <a:avLst/>
          </a:prstGeom>
        </p:spPr>
      </p:pic>
      <p:pic>
        <p:nvPicPr>
          <p:cNvPr id="9" name="Picture 12">
            <a:extLst>
              <a:ext uri="{FF2B5EF4-FFF2-40B4-BE49-F238E27FC236}">
                <a16:creationId xmlns:a16="http://schemas.microsoft.com/office/drawing/2014/main" id="{50788195-BE0F-443B-A2BC-32526DC610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0351" y="4560042"/>
            <a:ext cx="280417" cy="280417"/>
          </a:xfrm>
          <a:prstGeom prst="rect">
            <a:avLst/>
          </a:prstGeom>
        </p:spPr>
      </p:pic>
      <p:pic>
        <p:nvPicPr>
          <p:cNvPr id="3" name="Picture Placeholder 27">
            <a:hlinkClick r:id="rId5"/>
            <a:extLst>
              <a:ext uri="{FF2B5EF4-FFF2-40B4-BE49-F238E27FC236}">
                <a16:creationId xmlns:a16="http://schemas.microsoft.com/office/drawing/2014/main" id="{B43B96B5-64D3-0B01-64BE-8A9A9A013AA1}"/>
              </a:ext>
            </a:extLst>
          </p:cNvPr>
          <p:cNvPicPr>
            <a:picLocks noGrp="1" noChangeAspect="1"/>
          </p:cNvPicPr>
          <p:nvPr/>
        </p:nvPicPr>
        <p:blipFill>
          <a:blip r:embed="rId6">
            <a:extLst>
              <a:ext uri="{96DAC541-7B7A-43D3-8B79-37D633B846F1}">
                <asvg:svgBlip xmlns:asvg="http://schemas.microsoft.com/office/drawing/2016/SVG/main" r:embed="rId7"/>
              </a:ext>
            </a:extLst>
          </a:blip>
          <a:srcRect t="220" b="220"/>
          <a:stretch>
            <a:fillRect/>
          </a:stretch>
        </p:blipFill>
        <p:spPr>
          <a:xfrm>
            <a:off x="8706929" y="3669791"/>
            <a:ext cx="280417" cy="280417"/>
          </a:xfrm>
          <a:prstGeom prst="rect">
            <a:avLst/>
          </a:prstGeom>
        </p:spPr>
      </p:pic>
    </p:spTree>
    <p:extLst>
      <p:ext uri="{BB962C8B-B14F-4D97-AF65-F5344CB8AC3E}">
        <p14:creationId xmlns:p14="http://schemas.microsoft.com/office/powerpoint/2010/main" val="411963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E0FA1-C050-7906-0E02-D1B91E6104F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DBE4AB-14BD-BE5B-B805-1491E2F504D9}"/>
              </a:ext>
            </a:extLst>
          </p:cNvPr>
          <p:cNvSpPr>
            <a:spLocks noGrp="1"/>
          </p:cNvSpPr>
          <p:nvPr>
            <p:ph type="title"/>
          </p:nvPr>
        </p:nvSpPr>
        <p:spPr/>
        <p:txBody>
          <a:bodyPr/>
          <a:lstStyle/>
          <a:p>
            <a:r>
              <a:rPr lang="en-GB" dirty="0"/>
              <a:t>From neutron count to soil moisture</a:t>
            </a:r>
          </a:p>
        </p:txBody>
      </p:sp>
      <p:sp>
        <p:nvSpPr>
          <p:cNvPr id="3" name="Content Placeholder 2">
            <a:extLst>
              <a:ext uri="{FF2B5EF4-FFF2-40B4-BE49-F238E27FC236}">
                <a16:creationId xmlns:a16="http://schemas.microsoft.com/office/drawing/2014/main" id="{830CD43A-650D-4620-148F-330A86BC62D1}"/>
              </a:ext>
            </a:extLst>
          </p:cNvPr>
          <p:cNvSpPr>
            <a:spLocks noGrp="1"/>
          </p:cNvSpPr>
          <p:nvPr>
            <p:ph idx="1"/>
          </p:nvPr>
        </p:nvSpPr>
        <p:spPr>
          <a:xfrm>
            <a:off x="812825" y="1328835"/>
            <a:ext cx="15699575" cy="6666849"/>
          </a:xfrm>
        </p:spPr>
        <p:txBody>
          <a:bodyPr>
            <a:normAutofit fontScale="25000" lnSpcReduction="20000"/>
          </a:bodyPr>
          <a:lstStyle/>
          <a:p>
            <a:r>
              <a:rPr lang="en-GB" sz="19200" dirty="0"/>
              <a:t>invert to find N</a:t>
            </a:r>
            <a:r>
              <a:rPr lang="en-GB" sz="19200" baseline="-25000" dirty="0"/>
              <a:t>0</a:t>
            </a:r>
          </a:p>
          <a:p>
            <a:endParaRPr lang="en-GB" sz="14800" dirty="0"/>
          </a:p>
          <a:p>
            <a:endParaRPr lang="en-GB" sz="14800" dirty="0"/>
          </a:p>
          <a:p>
            <a:endParaRPr lang="en-GB" sz="14800" dirty="0"/>
          </a:p>
          <a:p>
            <a:pPr marL="86400" indent="0">
              <a:buNone/>
            </a:pPr>
            <a:endParaRPr lang="en-GB" sz="14800" dirty="0"/>
          </a:p>
          <a:p>
            <a:endParaRPr lang="en-GB" sz="14800" dirty="0"/>
          </a:p>
          <a:p>
            <a:endParaRPr lang="en-GB" sz="14800" dirty="0"/>
          </a:p>
          <a:p>
            <a:endParaRPr lang="en-GB" sz="14800" dirty="0"/>
          </a:p>
          <a:p>
            <a:r>
              <a:rPr lang="en-GB" sz="19200" dirty="0"/>
              <a:t>Probe measures N and calculates </a:t>
            </a:r>
            <a:r>
              <a:rPr lang="el-GR" sz="19200" dirty="0"/>
              <a:t>θ</a:t>
            </a:r>
            <a:endParaRPr lang="en-GB" sz="19200" dirty="0"/>
          </a:p>
          <a:p>
            <a:endParaRPr lang="en-GB" sz="14800" baseline="-25000" dirty="0"/>
          </a:p>
          <a:p>
            <a:endParaRPr lang="en-GB" sz="14800" baseline="-25000" dirty="0"/>
          </a:p>
          <a:p>
            <a:endParaRPr lang="en-GB" sz="12000" baseline="-25000" dirty="0"/>
          </a:p>
          <a:p>
            <a:endParaRPr lang="en-GB" baseline="-25000" dirty="0"/>
          </a:p>
          <a:p>
            <a:pPr marL="86400" indent="0">
              <a:buNone/>
            </a:pPr>
            <a:endParaRPr lang="en-GB" baseline="-25000" dirty="0"/>
          </a:p>
          <a:p>
            <a:endParaRPr lang="en-GB" dirty="0"/>
          </a:p>
          <a:p>
            <a:endParaRPr lang="en-GB" dirty="0"/>
          </a:p>
          <a:p>
            <a:endParaRPr lang="en-GB" dirty="0"/>
          </a:p>
          <a:p>
            <a:endParaRPr lang="en-GB" dirty="0"/>
          </a:p>
          <a:p>
            <a:endParaRPr lang="en-GB" dirty="0"/>
          </a:p>
          <a:p>
            <a:pPr marL="86400" indent="0">
              <a:buNone/>
            </a:pPr>
            <a:r>
              <a:rPr lang="en-GB" dirty="0"/>
              <a:t> </a:t>
            </a:r>
          </a:p>
        </p:txBody>
      </p:sp>
      <p:sp>
        <p:nvSpPr>
          <p:cNvPr id="8" name="Slide Number Placeholder 7">
            <a:extLst>
              <a:ext uri="{FF2B5EF4-FFF2-40B4-BE49-F238E27FC236}">
                <a16:creationId xmlns:a16="http://schemas.microsoft.com/office/drawing/2014/main" id="{A9F2CFE5-C687-FFD9-9C0F-36EF103C1A2F}"/>
              </a:ext>
            </a:extLst>
          </p:cNvPr>
          <p:cNvSpPr>
            <a:spLocks noGrp="1"/>
          </p:cNvSpPr>
          <p:nvPr>
            <p:ph type="sldNum" sz="quarter" idx="12"/>
          </p:nvPr>
        </p:nvSpPr>
        <p:spPr/>
        <p:txBody>
          <a:bodyPr/>
          <a:lstStyle/>
          <a:p>
            <a:fld id="{7AE184E0-0BD4-4705-A12B-9B71DDE63301}" type="slidenum">
              <a:rPr lang="en-GB" smtClean="0"/>
              <a:t>23</a:t>
            </a:fld>
            <a:endParaRPr lang="en-GB"/>
          </a:p>
        </p:txBody>
      </p:sp>
      <p:pic>
        <p:nvPicPr>
          <p:cNvPr id="2" name="Afbeelding 1" descr="Afbeelding met Lettertype, tekst, wit, lijn&#10;&#10;Automatisch gegenereerde beschrijving">
            <a:extLst>
              <a:ext uri="{FF2B5EF4-FFF2-40B4-BE49-F238E27FC236}">
                <a16:creationId xmlns:a16="http://schemas.microsoft.com/office/drawing/2014/main" id="{15FCE52D-74A7-C1DC-6CF8-DAF3DB168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698" y="2690038"/>
            <a:ext cx="8127827" cy="2757202"/>
          </a:xfrm>
          <a:prstGeom prst="rect">
            <a:avLst/>
          </a:prstGeom>
        </p:spPr>
      </p:pic>
    </p:spTree>
    <p:extLst>
      <p:ext uri="{BB962C8B-B14F-4D97-AF65-F5344CB8AC3E}">
        <p14:creationId xmlns:p14="http://schemas.microsoft.com/office/powerpoint/2010/main" val="198395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BF103-098A-0A79-0972-119518641289}"/>
              </a:ext>
            </a:extLst>
          </p:cNvPr>
          <p:cNvSpPr>
            <a:spLocks noGrp="1"/>
          </p:cNvSpPr>
          <p:nvPr>
            <p:ph type="title"/>
          </p:nvPr>
        </p:nvSpPr>
        <p:spPr/>
        <p:txBody>
          <a:bodyPr/>
          <a:lstStyle/>
          <a:p>
            <a:r>
              <a:rPr lang="en-US" dirty="0"/>
              <a:t>Corrections to neutron count</a:t>
            </a:r>
          </a:p>
        </p:txBody>
      </p:sp>
      <p:sp>
        <p:nvSpPr>
          <p:cNvPr id="4" name="Tijdelijke aanduiding voor dianummer 3">
            <a:extLst>
              <a:ext uri="{FF2B5EF4-FFF2-40B4-BE49-F238E27FC236}">
                <a16:creationId xmlns:a16="http://schemas.microsoft.com/office/drawing/2014/main" id="{87C7BB3B-6AC3-D46B-BAF5-92B64BFAE62A}"/>
              </a:ext>
            </a:extLst>
          </p:cNvPr>
          <p:cNvSpPr>
            <a:spLocks noGrp="1"/>
          </p:cNvSpPr>
          <p:nvPr>
            <p:ph type="sldNum" sz="quarter" idx="12"/>
          </p:nvPr>
        </p:nvSpPr>
        <p:spPr/>
        <p:txBody>
          <a:bodyPr/>
          <a:lstStyle/>
          <a:p>
            <a:fld id="{7AE184E0-0BD4-4705-A12B-9B71DDE63301}" type="slidenum">
              <a:rPr lang="en-GB" noProof="0" smtClean="0"/>
              <a:t>24</a:t>
            </a:fld>
            <a:endParaRPr lang="en-GB" noProof="0" dirty="0"/>
          </a:p>
        </p:txBody>
      </p:sp>
      <p:sp>
        <p:nvSpPr>
          <p:cNvPr id="5" name="Tijdelijke aanduiding voor inhoud 4">
            <a:extLst>
              <a:ext uri="{FF2B5EF4-FFF2-40B4-BE49-F238E27FC236}">
                <a16:creationId xmlns:a16="http://schemas.microsoft.com/office/drawing/2014/main" id="{AF904464-CE25-5BC3-984A-CBA5A2BF5639}"/>
              </a:ext>
            </a:extLst>
          </p:cNvPr>
          <p:cNvSpPr>
            <a:spLocks noGrp="1"/>
          </p:cNvSpPr>
          <p:nvPr>
            <p:ph idx="1"/>
          </p:nvPr>
        </p:nvSpPr>
        <p:spPr>
          <a:xfrm>
            <a:off x="835825" y="1658678"/>
            <a:ext cx="15699575" cy="6231685"/>
          </a:xfrm>
        </p:spPr>
        <p:txBody>
          <a:bodyPr/>
          <a:lstStyle/>
          <a:p>
            <a:pPr marL="1000800" indent="-914400">
              <a:lnSpc>
                <a:spcPct val="150000"/>
              </a:lnSpc>
              <a:buAutoNum type="arabicParenR"/>
            </a:pPr>
            <a:r>
              <a:rPr lang="en-US" dirty="0"/>
              <a:t>Atmospheric pressure</a:t>
            </a:r>
          </a:p>
          <a:p>
            <a:pPr marL="1000800" indent="-914400">
              <a:lnSpc>
                <a:spcPct val="150000"/>
              </a:lnSpc>
              <a:buAutoNum type="arabicParenR"/>
            </a:pPr>
            <a:r>
              <a:rPr lang="en-US" dirty="0"/>
              <a:t>Air humidity</a:t>
            </a:r>
          </a:p>
          <a:p>
            <a:pPr marL="1000800" indent="-914400">
              <a:lnSpc>
                <a:spcPct val="150000"/>
              </a:lnSpc>
              <a:buAutoNum type="arabicParenR"/>
            </a:pPr>
            <a:r>
              <a:rPr lang="en-US" dirty="0"/>
              <a:t>Incoming neutrons</a:t>
            </a:r>
          </a:p>
          <a:p>
            <a:pPr marL="1000800" indent="-914400">
              <a:lnSpc>
                <a:spcPct val="150000"/>
              </a:lnSpc>
              <a:buAutoNum type="arabicParenR"/>
            </a:pPr>
            <a:r>
              <a:rPr lang="en-US" dirty="0"/>
              <a:t>biomass</a:t>
            </a:r>
          </a:p>
        </p:txBody>
      </p:sp>
      <p:pic>
        <p:nvPicPr>
          <p:cNvPr id="7" name="Tijdelijke aanduiding voor inhoud 5" descr="Afbeelding met Lettertype, tekst, typografie, kalligrafie&#10;&#10;Automatisch gegenereerde beschrijving">
            <a:extLst>
              <a:ext uri="{FF2B5EF4-FFF2-40B4-BE49-F238E27FC236}">
                <a16:creationId xmlns:a16="http://schemas.microsoft.com/office/drawing/2014/main" id="{A87761A1-78F2-0E9D-2696-C56FD9537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301" y="6704039"/>
            <a:ext cx="8995587" cy="1122416"/>
          </a:xfrm>
          <a:prstGeom prst="rect">
            <a:avLst/>
          </a:prstGeom>
        </p:spPr>
      </p:pic>
    </p:spTree>
    <p:extLst>
      <p:ext uri="{BB962C8B-B14F-4D97-AF65-F5344CB8AC3E}">
        <p14:creationId xmlns:p14="http://schemas.microsoft.com/office/powerpoint/2010/main" val="2240015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2EF74-3642-C90A-CC58-1334D2522C6D}"/>
              </a:ext>
            </a:extLst>
          </p:cNvPr>
          <p:cNvSpPr>
            <a:spLocks noGrp="1"/>
          </p:cNvSpPr>
          <p:nvPr>
            <p:ph type="title"/>
          </p:nvPr>
        </p:nvSpPr>
        <p:spPr/>
        <p:txBody>
          <a:bodyPr/>
          <a:lstStyle/>
          <a:p>
            <a:r>
              <a:rPr lang="en-US" dirty="0"/>
              <a:t>Calibration</a:t>
            </a:r>
          </a:p>
        </p:txBody>
      </p:sp>
      <p:sp>
        <p:nvSpPr>
          <p:cNvPr id="3" name="Tijdelijke aanduiding voor inhoud 2">
            <a:extLst>
              <a:ext uri="{FF2B5EF4-FFF2-40B4-BE49-F238E27FC236}">
                <a16:creationId xmlns:a16="http://schemas.microsoft.com/office/drawing/2014/main" id="{34C3D3A7-9C7E-BC10-F87E-B7EF2C1128D1}"/>
              </a:ext>
            </a:extLst>
          </p:cNvPr>
          <p:cNvSpPr>
            <a:spLocks noGrp="1"/>
          </p:cNvSpPr>
          <p:nvPr>
            <p:ph idx="1"/>
          </p:nvPr>
        </p:nvSpPr>
        <p:spPr>
          <a:xfrm>
            <a:off x="835825" y="1194364"/>
            <a:ext cx="15699575" cy="8273628"/>
          </a:xfrm>
        </p:spPr>
        <p:txBody>
          <a:bodyPr/>
          <a:lstStyle/>
          <a:p>
            <a:pPr marL="86400" indent="0">
              <a:buNone/>
            </a:pPr>
            <a:r>
              <a:rPr lang="en-US" dirty="0"/>
              <a:t>Gravimetric method: N</a:t>
            </a:r>
            <a:r>
              <a:rPr lang="en-US" baseline="-25000" dirty="0"/>
              <a:t>0</a:t>
            </a:r>
          </a:p>
          <a:p>
            <a:pPr marL="86400" indent="0">
              <a:buNone/>
            </a:pPr>
            <a:r>
              <a:rPr lang="en-US" dirty="0"/>
              <a:t>    </a:t>
            </a:r>
            <a:r>
              <a:rPr lang="en-US" sz="4400" dirty="0"/>
              <a:t>1) 72 samples</a:t>
            </a:r>
          </a:p>
          <a:p>
            <a:pPr marL="86400" indent="0">
              <a:buNone/>
            </a:pPr>
            <a:r>
              <a:rPr lang="en-US" sz="4400" dirty="0"/>
              <a:t>    2) weigh samples</a:t>
            </a:r>
          </a:p>
          <a:p>
            <a:pPr marL="86400" indent="0">
              <a:buNone/>
            </a:pPr>
            <a:r>
              <a:rPr lang="en-US" sz="4400" dirty="0"/>
              <a:t>    3) dry in oven</a:t>
            </a:r>
          </a:p>
          <a:p>
            <a:pPr marL="86400" indent="0">
              <a:buNone/>
            </a:pPr>
            <a:r>
              <a:rPr lang="en-US" sz="4400" dirty="0"/>
              <a:t>    4) weigh samples again</a:t>
            </a:r>
          </a:p>
          <a:p>
            <a:pPr marL="86400" indent="0">
              <a:buNone/>
            </a:pPr>
            <a:r>
              <a:rPr lang="en-US" sz="4400" dirty="0"/>
              <a:t>    5) soil moisture of every sample: </a:t>
            </a:r>
          </a:p>
          <a:p>
            <a:pPr marL="86400" indent="0">
              <a:buNone/>
            </a:pPr>
            <a:r>
              <a:rPr lang="en-US" sz="4400" dirty="0"/>
              <a:t>    6) take average</a:t>
            </a:r>
          </a:p>
          <a:p>
            <a:pPr marL="86400" indent="0">
              <a:buNone/>
            </a:pPr>
            <a:r>
              <a:rPr lang="en-US" sz="4400" dirty="0"/>
              <a:t>					</a:t>
            </a:r>
            <a:r>
              <a:rPr lang="en-US" sz="4400" dirty="0">
                <a:sym typeface="Wingdings" panose="05000000000000000000" pitchFamily="2" charset="2"/>
              </a:rPr>
              <a:t> problem: sensitivity CRNS</a:t>
            </a:r>
          </a:p>
          <a:p>
            <a:pPr marL="86400" indent="0">
              <a:buNone/>
            </a:pPr>
            <a:r>
              <a:rPr lang="en-US" sz="4400" dirty="0">
                <a:sym typeface="Wingdings" panose="05000000000000000000" pitchFamily="2" charset="2"/>
              </a:rPr>
              <a:t>             	 solution: weighted average</a:t>
            </a:r>
            <a:r>
              <a:rPr lang="en-US" sz="4400" dirty="0"/>
              <a:t> </a:t>
            </a:r>
          </a:p>
        </p:txBody>
      </p:sp>
      <p:sp>
        <p:nvSpPr>
          <p:cNvPr id="4" name="Tijdelijke aanduiding voor dianummer 3">
            <a:extLst>
              <a:ext uri="{FF2B5EF4-FFF2-40B4-BE49-F238E27FC236}">
                <a16:creationId xmlns:a16="http://schemas.microsoft.com/office/drawing/2014/main" id="{530CB841-5E0E-5A30-5417-76B9558BF426}"/>
              </a:ext>
            </a:extLst>
          </p:cNvPr>
          <p:cNvSpPr>
            <a:spLocks noGrp="1"/>
          </p:cNvSpPr>
          <p:nvPr>
            <p:ph type="sldNum" sz="quarter" idx="12"/>
          </p:nvPr>
        </p:nvSpPr>
        <p:spPr/>
        <p:txBody>
          <a:bodyPr/>
          <a:lstStyle/>
          <a:p>
            <a:fld id="{7AE184E0-0BD4-4705-A12B-9B71DDE63301}" type="slidenum">
              <a:rPr lang="en-GB" noProof="0" smtClean="0"/>
              <a:t>25</a:t>
            </a:fld>
            <a:endParaRPr lang="en-GB" noProof="0" dirty="0"/>
          </a:p>
        </p:txBody>
      </p:sp>
      <p:pic>
        <p:nvPicPr>
          <p:cNvPr id="9" name="Afbeelding 8" descr="Afbeelding met Lettertype, tekst, lijn, handschrift&#10;&#10;Automatisch gegenereerde beschrijving">
            <a:extLst>
              <a:ext uri="{FF2B5EF4-FFF2-40B4-BE49-F238E27FC236}">
                <a16:creationId xmlns:a16="http://schemas.microsoft.com/office/drawing/2014/main" id="{70E4C852-3E09-DC27-1544-E81A0952A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086" y="5205800"/>
            <a:ext cx="4902762" cy="1253595"/>
          </a:xfrm>
          <a:prstGeom prst="rect">
            <a:avLst/>
          </a:prstGeom>
        </p:spPr>
      </p:pic>
      <p:pic>
        <p:nvPicPr>
          <p:cNvPr id="6" name="Afbeelding 5" descr="Afbeelding met schermopname, tekst, kaart&#10;&#10;Automatisch gegenereerde beschrijving">
            <a:extLst>
              <a:ext uri="{FF2B5EF4-FFF2-40B4-BE49-F238E27FC236}">
                <a16:creationId xmlns:a16="http://schemas.microsoft.com/office/drawing/2014/main" id="{C670F12D-66C7-06D5-2CF8-907809691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399" y="1"/>
            <a:ext cx="7280275" cy="5228822"/>
          </a:xfrm>
          <a:prstGeom prst="rect">
            <a:avLst/>
          </a:prstGeom>
        </p:spPr>
      </p:pic>
    </p:spTree>
    <p:extLst>
      <p:ext uri="{BB962C8B-B14F-4D97-AF65-F5344CB8AC3E}">
        <p14:creationId xmlns:p14="http://schemas.microsoft.com/office/powerpoint/2010/main" val="97618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AD9C9-C21D-B5D4-A99E-D7895E1A7D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36BA2C-65D2-E681-4364-A5528A6E1C5F}"/>
              </a:ext>
            </a:extLst>
          </p:cNvPr>
          <p:cNvSpPr>
            <a:spLocks noGrp="1"/>
          </p:cNvSpPr>
          <p:nvPr>
            <p:ph type="title"/>
          </p:nvPr>
        </p:nvSpPr>
        <p:spPr/>
        <p:txBody>
          <a:bodyPr/>
          <a:lstStyle/>
          <a:p>
            <a:r>
              <a:rPr lang="en-US" dirty="0"/>
              <a:t>Calibration: weighted average</a:t>
            </a:r>
          </a:p>
        </p:txBody>
      </p:sp>
      <p:sp>
        <p:nvSpPr>
          <p:cNvPr id="3" name="Tijdelijke aanduiding voor inhoud 2">
            <a:extLst>
              <a:ext uri="{FF2B5EF4-FFF2-40B4-BE49-F238E27FC236}">
                <a16:creationId xmlns:a16="http://schemas.microsoft.com/office/drawing/2014/main" id="{89143902-0504-3823-BA13-65AD9B728E58}"/>
              </a:ext>
            </a:extLst>
          </p:cNvPr>
          <p:cNvSpPr>
            <a:spLocks noGrp="1"/>
          </p:cNvSpPr>
          <p:nvPr>
            <p:ph idx="1"/>
          </p:nvPr>
        </p:nvSpPr>
        <p:spPr/>
        <p:txBody>
          <a:bodyPr/>
          <a:lstStyle/>
          <a:p>
            <a:pPr marL="86400" indent="0">
              <a:lnSpc>
                <a:spcPct val="100000"/>
              </a:lnSpc>
              <a:buNone/>
            </a:pPr>
            <a:r>
              <a:rPr lang="en-US" dirty="0"/>
              <a:t>1) </a:t>
            </a:r>
            <a:r>
              <a:rPr lang="en-US" sz="4400" dirty="0"/>
              <a:t>Estimate average value</a:t>
            </a:r>
          </a:p>
          <a:p>
            <a:pPr marL="86400" indent="0">
              <a:lnSpc>
                <a:spcPct val="100000"/>
              </a:lnSpc>
              <a:buNone/>
            </a:pPr>
            <a:r>
              <a:rPr lang="en-US" sz="4400" dirty="0"/>
              <a:t>2) Calculate the penetration depth D of </a:t>
            </a:r>
          </a:p>
          <a:p>
            <a:pPr marL="86400" indent="0">
              <a:lnSpc>
                <a:spcPct val="100000"/>
              </a:lnSpc>
              <a:buNone/>
            </a:pPr>
            <a:r>
              <a:rPr lang="en-US" sz="4400" dirty="0"/>
              <a:t>     the neutrons for each profile P</a:t>
            </a:r>
          </a:p>
          <a:p>
            <a:pPr marL="86400" indent="0">
              <a:lnSpc>
                <a:spcPct val="100000"/>
              </a:lnSpc>
              <a:buNone/>
            </a:pPr>
            <a:r>
              <a:rPr lang="en-US" sz="4400" dirty="0"/>
              <a:t>3) Vertically average the values </a:t>
            </a:r>
            <a:r>
              <a:rPr lang="en-US" sz="4400" dirty="0" err="1"/>
              <a:t>θ</a:t>
            </a:r>
            <a:r>
              <a:rPr lang="en-US" sz="4400" baseline="-25000" dirty="0" err="1"/>
              <a:t>P,L</a:t>
            </a:r>
            <a:r>
              <a:rPr lang="en-US" sz="4400" baseline="-25000" dirty="0"/>
              <a:t> </a:t>
            </a:r>
            <a:r>
              <a:rPr lang="en-US" sz="4400" dirty="0"/>
              <a:t>over</a:t>
            </a:r>
          </a:p>
          <a:p>
            <a:pPr marL="86400" indent="0">
              <a:lnSpc>
                <a:spcPct val="100000"/>
              </a:lnSpc>
              <a:buNone/>
            </a:pPr>
            <a:r>
              <a:rPr lang="en-US" sz="4400" dirty="0"/>
              <a:t>     layers L, to obtain a weighted</a:t>
            </a:r>
          </a:p>
          <a:p>
            <a:pPr marL="86400" indent="0">
              <a:lnSpc>
                <a:spcPct val="100000"/>
              </a:lnSpc>
              <a:buNone/>
            </a:pPr>
            <a:r>
              <a:rPr lang="en-US" sz="4400" dirty="0"/>
              <a:t>     average for each profile P</a:t>
            </a:r>
          </a:p>
        </p:txBody>
      </p:sp>
      <p:sp>
        <p:nvSpPr>
          <p:cNvPr id="4" name="Tijdelijke aanduiding voor dianummer 3">
            <a:extLst>
              <a:ext uri="{FF2B5EF4-FFF2-40B4-BE49-F238E27FC236}">
                <a16:creationId xmlns:a16="http://schemas.microsoft.com/office/drawing/2014/main" id="{086EAC0C-3DAC-A793-766A-76D9B84C0794}"/>
              </a:ext>
            </a:extLst>
          </p:cNvPr>
          <p:cNvSpPr>
            <a:spLocks noGrp="1"/>
          </p:cNvSpPr>
          <p:nvPr>
            <p:ph type="sldNum" sz="quarter" idx="12"/>
          </p:nvPr>
        </p:nvSpPr>
        <p:spPr/>
        <p:txBody>
          <a:bodyPr/>
          <a:lstStyle/>
          <a:p>
            <a:fld id="{7AE184E0-0BD4-4705-A12B-9B71DDE63301}" type="slidenum">
              <a:rPr lang="en-GB" noProof="0" smtClean="0"/>
              <a:t>26</a:t>
            </a:fld>
            <a:endParaRPr lang="en-GB" noProof="0" dirty="0"/>
          </a:p>
        </p:txBody>
      </p:sp>
      <p:pic>
        <p:nvPicPr>
          <p:cNvPr id="6" name="Afbeelding 5" descr="Afbeelding met tekst, diagram, Plan, schermopname&#10;&#10;Automatisch gegenereerde beschrijving">
            <a:extLst>
              <a:ext uri="{FF2B5EF4-FFF2-40B4-BE49-F238E27FC236}">
                <a16:creationId xmlns:a16="http://schemas.microsoft.com/office/drawing/2014/main" id="{7E366160-C758-2754-3BDC-EAD53C288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2675" y="1274614"/>
            <a:ext cx="6336000" cy="7674089"/>
          </a:xfrm>
          <a:prstGeom prst="rect">
            <a:avLst/>
          </a:prstGeom>
        </p:spPr>
      </p:pic>
      <p:pic>
        <p:nvPicPr>
          <p:cNvPr id="10" name="Afbeelding 9" descr="Afbeelding met Lettertype, typografie, wit, kalligrafie&#10;&#10;Automatisch gegenereerde beschrijving">
            <a:extLst>
              <a:ext uri="{FF2B5EF4-FFF2-40B4-BE49-F238E27FC236}">
                <a16:creationId xmlns:a16="http://schemas.microsoft.com/office/drawing/2014/main" id="{AC7B5FCA-B9C7-C134-D10A-B5ADB94A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999" y="5844590"/>
            <a:ext cx="3101640" cy="652976"/>
          </a:xfrm>
          <a:prstGeom prst="rect">
            <a:avLst/>
          </a:prstGeom>
        </p:spPr>
      </p:pic>
      <p:pic>
        <p:nvPicPr>
          <p:cNvPr id="16" name="Afbeelding 15" descr="Afbeelding met Lettertype, wit, diagram, lijn&#10;&#10;Automatisch gegenereerde beschrijving">
            <a:extLst>
              <a:ext uri="{FF2B5EF4-FFF2-40B4-BE49-F238E27FC236}">
                <a16:creationId xmlns:a16="http://schemas.microsoft.com/office/drawing/2014/main" id="{C23E58E0-623F-3A62-EAF1-0F8BD23E5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0999" y="6902929"/>
            <a:ext cx="2699578" cy="2045774"/>
          </a:xfrm>
          <a:prstGeom prst="rect">
            <a:avLst/>
          </a:prstGeom>
        </p:spPr>
      </p:pic>
    </p:spTree>
    <p:extLst>
      <p:ext uri="{BB962C8B-B14F-4D97-AF65-F5344CB8AC3E}">
        <p14:creationId xmlns:p14="http://schemas.microsoft.com/office/powerpoint/2010/main" val="1169886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03B2-F66F-23D7-92BA-48F8D3E875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C44699-3D8E-4496-9D2F-377A475EB54E}"/>
              </a:ext>
            </a:extLst>
          </p:cNvPr>
          <p:cNvSpPr>
            <a:spLocks noGrp="1"/>
          </p:cNvSpPr>
          <p:nvPr>
            <p:ph type="title"/>
          </p:nvPr>
        </p:nvSpPr>
        <p:spPr/>
        <p:txBody>
          <a:bodyPr/>
          <a:lstStyle/>
          <a:p>
            <a:r>
              <a:rPr lang="en-US" dirty="0"/>
              <a:t>Calibration: weighted average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E020788F-49B9-16F7-3521-14EE9A63772C}"/>
                  </a:ext>
                </a:extLst>
              </p:cNvPr>
              <p:cNvSpPr>
                <a:spLocks noGrp="1"/>
              </p:cNvSpPr>
              <p:nvPr>
                <p:ph idx="1"/>
              </p:nvPr>
            </p:nvSpPr>
            <p:spPr/>
            <p:txBody>
              <a:bodyPr>
                <a:normAutofit lnSpcReduction="10000"/>
              </a:bodyPr>
              <a:lstStyle/>
              <a:p>
                <a:pPr marL="86400" indent="0">
                  <a:lnSpc>
                    <a:spcPct val="100000"/>
                  </a:lnSpc>
                  <a:buNone/>
                </a:pPr>
                <a:r>
                  <a:rPr lang="en-US" sz="4400" dirty="0"/>
                  <a:t>4) </a:t>
                </a:r>
                <a:r>
                  <a:rPr lang="nl-BE" sz="4400" dirty="0" err="1"/>
                  <a:t>Horizontally</a:t>
                </a:r>
                <a:r>
                  <a:rPr lang="nl-BE" sz="4400" dirty="0"/>
                  <a:t> </a:t>
                </a:r>
                <a:r>
                  <a:rPr lang="nl-BE" sz="4400" dirty="0" err="1"/>
                  <a:t>average</a:t>
                </a:r>
                <a:r>
                  <a:rPr lang="nl-BE" sz="4400" dirty="0"/>
                  <a:t> </a:t>
                </a:r>
                <a:r>
                  <a:rPr lang="nl-BE" sz="4400" dirty="0" err="1"/>
                  <a:t>the</a:t>
                </a:r>
                <a:r>
                  <a:rPr lang="nl-BE" sz="4400" dirty="0"/>
                  <a:t> </a:t>
                </a:r>
                <a:r>
                  <a:rPr lang="nl-BE" sz="4400" dirty="0" err="1"/>
                  <a:t>profiles</a:t>
                </a:r>
                <a:r>
                  <a:rPr lang="nl-BE" sz="4400" dirty="0"/>
                  <a:t> </a:t>
                </a:r>
              </a:p>
              <a:p>
                <a:pPr marL="86400" indent="0">
                  <a:lnSpc>
                    <a:spcPct val="100000"/>
                  </a:lnSpc>
                  <a:buNone/>
                </a:pPr>
                <a:r>
                  <a:rPr lang="nl-BE" sz="4400" dirty="0"/>
                  <a:t>    </a:t>
                </a:r>
                <a:r>
                  <a:rPr lang="nl-BE" sz="4400" dirty="0" err="1"/>
                  <a:t>θ</a:t>
                </a:r>
                <a:r>
                  <a:rPr lang="nl-BE" sz="4400" baseline="-25000" dirty="0" err="1"/>
                  <a:t>P</a:t>
                </a:r>
                <a:endParaRPr lang="nl-BE"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endParaRPr lang="en-US" sz="4400" baseline="-25000" dirty="0"/>
              </a:p>
              <a:p>
                <a:pPr marL="86400" indent="0">
                  <a:lnSpc>
                    <a:spcPct val="100000"/>
                  </a:lnSpc>
                  <a:buNone/>
                </a:pPr>
                <a:r>
                  <a:rPr lang="en-US" sz="4400" dirty="0"/>
                  <a:t>5) </a:t>
                </a:r>
                <a:r>
                  <a:rPr lang="nl-BE" sz="4400" dirty="0" err="1"/>
                  <a:t>Use</a:t>
                </a:r>
                <a:r>
                  <a:rPr lang="nl-BE" sz="4400" dirty="0"/>
                  <a:t> </a:t>
                </a:r>
                <a:r>
                  <a:rPr lang="nl-BE" sz="4400" dirty="0" err="1"/>
                  <a:t>the</a:t>
                </a:r>
                <a:r>
                  <a:rPr lang="nl-BE" sz="4400" dirty="0"/>
                  <a:t> new </a:t>
                </a:r>
                <a14:m>
                  <m:oMath xmlns:m="http://schemas.openxmlformats.org/officeDocument/2006/math">
                    <m:d>
                      <m:dPr>
                        <m:begChr m:val="⟨"/>
                        <m:endChr m:val="⟩"/>
                        <m:ctrlPr>
                          <a:rPr lang="nl-BE" sz="4400" i="1" smtClean="0">
                            <a:latin typeface="Cambria Math" panose="02040503050406030204" pitchFamily="18" charset="0"/>
                          </a:rPr>
                        </m:ctrlPr>
                      </m:dPr>
                      <m:e>
                        <m:r>
                          <m:rPr>
                            <m:nor/>
                          </m:rPr>
                          <a:rPr lang="el-GR" sz="4400" dirty="0"/>
                          <m:t>θ</m:t>
                        </m:r>
                      </m:e>
                    </m:d>
                  </m:oMath>
                </a14:m>
                <a:r>
                  <a:rPr lang="nl-BE" sz="4400" dirty="0"/>
                  <a:t> </a:t>
                </a:r>
                <a:r>
                  <a:rPr lang="nl-BE" sz="4400" dirty="0" err="1"/>
                  <a:t>to</a:t>
                </a:r>
                <a:r>
                  <a:rPr lang="nl-BE" sz="4400" dirty="0"/>
                  <a:t> </a:t>
                </a:r>
                <a:r>
                  <a:rPr lang="nl-BE" sz="4400" dirty="0" err="1"/>
                  <a:t>reiterate</a:t>
                </a:r>
                <a:r>
                  <a:rPr lang="nl-BE" sz="4400" dirty="0"/>
                  <a:t> </a:t>
                </a:r>
                <a:r>
                  <a:rPr lang="nl-BE" sz="4400" dirty="0" err="1"/>
                  <a:t>through</a:t>
                </a:r>
                <a:endParaRPr lang="nl-BE" sz="4400" dirty="0"/>
              </a:p>
              <a:p>
                <a:pPr marL="86400" indent="0">
                  <a:lnSpc>
                    <a:spcPct val="100000"/>
                  </a:lnSpc>
                  <a:buNone/>
                </a:pPr>
                <a:r>
                  <a:rPr lang="nl-BE" sz="4400" dirty="0"/>
                  <a:t>    steps 1–5 </a:t>
                </a:r>
                <a:r>
                  <a:rPr lang="nl-BE" sz="4400" dirty="0" err="1"/>
                  <a:t>until</a:t>
                </a:r>
                <a:r>
                  <a:rPr lang="nl-BE" sz="4400" dirty="0"/>
                  <a:t> </a:t>
                </a:r>
                <a:r>
                  <a:rPr lang="nl-BE" sz="4400" dirty="0" err="1"/>
                  <a:t>value</a:t>
                </a:r>
                <a:r>
                  <a:rPr lang="nl-BE" sz="4400" dirty="0"/>
                  <a:t> </a:t>
                </a:r>
                <a:r>
                  <a:rPr lang="nl-BE" sz="4400" dirty="0" err="1"/>
                  <a:t>converges</a:t>
                </a:r>
                <a:endParaRPr lang="en-US" sz="4400" baseline="-25000" dirty="0"/>
              </a:p>
            </p:txBody>
          </p:sp>
        </mc:Choice>
        <mc:Fallback xmlns="">
          <p:sp>
            <p:nvSpPr>
              <p:cNvPr id="3" name="Tijdelijke aanduiding voor inhoud 2">
                <a:extLst>
                  <a:ext uri="{FF2B5EF4-FFF2-40B4-BE49-F238E27FC236}">
                    <a16:creationId xmlns:a16="http://schemas.microsoft.com/office/drawing/2014/main" id="{E020788F-49B9-16F7-3521-14EE9A63772C}"/>
                  </a:ext>
                </a:extLst>
              </p:cNvPr>
              <p:cNvSpPr>
                <a:spLocks noGrp="1" noRot="1" noChangeAspect="1" noMove="1" noResize="1" noEditPoints="1" noAdjustHandles="1" noChangeArrowheads="1" noChangeShapeType="1" noTextEdit="1"/>
              </p:cNvSpPr>
              <p:nvPr>
                <p:ph idx="1"/>
              </p:nvPr>
            </p:nvSpPr>
            <p:spPr>
              <a:blipFill>
                <a:blip r:embed="rId3"/>
                <a:stretch>
                  <a:fillRect l="-1009" t="-3005" b="-1821"/>
                </a:stretch>
              </a:blipFill>
            </p:spPr>
            <p:txBody>
              <a:bodyPr/>
              <a:lstStyle/>
              <a:p>
                <a:r>
                  <a:rPr lang="en-US">
                    <a:noFill/>
                  </a:rPr>
                  <a:t> </a:t>
                </a:r>
              </a:p>
            </p:txBody>
          </p:sp>
        </mc:Fallback>
      </mc:AlternateContent>
      <p:sp>
        <p:nvSpPr>
          <p:cNvPr id="4" name="Tijdelijke aanduiding voor dianummer 3">
            <a:extLst>
              <a:ext uri="{FF2B5EF4-FFF2-40B4-BE49-F238E27FC236}">
                <a16:creationId xmlns:a16="http://schemas.microsoft.com/office/drawing/2014/main" id="{E219C774-CC41-FFEF-5516-646349D0B7B6}"/>
              </a:ext>
            </a:extLst>
          </p:cNvPr>
          <p:cNvSpPr>
            <a:spLocks noGrp="1"/>
          </p:cNvSpPr>
          <p:nvPr>
            <p:ph type="sldNum" sz="quarter" idx="12"/>
          </p:nvPr>
        </p:nvSpPr>
        <p:spPr/>
        <p:txBody>
          <a:bodyPr/>
          <a:lstStyle/>
          <a:p>
            <a:fld id="{7AE184E0-0BD4-4705-A12B-9B71DDE63301}" type="slidenum">
              <a:rPr lang="en-GB" noProof="0" smtClean="0"/>
              <a:t>27</a:t>
            </a:fld>
            <a:endParaRPr lang="en-GB" noProof="0" dirty="0"/>
          </a:p>
        </p:txBody>
      </p:sp>
      <p:pic>
        <p:nvPicPr>
          <p:cNvPr id="6" name="Afbeelding 5" descr="Afbeelding met tekst, diagram, Plan, schermopname&#10;&#10;Automatisch gegenereerde beschrijving">
            <a:extLst>
              <a:ext uri="{FF2B5EF4-FFF2-40B4-BE49-F238E27FC236}">
                <a16:creationId xmlns:a16="http://schemas.microsoft.com/office/drawing/2014/main" id="{286DAA41-7C91-C9EE-1EA8-72D23CF9C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2675" y="1274614"/>
            <a:ext cx="6336000" cy="7674089"/>
          </a:xfrm>
          <a:prstGeom prst="rect">
            <a:avLst/>
          </a:prstGeom>
        </p:spPr>
      </p:pic>
      <p:pic>
        <p:nvPicPr>
          <p:cNvPr id="7" name="Afbeelding 6" descr="Afbeelding met tekst, Lettertype, handschrift, wit&#10;&#10;Automatisch gegenereerde beschrijving">
            <a:extLst>
              <a:ext uri="{FF2B5EF4-FFF2-40B4-BE49-F238E27FC236}">
                <a16:creationId xmlns:a16="http://schemas.microsoft.com/office/drawing/2014/main" id="{F8FDE2AB-197F-829E-9B97-6A70B1E7C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698" y="2689070"/>
            <a:ext cx="9399977" cy="1760495"/>
          </a:xfrm>
          <a:prstGeom prst="rect">
            <a:avLst/>
          </a:prstGeom>
        </p:spPr>
      </p:pic>
      <p:pic>
        <p:nvPicPr>
          <p:cNvPr id="9" name="Afbeelding 8" descr="Afbeelding met Lettertype, wit, tekst, diagram&#10;&#10;Automatisch gegenereerde beschrijving">
            <a:extLst>
              <a:ext uri="{FF2B5EF4-FFF2-40B4-BE49-F238E27FC236}">
                <a16:creationId xmlns:a16="http://schemas.microsoft.com/office/drawing/2014/main" id="{2E1E08A4-55E6-D8CC-62D4-9F8B530BD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2698" y="4528236"/>
            <a:ext cx="2386389" cy="1772746"/>
          </a:xfrm>
          <a:prstGeom prst="rect">
            <a:avLst/>
          </a:prstGeom>
        </p:spPr>
      </p:pic>
    </p:spTree>
    <p:extLst>
      <p:ext uri="{BB962C8B-B14F-4D97-AF65-F5344CB8AC3E}">
        <p14:creationId xmlns:p14="http://schemas.microsoft.com/office/powerpoint/2010/main" val="2338386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8BF93-3637-6D36-27E4-15B443C821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5908C3-A0BD-E9B7-57C4-9E9B19FDCECF}"/>
              </a:ext>
            </a:extLst>
          </p:cNvPr>
          <p:cNvSpPr>
            <a:spLocks noGrp="1"/>
          </p:cNvSpPr>
          <p:nvPr>
            <p:ph type="title"/>
          </p:nvPr>
        </p:nvSpPr>
        <p:spPr/>
        <p:txBody>
          <a:bodyPr/>
          <a:lstStyle/>
          <a:p>
            <a:r>
              <a:rPr lang="en-US" dirty="0"/>
              <a:t>GEMs</a:t>
            </a:r>
          </a:p>
        </p:txBody>
      </p:sp>
      <p:sp>
        <p:nvSpPr>
          <p:cNvPr id="3" name="Tijdelijke aanduiding voor inhoud 2">
            <a:extLst>
              <a:ext uri="{FF2B5EF4-FFF2-40B4-BE49-F238E27FC236}">
                <a16:creationId xmlns:a16="http://schemas.microsoft.com/office/drawing/2014/main" id="{59E24906-472B-0F38-D077-676427A0CA4C}"/>
              </a:ext>
            </a:extLst>
          </p:cNvPr>
          <p:cNvSpPr>
            <a:spLocks noGrp="1"/>
          </p:cNvSpPr>
          <p:nvPr>
            <p:ph idx="1"/>
          </p:nvPr>
        </p:nvSpPr>
        <p:spPr/>
        <p:txBody>
          <a:bodyPr/>
          <a:lstStyle/>
          <a:p>
            <a:r>
              <a:rPr lang="en-US" dirty="0"/>
              <a:t> Gas electron multiplier</a:t>
            </a:r>
          </a:p>
          <a:p>
            <a:pPr marL="86400" indent="0">
              <a:buNone/>
            </a:pPr>
            <a:r>
              <a:rPr lang="en-US" dirty="0">
                <a:sym typeface="Wingdings" panose="05000000000000000000" pitchFamily="2" charset="2"/>
              </a:rPr>
              <a:t>    thin foils with holes</a:t>
            </a:r>
          </a:p>
          <a:p>
            <a:pPr marL="86400" indent="0">
              <a:buNone/>
            </a:pPr>
            <a:r>
              <a:rPr lang="en-US" dirty="0">
                <a:sym typeface="Wingdings" panose="05000000000000000000" pitchFamily="2" charset="2"/>
              </a:rPr>
              <a:t>    filled with ionizing gas</a:t>
            </a:r>
          </a:p>
          <a:p>
            <a:pPr marL="86400" indent="0">
              <a:lnSpc>
                <a:spcPct val="100000"/>
              </a:lnSpc>
              <a:buNone/>
            </a:pPr>
            <a:r>
              <a:rPr lang="en-US" dirty="0">
                <a:sym typeface="Wingdings" panose="05000000000000000000" pitchFamily="2" charset="2"/>
              </a:rPr>
              <a:t>    strong electric fields </a:t>
            </a:r>
          </a:p>
          <a:p>
            <a:pPr marL="86400" indent="0">
              <a:lnSpc>
                <a:spcPct val="100000"/>
              </a:lnSpc>
              <a:buNone/>
            </a:pPr>
            <a:r>
              <a:rPr lang="en-US" dirty="0">
                <a:sym typeface="Wingdings" panose="05000000000000000000" pitchFamily="2" charset="2"/>
              </a:rPr>
              <a:t>        create electron avalanches</a:t>
            </a:r>
          </a:p>
          <a:p>
            <a:pPr>
              <a:lnSpc>
                <a:spcPct val="100000"/>
              </a:lnSpc>
            </a:pPr>
            <a:r>
              <a:rPr lang="en-US" dirty="0">
                <a:sym typeface="Wingdings" panose="05000000000000000000" pitchFamily="2" charset="2"/>
              </a:rPr>
              <a:t>GEM B coated on foils can detect neutrons</a:t>
            </a:r>
          </a:p>
        </p:txBody>
      </p:sp>
      <p:sp>
        <p:nvSpPr>
          <p:cNvPr id="4" name="Tijdelijke aanduiding voor dianummer 3">
            <a:extLst>
              <a:ext uri="{FF2B5EF4-FFF2-40B4-BE49-F238E27FC236}">
                <a16:creationId xmlns:a16="http://schemas.microsoft.com/office/drawing/2014/main" id="{2739E15E-BCF3-87C6-CC46-0658C6E5003E}"/>
              </a:ext>
            </a:extLst>
          </p:cNvPr>
          <p:cNvSpPr>
            <a:spLocks noGrp="1"/>
          </p:cNvSpPr>
          <p:nvPr>
            <p:ph type="sldNum" sz="quarter" idx="12"/>
          </p:nvPr>
        </p:nvSpPr>
        <p:spPr/>
        <p:txBody>
          <a:bodyPr/>
          <a:lstStyle/>
          <a:p>
            <a:fld id="{7AE184E0-0BD4-4705-A12B-9B71DDE63301}" type="slidenum">
              <a:rPr lang="en-GB" noProof="0" smtClean="0"/>
              <a:t>28</a:t>
            </a:fld>
            <a:endParaRPr lang="en-GB" noProof="0" dirty="0"/>
          </a:p>
        </p:txBody>
      </p:sp>
      <p:pic>
        <p:nvPicPr>
          <p:cNvPr id="6" name="Afbeelding 5" descr="Afbeelding met tekst, Lettertype, wit, handschrift&#10;&#10;Automatisch gegenereerde beschrijving">
            <a:extLst>
              <a:ext uri="{FF2B5EF4-FFF2-40B4-BE49-F238E27FC236}">
                <a16:creationId xmlns:a16="http://schemas.microsoft.com/office/drawing/2014/main" id="{6ADC45AC-F077-007E-D0AE-F0D1763FF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980" y="6411500"/>
            <a:ext cx="9352473" cy="2430819"/>
          </a:xfrm>
          <a:prstGeom prst="rect">
            <a:avLst/>
          </a:prstGeom>
        </p:spPr>
      </p:pic>
      <p:pic>
        <p:nvPicPr>
          <p:cNvPr id="8" name="Afbeelding 7" descr="Afbeelding met lijn, schermopname, diagram, Perceel&#10;&#10;Automatisch gegenereerde beschrijving">
            <a:extLst>
              <a:ext uri="{FF2B5EF4-FFF2-40B4-BE49-F238E27FC236}">
                <a16:creationId xmlns:a16="http://schemas.microsoft.com/office/drawing/2014/main" id="{6C193B31-7405-37E0-5B03-23623AEC9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365" y="863367"/>
            <a:ext cx="8616176" cy="3772427"/>
          </a:xfrm>
          <a:prstGeom prst="rect">
            <a:avLst/>
          </a:prstGeom>
        </p:spPr>
      </p:pic>
    </p:spTree>
    <p:extLst>
      <p:ext uri="{BB962C8B-B14F-4D97-AF65-F5344CB8AC3E}">
        <p14:creationId xmlns:p14="http://schemas.microsoft.com/office/powerpoint/2010/main" val="285302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982F-3966-E56A-E076-4F5EC1C61E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0D7BC1-94B2-AEE1-7BD9-6EBB45B01A1D}"/>
              </a:ext>
            </a:extLst>
          </p:cNvPr>
          <p:cNvSpPr>
            <a:spLocks noGrp="1"/>
          </p:cNvSpPr>
          <p:nvPr>
            <p:ph type="title"/>
          </p:nvPr>
        </p:nvSpPr>
        <p:spPr/>
        <p:txBody>
          <a:bodyPr/>
          <a:lstStyle/>
          <a:p>
            <a:r>
              <a:rPr lang="en-US" dirty="0"/>
              <a:t>Why study soil moisture?</a:t>
            </a:r>
          </a:p>
        </p:txBody>
      </p:sp>
      <p:sp>
        <p:nvSpPr>
          <p:cNvPr id="3" name="Tijdelijke aanduiding voor inhoud 2">
            <a:extLst>
              <a:ext uri="{FF2B5EF4-FFF2-40B4-BE49-F238E27FC236}">
                <a16:creationId xmlns:a16="http://schemas.microsoft.com/office/drawing/2014/main" id="{227327EA-C2C6-575C-1891-17FFE1454A0A}"/>
              </a:ext>
            </a:extLst>
          </p:cNvPr>
          <p:cNvSpPr>
            <a:spLocks noGrp="1"/>
          </p:cNvSpPr>
          <p:nvPr>
            <p:ph idx="1"/>
          </p:nvPr>
        </p:nvSpPr>
        <p:spPr/>
        <p:txBody>
          <a:bodyPr/>
          <a:lstStyle/>
          <a:p>
            <a:r>
              <a:rPr lang="en-US" dirty="0"/>
              <a:t>Problem agriculture:  water efficiency only 50%</a:t>
            </a:r>
          </a:p>
          <a:p>
            <a:r>
              <a:rPr lang="en-US" dirty="0"/>
              <a:t>Knowledge about soil moisture can help</a:t>
            </a:r>
          </a:p>
          <a:p>
            <a:r>
              <a:rPr lang="en-US" dirty="0"/>
              <a:t>Goal project: </a:t>
            </a:r>
            <a:r>
              <a:rPr lang="en-US" sz="4800" kern="100" dirty="0">
                <a:effectLst/>
                <a:latin typeface="Aptos" panose="020B0004020202020204" pitchFamily="34" charset="0"/>
                <a:ea typeface="Aptos" panose="020B0004020202020204" pitchFamily="34" charset="0"/>
                <a:cs typeface="Times New Roman" panose="02020603050405020304" pitchFamily="18" charset="0"/>
              </a:rPr>
              <a:t>Improving water management </a:t>
            </a:r>
            <a:r>
              <a:rPr lang="en-US" kern="100" dirty="0">
                <a:latin typeface="Aptos" panose="020B0004020202020204" pitchFamily="34" charset="0"/>
                <a:ea typeface="Aptos" panose="020B0004020202020204" pitchFamily="34" charset="0"/>
                <a:cs typeface="Times New Roman" panose="02020603050405020304" pitchFamily="18" charset="0"/>
              </a:rPr>
              <a:t>using CRNS</a:t>
            </a:r>
            <a:r>
              <a:rPr lang="en-US" sz="4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dirty="0"/>
          </a:p>
        </p:txBody>
      </p:sp>
      <p:pic>
        <p:nvPicPr>
          <p:cNvPr id="6" name="Afbeelding 5" descr="Afbeelding met tekst, schermopname, lijn, Perceel&#10;&#10;Automatisch gegenereerde beschrijving">
            <a:extLst>
              <a:ext uri="{FF2B5EF4-FFF2-40B4-BE49-F238E27FC236}">
                <a16:creationId xmlns:a16="http://schemas.microsoft.com/office/drawing/2014/main" id="{3E075494-9FC5-975B-0999-5A10D812F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440" y="4425600"/>
            <a:ext cx="7782400" cy="5076000"/>
          </a:xfrm>
          <a:prstGeom prst="rect">
            <a:avLst/>
          </a:prstGeom>
        </p:spPr>
      </p:pic>
      <p:sp>
        <p:nvSpPr>
          <p:cNvPr id="4" name="Tijdelijke aanduiding voor dianummer 3">
            <a:extLst>
              <a:ext uri="{FF2B5EF4-FFF2-40B4-BE49-F238E27FC236}">
                <a16:creationId xmlns:a16="http://schemas.microsoft.com/office/drawing/2014/main" id="{3D76537B-5CC9-78BD-254D-8B0F90E8F268}"/>
              </a:ext>
            </a:extLst>
          </p:cNvPr>
          <p:cNvSpPr>
            <a:spLocks noGrp="1"/>
          </p:cNvSpPr>
          <p:nvPr>
            <p:ph type="sldNum" sz="quarter" idx="12"/>
          </p:nvPr>
        </p:nvSpPr>
        <p:spPr/>
        <p:txBody>
          <a:bodyPr/>
          <a:lstStyle/>
          <a:p>
            <a:fld id="{7AE184E0-0BD4-4705-A12B-9B71DDE63301}" type="slidenum">
              <a:rPr lang="en-GB" noProof="0" smtClean="0"/>
              <a:t>3</a:t>
            </a:fld>
            <a:endParaRPr lang="en-GB" noProof="0" dirty="0"/>
          </a:p>
        </p:txBody>
      </p:sp>
      <p:pic>
        <p:nvPicPr>
          <p:cNvPr id="8" name="Afbeelding 7" descr="Afbeelding met tekst, schermopname, diagram, Lettertype&#10;&#10;Automatisch gegenereerde beschrijving">
            <a:extLst>
              <a:ext uri="{FF2B5EF4-FFF2-40B4-BE49-F238E27FC236}">
                <a16:creationId xmlns:a16="http://schemas.microsoft.com/office/drawing/2014/main" id="{5A8ADD35-304F-E60B-2A77-4CA80A2AE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372" y="4542364"/>
            <a:ext cx="7018628" cy="4153260"/>
          </a:xfrm>
          <a:prstGeom prst="rect">
            <a:avLst/>
          </a:prstGeom>
        </p:spPr>
      </p:pic>
    </p:spTree>
    <p:extLst>
      <p:ext uri="{BB962C8B-B14F-4D97-AF65-F5344CB8AC3E}">
        <p14:creationId xmlns:p14="http://schemas.microsoft.com/office/powerpoint/2010/main" val="806385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4DDA4-4A23-2B7E-A7EF-ADE2600F7F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941507-7E18-9E7C-26F4-50BCA73CB262}"/>
              </a:ext>
            </a:extLst>
          </p:cNvPr>
          <p:cNvSpPr>
            <a:spLocks noGrp="1"/>
          </p:cNvSpPr>
          <p:nvPr>
            <p:ph type="title"/>
          </p:nvPr>
        </p:nvSpPr>
        <p:spPr/>
        <p:txBody>
          <a:bodyPr/>
          <a:lstStyle/>
          <a:p>
            <a:r>
              <a:rPr lang="en-US" dirty="0"/>
              <a:t>Other applications</a:t>
            </a:r>
          </a:p>
        </p:txBody>
      </p:sp>
      <p:sp>
        <p:nvSpPr>
          <p:cNvPr id="3" name="Tijdelijke aanduiding voor inhoud 2">
            <a:extLst>
              <a:ext uri="{FF2B5EF4-FFF2-40B4-BE49-F238E27FC236}">
                <a16:creationId xmlns:a16="http://schemas.microsoft.com/office/drawing/2014/main" id="{E33E78B8-73D9-B969-CB88-252C6B7177E6}"/>
              </a:ext>
            </a:extLst>
          </p:cNvPr>
          <p:cNvSpPr>
            <a:spLocks noGrp="1"/>
          </p:cNvSpPr>
          <p:nvPr>
            <p:ph idx="1"/>
          </p:nvPr>
        </p:nvSpPr>
        <p:spPr/>
        <p:txBody>
          <a:bodyPr/>
          <a:lstStyle/>
          <a:p>
            <a:r>
              <a:rPr lang="en-GB" sz="4800" kern="100" dirty="0">
                <a:effectLst/>
                <a:latin typeface="Aptos" panose="020B0004020202020204" pitchFamily="34" charset="0"/>
                <a:ea typeface="Aptos" panose="020B0004020202020204" pitchFamily="34" charset="0"/>
                <a:cs typeface="Times New Roman" panose="02020603050405020304" pitchFamily="18" charset="0"/>
              </a:rPr>
              <a:t>Forecasting and mitigation of natural disasters</a:t>
            </a:r>
          </a:p>
          <a:p>
            <a:pPr marL="86400" indent="0">
              <a:buNone/>
            </a:pPr>
            <a:r>
              <a:rPr lang="en-GB" kern="100" dirty="0">
                <a:latin typeface="Aptos" panose="020B0004020202020204" pitchFamily="34" charset="0"/>
                <a:cs typeface="Times New Roman" panose="02020603050405020304" pitchFamily="18" charset="0"/>
              </a:rPr>
              <a:t>  </a:t>
            </a:r>
            <a:r>
              <a:rPr lang="en-GB" kern="100" dirty="0">
                <a:latin typeface="Aptos" panose="020B0004020202020204" pitchFamily="34" charset="0"/>
                <a:cs typeface="Times New Roman" panose="02020603050405020304" pitchFamily="18" charset="0"/>
                <a:sym typeface="Wingdings" panose="05000000000000000000" pitchFamily="2" charset="2"/>
              </a:rPr>
              <a:t> droughts, landslides and flood risks</a:t>
            </a:r>
          </a:p>
          <a:p>
            <a:r>
              <a:rPr lang="en-GB" kern="100" dirty="0">
                <a:latin typeface="Aptos" panose="020B0004020202020204" pitchFamily="34" charset="0"/>
                <a:cs typeface="Times New Roman" panose="02020603050405020304" pitchFamily="18" charset="0"/>
                <a:sym typeface="Wingdings" panose="05000000000000000000" pitchFamily="2" charset="2"/>
              </a:rPr>
              <a:t>Climate and global warming</a:t>
            </a:r>
          </a:p>
          <a:p>
            <a:pPr>
              <a:lnSpc>
                <a:spcPct val="100000"/>
              </a:lnSpc>
            </a:pPr>
            <a:r>
              <a:rPr lang="en-GB" kern="100" dirty="0">
                <a:latin typeface="Aptos" panose="020B0004020202020204" pitchFamily="34" charset="0"/>
                <a:cs typeface="Times New Roman" panose="02020603050405020304" pitchFamily="18" charset="0"/>
                <a:sym typeface="Wingdings" panose="05000000000000000000" pitchFamily="2" charset="2"/>
              </a:rPr>
              <a:t>Monitoring cosmic radiation and </a:t>
            </a:r>
          </a:p>
          <a:p>
            <a:pPr marL="86400" indent="0">
              <a:lnSpc>
                <a:spcPct val="100000"/>
              </a:lnSpc>
              <a:buNone/>
            </a:pPr>
            <a:r>
              <a:rPr lang="en-GB" kern="100" dirty="0">
                <a:latin typeface="Aptos" panose="020B0004020202020204" pitchFamily="34" charset="0"/>
                <a:cs typeface="Times New Roman" panose="02020603050405020304" pitchFamily="18" charset="0"/>
                <a:sym typeface="Wingdings" panose="05000000000000000000" pitchFamily="2" charset="2"/>
              </a:rPr>
              <a:t>    space weather</a:t>
            </a:r>
            <a:endParaRPr lang="en-US" dirty="0"/>
          </a:p>
        </p:txBody>
      </p:sp>
      <p:sp>
        <p:nvSpPr>
          <p:cNvPr id="4" name="Tijdelijke aanduiding voor dianummer 3">
            <a:extLst>
              <a:ext uri="{FF2B5EF4-FFF2-40B4-BE49-F238E27FC236}">
                <a16:creationId xmlns:a16="http://schemas.microsoft.com/office/drawing/2014/main" id="{F5649F0F-7190-C5EE-5B25-730A2CAFEBF5}"/>
              </a:ext>
            </a:extLst>
          </p:cNvPr>
          <p:cNvSpPr>
            <a:spLocks noGrp="1"/>
          </p:cNvSpPr>
          <p:nvPr>
            <p:ph type="sldNum" sz="quarter" idx="12"/>
          </p:nvPr>
        </p:nvSpPr>
        <p:spPr/>
        <p:txBody>
          <a:bodyPr/>
          <a:lstStyle/>
          <a:p>
            <a:fld id="{7AE184E0-0BD4-4705-A12B-9B71DDE63301}" type="slidenum">
              <a:rPr lang="en-GB" noProof="0" smtClean="0"/>
              <a:t>4</a:t>
            </a:fld>
            <a:endParaRPr lang="en-GB" noProof="0" dirty="0"/>
          </a:p>
        </p:txBody>
      </p:sp>
      <p:pic>
        <p:nvPicPr>
          <p:cNvPr id="5" name="Afbeelding 4">
            <a:extLst>
              <a:ext uri="{FF2B5EF4-FFF2-40B4-BE49-F238E27FC236}">
                <a16:creationId xmlns:a16="http://schemas.microsoft.com/office/drawing/2014/main" id="{A210986F-BB69-D5BC-2E2F-ABD438ADF2F5}"/>
              </a:ext>
            </a:extLst>
          </p:cNvPr>
          <p:cNvPicPr>
            <a:picLocks noChangeAspect="1"/>
          </p:cNvPicPr>
          <p:nvPr/>
        </p:nvPicPr>
        <p:blipFill>
          <a:blip r:embed="rId3"/>
          <a:stretch>
            <a:fillRect/>
          </a:stretch>
        </p:blipFill>
        <p:spPr>
          <a:xfrm>
            <a:off x="1670842" y="5471359"/>
            <a:ext cx="6282312" cy="3589894"/>
          </a:xfrm>
          <a:prstGeom prst="rect">
            <a:avLst/>
          </a:prstGeom>
        </p:spPr>
      </p:pic>
      <p:pic>
        <p:nvPicPr>
          <p:cNvPr id="6" name="Afbeelding 5">
            <a:extLst>
              <a:ext uri="{FF2B5EF4-FFF2-40B4-BE49-F238E27FC236}">
                <a16:creationId xmlns:a16="http://schemas.microsoft.com/office/drawing/2014/main" id="{4EC36A42-952B-3883-E3A0-981CE9B31C63}"/>
              </a:ext>
            </a:extLst>
          </p:cNvPr>
          <p:cNvPicPr>
            <a:picLocks noChangeAspect="1"/>
          </p:cNvPicPr>
          <p:nvPr/>
        </p:nvPicPr>
        <p:blipFill>
          <a:blip r:embed="rId4"/>
          <a:srcRect l="47302" t="10370" b="10651"/>
          <a:stretch/>
        </p:blipFill>
        <p:spPr>
          <a:xfrm>
            <a:off x="7512542" y="4876800"/>
            <a:ext cx="3745960" cy="4456192"/>
          </a:xfrm>
          <a:prstGeom prst="rect">
            <a:avLst/>
          </a:prstGeom>
        </p:spPr>
      </p:pic>
      <p:pic>
        <p:nvPicPr>
          <p:cNvPr id="7" name="Afbeelding 6">
            <a:extLst>
              <a:ext uri="{FF2B5EF4-FFF2-40B4-BE49-F238E27FC236}">
                <a16:creationId xmlns:a16="http://schemas.microsoft.com/office/drawing/2014/main" id="{E983441F-7205-FD1C-2A1F-BCFA00030806}"/>
              </a:ext>
            </a:extLst>
          </p:cNvPr>
          <p:cNvPicPr>
            <a:picLocks noChangeAspect="1"/>
          </p:cNvPicPr>
          <p:nvPr/>
        </p:nvPicPr>
        <p:blipFill>
          <a:blip r:embed="rId5"/>
          <a:srcRect l="10179" r="10734" b="222"/>
          <a:stretch/>
        </p:blipFill>
        <p:spPr>
          <a:xfrm>
            <a:off x="11096231" y="2998381"/>
            <a:ext cx="6114696" cy="5950322"/>
          </a:xfrm>
          <a:prstGeom prst="rect">
            <a:avLst/>
          </a:prstGeom>
        </p:spPr>
      </p:pic>
    </p:spTree>
    <p:extLst>
      <p:ext uri="{BB962C8B-B14F-4D97-AF65-F5344CB8AC3E}">
        <p14:creationId xmlns:p14="http://schemas.microsoft.com/office/powerpoint/2010/main" val="334228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Table of contents</a:t>
            </a:r>
          </a:p>
        </p:txBody>
      </p:sp>
      <p:sp>
        <p:nvSpPr>
          <p:cNvPr id="3" name="Content Placeholder 2"/>
          <p:cNvSpPr>
            <a:spLocks noGrp="1"/>
          </p:cNvSpPr>
          <p:nvPr>
            <p:ph idx="1"/>
          </p:nvPr>
        </p:nvSpPr>
        <p:spPr/>
        <p:txBody>
          <a:bodyPr>
            <a:normAutofit lnSpcReduction="10000"/>
          </a:bodyPr>
          <a:lstStyle/>
          <a:p>
            <a:pPr marL="86400" indent="0">
              <a:buNone/>
            </a:pPr>
            <a:endParaRPr lang="en-GB" dirty="0"/>
          </a:p>
          <a:p>
            <a:r>
              <a:rPr lang="en-GB" dirty="0"/>
              <a:t>Cosmic ray neutrons and their connection with soil moisture </a:t>
            </a:r>
          </a:p>
          <a:p>
            <a:r>
              <a:rPr lang="en-GB" dirty="0"/>
              <a:t>CRNS</a:t>
            </a:r>
          </a:p>
          <a:p>
            <a:r>
              <a:rPr lang="en-GB" dirty="0"/>
              <a:t>Scintillation detectors </a:t>
            </a:r>
          </a:p>
          <a:p>
            <a:r>
              <a:rPr lang="en-GB" dirty="0"/>
              <a:t>GEMs</a:t>
            </a:r>
          </a:p>
          <a:p>
            <a:r>
              <a:rPr lang="en-GB" dirty="0"/>
              <a:t>What to do next</a:t>
            </a:r>
          </a:p>
          <a:p>
            <a:pPr marL="86400" indent="0">
              <a:buNone/>
            </a:pPr>
            <a:r>
              <a:rPr lang="en-GB" dirty="0"/>
              <a:t> </a:t>
            </a:r>
          </a:p>
        </p:txBody>
      </p:sp>
      <p:sp>
        <p:nvSpPr>
          <p:cNvPr id="8" name="Slide Number Placeholder 7"/>
          <p:cNvSpPr>
            <a:spLocks noGrp="1"/>
          </p:cNvSpPr>
          <p:nvPr>
            <p:ph type="sldNum" sz="quarter" idx="12"/>
          </p:nvPr>
        </p:nvSpPr>
        <p:spPr/>
        <p:txBody>
          <a:bodyPr/>
          <a:lstStyle/>
          <a:p>
            <a:fld id="{7AE184E0-0BD4-4705-A12B-9B71DDE63301}" type="slidenum">
              <a:rPr lang="en-GB" smtClean="0"/>
              <a:t>5</a:t>
            </a:fld>
            <a:endParaRPr lang="en-GB"/>
          </a:p>
        </p:txBody>
      </p:sp>
    </p:spTree>
    <p:extLst>
      <p:ext uri="{BB962C8B-B14F-4D97-AF65-F5344CB8AC3E}">
        <p14:creationId xmlns:p14="http://schemas.microsoft.com/office/powerpoint/2010/main" val="308485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B7250-E712-D9FA-932E-A9430DEBDC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04C1D8-91A0-8852-8155-02D8D671B701}"/>
              </a:ext>
            </a:extLst>
          </p:cNvPr>
          <p:cNvSpPr>
            <a:spLocks noGrp="1"/>
          </p:cNvSpPr>
          <p:nvPr>
            <p:ph type="ctrTitle"/>
          </p:nvPr>
        </p:nvSpPr>
        <p:spPr>
          <a:xfrm>
            <a:off x="1775983" y="2784762"/>
            <a:ext cx="15183366" cy="1655709"/>
          </a:xfrm>
        </p:spPr>
        <p:txBody>
          <a:bodyPr/>
          <a:lstStyle/>
          <a:p>
            <a:pPr algn="ctr"/>
            <a:r>
              <a:rPr lang="en-GB" sz="9000" dirty="0"/>
              <a:t>Cosmic ray neutrons</a:t>
            </a:r>
          </a:p>
        </p:txBody>
      </p:sp>
      <p:sp>
        <p:nvSpPr>
          <p:cNvPr id="5" name="Slide Number Placeholder 4">
            <a:extLst>
              <a:ext uri="{FF2B5EF4-FFF2-40B4-BE49-F238E27FC236}">
                <a16:creationId xmlns:a16="http://schemas.microsoft.com/office/drawing/2014/main" id="{3324A7CD-F250-90B8-ECEB-DCEBE3CE5260}"/>
              </a:ext>
            </a:extLst>
          </p:cNvPr>
          <p:cNvSpPr>
            <a:spLocks noGrp="1"/>
          </p:cNvSpPr>
          <p:nvPr>
            <p:ph type="sldNum" sz="quarter" idx="4"/>
          </p:nvPr>
        </p:nvSpPr>
        <p:spPr/>
        <p:txBody>
          <a:bodyPr/>
          <a:lstStyle/>
          <a:p>
            <a:fld id="{7AE184E0-0BD4-4705-A12B-9B71DDE63301}" type="slidenum">
              <a:rPr lang="en-GB" smtClean="0"/>
              <a:pPr/>
              <a:t>6</a:t>
            </a:fld>
            <a:endParaRPr lang="en-GB"/>
          </a:p>
        </p:txBody>
      </p:sp>
    </p:spTree>
    <p:extLst>
      <p:ext uri="{BB962C8B-B14F-4D97-AF65-F5344CB8AC3E}">
        <p14:creationId xmlns:p14="http://schemas.microsoft.com/office/powerpoint/2010/main" val="154573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1DEEF-F6DF-6155-AD00-8FBA3F32242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019D3FD-FBD7-C80A-7F26-9CC71E459C8D}"/>
              </a:ext>
            </a:extLst>
          </p:cNvPr>
          <p:cNvSpPr>
            <a:spLocks noGrp="1"/>
          </p:cNvSpPr>
          <p:nvPr>
            <p:ph type="title"/>
          </p:nvPr>
        </p:nvSpPr>
        <p:spPr/>
        <p:txBody>
          <a:bodyPr/>
          <a:lstStyle/>
          <a:p>
            <a:r>
              <a:rPr lang="en-GB" dirty="0"/>
              <a:t>Cosmic ray neutrons</a:t>
            </a:r>
          </a:p>
        </p:txBody>
      </p:sp>
      <p:sp>
        <p:nvSpPr>
          <p:cNvPr id="8" name="Slide Number Placeholder 7">
            <a:extLst>
              <a:ext uri="{FF2B5EF4-FFF2-40B4-BE49-F238E27FC236}">
                <a16:creationId xmlns:a16="http://schemas.microsoft.com/office/drawing/2014/main" id="{1927B178-A550-9AEE-BB70-0CDCD3997F30}"/>
              </a:ext>
            </a:extLst>
          </p:cNvPr>
          <p:cNvSpPr>
            <a:spLocks noGrp="1"/>
          </p:cNvSpPr>
          <p:nvPr>
            <p:ph type="sldNum" sz="quarter" idx="12"/>
          </p:nvPr>
        </p:nvSpPr>
        <p:spPr/>
        <p:txBody>
          <a:bodyPr/>
          <a:lstStyle/>
          <a:p>
            <a:fld id="{7AE184E0-0BD4-4705-A12B-9B71DDE63301}" type="slidenum">
              <a:rPr lang="en-GB" smtClean="0"/>
              <a:t>7</a:t>
            </a:fld>
            <a:endParaRPr lang="en-GB"/>
          </a:p>
        </p:txBody>
      </p:sp>
      <p:sp>
        <p:nvSpPr>
          <p:cNvPr id="11" name="Tijdelijke aanduiding voor inhoud 10">
            <a:extLst>
              <a:ext uri="{FF2B5EF4-FFF2-40B4-BE49-F238E27FC236}">
                <a16:creationId xmlns:a16="http://schemas.microsoft.com/office/drawing/2014/main" id="{37CE0945-507E-F770-054A-9DCBF4E1BEEE}"/>
              </a:ext>
            </a:extLst>
          </p:cNvPr>
          <p:cNvSpPr>
            <a:spLocks noGrp="1"/>
          </p:cNvSpPr>
          <p:nvPr>
            <p:ph idx="1"/>
          </p:nvPr>
        </p:nvSpPr>
        <p:spPr>
          <a:xfrm>
            <a:off x="835825" y="1194363"/>
            <a:ext cx="15699575" cy="8211813"/>
          </a:xfrm>
        </p:spPr>
        <p:txBody>
          <a:bodyPr/>
          <a:lstStyle/>
          <a:p>
            <a:r>
              <a:rPr lang="en-GB" kern="100" dirty="0">
                <a:latin typeface="Aptos" panose="020B0004020202020204" pitchFamily="34" charset="0"/>
                <a:cs typeface="Times New Roman" panose="02020603050405020304" pitchFamily="18" charset="0"/>
              </a:rPr>
              <a:t>Origin</a:t>
            </a:r>
          </a:p>
          <a:p>
            <a:pPr marL="86400" indent="0">
              <a:lnSpc>
                <a:spcPct val="100000"/>
              </a:lnSpc>
              <a:buNone/>
            </a:pPr>
            <a:r>
              <a:rPr lang="en-GB" kern="100" dirty="0">
                <a:latin typeface="Aptos" panose="020B0004020202020204" pitchFamily="34" charset="0"/>
                <a:cs typeface="Times New Roman" panose="02020603050405020304" pitchFamily="18" charset="0"/>
              </a:rPr>
              <a:t>	 </a:t>
            </a:r>
            <a:r>
              <a:rPr lang="en-GB" kern="100" dirty="0">
                <a:latin typeface="Aptos" panose="020B0004020202020204" pitchFamily="34" charset="0"/>
                <a:cs typeface="Times New Roman" panose="02020603050405020304" pitchFamily="18" charset="0"/>
                <a:sym typeface="Wingdings" panose="05000000000000000000" pitchFamily="2" charset="2"/>
              </a:rPr>
              <a:t> </a:t>
            </a:r>
            <a:r>
              <a:rPr lang="en-GB" sz="4400" kern="100" dirty="0">
                <a:latin typeface="Aptos" panose="020B0004020202020204" pitchFamily="34" charset="0"/>
                <a:cs typeface="Times New Roman" panose="02020603050405020304" pitchFamily="18" charset="0"/>
                <a:sym typeface="Wingdings" panose="05000000000000000000" pitchFamily="2" charset="2"/>
              </a:rPr>
              <a:t>primary cosmic rays interact with </a:t>
            </a:r>
          </a:p>
          <a:p>
            <a:pPr marL="86400" indent="0">
              <a:lnSpc>
                <a:spcPct val="100000"/>
              </a:lnSpc>
              <a:buNone/>
            </a:pPr>
            <a:r>
              <a:rPr lang="en-GB" sz="4400" kern="100" dirty="0">
                <a:latin typeface="Aptos" panose="020B0004020202020204" pitchFamily="34" charset="0"/>
                <a:cs typeface="Times New Roman" panose="02020603050405020304" pitchFamily="18" charset="0"/>
                <a:sym typeface="Wingdings" panose="05000000000000000000" pitchFamily="2" charset="2"/>
              </a:rPr>
              <a:t>          air molecules atmosphere</a:t>
            </a:r>
          </a:p>
          <a:p>
            <a:pPr marL="86400" indent="0">
              <a:buNone/>
            </a:pPr>
            <a:r>
              <a:rPr lang="en-GB" sz="4400" kern="100" dirty="0">
                <a:latin typeface="Aptos" panose="020B0004020202020204" pitchFamily="34" charset="0"/>
                <a:cs typeface="Times New Roman" panose="02020603050405020304" pitchFamily="18" charset="0"/>
                <a:sym typeface="Wingdings" panose="05000000000000000000" pitchFamily="2" charset="2"/>
              </a:rPr>
              <a:t>     secondary cosmic rays (p, n, other) </a:t>
            </a:r>
          </a:p>
          <a:p>
            <a:pPr marL="86400" indent="0">
              <a:lnSpc>
                <a:spcPct val="100000"/>
              </a:lnSpc>
              <a:buNone/>
            </a:pPr>
            <a:r>
              <a:rPr lang="en-GB" sz="4400" kern="100" dirty="0">
                <a:latin typeface="Aptos" panose="020B0004020202020204" pitchFamily="34" charset="0"/>
                <a:cs typeface="Times New Roman" panose="02020603050405020304" pitchFamily="18" charset="0"/>
                <a:sym typeface="Wingdings" panose="05000000000000000000" pitchFamily="2" charset="2"/>
              </a:rPr>
              <a:t>     fast neutrons (E≈1MeV) through</a:t>
            </a:r>
          </a:p>
          <a:p>
            <a:pPr marL="86400" indent="0">
              <a:lnSpc>
                <a:spcPct val="100000"/>
              </a:lnSpc>
              <a:buNone/>
            </a:pPr>
            <a:r>
              <a:rPr lang="en-GB" sz="4400" kern="100" dirty="0">
                <a:latin typeface="Aptos" panose="020B0004020202020204" pitchFamily="34" charset="0"/>
                <a:cs typeface="Times New Roman" panose="02020603050405020304" pitchFamily="18" charset="0"/>
                <a:sym typeface="Wingdings" panose="05000000000000000000" pitchFamily="2" charset="2"/>
              </a:rPr>
              <a:t>          nuclear evaporation process</a:t>
            </a:r>
          </a:p>
          <a:p>
            <a:pPr marL="86400" indent="0">
              <a:lnSpc>
                <a:spcPct val="100000"/>
              </a:lnSpc>
              <a:buNone/>
            </a:pPr>
            <a:endParaRPr lang="en-GB" kern="100" dirty="0">
              <a:latin typeface="Aptos" panose="020B0004020202020204" pitchFamily="34" charset="0"/>
              <a:cs typeface="Times New Roman" panose="02020603050405020304" pitchFamily="18" charset="0"/>
              <a:sym typeface="Wingdings" panose="05000000000000000000" pitchFamily="2" charset="2"/>
            </a:endParaRPr>
          </a:p>
          <a:p>
            <a:pPr>
              <a:lnSpc>
                <a:spcPct val="150000"/>
              </a:lnSpc>
            </a:pPr>
            <a:r>
              <a:rPr lang="en-GB" kern="100" dirty="0">
                <a:latin typeface="Aptos" panose="020B0004020202020204" pitchFamily="34" charset="0"/>
                <a:cs typeface="Times New Roman" panose="02020603050405020304" pitchFamily="18" charset="0"/>
                <a:sym typeface="Wingdings" panose="05000000000000000000" pitchFamily="2" charset="2"/>
              </a:rPr>
              <a:t>Figure: simulation MCNPX</a:t>
            </a:r>
          </a:p>
          <a:p>
            <a:pPr marL="86400" indent="0">
              <a:buNone/>
            </a:pPr>
            <a:r>
              <a:rPr lang="en-US" dirty="0"/>
              <a:t> </a:t>
            </a:r>
          </a:p>
        </p:txBody>
      </p:sp>
      <p:pic>
        <p:nvPicPr>
          <p:cNvPr id="3" name="Afbeelding 2" descr="Afbeelding met tekst, lijn, diagram, Perceel&#10;&#10;Automatisch gegenereerde beschrijving">
            <a:extLst>
              <a:ext uri="{FF2B5EF4-FFF2-40B4-BE49-F238E27FC236}">
                <a16:creationId xmlns:a16="http://schemas.microsoft.com/office/drawing/2014/main" id="{C9BC8737-F471-5043-CEED-C1068E6C1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5733" y="2760702"/>
            <a:ext cx="6444000" cy="6188001"/>
          </a:xfrm>
          <a:prstGeom prst="rect">
            <a:avLst/>
          </a:prstGeom>
        </p:spPr>
      </p:pic>
    </p:spTree>
    <p:extLst>
      <p:ext uri="{BB962C8B-B14F-4D97-AF65-F5344CB8AC3E}">
        <p14:creationId xmlns:p14="http://schemas.microsoft.com/office/powerpoint/2010/main" val="311201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8C368-06C5-C8BD-C733-3F846974BDEB}"/>
            </a:ext>
          </a:extLst>
        </p:cNvPr>
        <p:cNvGrpSpPr/>
        <p:nvPr/>
      </p:nvGrpSpPr>
      <p:grpSpPr>
        <a:xfrm>
          <a:off x="0" y="0"/>
          <a:ext cx="0" cy="0"/>
          <a:chOff x="0" y="0"/>
          <a:chExt cx="0" cy="0"/>
        </a:xfrm>
      </p:grpSpPr>
      <p:pic>
        <p:nvPicPr>
          <p:cNvPr id="5" name="Afbeelding 4" descr="Afbeelding met tekst, diagram, schermopname, Perceel&#10;&#10;Automatisch gegenereerde beschrijving">
            <a:extLst>
              <a:ext uri="{FF2B5EF4-FFF2-40B4-BE49-F238E27FC236}">
                <a16:creationId xmlns:a16="http://schemas.microsoft.com/office/drawing/2014/main" id="{7438096B-6FB9-26FC-CC32-EC3588FAB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974" y="5039833"/>
            <a:ext cx="8175046" cy="4461767"/>
          </a:xfrm>
          <a:prstGeom prst="rect">
            <a:avLst/>
          </a:prstGeom>
        </p:spPr>
      </p:pic>
      <p:sp>
        <p:nvSpPr>
          <p:cNvPr id="7" name="Title 6">
            <a:extLst>
              <a:ext uri="{FF2B5EF4-FFF2-40B4-BE49-F238E27FC236}">
                <a16:creationId xmlns:a16="http://schemas.microsoft.com/office/drawing/2014/main" id="{B611DB29-DEF0-74C8-FCD7-B1FCDE215A5D}"/>
              </a:ext>
            </a:extLst>
          </p:cNvPr>
          <p:cNvSpPr>
            <a:spLocks noGrp="1"/>
          </p:cNvSpPr>
          <p:nvPr>
            <p:ph type="title"/>
          </p:nvPr>
        </p:nvSpPr>
        <p:spPr/>
        <p:txBody>
          <a:bodyPr/>
          <a:lstStyle/>
          <a:p>
            <a:r>
              <a:rPr lang="en-GB" dirty="0"/>
              <a:t>Connection with soil moisture</a:t>
            </a:r>
          </a:p>
        </p:txBody>
      </p:sp>
      <p:sp>
        <p:nvSpPr>
          <p:cNvPr id="3" name="Content Placeholder 2">
            <a:extLst>
              <a:ext uri="{FF2B5EF4-FFF2-40B4-BE49-F238E27FC236}">
                <a16:creationId xmlns:a16="http://schemas.microsoft.com/office/drawing/2014/main" id="{E00ADA0A-4605-9C4F-CBFF-42E98164A890}"/>
              </a:ext>
            </a:extLst>
          </p:cNvPr>
          <p:cNvSpPr>
            <a:spLocks noGrp="1"/>
          </p:cNvSpPr>
          <p:nvPr>
            <p:ph idx="1"/>
          </p:nvPr>
        </p:nvSpPr>
        <p:spPr>
          <a:xfrm>
            <a:off x="835825" y="1446028"/>
            <a:ext cx="15699575" cy="8055572"/>
          </a:xfrm>
        </p:spPr>
        <p:txBody>
          <a:bodyPr>
            <a:normAutofit/>
          </a:bodyPr>
          <a:lstStyle/>
          <a:p>
            <a:pPr marL="86400" indent="0">
              <a:lnSpc>
                <a:spcPct val="100000"/>
              </a:lnSpc>
              <a:buNone/>
            </a:pPr>
            <a:r>
              <a:rPr lang="en-GB" kern="100" dirty="0">
                <a:latin typeface="Aptos" panose="020B0004020202020204" pitchFamily="34" charset="0"/>
                <a:ea typeface="Aptos" panose="020B0004020202020204" pitchFamily="34" charset="0"/>
                <a:cs typeface="Times New Roman" panose="02020603050405020304" pitchFamily="18" charset="0"/>
              </a:rPr>
              <a:t>Fast neutrons m</a:t>
            </a:r>
            <a:r>
              <a:rPr lang="en-GB" kern="100" dirty="0">
                <a:effectLst/>
                <a:latin typeface="Aptos" panose="020B0004020202020204" pitchFamily="34" charset="0"/>
                <a:ea typeface="Aptos" panose="020B0004020202020204" pitchFamily="34" charset="0"/>
                <a:cs typeface="Times New Roman" panose="02020603050405020304" pitchFamily="18" charset="0"/>
              </a:rPr>
              <a:t>oderated and thermalized by hydrogen </a:t>
            </a:r>
          </a:p>
          <a:p>
            <a:pPr marL="86400" indent="0">
              <a:lnSpc>
                <a:spcPct val="100000"/>
              </a:lnSpc>
              <a:buNone/>
            </a:pPr>
            <a:r>
              <a:rPr lang="en-GB" kern="100" dirty="0">
                <a:effectLst/>
                <a:latin typeface="Aptos" panose="020B0004020202020204" pitchFamily="34" charset="0"/>
                <a:ea typeface="Aptos" panose="020B0004020202020204" pitchFamily="34" charset="0"/>
                <a:cs typeface="Times New Roman" panose="02020603050405020304" pitchFamily="18" charset="0"/>
              </a:rPr>
              <a:t>atoms in soil </a:t>
            </a:r>
          </a:p>
          <a:p>
            <a:pPr marL="86400" indent="0">
              <a:lnSpc>
                <a:spcPct val="100000"/>
              </a:lnSpc>
              <a:buNone/>
            </a:pPr>
            <a:r>
              <a:rPr lang="en-GB" kern="100" dirty="0">
                <a:latin typeface="Aptos" panose="020B0004020202020204" pitchFamily="34" charset="0"/>
                <a:ea typeface="Aptos" panose="020B0004020202020204" pitchFamily="34" charset="0"/>
                <a:cs typeface="Times New Roman" panose="02020603050405020304" pitchFamily="18" charset="0"/>
              </a:rPr>
              <a:t>	</a:t>
            </a:r>
            <a:r>
              <a:rPr lang="en-GB" kern="100" dirty="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captured or diffused back into air as </a:t>
            </a:r>
            <a:r>
              <a:rPr lang="en-GB" kern="100" dirty="0">
                <a:latin typeface="Aptos" panose="020B0004020202020204" pitchFamily="34" charset="0"/>
                <a:cs typeface="Times New Roman" panose="02020603050405020304" pitchFamily="18" charset="0"/>
                <a:sym typeface="Wingdings" panose="05000000000000000000" pitchFamily="2" charset="2"/>
              </a:rPr>
              <a:t>slow neutrons</a:t>
            </a:r>
          </a:p>
          <a:p>
            <a:pPr marL="86400" indent="0">
              <a:lnSpc>
                <a:spcPct val="100000"/>
              </a:lnSpc>
              <a:buNone/>
            </a:pPr>
            <a:r>
              <a:rPr lang="en-GB" kern="100" dirty="0">
                <a:latin typeface="Aptos" panose="020B0004020202020204" pitchFamily="34" charset="0"/>
                <a:cs typeface="Times New Roman" panose="02020603050405020304" pitchFamily="18" charset="0"/>
                <a:sym typeface="Wingdings" panose="05000000000000000000" pitchFamily="2" charset="2"/>
              </a:rPr>
              <a:t>        (E~1eV)</a:t>
            </a:r>
          </a:p>
          <a:p>
            <a:pPr marL="86400" indent="0">
              <a:lnSpc>
                <a:spcPct val="100000"/>
              </a:lnSpc>
              <a:buNone/>
            </a:pPr>
            <a:endParaRPr lang="en-GB" kern="100" dirty="0">
              <a:latin typeface="Aptos" panose="020B0004020202020204" pitchFamily="34" charset="0"/>
              <a:cs typeface="Times New Roman" panose="02020603050405020304" pitchFamily="18" charset="0"/>
              <a:sym typeface="Wingdings" panose="05000000000000000000" pitchFamily="2" charset="2"/>
            </a:endParaRPr>
          </a:p>
          <a:p>
            <a:pPr marL="86400" indent="0">
              <a:lnSpc>
                <a:spcPct val="100000"/>
              </a:lnSpc>
              <a:buNone/>
            </a:pPr>
            <a:endParaRPr lang="en-GB" dirty="0"/>
          </a:p>
        </p:txBody>
      </p:sp>
      <p:sp>
        <p:nvSpPr>
          <p:cNvPr id="8" name="Slide Number Placeholder 7">
            <a:extLst>
              <a:ext uri="{FF2B5EF4-FFF2-40B4-BE49-F238E27FC236}">
                <a16:creationId xmlns:a16="http://schemas.microsoft.com/office/drawing/2014/main" id="{FC180E86-F785-7EFF-CE4C-7B56F6E49C94}"/>
              </a:ext>
            </a:extLst>
          </p:cNvPr>
          <p:cNvSpPr>
            <a:spLocks noGrp="1"/>
          </p:cNvSpPr>
          <p:nvPr>
            <p:ph type="sldNum" sz="quarter" idx="12"/>
          </p:nvPr>
        </p:nvSpPr>
        <p:spPr/>
        <p:txBody>
          <a:bodyPr/>
          <a:lstStyle/>
          <a:p>
            <a:fld id="{7AE184E0-0BD4-4705-A12B-9B71DDE63301}" type="slidenum">
              <a:rPr lang="en-GB" smtClean="0"/>
              <a:t>8</a:t>
            </a:fld>
            <a:endParaRPr lang="en-GB"/>
          </a:p>
        </p:txBody>
      </p:sp>
      <p:pic>
        <p:nvPicPr>
          <p:cNvPr id="1026" name="Picture 2">
            <a:extLst>
              <a:ext uri="{FF2B5EF4-FFF2-40B4-BE49-F238E27FC236}">
                <a16:creationId xmlns:a16="http://schemas.microsoft.com/office/drawing/2014/main" id="{F57339BC-58D1-EAEF-843D-16F8D10D5A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91" t="-1" r="4378" b="19777"/>
          <a:stretch/>
        </p:blipFill>
        <p:spPr bwMode="auto">
          <a:xfrm>
            <a:off x="179205" y="4876800"/>
            <a:ext cx="8503554" cy="462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00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18294-FF3C-00B7-DA1B-D9E5E5C3E9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6E3C1D-24B8-8B0A-6FA5-85A82FF1EE49}"/>
              </a:ext>
            </a:extLst>
          </p:cNvPr>
          <p:cNvSpPr>
            <a:spLocks noGrp="1"/>
          </p:cNvSpPr>
          <p:nvPr>
            <p:ph type="ctrTitle"/>
          </p:nvPr>
        </p:nvSpPr>
        <p:spPr>
          <a:xfrm>
            <a:off x="1775983" y="2784762"/>
            <a:ext cx="15183366" cy="1655709"/>
          </a:xfrm>
        </p:spPr>
        <p:txBody>
          <a:bodyPr/>
          <a:lstStyle/>
          <a:p>
            <a:pPr algn="ctr"/>
            <a:r>
              <a:rPr lang="en-GB" sz="9000" dirty="0"/>
              <a:t>Cosmic ray neutron sensing (CRNS)</a:t>
            </a:r>
          </a:p>
        </p:txBody>
      </p:sp>
      <p:sp>
        <p:nvSpPr>
          <p:cNvPr id="5" name="Slide Number Placeholder 4">
            <a:extLst>
              <a:ext uri="{FF2B5EF4-FFF2-40B4-BE49-F238E27FC236}">
                <a16:creationId xmlns:a16="http://schemas.microsoft.com/office/drawing/2014/main" id="{97070AB5-43C6-5F26-F1FE-957F2B400A56}"/>
              </a:ext>
            </a:extLst>
          </p:cNvPr>
          <p:cNvSpPr>
            <a:spLocks noGrp="1"/>
          </p:cNvSpPr>
          <p:nvPr>
            <p:ph type="sldNum" sz="quarter" idx="4"/>
          </p:nvPr>
        </p:nvSpPr>
        <p:spPr/>
        <p:txBody>
          <a:bodyPr/>
          <a:lstStyle/>
          <a:p>
            <a:fld id="{7AE184E0-0BD4-4705-A12B-9B71DDE63301}" type="slidenum">
              <a:rPr lang="en-GB" smtClean="0"/>
              <a:pPr/>
              <a:t>9</a:t>
            </a:fld>
            <a:endParaRPr lang="en-GB"/>
          </a:p>
        </p:txBody>
      </p:sp>
    </p:spTree>
    <p:extLst>
      <p:ext uri="{BB962C8B-B14F-4D97-AF65-F5344CB8AC3E}">
        <p14:creationId xmlns:p14="http://schemas.microsoft.com/office/powerpoint/2010/main" val="2088447363"/>
      </p:ext>
    </p:extLst>
  </p:cSld>
  <p:clrMapOvr>
    <a:masterClrMapping/>
  </p:clrMapOvr>
</p:sld>
</file>

<file path=ppt/theme/theme1.xml><?xml version="1.0" encoding="utf-8"?>
<a:theme xmlns:a="http://schemas.openxmlformats.org/drawingml/2006/main" name="Kantoorthema">
  <a:themeElements>
    <a:clrScheme name="UGent WE">
      <a:dk1>
        <a:sysClr val="windowText" lastClr="000000"/>
      </a:dk1>
      <a:lt1>
        <a:sysClr val="window" lastClr="FFFFFF"/>
      </a:lt1>
      <a:dk2>
        <a:srgbClr val="1E64C8"/>
      </a:dk2>
      <a:lt2>
        <a:srgbClr val="E9F0FA"/>
      </a:lt2>
      <a:accent1>
        <a:srgbClr val="2D8CA8"/>
      </a:accent1>
      <a:accent2>
        <a:srgbClr val="4298B1"/>
      </a:accent2>
      <a:accent3>
        <a:srgbClr val="57A3B9"/>
      </a:accent3>
      <a:accent4>
        <a:srgbClr val="6CAFC2"/>
      </a:accent4>
      <a:accent5>
        <a:srgbClr val="81BACB"/>
      </a:accent5>
      <a:accent6>
        <a:srgbClr val="96C6D4"/>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resentatie2" id="{78E66E57-0B34-4A8A-94DD-A4AC10F86964}" vid="{49F421C6-4CD1-4B08-86D8-1ED021642C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midterm_presentation_1</Template>
  <TotalTime>1504</TotalTime>
  <Words>3584</Words>
  <Application>Microsoft Office PowerPoint</Application>
  <PresentationFormat>Aangepast</PresentationFormat>
  <Paragraphs>345</Paragraphs>
  <Slides>28</Slides>
  <Notes>27</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28</vt:i4>
      </vt:variant>
    </vt:vector>
  </HeadingPairs>
  <TitlesOfParts>
    <vt:vector size="39" baseType="lpstr">
      <vt:lpstr>-apple-system</vt:lpstr>
      <vt:lpstr>Aptos</vt:lpstr>
      <vt:lpstr>Arial</vt:lpstr>
      <vt:lpstr>Calibri</vt:lpstr>
      <vt:lpstr>Cambria Math</vt:lpstr>
      <vt:lpstr>Google Sans</vt:lpstr>
      <vt:lpstr>Helvetica Neue</vt:lpstr>
      <vt:lpstr>PannoTextLight</vt:lpstr>
      <vt:lpstr>Public Sans Web</vt:lpstr>
      <vt:lpstr>Wingdings</vt:lpstr>
      <vt:lpstr>Kantoorthema</vt:lpstr>
      <vt:lpstr>Feasibility study of soil moisture monitoring using scintillation detectors</vt:lpstr>
      <vt:lpstr>introduction</vt:lpstr>
      <vt:lpstr>Why study soil moisture?</vt:lpstr>
      <vt:lpstr>Other applications</vt:lpstr>
      <vt:lpstr>Table of contents</vt:lpstr>
      <vt:lpstr>Cosmic ray neutrons</vt:lpstr>
      <vt:lpstr>Cosmic ray neutrons</vt:lpstr>
      <vt:lpstr>Connection with soil moisture</vt:lpstr>
      <vt:lpstr>Cosmic ray neutron sensing (CRNS)</vt:lpstr>
      <vt:lpstr>How to measure soil moisture?</vt:lpstr>
      <vt:lpstr>Finapp CRNS detector</vt:lpstr>
      <vt:lpstr>Finapp CRNS detector</vt:lpstr>
      <vt:lpstr>From neutron count to soil moisture</vt:lpstr>
      <vt:lpstr>Our crns</vt:lpstr>
      <vt:lpstr>Scintillation detectors</vt:lpstr>
      <vt:lpstr>Scintillation detectors</vt:lpstr>
      <vt:lpstr>Scintillation detectors</vt:lpstr>
      <vt:lpstr>GEMs</vt:lpstr>
      <vt:lpstr>GEMs</vt:lpstr>
      <vt:lpstr>What to do next</vt:lpstr>
      <vt:lpstr>What to do next</vt:lpstr>
      <vt:lpstr>Aiko Decaluwe Master student  Experimental particle physics and gravity   E Aiko.Decaluwe@ugent.be  www.ugent.be </vt:lpstr>
      <vt:lpstr>From neutron count to soil moisture</vt:lpstr>
      <vt:lpstr>Corrections to neutron count</vt:lpstr>
      <vt:lpstr>Calibration</vt:lpstr>
      <vt:lpstr>Calibration: weighted average</vt:lpstr>
      <vt:lpstr>Calibration: weighted average</vt:lpstr>
      <vt:lpstr>GEMs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aiko decaluwe</dc:creator>
  <cp:keywords/>
  <dc:description/>
  <cp:lastModifiedBy>aiko decaluwe</cp:lastModifiedBy>
  <cp:revision>48</cp:revision>
  <dcterms:created xsi:type="dcterms:W3CDTF">2024-11-05T09:54:05Z</dcterms:created>
  <dcterms:modified xsi:type="dcterms:W3CDTF">2024-11-20T15:24:57Z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i4>20</vt:i4>
  </property>
</Properties>
</file>