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94" autoAdjust="0"/>
  </p:normalViewPr>
  <p:slideViewPr>
    <p:cSldViewPr snapToGrid="0" showGuides="1">
      <p:cViewPr varScale="1">
        <p:scale>
          <a:sx n="55" d="100"/>
          <a:sy n="55" d="100"/>
        </p:scale>
        <p:origin x="211" y="48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0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C9380-F104-90D7-499B-98AEEBD79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19BEAC-8998-DEDB-FDD1-B3D3016A2A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3B3EAF-56B5-D351-762E-0482E98F5B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9429D-3210-71EA-5446-ED80F83E6C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86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A546E-B882-7266-EDCD-E2CC1BB79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A96213-AE57-643D-2A7E-AE37F3947A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C4C2DE-2B3E-CEA4-9960-3FB398B7D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5F744-22F9-8BB4-D5CA-0945C2436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12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28694-37C5-0E94-D1F7-D5022F893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1C5C9B-B4BC-E56D-06E8-E890C3FE7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F57BCC-667A-E5C5-AA8D-DC03392C10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43E94-D5E4-B7B0-F0CC-DD8487B844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94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ED2D3-44EB-E159-3893-C2606F0F1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05F2E5-2EBF-AA1C-C50D-3C438AA1EF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A37281-5A20-F9B4-066F-EF85E39A8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B02D6-0608-2653-2632-336E6B6ED4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559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FEACD-DEEC-618A-8504-8034FDD7A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447FEC-0377-5B9B-1770-C158B23987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450ADD-2DEE-93AB-D7A8-61E2E8BFB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E7169-009D-862B-BE2C-622699355A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115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3B1BB-6A87-56BD-A98C-2A550D17D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2B8A2D-17F5-39E8-FBEC-5795F70A5C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5C05B6-308F-25A4-7201-8CE53BB088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7D0AC-4B7E-B602-09D4-DCCDDB1DB5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430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77CE0-9DCB-E24D-A646-B9868B4A4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440857-3962-2689-8961-F9C9A8A875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C2131B-5B46-1FDE-A931-0946837877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73132-1F8B-7693-FEE2-2B36F712A8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09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BA52-C44D-40B3-934A-90CC67D2FDC1}" type="datetime1">
              <a:rPr lang="en-GB" smtClean="0"/>
              <a:t>21/11/2024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Logo Large 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47" y="2283675"/>
            <a:ext cx="4800610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7416000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en-GB" noProof="0" dirty="0"/>
              <a:t>Click to add presenters </a:t>
            </a:r>
            <a:r>
              <a:rPr lang="en-GB" noProof="0"/>
              <a:t>contact data</a:t>
            </a:r>
            <a:endParaRPr lang="en-GB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2108390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social media names</a:t>
            </a:r>
            <a:endParaRPr lang="nl-NL" dirty="0"/>
          </a:p>
        </p:txBody>
      </p:sp>
      <p:pic>
        <p:nvPicPr>
          <p:cNvPr id="18" name="Afbeelding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27863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/>
              <a:t>Klik om stijl te bewerken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>
                <a:solidFill>
                  <a:schemeClr val="accent6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en-GB" noProof="0" dirty="0"/>
              <a:t>Click to add subtitle / presenter / date [</a:t>
            </a:r>
            <a:r>
              <a:rPr lang="en-GB" noProof="0" dirty="0" err="1"/>
              <a:t>dd</a:t>
            </a:r>
            <a:r>
              <a:rPr lang="en-GB" noProof="0" dirty="0"/>
              <a:t>-mm-</a:t>
            </a:r>
            <a:r>
              <a:rPr lang="en-GB" noProof="0" dirty="0" err="1"/>
              <a:t>yyyy</a:t>
            </a:r>
            <a:r>
              <a:rPr lang="en-GB" noProof="0" dirty="0"/>
              <a:t>]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4</a:t>
            </a:r>
          </a:p>
        </p:txBody>
      </p:sp>
      <p:sp>
        <p:nvSpPr>
          <p:cNvPr id="16" name="Oranisation Placeholder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580530" y="395008"/>
            <a:ext cx="8294400" cy="540000"/>
          </a:xfrm>
        </p:spPr>
        <p:txBody>
          <a:bodyPr anchor="b" anchorCtr="0">
            <a:normAutofit/>
          </a:bodyPr>
          <a:lstStyle>
            <a:lvl1pPr>
              <a:lnSpc>
                <a:spcPts val="1700"/>
              </a:lnSpc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</a:defRPr>
            </a:lvl2pPr>
          </a:lstStyle>
          <a:p>
            <a:pPr lvl="0"/>
            <a:r>
              <a:rPr lang="en-GB" noProof="0" dirty="0"/>
              <a:t>Click to edit organisation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pic>
        <p:nvPicPr>
          <p:cNvPr id="26" name="Afbeelding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27863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 dirty="0"/>
              <a:t>Click to add chapter title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marL="536400" indent="-4500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1pPr>
            <a:lvl2pPr marL="1170000" indent="-450000">
              <a:lnSpc>
                <a:spcPct val="120000"/>
              </a:lnSpc>
              <a:defRPr/>
            </a:lvl2pPr>
            <a:lvl3pPr marL="1756800" indent="-450000" defTabSz="457200">
              <a:lnSpc>
                <a:spcPct val="120000"/>
              </a:lnSpc>
              <a:defRPr/>
            </a:lvl3pPr>
            <a:lvl4pPr marL="2329200" indent="-550800" defTabSz="457200">
              <a:lnSpc>
                <a:spcPct val="120000"/>
              </a:lnSpc>
              <a:defRPr/>
            </a:lvl4pPr>
            <a:lvl5pPr marL="2962800" indent="-4428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70BF-0210-4EEF-86F8-FAAB1AA2E360}" type="datetime1">
              <a:rPr lang="en-GB" noProof="0" smtClean="0"/>
              <a:t>21/11/2024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CD3-2ABF-49E3-B381-77925CB7367F}" type="datetime1">
              <a:rPr lang="en-GB" noProof="0" smtClean="0"/>
              <a:t>21/11/2024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517E-4AB0-4B5E-AA85-49077E2234F6}" type="datetime1">
              <a:rPr lang="en-GB" noProof="0" smtClean="0"/>
              <a:t>21/11/2024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‹nr.›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D-A021-4A2A-A4E8-A2CD68C30106}" type="datetime1">
              <a:rPr lang="en-GB" smtClean="0"/>
              <a:t>21/11/2024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580A-60EF-4069-BBAE-ED64C65102D6}" type="datetime1">
              <a:rPr lang="en-GB" noProof="0" smtClean="0"/>
              <a:t>21/11/2024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691979"/>
            <a:ext cx="6764400" cy="5230800"/>
          </a:xfrm>
          <a:solidFill>
            <a:srgbClr val="1E64C8"/>
          </a:solidFill>
        </p:spPr>
        <p:txBody>
          <a:bodyPr anchor="b" anchorCtr="0">
            <a:noAutofit/>
          </a:bodyPr>
          <a:lstStyle>
            <a:lvl1pPr marL="85725" indent="0">
              <a:buNone/>
              <a:defRPr sz="10000" u="sng" cap="all" baseline="0">
                <a:solidFill>
                  <a:schemeClr val="bg1"/>
                </a:solidFill>
              </a:defRPr>
            </a:lvl1pPr>
            <a:lvl2pPr marL="984250" indent="-625475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956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76AD30-96E8-448B-B97A-24B00ADE12C5}"/>
              </a:ext>
            </a:extLst>
          </p:cNvPr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E7CF-EF14-40E3-85B4-63EA9D035730}" type="datetime1">
              <a:rPr lang="en-GB" noProof="0" smtClean="0"/>
              <a:t>21/11/2024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1011602"/>
            <a:ext cx="7754938" cy="6908398"/>
          </a:xfrm>
          <a:solidFill>
            <a:srgbClr val="E9F0FA"/>
          </a:solidFill>
        </p:spPr>
        <p:txBody>
          <a:bodyPr>
            <a:normAutofit/>
          </a:bodyPr>
          <a:lstStyle>
            <a:lvl1pPr marL="85725" indent="0">
              <a:buNone/>
              <a:defRPr sz="5400" u="sng" cap="all" baseline="0">
                <a:solidFill>
                  <a:srgbClr val="1E64C8"/>
                </a:solidFill>
              </a:defRPr>
            </a:lvl1pPr>
            <a:lvl2pPr marL="984250" indent="-625475">
              <a:defRPr>
                <a:solidFill>
                  <a:srgbClr val="1E64C8"/>
                </a:solidFill>
              </a:defRPr>
            </a:lvl2pPr>
            <a:lvl3pPr>
              <a:defRPr>
                <a:solidFill>
                  <a:srgbClr val="1E64C8"/>
                </a:solidFill>
              </a:defRPr>
            </a:lvl3pPr>
            <a:lvl4pPr>
              <a:defRPr>
                <a:solidFill>
                  <a:srgbClr val="1E64C8"/>
                </a:solidFill>
              </a:defRPr>
            </a:lvl4pPr>
            <a:lvl5pPr>
              <a:defRPr>
                <a:solidFill>
                  <a:srgbClr val="1E64C8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2709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noProof="0"/>
              <a:t>Klik om stijl te bewerken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3F4C8-1E11-441E-B48C-C2F682ADFD34}" type="datetime1">
              <a:rPr lang="en-GB" noProof="0" smtClean="0"/>
              <a:t>21/11/2024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Logo EN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09180"/>
            <a:ext cx="2307600" cy="18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7" r:id="rId8"/>
    <p:sldLayoutId id="2147483678" r:id="rId9"/>
    <p:sldLayoutId id="2147483676" r:id="rId10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6000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45878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4133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7.1609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7200"/>
              <a:t>Gravitational Waves from Extreme Mass-Ratio Inspirals</a:t>
            </a:r>
            <a:endParaRPr lang="nl-NL" sz="7200"/>
          </a:p>
        </p:txBody>
      </p:sp>
      <p:sp>
        <p:nvSpPr>
          <p:cNvPr id="11" name="Ond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Robrecht Keijzer</a:t>
            </a:r>
          </a:p>
        </p:txBody>
      </p:sp>
      <p:sp>
        <p:nvSpPr>
          <p:cNvPr id="6" name="Text Placeholder Organsation L1/L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department of physics and astronomy</a:t>
            </a:r>
          </a:p>
          <a:p>
            <a:pPr lvl="1"/>
            <a:r>
              <a:rPr lang="en-GB"/>
              <a:t>Ghent gravity group </a:t>
            </a:r>
            <a:endParaRPr lang="en-GB" dirty="0"/>
          </a:p>
        </p:txBody>
      </p:sp>
      <p:sp>
        <p:nvSpPr>
          <p:cNvPr id="2" name="Ondertitel 10">
            <a:extLst>
              <a:ext uri="{FF2B5EF4-FFF2-40B4-BE49-F238E27FC236}">
                <a16:creationId xmlns:a16="http://schemas.microsoft.com/office/drawing/2014/main" id="{63E6FE1D-CA4D-E69B-BDDB-6CEAA7E7CA96}"/>
              </a:ext>
            </a:extLst>
          </p:cNvPr>
          <p:cNvSpPr txBox="1">
            <a:spLocks/>
          </p:cNvSpPr>
          <p:nvPr/>
        </p:nvSpPr>
        <p:spPr bwMode="white">
          <a:xfrm>
            <a:off x="2412843" y="8073308"/>
            <a:ext cx="10601699" cy="1527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300368" rtl="0" eaLnBrk="1" latinLnBrk="0" hangingPunct="1">
              <a:lnSpc>
                <a:spcPts val="36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50184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368" indent="0" algn="ctr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552" indent="0" algn="ctr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736" indent="0" algn="ctr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921" indent="0" algn="ctr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105" indent="0" algn="ctr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289" indent="0" algn="ctr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473" indent="0" algn="ctr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Int. promotor: prof. Archisman Ghosh (UGhent) </a:t>
            </a:r>
          </a:p>
          <a:p>
            <a:r>
              <a:rPr lang="nl-NL"/>
              <a:t>Ext. promotor: prof. Thomas Hertog (KULeuven)</a:t>
            </a:r>
          </a:p>
          <a:p>
            <a:r>
              <a:rPr lang="nl-NL"/>
              <a:t>Mentor: Simon Maenaut (KULeuven)</a:t>
            </a:r>
          </a:p>
        </p:txBody>
      </p:sp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</a:t>
            </a:r>
            <a:r>
              <a:rPr lang="en-GB"/>
              <a:t>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r>
              <a:rPr lang="nl-BE"/>
              <a:t>1. Introduction</a:t>
            </a:r>
          </a:p>
          <a:p>
            <a:pPr marL="86400" indent="0">
              <a:buNone/>
            </a:pPr>
            <a:r>
              <a:rPr lang="nl-BE"/>
              <a:t>2. General approach</a:t>
            </a:r>
          </a:p>
          <a:p>
            <a:pPr marL="86400" indent="0">
              <a:buNone/>
            </a:pPr>
            <a:r>
              <a:rPr lang="nl-BE"/>
              <a:t>3. Calculations</a:t>
            </a:r>
          </a:p>
          <a:p>
            <a:endParaRPr lang="nl-BE"/>
          </a:p>
          <a:p>
            <a:endParaRPr lang="nl-BE"/>
          </a:p>
          <a:p>
            <a:r>
              <a:rPr lang="nl-BE"/>
              <a:t>My progress</a:t>
            </a:r>
          </a:p>
          <a:p>
            <a:r>
              <a:rPr lang="nl-BE"/>
              <a:t>Next steps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85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EB13B-D09C-8147-DD26-B0F74AB3E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CF24E2-1508-D8C3-D5BA-EB448C4AE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Introduction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BAAA5-2666-F0A3-C2C5-154DC5B45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/>
              <a:t>LISA: a new class of</a:t>
            </a:r>
          </a:p>
          <a:p>
            <a:pPr marL="86400" indent="0">
              <a:buNone/>
            </a:pPr>
            <a:r>
              <a:rPr lang="nl-BE"/>
              <a:t>objects </a:t>
            </a:r>
            <a:r>
              <a:rPr lang="nl-BE">
                <a:sym typeface="Wingdings" panose="05000000000000000000" pitchFamily="2" charset="2"/>
              </a:rPr>
              <a:t> EMRIs!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CBD974-8C59-1E73-281C-CE421F3E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3</a:t>
            </a:fld>
            <a:endParaRPr lang="en-GB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EB62903-E1DB-4A83-1564-7EAC48346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006" y="5469239"/>
            <a:ext cx="6802007" cy="228168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1DEF176-E9E4-AD1B-ED2D-A03014E6E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006" y="1290604"/>
            <a:ext cx="4667934" cy="358619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9084BCA-1CC3-27DD-8369-284B1A099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287" y="4029952"/>
            <a:ext cx="5037257" cy="42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E92ED-4B72-5712-3C69-C4E08F7B9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3B5FB7-AEFA-823B-B2C8-769FB2924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General approach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47157-4F12-B448-E6DD-4A7D47CC9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7110392"/>
          </a:xfrm>
        </p:spPr>
        <p:txBody>
          <a:bodyPr>
            <a:normAutofit lnSpcReduction="10000"/>
          </a:bodyPr>
          <a:lstStyle/>
          <a:p>
            <a:r>
              <a:rPr lang="nl-BE"/>
              <a:t>Strong gravity?</a:t>
            </a:r>
          </a:p>
          <a:p>
            <a:r>
              <a:rPr lang="nl-BE"/>
              <a:t>Scalar cloud backreaction to metric?</a:t>
            </a:r>
          </a:p>
          <a:p>
            <a:endParaRPr lang="nl-BE"/>
          </a:p>
          <a:p>
            <a:pPr>
              <a:buFont typeface="Wingdings" panose="05000000000000000000" pitchFamily="2" charset="2"/>
              <a:buChar char="à"/>
            </a:pPr>
            <a:r>
              <a:rPr lang="nl-BE">
                <a:sym typeface="Wingdings" panose="05000000000000000000" pitchFamily="2" charset="2"/>
              </a:rPr>
              <a:t>small mass ratio, small scalar field amplitude</a:t>
            </a:r>
          </a:p>
          <a:p>
            <a:pPr marL="86400" indent="0">
              <a:buNone/>
            </a:pPr>
            <a:r>
              <a:rPr lang="nl-BE" sz="200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nl-BE" sz="200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  <a:hlinkClick r:id="rId3"/>
              </a:rPr>
              <a:t>https://arxiv.org/pdf/2307.16093</a:t>
            </a:r>
            <a:r>
              <a:rPr lang="nl-BE" sz="200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: Richard Brito &amp; Shreya Shah - 2/10/2023)</a:t>
            </a:r>
          </a:p>
          <a:p>
            <a:endParaRPr lang="nl-BE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GB">
                <a:sym typeface="Wingdings" panose="05000000000000000000" pitchFamily="2" charset="2"/>
              </a:rPr>
              <a:t>Vacuum background BH + perturbations</a:t>
            </a:r>
          </a:p>
          <a:p>
            <a:pPr marL="86400" indent="0">
              <a:buNone/>
            </a:pPr>
            <a:endParaRPr lang="en-GB">
              <a:sym typeface="Wingdings" panose="05000000000000000000" pitchFamily="2" charset="2"/>
            </a:endParaRPr>
          </a:p>
          <a:p>
            <a:pPr marL="86400" indent="0">
              <a:buNone/>
            </a:pPr>
            <a:r>
              <a:rPr lang="en-GB">
                <a:sym typeface="Wingdings" panose="05000000000000000000" pitchFamily="2" charset="2"/>
              </a:rPr>
              <a:t>Paper: Schwartzschild + spherical/dipolar scalar cloud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BB69BE2-0925-C14A-DB59-4F289C91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05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6244D-DA60-BE48-99C3-DB53A3A45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5AB093-0819-F2DC-DC6E-96D97A88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Calculations</a:t>
            </a:r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6C0E89-0848-0ED7-4988-37AAD4D6A5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5825" y="1194364"/>
                <a:ext cx="15699575" cy="7110392"/>
              </a:xfrm>
            </p:spPr>
            <p:txBody>
              <a:bodyPr>
                <a:normAutofit/>
              </a:bodyPr>
              <a:lstStyle/>
              <a:p>
                <a:r>
                  <a:rPr lang="nl-BE"/>
                  <a:t>Make the expansion:</a:t>
                </a:r>
              </a:p>
              <a:p>
                <a:pPr marL="86400" indent="0">
                  <a:buNone/>
                </a:pPr>
                <a:r>
                  <a:rPr lang="nl-BE" sz="4000"/>
                  <a:t>Mass ratio q</a:t>
                </a:r>
              </a:p>
              <a:p>
                <a:pPr marL="86400" indent="0">
                  <a:buNone/>
                </a:pPr>
                <a:r>
                  <a:rPr lang="nl-BE" sz="4000"/>
                  <a:t>Scalar field amplitude </a:t>
                </a:r>
                <a14:m>
                  <m:oMath xmlns:m="http://schemas.openxmlformats.org/officeDocument/2006/math">
                    <m:r>
                      <a:rPr lang="nl-BE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nl-BE" sz="4000"/>
              </a:p>
              <a:p>
                <a:endParaRPr lang="nl-BE"/>
              </a:p>
              <a:p>
                <a:pPr marL="86400" indent="0">
                  <a:buNone/>
                </a:pPr>
                <a:endParaRPr lang="nl-BE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6C0E89-0848-0ED7-4988-37AAD4D6A5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5825" y="1194364"/>
                <a:ext cx="15699575" cy="7110392"/>
              </a:xfrm>
              <a:blipFill>
                <a:blip r:embed="rId3"/>
                <a:stretch>
                  <a:fillRect l="-1048" t="-1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DE13C35-087C-2149-C42B-6D8FCC7C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5</a:t>
            </a:fld>
            <a:endParaRPr lang="en-GB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8E6FC95-3F85-EFF7-9149-706DC0737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269" y="1194364"/>
            <a:ext cx="7136667" cy="20780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578916A-6E7E-FF8B-A201-BE9D88A13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9004" y="3942988"/>
            <a:ext cx="10719932" cy="40151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250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F3E3A-C8ED-651E-2EA8-AE46E312C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1BAC96-1455-2131-DBE8-148F8BF70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Scalar power: results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601C2-82AD-4F06-B456-D9F0499BB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7110392"/>
          </a:xfrm>
        </p:spPr>
        <p:txBody>
          <a:bodyPr>
            <a:normAutofit/>
          </a:bodyPr>
          <a:lstStyle/>
          <a:p>
            <a:endParaRPr lang="nl-BE"/>
          </a:p>
          <a:p>
            <a:pPr marL="86400" indent="0">
              <a:buNone/>
            </a:pPr>
            <a:endParaRPr lang="nl-B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8BB90B-29D7-9962-48FC-9EFB4927B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6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4965F024-C10F-E09A-BE7F-3285F9AC60B8}"/>
                  </a:ext>
                </a:extLst>
              </p:cNvPr>
              <p:cNvSpPr txBox="1"/>
              <p:nvPr/>
            </p:nvSpPr>
            <p:spPr>
              <a:xfrm>
                <a:off x="830118" y="1371600"/>
                <a:ext cx="7393101" cy="1269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‒"/>
                </a:pPr>
                <a14:m>
                  <m:oMath xmlns:m="http://schemas.openxmlformats.org/officeDocument/2006/math">
                    <m:r>
                      <a:rPr lang="nl-BE" sz="3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l-B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nl-B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GB" sz="3200">
                    <a:sym typeface="Wingdings" panose="05000000000000000000" pitchFamily="2" charset="2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GB" sz="3200">
                    <a:sym typeface="Wingdings" panose="05000000000000000000" pitchFamily="2" charset="2"/>
                  </a:rPr>
                  <a:t> for M = 100 000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nl-BE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</m:e>
                      <m:sub>
                        <m:r>
                          <m:rPr>
                            <m:nor/>
                          </m:rPr>
                          <a:rPr lang="en-GB" sz="3200"/>
                          <m:t>☉</m:t>
                        </m:r>
                      </m:sub>
                    </m:sSub>
                    <m:r>
                      <a:rPr lang="nl-BE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: </m:t>
                    </m:r>
                    <m:r>
                      <a:rPr lang="nl-B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𝜇</m:t>
                    </m:r>
                    <m:r>
                      <a:rPr lang="nl-B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~</m:t>
                    </m:r>
                    <m:sSup>
                      <m:sSupPr>
                        <m:ctrlPr>
                          <a:rPr lang="nl-B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nl-B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nl-B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−16</m:t>
                        </m:r>
                      </m:sup>
                    </m:sSup>
                    <m:r>
                      <a:rPr lang="nl-B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𝑒𝑉</m:t>
                    </m:r>
                  </m:oMath>
                </a14:m>
                <a:endParaRPr lang="en-GB" sz="3200"/>
              </a:p>
            </p:txBody>
          </p:sp>
        </mc:Choice>
        <mc:Fallback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4965F024-C10F-E09A-BE7F-3285F9AC6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18" y="1371600"/>
                <a:ext cx="7393101" cy="1269643"/>
              </a:xfrm>
              <a:prstGeom prst="rect">
                <a:avLst/>
              </a:prstGeom>
              <a:blipFill>
                <a:blip r:embed="rId3"/>
                <a:stretch>
                  <a:fillRect l="-2061" b="-129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fbeelding 15">
            <a:extLst>
              <a:ext uri="{FF2B5EF4-FFF2-40B4-BE49-F238E27FC236}">
                <a16:creationId xmlns:a16="http://schemas.microsoft.com/office/drawing/2014/main" id="{BB2B5817-E141-B9FB-D654-11A3DC057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858" y="1371600"/>
            <a:ext cx="8948542" cy="566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0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0FF8D-2669-8095-E468-548B2510A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0478A6F-5D2B-72D2-81B3-3DF773F33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My progress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C16D6-1EE9-4EE8-B6E3-BE4542093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7110392"/>
          </a:xfrm>
        </p:spPr>
        <p:txBody>
          <a:bodyPr>
            <a:normAutofit/>
          </a:bodyPr>
          <a:lstStyle/>
          <a:p>
            <a:endParaRPr lang="nl-BE"/>
          </a:p>
          <a:p>
            <a:pPr marL="86400" indent="0">
              <a:buNone/>
            </a:pPr>
            <a:endParaRPr lang="nl-B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D0F9B86-1C4D-AF1E-785A-26B4AAE0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7</a:t>
            </a:fld>
            <a:endParaRPr lang="en-GB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12D7CDE-392A-10C2-EDAE-2A8372E82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053" y="722148"/>
            <a:ext cx="7876123" cy="29499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1E268E9-EBF5-E28D-677A-EFD73740A6B1}"/>
              </a:ext>
            </a:extLst>
          </p:cNvPr>
          <p:cNvSpPr txBox="1"/>
          <p:nvPr/>
        </p:nvSpPr>
        <p:spPr>
          <a:xfrm>
            <a:off x="975359" y="1539240"/>
            <a:ext cx="16162713" cy="7102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BE" sz="4800"/>
              <a:t> Remember: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‒"/>
            </a:pPr>
            <a:endParaRPr lang="nl-BE" sz="4800"/>
          </a:p>
          <a:p>
            <a:pPr algn="l">
              <a:lnSpc>
                <a:spcPct val="120000"/>
              </a:lnSpc>
            </a:pPr>
            <a:endParaRPr lang="nl-BE" sz="480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BE" sz="4800"/>
              <a:t>Two components: axial &amp; polar </a:t>
            </a:r>
            <a:r>
              <a:rPr lang="nl-BE" sz="4800">
                <a:sym typeface="Wingdings" panose="05000000000000000000" pitchFamily="2" charset="2"/>
              </a:rPr>
              <a:t> Two master equations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‒"/>
            </a:pPr>
            <a:endParaRPr lang="nl-BE" sz="4800"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nl-BE" sz="4800"/>
              <a:t>QNFs: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‒"/>
            </a:pPr>
            <a:endParaRPr lang="nl-BE" sz="480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‒"/>
            </a:pPr>
            <a:endParaRPr lang="en-GB" sz="480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1E0BC4C-9E50-5B15-B670-8A2EDFEBCD7D}"/>
              </a:ext>
            </a:extLst>
          </p:cNvPr>
          <p:cNvSpPr/>
          <p:nvPr/>
        </p:nvSpPr>
        <p:spPr>
          <a:xfrm>
            <a:off x="8021783" y="1585840"/>
            <a:ext cx="8341534" cy="1129651"/>
          </a:xfrm>
          <a:prstGeom prst="rect">
            <a:avLst/>
          </a:prstGeom>
          <a:noFill/>
          <a:ln w="793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2C5B6E6-4586-0BEC-2ADC-30419D577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9317" y="5370240"/>
            <a:ext cx="6128657" cy="21159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B7B985E-4CC2-0DFD-046F-4DC66EDFA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336" y="5370240"/>
            <a:ext cx="4335379" cy="404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AC02C-6E81-FEEF-A276-760719E7D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9B14A1-2ED8-76FB-946F-B49EDA92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Next Steps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B1033-A900-3F7B-E498-663C1A477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7110392"/>
          </a:xfrm>
        </p:spPr>
        <p:txBody>
          <a:bodyPr>
            <a:normAutofit/>
          </a:bodyPr>
          <a:lstStyle/>
          <a:p>
            <a:endParaRPr lang="nl-BE"/>
          </a:p>
          <a:p>
            <a:pPr marL="86400" indent="0">
              <a:buNone/>
            </a:pPr>
            <a:endParaRPr lang="nl-B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B61BE3-8B0A-26EE-26FB-E59D89BC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8</a:t>
            </a:fld>
            <a:endParaRPr lang="en-GB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9F11DC1-FF4D-E6EB-C4FB-7AC489956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053" y="722148"/>
            <a:ext cx="7876123" cy="29499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D146E00-8EA2-A268-696A-223A92F5CCC4}"/>
              </a:ext>
            </a:extLst>
          </p:cNvPr>
          <p:cNvSpPr txBox="1"/>
          <p:nvPr/>
        </p:nvSpPr>
        <p:spPr>
          <a:xfrm>
            <a:off x="975359" y="1539240"/>
            <a:ext cx="16162713" cy="2670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endParaRPr lang="nl-BE" sz="4800"/>
          </a:p>
          <a:p>
            <a:pPr algn="l">
              <a:lnSpc>
                <a:spcPct val="120000"/>
              </a:lnSpc>
            </a:pPr>
            <a:endParaRPr lang="nl-BE" sz="480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‒"/>
            </a:pPr>
            <a:endParaRPr lang="en-GB" sz="480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F88A3D-6A84-BA32-220D-DCE5FF26BA93}"/>
              </a:ext>
            </a:extLst>
          </p:cNvPr>
          <p:cNvSpPr/>
          <p:nvPr/>
        </p:nvSpPr>
        <p:spPr>
          <a:xfrm>
            <a:off x="8021782" y="550417"/>
            <a:ext cx="8341534" cy="1129651"/>
          </a:xfrm>
          <a:prstGeom prst="rect">
            <a:avLst/>
          </a:prstGeom>
          <a:noFill/>
          <a:ln w="793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767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DEADB-D27C-FF76-65E4-A6BEA0E5C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248075-7310-8D1C-FD70-F2E73E385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Next Steps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2F993-7186-F429-E243-398848D18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7110392"/>
          </a:xfrm>
        </p:spPr>
        <p:txBody>
          <a:bodyPr>
            <a:normAutofit/>
          </a:bodyPr>
          <a:lstStyle/>
          <a:p>
            <a:endParaRPr lang="nl-BE"/>
          </a:p>
          <a:p>
            <a:pPr marL="86400" indent="0">
              <a:buNone/>
            </a:pPr>
            <a:endParaRPr lang="nl-B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ACC6AA-AD4A-92D8-F0B0-36397622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9</a:t>
            </a:fld>
            <a:endParaRPr lang="en-GB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CEF7107-B496-3351-4BE2-A02B39E64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053" y="722148"/>
            <a:ext cx="7876123" cy="29499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030DC32-8CF3-8CF2-DDC3-3F06D2135459}"/>
              </a:ext>
            </a:extLst>
          </p:cNvPr>
          <p:cNvSpPr txBox="1"/>
          <p:nvPr/>
        </p:nvSpPr>
        <p:spPr>
          <a:xfrm>
            <a:off x="803275" y="1552379"/>
            <a:ext cx="16162713" cy="4442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4800"/>
              <a:t>- Paper (2023):</a:t>
            </a:r>
          </a:p>
          <a:p>
            <a:pPr algn="l">
              <a:lnSpc>
                <a:spcPct val="120000"/>
              </a:lnSpc>
            </a:pPr>
            <a:endParaRPr lang="nl-BE" sz="480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‒"/>
            </a:pPr>
            <a:endParaRPr lang="en-GB" sz="4800"/>
          </a:p>
          <a:p>
            <a:pPr algn="l">
              <a:lnSpc>
                <a:spcPct val="120000"/>
              </a:lnSpc>
            </a:pPr>
            <a:r>
              <a:rPr lang="en-GB" sz="4800"/>
              <a:t>Schwartzschild</a:t>
            </a:r>
          </a:p>
          <a:p>
            <a:pPr algn="l">
              <a:lnSpc>
                <a:spcPct val="120000"/>
              </a:lnSpc>
            </a:pPr>
            <a:r>
              <a:rPr lang="en-GB" sz="4800">
                <a:sym typeface="Wingdings" panose="05000000000000000000" pitchFamily="2" charset="2"/>
              </a:rPr>
              <a:t> Slowly rotating</a:t>
            </a:r>
            <a:endParaRPr lang="en-GB" sz="480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37A097C-F7BB-7D7E-27C5-471C84357D24}"/>
              </a:ext>
            </a:extLst>
          </p:cNvPr>
          <p:cNvSpPr/>
          <p:nvPr/>
        </p:nvSpPr>
        <p:spPr>
          <a:xfrm>
            <a:off x="8021782" y="2741167"/>
            <a:ext cx="8341534" cy="1129651"/>
          </a:xfrm>
          <a:prstGeom prst="rect">
            <a:avLst/>
          </a:prstGeom>
          <a:noFill/>
          <a:ln w="793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ADC827C-F05E-794E-B252-039B01DB5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627" y="4316061"/>
            <a:ext cx="9792549" cy="32082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3064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UGent WE">
      <a:dk1>
        <a:sysClr val="windowText" lastClr="000000"/>
      </a:dk1>
      <a:lt1>
        <a:sysClr val="window" lastClr="FFFFFF"/>
      </a:lt1>
      <a:dk2>
        <a:srgbClr val="1E64C8"/>
      </a:dk2>
      <a:lt2>
        <a:srgbClr val="E9F0FA"/>
      </a:lt2>
      <a:accent1>
        <a:srgbClr val="2D8CA8"/>
      </a:accent1>
      <a:accent2>
        <a:srgbClr val="4298B1"/>
      </a:accent2>
      <a:accent3>
        <a:srgbClr val="57A3B9"/>
      </a:accent3>
      <a:accent4>
        <a:srgbClr val="6CAFC2"/>
      </a:accent4>
      <a:accent5>
        <a:srgbClr val="81BACB"/>
      </a:accent5>
      <a:accent6>
        <a:srgbClr val="96C6D4"/>
      </a:accent6>
      <a:hlink>
        <a:srgbClr val="1E64C8"/>
      </a:hlink>
      <a:folHlink>
        <a:srgbClr val="1E64C8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1E64C8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algn="l">
          <a:lnSpc>
            <a:spcPct val="120000"/>
          </a:lnSpc>
          <a:buFont typeface="Arial" panose="020B0604020202020204" pitchFamily="34" charset="0"/>
          <a:buChar char="‒"/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2" id="{78E66E57-0B34-4A8A-94DD-A4AC10F86964}" vid="{49F421C6-4CD1-4B08-86D8-1ED021642C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PowerPoint_UGent_EN_WE</Template>
  <TotalTime>193</TotalTime>
  <Words>201</Words>
  <Application>Microsoft Office PowerPoint</Application>
  <PresentationFormat>Aangepast</PresentationFormat>
  <Paragraphs>66</Paragraphs>
  <Slides>9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 Math</vt:lpstr>
      <vt:lpstr>Wingdings</vt:lpstr>
      <vt:lpstr>Kantoorthema</vt:lpstr>
      <vt:lpstr>Gravitational Waves from Extreme Mass-Ratio Inspirals</vt:lpstr>
      <vt:lpstr>Contents</vt:lpstr>
      <vt:lpstr>Introduction</vt:lpstr>
      <vt:lpstr>General approach</vt:lpstr>
      <vt:lpstr>Calculations</vt:lpstr>
      <vt:lpstr>Scalar power: results</vt:lpstr>
      <vt:lpstr>My progress</vt:lpstr>
      <vt:lpstr>Next Steps</vt:lpstr>
      <vt:lpstr>Next Steps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Robrecht Keijzer</dc:creator>
  <cp:keywords/>
  <dc:description/>
  <cp:lastModifiedBy>Robrecht Keijzer</cp:lastModifiedBy>
  <cp:revision>15</cp:revision>
  <dcterms:created xsi:type="dcterms:W3CDTF">2024-11-21T08:34:05Z</dcterms:created>
  <dcterms:modified xsi:type="dcterms:W3CDTF">2024-11-21T11:47:35Z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1.1</vt:lpwstr>
  </property>
  <property fmtid="{D5CDD505-2E9C-101B-9397-08002B2CF9AE}" pid="4" name="Date">
    <vt:filetime>2019-05-23T22:00:00Z</vt:filetime>
  </property>
  <property fmtid="{D5CDD505-2E9C-101B-9397-08002B2CF9AE}" pid="5" name="Build">
    <vt:i4>20</vt:i4>
  </property>
</Properties>
</file>