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81" r:id="rId3"/>
    <p:sldId id="278" r:id="rId4"/>
    <p:sldId id="279" r:id="rId5"/>
    <p:sldId id="261" r:id="rId6"/>
    <p:sldId id="267" r:id="rId7"/>
    <p:sldId id="269" r:id="rId8"/>
    <p:sldId id="270" r:id="rId9"/>
    <p:sldId id="258" r:id="rId10"/>
    <p:sldId id="259" r:id="rId11"/>
    <p:sldId id="262" r:id="rId12"/>
    <p:sldId id="260" r:id="rId13"/>
    <p:sldId id="263" r:id="rId14"/>
    <p:sldId id="280" r:id="rId15"/>
    <p:sldId id="271" r:id="rId16"/>
    <p:sldId id="264" r:id="rId17"/>
    <p:sldId id="265" r:id="rId18"/>
    <p:sldId id="266" r:id="rId19"/>
    <p:sldId id="272" r:id="rId20"/>
    <p:sldId id="274" r:id="rId21"/>
    <p:sldId id="273" r:id="rId22"/>
    <p:sldId id="275" r:id="rId23"/>
    <p:sldId id="276" r:id="rId24"/>
    <p:sldId id="277" r:id="rId25"/>
    <p:sldId id="282" r:id="rId26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94" autoAdjust="0"/>
  </p:normalViewPr>
  <p:slideViewPr>
    <p:cSldViewPr snapToGrid="0" showGuides="1">
      <p:cViewPr varScale="1">
        <p:scale>
          <a:sx n="75" d="100"/>
          <a:sy n="75" d="100"/>
        </p:scale>
        <p:origin x="624" y="48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18EA2-34B9-092E-2704-A695F943B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27A856-3802-3B71-24D6-7771598CC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5DC8CB-086B-23CC-7C5D-DBD43FB3D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2FA9-45B4-C6B4-7C67-58C7056D6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BE86A-B3AA-E9F7-1D96-08410D6B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88ECFE-C392-29DA-3077-8188D511B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058FCA-044F-D9BC-CDDB-B9809D69B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94CA2-A878-4B35-EF3B-6E68250133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801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6015C-7B29-3B49-59E3-6D1B60137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1F833-6CCC-2497-35D2-C207D9CBF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708ED-1A4F-B706-12E8-3FDBAC1B5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46F74-2149-1282-0327-8FABEE4F3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5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B9FD-FCE1-F81F-1E02-57C2C74F5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51E335-4AD6-AD66-72E4-6E9763B19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BB9026-669A-9FB7-964B-FECEDC695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DF3A4-B536-B4A5-C462-646FC61AA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39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3BB3-50D7-E1F0-47C0-596AF99A6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89107A-D669-EAAB-5C38-19A7E9BD2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F4CDD-98B0-02D4-C944-5A9DB922E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F97D7-B9BD-A0D9-F6AA-4108C834A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68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B942E-AEB4-7EDB-ED81-4399C86D8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BC0FD-1D60-1A26-399C-16CF16E5D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C10BB-98E3-2900-251E-7B78FC9C0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11495-D8A6-BDF1-CE46-6B656C099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66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89840-D4C6-418C-4CA7-854CC917E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8256E-CF68-2B82-CD1C-996A22E05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17BF3-F745-ACC0-3E0E-8A96D07DA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F8B78-67D7-0444-270F-DA7B8EF40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85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803DD-85A9-D455-AE55-E54B288F0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169143-4C01-C830-964D-ABDE27608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36BA7-A3AB-07D7-24F2-9806E0CFB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D2CA1-6881-F51B-4056-A13E3F9DF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05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06363-E02E-5D04-5BEA-4ABD3D7F1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7BC25-8175-6A47-0964-0B3EC1253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B9242-2C65-6E92-A0AE-0BC61ED47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129BE-FEEF-B689-3AC2-D502A2FD2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15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FF1CD-5C0F-D0DB-E1D6-64BE9490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FDCCC-3744-6EFE-7F03-FAFC59535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E248F2-FE3B-061B-644B-D9A7B9EF4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9E08B-4BE6-C02F-E0C1-E5891D316A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00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61106-5FB3-40BF-9C9E-36E794077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238A49-BE2A-67C0-6806-CA69AA72B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E9AED6-81DE-BCDF-7E47-C3C26F15D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A6A5F-5EB0-D29B-6B57-04419D14B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9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BDA9E-3E44-ACCE-2B24-12A250FB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8DEF7-7E8F-D3A9-449B-8971AD039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899AF-9C2B-E7C1-541A-DE0E0E99F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7FAA8-5603-88DA-5457-D2BD8B6429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69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04529-15AA-E026-D46A-47163D5EB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C308E-A6B9-1CC7-5C30-0E227810E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6A4A-6059-C891-948B-BEDDCD24B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5A580-7440-1467-06E0-2D3D4348D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36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F8EF4-C460-7CBA-EA96-470A308CE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6342D-06EF-7CAD-129C-05D784323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142DE-EEE4-EDAC-6486-70973806B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D9091-BD8C-9E60-8C10-1ED9E04D0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34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AC1B5-B4C3-0788-0DF3-863FD94B7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EE2459-A37B-D425-0DE9-B81DF93A6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1B8413-D149-3834-0518-776711912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B3DC1-91FC-BB8C-2BEF-E988FDCDE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19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BCE5C-8810-8B73-765B-3EC09974C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66B947-521C-64DD-37B8-701FA250D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48822C-DA75-663F-3D00-806D7A7C7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21B19-905A-9404-DFEE-0F30D68257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4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C35CD-8B9B-B081-FB01-291201BB5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848C6-0A70-FBEC-547A-E105E9056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AFFD12-99B7-E4F5-A2FE-DA2BD34B4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B43C2-6841-AA0E-DA54-1286373EDB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1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A09DC-CD6B-805E-4640-BEE00E962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1C060-A291-F3C5-799C-E5A39AFC2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4DD34-D4C3-C549-8996-1338E2B62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3A599-3B7D-100E-FD54-92C877086F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71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65546-20BC-1AED-BB6C-016088E62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7C566-A24E-CBF5-75B2-B264E65AD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777DF-DF33-6FAD-E5DE-F118449E4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BDFD3-26F9-D859-2E5B-19CCFD8B5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089A4-EFD3-EE14-05D9-209D443CD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03AB5C-F7B0-FC67-74A7-A43143A0F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34E14-C52B-D5AB-4900-9813EAAA7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C1FAF-6FF5-AD03-EE3E-06746F9F79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3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23EC2-230A-277A-5078-0294DEF96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1047A-47A8-844E-C6E5-E50D4530E9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2BCC0-9A48-6706-031B-9C70988E1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BADE5-0BA6-8A9D-C5AD-51F0A013B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1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04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693E5-07FC-5786-E15A-E0604D157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4348E3-F30B-DF97-AB3E-EB675BEEB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3ED174-5F82-1223-093E-6448ACE20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555F3-0C85-1474-22D2-4498D268D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6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6000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08390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8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26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20/11/2024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20/11/2024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20/11/2024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20-11-2024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956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20-11-2024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709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20/11/2024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hyperlink" Target="https://twitter.com/ugent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912702" y="1411013"/>
            <a:ext cx="15183366" cy="22212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4800" b="1" dirty="0"/>
              <a:t>Hunting for exotic resonances in compact binary mergers </a:t>
            </a:r>
            <a:endParaRPr lang="nl-NL" sz="4800" dirty="0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>
          <a:xfrm>
            <a:off x="1073824" y="3902915"/>
            <a:ext cx="15191026" cy="3522643"/>
          </a:xfrm>
        </p:spPr>
        <p:txBody>
          <a:bodyPr/>
          <a:lstStyle/>
          <a:p>
            <a:r>
              <a:rPr lang="nl-NL" dirty="0"/>
              <a:t>Robin Chan</a:t>
            </a:r>
          </a:p>
          <a:p>
            <a:r>
              <a:rPr lang="nl-NL" dirty="0"/>
              <a:t>Intermediate thesis presentation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department of Physics and astronomy</a:t>
            </a:r>
          </a:p>
          <a:p>
            <a:pPr lvl="1"/>
            <a:r>
              <a:rPr lang="en-GB" dirty="0"/>
              <a:t>Experimental particle physics and gravity</a:t>
            </a:r>
          </a:p>
        </p:txBody>
      </p:sp>
      <p:sp>
        <p:nvSpPr>
          <p:cNvPr id="17" name="Tijdelijke aanduiding voor afbeelding 16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A blue and green grid with circles&#10;&#10;Description automatically generated with medium confidence">
            <a:extLst>
              <a:ext uri="{FF2B5EF4-FFF2-40B4-BE49-F238E27FC236}">
                <a16:creationId xmlns:a16="http://schemas.microsoft.com/office/drawing/2014/main" id="{BC0AF055-D881-7C71-6413-988F29B32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>
          <a:xfrm>
            <a:off x="10152993" y="3745022"/>
            <a:ext cx="6823838" cy="3838428"/>
          </a:xfrm>
          <a:prstGeom prst="rect">
            <a:avLst/>
          </a:prstGeom>
        </p:spPr>
      </p:pic>
      <p:pic>
        <p:nvPicPr>
          <p:cNvPr id="4" name="Picture 3" descr="A blue line with a dotted line&#10;&#10;Description automatically generated">
            <a:extLst>
              <a:ext uri="{FF2B5EF4-FFF2-40B4-BE49-F238E27FC236}">
                <a16:creationId xmlns:a16="http://schemas.microsoft.com/office/drawing/2014/main" id="{9B69B61F-DDD8-C2AB-E492-F898577DE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776" y="5852448"/>
            <a:ext cx="2097480" cy="1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A6A81-340B-5C33-BA6D-5487B73EA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FBF70B-E6E0-683F-1974-04071EA8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Exotic compact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D4CCC-8629-D8A2-7496-3D539A618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are they interesting?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F0CEE7-049D-6CC9-4994-363B2BB3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66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FD7D0-53D3-4528-E5FC-86D4C9F95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E50E9A-9BE7-AD89-0F53-7934672D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Exotic compact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A50B-7456-49BF-2DAD-9E248ABE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are they interesting?</a:t>
            </a:r>
          </a:p>
          <a:p>
            <a:pPr lvl="1"/>
            <a:r>
              <a:rPr lang="en-GB" dirty="0"/>
              <a:t>New states of matter</a:t>
            </a:r>
          </a:p>
          <a:p>
            <a:pPr lvl="1"/>
            <a:r>
              <a:rPr lang="en-GB" dirty="0"/>
              <a:t>Beyond the Standard Model physics</a:t>
            </a:r>
          </a:p>
          <a:p>
            <a:pPr lvl="1"/>
            <a:r>
              <a:rPr lang="en-GB" dirty="0"/>
              <a:t>Extensions of GR</a:t>
            </a:r>
          </a:p>
          <a:p>
            <a:pPr lvl="1"/>
            <a:r>
              <a:rPr lang="en-GB" dirty="0"/>
              <a:t>Quantum gravity</a:t>
            </a:r>
          </a:p>
          <a:p>
            <a:pPr lvl="1"/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06EFBB-6F7A-24A8-3A9F-C6EC3ECA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8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940AF-CF9B-38D1-3F21-6B95CBA83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5D158B-9F0A-EBCF-C227-94093095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Gravitational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16A43-3100-1C6E-6FF1-46C0D8F28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6" y="1194364"/>
            <a:ext cx="9722108" cy="6696000"/>
          </a:xfrm>
        </p:spPr>
        <p:txBody>
          <a:bodyPr>
            <a:normAutofit/>
          </a:bodyPr>
          <a:lstStyle/>
          <a:p>
            <a:r>
              <a:rPr lang="en-GB" dirty="0"/>
              <a:t>EM observations probe surface</a:t>
            </a:r>
            <a:br>
              <a:rPr lang="en-GB" dirty="0"/>
            </a:br>
            <a:r>
              <a:rPr lang="en-GB" sz="3200" dirty="0"/>
              <a:t>(NS glitches are an exception)</a:t>
            </a:r>
          </a:p>
          <a:p>
            <a:r>
              <a:rPr lang="en-GB" dirty="0"/>
              <a:t>GWs probe mass-distribution dynamics</a:t>
            </a:r>
          </a:p>
          <a:p>
            <a:pPr lvl="1"/>
            <a:r>
              <a:rPr lang="en-GB" dirty="0"/>
              <a:t>Inner structure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7C9483-F019-7D92-69C8-9EC10D9D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12</a:t>
            </a:fld>
            <a:endParaRPr lang="en-GB"/>
          </a:p>
        </p:txBody>
      </p:sp>
      <p:pic>
        <p:nvPicPr>
          <p:cNvPr id="4" name="Picture 3" descr="A diagram of the layers of the outer crust&#10;&#10;Description automatically generated">
            <a:extLst>
              <a:ext uri="{FF2B5EF4-FFF2-40B4-BE49-F238E27FC236}">
                <a16:creationId xmlns:a16="http://schemas.microsoft.com/office/drawing/2014/main" id="{7535E4B4-5D49-2004-79D8-A0B16D604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400" y="2134170"/>
            <a:ext cx="6437443" cy="74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0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FF257-7C4E-157A-7BDB-862FCD64F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9F8D7D-5E23-93E8-CA89-9490E171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 and how find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0339E-A89F-B5BA-3422-C3AE202F0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6" y="1194364"/>
            <a:ext cx="8096507" cy="6696000"/>
          </a:xfrm>
        </p:spPr>
        <p:txBody>
          <a:bodyPr>
            <a:normAutofit/>
          </a:bodyPr>
          <a:lstStyle/>
          <a:p>
            <a:r>
              <a:rPr lang="en-GB" dirty="0"/>
              <a:t>Look for tidal resonances during </a:t>
            </a:r>
            <a:r>
              <a:rPr lang="en-GB" dirty="0" err="1"/>
              <a:t>inspiral</a:t>
            </a:r>
            <a:endParaRPr lang="en-GB" dirty="0"/>
          </a:p>
          <a:p>
            <a:r>
              <a:rPr lang="en-GB" dirty="0"/>
              <a:t>Leave imprint on phase evolution</a:t>
            </a:r>
          </a:p>
          <a:p>
            <a:r>
              <a:rPr lang="en-GB" dirty="0"/>
              <a:t>Not detected thus far</a:t>
            </a:r>
          </a:p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9A4334-4C2C-1B7A-3630-95FA58ED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13</a:t>
            </a:fld>
            <a:endParaRPr lang="en-GB"/>
          </a:p>
        </p:txBody>
      </p:sp>
      <p:pic>
        <p:nvPicPr>
          <p:cNvPr id="10" name="Picture 9" descr="Diagram of a tuning fork and tuning fork&#10;&#10;Description automatically generated">
            <a:extLst>
              <a:ext uri="{FF2B5EF4-FFF2-40B4-BE49-F238E27FC236}">
                <a16:creationId xmlns:a16="http://schemas.microsoft.com/office/drawing/2014/main" id="{EA20FA43-CD14-7AB7-DAB7-FC35324EF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1"/>
          <a:stretch/>
        </p:blipFill>
        <p:spPr>
          <a:xfrm>
            <a:off x="9397154" y="1597616"/>
            <a:ext cx="7560521" cy="58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1A195-7E1B-A5E3-98FF-50C74A760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808FD4-A090-00F7-40DB-810BDB0F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 and how find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7E85C-FA91-D97C-347A-64E3A47F1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6" y="1194364"/>
            <a:ext cx="8096507" cy="6696000"/>
          </a:xfrm>
        </p:spPr>
        <p:txBody>
          <a:bodyPr>
            <a:normAutofit/>
          </a:bodyPr>
          <a:lstStyle/>
          <a:p>
            <a:r>
              <a:rPr lang="en-GB" dirty="0"/>
              <a:t>Look for tidal resonances during </a:t>
            </a:r>
            <a:r>
              <a:rPr lang="en-GB" dirty="0" err="1"/>
              <a:t>inspiral</a:t>
            </a:r>
            <a:endParaRPr lang="en-GB" dirty="0"/>
          </a:p>
          <a:p>
            <a:r>
              <a:rPr lang="en-GB" dirty="0"/>
              <a:t>Leave imprint on phase evolution</a:t>
            </a:r>
          </a:p>
          <a:p>
            <a:r>
              <a:rPr lang="en-GB" dirty="0"/>
              <a:t>Not detected thus far</a:t>
            </a:r>
          </a:p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A9DE0F-2F2F-E65D-CDBD-4132DEB9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14</a:t>
            </a:fld>
            <a:endParaRPr lang="en-GB"/>
          </a:p>
        </p:txBody>
      </p:sp>
      <p:pic>
        <p:nvPicPr>
          <p:cNvPr id="10" name="Picture 9" descr="Diagram of a tuning fork and tuning fork&#10;&#10;Description automatically generated">
            <a:extLst>
              <a:ext uri="{FF2B5EF4-FFF2-40B4-BE49-F238E27FC236}">
                <a16:creationId xmlns:a16="http://schemas.microsoft.com/office/drawing/2014/main" id="{FE4035A1-F4CB-62A8-BC98-E0CFF4FC9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1"/>
          <a:stretch/>
        </p:blipFill>
        <p:spPr>
          <a:xfrm>
            <a:off x="9397154" y="1597616"/>
            <a:ext cx="7560521" cy="5889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59D80C-D3A6-FFB5-287B-AC9275972720}"/>
              </a:ext>
            </a:extLst>
          </p:cNvPr>
          <p:cNvSpPr txBox="1"/>
          <p:nvPr/>
        </p:nvSpPr>
        <p:spPr>
          <a:xfrm>
            <a:off x="10516387" y="2891366"/>
            <a:ext cx="1092201" cy="511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(E)CO</a:t>
            </a:r>
            <a:endParaRPr lang="en-BE" sz="2500" dirty="0"/>
          </a:p>
        </p:txBody>
      </p:sp>
      <p:pic>
        <p:nvPicPr>
          <p:cNvPr id="6" name="Picture 5" descr="A sphere with a grid on it&#10;&#10;Description automatically generated">
            <a:extLst>
              <a:ext uri="{FF2B5EF4-FFF2-40B4-BE49-F238E27FC236}">
                <a16:creationId xmlns:a16="http://schemas.microsoft.com/office/drawing/2014/main" id="{CDF63124-317E-3807-1D48-1341B60D0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t="3046" r="15058" b="26877"/>
          <a:stretch/>
        </p:blipFill>
        <p:spPr>
          <a:xfrm>
            <a:off x="9932985" y="3407216"/>
            <a:ext cx="2529949" cy="2353733"/>
          </a:xfrm>
          <a:prstGeom prst="rect">
            <a:avLst/>
          </a:prstGeom>
        </p:spPr>
      </p:pic>
      <p:pic>
        <p:nvPicPr>
          <p:cNvPr id="9" name="Picture 8" descr="A sphere with a grid on it&#10;&#10;Description automatically generated">
            <a:extLst>
              <a:ext uri="{FF2B5EF4-FFF2-40B4-BE49-F238E27FC236}">
                <a16:creationId xmlns:a16="http://schemas.microsoft.com/office/drawing/2014/main" id="{B4AE0A12-B458-0B91-5FD4-C4F07A902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t="3046" r="15058" b="26877"/>
          <a:stretch/>
        </p:blipFill>
        <p:spPr>
          <a:xfrm>
            <a:off x="14068158" y="3407216"/>
            <a:ext cx="2529949" cy="23537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070BBC-EBBE-550D-B0F9-1AA4BF45A6FC}"/>
              </a:ext>
            </a:extLst>
          </p:cNvPr>
          <p:cNvSpPr txBox="1"/>
          <p:nvPr/>
        </p:nvSpPr>
        <p:spPr>
          <a:xfrm>
            <a:off x="11197959" y="7085562"/>
            <a:ext cx="1032934" cy="327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dirty="0"/>
              <a:t>spacetime</a:t>
            </a:r>
            <a:endParaRPr lang="en-BE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E3054-271E-2550-76E8-D8B99ED24B52}"/>
              </a:ext>
            </a:extLst>
          </p:cNvPr>
          <p:cNvSpPr txBox="1"/>
          <p:nvPr/>
        </p:nvSpPr>
        <p:spPr>
          <a:xfrm>
            <a:off x="11973768" y="5693914"/>
            <a:ext cx="1241320" cy="327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400" dirty="0"/>
              <a:t>gravitational</a:t>
            </a:r>
            <a:endParaRPr lang="en-BE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0F431-C462-4D94-4CC6-BC5C6C603DF6}"/>
              </a:ext>
            </a:extLst>
          </p:cNvPr>
          <p:cNvSpPr txBox="1"/>
          <p:nvPr/>
        </p:nvSpPr>
        <p:spPr>
          <a:xfrm>
            <a:off x="14787031" y="2895601"/>
            <a:ext cx="1092201" cy="511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(E)CO</a:t>
            </a:r>
            <a:endParaRPr lang="en-BE" sz="2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4478F-6974-118F-C8E8-763E9E9BEA02}"/>
              </a:ext>
            </a:extLst>
          </p:cNvPr>
          <p:cNvSpPr txBox="1"/>
          <p:nvPr/>
        </p:nvSpPr>
        <p:spPr>
          <a:xfrm>
            <a:off x="13035224" y="1831030"/>
            <a:ext cx="3804976" cy="628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dirty="0"/>
              <a:t>Gravitational Waves</a:t>
            </a:r>
            <a:endParaRPr lang="en-BE" sz="3200" dirty="0"/>
          </a:p>
        </p:txBody>
      </p:sp>
    </p:spTree>
    <p:extLst>
      <p:ext uri="{BB962C8B-B14F-4D97-AF65-F5344CB8AC3E}">
        <p14:creationId xmlns:p14="http://schemas.microsoft.com/office/powerpoint/2010/main" val="28689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05206-B5B5-8B71-B6B2-4A8E410C3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C08901-D1BF-6E6F-57A7-5D02294C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 and how find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170BB-46EE-17E0-35EC-F0D2835BC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Resonance and phase shift are linked to “rigidity” (composition) of objects</a:t>
            </a:r>
          </a:p>
          <a:p>
            <a:r>
              <a:rPr lang="en-GB" dirty="0"/>
              <a:t>Constrains EOS </a:t>
            </a:r>
          </a:p>
          <a:p>
            <a:r>
              <a:rPr lang="en-GB" dirty="0"/>
              <a:t>Basis of sine-gaussian wavelets to model resonance</a:t>
            </a:r>
          </a:p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092351-DD99-C96B-93A4-AC1BED07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15</a:t>
            </a:fld>
            <a:endParaRPr lang="en-GB"/>
          </a:p>
        </p:txBody>
      </p:sp>
      <p:pic>
        <p:nvPicPr>
          <p:cNvPr id="11" name="Picture 10" descr="A blue line with a dotted line&#10;&#10;Description automatically generated">
            <a:extLst>
              <a:ext uri="{FF2B5EF4-FFF2-40B4-BE49-F238E27FC236}">
                <a16:creationId xmlns:a16="http://schemas.microsoft.com/office/drawing/2014/main" id="{6A66EF06-BF01-2CBF-7746-D8841999A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9" y="4761854"/>
            <a:ext cx="6334383" cy="47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0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A73C2-5297-042F-0C1A-85DCAF890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92111A-D7FA-18F4-052D-78FE3D6D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tbilby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D8FBD-D8EC-5A4D-CDD2-38ECA0186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Each wavelet adds 5 DOF =&gt; computational cost!</a:t>
            </a:r>
          </a:p>
          <a:p>
            <a:r>
              <a:rPr lang="en-GB" dirty="0"/>
              <a:t>Use </a:t>
            </a:r>
            <a:r>
              <a:rPr lang="en-GB" dirty="0" err="1"/>
              <a:t>tBilby</a:t>
            </a:r>
            <a:endParaRPr lang="en-GB" dirty="0"/>
          </a:p>
          <a:p>
            <a:r>
              <a:rPr lang="en-GB" i="1" dirty="0" err="1"/>
              <a:t>Transdimensional</a:t>
            </a:r>
            <a:r>
              <a:rPr lang="en-GB" dirty="0"/>
              <a:t> Bilby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DED24B-6A70-61DC-8BEB-ECA22545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16</a:t>
            </a:fld>
            <a:endParaRPr lang="en-GB"/>
          </a:p>
        </p:txBody>
      </p:sp>
      <p:pic>
        <p:nvPicPr>
          <p:cNvPr id="4" name="Picture 3" descr="A small animal with long ears&#10;&#10;Description automatically generated">
            <a:extLst>
              <a:ext uri="{FF2B5EF4-FFF2-40B4-BE49-F238E27FC236}">
                <a16:creationId xmlns:a16="http://schemas.microsoft.com/office/drawing/2014/main" id="{9F3F1670-3EF3-15C1-3B87-7FFB6D80E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15" y="4521199"/>
            <a:ext cx="5894719" cy="4165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675B2-F4EA-5D92-20FE-86DBC9C2228B}"/>
              </a:ext>
            </a:extLst>
          </p:cNvPr>
          <p:cNvSpPr txBox="1"/>
          <p:nvPr/>
        </p:nvSpPr>
        <p:spPr>
          <a:xfrm>
            <a:off x="5886716" y="4151468"/>
            <a:ext cx="1016000" cy="490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8700" dirty="0"/>
              <a:t>t</a:t>
            </a:r>
            <a:endParaRPr lang="en-BE" sz="28700" dirty="0"/>
          </a:p>
        </p:txBody>
      </p:sp>
    </p:spTree>
    <p:extLst>
      <p:ext uri="{BB962C8B-B14F-4D97-AF65-F5344CB8AC3E}">
        <p14:creationId xmlns:p14="http://schemas.microsoft.com/office/powerpoint/2010/main" val="413636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89C08-9583-F593-DDF1-CF4BDE013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5027E5-5A68-3CFE-9676-036D6408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Transdimensional</a:t>
            </a:r>
            <a:r>
              <a:rPr lang="en-GB" dirty="0"/>
              <a:t>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2A47F-5B84-A760-1E80-77C2447F3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Dimensionality </a:t>
            </a:r>
            <a:r>
              <a:rPr lang="en-GB" i="1" dirty="0"/>
              <a:t>N</a:t>
            </a:r>
            <a:r>
              <a:rPr lang="en-GB" dirty="0"/>
              <a:t> = sampling parameter</a:t>
            </a:r>
          </a:p>
          <a:p>
            <a:pPr lvl="1"/>
            <a:r>
              <a:rPr lang="en-GB" dirty="0"/>
              <a:t>Reversible Jump MCMC</a:t>
            </a:r>
          </a:p>
          <a:p>
            <a:r>
              <a:rPr lang="en-GB" dirty="0"/>
              <a:t>Posterior penalised by Occam factor (weighs model complexity)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B62F15-4BD7-8D44-E4FD-F73EBD5E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17</a:t>
            </a:fld>
            <a:endParaRPr lang="en-GB"/>
          </a:p>
        </p:txBody>
      </p:sp>
      <p:pic>
        <p:nvPicPr>
          <p:cNvPr id="4" name="Picture 3" descr="A diagram of a function&#10;&#10;Description automatically generated">
            <a:extLst>
              <a:ext uri="{FF2B5EF4-FFF2-40B4-BE49-F238E27FC236}">
                <a16:creationId xmlns:a16="http://schemas.microsoft.com/office/drawing/2014/main" id="{F28A82C4-8FB2-DF1D-42A6-BB0C936B9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15" y="5023480"/>
            <a:ext cx="11488044" cy="36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5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42D22-64BD-4E74-E01E-3A0FC20B3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0FE376-D9FA-6F8E-A949-D6ABF8D6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tbilby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42305-B010-5982-B668-AEE2BEA46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Extension to Bilby for </a:t>
            </a:r>
            <a:r>
              <a:rPr lang="en-GB" dirty="0" err="1"/>
              <a:t>transdimensional</a:t>
            </a:r>
            <a:r>
              <a:rPr lang="en-GB" dirty="0"/>
              <a:t> inference </a:t>
            </a:r>
          </a:p>
          <a:p>
            <a:r>
              <a:rPr lang="en-GB" dirty="0" err="1"/>
              <a:t>tBilby</a:t>
            </a:r>
            <a:r>
              <a:rPr lang="en-GB" dirty="0"/>
              <a:t> samples in full </a:t>
            </a:r>
            <a:r>
              <a:rPr lang="en-GB" i="1" dirty="0"/>
              <a:t>N, </a:t>
            </a:r>
            <a:r>
              <a:rPr lang="en-GB" dirty="0"/>
              <a:t>but evaluates likelihood over </a:t>
            </a:r>
            <a:br>
              <a:rPr lang="en-GB" dirty="0"/>
            </a:br>
            <a:r>
              <a:rPr lang="en-GB" dirty="0"/>
              <a:t>≤ </a:t>
            </a:r>
            <a:r>
              <a:rPr lang="en-GB" i="1" dirty="0"/>
              <a:t>N</a:t>
            </a:r>
            <a:r>
              <a:rPr lang="en-GB" dirty="0"/>
              <a:t> </a:t>
            </a:r>
          </a:p>
          <a:p>
            <a:r>
              <a:rPr lang="en-GB" dirty="0"/>
              <a:t>Likelihood evaluation is the most expensive step, according to the </a:t>
            </a:r>
            <a:r>
              <a:rPr lang="en-GB" dirty="0" err="1"/>
              <a:t>tBilby</a:t>
            </a:r>
            <a:r>
              <a:rPr lang="en-GB" dirty="0"/>
              <a:t> authors</a:t>
            </a:r>
          </a:p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85BBD6-3BE5-FCE8-3CAA-E90C7DBE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24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BE2EA-48DA-51B4-E134-E83636F5F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780634-3FEE-29A4-F524-42F33D43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2EBB-1184-6A01-ED60-57D84B30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1203775" cy="6696000"/>
          </a:xfrm>
        </p:spPr>
        <p:txBody>
          <a:bodyPr>
            <a:normAutofit/>
          </a:bodyPr>
          <a:lstStyle/>
          <a:p>
            <a:r>
              <a:rPr lang="en-GB" dirty="0"/>
              <a:t>Extended Bilby to use multiple wavelets</a:t>
            </a:r>
          </a:p>
          <a:p>
            <a:r>
              <a:rPr lang="en-GB" dirty="0"/>
              <a:t>Allow for superposition of IMR* signal and wavelet</a:t>
            </a:r>
          </a:p>
          <a:p>
            <a:r>
              <a:rPr lang="en-GB" dirty="0"/>
              <a:t>Recover injected wavelet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E4536-583F-485F-02BB-D1C8349F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19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8296C0-B686-371A-E3EC-E0F90EC5B779}"/>
              </a:ext>
            </a:extLst>
          </p:cNvPr>
          <p:cNvSpPr txBox="1"/>
          <p:nvPr/>
        </p:nvSpPr>
        <p:spPr>
          <a:xfrm>
            <a:off x="2768600" y="8602133"/>
            <a:ext cx="5520267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dirty="0"/>
              <a:t>*</a:t>
            </a:r>
            <a:r>
              <a:rPr lang="en-GB" sz="2500" dirty="0" err="1"/>
              <a:t>Inspiral</a:t>
            </a:r>
            <a:r>
              <a:rPr lang="en-GB" sz="2500" dirty="0"/>
              <a:t> - Merger - Ringdown  </a:t>
            </a:r>
            <a:endParaRPr lang="en-BE" sz="25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E45873-D9C3-6D84-486D-D7CEFE04FC91}"/>
              </a:ext>
            </a:extLst>
          </p:cNvPr>
          <p:cNvGrpSpPr/>
          <p:nvPr/>
        </p:nvGrpSpPr>
        <p:grpSpPr>
          <a:xfrm>
            <a:off x="13278492" y="1776057"/>
            <a:ext cx="930412" cy="646502"/>
            <a:chOff x="15604988" y="1321611"/>
            <a:chExt cx="930412" cy="64650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7EDB84-D886-1555-CB44-F7CD410A2082}"/>
                </a:ext>
              </a:extLst>
            </p:cNvPr>
            <p:cNvCxnSpPr>
              <a:cxnSpLocks/>
            </p:cNvCxnSpPr>
            <p:nvPr/>
          </p:nvCxnSpPr>
          <p:spPr>
            <a:xfrm>
              <a:off x="15604988" y="1644862"/>
              <a:ext cx="255835" cy="323251"/>
            </a:xfrm>
            <a:prstGeom prst="line">
              <a:avLst/>
            </a:prstGeom>
            <a:ln w="76200">
              <a:solidFill>
                <a:srgbClr val="00B05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EEEA04-724E-7892-56D3-A04AE0DC3E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614" y="1321611"/>
              <a:ext cx="709786" cy="646502"/>
            </a:xfrm>
            <a:prstGeom prst="line">
              <a:avLst/>
            </a:prstGeom>
            <a:ln w="76200">
              <a:solidFill>
                <a:srgbClr val="00B05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252027-A064-2A84-F670-C88A1A0B4595}"/>
              </a:ext>
            </a:extLst>
          </p:cNvPr>
          <p:cNvGrpSpPr/>
          <p:nvPr/>
        </p:nvGrpSpPr>
        <p:grpSpPr>
          <a:xfrm>
            <a:off x="13278492" y="3526226"/>
            <a:ext cx="930412" cy="646502"/>
            <a:chOff x="15604988" y="1321611"/>
            <a:chExt cx="930412" cy="64650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43F27A-2C0E-F266-0FA4-5DF1A35F4C74}"/>
                </a:ext>
              </a:extLst>
            </p:cNvPr>
            <p:cNvCxnSpPr>
              <a:cxnSpLocks/>
            </p:cNvCxnSpPr>
            <p:nvPr/>
          </p:nvCxnSpPr>
          <p:spPr>
            <a:xfrm>
              <a:off x="15604988" y="1644862"/>
              <a:ext cx="255835" cy="323251"/>
            </a:xfrm>
            <a:prstGeom prst="line">
              <a:avLst/>
            </a:prstGeom>
            <a:ln w="76200">
              <a:solidFill>
                <a:srgbClr val="00B05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977D32-F538-41A3-1C0B-A7195B5A6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25614" y="1321611"/>
              <a:ext cx="709786" cy="646502"/>
            </a:xfrm>
            <a:prstGeom prst="line">
              <a:avLst/>
            </a:prstGeom>
            <a:ln w="76200">
              <a:solidFill>
                <a:srgbClr val="00B05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15806008-F7F9-3AC2-02A1-B40241D530EC}"/>
              </a:ext>
            </a:extLst>
          </p:cNvPr>
          <p:cNvSpPr/>
          <p:nvPr/>
        </p:nvSpPr>
        <p:spPr>
          <a:xfrm>
            <a:off x="13142104" y="4699179"/>
            <a:ext cx="1066800" cy="1134533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pic>
        <p:nvPicPr>
          <p:cNvPr id="19" name="Picture 18" descr="A blue text with a white background&#10;&#10;Description automatically generated">
            <a:extLst>
              <a:ext uri="{FF2B5EF4-FFF2-40B4-BE49-F238E27FC236}">
                <a16:creationId xmlns:a16="http://schemas.microsoft.com/office/drawing/2014/main" id="{CD8CABCF-E552-7419-2D74-BD1CA3602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9" y="2099308"/>
            <a:ext cx="1975791" cy="93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2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FE1CC-F4C9-33BB-7D8D-7BD22479D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6113B0-292D-672F-228B-1244438E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expect?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B25B2-FF19-CFC9-1654-81B88E536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Current GW observations</a:t>
            </a:r>
          </a:p>
          <a:p>
            <a:r>
              <a:rPr lang="en-GB" sz="4000" dirty="0"/>
              <a:t>Exotic compact objects</a:t>
            </a:r>
          </a:p>
          <a:p>
            <a:pPr lvl="1"/>
            <a:r>
              <a:rPr lang="en-GB" sz="4000" dirty="0"/>
              <a:t>What are they?</a:t>
            </a:r>
          </a:p>
          <a:p>
            <a:pPr lvl="1"/>
            <a:r>
              <a:rPr lang="en-GB" sz="4000" dirty="0"/>
              <a:t>How to find them?</a:t>
            </a:r>
          </a:p>
          <a:p>
            <a:r>
              <a:rPr lang="en-GB" sz="4000" dirty="0" err="1"/>
              <a:t>tBilby</a:t>
            </a:r>
            <a:endParaRPr lang="en-GB" sz="4000" dirty="0"/>
          </a:p>
          <a:p>
            <a:r>
              <a:rPr lang="en-GB" sz="4000" dirty="0"/>
              <a:t>Results </a:t>
            </a:r>
          </a:p>
          <a:p>
            <a:pPr lvl="1"/>
            <a:r>
              <a:rPr lang="en-GB" sz="4000" dirty="0"/>
              <a:t>Gaslighting a large collaborative codebase</a:t>
            </a:r>
          </a:p>
          <a:p>
            <a:r>
              <a:rPr lang="en-GB" sz="4000" dirty="0"/>
              <a:t>Future steps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2BFDB1-2FE5-6998-D0A3-13FE73FD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9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CBEC7-8BAA-076B-38D0-39A538D93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AA2192-F48D-889B-FAF3-28766519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 anchor="ctr">
            <a:normAutofit/>
          </a:bodyPr>
          <a:lstStyle/>
          <a:p>
            <a:r>
              <a:rPr lang="en-GB" dirty="0"/>
              <a:t>Corner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3EB40-556D-5EEE-3B9F-A23C6E2A9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7754537" cy="6696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Visualise multi-dimensional data</a:t>
            </a:r>
          </a:p>
          <a:p>
            <a:pPr>
              <a:spcAft>
                <a:spcPts val="600"/>
              </a:spcAft>
            </a:pPr>
            <a:r>
              <a:rPr lang="en-GB" u="sng" dirty="0"/>
              <a:t>On</a:t>
            </a:r>
            <a:r>
              <a:rPr lang="en-GB" dirty="0"/>
              <a:t>-diagonal: parameter distributions</a:t>
            </a:r>
            <a:endParaRPr lang="en-GB" u="sng" dirty="0"/>
          </a:p>
          <a:p>
            <a:pPr>
              <a:spcAft>
                <a:spcPts val="600"/>
              </a:spcAft>
            </a:pPr>
            <a:r>
              <a:rPr lang="en-GB" u="sng" dirty="0"/>
              <a:t>Off</a:t>
            </a:r>
            <a:r>
              <a:rPr lang="en-GB" dirty="0"/>
              <a:t>-diagonal: parameter correlations</a:t>
            </a:r>
            <a:endParaRPr lang="en-GB" u="sng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A6819B-0DE7-CA7F-B89F-1BB4508D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en-GB" smtClean="0"/>
              <a:pPr>
                <a:spcAft>
                  <a:spcPts val="600"/>
                </a:spcAft>
              </a:pPr>
              <a:t>20</a:t>
            </a:fld>
            <a:endParaRPr lang="en-GB"/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06C7B42D-1FD2-B5E0-403E-FE062DEC7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94" b="25"/>
          <a:stretch/>
        </p:blipFill>
        <p:spPr>
          <a:xfrm>
            <a:off x="8468863" y="566928"/>
            <a:ext cx="8066537" cy="8274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911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7051A-8BED-6B89-443E-8F9C663BD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F5EA52-AC6C-29A5-6D88-53A43C5B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Recovery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466C2-9777-73AF-2A8A-6EEFAAE1A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933" y="1115692"/>
            <a:ext cx="6993467" cy="7686733"/>
          </a:xfrm>
        </p:spPr>
        <p:txBody>
          <a:bodyPr>
            <a:normAutofit lnSpcReduction="10000"/>
          </a:bodyPr>
          <a:lstStyle/>
          <a:p>
            <a:r>
              <a:rPr lang="en-GB" sz="4000" dirty="0"/>
              <a:t>Sampler seems to sample prior. Issue occurs for different samplers</a:t>
            </a:r>
          </a:p>
          <a:p>
            <a:r>
              <a:rPr lang="en-GB" sz="4000" dirty="0"/>
              <a:t>Possibly too high SNR</a:t>
            </a:r>
          </a:p>
          <a:p>
            <a:pPr lvl="1"/>
            <a:r>
              <a:rPr lang="en-GB" sz="4000" dirty="0"/>
              <a:t>Pipeline is designed for relatively low SNRs, here SNR = 1000+</a:t>
            </a:r>
          </a:p>
          <a:p>
            <a:r>
              <a:rPr lang="en-GB" sz="4000" dirty="0"/>
              <a:t>Possibly bug in code</a:t>
            </a:r>
          </a:p>
          <a:p>
            <a:pPr lvl="1"/>
            <a:r>
              <a:rPr lang="en-GB" sz="4000" dirty="0"/>
              <a:t>Bilby still works on other inference jobs, so hard to find what it is</a:t>
            </a:r>
          </a:p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558090-432E-AA96-58BF-D2DE97E1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21</a:t>
            </a:fld>
            <a:endParaRPr lang="en-GB"/>
          </a:p>
        </p:txBody>
      </p:sp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BF639CC1-C53A-B4C4-CCE4-DE9ED6ABA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16" y="1115693"/>
            <a:ext cx="7509950" cy="76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0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2CE39-1238-3ECA-4E3D-BE75184EE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FE6E5D-511C-661B-3BF1-0CD3F0C3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4BA4-7E02-9F49-D748-B293F240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3682436"/>
          </a:xfrm>
        </p:spPr>
        <p:txBody>
          <a:bodyPr>
            <a:normAutofit/>
          </a:bodyPr>
          <a:lstStyle/>
          <a:p>
            <a:r>
              <a:rPr lang="en-GB" dirty="0"/>
              <a:t>Recover wavelet(s) with Bilby</a:t>
            </a:r>
          </a:p>
          <a:p>
            <a:r>
              <a:rPr lang="en-GB" dirty="0"/>
              <a:t>Recover wavelet + IMR with Bilby</a:t>
            </a:r>
          </a:p>
          <a:p>
            <a:r>
              <a:rPr lang="en-GB" dirty="0"/>
              <a:t>Implement wavelets in </a:t>
            </a:r>
            <a:r>
              <a:rPr lang="en-GB" dirty="0" err="1"/>
              <a:t>tBilby</a:t>
            </a:r>
            <a:endParaRPr lang="en-GB" dirty="0"/>
          </a:p>
          <a:p>
            <a:r>
              <a:rPr lang="en-GB" dirty="0"/>
              <a:t>Check computational limits</a:t>
            </a:r>
          </a:p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F75711-CFA2-B519-1DD7-01436D0C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59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9198F-694D-6A76-06C5-A646FCFF0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BB3B0D-F324-D37B-4C3D-59AF363F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plans: </a:t>
            </a:r>
            <a:r>
              <a:rPr lang="en-GB" dirty="0" err="1"/>
              <a:t>tbilby</a:t>
            </a:r>
            <a:r>
              <a:rPr lang="en-GB" dirty="0"/>
              <a:t> runs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566E-A12A-3DF2-1A7C-C1CB03CD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Recovery on more complex waveforms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GB" dirty="0">
                <a:solidFill>
                  <a:srgbClr val="92D050"/>
                </a:solidFill>
              </a:rPr>
              <a:t>Artificially added phase shift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GB" dirty="0">
                <a:solidFill>
                  <a:srgbClr val="92D050"/>
                </a:solidFill>
              </a:rPr>
              <a:t>Ringdown modes of resonance during </a:t>
            </a:r>
            <a:r>
              <a:rPr lang="en-GB" dirty="0" err="1">
                <a:solidFill>
                  <a:srgbClr val="92D050"/>
                </a:solidFill>
              </a:rPr>
              <a:t>inspiral</a:t>
            </a:r>
            <a:endParaRPr lang="en-GB" dirty="0">
              <a:solidFill>
                <a:srgbClr val="92D050"/>
              </a:solidFill>
            </a:endParaRPr>
          </a:p>
          <a:p>
            <a:pPr lvl="1">
              <a:buFont typeface="Arial" panose="020B0604020202020204" pitchFamily="34" charset="0"/>
              <a:buChar char="+"/>
            </a:pPr>
            <a:r>
              <a:rPr lang="en-GB" dirty="0">
                <a:solidFill>
                  <a:srgbClr val="92D050"/>
                </a:solidFill>
              </a:rPr>
              <a:t>Full NR-simulated waveform (if they exist)</a:t>
            </a:r>
          </a:p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B1F4B5-52BE-F8F3-E9DB-4FBCDEDA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1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0D9EA-57E2-9FF9-252C-C85A119C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5924B1-B4D1-598A-40D2-9C7DC517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plans: </a:t>
            </a:r>
            <a:r>
              <a:rPr lang="en-GB" dirty="0" err="1"/>
              <a:t>tbilby</a:t>
            </a:r>
            <a:r>
              <a:rPr lang="en-GB" dirty="0"/>
              <a:t> runs poorly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B4D8C-2B53-091B-14D9-B639731A6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RJMCMC probably needed, not in Bilby currently</a:t>
            </a:r>
          </a:p>
          <a:p>
            <a:r>
              <a:rPr lang="en-GB" sz="4800" dirty="0"/>
              <a:t>Try using wavelets to model simpler signals (e.g. detector glitches)</a:t>
            </a:r>
            <a:endParaRPr lang="en-BE" sz="4800" dirty="0"/>
          </a:p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EF56FB-86CF-A636-8DEB-B9C31F33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A7316-A2AA-3E10-1FCE-E14BC707C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504" y="3224526"/>
            <a:ext cx="5642296" cy="59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34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500" dirty="0"/>
              <a:t>Robin Chan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Experimental Particle Physics and Gravity</a:t>
            </a:r>
            <a:br>
              <a:rPr lang="en-GB" dirty="0"/>
            </a:br>
            <a:br>
              <a:rPr lang="en-GB" cap="all" dirty="0"/>
            </a:br>
            <a:br>
              <a:rPr lang="en-GB" dirty="0"/>
            </a:br>
            <a:r>
              <a:rPr lang="en-GB" dirty="0"/>
              <a:t>E	robin.chan@ugent.be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www.ugent.be</a:t>
            </a:r>
            <a:br>
              <a:rPr lang="en-GB" dirty="0"/>
            </a:b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Universiteit Gent</a:t>
            </a:r>
            <a:br>
              <a:rPr lang="nl-NL" dirty="0"/>
            </a:br>
            <a:r>
              <a:rPr lang="nl-NL"/>
              <a:t>@ugent</a:t>
            </a:r>
          </a:p>
          <a:p>
            <a:r>
              <a:rPr lang="nl-NL"/>
              <a:t>@ugent</a:t>
            </a:r>
            <a:br>
              <a:rPr lang="nl-NL" dirty="0"/>
            </a:br>
            <a:r>
              <a:rPr lang="nl-NL" dirty="0" err="1"/>
              <a:t>Ghent</a:t>
            </a:r>
            <a:r>
              <a:rPr lang="nl-NL" dirty="0"/>
              <a:t> University</a:t>
            </a:r>
          </a:p>
          <a:p>
            <a:endParaRPr lang="nl-NL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161604"/>
            <a:ext cx="280417" cy="335281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8855CE0-DA1E-47E6-9AFE-EA2A510D6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1" y="4122000"/>
            <a:ext cx="280643" cy="280800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0788195-BE0F-443B-A2BC-32526DC61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1" y="4560042"/>
            <a:ext cx="280417" cy="280417"/>
          </a:xfrm>
          <a:prstGeom prst="rect">
            <a:avLst/>
          </a:prstGeom>
        </p:spPr>
      </p:pic>
      <p:pic>
        <p:nvPicPr>
          <p:cNvPr id="3" name="Picture Placeholder 27">
            <a:hlinkClick r:id="rId5"/>
            <a:extLst>
              <a:ext uri="{FF2B5EF4-FFF2-40B4-BE49-F238E27FC236}">
                <a16:creationId xmlns:a16="http://schemas.microsoft.com/office/drawing/2014/main" id="{B43B96B5-64D3-0B01-64BE-8A9A9A013AA1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0" b="220"/>
          <a:stretch>
            <a:fillRect/>
          </a:stretch>
        </p:blipFill>
        <p:spPr>
          <a:xfrm>
            <a:off x="8706929" y="3669791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9CEDC-E0C9-6BA5-6BD5-47A7A822B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B86D6B-EEE5-ACD8-4357-76C5FC39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7" y="252000"/>
            <a:ext cx="16408015" cy="863693"/>
          </a:xfrm>
        </p:spPr>
        <p:txBody>
          <a:bodyPr/>
          <a:lstStyle/>
          <a:p>
            <a:r>
              <a:rPr lang="en-GB" dirty="0"/>
              <a:t>What do we currently see in the </a:t>
            </a:r>
            <a:r>
              <a:rPr lang="en-GB" dirty="0" err="1"/>
              <a:t>gw</a:t>
            </a:r>
            <a:r>
              <a:rPr lang="en-GB" dirty="0"/>
              <a:t> sky?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7F045A-1510-E8B3-5A0F-DB9CFCA0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</a:t>
            </a:fld>
            <a:endParaRPr lang="en-GB"/>
          </a:p>
        </p:txBody>
      </p:sp>
      <p:pic>
        <p:nvPicPr>
          <p:cNvPr id="4" name="Picture 3" descr="A diagram of a waveform&#10;&#10;Description automatically generated">
            <a:extLst>
              <a:ext uri="{FF2B5EF4-FFF2-40B4-BE49-F238E27FC236}">
                <a16:creationId xmlns:a16="http://schemas.microsoft.com/office/drawing/2014/main" id="{B54157CE-1489-6F4A-9B11-E7741D3E6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84" y="1928667"/>
            <a:ext cx="5998705" cy="4370916"/>
          </a:xfrm>
          <a:prstGeom prst="rect">
            <a:avLst/>
          </a:prstGeom>
        </p:spPr>
      </p:pic>
      <p:pic>
        <p:nvPicPr>
          <p:cNvPr id="6" name="Picture 5" descr="A bright light in the dark&#10;&#10;Description automatically generated">
            <a:extLst>
              <a:ext uri="{FF2B5EF4-FFF2-40B4-BE49-F238E27FC236}">
                <a16:creationId xmlns:a16="http://schemas.microsoft.com/office/drawing/2014/main" id="{7B521268-44AE-6E5E-2A14-E4F45C9A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18" y="7207887"/>
            <a:ext cx="2143125" cy="2143125"/>
          </a:xfrm>
          <a:prstGeom prst="rect">
            <a:avLst/>
          </a:prstGeom>
        </p:spPr>
      </p:pic>
      <p:pic>
        <p:nvPicPr>
          <p:cNvPr id="10" name="Picture 9" descr="A blue glowing circle in space&#10;&#10;Description automatically generated">
            <a:extLst>
              <a:ext uri="{FF2B5EF4-FFF2-40B4-BE49-F238E27FC236}">
                <a16:creationId xmlns:a16="http://schemas.microsoft.com/office/drawing/2014/main" id="{C85DDBD6-7E33-67BC-4B10-10F7D419C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933" y="7299180"/>
            <a:ext cx="3394075" cy="190916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F7E88B-4DE0-D729-2655-68A85F99F558}"/>
              </a:ext>
            </a:extLst>
          </p:cNvPr>
          <p:cNvCxnSpPr>
            <a:cxnSpLocks/>
          </p:cNvCxnSpPr>
          <p:nvPr/>
        </p:nvCxnSpPr>
        <p:spPr>
          <a:xfrm flipH="1">
            <a:off x="4064000" y="6350733"/>
            <a:ext cx="450214" cy="769734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2325260-5920-E027-A4FB-62B9BDBA6830}"/>
              </a:ext>
            </a:extLst>
          </p:cNvPr>
          <p:cNvSpPr txBox="1"/>
          <p:nvPr/>
        </p:nvSpPr>
        <p:spPr>
          <a:xfrm>
            <a:off x="10385003" y="1297623"/>
            <a:ext cx="5825067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600" dirty="0"/>
              <a:t>Stochastic GW background</a:t>
            </a:r>
            <a:endParaRPr lang="en-BE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9E7373-93C8-A15C-1B3F-EACE6796D8CF}"/>
              </a:ext>
            </a:extLst>
          </p:cNvPr>
          <p:cNvSpPr txBox="1"/>
          <p:nvPr/>
        </p:nvSpPr>
        <p:spPr>
          <a:xfrm>
            <a:off x="2381670" y="1297623"/>
            <a:ext cx="5435600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600" dirty="0"/>
              <a:t>Binary coalescence</a:t>
            </a:r>
            <a:endParaRPr lang="en-BE" sz="36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B0C190-3D17-10E4-D12D-9419E45E37F1}"/>
              </a:ext>
            </a:extLst>
          </p:cNvPr>
          <p:cNvCxnSpPr>
            <a:cxnSpLocks/>
          </p:cNvCxnSpPr>
          <p:nvPr/>
        </p:nvCxnSpPr>
        <p:spPr>
          <a:xfrm>
            <a:off x="6292214" y="6332511"/>
            <a:ext cx="1637275" cy="875376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19D68B-848D-B1C9-CF45-C720BB1080D4}"/>
              </a:ext>
            </a:extLst>
          </p:cNvPr>
          <p:cNvCxnSpPr>
            <a:cxnSpLocks/>
          </p:cNvCxnSpPr>
          <p:nvPr/>
        </p:nvCxnSpPr>
        <p:spPr>
          <a:xfrm flipH="1">
            <a:off x="10385003" y="6264778"/>
            <a:ext cx="1275258" cy="943109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aph with lines and dots&#10;&#10;Description automatically generated">
            <a:extLst>
              <a:ext uri="{FF2B5EF4-FFF2-40B4-BE49-F238E27FC236}">
                <a16:creationId xmlns:a16="http://schemas.microsoft.com/office/drawing/2014/main" id="{61D5F776-7E19-AFEA-2D53-3856B91A4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76" y="1993647"/>
            <a:ext cx="6362244" cy="41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A3CF1-8DBF-DE7B-084F-AD3B53B8A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8F1E28-0319-0736-BB02-E4047A0E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 descr="A diagram of a waveform&#10;&#10;Description automatically generated">
            <a:extLst>
              <a:ext uri="{FF2B5EF4-FFF2-40B4-BE49-F238E27FC236}">
                <a16:creationId xmlns:a16="http://schemas.microsoft.com/office/drawing/2014/main" id="{0821D5EA-A262-BFA1-41C2-3F2A27D31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84" y="1928667"/>
            <a:ext cx="5998705" cy="4370916"/>
          </a:xfrm>
          <a:prstGeom prst="rect">
            <a:avLst/>
          </a:prstGeom>
        </p:spPr>
      </p:pic>
      <p:pic>
        <p:nvPicPr>
          <p:cNvPr id="6" name="Picture 5" descr="A bright light in the dark&#10;&#10;Description automatically generated">
            <a:extLst>
              <a:ext uri="{FF2B5EF4-FFF2-40B4-BE49-F238E27FC236}">
                <a16:creationId xmlns:a16="http://schemas.microsoft.com/office/drawing/2014/main" id="{016ED991-DCC1-5717-BA00-FCC8B3238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18" y="7207887"/>
            <a:ext cx="2143125" cy="2143125"/>
          </a:xfrm>
          <a:prstGeom prst="rect">
            <a:avLst/>
          </a:prstGeom>
        </p:spPr>
      </p:pic>
      <p:pic>
        <p:nvPicPr>
          <p:cNvPr id="10" name="Picture 9" descr="A blue glowing circle in space&#10;&#10;Description automatically generated">
            <a:extLst>
              <a:ext uri="{FF2B5EF4-FFF2-40B4-BE49-F238E27FC236}">
                <a16:creationId xmlns:a16="http://schemas.microsoft.com/office/drawing/2014/main" id="{28139D4B-AA40-BE25-7D72-8CED78B2C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933" y="7299180"/>
            <a:ext cx="3394075" cy="190916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734737-8A08-5346-CF93-C77F01B85F31}"/>
              </a:ext>
            </a:extLst>
          </p:cNvPr>
          <p:cNvCxnSpPr>
            <a:cxnSpLocks/>
          </p:cNvCxnSpPr>
          <p:nvPr/>
        </p:nvCxnSpPr>
        <p:spPr>
          <a:xfrm flipH="1">
            <a:off x="4064000" y="6350733"/>
            <a:ext cx="450214" cy="769734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F363C5-189B-AA60-8C3F-ABAC77365FD6}"/>
              </a:ext>
            </a:extLst>
          </p:cNvPr>
          <p:cNvSpPr txBox="1"/>
          <p:nvPr/>
        </p:nvSpPr>
        <p:spPr>
          <a:xfrm>
            <a:off x="2381670" y="1297623"/>
            <a:ext cx="5435600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600" dirty="0"/>
              <a:t>Binary coalescence</a:t>
            </a:r>
            <a:endParaRPr lang="en-BE" sz="36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C92C48-73CF-7970-CAC1-5E2AB5A2334A}"/>
              </a:ext>
            </a:extLst>
          </p:cNvPr>
          <p:cNvCxnSpPr>
            <a:cxnSpLocks/>
          </p:cNvCxnSpPr>
          <p:nvPr/>
        </p:nvCxnSpPr>
        <p:spPr>
          <a:xfrm>
            <a:off x="6292214" y="6332511"/>
            <a:ext cx="1637275" cy="875376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6">
            <a:extLst>
              <a:ext uri="{FF2B5EF4-FFF2-40B4-BE49-F238E27FC236}">
                <a16:creationId xmlns:a16="http://schemas.microsoft.com/office/drawing/2014/main" id="{3D91A5D9-8771-B17E-D887-BC676C28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7" y="252000"/>
            <a:ext cx="16408015" cy="863693"/>
          </a:xfrm>
        </p:spPr>
        <p:txBody>
          <a:bodyPr/>
          <a:lstStyle/>
          <a:p>
            <a:r>
              <a:rPr lang="en-GB" dirty="0"/>
              <a:t>What do we currently see in the </a:t>
            </a:r>
            <a:r>
              <a:rPr lang="en-GB" dirty="0" err="1"/>
              <a:t>gw</a:t>
            </a:r>
            <a:r>
              <a:rPr lang="en-GB" dirty="0"/>
              <a:t> sky?</a:t>
            </a:r>
          </a:p>
        </p:txBody>
      </p:sp>
    </p:spTree>
    <p:extLst>
      <p:ext uri="{BB962C8B-B14F-4D97-AF65-F5344CB8AC3E}">
        <p14:creationId xmlns:p14="http://schemas.microsoft.com/office/powerpoint/2010/main" val="45041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21B3A-A295-6412-DA59-E8B886A9C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2992D7-F4CB-DE54-23F4-2DF00A7C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Gravitational waves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E9436A-859B-D48A-4429-C993EC8B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6662E-3FF4-8BDD-ED5D-62DB133B2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27" y="1664123"/>
            <a:ext cx="10801169" cy="1429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F919F4-5DA6-3E62-FC89-1347467BA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926" y="3247998"/>
            <a:ext cx="5735741" cy="14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9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6E355-208F-F56B-2C9A-118AFFC53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6E62D7-242A-7F57-EEDF-4EB582D2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Gravitational waves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B15A73-AFDB-3E02-DF6D-F60DD20F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B87EA-075C-5FF9-D0F1-FC8549CB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27" y="1664123"/>
            <a:ext cx="10801169" cy="1429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9A2928-0D3D-C4DA-F2AB-3FA2F0F82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926" y="3247998"/>
            <a:ext cx="5735741" cy="1459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F996B-DCD5-784D-416A-E420A6834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287" y="4992807"/>
            <a:ext cx="11102310" cy="654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C06CE8-1F1C-5985-3D87-A7928E1C3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663" y="5858896"/>
            <a:ext cx="8755361" cy="17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8FEF-DCEA-1B22-6EEB-7F2EE54A5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8B8DB8-DE06-681F-C5CF-99D964C7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Gravitational waves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591711-8E53-BC9D-1B86-D7ACC4B6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F95D9-093A-7EEE-70DB-30BC50C21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27" y="1664123"/>
            <a:ext cx="10801169" cy="1429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460510-C82B-34DE-E33F-A71737987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926" y="3247998"/>
            <a:ext cx="5735741" cy="1459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FB3465-56EC-7802-801E-9C801C432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287" y="4992807"/>
            <a:ext cx="11102310" cy="654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415A07-A2E5-3F30-E947-52CDD1D38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663" y="5858896"/>
            <a:ext cx="8755361" cy="1752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243BE-8489-DB07-BB0F-AE00672CC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37749">
            <a:off x="5713334" y="3652249"/>
            <a:ext cx="10991870" cy="409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2DDD0B-479D-A087-E557-5260F40D0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37749">
            <a:off x="6952240" y="3956276"/>
            <a:ext cx="6856228" cy="25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7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95E7A-E20A-807F-4B41-98D3DF9E1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E77A2B-1A0A-2AFD-1DC0-8A68B0D6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Gravitational waves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A8C385-2465-F8BB-CF7F-D477F3A7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F1D48-FFEA-E3C7-394E-C0C83C4FA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27" y="1664123"/>
            <a:ext cx="10801169" cy="1429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393A00-5437-3318-1A81-985DB0766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926" y="3247998"/>
            <a:ext cx="5735741" cy="1459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4A093B-C667-F076-57FD-4E9068673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287" y="4992807"/>
            <a:ext cx="11102310" cy="654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32A95-2BA1-F523-70E2-C158CFC30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663" y="5858896"/>
            <a:ext cx="8755361" cy="1752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AC371-0AF2-CF99-6A21-990C21F01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37749">
            <a:off x="5713334" y="3652249"/>
            <a:ext cx="10991870" cy="409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C6FFF-825A-97FF-C2BE-8529512C0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37749">
            <a:off x="6952240" y="3956276"/>
            <a:ext cx="6856228" cy="2504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3AE17-8AA0-C31C-8296-D4991C86BC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14802">
            <a:off x="2979450" y="3933689"/>
            <a:ext cx="6558216" cy="2734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643645-791E-9B16-D85D-12173B0200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14802">
            <a:off x="1516172" y="3076944"/>
            <a:ext cx="10065355" cy="8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9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Exotic compact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Hypothetical objects between neutron stars (NSs) and black holes (BHs) in compactness</a:t>
            </a:r>
          </a:p>
          <a:p>
            <a:r>
              <a:rPr lang="en-GB" dirty="0"/>
              <a:t>Hard to distinguish with EM observations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E225B-6BB4-A056-E5B9-17805D7BB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283" y="3860800"/>
            <a:ext cx="13873445" cy="55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562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Gent W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2D8CA8"/>
      </a:accent1>
      <a:accent2>
        <a:srgbClr val="4298B1"/>
      </a:accent2>
      <a:accent3>
        <a:srgbClr val="57A3B9"/>
      </a:accent3>
      <a:accent4>
        <a:srgbClr val="6CAFC2"/>
      </a:accent4>
      <a:accent5>
        <a:srgbClr val="81BACB"/>
      </a:accent5>
      <a:accent6>
        <a:srgbClr val="96C6D4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‒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78E66E57-0B34-4A8A-94DD-A4AC10F86964}" vid="{49F421C6-4CD1-4B08-86D8-1ED021642C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PowerPoint_UGent_EN_WE</Template>
  <TotalTime>1609</TotalTime>
  <Words>568</Words>
  <Application>Microsoft Office PowerPoint</Application>
  <PresentationFormat>Custom</PresentationFormat>
  <Paragraphs>145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Kantoorthema</vt:lpstr>
      <vt:lpstr>Hunting for exotic resonances in compact binary mergers </vt:lpstr>
      <vt:lpstr>What to expect?</vt:lpstr>
      <vt:lpstr>What do we currently see in the gw sky?</vt:lpstr>
      <vt:lpstr>What do we currently see in the gw sky?</vt:lpstr>
      <vt:lpstr>Gravitational waves</vt:lpstr>
      <vt:lpstr>Gravitational waves</vt:lpstr>
      <vt:lpstr>Gravitational waves</vt:lpstr>
      <vt:lpstr>Gravitational waves</vt:lpstr>
      <vt:lpstr>Exotic compact objects</vt:lpstr>
      <vt:lpstr>Exotic compact objects</vt:lpstr>
      <vt:lpstr>Exotic compact objects</vt:lpstr>
      <vt:lpstr>Gravitational waves</vt:lpstr>
      <vt:lpstr>ECOs and how find them</vt:lpstr>
      <vt:lpstr>ECOs and how find them</vt:lpstr>
      <vt:lpstr>ECOs and how find them</vt:lpstr>
      <vt:lpstr>tbilby</vt:lpstr>
      <vt:lpstr>Transdimensional sampling</vt:lpstr>
      <vt:lpstr>tbilby</vt:lpstr>
      <vt:lpstr>Where are we now?</vt:lpstr>
      <vt:lpstr>Corner plots</vt:lpstr>
      <vt:lpstr>Recovery results</vt:lpstr>
      <vt:lpstr>Next steps</vt:lpstr>
      <vt:lpstr>Future plans: tbilby runs well</vt:lpstr>
      <vt:lpstr>Future plans: tbilby runs poorly</vt:lpstr>
      <vt:lpstr>Robin Chan   Experimental Particle Physics and Gravity   E robin.chan@ugent.be   www.ugent.be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Robin Chan</dc:creator>
  <cp:keywords/>
  <dc:description/>
  <cp:lastModifiedBy>Robin Chan</cp:lastModifiedBy>
  <cp:revision>13</cp:revision>
  <dcterms:created xsi:type="dcterms:W3CDTF">2024-11-03T20:46:13Z</dcterms:created>
  <dcterms:modified xsi:type="dcterms:W3CDTF">2024-11-20T17:45:46Z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i4>20</vt:i4>
  </property>
</Properties>
</file>