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5"/>
  </p:notesMasterIdLst>
  <p:sldIdLst>
    <p:sldId id="256" r:id="rId2"/>
    <p:sldId id="281" r:id="rId3"/>
    <p:sldId id="258" r:id="rId4"/>
    <p:sldId id="270" r:id="rId5"/>
    <p:sldId id="260" r:id="rId6"/>
    <p:sldId id="271" r:id="rId7"/>
    <p:sldId id="301" r:id="rId8"/>
    <p:sldId id="300" r:id="rId9"/>
    <p:sldId id="291" r:id="rId10"/>
    <p:sldId id="292" r:id="rId11"/>
    <p:sldId id="274" r:id="rId12"/>
    <p:sldId id="286" r:id="rId13"/>
    <p:sldId id="287" r:id="rId14"/>
    <p:sldId id="290" r:id="rId15"/>
    <p:sldId id="293" r:id="rId16"/>
    <p:sldId id="294" r:id="rId17"/>
    <p:sldId id="288" r:id="rId18"/>
    <p:sldId id="289" r:id="rId19"/>
    <p:sldId id="283" r:id="rId20"/>
    <p:sldId id="303" r:id="rId21"/>
    <p:sldId id="265" r:id="rId22"/>
    <p:sldId id="266" r:id="rId23"/>
    <p:sldId id="295" r:id="rId24"/>
    <p:sldId id="296" r:id="rId25"/>
    <p:sldId id="297" r:id="rId26"/>
    <p:sldId id="302" r:id="rId27"/>
    <p:sldId id="306" r:id="rId28"/>
    <p:sldId id="276" r:id="rId29"/>
    <p:sldId id="304" r:id="rId30"/>
    <p:sldId id="305" r:id="rId31"/>
    <p:sldId id="299" r:id="rId32"/>
    <p:sldId id="308" r:id="rId33"/>
    <p:sldId id="282" r:id="rId34"/>
  </p:sldIdLst>
  <p:sldSz cx="17338675" cy="9753600"/>
  <p:notesSz cx="6858000" cy="9144000"/>
  <p:defaultTextStyle>
    <a:defPPr>
      <a:defRPr lang="en-US"/>
    </a:defPPr>
    <a:lvl1pPr marL="0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1pPr>
    <a:lvl2pPr marL="650184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2pPr>
    <a:lvl3pPr marL="1300368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3pPr>
    <a:lvl4pPr marL="1950552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4pPr>
    <a:lvl5pPr marL="2600736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5pPr>
    <a:lvl6pPr marL="3250921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6pPr>
    <a:lvl7pPr marL="3901105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7pPr>
    <a:lvl8pPr marL="4551289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8pPr>
    <a:lvl9pPr marL="5201473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54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200"/>
    <a:srgbClr val="F3DA47"/>
    <a:srgbClr val="1E6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4694" autoAdjust="0"/>
  </p:normalViewPr>
  <p:slideViewPr>
    <p:cSldViewPr snapToGrid="0" showGuides="1">
      <p:cViewPr varScale="1">
        <p:scale>
          <a:sx n="75" d="100"/>
          <a:sy n="75" d="100"/>
        </p:scale>
        <p:origin x="624" y="48"/>
      </p:cViewPr>
      <p:guideLst>
        <p:guide orient="horz" pos="3072"/>
        <p:guide pos="54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80C0C-85DF-417F-8238-DB0D15743621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A0A48-EDB1-4AFE-B1B7-10CE2A4164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01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18EA2-34B9-092E-2704-A695F943B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27A856-3802-3B71-24D6-7771598CCC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5DC8CB-086B-23CC-7C5D-DBD43FB3D8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272FA9-45B4-C6B4-7C67-58C7056D6C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5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61106-5FB3-40BF-9C9E-36E794077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238A49-BE2A-67C0-6806-CA69AA72B7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E9AED6-81DE-BCDF-7E47-C3C26F15D7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A6A5F-5EB0-D29B-6B57-04419D14BA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396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D5F9F-DC59-C5CF-66EB-2A7D7D61B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89AAA6-34E9-849E-10CA-F8A60F8B23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8A9091-3458-BC4D-CC15-808E4938E9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46E22F-80EF-D492-3299-CE2FAAE06B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5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BDF65-E6B5-6F77-015B-A9472DB07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E6C4DB-2088-EEFA-61FC-1F7D75142E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1E5199-6801-83AD-0A4A-1732946E77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2AA47-726B-CDA8-78A1-A394FCB1B3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8085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D38D0-D8E1-A217-65E2-6EB8E4752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9FFD85-EB86-9D2C-8E57-C30170DAD7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40F635-3C94-D258-ACC3-1B5D1CBD5B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59B82-D8BB-D2C1-1BDE-1E373C0556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7951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355D1-36E2-3694-6C54-5F54B87B9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1246BA-00F1-532D-865F-C823033CF0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DE2D49-5942-2F74-B68E-3B23E8EA00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4CB58-0A7B-C36C-D9D3-89119C506C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7961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39180-6488-B5EA-4C4C-079BC0139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D40677-8B86-E81D-7DAE-B7C44AC99F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CC5071-0D46-564E-9B67-31C03D2D46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A9C4D-5BB9-DF36-1037-1801351EFA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1677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4317F-6877-E33B-3F8E-DD79FA95D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BBC7B8-5233-9599-D86E-7B5A7559F7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F834D4-22DC-6143-4E5A-1E15820B98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BEDEC-BEF3-96BE-C8EA-CF3A1AB272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9992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88BD8-4915-0496-4BA3-7A429D4FD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BAE32C-7038-220E-9638-25D4F40843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B3AC02-2F53-014F-50B0-E35454BFBD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E405D6-3F2A-900E-FD32-3404227B2B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4978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7CD79-31FD-F9EC-7509-AEA9EF59A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04F8FE-0651-DB84-D54B-DFDD9162FA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0EB959-EE10-57AE-8854-2A05D641F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5A68D-4C6A-1C8F-4062-06E3D9A68B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6441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78599-F89B-54A6-47FA-285F70359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B07393-5BC4-0005-4C51-66D54EFEC1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4F6679-F90F-F2FC-1E27-F76BAEE19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481B5D-FAE2-82F3-BAEC-D7DBE93F9A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622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7046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803DD-85A9-D455-AE55-E54B288F0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169143-4C01-C830-964D-ABDE27608F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036BA7-A3AB-07D7-24F2-9806E0CFB3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D2CA1-6881-F51B-4056-A13E3F9DFB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8053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06363-E02E-5D04-5BEA-4ABD3D7F1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F7BC25-8175-6A47-0964-0B3EC12532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CB9242-2C65-6E92-A0AE-0BC61ED47E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8129BE-FEEF-B689-3AC2-D502A2FD22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2153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D10D0-508E-4285-C5B6-2EF3CAAD8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F8305F-889E-F2EF-45A5-A8E377D6E8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765B76-3C3D-B8D0-F6DF-E090631D59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999684-193A-A267-8D24-9D48F908B5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37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E0F59-693D-860B-2E62-93A8C7B04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A6AFE0-EBEF-9B4B-BAA2-9B328C7D1A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8C3909-2EF5-FE20-E45C-3F9248CE16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9A9150-294D-8167-D48F-F3CC68AD6A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3749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06D65-CB94-5855-BEB5-B4D348765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87ED48-6D11-B24A-4B70-C5070C09C0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645F37-7691-4AA3-5C75-DF277B6261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92E06B-0231-C427-C885-95130FA8BB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1363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6287B-C992-C9FE-74F1-137215710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37E0A8-469F-E4F1-3B89-17A5672CCF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DABA43-7F23-533B-B0CA-0FDBE893AA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98704-E172-48AE-1AE0-5D7E3C7EEE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1965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36C7E-73D1-55D5-7B10-8EF53931E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1FA3D7-0CF9-80EC-423A-05DB71F1BB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625F63-0B23-9B6E-CCCB-A9F7FABFE8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E156F-5F1C-0219-9E8A-052EF87BA5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5439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AC1B5-B4C3-0788-0DF3-863FD94B7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EE2459-A37B-D425-0DE9-B81DF93A6A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1B8413-D149-3834-0518-776711912A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B3DC1-91FC-BB8C-2BEF-E988FDCDEE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0198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F2FC5-3619-D05F-4373-B314CB3F7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4E3DE8-7324-EED7-0EB6-571DAD0BAC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A709F0-A472-FDFB-9D8D-CC3DE2D2CA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6B93F-B812-B040-1A63-1F83FCB7DA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68329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374D7-4EAB-5B46-20C6-9D0F08A31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1340F2-F92C-5F87-45B8-AA9CF86C7A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C2455E-FA4A-7FBB-628B-6A25EC8AB0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1D05EF-485F-754E-FDDB-BCD7143688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973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23EC2-230A-277A-5078-0294DEF96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E1047A-47A8-844E-C6E5-E50D4530E9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42BCC0-9A48-6706-031B-9C70988E12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BADE5-0BA6-8A9D-C5AD-51F0A013BA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0105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F5C00-4D26-7BD7-1E01-8B28DD3A8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FF5266-2D76-B144-2871-5CA79BEA67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84712C-09E9-AB73-6898-1D72EBDDC9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7A1D62-7EDA-96E8-363F-B80C90EC69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2927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71CB0-AEA9-EB47-8BCB-405981B28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98687C-6660-5574-13D9-9EA66F974A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F7A347-C85E-00E3-4D40-D909C3867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82899D-C399-6E3A-B7A4-5770E25F46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17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6015C-7B29-3B49-59E3-6D1B60137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B1F833-6CCC-2497-35D2-C207D9CBFC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9708ED-1A4F-B706-12E8-3FDBAC1B57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B46F74-2149-1282-0327-8FABEE4F36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254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B942E-AEB4-7EDB-ED81-4399C86D8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3BC0FD-1D60-1A26-399C-16CF16E5D2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8C10BB-98E3-2900-251E-7B78FC9C06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11495-D8A6-BDF1-CE46-6B656C0993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966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91461-6066-4329-50ED-2DEA94159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FCCE1F-A331-08B8-B4C6-04C16FDAB7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DA02AF-3347-A618-DAF8-BD2505CE14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516345-FBC6-A8D7-0D3C-F87A3C6CCC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41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63455-4E4B-589F-EB3F-0974D8B4A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1391D4-8FD3-5260-5A7B-4471919866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847A81-738E-E6A9-463F-FA5815C6F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A6686-0075-7C61-4610-A2BAD3864F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952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58693-3C9B-5F80-DD7D-4AE80A6F5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60403C-8F7A-4B87-C58B-8B075C57CA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675970-4F65-5CC4-421A-449D6D9BEC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6F76DA-10C0-CF67-76A4-A2B9B029D6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2466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F21BE-1013-5301-B508-E1B797916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475A61-A24F-35AC-1D8C-600CE28277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930A9D-FF07-6B70-E3BD-7B0A9E8447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216F18-E586-8D87-F62D-5621CD0E92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718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orpora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4F84-246C-4657-8172-1E2969D0F603}" type="datetime1">
              <a:rPr lang="en-GB" smtClean="0"/>
              <a:t>11/03/2025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Logo Large 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747" y="2283675"/>
            <a:ext cx="4800610" cy="417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36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1393200"/>
            <a:ext cx="16424275" cy="6505200"/>
          </a:xfrm>
          <a:prstGeom prst="rect">
            <a:avLst/>
          </a:prstGeom>
          <a:solidFill>
            <a:srgbClr val="1E6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291074" y="1743240"/>
            <a:ext cx="7416000" cy="5769600"/>
          </a:xfrm>
        </p:spPr>
        <p:txBody>
          <a:bodyPr anchor="t" anchorCtr="0">
            <a:noAutofit/>
          </a:bodyPr>
          <a:lstStyle>
            <a:lvl1pPr algn="l">
              <a:lnSpc>
                <a:spcPts val="3500"/>
              </a:lnSpc>
              <a:defRPr sz="2500" u="none" cap="none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+mn-lt"/>
              </a:defRPr>
            </a:lvl1pPr>
          </a:lstStyle>
          <a:p>
            <a:r>
              <a:rPr lang="en-GB" noProof="0" dirty="0"/>
              <a:t>Click to add presenters </a:t>
            </a:r>
            <a:r>
              <a:rPr lang="en-GB" noProof="0"/>
              <a:t>contact data</a:t>
            </a:r>
            <a:endParaRPr lang="en-GB" noProof="0" dirty="0"/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1371600" y="1828800"/>
            <a:ext cx="15012000" cy="59997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jdelijke aanduiding voor tekst 4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9215999" y="3095999"/>
            <a:ext cx="7257600" cy="2108390"/>
          </a:xfrm>
        </p:spPr>
        <p:txBody>
          <a:bodyPr>
            <a:normAutofit/>
          </a:bodyPr>
          <a:lstStyle>
            <a:lvl1pPr>
              <a:lnSpc>
                <a:spcPts val="35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add social media names</a:t>
            </a:r>
            <a:endParaRPr lang="nl-NL" dirty="0"/>
          </a:p>
        </p:txBody>
      </p:sp>
      <p:pic>
        <p:nvPicPr>
          <p:cNvPr id="18" name="Afbeelding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0"/>
            <a:ext cx="2786398" cy="13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857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1393200"/>
            <a:ext cx="16424275" cy="6505200"/>
          </a:xfrm>
          <a:prstGeom prst="rect">
            <a:avLst/>
          </a:prstGeom>
          <a:solidFill>
            <a:srgbClr val="1E6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1291074" y="2286000"/>
            <a:ext cx="15183366" cy="4436316"/>
          </a:xfrm>
        </p:spPr>
        <p:txBody>
          <a:bodyPr anchor="b">
            <a:noAutofit/>
          </a:bodyPr>
          <a:lstStyle>
            <a:lvl1pPr algn="l">
              <a:lnSpc>
                <a:spcPts val="11000"/>
              </a:lnSpc>
              <a:defRPr sz="10000" u="sng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</a:lstStyle>
          <a:p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283414" y="6874716"/>
            <a:ext cx="15191026" cy="583200"/>
          </a:xfrm>
        </p:spPr>
        <p:txBody>
          <a:bodyPr>
            <a:normAutofit/>
          </a:bodyPr>
          <a:lstStyle>
            <a:lvl1pPr marL="0" indent="0" algn="l">
              <a:lnSpc>
                <a:spcPts val="3600"/>
              </a:lnSpc>
              <a:buNone/>
              <a:defRPr sz="3000">
                <a:solidFill>
                  <a:schemeClr val="accent6"/>
                </a:solidFill>
              </a:defRPr>
            </a:lvl1pPr>
            <a:lvl2pPr marL="650184" indent="0" algn="ctr">
              <a:buNone/>
              <a:defRPr sz="2844"/>
            </a:lvl2pPr>
            <a:lvl3pPr marL="1300368" indent="0" algn="ctr">
              <a:buNone/>
              <a:defRPr sz="2560"/>
            </a:lvl3pPr>
            <a:lvl4pPr marL="1950552" indent="0" algn="ctr">
              <a:buNone/>
              <a:defRPr sz="2275"/>
            </a:lvl4pPr>
            <a:lvl5pPr marL="2600736" indent="0" algn="ctr">
              <a:buNone/>
              <a:defRPr sz="2275"/>
            </a:lvl5pPr>
            <a:lvl6pPr marL="3250921" indent="0" algn="ctr">
              <a:buNone/>
              <a:defRPr sz="2275"/>
            </a:lvl6pPr>
            <a:lvl7pPr marL="3901105" indent="0" algn="ctr">
              <a:buNone/>
              <a:defRPr sz="2275"/>
            </a:lvl7pPr>
            <a:lvl8pPr marL="4551289" indent="0" algn="ctr">
              <a:buNone/>
              <a:defRPr sz="2275"/>
            </a:lvl8pPr>
            <a:lvl9pPr marL="5201473" indent="0" algn="ctr">
              <a:buNone/>
              <a:defRPr sz="2275"/>
            </a:lvl9pPr>
          </a:lstStyle>
          <a:p>
            <a:r>
              <a:rPr lang="en-GB" noProof="0" dirty="0"/>
              <a:t>Click to add subtitle / presenter / date [</a:t>
            </a:r>
            <a:r>
              <a:rPr lang="en-GB" noProof="0" dirty="0" err="1"/>
              <a:t>dd</a:t>
            </a:r>
            <a:r>
              <a:rPr lang="en-GB" noProof="0" dirty="0"/>
              <a:t>-mm-</a:t>
            </a:r>
            <a:r>
              <a:rPr lang="en-GB" noProof="0" dirty="0" err="1"/>
              <a:t>yyyy</a:t>
            </a:r>
            <a:r>
              <a:rPr lang="en-GB" noProof="0" dirty="0"/>
              <a:t>]</a:t>
            </a:r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1371600" y="6408000"/>
            <a:ext cx="15012000" cy="576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3200400" y="8366400"/>
            <a:ext cx="2286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Partner Logo 1</a:t>
            </a:r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5713200" y="8366400"/>
            <a:ext cx="2286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Partner Logo 2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8229600" y="8366400"/>
            <a:ext cx="2322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Partner Logo 3</a:t>
            </a:r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10746000" y="8366400"/>
            <a:ext cx="2322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Partner Logo 4</a:t>
            </a:r>
          </a:p>
        </p:txBody>
      </p:sp>
      <p:sp>
        <p:nvSpPr>
          <p:cNvPr id="16" name="Oranisation Placeholder"/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8580530" y="395008"/>
            <a:ext cx="8294400" cy="540000"/>
          </a:xfrm>
        </p:spPr>
        <p:txBody>
          <a:bodyPr anchor="b" anchorCtr="0">
            <a:normAutofit/>
          </a:bodyPr>
          <a:lstStyle>
            <a:lvl1pPr>
              <a:lnSpc>
                <a:spcPts val="1700"/>
              </a:lnSpc>
              <a:defRPr sz="1400" b="1" i="0" u="sng" cap="all" baseline="0">
                <a:solidFill>
                  <a:srgbClr val="1E64C8"/>
                </a:solidFill>
                <a:uFill>
                  <a:solidFill>
                    <a:schemeClr val="bg1"/>
                  </a:solidFill>
                </a:uFill>
              </a:defRPr>
            </a:lvl1pPr>
            <a:lvl2pPr marL="0" indent="0">
              <a:lnSpc>
                <a:spcPts val="1700"/>
              </a:lnSpc>
              <a:buNone/>
              <a:defRPr sz="1400" cap="all" baseline="0">
                <a:solidFill>
                  <a:srgbClr val="1E64C8"/>
                </a:solidFill>
              </a:defRPr>
            </a:lvl2pPr>
          </a:lstStyle>
          <a:p>
            <a:pPr lvl="0"/>
            <a:r>
              <a:rPr lang="en-GB" noProof="0" dirty="0"/>
              <a:t>Click to edit organisation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pic>
        <p:nvPicPr>
          <p:cNvPr id="26" name="Afbeelding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0"/>
            <a:ext cx="2786398" cy="13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14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0"/>
            <a:ext cx="16424275" cy="7898400"/>
          </a:xfrm>
          <a:prstGeom prst="rect">
            <a:avLst/>
          </a:prstGeom>
          <a:solidFill>
            <a:srgbClr val="1E6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291074" y="3246120"/>
            <a:ext cx="15183366" cy="4436316"/>
          </a:xfrm>
        </p:spPr>
        <p:txBody>
          <a:bodyPr anchor="b">
            <a:noAutofit/>
          </a:bodyPr>
          <a:lstStyle>
            <a:lvl1pPr algn="l">
              <a:lnSpc>
                <a:spcPts val="11000"/>
              </a:lnSpc>
              <a:defRPr sz="10000" u="sng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</a:lstStyle>
          <a:p>
            <a:r>
              <a:rPr lang="en-GB" noProof="0" dirty="0"/>
              <a:t>Click to add chapter title</a:t>
            </a:r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1371600" y="7344000"/>
            <a:ext cx="15012000" cy="576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9473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825" y="1194364"/>
            <a:ext cx="15699575" cy="6696000"/>
          </a:xfrm>
        </p:spPr>
        <p:txBody>
          <a:bodyPr/>
          <a:lstStyle>
            <a:lvl1pPr marL="536400" indent="-450000" defTabSz="457200">
              <a:lnSpc>
                <a:spcPct val="120000"/>
              </a:lnSpc>
              <a:buFont typeface="Arial" panose="020B0604020202020204" pitchFamily="34" charset="0"/>
              <a:buChar char="̶"/>
              <a:defRPr/>
            </a:lvl1pPr>
            <a:lvl2pPr marL="1170000" indent="-450000">
              <a:lnSpc>
                <a:spcPct val="120000"/>
              </a:lnSpc>
              <a:defRPr/>
            </a:lvl2pPr>
            <a:lvl3pPr marL="1756800" indent="-450000" defTabSz="457200">
              <a:lnSpc>
                <a:spcPct val="120000"/>
              </a:lnSpc>
              <a:defRPr/>
            </a:lvl3pPr>
            <a:lvl4pPr marL="2329200" indent="-550800" defTabSz="457200">
              <a:lnSpc>
                <a:spcPct val="120000"/>
              </a:lnSpc>
              <a:defRPr/>
            </a:lvl4pPr>
            <a:lvl5pPr marL="2962800" indent="-442800" defTabSz="457200">
              <a:lnSpc>
                <a:spcPct val="120000"/>
              </a:lnSpc>
              <a:buFont typeface="Arial" panose="020B0604020202020204" pitchFamily="34" charset="0"/>
              <a:buChar char="̶"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CAF6-1686-4743-9124-83F33F1A0EA9}" type="datetime1">
              <a:rPr lang="en-GB" noProof="0" smtClean="0"/>
              <a:t>11/03/2025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81577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ADBF0-A618-4E69-83BB-0C41E08702AA}" type="datetime1">
              <a:rPr lang="en-GB" noProof="0" smtClean="0"/>
              <a:t>11/03/2025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10104438" y="1371918"/>
            <a:ext cx="6300000" cy="64980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Photo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35825" y="1194364"/>
            <a:ext cx="8442000" cy="6696000"/>
          </a:xfrm>
        </p:spPr>
        <p:txBody>
          <a:bodyPr/>
          <a:lstStyle>
            <a:lvl1pPr defTabSz="457200"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 defTabSz="457200">
              <a:lnSpc>
                <a:spcPct val="120000"/>
              </a:lnSpc>
              <a:defRPr/>
            </a:lvl3pPr>
            <a:lvl4pPr defTabSz="457200">
              <a:lnSpc>
                <a:spcPct val="120000"/>
              </a:lnSpc>
              <a:defRPr/>
            </a:lvl4pPr>
            <a:lvl5pPr defTabSz="457200">
              <a:lnSpc>
                <a:spcPct val="120000"/>
              </a:lnSpc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14887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43E58-CDC3-4782-B82C-4D381C795B98}" type="datetime1">
              <a:rPr lang="en-GB" noProof="0" smtClean="0"/>
              <a:t>11/03/2025</a:t>
            </a:fld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952038" y="1371600"/>
            <a:ext cx="15480000" cy="65016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374516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465D1-804F-429B-83CD-3EFA8410E123}" type="datetime1">
              <a:rPr lang="en-GB" smtClean="0"/>
              <a:t>11/03/2025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vering Background"/>
          <p:cNvSpPr/>
          <p:nvPr userDrawn="1"/>
        </p:nvSpPr>
        <p:spPr>
          <a:xfrm>
            <a:off x="-1" y="0"/>
            <a:ext cx="17337600" cy="9753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17337600" cy="97536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2949418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extbox over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914400" y="0"/>
            <a:ext cx="16424275" cy="7920000"/>
          </a:xfrm>
        </p:spPr>
        <p:txBody>
          <a:bodyPr/>
          <a:lstStyle>
            <a:lvl1pPr marL="85725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/>
              <a:t>Picture</a:t>
            </a:r>
            <a:endParaRPr lang="nl-BE" noProof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81384-1200-4D40-BEF0-3A17A1F906F4}" type="datetime1">
              <a:rPr lang="nl-NL" noProof="0" smtClean="0"/>
              <a:t>11-3-2025</a:t>
            </a:fld>
            <a:endParaRPr lang="nl-NL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0301F6D1-3E66-4198-8305-F0FF1745CC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2691979"/>
            <a:ext cx="6764400" cy="5230800"/>
          </a:xfrm>
          <a:solidFill>
            <a:srgbClr val="1E64C8"/>
          </a:solidFill>
        </p:spPr>
        <p:txBody>
          <a:bodyPr anchor="b" anchorCtr="0">
            <a:noAutofit/>
          </a:bodyPr>
          <a:lstStyle>
            <a:lvl1pPr marL="85725" indent="0">
              <a:buNone/>
              <a:defRPr sz="10000" u="sng" cap="all" baseline="0">
                <a:solidFill>
                  <a:schemeClr val="bg1"/>
                </a:solidFill>
              </a:defRPr>
            </a:lvl1pPr>
            <a:lvl2pPr marL="984250" indent="-625475"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add 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99560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textbox over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876AD30-96E8-448B-B97A-24B00ADE12C5}"/>
              </a:ext>
            </a:extLst>
          </p:cNvPr>
          <p:cNvSpPr/>
          <p:nvPr userDrawn="1"/>
        </p:nvSpPr>
        <p:spPr>
          <a:xfrm>
            <a:off x="914400" y="0"/>
            <a:ext cx="16424275" cy="7898400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914400" y="0"/>
            <a:ext cx="16424275" cy="7920000"/>
          </a:xfrm>
        </p:spPr>
        <p:txBody>
          <a:bodyPr/>
          <a:lstStyle>
            <a:lvl1pPr marL="85725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/>
              <a:t>Picture</a:t>
            </a:r>
            <a:endParaRPr lang="nl-BE" noProof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81384-1200-4D40-BEF0-3A17A1F906F4}" type="datetime1">
              <a:rPr lang="nl-NL" noProof="0" smtClean="0"/>
              <a:t>11-3-2025</a:t>
            </a:fld>
            <a:endParaRPr lang="nl-NL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0301F6D1-3E66-4198-8305-F0FF1745CC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399" y="1011602"/>
            <a:ext cx="7754938" cy="6908398"/>
          </a:xfrm>
          <a:solidFill>
            <a:srgbClr val="E9F0FA"/>
          </a:solidFill>
        </p:spPr>
        <p:txBody>
          <a:bodyPr>
            <a:normAutofit/>
          </a:bodyPr>
          <a:lstStyle>
            <a:lvl1pPr marL="85725" indent="0">
              <a:buNone/>
              <a:defRPr sz="5400" u="sng" cap="all" baseline="0">
                <a:solidFill>
                  <a:srgbClr val="1E64C8"/>
                </a:solidFill>
              </a:defRPr>
            </a:lvl1pPr>
            <a:lvl2pPr marL="984250" indent="-625475">
              <a:defRPr>
                <a:solidFill>
                  <a:srgbClr val="1E64C8"/>
                </a:solidFill>
              </a:defRPr>
            </a:lvl2pPr>
            <a:lvl3pPr>
              <a:defRPr>
                <a:solidFill>
                  <a:srgbClr val="1E64C8"/>
                </a:solidFill>
              </a:defRPr>
            </a:lvl3pPr>
            <a:lvl4pPr>
              <a:defRPr>
                <a:solidFill>
                  <a:srgbClr val="1E64C8"/>
                </a:solidFill>
              </a:defRPr>
            </a:lvl4pPr>
            <a:lvl5pPr>
              <a:defRPr>
                <a:solidFill>
                  <a:srgbClr val="1E64C8"/>
                </a:solidFill>
              </a:defRPr>
            </a:lvl5pPr>
          </a:lstStyle>
          <a:p>
            <a:pPr lvl="0"/>
            <a:r>
              <a:rPr lang="en-GB" noProof="0"/>
              <a:t>Click to add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27091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0118" y="252000"/>
            <a:ext cx="15705282" cy="8636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nl-NL" noProof="0"/>
              <a:t>Klik om stijl te bewerken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825" y="1194364"/>
            <a:ext cx="15699575" cy="669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72394" y="8948703"/>
            <a:ext cx="2297926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BA3CA-1064-434F-B179-AB3B0298C0D6}" type="datetime1">
              <a:rPr lang="en-GB" noProof="0" smtClean="0"/>
              <a:t>11/03/2025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10236" y="8994423"/>
            <a:ext cx="8353564" cy="437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Title positioning box" hidden="1"/>
          <p:cNvSpPr/>
          <p:nvPr userDrawn="1"/>
        </p:nvSpPr>
        <p:spPr>
          <a:xfrm>
            <a:off x="927265" y="367200"/>
            <a:ext cx="15480000" cy="4636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ositoning box" hidden="1"/>
          <p:cNvSpPr/>
          <p:nvPr userDrawn="1"/>
        </p:nvSpPr>
        <p:spPr>
          <a:xfrm>
            <a:off x="927265" y="1584000"/>
            <a:ext cx="8229600" cy="6300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Logo positioning box" hidden="1"/>
          <p:cNvSpPr/>
          <p:nvPr userDrawn="1"/>
        </p:nvSpPr>
        <p:spPr>
          <a:xfrm flipV="1">
            <a:off x="928800" y="7878842"/>
            <a:ext cx="15478465" cy="14163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 positoning box" hidden="1"/>
          <p:cNvSpPr/>
          <p:nvPr userDrawn="1"/>
        </p:nvSpPr>
        <p:spPr>
          <a:xfrm>
            <a:off x="9172105" y="1584000"/>
            <a:ext cx="914400" cy="6300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ositoning box" hidden="1"/>
          <p:cNvSpPr/>
          <p:nvPr userDrawn="1"/>
        </p:nvSpPr>
        <p:spPr>
          <a:xfrm>
            <a:off x="10099369" y="1356360"/>
            <a:ext cx="6307895" cy="65276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Logo EN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909180"/>
            <a:ext cx="2307600" cy="184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8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73" r:id="rId3"/>
    <p:sldLayoutId id="2147483662" r:id="rId4"/>
    <p:sldLayoutId id="2147483674" r:id="rId5"/>
    <p:sldLayoutId id="2147483666" r:id="rId6"/>
    <p:sldLayoutId id="2147483675" r:id="rId7"/>
    <p:sldLayoutId id="2147483677" r:id="rId8"/>
    <p:sldLayoutId id="2147483678" r:id="rId9"/>
    <p:sldLayoutId id="2147483676" r:id="rId10"/>
  </p:sldLayoutIdLst>
  <p:hf hdr="0" ftr="0" dt="0"/>
  <p:txStyles>
    <p:titleStyle>
      <a:lvl1pPr algn="l" defTabSz="1300368" rtl="0" eaLnBrk="1" latinLnBrk="0" hangingPunct="1">
        <a:lnSpc>
          <a:spcPct val="90000"/>
        </a:lnSpc>
        <a:spcBef>
          <a:spcPct val="0"/>
        </a:spcBef>
        <a:buNone/>
        <a:defRPr sz="5400" u="sng" kern="1200" cap="all" baseline="0">
          <a:solidFill>
            <a:srgbClr val="1E64C8"/>
          </a:solidFill>
          <a:uFill>
            <a:solidFill>
              <a:srgbClr val="1E64C8"/>
            </a:solidFill>
          </a:uFill>
          <a:latin typeface="+mj-lt"/>
          <a:ea typeface="+mj-ea"/>
          <a:cs typeface="+mj-cs"/>
        </a:defRPr>
      </a:lvl1pPr>
    </p:titleStyle>
    <p:bodyStyle>
      <a:lvl1pPr marL="0" indent="0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360000" algn="l" defTabSz="4572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̶"/>
        <a:tabLst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900113" indent="-458788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‒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1450" indent="-541338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‒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325" indent="-1158875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13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197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381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565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84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68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52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36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21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05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289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473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7" Type="http://schemas.openxmlformats.org/officeDocument/2006/relationships/image" Target="../media/image56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png"/><Relationship Id="rId5" Type="http://schemas.openxmlformats.org/officeDocument/2006/relationships/hyperlink" Target="https://twitter.com/ugent" TargetMode="Externa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asd.gsfc.nasa.gov/Tod.Strohmayer/ns_intro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hyperlink" Target="https://lscsoft.docs.ligo.org/bilby/index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ctrTitle"/>
          </p:nvPr>
        </p:nvSpPr>
        <p:spPr>
          <a:xfrm>
            <a:off x="912702" y="1411013"/>
            <a:ext cx="15183366" cy="222126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4800" b="1" dirty="0"/>
              <a:t>Hunting for exotic resonances in compact binary mergers </a:t>
            </a:r>
            <a:endParaRPr lang="nl-NL" sz="4800" dirty="0"/>
          </a:p>
        </p:txBody>
      </p:sp>
      <p:sp>
        <p:nvSpPr>
          <p:cNvPr id="11" name="Ondertitel 10"/>
          <p:cNvSpPr>
            <a:spLocks noGrp="1"/>
          </p:cNvSpPr>
          <p:nvPr>
            <p:ph type="subTitle" idx="1"/>
          </p:nvPr>
        </p:nvSpPr>
        <p:spPr>
          <a:xfrm>
            <a:off x="1073824" y="3902915"/>
            <a:ext cx="15191026" cy="3522643"/>
          </a:xfrm>
        </p:spPr>
        <p:txBody>
          <a:bodyPr/>
          <a:lstStyle/>
          <a:p>
            <a:r>
              <a:rPr lang="nl-NL" dirty="0"/>
              <a:t>Robin Chan</a:t>
            </a:r>
          </a:p>
          <a:p>
            <a:r>
              <a:rPr lang="nl-NL" dirty="0"/>
              <a:t>Intermediate thesis presentation</a:t>
            </a:r>
          </a:p>
          <a:p>
            <a:endParaRPr lang="nl-NL" dirty="0"/>
          </a:p>
          <a:p>
            <a:r>
              <a:rPr lang="nl-NL" dirty="0"/>
              <a:t>Supervisor: Prof. Dr. Archisman Ghosh</a:t>
            </a:r>
          </a:p>
        </p:txBody>
      </p:sp>
      <p:sp>
        <p:nvSpPr>
          <p:cNvPr id="13" name="Tijdelijke aanduiding voor afbeelding 12"/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Tijdelijke aanduiding voor afbeelding 13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Tijdelijke aanduiding voor afbeelding 14"/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Organsation L1/L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department of Physics and astronomy</a:t>
            </a:r>
          </a:p>
          <a:p>
            <a:pPr lvl="1"/>
            <a:r>
              <a:rPr lang="en-GB" dirty="0"/>
              <a:t>Experimental particle physics and gravity</a:t>
            </a:r>
          </a:p>
        </p:txBody>
      </p:sp>
      <p:sp>
        <p:nvSpPr>
          <p:cNvPr id="17" name="Tijdelijke aanduiding voor afbeelding 16"/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 descr="A blue and green grid with circles&#10;&#10;Description automatically generated with medium confidence">
            <a:extLst>
              <a:ext uri="{FF2B5EF4-FFF2-40B4-BE49-F238E27FC236}">
                <a16:creationId xmlns:a16="http://schemas.microsoft.com/office/drawing/2014/main" id="{BC0AF055-D881-7C71-6413-988F29B32F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/>
          <a:stretch/>
        </p:blipFill>
        <p:spPr>
          <a:xfrm>
            <a:off x="10152993" y="3745022"/>
            <a:ext cx="6823838" cy="3838428"/>
          </a:xfrm>
          <a:prstGeom prst="rect">
            <a:avLst/>
          </a:prstGeom>
        </p:spPr>
      </p:pic>
      <p:pic>
        <p:nvPicPr>
          <p:cNvPr id="4" name="Picture 3" descr="A blue line with a dotted line&#10;&#10;Description automatically generated">
            <a:extLst>
              <a:ext uri="{FF2B5EF4-FFF2-40B4-BE49-F238E27FC236}">
                <a16:creationId xmlns:a16="http://schemas.microsoft.com/office/drawing/2014/main" id="{9B69B61F-DDD8-C2AB-E492-F898577DEB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776" y="5852448"/>
            <a:ext cx="2097480" cy="157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18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7631A-5508-0239-6149-196AA9348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CAAA7EB-6FD6-D31D-7298-003111DD2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Bilby runs: recovery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E85E90-183D-8C50-DC36-97CBADBB0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10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2F5CAA-C794-9E6D-F222-B1EF7A327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217" y="1115693"/>
            <a:ext cx="12664236" cy="415904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4B24913-C7B9-2A3D-3211-CEB6325AFDCE}"/>
              </a:ext>
            </a:extLst>
          </p:cNvPr>
          <p:cNvCxnSpPr>
            <a:cxnSpLocks/>
          </p:cNvCxnSpPr>
          <p:nvPr/>
        </p:nvCxnSpPr>
        <p:spPr>
          <a:xfrm flipH="1">
            <a:off x="8669337" y="5361217"/>
            <a:ext cx="1" cy="1928582"/>
          </a:xfrm>
          <a:prstGeom prst="straightConnector1">
            <a:avLst/>
          </a:prstGeom>
          <a:ln w="76200">
            <a:solidFill>
              <a:srgbClr val="1E64C8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1B0CAF1-0760-49D3-FA20-B7B6E016B1FC}"/>
              </a:ext>
            </a:extLst>
          </p:cNvPr>
          <p:cNvSpPr txBox="1"/>
          <p:nvPr/>
        </p:nvSpPr>
        <p:spPr>
          <a:xfrm>
            <a:off x="8837720" y="5528483"/>
            <a:ext cx="6163733" cy="1219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3200" dirty="0"/>
              <a:t>Sampler (Dynesty, </a:t>
            </a:r>
            <a:r>
              <a:rPr lang="en-GB" sz="3200" dirty="0" err="1"/>
              <a:t>ptemcee</a:t>
            </a:r>
            <a:r>
              <a:rPr lang="en-GB" sz="3200" dirty="0"/>
              <a:t>, …)</a:t>
            </a:r>
            <a:br>
              <a:rPr lang="en-GB" sz="3200" dirty="0"/>
            </a:br>
            <a:r>
              <a:rPr lang="en-GB" sz="3200" dirty="0"/>
              <a:t>Most extrinsic parameters fixed</a:t>
            </a:r>
            <a:endParaRPr lang="en-BE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27A3EA-FDA3-A7ED-9727-5BEE72591993}"/>
              </a:ext>
            </a:extLst>
          </p:cNvPr>
          <p:cNvSpPr txBox="1"/>
          <p:nvPr/>
        </p:nvSpPr>
        <p:spPr>
          <a:xfrm>
            <a:off x="5553568" y="7289799"/>
            <a:ext cx="6231535" cy="83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4400" b="1" dirty="0"/>
              <a:t>Recovered parameters</a:t>
            </a:r>
            <a:endParaRPr lang="en-BE" sz="4400" b="1" dirty="0"/>
          </a:p>
        </p:txBody>
      </p:sp>
    </p:spTree>
    <p:extLst>
      <p:ext uri="{BB962C8B-B14F-4D97-AF65-F5344CB8AC3E}">
        <p14:creationId xmlns:p14="http://schemas.microsoft.com/office/powerpoint/2010/main" val="1502320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CBEC7-8BAA-076B-38D0-39A538D93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FAA2192-F48D-889B-FAF3-28766519A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18" y="252000"/>
            <a:ext cx="15705282" cy="863693"/>
          </a:xfrm>
        </p:spPr>
        <p:txBody>
          <a:bodyPr anchor="ctr">
            <a:normAutofit/>
          </a:bodyPr>
          <a:lstStyle/>
          <a:p>
            <a:r>
              <a:rPr lang="en-GB" dirty="0"/>
              <a:t>Corner plots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3EB40-556D-5EEE-3B9F-A23C6E2A9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1194364"/>
            <a:ext cx="7754537" cy="66960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Visualise multi-dimensional data</a:t>
            </a:r>
          </a:p>
          <a:p>
            <a:pPr>
              <a:spcAft>
                <a:spcPts val="600"/>
              </a:spcAft>
            </a:pPr>
            <a:r>
              <a:rPr lang="en-GB" u="sng" dirty="0"/>
              <a:t>On</a:t>
            </a:r>
            <a:r>
              <a:rPr lang="en-GB" dirty="0"/>
              <a:t>-diagonal: parameter distributions</a:t>
            </a:r>
            <a:endParaRPr lang="en-GB" u="sng" dirty="0"/>
          </a:p>
          <a:p>
            <a:pPr>
              <a:spcAft>
                <a:spcPts val="600"/>
              </a:spcAft>
            </a:pPr>
            <a:r>
              <a:rPr lang="en-GB" u="sng" dirty="0"/>
              <a:t>Off</a:t>
            </a:r>
            <a:r>
              <a:rPr lang="en-GB" dirty="0"/>
              <a:t>-diagonal: parameter correlations</a:t>
            </a:r>
            <a:endParaRPr lang="en-GB" u="sng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4A6819B-0DE7-CA7F-B89F-1BB4508D1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90520" y="8948703"/>
            <a:ext cx="921880" cy="51928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AE184E0-0BD4-4705-A12B-9B71DDE63301}" type="slidenum">
              <a:rPr lang="en-GB" smtClean="0"/>
              <a:pPr>
                <a:spcAft>
                  <a:spcPts val="600"/>
                </a:spcAft>
              </a:pPr>
              <a:t>11</a:t>
            </a:fld>
            <a:endParaRPr lang="en-GB"/>
          </a:p>
        </p:txBody>
      </p:sp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06C7B42D-1FD2-B5E0-403E-FE062DEC7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-294" b="25"/>
          <a:stretch/>
        </p:blipFill>
        <p:spPr>
          <a:xfrm>
            <a:off x="8468863" y="566928"/>
            <a:ext cx="8066537" cy="8274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5911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E17A35C-62B1-BAD9-1A23-9BD4FB5B6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73D7F34-6065-9ADA-B001-C9FA093F5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18" y="252000"/>
            <a:ext cx="15959282" cy="3744267"/>
          </a:xfrm>
        </p:spPr>
        <p:txBody>
          <a:bodyPr/>
          <a:lstStyle/>
          <a:p>
            <a:r>
              <a:rPr lang="en-GB" dirty="0"/>
              <a:t>Bilby Results: </a:t>
            </a:r>
            <a:r>
              <a:rPr lang="en-GB" dirty="0" err="1"/>
              <a:t>IMR+wavelet</a:t>
            </a:r>
            <a:r>
              <a:rPr lang="en-GB" dirty="0"/>
              <a:t> (</a:t>
            </a:r>
            <a:r>
              <a:rPr lang="en-GB" dirty="0" err="1"/>
              <a:t>imr</a:t>
            </a:r>
            <a:r>
              <a:rPr lang="en-GB" dirty="0"/>
              <a:t> fixed)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A17C4C0-5A84-907B-D54D-3964703D6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12</a:t>
            </a:fld>
            <a:endParaRPr lang="en-GB"/>
          </a:p>
        </p:txBody>
      </p:sp>
      <p:pic>
        <p:nvPicPr>
          <p:cNvPr id="6" name="Picture 5" descr="A screenshot of a graph&#10;&#10;AI-generated content may be incorrect.">
            <a:extLst>
              <a:ext uri="{FF2B5EF4-FFF2-40B4-BE49-F238E27FC236}">
                <a16:creationId xmlns:a16="http://schemas.microsoft.com/office/drawing/2014/main" id="{35C21438-BE3E-6BE0-9021-494A917643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50" y="1600199"/>
            <a:ext cx="7348504" cy="7348504"/>
          </a:xfrm>
          <a:prstGeom prst="rect">
            <a:avLst/>
          </a:prstGeom>
        </p:spPr>
      </p:pic>
      <p:pic>
        <p:nvPicPr>
          <p:cNvPr id="13" name="Picture 12" descr="A diagram of a graph&#10;&#10;AI-generated content may be incorrect.">
            <a:extLst>
              <a:ext uri="{FF2B5EF4-FFF2-40B4-BE49-F238E27FC236}">
                <a16:creationId xmlns:a16="http://schemas.microsoft.com/office/drawing/2014/main" id="{330C56DE-0532-950E-BBC1-D48AF35361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754" y="1600199"/>
            <a:ext cx="7348504" cy="73485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A3061E7-BD35-6198-1FAA-A4BEF8803377}"/>
              </a:ext>
            </a:extLst>
          </p:cNvPr>
          <p:cNvSpPr txBox="1"/>
          <p:nvPr/>
        </p:nvSpPr>
        <p:spPr>
          <a:xfrm>
            <a:off x="381000" y="1794933"/>
            <a:ext cx="2413000" cy="3281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‒"/>
            </a:pPr>
            <a:r>
              <a:rPr lang="en-GB" sz="2500" dirty="0"/>
              <a:t>Results for 2 different runs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‒"/>
            </a:pPr>
            <a:r>
              <a:rPr lang="en-GB" sz="2500" dirty="0"/>
              <a:t>First run is an older one with less suitable priors</a:t>
            </a:r>
            <a:endParaRPr lang="en-BE" sz="2500" dirty="0"/>
          </a:p>
        </p:txBody>
      </p:sp>
    </p:spTree>
    <p:extLst>
      <p:ext uri="{BB962C8B-B14F-4D97-AF65-F5344CB8AC3E}">
        <p14:creationId xmlns:p14="http://schemas.microsoft.com/office/powerpoint/2010/main" val="1758997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6B57EED-A26F-7AA6-9B27-367D613CA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154D8C6-F6CC-AF75-2087-9171758C7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18" y="252000"/>
            <a:ext cx="4122882" cy="3744267"/>
          </a:xfrm>
        </p:spPr>
        <p:txBody>
          <a:bodyPr/>
          <a:lstStyle/>
          <a:p>
            <a:r>
              <a:rPr lang="en-GB" dirty="0"/>
              <a:t>Bilby Results: </a:t>
            </a:r>
            <a:r>
              <a:rPr lang="en-GB" dirty="0" err="1"/>
              <a:t>imr</a:t>
            </a:r>
            <a:r>
              <a:rPr lang="en-GB" dirty="0"/>
              <a:t> + wavelet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83DD0C5-2FC5-2924-6379-77742EDA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13</a:t>
            </a:fld>
            <a:endParaRPr lang="en-GB"/>
          </a:p>
        </p:txBody>
      </p:sp>
      <p:pic>
        <p:nvPicPr>
          <p:cNvPr id="6" name="Picture 5" descr="A blue and white graph&#10;&#10;AI-generated content may be incorrect.">
            <a:extLst>
              <a:ext uri="{FF2B5EF4-FFF2-40B4-BE49-F238E27FC236}">
                <a16:creationId xmlns:a16="http://schemas.microsoft.com/office/drawing/2014/main" id="{447C0B4B-85FB-764B-2866-C27087C82D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886" y="40809"/>
            <a:ext cx="9671981" cy="96719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D4AA71-7570-426A-DD8E-7689B174EC97}"/>
              </a:ext>
            </a:extLst>
          </p:cNvPr>
          <p:cNvSpPr/>
          <p:nvPr/>
        </p:nvSpPr>
        <p:spPr>
          <a:xfrm>
            <a:off x="10718800" y="5022850"/>
            <a:ext cx="4349750" cy="468994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C7372A-4519-4C59-9000-5BD7CE238BE5}"/>
              </a:ext>
            </a:extLst>
          </p:cNvPr>
          <p:cNvSpPr txBox="1"/>
          <p:nvPr/>
        </p:nvSpPr>
        <p:spPr>
          <a:xfrm>
            <a:off x="12742333" y="541867"/>
            <a:ext cx="4122882" cy="628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‒"/>
            </a:pPr>
            <a:r>
              <a:rPr lang="en-GB" sz="3200" dirty="0"/>
              <a:t>Wavelet in </a:t>
            </a:r>
            <a:r>
              <a:rPr lang="en-GB" sz="3200" dirty="0" err="1"/>
              <a:t>inspiral</a:t>
            </a:r>
            <a:endParaRPr lang="en-BE" sz="3200" dirty="0"/>
          </a:p>
        </p:txBody>
      </p:sp>
    </p:spTree>
    <p:extLst>
      <p:ext uri="{BB962C8B-B14F-4D97-AF65-F5344CB8AC3E}">
        <p14:creationId xmlns:p14="http://schemas.microsoft.com/office/powerpoint/2010/main" val="336483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68E42ED-A2F9-D1C6-FBC7-DA0EC76D6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EE67C7F-6A8F-F988-BF4B-12D3A7404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18" y="252000"/>
            <a:ext cx="4122882" cy="6758400"/>
          </a:xfrm>
        </p:spPr>
        <p:txBody>
          <a:bodyPr/>
          <a:lstStyle/>
          <a:p>
            <a:r>
              <a:rPr lang="en-GB" dirty="0"/>
              <a:t>Bilby Results: </a:t>
            </a:r>
            <a:r>
              <a:rPr lang="en-GB" dirty="0" err="1"/>
              <a:t>imr</a:t>
            </a:r>
            <a:r>
              <a:rPr lang="en-GB" dirty="0"/>
              <a:t> + wavelet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BAAF256-C1D6-6303-B513-F37A84FD6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14</a:t>
            </a:fld>
            <a:endParaRPr lang="en-GB"/>
          </a:p>
        </p:txBody>
      </p:sp>
      <p:pic>
        <p:nvPicPr>
          <p:cNvPr id="3" name="Picture 2" descr="A blue and orange graph&#10;&#10;AI-generated content may be incorrect.">
            <a:extLst>
              <a:ext uri="{FF2B5EF4-FFF2-40B4-BE49-F238E27FC236}">
                <a16:creationId xmlns:a16="http://schemas.microsoft.com/office/drawing/2014/main" id="{BA37638B-1EDE-4167-6844-ABBBA825D1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666" y="68263"/>
            <a:ext cx="9685337" cy="96853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F03500-D388-F5A1-6D19-683C38CDB532}"/>
              </a:ext>
            </a:extLst>
          </p:cNvPr>
          <p:cNvSpPr/>
          <p:nvPr/>
        </p:nvSpPr>
        <p:spPr>
          <a:xfrm>
            <a:off x="10627253" y="5063660"/>
            <a:ext cx="4349750" cy="468994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DDDD33-FB6B-E72F-E232-2F646164397B}"/>
              </a:ext>
            </a:extLst>
          </p:cNvPr>
          <p:cNvSpPr txBox="1"/>
          <p:nvPr/>
        </p:nvSpPr>
        <p:spPr>
          <a:xfrm>
            <a:off x="12742333" y="541867"/>
            <a:ext cx="4122882" cy="628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‒"/>
            </a:pPr>
            <a:r>
              <a:rPr lang="en-GB" sz="3200" dirty="0"/>
              <a:t>Wavelet in merger</a:t>
            </a:r>
            <a:endParaRPr lang="en-BE" sz="3200" dirty="0"/>
          </a:p>
        </p:txBody>
      </p:sp>
    </p:spTree>
    <p:extLst>
      <p:ext uri="{BB962C8B-B14F-4D97-AF65-F5344CB8AC3E}">
        <p14:creationId xmlns:p14="http://schemas.microsoft.com/office/powerpoint/2010/main" val="327056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672C2-F0F7-E96B-152E-45D0FA368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D987719-0D3C-12C1-68FA-8670D15F3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18" y="252000"/>
            <a:ext cx="4122882" cy="5564600"/>
          </a:xfrm>
        </p:spPr>
        <p:txBody>
          <a:bodyPr/>
          <a:lstStyle/>
          <a:p>
            <a:r>
              <a:rPr lang="en-GB" dirty="0"/>
              <a:t>Bilby Results: </a:t>
            </a:r>
            <a:r>
              <a:rPr lang="en-GB" dirty="0" err="1"/>
              <a:t>imr</a:t>
            </a:r>
            <a:r>
              <a:rPr lang="en-GB" dirty="0"/>
              <a:t> +  double wavelet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B3016ED-FC61-E2F1-F07C-76E229A5E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15</a:t>
            </a:fld>
            <a:endParaRPr lang="en-GB"/>
          </a:p>
        </p:txBody>
      </p:sp>
      <p:pic>
        <p:nvPicPr>
          <p:cNvPr id="4" name="Picture 3" descr="A blue and white graph&#10;&#10;AI-generated content may be incorrect.">
            <a:extLst>
              <a:ext uri="{FF2B5EF4-FFF2-40B4-BE49-F238E27FC236}">
                <a16:creationId xmlns:a16="http://schemas.microsoft.com/office/drawing/2014/main" id="{8471B880-67BD-A488-EEAC-B8E99666B6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0"/>
            <a:ext cx="9753600" cy="9753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17552D-296C-351E-A0DF-291623F4D340}"/>
              </a:ext>
            </a:extLst>
          </p:cNvPr>
          <p:cNvSpPr txBox="1"/>
          <p:nvPr/>
        </p:nvSpPr>
        <p:spPr>
          <a:xfrm>
            <a:off x="12742333" y="541867"/>
            <a:ext cx="4122882" cy="1219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‒"/>
            </a:pPr>
            <a:r>
              <a:rPr lang="en-GB" sz="3200" dirty="0"/>
              <a:t>1 wavelet in merger</a:t>
            </a:r>
            <a:br>
              <a:rPr lang="en-GB" sz="3200" dirty="0"/>
            </a:br>
            <a:r>
              <a:rPr lang="en-GB" sz="3200" dirty="0"/>
              <a:t>1 wavelet outside</a:t>
            </a:r>
            <a:endParaRPr lang="en-BE" sz="3200" dirty="0"/>
          </a:p>
        </p:txBody>
      </p:sp>
    </p:spTree>
    <p:extLst>
      <p:ext uri="{BB962C8B-B14F-4D97-AF65-F5344CB8AC3E}">
        <p14:creationId xmlns:p14="http://schemas.microsoft.com/office/powerpoint/2010/main" val="18483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DC390-27C6-87B0-4E0E-D81521B01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506AC22-9A1C-0698-1972-179B51F17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18" y="252000"/>
            <a:ext cx="4122882" cy="5564600"/>
          </a:xfrm>
        </p:spPr>
        <p:txBody>
          <a:bodyPr/>
          <a:lstStyle/>
          <a:p>
            <a:r>
              <a:rPr lang="en-GB" dirty="0"/>
              <a:t>Bilby Results: </a:t>
            </a:r>
            <a:r>
              <a:rPr lang="en-GB" dirty="0" err="1"/>
              <a:t>imr</a:t>
            </a:r>
            <a:r>
              <a:rPr lang="en-GB" dirty="0"/>
              <a:t> +  double wavelet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1112E7-72AC-A521-3E7F-68ADD2BC7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16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C0516C-2394-E565-43E1-F3568A897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0"/>
            <a:ext cx="9237867" cy="97072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1ACE9D-718E-784A-16F0-E08765F08EC9}"/>
              </a:ext>
            </a:extLst>
          </p:cNvPr>
          <p:cNvSpPr txBox="1"/>
          <p:nvPr/>
        </p:nvSpPr>
        <p:spPr>
          <a:xfrm>
            <a:off x="10905067" y="252000"/>
            <a:ext cx="5672666" cy="511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2500" dirty="0"/>
              <a:t>(zoomed in on wavelet parameters)</a:t>
            </a:r>
            <a:endParaRPr lang="en-BE" sz="25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EAD6D3-1178-36DD-866E-0C0C1FC06A95}"/>
              </a:ext>
            </a:extLst>
          </p:cNvPr>
          <p:cNvSpPr/>
          <p:nvPr/>
        </p:nvSpPr>
        <p:spPr>
          <a:xfrm>
            <a:off x="9541933" y="4546600"/>
            <a:ext cx="4740804" cy="52070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91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57B3F-3EDB-DD3C-CE4A-144B107B2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CA7A30-3B05-4EE1-E29E-3C2EFAE51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18" y="252000"/>
            <a:ext cx="4122882" cy="6470533"/>
          </a:xfrm>
        </p:spPr>
        <p:txBody>
          <a:bodyPr/>
          <a:lstStyle/>
          <a:p>
            <a:r>
              <a:rPr lang="en-GB" dirty="0"/>
              <a:t>Bilby Results: </a:t>
            </a:r>
            <a:r>
              <a:rPr lang="en-GB" dirty="0" err="1"/>
              <a:t>imr</a:t>
            </a:r>
            <a:r>
              <a:rPr lang="en-GB" dirty="0"/>
              <a:t> +  double wavelet</a:t>
            </a:r>
            <a:br>
              <a:rPr lang="en-GB" dirty="0"/>
            </a:br>
            <a:r>
              <a:rPr lang="en-GB" dirty="0"/>
              <a:t>(</a:t>
            </a:r>
            <a:r>
              <a:rPr lang="en-GB" dirty="0" err="1"/>
              <a:t>ptemcee</a:t>
            </a:r>
            <a:r>
              <a:rPr lang="en-GB" dirty="0"/>
              <a:t>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F760F63-3D84-EB28-F1AE-70FC34EF5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17</a:t>
            </a:fld>
            <a:endParaRPr lang="en-GB"/>
          </a:p>
        </p:txBody>
      </p:sp>
      <p:pic>
        <p:nvPicPr>
          <p:cNvPr id="6" name="Picture 5" descr="A blue and white diagram&#10;&#10;AI-generated content may be incorrect.">
            <a:extLst>
              <a:ext uri="{FF2B5EF4-FFF2-40B4-BE49-F238E27FC236}">
                <a16:creationId xmlns:a16="http://schemas.microsoft.com/office/drawing/2014/main" id="{7047C650-6AB0-F819-399C-75F697895E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071" y="0"/>
            <a:ext cx="9753600" cy="9753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453ECF-972E-DECE-88A7-AF0635B56D3D}"/>
              </a:ext>
            </a:extLst>
          </p:cNvPr>
          <p:cNvSpPr txBox="1"/>
          <p:nvPr/>
        </p:nvSpPr>
        <p:spPr>
          <a:xfrm>
            <a:off x="12742333" y="541867"/>
            <a:ext cx="4122882" cy="1219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‒"/>
            </a:pPr>
            <a:r>
              <a:rPr lang="en-GB" sz="3200" dirty="0"/>
              <a:t>1 wavelet in merger</a:t>
            </a:r>
            <a:br>
              <a:rPr lang="en-GB" sz="3200" dirty="0"/>
            </a:br>
            <a:r>
              <a:rPr lang="en-GB" sz="3200" dirty="0"/>
              <a:t>1 wavelet outside</a:t>
            </a:r>
            <a:endParaRPr lang="en-BE" sz="3200" dirty="0"/>
          </a:p>
        </p:txBody>
      </p:sp>
    </p:spTree>
    <p:extLst>
      <p:ext uri="{BB962C8B-B14F-4D97-AF65-F5344CB8AC3E}">
        <p14:creationId xmlns:p14="http://schemas.microsoft.com/office/powerpoint/2010/main" val="3811068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AF2DE-9D29-37FA-AB18-E5494C046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C7BDD29-BEDF-8493-FDC7-CE9862F7B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18" y="252000"/>
            <a:ext cx="4122882" cy="5564600"/>
          </a:xfrm>
        </p:spPr>
        <p:txBody>
          <a:bodyPr/>
          <a:lstStyle/>
          <a:p>
            <a:r>
              <a:rPr lang="en-GB" dirty="0"/>
              <a:t>Bilby Results: </a:t>
            </a:r>
            <a:r>
              <a:rPr lang="en-GB" dirty="0" err="1"/>
              <a:t>imr</a:t>
            </a:r>
            <a:r>
              <a:rPr lang="en-GB" dirty="0"/>
              <a:t> +  double wavelet</a:t>
            </a:r>
            <a:br>
              <a:rPr lang="en-GB" dirty="0"/>
            </a:br>
            <a:r>
              <a:rPr lang="en-GB" dirty="0"/>
              <a:t>(</a:t>
            </a:r>
            <a:r>
              <a:rPr lang="en-GB" dirty="0" err="1"/>
              <a:t>ptemcee</a:t>
            </a:r>
            <a:r>
              <a:rPr lang="en-GB" dirty="0"/>
              <a:t>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1E22666-3B70-4238-4A11-DDE4AF8CB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18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BF8553-A0A8-EC7A-63BB-6C5DB8538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669" y="0"/>
            <a:ext cx="9136264" cy="96225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DD71F6-F7D4-1DF1-D7FD-1B7764C25C18}"/>
              </a:ext>
            </a:extLst>
          </p:cNvPr>
          <p:cNvSpPr txBox="1"/>
          <p:nvPr/>
        </p:nvSpPr>
        <p:spPr>
          <a:xfrm>
            <a:off x="10905067" y="252000"/>
            <a:ext cx="5672666" cy="511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2500" dirty="0"/>
              <a:t>(zoomed in on wavelet parameters)</a:t>
            </a:r>
            <a:endParaRPr lang="en-BE" sz="25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9811DF-B76B-E6C0-3A15-D242811B8E03}"/>
              </a:ext>
            </a:extLst>
          </p:cNvPr>
          <p:cNvSpPr/>
          <p:nvPr/>
        </p:nvSpPr>
        <p:spPr>
          <a:xfrm>
            <a:off x="9922932" y="4580466"/>
            <a:ext cx="4647671" cy="517313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24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46C2E-88B1-7EA2-F2E3-106D5C649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5C79AC1-FB17-5E46-D145-09FD47E48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Dynesty vs </a:t>
            </a:r>
            <a:r>
              <a:rPr lang="en-GB" dirty="0" err="1"/>
              <a:t>ptemcee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CAEC1-749C-F01F-E671-6C3A80CB9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(pt)emcee: (Parallel-tempered) MCMC</a:t>
            </a:r>
          </a:p>
          <a:p>
            <a:pPr lvl="1"/>
            <a:r>
              <a:rPr lang="en-GB" sz="3600" dirty="0"/>
              <a:t>Solve hard problem ONCE: distribution proportional to posterior</a:t>
            </a:r>
          </a:p>
          <a:p>
            <a:r>
              <a:rPr lang="en-GB" dirty="0" err="1"/>
              <a:t>dynesty</a:t>
            </a:r>
            <a:r>
              <a:rPr lang="en-GB" dirty="0"/>
              <a:t>: Dynamic Nested sampler</a:t>
            </a:r>
          </a:p>
          <a:p>
            <a:pPr lvl="1"/>
            <a:r>
              <a:rPr lang="en-GB" sz="3600" dirty="0"/>
              <a:t>Solve easy problem MANY TIMES: sample inside iso-likelihood contour</a:t>
            </a:r>
          </a:p>
          <a:p>
            <a:pPr lvl="1"/>
            <a:r>
              <a:rPr lang="en-GB" sz="3600" dirty="0"/>
              <a:t>Estimate posterior AND evidence (latter allows for model comparison)</a:t>
            </a:r>
          </a:p>
          <a:p>
            <a:pPr lvl="1"/>
            <a:r>
              <a:rPr lang="en-GB" sz="3600" dirty="0"/>
              <a:t>Informative priors needed</a:t>
            </a:r>
          </a:p>
          <a:p>
            <a:pPr lvl="1"/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9F1ABCF-1556-311A-E1A6-AB9B8B22A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19</a:t>
            </a:fld>
            <a:endParaRPr lang="en-GB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AD72445-EF4F-F6B4-55A1-98D1769B0AAE}"/>
              </a:ext>
            </a:extLst>
          </p:cNvPr>
          <p:cNvGrpSpPr/>
          <p:nvPr/>
        </p:nvGrpSpPr>
        <p:grpSpPr>
          <a:xfrm>
            <a:off x="1862365" y="5844894"/>
            <a:ext cx="13952612" cy="3826039"/>
            <a:chOff x="1905001" y="4603481"/>
            <a:chExt cx="13952612" cy="382603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20DDBDF-D239-FB3D-F582-143165AC2FA7}"/>
                </a:ext>
              </a:extLst>
            </p:cNvPr>
            <p:cNvGrpSpPr/>
            <p:nvPr/>
          </p:nvGrpSpPr>
          <p:grpSpPr>
            <a:xfrm>
              <a:off x="2509570" y="5761531"/>
              <a:ext cx="11616610" cy="1804346"/>
              <a:chOff x="2450304" y="5228131"/>
              <a:chExt cx="11616610" cy="1804346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7C8B27C-818D-BA81-FC40-D75E6747E3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50304" y="5228131"/>
                <a:ext cx="11616610" cy="1562136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1AA9BB-4447-FDE6-7858-3A9F681E1E1A}"/>
                  </a:ext>
                </a:extLst>
              </p:cNvPr>
              <p:cNvSpPr txBox="1"/>
              <p:nvPr/>
            </p:nvSpPr>
            <p:spPr>
              <a:xfrm>
                <a:off x="2450304" y="6705400"/>
                <a:ext cx="2866763" cy="327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en-GB" sz="1400" i="1" dirty="0"/>
                  <a:t>source: Dynesty documentation</a:t>
                </a:r>
                <a:endParaRPr lang="en-BE" sz="1400" i="1" dirty="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B6FCBFC-9C31-58AB-1282-2CD8DF3A2049}"/>
                </a:ext>
              </a:extLst>
            </p:cNvPr>
            <p:cNvSpPr txBox="1"/>
            <p:nvPr/>
          </p:nvSpPr>
          <p:spPr>
            <a:xfrm>
              <a:off x="10549467" y="4603481"/>
              <a:ext cx="1667933" cy="511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GB" sz="2500" dirty="0">
                  <a:solidFill>
                    <a:srgbClr val="00B050"/>
                  </a:solidFill>
                </a:rPr>
                <a:t>Likelihood</a:t>
              </a:r>
              <a:endParaRPr lang="en-BE" sz="2500" dirty="0">
                <a:solidFill>
                  <a:srgbClr val="00B050"/>
                </a:solidFill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344AFCD-65F3-1026-A6C6-FBEBEDAB92AF}"/>
                </a:ext>
              </a:extLst>
            </p:cNvPr>
            <p:cNvSpPr txBox="1"/>
            <p:nvPr/>
          </p:nvSpPr>
          <p:spPr>
            <a:xfrm>
              <a:off x="14189680" y="4782765"/>
              <a:ext cx="1667933" cy="511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GB" sz="2500" dirty="0">
                  <a:solidFill>
                    <a:srgbClr val="7030A0"/>
                  </a:solidFill>
                </a:rPr>
                <a:t>Prior</a:t>
              </a:r>
              <a:endParaRPr lang="en-BE" sz="2500" dirty="0">
                <a:solidFill>
                  <a:srgbClr val="7030A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B52D866-BE08-9887-CA2A-2D7F0F01475D}"/>
                </a:ext>
              </a:extLst>
            </p:cNvPr>
            <p:cNvSpPr txBox="1"/>
            <p:nvPr/>
          </p:nvSpPr>
          <p:spPr>
            <a:xfrm>
              <a:off x="13791747" y="7917905"/>
              <a:ext cx="1667933" cy="511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GB" sz="2500" dirty="0">
                  <a:solidFill>
                    <a:srgbClr val="00B0F0"/>
                  </a:solidFill>
                </a:rPr>
                <a:t>Evidence</a:t>
              </a:r>
              <a:endParaRPr lang="en-BE" sz="2500" dirty="0">
                <a:solidFill>
                  <a:srgbClr val="00B0F0"/>
                </a:solidFill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CE1B63C-2E6B-C9B2-FE88-F9DB25CA2023}"/>
                </a:ext>
              </a:extLst>
            </p:cNvPr>
            <p:cNvCxnSpPr>
              <a:cxnSpLocks/>
              <a:endCxn id="10" idx="2"/>
            </p:cNvCxnSpPr>
            <p:nvPr/>
          </p:nvCxnSpPr>
          <p:spPr>
            <a:xfrm flipH="1" flipV="1">
              <a:off x="11383434" y="5115096"/>
              <a:ext cx="317499" cy="825719"/>
            </a:xfrm>
            <a:prstGeom prst="straightConnector1">
              <a:avLst/>
            </a:prstGeom>
            <a:ln w="31750">
              <a:solidFill>
                <a:srgbClr val="00B050"/>
              </a:solidFill>
              <a:headEnd type="none"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C6E4FAB-7E1E-0EA5-7F40-9D9CD80671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180483" y="5303015"/>
              <a:ext cx="877964" cy="637800"/>
            </a:xfrm>
            <a:prstGeom prst="straightConnector1">
              <a:avLst/>
            </a:prstGeom>
            <a:ln w="31750">
              <a:solidFill>
                <a:srgbClr val="7030A0"/>
              </a:solidFill>
              <a:headEnd type="none"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8979FA7-453E-92BA-A1AC-6D4ED9B19273}"/>
                </a:ext>
              </a:extLst>
            </p:cNvPr>
            <p:cNvCxnSpPr>
              <a:cxnSpLocks/>
            </p:cNvCxnSpPr>
            <p:nvPr/>
          </p:nvCxnSpPr>
          <p:spPr>
            <a:xfrm>
              <a:off x="12979400" y="7238800"/>
              <a:ext cx="745067" cy="841181"/>
            </a:xfrm>
            <a:prstGeom prst="straightConnector1">
              <a:avLst/>
            </a:prstGeom>
            <a:ln w="31750">
              <a:solidFill>
                <a:srgbClr val="00B0F0"/>
              </a:solidFill>
              <a:headEnd type="none"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BDB8105-A265-B259-75C0-3485FAF730E7}"/>
                </a:ext>
              </a:extLst>
            </p:cNvPr>
            <p:cNvSpPr txBox="1"/>
            <p:nvPr/>
          </p:nvSpPr>
          <p:spPr>
            <a:xfrm>
              <a:off x="1905001" y="5047207"/>
              <a:ext cx="1667933" cy="511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GB" sz="2500" dirty="0">
                  <a:solidFill>
                    <a:srgbClr val="FF0000"/>
                  </a:solidFill>
                </a:rPr>
                <a:t>Posterior</a:t>
              </a:r>
              <a:endParaRPr lang="en-BE" sz="2500" dirty="0">
                <a:solidFill>
                  <a:srgbClr val="FF0000"/>
                </a:solidFill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54A4CF6-C07C-4F6F-3A83-CF562AE1F10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95036" y="5550403"/>
              <a:ext cx="122765" cy="772662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none"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0680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FE1CC-F4C9-33BB-7D8D-7BD22479D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B6113B0-292D-672F-228B-1244438EA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to expect?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B25B2-FF19-CFC9-1654-81B88E536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Quick recap</a:t>
            </a:r>
          </a:p>
          <a:p>
            <a:r>
              <a:rPr lang="en-GB" sz="4000" dirty="0"/>
              <a:t>Bilby inference runs</a:t>
            </a:r>
          </a:p>
          <a:p>
            <a:r>
              <a:rPr lang="en-GB" sz="4000" dirty="0"/>
              <a:t>Samplers</a:t>
            </a:r>
          </a:p>
          <a:p>
            <a:r>
              <a:rPr lang="en-GB" sz="4000" dirty="0" err="1"/>
              <a:t>tBilby</a:t>
            </a:r>
            <a:r>
              <a:rPr lang="en-GB" sz="4000" dirty="0"/>
              <a:t> inference runs</a:t>
            </a:r>
          </a:p>
          <a:p>
            <a:r>
              <a:rPr lang="en-GB" sz="4000" dirty="0"/>
              <a:t>NR waveforms update</a:t>
            </a:r>
          </a:p>
          <a:p>
            <a:r>
              <a:rPr lang="en-GB" sz="4000" dirty="0"/>
              <a:t>Next steps</a:t>
            </a:r>
          </a:p>
          <a:p>
            <a:endParaRPr lang="en-GB" sz="40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82BFDB1-2FE5-6998-D0A3-13FE73FD1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890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DDA44-3233-36C1-A01F-0C143690D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08825AB-CE8D-91BA-5136-47B4F73DB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tbilby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5E48A-2105-AB84-F699-8C2B3ED50C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Each wavelet adds 5 DOF =&gt; computational cost!</a:t>
            </a:r>
          </a:p>
          <a:p>
            <a:r>
              <a:rPr lang="en-GB" dirty="0"/>
              <a:t>Use </a:t>
            </a:r>
            <a:r>
              <a:rPr lang="en-GB" dirty="0" err="1"/>
              <a:t>tBilby</a:t>
            </a:r>
            <a:endParaRPr lang="en-GB" dirty="0"/>
          </a:p>
          <a:p>
            <a:r>
              <a:rPr lang="en-GB" i="1" dirty="0" err="1"/>
              <a:t>Transdimensional</a:t>
            </a:r>
            <a:r>
              <a:rPr lang="en-GB" dirty="0"/>
              <a:t> Bilby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CD24F7-698C-E2E2-1716-F0C0E92AD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20</a:t>
            </a:fld>
            <a:endParaRPr lang="en-GB"/>
          </a:p>
        </p:txBody>
      </p:sp>
      <p:pic>
        <p:nvPicPr>
          <p:cNvPr id="4" name="Picture 3" descr="A small animal with long ears&#10;&#10;Description automatically generated">
            <a:extLst>
              <a:ext uri="{FF2B5EF4-FFF2-40B4-BE49-F238E27FC236}">
                <a16:creationId xmlns:a16="http://schemas.microsoft.com/office/drawing/2014/main" id="{B91DF81A-D216-60BA-A91C-CF5B8AB50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5" y="4521199"/>
            <a:ext cx="5894719" cy="41656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7F42A3-CDDF-0BE1-F259-78B073C8460A}"/>
              </a:ext>
            </a:extLst>
          </p:cNvPr>
          <p:cNvSpPr txBox="1"/>
          <p:nvPr/>
        </p:nvSpPr>
        <p:spPr>
          <a:xfrm>
            <a:off x="5886716" y="4151468"/>
            <a:ext cx="1016000" cy="4905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28700" dirty="0"/>
              <a:t>t</a:t>
            </a:r>
            <a:endParaRPr lang="en-BE" sz="28700" dirty="0"/>
          </a:p>
        </p:txBody>
      </p:sp>
    </p:spTree>
    <p:extLst>
      <p:ext uri="{BB962C8B-B14F-4D97-AF65-F5344CB8AC3E}">
        <p14:creationId xmlns:p14="http://schemas.microsoft.com/office/powerpoint/2010/main" val="251159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89C08-9583-F593-DDF1-CF4BDE013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5027E5-5A68-3CFE-9676-036D6408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Transdimensional</a:t>
            </a:r>
            <a:r>
              <a:rPr lang="en-GB" dirty="0"/>
              <a:t>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2A47F-5B84-A760-1E80-77C2447F3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Dimensionality </a:t>
            </a:r>
            <a:r>
              <a:rPr lang="en-GB" i="1" dirty="0"/>
              <a:t>N</a:t>
            </a:r>
            <a:r>
              <a:rPr lang="en-GB" dirty="0"/>
              <a:t> = sampling parameter</a:t>
            </a:r>
          </a:p>
          <a:p>
            <a:pPr lvl="1"/>
            <a:r>
              <a:rPr lang="en-GB" dirty="0"/>
              <a:t>Reversible Jump MCMC</a:t>
            </a:r>
          </a:p>
          <a:p>
            <a:r>
              <a:rPr lang="en-GB" dirty="0"/>
              <a:t>Posterior penalised by Occam factor (weighs model complexity)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BB62F15-4BD7-8D44-E4FD-F73EBD5E7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21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44D11D-C8D2-3638-FA8A-353B35B2E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612" y="5593205"/>
            <a:ext cx="12073584" cy="281414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288D88A-4592-7085-7740-9EB34F54BEFD}"/>
              </a:ext>
            </a:extLst>
          </p:cNvPr>
          <p:cNvCxnSpPr>
            <a:cxnSpLocks/>
          </p:cNvCxnSpPr>
          <p:nvPr/>
        </p:nvCxnSpPr>
        <p:spPr>
          <a:xfrm>
            <a:off x="10456333" y="4072467"/>
            <a:ext cx="2125134" cy="2927810"/>
          </a:xfrm>
          <a:prstGeom prst="straightConnector1">
            <a:avLst/>
          </a:prstGeom>
          <a:ln w="38100">
            <a:solidFill>
              <a:srgbClr val="FF0000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400D40C-5345-EF0B-B021-C47A6645DD8B}"/>
              </a:ext>
            </a:extLst>
          </p:cNvPr>
          <p:cNvGrpSpPr/>
          <p:nvPr/>
        </p:nvGrpSpPr>
        <p:grpSpPr>
          <a:xfrm>
            <a:off x="13364163" y="4216141"/>
            <a:ext cx="3607271" cy="2640462"/>
            <a:chOff x="13364163" y="4216141"/>
            <a:chExt cx="3607271" cy="264046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F42DAE3-A552-BBC2-F288-F3FAC1A0DDD9}"/>
                </a:ext>
              </a:extLst>
            </p:cNvPr>
            <p:cNvGrpSpPr/>
            <p:nvPr/>
          </p:nvGrpSpPr>
          <p:grpSpPr>
            <a:xfrm>
              <a:off x="13364163" y="4216141"/>
              <a:ext cx="3607271" cy="2640462"/>
              <a:chOff x="10870728" y="4272974"/>
              <a:chExt cx="3607271" cy="2640462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29ED9421-AF44-9904-3350-AE76D41A258A}"/>
                  </a:ext>
                </a:extLst>
              </p:cNvPr>
              <p:cNvSpPr/>
              <p:nvPr/>
            </p:nvSpPr>
            <p:spPr>
              <a:xfrm>
                <a:off x="10870728" y="4272974"/>
                <a:ext cx="3607271" cy="2640462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D10B351E-7B20-0690-CF8C-627181D805D9}"/>
                  </a:ext>
                </a:extLst>
              </p:cNvPr>
              <p:cNvSpPr/>
              <p:nvPr/>
            </p:nvSpPr>
            <p:spPr>
              <a:xfrm>
                <a:off x="11116497" y="5277570"/>
                <a:ext cx="2015067" cy="1320800"/>
              </a:xfrm>
              <a:prstGeom prst="ellipse">
                <a:avLst/>
              </a:prstGeom>
              <a:solidFill>
                <a:srgbClr val="F3DA47"/>
              </a:solidFill>
              <a:ln w="31750">
                <a:solidFill>
                  <a:srgbClr val="FFD2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39DA726-00B2-0776-C759-1D5428F7A1D2}"/>
                </a:ext>
              </a:extLst>
            </p:cNvPr>
            <p:cNvSpPr txBox="1"/>
            <p:nvPr/>
          </p:nvSpPr>
          <p:spPr>
            <a:xfrm>
              <a:off x="14037263" y="4335758"/>
              <a:ext cx="2387600" cy="427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GB" sz="2000" b="1" dirty="0"/>
                <a:t>Prior volume</a:t>
              </a:r>
              <a:endParaRPr lang="en-BE" sz="2000" b="1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E1032C-C0D2-62E8-6D51-D9052BBDEADF}"/>
                </a:ext>
              </a:extLst>
            </p:cNvPr>
            <p:cNvSpPr txBox="1"/>
            <p:nvPr/>
          </p:nvSpPr>
          <p:spPr>
            <a:xfrm>
              <a:off x="14037263" y="5517832"/>
              <a:ext cx="1350669" cy="726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GB" sz="1800" b="1" dirty="0"/>
                <a:t>Posterior volume</a:t>
              </a:r>
              <a:endParaRPr lang="en-BE" sz="1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34159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42D22-64BD-4E74-E01E-3A0FC20B3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70FE376-D9FA-6F8E-A949-D6ABF8D66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tbilby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42305-B010-5982-B668-AEE2BEA46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tBilby</a:t>
            </a:r>
            <a:r>
              <a:rPr lang="en-GB" dirty="0"/>
              <a:t> samples in full </a:t>
            </a:r>
            <a:r>
              <a:rPr lang="en-GB" i="1" dirty="0"/>
              <a:t>N, </a:t>
            </a:r>
            <a:r>
              <a:rPr lang="en-GB" dirty="0"/>
              <a:t>but evaluates likelihood over </a:t>
            </a:r>
            <a:br>
              <a:rPr lang="en-GB" dirty="0"/>
            </a:br>
            <a:r>
              <a:rPr lang="en-GB" dirty="0"/>
              <a:t>≤ </a:t>
            </a:r>
            <a:r>
              <a:rPr lang="en-GB" i="1" dirty="0"/>
              <a:t>N</a:t>
            </a:r>
            <a:r>
              <a:rPr lang="en-GB" dirty="0"/>
              <a:t> </a:t>
            </a:r>
          </a:p>
          <a:p>
            <a:r>
              <a:rPr lang="en-GB" dirty="0"/>
              <a:t>Sampling from priors = cheap</a:t>
            </a:r>
          </a:p>
          <a:p>
            <a:r>
              <a:rPr lang="en-GB" dirty="0"/>
              <a:t>Evaluating likelihood = expensive</a:t>
            </a:r>
          </a:p>
          <a:p>
            <a:r>
              <a:rPr lang="en-GB" dirty="0"/>
              <a:t>Patched a possible bug in code</a:t>
            </a:r>
          </a:p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285BBD6-3BE5-FCE8-3CAA-E90C7DBE8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924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C070B-CD24-91E2-53EA-9360FD237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2575DCD-5F23-E470-69D3-E37DBBBF3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Tbilby</a:t>
            </a:r>
            <a:r>
              <a:rPr lang="en-GB" dirty="0"/>
              <a:t>: order statistics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D26182-8212-96C6-B0AA-F87764F744C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Identical component functions: parameter labels can be swapped without changing the likelihood</a:t>
                </a:r>
                <a:br>
                  <a:rPr lang="en-GB" dirty="0"/>
                </a:br>
                <a:r>
                  <a:rPr lang="en-GB" dirty="0"/>
                  <a:t>=&gt; Symmetric likelihood multimodality </a:t>
                </a:r>
                <a:br>
                  <a:rPr lang="en-GB" dirty="0"/>
                </a:br>
                <a:r>
                  <a:rPr lang="en-GB" dirty="0">
                    <a:solidFill>
                      <a:srgbClr val="FF0000"/>
                    </a:solidFill>
                  </a:rPr>
                  <a:t>= INEFFICIENT TO SAMPLE</a:t>
                </a:r>
                <a:endParaRPr lang="en-GB" dirty="0"/>
              </a:p>
              <a:p>
                <a:r>
                  <a:rPr lang="en-GB" dirty="0" err="1"/>
                  <a:t>E.g</a:t>
                </a:r>
                <a:r>
                  <a:rPr lang="en-GB" dirty="0"/>
                  <a:t>: IMR waveform is </a:t>
                </a:r>
                <a:br>
                  <a:rPr lang="en-GB" dirty="0"/>
                </a:br>
                <a:r>
                  <a:rPr lang="en-GB" dirty="0"/>
                  <a:t>symmetric under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</a:p>
              <a:p>
                <a:r>
                  <a:rPr lang="en-GB" dirty="0"/>
                  <a:t>Degeneracy scales as N!</a:t>
                </a:r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D26182-8212-96C6-B0AA-F87764F744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8" t="-1184" r="-2756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4259CC-4D24-6441-B329-4D210915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23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BE1675-79AB-9A7F-C018-383F606F6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8530" y="3953605"/>
            <a:ext cx="5985790" cy="533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653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D3F20-7B76-E6D8-8DDA-CC86CDD63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F4C6C6A-FE92-4E43-4649-F3318DBA4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Tbilby</a:t>
            </a:r>
            <a:r>
              <a:rPr lang="en-GB" dirty="0"/>
              <a:t>: order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04065-1956-772E-5F8C-55C6E1174F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(a) SOLUTION: </a:t>
            </a:r>
            <a:r>
              <a:rPr lang="en-GB" u="sng" dirty="0">
                <a:solidFill>
                  <a:srgbClr val="92D050"/>
                </a:solidFill>
              </a:rPr>
              <a:t>break symmetry</a:t>
            </a:r>
          </a:p>
          <a:p>
            <a:r>
              <a:rPr lang="en-GB" dirty="0"/>
              <a:t>Rank/order component functions (wavelets)</a:t>
            </a:r>
          </a:p>
          <a:p>
            <a:r>
              <a:rPr lang="en-GB" dirty="0"/>
              <a:t>Wavelets can be ordered by time, frequency, SNR, …</a:t>
            </a:r>
          </a:p>
          <a:p>
            <a:r>
              <a:rPr lang="en-GB" dirty="0"/>
              <a:t>SNR is most natural: loudest wavelet most likely to be found first</a:t>
            </a:r>
          </a:p>
          <a:p>
            <a:r>
              <a:rPr lang="en-GB" dirty="0"/>
              <a:t>Ordering adopted in the priors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D7F3C3F-FA43-B8B0-6198-2E8B2F45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24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B515BA-BCB0-5BF4-37EF-71DA33113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7134" y="4876800"/>
            <a:ext cx="4853159" cy="48071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7BF366-1D44-6C6C-D2E4-1CCB18ABA9C2}"/>
              </a:ext>
            </a:extLst>
          </p:cNvPr>
          <p:cNvSpPr txBox="1"/>
          <p:nvPr/>
        </p:nvSpPr>
        <p:spPr>
          <a:xfrm>
            <a:off x="4715933" y="9341034"/>
            <a:ext cx="585046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050" i="1" dirty="0" err="1"/>
              <a:t>Transdimensional</a:t>
            </a:r>
            <a:r>
              <a:rPr lang="en-BE" sz="1050" i="1" dirty="0"/>
              <a:t> Inference for Gravitational-wave Astronomy with Bilby</a:t>
            </a:r>
            <a:r>
              <a:rPr lang="en-GB" sz="1050" i="1" dirty="0"/>
              <a:t> (2025), Tong H. et. al</a:t>
            </a:r>
            <a:endParaRPr lang="en-BE" sz="1050" i="1" dirty="0"/>
          </a:p>
        </p:txBody>
      </p:sp>
    </p:spTree>
    <p:extLst>
      <p:ext uri="{BB962C8B-B14F-4D97-AF65-F5344CB8AC3E}">
        <p14:creationId xmlns:p14="http://schemas.microsoft.com/office/powerpoint/2010/main" val="16137833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97DD4DC-587E-5E12-62F0-6478C9F51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BD26691-2D02-4C49-6448-F70DD540D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Tbilby</a:t>
            </a:r>
            <a:r>
              <a:rPr lang="en-GB" dirty="0"/>
              <a:t> results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A2E6698-F4A4-7C08-A83A-B1786FEE2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25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C29ACC-3826-73AE-178C-DFB362795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155" y="4042055"/>
            <a:ext cx="5949315" cy="4431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469FE8-7000-D38E-57E9-AF3D1D86D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1470" y="431798"/>
            <a:ext cx="8766307" cy="88900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93382C-31A7-E260-24F9-93AFB18D6FA6}"/>
              </a:ext>
            </a:extLst>
          </p:cNvPr>
          <p:cNvSpPr txBox="1"/>
          <p:nvPr/>
        </p:nvSpPr>
        <p:spPr>
          <a:xfrm>
            <a:off x="830118" y="1031027"/>
            <a:ext cx="5588000" cy="2690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‒"/>
            </a:pPr>
            <a:r>
              <a:rPr lang="en-GB" sz="3600" dirty="0"/>
              <a:t>2 wavelets injected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‒"/>
            </a:pPr>
            <a:r>
              <a:rPr lang="en-GB" sz="3600" dirty="0"/>
              <a:t>Time ordering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‒"/>
            </a:pPr>
            <a:r>
              <a:rPr lang="en-GB" sz="3600" dirty="0"/>
              <a:t>Only 1 recovered</a:t>
            </a:r>
          </a:p>
          <a:p>
            <a:pPr marL="993084" lvl="1" indent="-342900">
              <a:lnSpc>
                <a:spcPct val="120000"/>
              </a:lnSpc>
              <a:buFont typeface="Arial" panose="020B0604020202020204" pitchFamily="34" charset="0"/>
              <a:buChar char="‒"/>
            </a:pPr>
            <a:r>
              <a:rPr lang="en-GB" sz="3600" dirty="0"/>
              <a:t>Loudest wavelet</a:t>
            </a:r>
          </a:p>
        </p:txBody>
      </p:sp>
    </p:spTree>
    <p:extLst>
      <p:ext uri="{BB962C8B-B14F-4D97-AF65-F5344CB8AC3E}">
        <p14:creationId xmlns:p14="http://schemas.microsoft.com/office/powerpoint/2010/main" val="30732463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A5F36-CB3A-36CA-9F35-B795E37AD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9EEAD69-87FC-E2FC-08A3-C15ED1C32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Tbilby</a:t>
            </a:r>
            <a:r>
              <a:rPr lang="en-GB" dirty="0"/>
              <a:t> results: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F4A611A-8845-2C7D-6447-FA09854D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26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582A01-FE84-9D2C-F942-D12E2E39D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329" y="1115693"/>
            <a:ext cx="8228949" cy="83450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9F62C0-D2A7-9505-65E9-3E08BFC84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41" y="3735196"/>
            <a:ext cx="6015388" cy="4480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E29F27-5528-4618-A1D8-4FAF929A83D3}"/>
              </a:ext>
            </a:extLst>
          </p:cNvPr>
          <p:cNvSpPr txBox="1"/>
          <p:nvPr/>
        </p:nvSpPr>
        <p:spPr>
          <a:xfrm>
            <a:off x="830118" y="1031027"/>
            <a:ext cx="5588000" cy="2690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‒"/>
            </a:pPr>
            <a:r>
              <a:rPr lang="en-GB" sz="3600" dirty="0"/>
              <a:t>2 injected wavelets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‒"/>
            </a:pPr>
            <a:r>
              <a:rPr lang="en-GB" sz="3600" dirty="0"/>
              <a:t>Very strong preference for loudest wavelet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‒"/>
            </a:pPr>
            <a:r>
              <a:rPr lang="en-GB" sz="3600" dirty="0"/>
              <a:t>Same for different runs</a:t>
            </a:r>
          </a:p>
        </p:txBody>
      </p:sp>
    </p:spTree>
    <p:extLst>
      <p:ext uri="{BB962C8B-B14F-4D97-AF65-F5344CB8AC3E}">
        <p14:creationId xmlns:p14="http://schemas.microsoft.com/office/powerpoint/2010/main" val="17048451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89AF7-88D9-FF36-A644-648110DB3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2878204-6BF7-197D-462D-0F54AA1BC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Tbilby</a:t>
            </a:r>
            <a:r>
              <a:rPr lang="en-GB" dirty="0"/>
              <a:t> results: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3A24392-E928-5E62-FF67-D5B33425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27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0CD544-DDF0-0D0B-C05C-FB33527D1339}"/>
              </a:ext>
            </a:extLst>
          </p:cNvPr>
          <p:cNvSpPr txBox="1"/>
          <p:nvPr/>
        </p:nvSpPr>
        <p:spPr>
          <a:xfrm>
            <a:off x="830118" y="1031027"/>
            <a:ext cx="5588000" cy="2025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‒"/>
            </a:pPr>
            <a:r>
              <a:rPr lang="en-GB" sz="3600" dirty="0"/>
              <a:t>4 random wavelets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‒"/>
            </a:pPr>
            <a:r>
              <a:rPr lang="en-GB" sz="3600" dirty="0"/>
              <a:t>Corner plots get very messy</a:t>
            </a:r>
          </a:p>
        </p:txBody>
      </p:sp>
      <p:pic>
        <p:nvPicPr>
          <p:cNvPr id="9" name="Picture 8" descr="A blue dots on a white background&#10;&#10;AI-generated content may be incorrect.">
            <a:extLst>
              <a:ext uri="{FF2B5EF4-FFF2-40B4-BE49-F238E27FC236}">
                <a16:creationId xmlns:a16="http://schemas.microsoft.com/office/drawing/2014/main" id="{AB86EF39-6A53-DFD5-2C35-DDCBF02770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1056515"/>
            <a:ext cx="8634791" cy="869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3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9198F-694D-6A76-06C5-A646FCFF0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ABB3B0D-F324-D37B-4C3D-59AF363FD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Tbilby</a:t>
            </a:r>
            <a:r>
              <a:rPr lang="en-GB" dirty="0"/>
              <a:t> results: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DB1F4B5-52BE-F8F3-E9DB-4FBCDEDAB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28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9211CF-80F6-A11F-9332-9BDB20304E44}"/>
              </a:ext>
            </a:extLst>
          </p:cNvPr>
          <p:cNvSpPr txBox="1"/>
          <p:nvPr/>
        </p:nvSpPr>
        <p:spPr>
          <a:xfrm>
            <a:off x="830117" y="1168368"/>
            <a:ext cx="7670415" cy="1360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‒"/>
            </a:pPr>
            <a:r>
              <a:rPr lang="en-GB" sz="3600" dirty="0" err="1"/>
              <a:t>tBilby</a:t>
            </a:r>
            <a:r>
              <a:rPr lang="en-GB" sz="3600" dirty="0"/>
              <a:t> only sampled in 4 wavelets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‒"/>
            </a:pPr>
            <a:r>
              <a:rPr lang="en-GB" sz="3600" dirty="0"/>
              <a:t>Lucky initial guess?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57E29E-19E8-3610-9514-370AD1A32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6199" y="445982"/>
            <a:ext cx="4342191" cy="318476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0FA96D6-C1E2-4D00-4EB3-C5F3CD92D464}"/>
              </a:ext>
            </a:extLst>
          </p:cNvPr>
          <p:cNvGrpSpPr/>
          <p:nvPr/>
        </p:nvGrpSpPr>
        <p:grpSpPr>
          <a:xfrm>
            <a:off x="1594849" y="3641161"/>
            <a:ext cx="15523541" cy="5091826"/>
            <a:chOff x="1594849" y="3630747"/>
            <a:chExt cx="15523541" cy="509182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DA644BA-271E-639F-296A-173A5AE5B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4849" y="3630747"/>
              <a:ext cx="15523541" cy="5091826"/>
            </a:xfrm>
            <a:prstGeom prst="rect">
              <a:avLst/>
            </a:prstGeom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566084F-96AF-FA9B-4AEE-3ABC2C56C44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77267" y="4383956"/>
              <a:ext cx="973666" cy="611377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none"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3C6500F-3471-725A-91BC-55697880D4A2}"/>
                </a:ext>
              </a:extLst>
            </p:cNvPr>
            <p:cNvSpPr txBox="1"/>
            <p:nvPr/>
          </p:nvSpPr>
          <p:spPr>
            <a:xfrm>
              <a:off x="5274733" y="4944860"/>
              <a:ext cx="2751667" cy="394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GB" sz="1800" dirty="0">
                  <a:solidFill>
                    <a:srgbClr val="FF0000"/>
                  </a:solidFill>
                </a:rPr>
                <a:t>Saturated the SNR prior</a:t>
              </a:r>
              <a:endParaRPr lang="en-BE" sz="18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10124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B7E82-3D76-889C-70D4-0C8A3D5E5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BB8B8CE-8FC9-AA91-F7BA-3FCBE7DD6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Tbilby</a:t>
            </a:r>
            <a:r>
              <a:rPr lang="en-GB" dirty="0"/>
              <a:t> results: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944BF22-7E61-3118-A1ED-D646676F3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29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40F4C-56F3-612D-53EB-39FE6B176305}"/>
              </a:ext>
            </a:extLst>
          </p:cNvPr>
          <p:cNvSpPr txBox="1"/>
          <p:nvPr/>
        </p:nvSpPr>
        <p:spPr>
          <a:xfrm>
            <a:off x="830118" y="1115693"/>
            <a:ext cx="6891482" cy="2025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‒"/>
            </a:pPr>
            <a:r>
              <a:rPr lang="en-GB" sz="3600" dirty="0"/>
              <a:t>Second run confirms result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‒"/>
            </a:pPr>
            <a:r>
              <a:rPr lang="en-GB" sz="3600" dirty="0"/>
              <a:t>Does </a:t>
            </a:r>
            <a:r>
              <a:rPr lang="en-GB" sz="3600" dirty="0" err="1"/>
              <a:t>tBilby</a:t>
            </a:r>
            <a:r>
              <a:rPr lang="en-GB" sz="3600" dirty="0"/>
              <a:t> only work well on complex signals?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00336F6-2D2D-E9D6-7F69-C0FE894A8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849" y="3631468"/>
            <a:ext cx="15523541" cy="50918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8F3B415-06A8-F7D3-157C-746DAC2E0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6199" y="445982"/>
            <a:ext cx="4342191" cy="318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82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Exotic compact objects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Hypothetical objects between neutron stars (NSs) and black holes (BHs) in compactness</a:t>
            </a:r>
          </a:p>
          <a:p>
            <a:r>
              <a:rPr lang="en-GB" dirty="0"/>
              <a:t>Hard to distinguish with EM observations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3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5E225B-6BB4-A056-E5B9-17805D7BB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283" y="3860800"/>
            <a:ext cx="13873445" cy="55475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9AA301-6CC3-4A54-B6E4-A1DB5174C90C}"/>
              </a:ext>
            </a:extLst>
          </p:cNvPr>
          <p:cNvSpPr txBox="1"/>
          <p:nvPr/>
        </p:nvSpPr>
        <p:spPr>
          <a:xfrm>
            <a:off x="2891672" y="9374642"/>
            <a:ext cx="640933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i="1" dirty="0"/>
              <a:t>Cardoso V., Pani P. (2017), Tests for the existence of horizons through gravitational wave echoes</a:t>
            </a:r>
            <a:endParaRPr lang="en-BE" sz="1050" i="1" dirty="0"/>
          </a:p>
        </p:txBody>
      </p:sp>
    </p:spTree>
    <p:extLst>
      <p:ext uri="{BB962C8B-B14F-4D97-AF65-F5344CB8AC3E}">
        <p14:creationId xmlns:p14="http://schemas.microsoft.com/office/powerpoint/2010/main" val="30848562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2200B-4758-7BAF-8F9A-8CB81103F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FC071D7-366A-6FA3-A704-062CCE10E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Tbilby</a:t>
            </a:r>
            <a:r>
              <a:rPr lang="en-GB" dirty="0"/>
              <a:t> results: BBH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8F14508-457F-9B03-8375-F38AA3515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30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B391DD-5A12-8818-1BA9-C87E9495D5BE}"/>
              </a:ext>
            </a:extLst>
          </p:cNvPr>
          <p:cNvSpPr txBox="1"/>
          <p:nvPr/>
        </p:nvSpPr>
        <p:spPr>
          <a:xfrm>
            <a:off x="830118" y="1162050"/>
            <a:ext cx="4935682" cy="2025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‒"/>
            </a:pPr>
            <a:r>
              <a:rPr lang="en-GB" sz="3600" dirty="0" err="1"/>
              <a:t>Nmax</a:t>
            </a:r>
            <a:r>
              <a:rPr lang="en-GB" sz="3600" dirty="0"/>
              <a:t> = 8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‒"/>
            </a:pPr>
            <a:r>
              <a:rPr lang="en-GB" sz="3600" dirty="0"/>
              <a:t>Only modelled with 1 wavelet each time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6B7E78-9154-3777-BCAF-0F0273439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858" y="4876800"/>
            <a:ext cx="11325225" cy="3714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0230E7-9AA5-B9E2-6293-33D0CB5B1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9857" y="1162050"/>
            <a:ext cx="11325225" cy="37147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85690E-ACC7-7DCA-1C8A-E6E154900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460" y="4595847"/>
            <a:ext cx="4802397" cy="357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33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43951-B150-0B74-1BEA-7C4BEB269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8969C74-3959-377E-0E72-BE2779A07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NR waveforms with resonances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0FE8D-3547-0596-99E2-DF43CFEDF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Useful as a final test</a:t>
            </a:r>
          </a:p>
          <a:p>
            <a:r>
              <a:rPr lang="en-GB" dirty="0"/>
              <a:t>NR waveforms are expensive and thus rare!</a:t>
            </a:r>
          </a:p>
          <a:p>
            <a:r>
              <a:rPr lang="en-GB" dirty="0"/>
              <a:t>Found a few people who have such waveforms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A9F59BB-83C7-2EF7-15BC-3F331EDE2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31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BBEC63-0994-C5B4-738C-48353583D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093" y="4293914"/>
            <a:ext cx="5969307" cy="46547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0F2E67-A822-45AE-B7F4-1B0F9145D473}"/>
              </a:ext>
            </a:extLst>
          </p:cNvPr>
          <p:cNvSpPr txBox="1"/>
          <p:nvPr/>
        </p:nvSpPr>
        <p:spPr>
          <a:xfrm>
            <a:off x="10566093" y="8948703"/>
            <a:ext cx="52324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i="1" dirty="0"/>
              <a:t>Gold R. et al. (2013), Eccentric binary neutron star mergers</a:t>
            </a:r>
            <a:endParaRPr lang="en-BE" sz="1050" i="1" dirty="0"/>
          </a:p>
        </p:txBody>
      </p:sp>
    </p:spTree>
    <p:extLst>
      <p:ext uri="{BB962C8B-B14F-4D97-AF65-F5344CB8AC3E}">
        <p14:creationId xmlns:p14="http://schemas.microsoft.com/office/powerpoint/2010/main" val="40146248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17201-EEB8-50F0-34F3-CE5551D11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A564C40-6239-CA38-0289-63AD9453E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09C42-3564-ACC8-B654-1A33F8ED9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1194364"/>
            <a:ext cx="16224508" cy="6772770"/>
          </a:xfrm>
        </p:spPr>
        <p:txBody>
          <a:bodyPr>
            <a:normAutofit/>
          </a:bodyPr>
          <a:lstStyle/>
          <a:p>
            <a:r>
              <a:rPr lang="en-GB" dirty="0"/>
              <a:t>See what </a:t>
            </a:r>
            <a:r>
              <a:rPr lang="en-GB" dirty="0" err="1"/>
              <a:t>tBilby</a:t>
            </a:r>
            <a:r>
              <a:rPr lang="en-GB" dirty="0"/>
              <a:t> authors have to say about my patch</a:t>
            </a:r>
          </a:p>
          <a:p>
            <a:pPr lvl="1"/>
            <a:r>
              <a:rPr lang="en-GB" dirty="0"/>
              <a:t>Perhaps I broke the code</a:t>
            </a:r>
          </a:p>
          <a:p>
            <a:r>
              <a:rPr lang="en-GB" dirty="0"/>
              <a:t>Modify sampling parameters</a:t>
            </a:r>
          </a:p>
          <a:p>
            <a:pPr lvl="1"/>
            <a:r>
              <a:rPr lang="el-GR" dirty="0"/>
              <a:t>σ</a:t>
            </a:r>
            <a:r>
              <a:rPr lang="en-GB" dirty="0"/>
              <a:t> → Q (quality factor)</a:t>
            </a:r>
          </a:p>
          <a:p>
            <a:r>
              <a:rPr lang="en-GB" dirty="0" err="1"/>
              <a:t>tBilby</a:t>
            </a:r>
            <a:r>
              <a:rPr lang="en-GB" dirty="0"/>
              <a:t>: IMR + wavelet(s)</a:t>
            </a:r>
          </a:p>
          <a:p>
            <a:pPr lvl="1"/>
            <a:r>
              <a:rPr lang="en-GB" dirty="0" err="1"/>
              <a:t>tBilby</a:t>
            </a:r>
            <a:r>
              <a:rPr lang="en-GB" dirty="0"/>
              <a:t> can model multiple resonances</a:t>
            </a:r>
          </a:p>
          <a:p>
            <a:r>
              <a:rPr lang="en-GB" dirty="0"/>
              <a:t>Test on NR waveforms</a:t>
            </a:r>
          </a:p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67DBD87-7408-8435-3003-B9109F343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32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F40224-37E1-BBE5-04C0-556E9904267E}"/>
              </a:ext>
            </a:extLst>
          </p:cNvPr>
          <p:cNvSpPr txBox="1"/>
          <p:nvPr/>
        </p:nvSpPr>
        <p:spPr>
          <a:xfrm>
            <a:off x="8813801" y="2125134"/>
            <a:ext cx="3589867" cy="1324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4400" dirty="0"/>
              <a:t>, again</a:t>
            </a:r>
          </a:p>
          <a:p>
            <a:pPr algn="l">
              <a:lnSpc>
                <a:spcPct val="120000"/>
              </a:lnSpc>
            </a:pPr>
            <a:endParaRPr lang="en-BE" sz="2500" dirty="0"/>
          </a:p>
        </p:txBody>
      </p:sp>
    </p:spTree>
    <p:extLst>
      <p:ext uri="{BB962C8B-B14F-4D97-AF65-F5344CB8AC3E}">
        <p14:creationId xmlns:p14="http://schemas.microsoft.com/office/powerpoint/2010/main" val="11814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500" dirty="0"/>
              <a:t>Robin Chan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Experimental Particle Physics and Gravity</a:t>
            </a:r>
            <a:br>
              <a:rPr lang="en-GB" dirty="0"/>
            </a:br>
            <a:br>
              <a:rPr lang="en-GB" cap="all" dirty="0"/>
            </a:br>
            <a:br>
              <a:rPr lang="en-GB" dirty="0"/>
            </a:br>
            <a:r>
              <a:rPr lang="en-GB" dirty="0"/>
              <a:t>E	robin.chan@ugent.be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www.ugent.be</a:t>
            </a:r>
            <a:br>
              <a:rPr lang="en-GB" dirty="0"/>
            </a:br>
            <a:endParaRPr lang="en-GB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Universiteit Gent</a:t>
            </a:r>
            <a:br>
              <a:rPr lang="nl-NL" dirty="0"/>
            </a:br>
            <a:r>
              <a:rPr lang="nl-NL" dirty="0"/>
              <a:t>@ugent</a:t>
            </a:r>
          </a:p>
          <a:p>
            <a:r>
              <a:rPr lang="nl-NL" dirty="0"/>
              <a:t>@ugent</a:t>
            </a:r>
            <a:br>
              <a:rPr lang="nl-NL" dirty="0"/>
            </a:br>
            <a:r>
              <a:rPr lang="nl-NL" dirty="0"/>
              <a:t>Ghent University</a:t>
            </a:r>
          </a:p>
          <a:p>
            <a:endParaRPr lang="nl-NL" dirty="0"/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000" y="3161604"/>
            <a:ext cx="280417" cy="335281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D8855CE0-DA1E-47E6-9AFE-EA2A510D6B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351" y="4122000"/>
            <a:ext cx="280643" cy="280800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50788195-BE0F-443B-A2BC-32526DC610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351" y="4560042"/>
            <a:ext cx="280417" cy="280417"/>
          </a:xfrm>
          <a:prstGeom prst="rect">
            <a:avLst/>
          </a:prstGeom>
        </p:spPr>
      </p:pic>
      <p:pic>
        <p:nvPicPr>
          <p:cNvPr id="3" name="Picture Placeholder 27">
            <a:hlinkClick r:id="rId5"/>
            <a:extLst>
              <a:ext uri="{FF2B5EF4-FFF2-40B4-BE49-F238E27FC236}">
                <a16:creationId xmlns:a16="http://schemas.microsoft.com/office/drawing/2014/main" id="{B43B96B5-64D3-0B01-64BE-8A9A9A013AA1}"/>
              </a:ext>
            </a:extLst>
          </p:cNvPr>
          <p:cNvPicPr>
            <a:picLocks noGrp="1"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20" b="220"/>
          <a:stretch>
            <a:fillRect/>
          </a:stretch>
        </p:blipFill>
        <p:spPr>
          <a:xfrm>
            <a:off x="8706929" y="3669791"/>
            <a:ext cx="280417" cy="28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3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95E7A-E20A-807F-4B41-98D3DF9E1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EE77A2B-1A0A-2AFD-1DC0-8A68B0D61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Gravitational waves: ECOs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FA8C385-2465-F8BB-CF7F-D477F3A7F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4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5F1D48-FFEA-E3C7-394E-C0C83C4FA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127" y="1664123"/>
            <a:ext cx="10801169" cy="14298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393A00-5437-3318-1A81-985DB0766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926" y="3247998"/>
            <a:ext cx="5735741" cy="14591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4A093B-C667-F076-57FD-4E9068673D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5287" y="4992807"/>
            <a:ext cx="11102310" cy="6540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232A95-2BA1-F523-70E2-C158CFC30C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6663" y="5858896"/>
            <a:ext cx="8755361" cy="17526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CAC371-0AF2-CF99-6A21-990C21F01C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37749">
            <a:off x="6792455" y="3689911"/>
            <a:ext cx="10991870" cy="4095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3C6FFF-825A-97FF-C2BE-8529512C03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37749">
            <a:off x="8031361" y="3993938"/>
            <a:ext cx="6856228" cy="25044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C3AE17-8AA0-C31C-8296-D4991C86BC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014802">
            <a:off x="1684050" y="5678233"/>
            <a:ext cx="6558216" cy="27347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643645-791E-9B16-D85D-12173B0200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014802">
            <a:off x="220772" y="4821488"/>
            <a:ext cx="10065355" cy="86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90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940AF-CF9B-38D1-3F21-6B95CBA83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B5D158B-9F0A-EBCF-C227-940930953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Gravitational waves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16A43-3100-1C6E-6FF1-46C0D8F28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6" y="1194364"/>
            <a:ext cx="9722108" cy="6696000"/>
          </a:xfrm>
        </p:spPr>
        <p:txBody>
          <a:bodyPr>
            <a:normAutofit/>
          </a:bodyPr>
          <a:lstStyle/>
          <a:p>
            <a:r>
              <a:rPr lang="en-GB" dirty="0"/>
              <a:t>EM observations probe surface emission</a:t>
            </a:r>
          </a:p>
          <a:p>
            <a:r>
              <a:rPr lang="en-GB" dirty="0"/>
              <a:t>GWs probe mass-distribution dynamics</a:t>
            </a:r>
          </a:p>
          <a:p>
            <a:pPr lvl="1"/>
            <a:r>
              <a:rPr lang="en-GB" dirty="0"/>
              <a:t>Inner structure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7C9483-F019-7D92-69C8-9EC10D9D4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5</a:t>
            </a:fld>
            <a:endParaRPr lang="en-GB"/>
          </a:p>
        </p:txBody>
      </p:sp>
      <p:pic>
        <p:nvPicPr>
          <p:cNvPr id="4" name="Picture 3" descr="A diagram of the layers of the outer crust&#10;&#10;Description automatically generated">
            <a:extLst>
              <a:ext uri="{FF2B5EF4-FFF2-40B4-BE49-F238E27FC236}">
                <a16:creationId xmlns:a16="http://schemas.microsoft.com/office/drawing/2014/main" id="{7535E4B4-5D49-2004-79D8-A0B16D604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400" y="2134170"/>
            <a:ext cx="6437443" cy="74694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921116-473B-8DF0-3F38-007F14B202FF}"/>
              </a:ext>
            </a:extLst>
          </p:cNvPr>
          <p:cNvSpPr txBox="1"/>
          <p:nvPr/>
        </p:nvSpPr>
        <p:spPr>
          <a:xfrm>
            <a:off x="5444000" y="8865944"/>
            <a:ext cx="52324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i="1" dirty="0"/>
              <a:t>Tod Strohmayer’s Webpage: </a:t>
            </a:r>
            <a:r>
              <a:rPr lang="en-GB" sz="1050" i="1" dirty="0">
                <a:hlinkClick r:id="rId4"/>
              </a:rPr>
              <a:t>https://asd.gsfc.nasa.gov/Tod.Strohmayer/ns_intro.html</a:t>
            </a:r>
            <a:r>
              <a:rPr lang="en-GB" sz="1050" i="1" dirty="0"/>
              <a:t> </a:t>
            </a:r>
            <a:endParaRPr lang="en-BE" sz="1050" i="1" dirty="0"/>
          </a:p>
        </p:txBody>
      </p:sp>
    </p:spTree>
    <p:extLst>
      <p:ext uri="{BB962C8B-B14F-4D97-AF65-F5344CB8AC3E}">
        <p14:creationId xmlns:p14="http://schemas.microsoft.com/office/powerpoint/2010/main" val="869709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05206-B5B5-8B71-B6B2-4A8E410C3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7C08901-D1BF-6E6F-57A7-5D02294CC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ECOs and how find them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170BB-46EE-17E0-35EC-F0D2835BC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Inspiral</a:t>
            </a:r>
            <a:r>
              <a:rPr lang="en-GB" dirty="0"/>
              <a:t> can pass through resonance of (E)CO</a:t>
            </a:r>
          </a:p>
          <a:p>
            <a:r>
              <a:rPr lang="en-GB" dirty="0"/>
              <a:t>Leaves imprint on GW signal</a:t>
            </a:r>
          </a:p>
          <a:p>
            <a:r>
              <a:rPr lang="en-GB" dirty="0"/>
              <a:t>Linked to composition of object → constrains EOS </a:t>
            </a:r>
          </a:p>
          <a:p>
            <a:r>
              <a:rPr lang="en-GB" dirty="0"/>
              <a:t>Find something more exotic?</a:t>
            </a:r>
          </a:p>
          <a:p>
            <a:r>
              <a:rPr lang="en-GB" dirty="0"/>
              <a:t>Basis of sine-gaussian wavelets to model resonance</a:t>
            </a:r>
          </a:p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9092351-DD99-C96B-93A4-AC1BED07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6</a:t>
            </a:fld>
            <a:endParaRPr lang="en-GB"/>
          </a:p>
        </p:txBody>
      </p:sp>
      <p:pic>
        <p:nvPicPr>
          <p:cNvPr id="11" name="Picture 10" descr="A blue line with a dotted line&#10;&#10;Description automatically generated">
            <a:extLst>
              <a:ext uri="{FF2B5EF4-FFF2-40B4-BE49-F238E27FC236}">
                <a16:creationId xmlns:a16="http://schemas.microsoft.com/office/drawing/2014/main" id="{6A66EF06-BF01-2CBF-7746-D8841999A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520" y="5536952"/>
            <a:ext cx="4775529" cy="35816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0996E3-A6F0-027E-8CBE-4C3FFC317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0067" y="5642620"/>
            <a:ext cx="6313736" cy="41109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8A4212-F1C5-6283-E86E-FDCAA45BBB23}"/>
              </a:ext>
            </a:extLst>
          </p:cNvPr>
          <p:cNvSpPr txBox="1"/>
          <p:nvPr/>
        </p:nvSpPr>
        <p:spPr>
          <a:xfrm>
            <a:off x="2510520" y="8498580"/>
            <a:ext cx="2558250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i="1" dirty="0"/>
              <a:t>Karsai S., </a:t>
            </a:r>
            <a:r>
              <a:rPr lang="en-GB" sz="1050" i="1" dirty="0" err="1"/>
              <a:t>Barnaföldi</a:t>
            </a:r>
            <a:r>
              <a:rPr lang="en-GB" sz="1050" i="1" dirty="0"/>
              <a:t> G., Forgacs-Dajka E. Correspondence of Many-</a:t>
            </a:r>
            <a:r>
              <a:rPr lang="en-GB" sz="1050" i="1" dirty="0" err="1"/>
              <a:t>flavor</a:t>
            </a:r>
            <a:endParaRPr lang="en-GB" sz="1050" i="1" dirty="0"/>
          </a:p>
          <a:p>
            <a:r>
              <a:rPr lang="en-GB" sz="1050" i="1" dirty="0"/>
              <a:t>Limit and Kaluza-Klein Degrees of</a:t>
            </a:r>
          </a:p>
          <a:p>
            <a:r>
              <a:rPr lang="en-GB" sz="1050" i="1" dirty="0"/>
              <a:t>Freedom in the Description of</a:t>
            </a:r>
          </a:p>
          <a:p>
            <a:r>
              <a:rPr lang="en-GB" sz="1050" i="1" dirty="0"/>
              <a:t>Compact Stars</a:t>
            </a:r>
            <a:endParaRPr lang="en-BE" sz="1050" i="1" dirty="0"/>
          </a:p>
        </p:txBody>
      </p:sp>
    </p:spTree>
    <p:extLst>
      <p:ext uri="{BB962C8B-B14F-4D97-AF65-F5344CB8AC3E}">
        <p14:creationId xmlns:p14="http://schemas.microsoft.com/office/powerpoint/2010/main" val="887209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3AF1F5C-0E08-AF8E-D807-5CA854317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FF55EE8-E5EF-D3A8-64B4-BA0AC89D4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Gw</a:t>
            </a:r>
            <a:r>
              <a:rPr lang="en-GB" dirty="0"/>
              <a:t> inference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C176E-A28F-6F30-F215-C31D95B37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1194364"/>
            <a:ext cx="8587575" cy="6696000"/>
          </a:xfrm>
        </p:spPr>
        <p:txBody>
          <a:bodyPr>
            <a:normAutofit/>
          </a:bodyPr>
          <a:lstStyle/>
          <a:p>
            <a:r>
              <a:rPr lang="en-GB" dirty="0"/>
              <a:t>GW detector signals are noisy!</a:t>
            </a:r>
          </a:p>
          <a:p>
            <a:r>
              <a:rPr lang="en-GB" dirty="0"/>
              <a:t>Different techniques to recover GW signal parameters</a:t>
            </a:r>
          </a:p>
          <a:p>
            <a:r>
              <a:rPr lang="en-GB" dirty="0"/>
              <a:t>Here: Bayesian Inference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9989B2F-58E3-D57B-F96C-061AF76BA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7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F7E44F-24E3-F5AC-B7C8-4E3934219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9537" y="1194364"/>
            <a:ext cx="8026930" cy="602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71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8AE53-7C8B-1102-9FA5-BFC515E83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87F50-E917-2682-D5A3-302003E2B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2337364"/>
            <a:ext cx="15699575" cy="6696000"/>
          </a:xfrm>
        </p:spPr>
        <p:txBody>
          <a:bodyPr>
            <a:normAutofit/>
          </a:bodyPr>
          <a:lstStyle/>
          <a:p>
            <a:r>
              <a:rPr lang="en-GB" dirty="0"/>
              <a:t>General purpose Bayesian Inference Library, but developed for GW science</a:t>
            </a:r>
          </a:p>
          <a:p>
            <a:r>
              <a:rPr lang="en-GB" dirty="0"/>
              <a:t>Assumes gaussian detector noise</a:t>
            </a:r>
          </a:p>
          <a:p>
            <a:r>
              <a:rPr lang="en-GB" dirty="0"/>
              <a:t>Inconvenient to hack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902E56-BBC1-9BD2-C9A8-33443160D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8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9B7E4E-ACD4-CB09-4A42-2163DD69D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676" y="167334"/>
            <a:ext cx="7715740" cy="20256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CDC18C6-A74B-8A53-6397-EE6D01839818}"/>
              </a:ext>
            </a:extLst>
          </p:cNvPr>
          <p:cNvSpPr txBox="1"/>
          <p:nvPr/>
        </p:nvSpPr>
        <p:spPr>
          <a:xfrm>
            <a:off x="8846416" y="8446549"/>
            <a:ext cx="654305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i="1" dirty="0"/>
              <a:t>Bilby documentation: </a:t>
            </a:r>
            <a:r>
              <a:rPr lang="en-GB" sz="1050" i="1" dirty="0">
                <a:hlinkClick r:id="rId4"/>
              </a:rPr>
              <a:t>https://lscsoft.docs.ligo.org/bilby/index.html</a:t>
            </a:r>
            <a:r>
              <a:rPr lang="en-GB" sz="1050" i="1" dirty="0"/>
              <a:t> </a:t>
            </a:r>
          </a:p>
          <a:p>
            <a:r>
              <a:rPr lang="en-GB" sz="1050" i="1" dirty="0"/>
              <a:t>Ashton G. et al. (2018). Bilby: A user-friendly Bayesian inference library for gravitational-wave astronomy</a:t>
            </a:r>
            <a:endParaRPr lang="en-BE" sz="1050" i="1" dirty="0"/>
          </a:p>
        </p:txBody>
      </p:sp>
      <p:pic>
        <p:nvPicPr>
          <p:cNvPr id="20" name="Picture 19" descr="A diagram of a company&#10;&#10;AI-generated content may be incorrect.">
            <a:extLst>
              <a:ext uri="{FF2B5EF4-FFF2-40B4-BE49-F238E27FC236}">
                <a16:creationId xmlns:a16="http://schemas.microsoft.com/office/drawing/2014/main" id="{5226AD94-8439-9315-CBA7-D547A0FF3E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416" y="4822816"/>
            <a:ext cx="7942015" cy="362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21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4B727-9351-AB72-32C5-47864FAFC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9C3AA55-5A8D-E04B-9CBB-72ADBCEF3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Bilby runs: injection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FFA677-8951-5144-067C-E85230394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AE7A7A-E473-E42F-B148-ADB165259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834" y="1361226"/>
            <a:ext cx="7599566" cy="24957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E64653-0511-D63D-C767-8D8994209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2832" y="3856986"/>
            <a:ext cx="7599566" cy="24957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FAA49B-B47C-A334-C5B7-D396FEEBD5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2832" y="6387680"/>
            <a:ext cx="7599564" cy="24957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B4D9AC-9F23-4C8A-7581-0FF17013C023}"/>
              </a:ext>
            </a:extLst>
          </p:cNvPr>
          <p:cNvSpPr txBox="1"/>
          <p:nvPr/>
        </p:nvSpPr>
        <p:spPr>
          <a:xfrm>
            <a:off x="1634067" y="2198380"/>
            <a:ext cx="6299200" cy="1374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4400" dirty="0"/>
              <a:t>IMR signal</a:t>
            </a:r>
          </a:p>
          <a:p>
            <a:pPr algn="l">
              <a:lnSpc>
                <a:spcPct val="120000"/>
              </a:lnSpc>
            </a:pPr>
            <a:r>
              <a:rPr lang="en-GB" sz="2800" dirty="0"/>
              <a:t>(</a:t>
            </a:r>
            <a:r>
              <a:rPr lang="en-GB" sz="2800" dirty="0" err="1"/>
              <a:t>Inspiral</a:t>
            </a:r>
            <a:r>
              <a:rPr lang="en-GB" sz="2800" dirty="0"/>
              <a:t> – Merger - Ringdown)</a:t>
            </a:r>
            <a:endParaRPr lang="en-BE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ECDF97-DA4E-5A76-F28E-1D7C29439177}"/>
              </a:ext>
            </a:extLst>
          </p:cNvPr>
          <p:cNvSpPr txBox="1"/>
          <p:nvPr/>
        </p:nvSpPr>
        <p:spPr>
          <a:xfrm>
            <a:off x="1634067" y="4461718"/>
            <a:ext cx="5113866" cy="1891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4400" dirty="0"/>
              <a:t>Wavelet</a:t>
            </a:r>
          </a:p>
          <a:p>
            <a:pPr algn="l">
              <a:lnSpc>
                <a:spcPct val="120000"/>
              </a:lnSpc>
            </a:pPr>
            <a:r>
              <a:rPr lang="en-GB" sz="2800" dirty="0"/>
              <a:t>5 DOF: amplitude, width, time, frequency, phase</a:t>
            </a:r>
            <a:endParaRPr lang="en-BE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AF2C17-C901-4E94-0BAB-51B5CD8F86B6}"/>
              </a:ext>
            </a:extLst>
          </p:cNvPr>
          <p:cNvSpPr txBox="1"/>
          <p:nvPr/>
        </p:nvSpPr>
        <p:spPr>
          <a:xfrm>
            <a:off x="7422699" y="3145608"/>
            <a:ext cx="668866" cy="1199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6600" dirty="0"/>
              <a:t>+</a:t>
            </a:r>
            <a:endParaRPr lang="en-BE" sz="6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5CC0A9-20C6-03E4-DE47-4B16A5DF5E8A}"/>
              </a:ext>
            </a:extLst>
          </p:cNvPr>
          <p:cNvSpPr txBox="1"/>
          <p:nvPr/>
        </p:nvSpPr>
        <p:spPr>
          <a:xfrm>
            <a:off x="1634066" y="7220478"/>
            <a:ext cx="7599563" cy="1374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4400" dirty="0"/>
              <a:t>Composite signal</a:t>
            </a:r>
          </a:p>
          <a:p>
            <a:pPr algn="l">
              <a:lnSpc>
                <a:spcPct val="120000"/>
              </a:lnSpc>
            </a:pPr>
            <a:r>
              <a:rPr lang="en-GB" sz="2800" dirty="0"/>
              <a:t>→ injected into detector noise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398ADF-39DB-19DA-9A57-50A02F587D57}"/>
              </a:ext>
            </a:extLst>
          </p:cNvPr>
          <p:cNvSpPr txBox="1"/>
          <p:nvPr/>
        </p:nvSpPr>
        <p:spPr>
          <a:xfrm>
            <a:off x="7422699" y="5656657"/>
            <a:ext cx="668866" cy="1199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6600" dirty="0"/>
              <a:t>=</a:t>
            </a:r>
            <a:endParaRPr lang="en-BE" sz="6600" dirty="0"/>
          </a:p>
        </p:txBody>
      </p:sp>
    </p:spTree>
    <p:extLst>
      <p:ext uri="{BB962C8B-B14F-4D97-AF65-F5344CB8AC3E}">
        <p14:creationId xmlns:p14="http://schemas.microsoft.com/office/powerpoint/2010/main" val="204848967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UGent WE">
      <a:dk1>
        <a:sysClr val="windowText" lastClr="000000"/>
      </a:dk1>
      <a:lt1>
        <a:sysClr val="window" lastClr="FFFFFF"/>
      </a:lt1>
      <a:dk2>
        <a:srgbClr val="1E64C8"/>
      </a:dk2>
      <a:lt2>
        <a:srgbClr val="E9F0FA"/>
      </a:lt2>
      <a:accent1>
        <a:srgbClr val="2D8CA8"/>
      </a:accent1>
      <a:accent2>
        <a:srgbClr val="4298B1"/>
      </a:accent2>
      <a:accent3>
        <a:srgbClr val="57A3B9"/>
      </a:accent3>
      <a:accent4>
        <a:srgbClr val="6CAFC2"/>
      </a:accent4>
      <a:accent5>
        <a:srgbClr val="81BACB"/>
      </a:accent5>
      <a:accent6>
        <a:srgbClr val="96C6D4"/>
      </a:accent6>
      <a:hlink>
        <a:srgbClr val="1E64C8"/>
      </a:hlink>
      <a:folHlink>
        <a:srgbClr val="1E64C8"/>
      </a:folHlink>
    </a:clrScheme>
    <a:fontScheme name="Universiteit Ge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1750">
          <a:solidFill>
            <a:srgbClr val="1E64C8"/>
          </a:solidFill>
        </a:ln>
      </a:spPr>
      <a:bodyPr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>
          <a:solidFill>
            <a:srgbClr val="1E64C8"/>
          </a:solidFill>
          <a:headEnd type="none"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342900" indent="-342900" algn="l">
          <a:lnSpc>
            <a:spcPct val="120000"/>
          </a:lnSpc>
          <a:buFont typeface="Arial" panose="020B0604020202020204" pitchFamily="34" charset="0"/>
          <a:buChar char="‒"/>
          <a:defRPr sz="25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2" id="{78E66E57-0B34-4A8A-94DD-A4AC10F86964}" vid="{49F421C6-4CD1-4B08-86D8-1ED021642C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PowerPoint_UGent_EN_WE</Template>
  <TotalTime>7230</TotalTime>
  <Words>956</Words>
  <Application>Microsoft Office PowerPoint</Application>
  <PresentationFormat>Custom</PresentationFormat>
  <Paragraphs>214</Paragraphs>
  <Slides>33</Slides>
  <Notes>31</Notes>
  <HiddenSlides>5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Cambria Math</vt:lpstr>
      <vt:lpstr>Kantoorthema</vt:lpstr>
      <vt:lpstr>Hunting for exotic resonances in compact binary mergers </vt:lpstr>
      <vt:lpstr>What to expect?</vt:lpstr>
      <vt:lpstr>Exotic compact objects</vt:lpstr>
      <vt:lpstr>Gravitational waves: ECOs</vt:lpstr>
      <vt:lpstr>Gravitational waves</vt:lpstr>
      <vt:lpstr>ECOs and how find them</vt:lpstr>
      <vt:lpstr>Gw inference</vt:lpstr>
      <vt:lpstr>PowerPoint Presentation</vt:lpstr>
      <vt:lpstr>Bilby runs: injection</vt:lpstr>
      <vt:lpstr>Bilby runs: recovery</vt:lpstr>
      <vt:lpstr>Corner plots</vt:lpstr>
      <vt:lpstr>Bilby Results: IMR+wavelet (imr fixed)</vt:lpstr>
      <vt:lpstr>Bilby Results: imr + wavelet</vt:lpstr>
      <vt:lpstr>Bilby Results: imr + wavelet</vt:lpstr>
      <vt:lpstr>Bilby Results: imr +  double wavelet</vt:lpstr>
      <vt:lpstr>Bilby Results: imr +  double wavelet</vt:lpstr>
      <vt:lpstr>Bilby Results: imr +  double wavelet (ptemcee)</vt:lpstr>
      <vt:lpstr>Bilby Results: imr +  double wavelet (ptemcee)</vt:lpstr>
      <vt:lpstr>Dynesty vs ptemcee</vt:lpstr>
      <vt:lpstr>tbilby</vt:lpstr>
      <vt:lpstr>Transdimensional sampling</vt:lpstr>
      <vt:lpstr>tbilby</vt:lpstr>
      <vt:lpstr>Tbilby: order statistics</vt:lpstr>
      <vt:lpstr>Tbilby: order statistics</vt:lpstr>
      <vt:lpstr>Tbilby results</vt:lpstr>
      <vt:lpstr>Tbilby results:</vt:lpstr>
      <vt:lpstr>Tbilby results:</vt:lpstr>
      <vt:lpstr>Tbilby results:</vt:lpstr>
      <vt:lpstr>Tbilby results:</vt:lpstr>
      <vt:lpstr>Tbilby results: BBH</vt:lpstr>
      <vt:lpstr>NR waveforms with resonances</vt:lpstr>
      <vt:lpstr>Next steps</vt:lpstr>
      <vt:lpstr>Robin Chan   Experimental Particle Physics and Gravity   E robin.chan@ugent.be   www.ugent.be 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Robin Chan</dc:creator>
  <cp:keywords/>
  <dc:description/>
  <cp:lastModifiedBy>Robin Chan</cp:lastModifiedBy>
  <cp:revision>142</cp:revision>
  <dcterms:created xsi:type="dcterms:W3CDTF">2024-11-03T20:46:13Z</dcterms:created>
  <dcterms:modified xsi:type="dcterms:W3CDTF">2025-03-14T10:17:10Z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icensed to">
    <vt:lpwstr>Ghent University</vt:lpwstr>
  </property>
  <property fmtid="{D5CDD505-2E9C-101B-9397-08002B2CF9AE}" pid="3" name="Version">
    <vt:lpwstr>1.1</vt:lpwstr>
  </property>
  <property fmtid="{D5CDD505-2E9C-101B-9397-08002B2CF9AE}" pid="4" name="Date">
    <vt:filetime>2019-05-23T22:00:00Z</vt:filetime>
  </property>
  <property fmtid="{D5CDD505-2E9C-101B-9397-08002B2CF9AE}" pid="5" name="Build">
    <vt:i4>20</vt:i4>
  </property>
</Properties>
</file>