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66" r:id="rId3"/>
    <p:sldId id="270" r:id="rId4"/>
    <p:sldId id="268" r:id="rId5"/>
    <p:sldId id="269" r:id="rId6"/>
    <p:sldId id="271" r:id="rId7"/>
    <p:sldId id="284" r:id="rId8"/>
    <p:sldId id="277" r:id="rId9"/>
    <p:sldId id="278" r:id="rId10"/>
    <p:sldId id="281" r:id="rId11"/>
    <p:sldId id="282" r:id="rId12"/>
    <p:sldId id="276" r:id="rId13"/>
    <p:sldId id="264" r:id="rId14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26F20-CBF3-94B4-53B0-872A13A231B6}" v="308" dt="2024-11-19T17:00:10.830"/>
    <p1510:client id="{1670AB22-6D9A-CCBB-C2CC-78AAC1D1D5C5}" v="307" dt="2024-11-20T17:00:30.446"/>
    <p1510:client id="{D431AFA5-93A3-CEB1-A48C-39AE4E6DE436}" v="11" dt="2024-11-21T11:57:07.987"/>
    <p1510:client id="{DDCC7C05-EC56-54C6-252F-2E9859030422}" v="1912" dt="2024-11-21T11:06:35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96" y="66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2:19:14.7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57 24575,'0'-3'0,"0"-4"0,0-4 0,0-3 0,3 1 0,1 5 0,0 8 0,-1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2:19:15.1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2:19:16.4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113 8 24575,'-2'0'0,"-5"0"0,-4 0 0,-3 0 0,-2 0 0,-2 0 0,0 0 0,3-3 0,4-1-8191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2:19:16.9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24575,'3'0'0,"4"0"0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2:19:17.5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113 1 24575,'-3'0'0,"-4"0"0,-4 0 0,-2 0 0,-3 0 0,-2 0 0,0 0 0,3 3 0,3 1-8191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2:19:18.0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24575,'3'0'0,"4"0"0,4 0 0,3 0 0,2 0 0,-2 0-8191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t>14/03/2025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7" y="2283675"/>
            <a:ext cx="480061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6000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/>
              <a:t>Click to add presenters contact data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2108390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add social media names</a:t>
            </a:r>
            <a:endParaRPr lang="nl-NL"/>
          </a:p>
        </p:txBody>
      </p:sp>
      <p:pic>
        <p:nvPicPr>
          <p:cNvPr id="18" name="Afbeelding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27863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stijl te bewerken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chemeClr val="accent6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/>
              <a:t>Click to add subtitle / presenter / date [</a:t>
            </a:r>
            <a:r>
              <a:rPr lang="en-GB" noProof="0" err="1"/>
              <a:t>dd</a:t>
            </a:r>
            <a:r>
              <a:rPr lang="en-GB" noProof="0"/>
              <a:t>-mm-</a:t>
            </a:r>
            <a:r>
              <a:rPr lang="en-GB" noProof="0" err="1"/>
              <a:t>yyyy</a:t>
            </a:r>
            <a:r>
              <a:rPr lang="en-GB" noProof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80530" y="395008"/>
            <a:ext cx="8294400" cy="54000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/>
              <a:t>Click to edit organisation styles</a:t>
            </a:r>
          </a:p>
          <a:p>
            <a:pPr lvl="1"/>
            <a:r>
              <a:rPr lang="en-GB" noProof="0"/>
              <a:t>Second level</a:t>
            </a:r>
          </a:p>
        </p:txBody>
      </p:sp>
      <p:pic>
        <p:nvPicPr>
          <p:cNvPr id="26" name="Afbeelding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27863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AF6-1686-4743-9124-83F33F1A0EA9}" type="datetime1">
              <a:rPr lang="en-GB" noProof="0" smtClean="0"/>
              <a:t>14/03/2025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F0-A618-4E69-83BB-0C41E08702AA}" type="datetime1">
              <a:rPr lang="en-GB" noProof="0" smtClean="0"/>
              <a:t>14/03/2025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E58-CDC3-4782-B82C-4D381C795B98}" type="datetime1">
              <a:rPr lang="en-GB" noProof="0" smtClean="0"/>
              <a:t>14/03/2025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5D1-804F-429B-83CD-3EFA8410E123}" type="datetime1">
              <a:rPr lang="en-GB" smtClean="0"/>
              <a:t>14/03/2025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14-3-2025</a:t>
            </a:fld>
            <a:endParaRPr lang="nl-NL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691979"/>
            <a:ext cx="6764400" cy="5230800"/>
          </a:xfrm>
          <a:solidFill>
            <a:srgbClr val="1E64C8"/>
          </a:solidFill>
        </p:spPr>
        <p:txBody>
          <a:bodyPr anchor="b" anchorCtr="0">
            <a:noAutofit/>
          </a:bodyPr>
          <a:lstStyle>
            <a:lvl1pPr marL="85725" indent="0">
              <a:buNone/>
              <a:defRPr sz="10000" u="sng" cap="all" baseline="0">
                <a:solidFill>
                  <a:schemeClr val="bg1"/>
                </a:solidFill>
              </a:defRPr>
            </a:lvl1pPr>
            <a:lvl2pPr marL="984250" indent="-625475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 text</a:t>
            </a:r>
          </a:p>
        </p:txBody>
      </p:sp>
    </p:spTree>
    <p:extLst>
      <p:ext uri="{BB962C8B-B14F-4D97-AF65-F5344CB8AC3E}">
        <p14:creationId xmlns:p14="http://schemas.microsoft.com/office/powerpoint/2010/main" val="389956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76AD30-96E8-448B-B97A-24B00ADE12C5}"/>
              </a:ext>
            </a:extLst>
          </p:cNvPr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14-3-2025</a:t>
            </a:fld>
            <a:endParaRPr lang="nl-NL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1011602"/>
            <a:ext cx="7754938" cy="6908398"/>
          </a:xfrm>
          <a:solidFill>
            <a:srgbClr val="E9F0FA"/>
          </a:solidFill>
        </p:spPr>
        <p:txBody>
          <a:bodyPr>
            <a:normAutofit/>
          </a:bodyPr>
          <a:lstStyle>
            <a:lvl1pPr marL="85725" indent="0">
              <a:buNone/>
              <a:defRPr sz="5400" u="sng" cap="all" baseline="0">
                <a:solidFill>
                  <a:srgbClr val="1E64C8"/>
                </a:solidFill>
              </a:defRPr>
            </a:lvl1pPr>
            <a:lvl2pPr marL="984250" indent="-625475">
              <a:defRPr>
                <a:solidFill>
                  <a:srgbClr val="1E64C8"/>
                </a:solidFill>
              </a:defRPr>
            </a:lvl2pPr>
            <a:lvl3pPr>
              <a:defRPr>
                <a:solidFill>
                  <a:srgbClr val="1E64C8"/>
                </a:solidFill>
              </a:defRPr>
            </a:lvl3pPr>
            <a:lvl4pPr>
              <a:defRPr>
                <a:solidFill>
                  <a:srgbClr val="1E64C8"/>
                </a:solidFill>
              </a:defRPr>
            </a:lvl4pPr>
            <a:lvl5pPr>
              <a:defRPr>
                <a:solidFill>
                  <a:srgbClr val="1E64C8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2709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noProof="0"/>
              <a:t>Klik om stijl te bewerken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t>14/03/2025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7" r:id="rId8"/>
    <p:sldLayoutId id="2147483678" r:id="rId9"/>
    <p:sldLayoutId id="2147483676" r:id="rId10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00.png"/><Relationship Id="rId3" Type="http://schemas.openxmlformats.org/officeDocument/2006/relationships/image" Target="../media/image32.png"/><Relationship Id="rId7" Type="http://schemas.openxmlformats.org/officeDocument/2006/relationships/customXml" Target="../ink/ink2.xml"/><Relationship Id="rId12" Type="http://schemas.openxmlformats.org/officeDocument/2006/relationships/customXml" Target="../ink/ink5.xml"/><Relationship Id="rId2" Type="http://schemas.openxmlformats.org/officeDocument/2006/relationships/image" Target="../media/image3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image" Target="../media/image310.png"/><Relationship Id="rId10" Type="http://schemas.openxmlformats.org/officeDocument/2006/relationships/image" Target="../media/image290.png"/><Relationship Id="rId4" Type="http://schemas.openxmlformats.org/officeDocument/2006/relationships/image" Target="../media/image33.png"/><Relationship Id="rId9" Type="http://schemas.openxmlformats.org/officeDocument/2006/relationships/customXml" Target="../ink/ink3.xml"/><Relationship Id="rId14" Type="http://schemas.openxmlformats.org/officeDocument/2006/relationships/customXml" Target="../ink/ink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39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hyperlink" Target="https://twitter.com/ugent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8000" u="none" cap="none" err="1">
                <a:uFill>
                  <a:solidFill>
                    <a:prstClr val="white"/>
                  </a:solidFill>
                </a:uFill>
                <a:cs typeface="Arial"/>
              </a:rPr>
              <a:t>Measuring</a:t>
            </a:r>
            <a:r>
              <a:rPr lang="nl-NL" sz="8000" u="none" cap="none">
                <a:uFill>
                  <a:solidFill>
                    <a:prstClr val="white"/>
                  </a:solidFill>
                </a:uFill>
                <a:cs typeface="Arial"/>
              </a:rPr>
              <a:t> spin </a:t>
            </a:r>
            <a:r>
              <a:rPr lang="nl-NL" sz="8000" u="none" cap="none" err="1">
                <a:uFill>
                  <a:solidFill>
                    <a:prstClr val="white"/>
                  </a:solidFill>
                </a:uFill>
                <a:cs typeface="Arial"/>
              </a:rPr>
              <a:t>correlations</a:t>
            </a:r>
            <a:r>
              <a:rPr lang="nl-NL" sz="8000" u="none" cap="none">
                <a:uFill>
                  <a:solidFill>
                    <a:prstClr val="white"/>
                  </a:solidFill>
                </a:uFill>
                <a:cs typeface="Arial"/>
              </a:rPr>
              <a:t> in </a:t>
            </a:r>
            <a:r>
              <a:rPr lang="nl-NL" sz="8000" u="none" cap="none" err="1">
                <a:uFill>
                  <a:solidFill>
                    <a:prstClr val="white"/>
                  </a:solidFill>
                </a:uFill>
                <a:cs typeface="Arial"/>
              </a:rPr>
              <a:t>diboson</a:t>
            </a:r>
            <a:r>
              <a:rPr lang="nl-NL" sz="8000" u="none" cap="none">
                <a:uFill>
                  <a:solidFill>
                    <a:prstClr val="white"/>
                  </a:solidFill>
                </a:uFill>
                <a:cs typeface="Arial"/>
              </a:rPr>
              <a:t> systems </a:t>
            </a:r>
            <a:r>
              <a:rPr lang="nl-NL" sz="8000" u="none" cap="none" err="1">
                <a:uFill>
                  <a:solidFill>
                    <a:prstClr val="white"/>
                  </a:solidFill>
                </a:uFill>
                <a:cs typeface="Arial"/>
              </a:rPr>
              <a:t>with</a:t>
            </a:r>
            <a:r>
              <a:rPr lang="nl-NL" sz="8000" u="none" cap="none">
                <a:uFill>
                  <a:solidFill>
                    <a:prstClr val="white"/>
                  </a:solidFill>
                </a:uFill>
                <a:cs typeface="Arial"/>
              </a:rPr>
              <a:t> CMS</a:t>
            </a:r>
          </a:p>
        </p:txBody>
      </p:sp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Arial"/>
              </a:rPr>
              <a:t>Gill Jacobs, 13/03/2025</a:t>
            </a:r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ijdelijke aanduiding voor afbeelding 1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u="none" dirty="0"/>
              <a:t>department Of physics and astronomy</a:t>
            </a:r>
          </a:p>
          <a:p>
            <a:pPr lvl="1"/>
            <a:r>
              <a:rPr lang="en-GB" dirty="0"/>
              <a:t>research group elementary particle physics and gravity</a:t>
            </a:r>
            <a:endParaRPr lang="en-GB" dirty="0">
              <a:cs typeface="Arial"/>
            </a:endParaRPr>
          </a:p>
        </p:txBody>
      </p:sp>
      <p:pic>
        <p:nvPicPr>
          <p:cNvPr id="2" name="Tijdelijke aanduiding voor afbeelding 1" descr="CMS logo – TikZ.net">
            <a:extLst>
              <a:ext uri="{FF2B5EF4-FFF2-40B4-BE49-F238E27FC236}">
                <a16:creationId xmlns:a16="http://schemas.microsoft.com/office/drawing/2014/main" id="{43F20624-518C-8555-50F7-50E4D69AF2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396" t="-4508" r="-1036" b="-4706"/>
          <a:stretch/>
        </p:blipFill>
        <p:spPr>
          <a:xfrm>
            <a:off x="3078446" y="8237596"/>
            <a:ext cx="1018787" cy="1068851"/>
          </a:xfrm>
        </p:spPr>
      </p:pic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2A96D-0961-09EA-7A3C-D3E442D91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0D97B-CC25-4430-B40A-478B4D44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t">
            <a:normAutofit/>
          </a:bodyPr>
          <a:lstStyle/>
          <a:p>
            <a:r>
              <a:rPr lang="nl-NL" u="none" cap="none" dirty="0">
                <a:cs typeface="Arial"/>
              </a:rPr>
              <a:t>The azimuthal </a:t>
            </a:r>
            <a:r>
              <a:rPr lang="nl-NL" u="none" cap="none" dirty="0" err="1">
                <a:cs typeface="Arial"/>
              </a:rPr>
              <a:t>angle</a:t>
            </a:r>
            <a:endParaRPr lang="nl-NL" u="none" cap="none" dirty="0">
              <a:cs typeface="Arial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BB9BC88-020C-D4B6-0AFD-A9D2BB683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10</a:t>
            </a:fld>
            <a:endParaRPr lang="en-GB" noProof="0"/>
          </a:p>
        </p:txBody>
      </p:sp>
      <p:pic>
        <p:nvPicPr>
          <p:cNvPr id="7" name="Afbeelding 6" descr="Afbeelding met lijn, diagram, Perceel&#10;&#10;Automatisch gegenereerde beschrijving">
            <a:extLst>
              <a:ext uri="{FF2B5EF4-FFF2-40B4-BE49-F238E27FC236}">
                <a16:creationId xmlns:a16="http://schemas.microsoft.com/office/drawing/2014/main" id="{5240FB71-9244-253B-B43C-D2CFC5356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93" y="2178962"/>
            <a:ext cx="6146108" cy="5395674"/>
          </a:xfrm>
          <a:prstGeom prst="rect">
            <a:avLst/>
          </a:prstGeom>
        </p:spPr>
      </p:pic>
      <p:pic>
        <p:nvPicPr>
          <p:cNvPr id="11" name="Afbeelding 10" descr="Afbeelding met diagram, cirkel, lijn&#10;&#10;Door AI gegenereerde inhoud is mogelijk onjuist.">
            <a:extLst>
              <a:ext uri="{FF2B5EF4-FFF2-40B4-BE49-F238E27FC236}">
                <a16:creationId xmlns:a16="http://schemas.microsoft.com/office/drawing/2014/main" id="{BB4227A9-86BC-1844-EB52-A968B2A7C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347" y="1828801"/>
            <a:ext cx="6946182" cy="609599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68CE6FD-4A3A-8980-2DAD-71E26E8130E7}"/>
              </a:ext>
            </a:extLst>
          </p:cNvPr>
          <p:cNvSpPr txBox="1"/>
          <p:nvPr/>
        </p:nvSpPr>
        <p:spPr>
          <a:xfrm>
            <a:off x="2365252" y="8826668"/>
            <a:ext cx="13691807" cy="14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 err="1">
                <a:solidFill>
                  <a:schemeClr val="bg1">
                    <a:lumMod val="50000"/>
                  </a:schemeClr>
                </a:solidFill>
              </a:rPr>
              <a:t>Eur.Phys.J.C</a:t>
            </a:r>
            <a:r>
              <a:rPr lang="nl-BE" sz="2500" dirty="0">
                <a:solidFill>
                  <a:schemeClr val="bg1">
                    <a:lumMod val="50000"/>
                  </a:schemeClr>
                </a:solidFill>
              </a:rPr>
              <a:t> 79 (2019) 6, 535</a:t>
            </a:r>
          </a:p>
          <a:p>
            <a:pPr algn="l">
              <a:lnSpc>
                <a:spcPct val="120000"/>
              </a:lnSpc>
            </a:pPr>
            <a:r>
              <a:rPr lang="nl-BE" sz="2500" dirty="0" err="1">
                <a:solidFill>
                  <a:schemeClr val="bg1">
                    <a:lumMod val="50000"/>
                  </a:schemeClr>
                </a:solidFill>
              </a:rPr>
              <a:t>Phys.Rev.D</a:t>
            </a:r>
            <a:r>
              <a:rPr lang="nl-BE" sz="2500" dirty="0">
                <a:solidFill>
                  <a:schemeClr val="bg1">
                    <a:lumMod val="50000"/>
                  </a:schemeClr>
                </a:solidFill>
              </a:rPr>
              <a:t> 84 (2011) 034008</a:t>
            </a:r>
            <a:br>
              <a:rPr lang="nl-BE" sz="2500" dirty="0"/>
            </a:b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183183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F6B96-9BE1-32CE-6624-DFFC18208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246F0-377B-6AB8-F56D-AB08BEAA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t">
            <a:normAutofit/>
          </a:bodyPr>
          <a:lstStyle/>
          <a:p>
            <a:r>
              <a:rPr lang="nl-NL" u="none" cap="none" dirty="0" err="1">
                <a:cs typeface="Arial"/>
              </a:rPr>
              <a:t>Polarization</a:t>
            </a:r>
            <a:r>
              <a:rPr lang="nl-NL" u="none" cap="none" dirty="0">
                <a:cs typeface="Arial"/>
              </a:rPr>
              <a:t> &amp; </a:t>
            </a:r>
            <a:r>
              <a:rPr lang="nl-NL" u="none" cap="none" dirty="0" err="1">
                <a:cs typeface="Arial"/>
              </a:rPr>
              <a:t>correlation</a:t>
            </a:r>
            <a:r>
              <a:rPr lang="nl-NL" u="none" cap="none" dirty="0">
                <a:cs typeface="Arial"/>
              </a:rPr>
              <a:t> </a:t>
            </a:r>
            <a:r>
              <a:rPr lang="nl-NL" u="none" cap="none" dirty="0" err="1">
                <a:cs typeface="Arial"/>
              </a:rPr>
              <a:t>coefficients</a:t>
            </a:r>
            <a:endParaRPr lang="nl-NL" u="none" cap="none" dirty="0">
              <a:cs typeface="Arial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0FE5585-F307-E3E7-6A65-EC0B6E4F2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11</a:t>
            </a:fld>
            <a:endParaRPr lang="en-GB" noProof="0"/>
          </a:p>
        </p:txBody>
      </p:sp>
      <p:pic>
        <p:nvPicPr>
          <p:cNvPr id="5" name="Afbeelding 4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78F48B94-5AF6-D6A9-ED32-E58B40289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068" y="1643587"/>
            <a:ext cx="4541332" cy="1624607"/>
          </a:xfrm>
          <a:prstGeom prst="rect">
            <a:avLst/>
          </a:prstGeom>
        </p:spPr>
      </p:pic>
      <p:pic>
        <p:nvPicPr>
          <p:cNvPr id="7" name="Afbeelding 6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43CEC62E-B8C9-B8D4-4C31-721012A437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27" y="1643587"/>
            <a:ext cx="4398064" cy="1651639"/>
          </a:xfrm>
          <a:prstGeom prst="rect">
            <a:avLst/>
          </a:prstGeom>
        </p:spPr>
      </p:pic>
      <p:pic>
        <p:nvPicPr>
          <p:cNvPr id="9" name="Afbeelding 8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1787EF55-F243-3D72-CB6A-145581DE31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8" y="1643587"/>
            <a:ext cx="4319672" cy="1713812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74993226-1C20-8BE6-624F-35EE292ACDB0}"/>
              </a:ext>
            </a:extLst>
          </p:cNvPr>
          <p:cNvGrpSpPr/>
          <p:nvPr/>
        </p:nvGrpSpPr>
        <p:grpSpPr>
          <a:xfrm>
            <a:off x="12392400" y="3238120"/>
            <a:ext cx="53640" cy="25920"/>
            <a:chOff x="12392400" y="3238120"/>
            <a:chExt cx="53640" cy="2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t 10">
                  <a:extLst>
                    <a:ext uri="{FF2B5EF4-FFF2-40B4-BE49-F238E27FC236}">
                      <a16:creationId xmlns:a16="http://schemas.microsoft.com/office/drawing/2014/main" id="{052146B0-4611-AAE3-DA1B-60A29AB53BB6}"/>
                    </a:ext>
                  </a:extLst>
                </p14:cNvPr>
                <p14:cNvContentPartPr/>
                <p14:nvPr/>
              </p14:nvContentPartPr>
              <p14:xfrm>
                <a:off x="12420120" y="3243520"/>
                <a:ext cx="5400" cy="20520"/>
              </p14:xfrm>
            </p:contentPart>
          </mc:Choice>
          <mc:Fallback xmlns="">
            <p:pic>
              <p:nvPicPr>
                <p:cNvPr id="11" name="Inkt 10">
                  <a:extLst>
                    <a:ext uri="{FF2B5EF4-FFF2-40B4-BE49-F238E27FC236}">
                      <a16:creationId xmlns:a16="http://schemas.microsoft.com/office/drawing/2014/main" id="{052146B0-4611-AAE3-DA1B-60A29AB53BB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411480" y="3234880"/>
                  <a:ext cx="23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t 11">
                  <a:extLst>
                    <a:ext uri="{FF2B5EF4-FFF2-40B4-BE49-F238E27FC236}">
                      <a16:creationId xmlns:a16="http://schemas.microsoft.com/office/drawing/2014/main" id="{77042405-10C6-57C1-44AB-BCE42EE9F277}"/>
                    </a:ext>
                  </a:extLst>
                </p14:cNvPr>
                <p14:cNvContentPartPr/>
                <p14:nvPr/>
              </p14:nvContentPartPr>
              <p14:xfrm>
                <a:off x="12426600" y="3238120"/>
                <a:ext cx="360" cy="360"/>
              </p14:xfrm>
            </p:contentPart>
          </mc:Choice>
          <mc:Fallback xmlns="">
            <p:pic>
              <p:nvPicPr>
                <p:cNvPr id="12" name="Inkt 11">
                  <a:extLst>
                    <a:ext uri="{FF2B5EF4-FFF2-40B4-BE49-F238E27FC236}">
                      <a16:creationId xmlns:a16="http://schemas.microsoft.com/office/drawing/2014/main" id="{77042405-10C6-57C1-44AB-BCE42EE9F2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417960" y="3229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t 12">
                  <a:extLst>
                    <a:ext uri="{FF2B5EF4-FFF2-40B4-BE49-F238E27FC236}">
                      <a16:creationId xmlns:a16="http://schemas.microsoft.com/office/drawing/2014/main" id="{722CD1F8-6F89-5E65-1135-2183DF42BAB0}"/>
                    </a:ext>
                  </a:extLst>
                </p14:cNvPr>
                <p14:cNvContentPartPr/>
                <p14:nvPr/>
              </p14:nvContentPartPr>
              <p14:xfrm>
                <a:off x="12405000" y="3254680"/>
                <a:ext cx="41040" cy="2880"/>
              </p14:xfrm>
            </p:contentPart>
          </mc:Choice>
          <mc:Fallback xmlns="">
            <p:pic>
              <p:nvPicPr>
                <p:cNvPr id="13" name="Inkt 12">
                  <a:extLst>
                    <a:ext uri="{FF2B5EF4-FFF2-40B4-BE49-F238E27FC236}">
                      <a16:creationId xmlns:a16="http://schemas.microsoft.com/office/drawing/2014/main" id="{722CD1F8-6F89-5E65-1135-2183DF42BAB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396360" y="3246040"/>
                  <a:ext cx="58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t 13">
                  <a:extLst>
                    <a:ext uri="{FF2B5EF4-FFF2-40B4-BE49-F238E27FC236}">
                      <a16:creationId xmlns:a16="http://schemas.microsoft.com/office/drawing/2014/main" id="{2C00EB7A-6620-F47D-0B56-E10788CD30C2}"/>
                    </a:ext>
                  </a:extLst>
                </p14:cNvPr>
                <p14:cNvContentPartPr/>
                <p14:nvPr/>
              </p14:nvContentPartPr>
              <p14:xfrm>
                <a:off x="12420120" y="3244600"/>
                <a:ext cx="3960" cy="360"/>
              </p14:xfrm>
            </p:contentPart>
          </mc:Choice>
          <mc:Fallback xmlns="">
            <p:pic>
              <p:nvPicPr>
                <p:cNvPr id="14" name="Inkt 13">
                  <a:extLst>
                    <a:ext uri="{FF2B5EF4-FFF2-40B4-BE49-F238E27FC236}">
                      <a16:creationId xmlns:a16="http://schemas.microsoft.com/office/drawing/2014/main" id="{2C00EB7A-6620-F47D-0B56-E10788CD30C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411480" y="3235600"/>
                  <a:ext cx="2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t 14">
                  <a:extLst>
                    <a:ext uri="{FF2B5EF4-FFF2-40B4-BE49-F238E27FC236}">
                      <a16:creationId xmlns:a16="http://schemas.microsoft.com/office/drawing/2014/main" id="{3B6C6D2A-89B2-BBFD-1D97-B2BDE33AF58B}"/>
                    </a:ext>
                  </a:extLst>
                </p14:cNvPr>
                <p14:cNvContentPartPr/>
                <p14:nvPr/>
              </p14:nvContentPartPr>
              <p14:xfrm>
                <a:off x="12392400" y="3238120"/>
                <a:ext cx="41040" cy="2880"/>
              </p14:xfrm>
            </p:contentPart>
          </mc:Choice>
          <mc:Fallback xmlns="">
            <p:pic>
              <p:nvPicPr>
                <p:cNvPr id="15" name="Inkt 14">
                  <a:extLst>
                    <a:ext uri="{FF2B5EF4-FFF2-40B4-BE49-F238E27FC236}">
                      <a16:creationId xmlns:a16="http://schemas.microsoft.com/office/drawing/2014/main" id="{3B6C6D2A-89B2-BBFD-1D97-B2BDE33AF5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383400" y="3229480"/>
                  <a:ext cx="58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t 15">
                  <a:extLst>
                    <a:ext uri="{FF2B5EF4-FFF2-40B4-BE49-F238E27FC236}">
                      <a16:creationId xmlns:a16="http://schemas.microsoft.com/office/drawing/2014/main" id="{44E09097-34E3-8301-3159-4859D005A575}"/>
                    </a:ext>
                  </a:extLst>
                </p14:cNvPr>
                <p14:cNvContentPartPr/>
                <p14:nvPr/>
              </p14:nvContentPartPr>
              <p14:xfrm>
                <a:off x="12420120" y="3244600"/>
                <a:ext cx="23760" cy="360"/>
              </p14:xfrm>
            </p:contentPart>
          </mc:Choice>
          <mc:Fallback xmlns="">
            <p:pic>
              <p:nvPicPr>
                <p:cNvPr id="16" name="Inkt 15">
                  <a:extLst>
                    <a:ext uri="{FF2B5EF4-FFF2-40B4-BE49-F238E27FC236}">
                      <a16:creationId xmlns:a16="http://schemas.microsoft.com/office/drawing/2014/main" id="{44E09097-34E3-8301-3159-4859D005A5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411480" y="3235600"/>
                  <a:ext cx="414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AFD7C47F-77D2-5E19-ECAF-795E79BA98A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3876" y="4187754"/>
            <a:ext cx="13750922" cy="2919510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76C4281A-673A-62CB-E133-4353D7E86E4D}"/>
              </a:ext>
            </a:extLst>
          </p:cNvPr>
          <p:cNvSpPr txBox="1"/>
          <p:nvPr/>
        </p:nvSpPr>
        <p:spPr>
          <a:xfrm>
            <a:off x="2365252" y="8826668"/>
            <a:ext cx="13691807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 err="1">
                <a:solidFill>
                  <a:schemeClr val="bg1">
                    <a:lumMod val="50000"/>
                  </a:schemeClr>
                </a:solidFill>
              </a:rPr>
              <a:t>Phys.Rev.D</a:t>
            </a:r>
            <a:r>
              <a:rPr lang="nl-BE" sz="2500" dirty="0">
                <a:solidFill>
                  <a:schemeClr val="bg1">
                    <a:lumMod val="50000"/>
                  </a:schemeClr>
                </a:solidFill>
              </a:rPr>
              <a:t> 84 (2011) 034008</a:t>
            </a: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2598577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9146A-AE08-4430-5542-5085F41A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none" cap="none" dirty="0">
                <a:cs typeface="Arial"/>
              </a:rPr>
              <a:t>Summary </a:t>
            </a:r>
            <a:r>
              <a:rPr lang="nl-NL" u="none" cap="none" dirty="0" err="1">
                <a:cs typeface="Arial"/>
              </a:rPr>
              <a:t>and</a:t>
            </a:r>
            <a:r>
              <a:rPr lang="nl-NL" u="none" cap="none" dirty="0">
                <a:cs typeface="Arial"/>
              </a:rPr>
              <a:t> outlook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990903-072D-549D-ED6E-48D5C012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12</a:t>
            </a:fld>
            <a:endParaRPr lang="en-GB" noProof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B55E60A-D8AF-D538-BE8B-494CF3205094}"/>
              </a:ext>
            </a:extLst>
          </p:cNvPr>
          <p:cNvSpPr txBox="1"/>
          <p:nvPr/>
        </p:nvSpPr>
        <p:spPr>
          <a:xfrm>
            <a:off x="708221" y="1348833"/>
            <a:ext cx="7972570" cy="66724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4000" dirty="0">
                <a:cs typeface="Arial"/>
              </a:rPr>
              <a:t> </a:t>
            </a:r>
            <a:r>
              <a:rPr lang="nl-NL" sz="4000" b="1" dirty="0">
                <a:cs typeface="Arial"/>
              </a:rPr>
              <a:t>Summary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 err="1">
                <a:cs typeface="Arial"/>
              </a:rPr>
              <a:t>Implemented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polarization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fractions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for</a:t>
            </a:r>
            <a:r>
              <a:rPr lang="nl-NL" sz="4000" dirty="0">
                <a:cs typeface="Arial"/>
              </a:rPr>
              <a:t> W &amp; Z </a:t>
            </a:r>
            <a:r>
              <a:rPr lang="nl-NL" sz="4000" dirty="0" err="1">
                <a:cs typeface="Arial"/>
              </a:rPr>
              <a:t>bosons</a:t>
            </a:r>
            <a:r>
              <a:rPr lang="nl-NL" sz="4000" dirty="0">
                <a:cs typeface="Arial"/>
              </a:rPr>
              <a:t> in MATRIX -&gt; 4 / 80 parameters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 err="1">
                <a:cs typeface="Arial"/>
              </a:rPr>
              <a:t>Ran</a:t>
            </a:r>
            <a:r>
              <a:rPr lang="nl-NL" sz="4000" dirty="0">
                <a:cs typeface="Arial"/>
              </a:rPr>
              <a:t> LO </a:t>
            </a:r>
            <a:r>
              <a:rPr lang="nl-NL" sz="4000" dirty="0" err="1">
                <a:cs typeface="Arial"/>
              </a:rPr>
              <a:t>and</a:t>
            </a:r>
            <a:r>
              <a:rPr lang="nl-NL" sz="4000" dirty="0">
                <a:cs typeface="Arial"/>
              </a:rPr>
              <a:t> NLO </a:t>
            </a:r>
            <a:r>
              <a:rPr lang="nl-NL" sz="4000" dirty="0" err="1">
                <a:cs typeface="Arial"/>
              </a:rPr>
              <a:t>calculations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with</a:t>
            </a:r>
            <a:r>
              <a:rPr lang="nl-NL" sz="4000" dirty="0">
                <a:cs typeface="Arial"/>
              </a:rPr>
              <a:t> MATRIX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 err="1">
                <a:cs typeface="Arial"/>
              </a:rPr>
              <a:t>Prepared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ColumnFlow</a:t>
            </a:r>
            <a:r>
              <a:rPr lang="nl-NL" sz="4000" dirty="0">
                <a:cs typeface="Arial"/>
              </a:rPr>
              <a:t> &amp; MADGRAPH </a:t>
            </a:r>
            <a:r>
              <a:rPr lang="nl-NL" sz="4000" dirty="0" err="1">
                <a:cs typeface="Arial"/>
              </a:rPr>
              <a:t>for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comparison</a:t>
            </a:r>
            <a:endParaRPr lang="nl-NL" sz="4000" dirty="0"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 err="1">
                <a:cs typeface="Arial"/>
              </a:rPr>
              <a:t>Defined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the</a:t>
            </a:r>
            <a:r>
              <a:rPr lang="nl-NL" sz="4000" dirty="0">
                <a:cs typeface="Arial"/>
              </a:rPr>
              <a:t> azimuthal </a:t>
            </a:r>
            <a:r>
              <a:rPr lang="nl-NL" sz="4000" dirty="0" err="1">
                <a:cs typeface="Arial"/>
              </a:rPr>
              <a:t>angle</a:t>
            </a:r>
            <a:endParaRPr lang="nl-NL" sz="4000" dirty="0">
              <a:cs typeface="Arial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903AC0D-8F0F-287C-363D-5962CF963C8B}"/>
              </a:ext>
            </a:extLst>
          </p:cNvPr>
          <p:cNvSpPr txBox="1"/>
          <p:nvPr/>
        </p:nvSpPr>
        <p:spPr>
          <a:xfrm>
            <a:off x="8674678" y="1348833"/>
            <a:ext cx="7972570" cy="74110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4000" b="1" dirty="0">
                <a:cs typeface="Arial"/>
              </a:rPr>
              <a:t> Outlook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 err="1">
                <a:cs typeface="Arial"/>
              </a:rPr>
              <a:t>Implement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the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polar</a:t>
            </a:r>
            <a:r>
              <a:rPr lang="nl-NL" sz="4000" dirty="0">
                <a:cs typeface="Arial"/>
              </a:rPr>
              <a:t> &amp; azimuthal </a:t>
            </a:r>
            <a:r>
              <a:rPr lang="nl-NL" sz="4000" dirty="0" err="1">
                <a:cs typeface="Arial"/>
              </a:rPr>
              <a:t>angles</a:t>
            </a:r>
            <a:r>
              <a:rPr lang="nl-NL" sz="4000" dirty="0">
                <a:cs typeface="Arial"/>
              </a:rPr>
              <a:t> in MATRIX &amp; MADGRAPH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 err="1">
                <a:cs typeface="Arial"/>
              </a:rPr>
              <a:t>Compare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results</a:t>
            </a:r>
            <a:r>
              <a:rPr lang="nl-NL" sz="4000" dirty="0">
                <a:cs typeface="Arial"/>
              </a:rPr>
              <a:t> of MATRIX &amp; MADGRAPH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>
                <a:cs typeface="Arial"/>
              </a:rPr>
              <a:t>Extract </a:t>
            </a:r>
            <a:r>
              <a:rPr lang="nl-NL" sz="4000" dirty="0" err="1">
                <a:cs typeface="Arial"/>
              </a:rPr>
              <a:t>polarization</a:t>
            </a:r>
            <a:r>
              <a:rPr lang="nl-NL" sz="4000" dirty="0">
                <a:cs typeface="Arial"/>
              </a:rPr>
              <a:t> &amp; </a:t>
            </a:r>
            <a:r>
              <a:rPr lang="nl-NL" sz="4000" dirty="0" err="1">
                <a:cs typeface="Arial"/>
              </a:rPr>
              <a:t>correlation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coefficients</a:t>
            </a:r>
            <a:endParaRPr lang="nl-NL" sz="4000" dirty="0"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4000" dirty="0" err="1">
                <a:cs typeface="Arial"/>
              </a:rPr>
              <a:t>Evaluate</a:t>
            </a:r>
            <a:r>
              <a:rPr lang="nl-NL" sz="4000" dirty="0">
                <a:cs typeface="Arial"/>
              </a:rPr>
              <a:t> </a:t>
            </a:r>
            <a:r>
              <a:rPr lang="nl-NL" sz="4000" dirty="0" err="1">
                <a:cs typeface="Arial"/>
              </a:rPr>
              <a:t>observables</a:t>
            </a:r>
            <a:r>
              <a:rPr lang="nl-NL" sz="4000" dirty="0">
                <a:cs typeface="Arial"/>
              </a:rPr>
              <a:t> at detector level</a:t>
            </a:r>
          </a:p>
        </p:txBody>
      </p:sp>
    </p:spTree>
    <p:extLst>
      <p:ext uri="{BB962C8B-B14F-4D97-AF65-F5344CB8AC3E}">
        <p14:creationId xmlns:p14="http://schemas.microsoft.com/office/powerpoint/2010/main" val="312042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500" dirty="0"/>
              <a:t>Gill Jacobs</a:t>
            </a:r>
            <a:br>
              <a:rPr lang="en-GB" dirty="0"/>
            </a:br>
            <a:r>
              <a:rPr lang="en-GB" dirty="0">
                <a:uFill>
                  <a:solidFill>
                    <a:prstClr val="white"/>
                  </a:solidFill>
                </a:uFill>
                <a:cs typeface="Arial"/>
              </a:rPr>
              <a:t>Master Student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Elementary Particle Physics and Gravity</a:t>
            </a:r>
            <a:br>
              <a:rPr lang="en-GB" cap="all" dirty="0"/>
            </a:br>
            <a:br>
              <a:rPr lang="en-GB" dirty="0"/>
            </a:br>
            <a:r>
              <a:rPr lang="en-GB" dirty="0"/>
              <a:t>E	 Gill.Jacobs@ugent.be</a:t>
            </a:r>
            <a:br>
              <a:rPr lang="en-GB" dirty="0"/>
            </a:br>
            <a:r>
              <a:rPr lang="en-GB" dirty="0"/>
              <a:t>M	 +32 489 00 58 05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www.ugent.be</a:t>
            </a:r>
            <a:br>
              <a:rPr lang="en-GB" dirty="0"/>
            </a:br>
            <a:endParaRPr lang="en-GB">
              <a:uFill>
                <a:solidFill>
                  <a:prstClr val="white"/>
                </a:solidFill>
              </a:uFill>
              <a:cs typeface="Arial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Universiteit Gent</a:t>
            </a:r>
            <a:br>
              <a:rPr lang="nl-NL"/>
            </a:br>
            <a:r>
              <a:rPr lang="nl-NL"/>
              <a:t>@ugent</a:t>
            </a:r>
          </a:p>
          <a:p>
            <a:r>
              <a:rPr lang="nl-NL"/>
              <a:t>@ugent</a:t>
            </a:r>
            <a:br>
              <a:rPr lang="nl-NL"/>
            </a:br>
            <a:r>
              <a:rPr lang="nl-NL" err="1"/>
              <a:t>Ghent</a:t>
            </a:r>
            <a:r>
              <a:rPr lang="nl-NL"/>
              <a:t> University</a:t>
            </a:r>
          </a:p>
          <a:p>
            <a:endParaRPr lang="nl-NL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3161604"/>
            <a:ext cx="280417" cy="335281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D8855CE0-DA1E-47E6-9AFE-EA2A510D6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51" y="4122000"/>
            <a:ext cx="280643" cy="280800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50788195-BE0F-443B-A2BC-32526DC61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51" y="4560042"/>
            <a:ext cx="280417" cy="280417"/>
          </a:xfrm>
          <a:prstGeom prst="rect">
            <a:avLst/>
          </a:prstGeom>
        </p:spPr>
      </p:pic>
      <p:pic>
        <p:nvPicPr>
          <p:cNvPr id="3" name="Picture Placeholder 27">
            <a:hlinkClick r:id="rId5"/>
            <a:extLst>
              <a:ext uri="{FF2B5EF4-FFF2-40B4-BE49-F238E27FC236}">
                <a16:creationId xmlns:a16="http://schemas.microsoft.com/office/drawing/2014/main" id="{B43B96B5-64D3-0B01-64BE-8A9A9A013AA1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20" b="220"/>
          <a:stretch>
            <a:fillRect/>
          </a:stretch>
        </p:blipFill>
        <p:spPr>
          <a:xfrm>
            <a:off x="8706929" y="3669791"/>
            <a:ext cx="280417" cy="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7A4558-7E26-3AA4-DB41-029E40A14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t">
            <a:normAutofit/>
          </a:bodyPr>
          <a:lstStyle/>
          <a:p>
            <a:r>
              <a:rPr lang="nl-NL" u="none" cap="none" dirty="0" err="1"/>
              <a:t>Particle</a:t>
            </a:r>
            <a:r>
              <a:rPr lang="nl-NL" u="none" cap="none" dirty="0"/>
              <a:t> </a:t>
            </a:r>
            <a:r>
              <a:rPr lang="nl-NL" u="none" cap="none" dirty="0" err="1"/>
              <a:t>physics</a:t>
            </a:r>
            <a:r>
              <a:rPr lang="nl-NL" u="none" cap="none" dirty="0"/>
              <a:t> </a:t>
            </a:r>
            <a:r>
              <a:rPr lang="nl-NL" u="none" cap="none" dirty="0" err="1"/>
              <a:t>and</a:t>
            </a:r>
            <a:r>
              <a:rPr lang="nl-NL" u="none" cap="none" dirty="0"/>
              <a:t> </a:t>
            </a:r>
            <a:r>
              <a:rPr lang="nl-NL" u="none" cap="none" dirty="0" err="1"/>
              <a:t>entanglement</a:t>
            </a:r>
            <a:endParaRPr lang="nl-NL" u="none" dirty="0">
              <a:cs typeface="Arial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8FE494E-0E2E-C24A-B7AB-06FB10DA6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2</a:t>
            </a:fld>
            <a:endParaRPr lang="en-GB" noProof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E81D2A0-5447-AFE1-9A8A-A385AF363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5252" y="1457414"/>
            <a:ext cx="6447775" cy="4443439"/>
          </a:xfrm>
        </p:spPr>
      </p:pic>
      <p:pic>
        <p:nvPicPr>
          <p:cNvPr id="6" name="Afbeelding 5" descr="Afbeelding met tekst, schermopname, Lettertype, software&#10;&#10;Automatisch gegenereerde beschrijving">
            <a:extLst>
              <a:ext uri="{FF2B5EF4-FFF2-40B4-BE49-F238E27FC236}">
                <a16:creationId xmlns:a16="http://schemas.microsoft.com/office/drawing/2014/main" id="{C089A3CA-7B11-2A46-03C8-A9B91F430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755" y="1354234"/>
            <a:ext cx="6241304" cy="7047095"/>
          </a:xfrm>
          <a:prstGeom prst="rect">
            <a:avLst/>
          </a:prstGeom>
        </p:spPr>
      </p:pic>
      <p:pic>
        <p:nvPicPr>
          <p:cNvPr id="7" name="Afbeelding 6" descr="Afbeelding met tekst, Lettertype, schermopname, lijn&#10;&#10;Automatisch gegenereerde beschrijving">
            <a:extLst>
              <a:ext uri="{FF2B5EF4-FFF2-40B4-BE49-F238E27FC236}">
                <a16:creationId xmlns:a16="http://schemas.microsoft.com/office/drawing/2014/main" id="{EE29B8DC-0FF1-9FAB-3049-CA883EF190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999" b="22294"/>
          <a:stretch/>
        </p:blipFill>
        <p:spPr>
          <a:xfrm>
            <a:off x="1840943" y="6482442"/>
            <a:ext cx="7509060" cy="166551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0F4D5D6-6724-AF41-7A3E-5A7471138E7B}"/>
              </a:ext>
            </a:extLst>
          </p:cNvPr>
          <p:cNvSpPr txBox="1"/>
          <p:nvPr/>
        </p:nvSpPr>
        <p:spPr>
          <a:xfrm>
            <a:off x="2365252" y="8826668"/>
            <a:ext cx="13691807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>
                <a:solidFill>
                  <a:schemeClr val="bg1">
                    <a:lumMod val="50000"/>
                  </a:schemeClr>
                </a:solidFill>
              </a:rPr>
              <a:t>https://cerncourier.com/a/highest-energy-observation-of-entanglement/</a:t>
            </a:r>
            <a:br>
              <a:rPr lang="nl-BE" sz="2500" dirty="0"/>
            </a:b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420271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1309F-DC17-2709-147E-53ED5460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t">
            <a:normAutofit/>
          </a:bodyPr>
          <a:lstStyle/>
          <a:p>
            <a:r>
              <a:rPr lang="nl-NL" u="none" cap="none" dirty="0"/>
              <a:t>WZ </a:t>
            </a:r>
            <a:r>
              <a:rPr lang="nl-NL" u="none" cap="none" dirty="0" err="1"/>
              <a:t>self-interaction</a:t>
            </a:r>
            <a:endParaRPr lang="nl-NL" u="none" cap="non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265C8D7-A2CA-6052-0638-2C84B4292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3</a:t>
            </a:fld>
            <a:endParaRPr lang="en-GB" noProof="0"/>
          </a:p>
        </p:txBody>
      </p:sp>
      <p:pic>
        <p:nvPicPr>
          <p:cNvPr id="5" name="Afbeelding 4" descr="Afbeelding met diagram, lijn&#10;&#10;Automatisch gegenereerde beschrijving">
            <a:extLst>
              <a:ext uri="{FF2B5EF4-FFF2-40B4-BE49-F238E27FC236}">
                <a16:creationId xmlns:a16="http://schemas.microsoft.com/office/drawing/2014/main" id="{3C8DBF67-42A6-EA3F-8B3A-193A88EB9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67" y="1494384"/>
            <a:ext cx="5193932" cy="3532562"/>
          </a:xfrm>
          <a:prstGeom prst="rect">
            <a:avLst/>
          </a:prstGeom>
        </p:spPr>
      </p:pic>
      <p:pic>
        <p:nvPicPr>
          <p:cNvPr id="6" name="Afbeelding 5" descr="Afbeelding met diagram, lijn, Lettertype&#10;&#10;Automatisch gegenereerde beschrijving">
            <a:extLst>
              <a:ext uri="{FF2B5EF4-FFF2-40B4-BE49-F238E27FC236}">
                <a16:creationId xmlns:a16="http://schemas.microsoft.com/office/drawing/2014/main" id="{5BB11FC4-1FB0-B736-410E-A9A649383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638" y="5376008"/>
            <a:ext cx="5261398" cy="3532562"/>
          </a:xfrm>
          <a:prstGeom prst="rect">
            <a:avLst/>
          </a:prstGeom>
        </p:spPr>
      </p:pic>
      <p:pic>
        <p:nvPicPr>
          <p:cNvPr id="11" name="Afbeelding 10" descr="Afbeelding met diagram, lijn&#10;&#10;Automatisch gegenereerde beschrijving">
            <a:extLst>
              <a:ext uri="{FF2B5EF4-FFF2-40B4-BE49-F238E27FC236}">
                <a16:creationId xmlns:a16="http://schemas.microsoft.com/office/drawing/2014/main" id="{406B4C34-5D0A-060C-69B9-BB23244AC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688" y="1115693"/>
            <a:ext cx="5773820" cy="38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8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29797-4897-C7E9-BF8E-0398DD01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t">
            <a:normAutofit/>
          </a:bodyPr>
          <a:lstStyle/>
          <a:p>
            <a:r>
              <a:rPr lang="nl-NL" sz="5000" u="none" cap="none" dirty="0"/>
              <a:t>How </a:t>
            </a:r>
            <a:r>
              <a:rPr lang="nl-NL" sz="5000" u="none" cap="none" dirty="0" err="1"/>
              <a:t>to</a:t>
            </a:r>
            <a:r>
              <a:rPr lang="nl-NL" sz="5000" u="none" cap="none" dirty="0"/>
              <a:t> </a:t>
            </a:r>
            <a:r>
              <a:rPr lang="nl-NL" sz="5000" u="none" cap="none" dirty="0" err="1"/>
              <a:t>measure</a:t>
            </a:r>
            <a:r>
              <a:rPr lang="nl-NL" sz="5000" u="none" cap="none" dirty="0"/>
              <a:t> WZ events</a:t>
            </a:r>
            <a:endParaRPr lang="nl-NL" sz="5000" u="none" cap="none" dirty="0">
              <a:cs typeface="Arial"/>
            </a:endParaRPr>
          </a:p>
        </p:txBody>
      </p:sp>
      <p:pic>
        <p:nvPicPr>
          <p:cNvPr id="5" name="Tijdelijke aanduiding voor afbeelding 4" descr="Afbeelding met tekst, schermopname, diagram, lijn&#10;&#10;Automatisch gegenereerde beschrijving">
            <a:extLst>
              <a:ext uri="{FF2B5EF4-FFF2-40B4-BE49-F238E27FC236}">
                <a16:creationId xmlns:a16="http://schemas.microsoft.com/office/drawing/2014/main" id="{DC6877AA-D079-CEBC-4C75-C1DFFF53A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5739472" y="1940832"/>
            <a:ext cx="5784065" cy="6995995"/>
          </a:xfrm>
          <a:noFill/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F8F3923-8AB5-C629-6A53-426B1E45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4</a:t>
            </a:fld>
            <a:endParaRPr lang="en-GB" noProof="0"/>
          </a:p>
        </p:txBody>
      </p:sp>
      <p:pic>
        <p:nvPicPr>
          <p:cNvPr id="4" name="Afbeelding 3" descr="Afbeelding met tekst, schermopname, diagram, lijn&#10;&#10;Automatisch gegenereerde beschrijving">
            <a:extLst>
              <a:ext uri="{FF2B5EF4-FFF2-40B4-BE49-F238E27FC236}">
                <a16:creationId xmlns:a16="http://schemas.microsoft.com/office/drawing/2014/main" id="{5A4E7944-ABDD-8F78-030C-59819FD1B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284" y="1940919"/>
            <a:ext cx="5540203" cy="699633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FC5E940-13D0-20F6-4DD3-1E4F45CA45E7}"/>
              </a:ext>
            </a:extLst>
          </p:cNvPr>
          <p:cNvSpPr txBox="1"/>
          <p:nvPr/>
        </p:nvSpPr>
        <p:spPr>
          <a:xfrm>
            <a:off x="628498" y="1391211"/>
            <a:ext cx="5112923" cy="80921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nl-NL" sz="3600" dirty="0">
                <a:cs typeface="Arial"/>
              </a:rPr>
              <a:t>We select </a:t>
            </a:r>
            <a:r>
              <a:rPr lang="nl-NL" sz="3600" dirty="0" err="1">
                <a:cs typeface="Arial"/>
              </a:rPr>
              <a:t>the</a:t>
            </a:r>
            <a:r>
              <a:rPr lang="nl-NL" sz="3600" dirty="0">
                <a:cs typeface="Arial"/>
              </a:rPr>
              <a:t> </a:t>
            </a:r>
            <a:r>
              <a:rPr lang="nl-NL" sz="3600" dirty="0" err="1">
                <a:cs typeface="Arial"/>
              </a:rPr>
              <a:t>following</a:t>
            </a:r>
            <a:r>
              <a:rPr lang="nl-NL" sz="3600" dirty="0">
                <a:cs typeface="Arial"/>
              </a:rPr>
              <a:t> events: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3600" dirty="0" err="1">
                <a:cs typeface="Arial"/>
              </a:rPr>
              <a:t>Exactly</a:t>
            </a:r>
            <a:r>
              <a:rPr lang="nl-NL" sz="3600" dirty="0">
                <a:cs typeface="Arial"/>
              </a:rPr>
              <a:t> 3 </a:t>
            </a:r>
            <a:r>
              <a:rPr lang="nl-NL" sz="3600" dirty="0" err="1">
                <a:cs typeface="Arial"/>
              </a:rPr>
              <a:t>leptons</a:t>
            </a:r>
            <a:r>
              <a:rPr lang="nl-NL" sz="3600" dirty="0">
                <a:cs typeface="Arial"/>
              </a:rPr>
              <a:t> (</a:t>
            </a:r>
            <a:r>
              <a:rPr lang="nl-NL" sz="3600" dirty="0" err="1">
                <a:cs typeface="Arial"/>
              </a:rPr>
              <a:t>electrons</a:t>
            </a:r>
            <a:r>
              <a:rPr lang="nl-NL" sz="3600" dirty="0">
                <a:cs typeface="Arial"/>
              </a:rPr>
              <a:t> or </a:t>
            </a:r>
            <a:r>
              <a:rPr lang="nl-NL" sz="3600" dirty="0" err="1">
                <a:cs typeface="Arial"/>
              </a:rPr>
              <a:t>muons</a:t>
            </a:r>
            <a:r>
              <a:rPr lang="nl-NL" sz="3600" dirty="0">
                <a:cs typeface="Arial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3600" dirty="0" err="1">
                <a:cs typeface="Arial"/>
              </a:rPr>
              <a:t>Exactly</a:t>
            </a:r>
            <a:r>
              <a:rPr lang="nl-NL" sz="3600" dirty="0">
                <a:cs typeface="Arial"/>
              </a:rPr>
              <a:t> 1 </a:t>
            </a:r>
            <a:r>
              <a:rPr lang="nl-NL" sz="3600" dirty="0" err="1">
                <a:cs typeface="Arial"/>
              </a:rPr>
              <a:t>opposite-sign</a:t>
            </a:r>
            <a:r>
              <a:rPr lang="nl-NL" sz="3600" dirty="0">
                <a:cs typeface="Arial"/>
              </a:rPr>
              <a:t> pair of </a:t>
            </a:r>
            <a:r>
              <a:rPr lang="nl-NL" sz="3600" dirty="0" err="1">
                <a:cs typeface="Arial"/>
              </a:rPr>
              <a:t>same</a:t>
            </a:r>
            <a:r>
              <a:rPr lang="nl-NL" sz="3600" dirty="0">
                <a:cs typeface="Arial"/>
              </a:rPr>
              <a:t>-flavour </a:t>
            </a:r>
            <a:r>
              <a:rPr lang="nl-NL" sz="3600" dirty="0" err="1">
                <a:cs typeface="Arial"/>
              </a:rPr>
              <a:t>leptons</a:t>
            </a:r>
            <a:r>
              <a:rPr lang="nl-NL" sz="3600" dirty="0">
                <a:cs typeface="Arial"/>
              </a:rPr>
              <a:t> </a:t>
            </a:r>
            <a:r>
              <a:rPr lang="nl-NL" sz="3600" dirty="0" err="1">
                <a:cs typeface="Arial"/>
              </a:rPr>
              <a:t>with</a:t>
            </a:r>
            <a:r>
              <a:rPr lang="nl-NL" sz="3600" dirty="0">
                <a:cs typeface="Arial"/>
              </a:rPr>
              <a:t> invariant </a:t>
            </a:r>
            <a:r>
              <a:rPr lang="nl-NL" sz="3600" dirty="0" err="1">
                <a:cs typeface="Arial"/>
              </a:rPr>
              <a:t>mass</a:t>
            </a:r>
            <a:r>
              <a:rPr lang="nl-NL" sz="3600" dirty="0">
                <a:cs typeface="Arial"/>
              </a:rPr>
              <a:t> M(</a:t>
            </a:r>
            <a:r>
              <a:rPr lang="nl-NL" sz="3600" dirty="0"/>
              <a:t>ℓℓ) ~ M(Z)</a:t>
            </a:r>
            <a:endParaRPr lang="nl-NL" sz="3600" dirty="0"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NL" sz="3600" dirty="0" err="1">
                <a:cs typeface="Arial"/>
              </a:rPr>
              <a:t>p</a:t>
            </a:r>
            <a:r>
              <a:rPr lang="nl-NL" sz="3600" baseline="-25000" dirty="0" err="1">
                <a:cs typeface="Arial"/>
              </a:rPr>
              <a:t>T</a:t>
            </a:r>
            <a:r>
              <a:rPr lang="nl-NL" sz="3600" baseline="30000" dirty="0" err="1">
                <a:cs typeface="Arial"/>
              </a:rPr>
              <a:t>miss</a:t>
            </a:r>
            <a:r>
              <a:rPr lang="nl-NL" sz="3600" dirty="0">
                <a:cs typeface="Arial"/>
              </a:rPr>
              <a:t> &gt; 30 </a:t>
            </a:r>
            <a:r>
              <a:rPr lang="nl-NL" sz="3600" dirty="0" err="1">
                <a:cs typeface="Arial"/>
              </a:rPr>
              <a:t>GeV</a:t>
            </a:r>
            <a:endParaRPr lang="nl-NL" sz="3600" dirty="0">
              <a:cs typeface="Arial"/>
            </a:endParaRPr>
          </a:p>
          <a:p>
            <a:pPr>
              <a:lnSpc>
                <a:spcPct val="120000"/>
              </a:lnSpc>
            </a:pPr>
            <a:endParaRPr lang="nl-NL" sz="2550" dirty="0"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sz="2500" dirty="0"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endParaRPr lang="nl-NL" sz="2500" dirty="0">
              <a:cs typeface="Arial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D4F8371-4F89-273C-9773-FE79A52EBC8B}"/>
              </a:ext>
            </a:extLst>
          </p:cNvPr>
          <p:cNvSpPr txBox="1"/>
          <p:nvPr/>
        </p:nvSpPr>
        <p:spPr>
          <a:xfrm>
            <a:off x="2365252" y="8826668"/>
            <a:ext cx="13691807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>
                <a:solidFill>
                  <a:schemeClr val="bg1">
                    <a:lumMod val="50000"/>
                  </a:schemeClr>
                </a:solidFill>
              </a:rPr>
              <a:t> JHEP 12 (2024) 120</a:t>
            </a:r>
            <a:br>
              <a:rPr lang="nl-BE" sz="2500" dirty="0"/>
            </a:b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398091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3426D-23E6-C453-3022-0314BA6C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t">
            <a:normAutofit/>
          </a:bodyPr>
          <a:lstStyle/>
          <a:p>
            <a:r>
              <a:rPr lang="nl-NL" u="none" cap="none" dirty="0" err="1"/>
              <a:t>Previous</a:t>
            </a:r>
            <a:r>
              <a:rPr lang="nl-NL" u="none" cap="none" dirty="0"/>
              <a:t> CMS </a:t>
            </a:r>
            <a:r>
              <a:rPr lang="nl-NL" u="none" cap="none" dirty="0" err="1"/>
              <a:t>results</a:t>
            </a:r>
            <a:r>
              <a:rPr lang="nl-NL" u="none" cap="none" dirty="0"/>
              <a:t>: </a:t>
            </a:r>
            <a:r>
              <a:rPr lang="nl-NL" u="none" cap="none" dirty="0" err="1"/>
              <a:t>polarization</a:t>
            </a:r>
            <a:r>
              <a:rPr lang="nl-NL" u="none" cap="none" dirty="0"/>
              <a:t> </a:t>
            </a:r>
            <a:r>
              <a:rPr lang="nl-NL" u="none" cap="none" dirty="0" err="1"/>
              <a:t>fractions</a:t>
            </a:r>
            <a:endParaRPr lang="nl-NL" u="none" cap="none" dirty="0" err="1">
              <a:cs typeface="Arial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D8B680C-4EC0-FA01-CFD2-5AD03B80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5</a:t>
            </a:fld>
            <a:endParaRPr lang="en-GB" noProof="0"/>
          </a:p>
        </p:txBody>
      </p:sp>
      <p:pic>
        <p:nvPicPr>
          <p:cNvPr id="7" name="Tijdelijke aanduiding voor inhoud 6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3503F505-641B-B9B5-F8FD-B7A927CEA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981" y="3533323"/>
            <a:ext cx="7413636" cy="5414751"/>
          </a:xfrm>
        </p:spPr>
      </p:pic>
      <p:pic>
        <p:nvPicPr>
          <p:cNvPr id="8" name="Afbeelding 7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B0220E41-993E-857A-85E2-34E80FAC8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935" y="3548646"/>
            <a:ext cx="7400143" cy="5414750"/>
          </a:xfrm>
          <a:prstGeom prst="rect">
            <a:avLst/>
          </a:prstGeom>
        </p:spPr>
      </p:pic>
      <p:pic>
        <p:nvPicPr>
          <p:cNvPr id="4" name="Afbeelding 3" descr="Afbeelding met lijn, diagram, Perceel&#10;&#10;Automatisch gegenereerde beschrijving">
            <a:extLst>
              <a:ext uri="{FF2B5EF4-FFF2-40B4-BE49-F238E27FC236}">
                <a16:creationId xmlns:a16="http://schemas.microsoft.com/office/drawing/2014/main" id="{CDC94E9E-1BEE-1D76-09AF-777C69DB3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324" y="968433"/>
            <a:ext cx="2936693" cy="257812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4874B56-F32B-85EC-FA38-AFC4A13D20B2}"/>
              </a:ext>
            </a:extLst>
          </p:cNvPr>
          <p:cNvSpPr txBox="1"/>
          <p:nvPr/>
        </p:nvSpPr>
        <p:spPr>
          <a:xfrm>
            <a:off x="2365252" y="8826668"/>
            <a:ext cx="13691807" cy="14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 err="1">
                <a:solidFill>
                  <a:schemeClr val="bg1">
                    <a:lumMod val="50000"/>
                  </a:schemeClr>
                </a:solidFill>
              </a:rPr>
              <a:t>Eur.Phys.J.C</a:t>
            </a:r>
            <a:r>
              <a:rPr lang="nl-BE" sz="2500" dirty="0">
                <a:solidFill>
                  <a:schemeClr val="bg1">
                    <a:lumMod val="50000"/>
                  </a:schemeClr>
                </a:solidFill>
              </a:rPr>
              <a:t> 79 (2019) 6, 535</a:t>
            </a:r>
            <a:br>
              <a:rPr lang="nl-BE" sz="25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BE" sz="2500" dirty="0">
                <a:solidFill>
                  <a:schemeClr val="bg1">
                    <a:lumMod val="50000"/>
                  </a:schemeClr>
                </a:solidFill>
              </a:rPr>
              <a:t>JHEP 12 (2024) 120</a:t>
            </a:r>
            <a:br>
              <a:rPr lang="nl-BE" sz="2500" dirty="0"/>
            </a:b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223885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BBC44-DEC8-322A-8CFB-991E81A9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ctr">
            <a:normAutofit/>
          </a:bodyPr>
          <a:lstStyle/>
          <a:p>
            <a:r>
              <a:rPr lang="nl-NL" u="none" cap="none" dirty="0"/>
              <a:t>MATRIX </a:t>
            </a:r>
            <a:r>
              <a:rPr lang="nl-NL" u="none" cap="none" dirty="0" err="1"/>
              <a:t>results</a:t>
            </a:r>
            <a:endParaRPr lang="nl-NL" u="none" cap="none" dirty="0">
              <a:cs typeface="Arial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5FF2125-AAD5-2002-A9B7-8F870DFC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6</a:t>
            </a:fld>
            <a:endParaRPr lang="en-GB" noProof="0"/>
          </a:p>
        </p:txBody>
      </p:sp>
      <p:pic>
        <p:nvPicPr>
          <p:cNvPr id="12" name="Tijdelijke aanduiding voor inhoud 11" descr="Afbeelding met tekst, diagram, lijn, schermopname&#10;&#10;Automatisch gegenereerde beschrijving">
            <a:extLst>
              <a:ext uri="{FF2B5EF4-FFF2-40B4-BE49-F238E27FC236}">
                <a16:creationId xmlns:a16="http://schemas.microsoft.com/office/drawing/2014/main" id="{ACD9C0EB-3F7A-F82C-568D-B7D7EE4AB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098" y="1761670"/>
            <a:ext cx="7155291" cy="7155291"/>
          </a:xfrm>
        </p:spPr>
      </p:pic>
      <p:pic>
        <p:nvPicPr>
          <p:cNvPr id="13" name="Afbeelding 12" descr="Afbeelding met tekst, lijn, schermopname, diagram&#10;&#10;Automatisch gegenereerde beschrijving">
            <a:extLst>
              <a:ext uri="{FF2B5EF4-FFF2-40B4-BE49-F238E27FC236}">
                <a16:creationId xmlns:a16="http://schemas.microsoft.com/office/drawing/2014/main" id="{04D5B213-7C0F-7FB4-A3A8-A1D225A7F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531" y="1755324"/>
            <a:ext cx="7168821" cy="716882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535E198-CFED-756D-233D-FAD6344B9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695" y="1114709"/>
            <a:ext cx="2845772" cy="4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2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2B26C-9481-3E35-67AE-3DFDF1904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59240-79E1-7039-256F-80311956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96" y="252283"/>
            <a:ext cx="15704323" cy="863640"/>
          </a:xfrm>
        </p:spPr>
        <p:txBody>
          <a:bodyPr anchor="ctr">
            <a:normAutofit/>
          </a:bodyPr>
          <a:lstStyle/>
          <a:p>
            <a:r>
              <a:rPr lang="nl-NL" u="none" cap="none" dirty="0"/>
              <a:t>Monte Carlo event </a:t>
            </a:r>
            <a:r>
              <a:rPr lang="nl-NL" u="none" cap="none" dirty="0" err="1"/>
              <a:t>generation</a:t>
            </a:r>
            <a:endParaRPr lang="nl-NL" u="none" cap="none" dirty="0">
              <a:cs typeface="Arial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4D0F43C-05A7-83EF-3515-44BD9334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0099" y="8948456"/>
            <a:ext cx="921824" cy="51925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7</a:t>
            </a:fld>
            <a:endParaRPr lang="en-GB" noProof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E8E8399-1119-4B25-FF95-91678B43586A}"/>
              </a:ext>
            </a:extLst>
          </p:cNvPr>
          <p:cNvSpPr txBox="1"/>
          <p:nvPr/>
        </p:nvSpPr>
        <p:spPr>
          <a:xfrm>
            <a:off x="2365636" y="8826427"/>
            <a:ext cx="13690972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Courtesy of Juan </a:t>
            </a:r>
            <a:r>
              <a:rPr lang="en-US" sz="2500" dirty="0" err="1">
                <a:solidFill>
                  <a:schemeClr val="bg1">
                    <a:lumMod val="50000"/>
                  </a:schemeClr>
                </a:solidFill>
              </a:rPr>
              <a:t>Darte</a:t>
            </a:r>
            <a:endParaRPr lang="nl-BE" sz="2500" dirty="0"/>
          </a:p>
        </p:txBody>
      </p:sp>
      <p:pic>
        <p:nvPicPr>
          <p:cNvPr id="7" name="Picture 6" descr="A diagram of a structure&#10;&#10;Description automatically generated">
            <a:extLst>
              <a:ext uri="{FF2B5EF4-FFF2-40B4-BE49-F238E27FC236}">
                <a16:creationId xmlns:a16="http://schemas.microsoft.com/office/drawing/2014/main" id="{E52F3C0B-615C-9FDC-0992-8748DB49F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93" y="1189601"/>
            <a:ext cx="9407528" cy="73743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6D8E3F-35D2-1CAC-229C-3DFCC8C75F8E}"/>
              </a:ext>
            </a:extLst>
          </p:cNvPr>
          <p:cNvSpPr txBox="1"/>
          <p:nvPr/>
        </p:nvSpPr>
        <p:spPr>
          <a:xfrm>
            <a:off x="7170040" y="1631272"/>
            <a:ext cx="1817042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PYTHIA8</a:t>
            </a:r>
            <a:endParaRPr lang="en-US" sz="2000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21387981-8641-52AB-3871-2626DA7C5C35}"/>
              </a:ext>
            </a:extLst>
          </p:cNvPr>
          <p:cNvSpPr txBox="1"/>
          <p:nvPr/>
        </p:nvSpPr>
        <p:spPr>
          <a:xfrm>
            <a:off x="10356830" y="2188705"/>
            <a:ext cx="1971242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Geant4 (CMS)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93C25F-18ED-425B-BDBD-97B9E7AB102B}"/>
              </a:ext>
            </a:extLst>
          </p:cNvPr>
          <p:cNvSpPr txBox="1"/>
          <p:nvPr/>
        </p:nvSpPr>
        <p:spPr>
          <a:xfrm>
            <a:off x="4133142" y="1621583"/>
            <a:ext cx="239436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POWHEGv2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8AE91D-ADC4-36A0-5242-E92CC2EE2F01}"/>
              </a:ext>
            </a:extLst>
          </p:cNvPr>
          <p:cNvSpPr txBox="1"/>
          <p:nvPr/>
        </p:nvSpPr>
        <p:spPr>
          <a:xfrm>
            <a:off x="4133142" y="2107592"/>
            <a:ext cx="241351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800" dirty="0"/>
              <a:t>MG5_AMC@NLO </a:t>
            </a:r>
            <a:r>
              <a:rPr lang="es-MX" sz="1800" dirty="0" err="1"/>
              <a:t>variation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428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2AEE8-AC8D-639A-E333-672B9710F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EB6F9-07E3-B9EE-AE29-22BCF6844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t">
            <a:normAutofit/>
          </a:bodyPr>
          <a:lstStyle/>
          <a:p>
            <a:r>
              <a:rPr lang="nl-NL" u="none" cap="none" dirty="0">
                <a:cs typeface="Arial"/>
              </a:rPr>
              <a:t>Processing </a:t>
            </a:r>
            <a:r>
              <a:rPr lang="nl-NL" u="none" cap="none" dirty="0" err="1">
                <a:cs typeface="Arial"/>
              </a:rPr>
              <a:t>MadGraph</a:t>
            </a:r>
            <a:r>
              <a:rPr lang="nl-NL" u="none" cap="none" dirty="0">
                <a:cs typeface="Arial"/>
              </a:rPr>
              <a:t> data </a:t>
            </a:r>
            <a:r>
              <a:rPr lang="nl-NL" u="none" cap="none" dirty="0" err="1">
                <a:cs typeface="Arial"/>
              </a:rPr>
              <a:t>with</a:t>
            </a:r>
            <a:r>
              <a:rPr lang="nl-NL" u="none" cap="none" dirty="0">
                <a:cs typeface="Arial"/>
              </a:rPr>
              <a:t> </a:t>
            </a:r>
            <a:r>
              <a:rPr lang="nl-NL" u="none" cap="none" dirty="0" err="1">
                <a:cs typeface="Arial"/>
              </a:rPr>
              <a:t>ColumnFlow</a:t>
            </a:r>
            <a:endParaRPr lang="nl-NL" u="none" cap="none" dirty="0">
              <a:cs typeface="Arial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B95A0EE-6BDF-79ED-F394-573F013CB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8</a:t>
            </a:fld>
            <a:endParaRPr lang="en-GB" noProof="0"/>
          </a:p>
        </p:txBody>
      </p:sp>
      <p:pic>
        <p:nvPicPr>
          <p:cNvPr id="5" name="Afbeelding 4" descr="Afbeelding met schermopname, 3d-modellering, Grafische software, Digitale composities&#10;&#10;Door AI gegenereerde inhoud is mogelijk onjuist.">
            <a:extLst>
              <a:ext uri="{FF2B5EF4-FFF2-40B4-BE49-F238E27FC236}">
                <a16:creationId xmlns:a16="http://schemas.microsoft.com/office/drawing/2014/main" id="{6149A190-A868-77CD-A8A1-684E18B49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822" y="1067643"/>
            <a:ext cx="5815873" cy="761831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1AAE938-DEF0-77B8-E00D-3965C0B08EAE}"/>
              </a:ext>
            </a:extLst>
          </p:cNvPr>
          <p:cNvSpPr txBox="1"/>
          <p:nvPr/>
        </p:nvSpPr>
        <p:spPr>
          <a:xfrm>
            <a:off x="2365252" y="8826668"/>
            <a:ext cx="13691807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>
                <a:solidFill>
                  <a:schemeClr val="bg1">
                    <a:lumMod val="50000"/>
                  </a:schemeClr>
                </a:solidFill>
              </a:rPr>
              <a:t>Marcel </a:t>
            </a:r>
            <a:r>
              <a:rPr lang="nl-BE" sz="2500" dirty="0" err="1">
                <a:solidFill>
                  <a:schemeClr val="bg1">
                    <a:lumMod val="50000"/>
                  </a:schemeClr>
                </a:solidFill>
              </a:rPr>
              <a:t>Rieger</a:t>
            </a:r>
            <a:r>
              <a:rPr lang="nl-BE" sz="2500" dirty="0">
                <a:solidFill>
                  <a:schemeClr val="bg1">
                    <a:lumMod val="50000"/>
                  </a:schemeClr>
                </a:solidFill>
              </a:rPr>
              <a:t> @ ACAT 2024</a:t>
            </a:r>
            <a:br>
              <a:rPr lang="nl-BE" sz="2500" dirty="0"/>
            </a:br>
            <a:endParaRPr lang="nl-BE" sz="2500" dirty="0"/>
          </a:p>
        </p:txBody>
      </p:sp>
      <p:pic>
        <p:nvPicPr>
          <p:cNvPr id="8" name="Afbeelding 7" descr="Afbeelding met schermopname, tekst, Rechthoek, plein&#10;&#10;Door AI gegenereerde inhoud is mogelijk onjuist.">
            <a:extLst>
              <a:ext uri="{FF2B5EF4-FFF2-40B4-BE49-F238E27FC236}">
                <a16:creationId xmlns:a16="http://schemas.microsoft.com/office/drawing/2014/main" id="{FE97C4E7-EA72-EDF9-55D0-6AD001C9C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92" y="1702197"/>
            <a:ext cx="6349206" cy="6349206"/>
          </a:xfrm>
          <a:prstGeom prst="rect">
            <a:avLst/>
          </a:prstGeom>
        </p:spPr>
      </p:pic>
      <p:pic>
        <p:nvPicPr>
          <p:cNvPr id="10" name="Afbeelding 9" descr="Afbeelding met schermopname, plein, Rechthoek, tekst&#10;&#10;Door AI gegenereerde inhoud is mogelijk onjuist.">
            <a:extLst>
              <a:ext uri="{FF2B5EF4-FFF2-40B4-BE49-F238E27FC236}">
                <a16:creationId xmlns:a16="http://schemas.microsoft.com/office/drawing/2014/main" id="{F92A2DC9-E772-2725-688C-CAAC26AEF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34" y="1699589"/>
            <a:ext cx="6349206" cy="6349206"/>
          </a:xfrm>
          <a:prstGeom prst="rect">
            <a:avLst/>
          </a:prstGeom>
        </p:spPr>
      </p:pic>
      <p:pic>
        <p:nvPicPr>
          <p:cNvPr id="12" name="Afbeelding 11" descr="Afbeelding met schermopname, plein, Rechthoek, tekst&#10;&#10;Door AI gegenereerde inhoud is mogelijk onjuist.">
            <a:extLst>
              <a:ext uri="{FF2B5EF4-FFF2-40B4-BE49-F238E27FC236}">
                <a16:creationId xmlns:a16="http://schemas.microsoft.com/office/drawing/2014/main" id="{4D32259F-5344-A74B-2E87-31102D0997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83" y="1699589"/>
            <a:ext cx="6336508" cy="6349206"/>
          </a:xfrm>
          <a:prstGeom prst="rect">
            <a:avLst/>
          </a:prstGeom>
        </p:spPr>
      </p:pic>
      <p:pic>
        <p:nvPicPr>
          <p:cNvPr id="14" name="Afbeelding 13" descr="Afbeelding met schermopname, tekst, Rechthoek, plein&#10;&#10;Door AI gegenereerde inhoud is mogelijk onjuist.">
            <a:extLst>
              <a:ext uri="{FF2B5EF4-FFF2-40B4-BE49-F238E27FC236}">
                <a16:creationId xmlns:a16="http://schemas.microsoft.com/office/drawing/2014/main" id="{E40A41FF-4D09-709F-B33D-E8A4D7B800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85" y="1696981"/>
            <a:ext cx="6349206" cy="6349206"/>
          </a:xfrm>
          <a:prstGeom prst="rect">
            <a:avLst/>
          </a:prstGeom>
        </p:spPr>
      </p:pic>
      <p:pic>
        <p:nvPicPr>
          <p:cNvPr id="16" name="Afbeelding 15" descr="Afbeelding met schermopname, Rechthoek, tekst, plein&#10;&#10;Door AI gegenereerde inhoud is mogelijk onjuist.">
            <a:extLst>
              <a:ext uri="{FF2B5EF4-FFF2-40B4-BE49-F238E27FC236}">
                <a16:creationId xmlns:a16="http://schemas.microsoft.com/office/drawing/2014/main" id="{77FCE8F0-4830-A5FA-3984-0B952B2CCE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34" y="1694373"/>
            <a:ext cx="6336508" cy="6349206"/>
          </a:xfrm>
          <a:prstGeom prst="rect">
            <a:avLst/>
          </a:prstGeom>
        </p:spPr>
      </p:pic>
      <p:pic>
        <p:nvPicPr>
          <p:cNvPr id="18" name="Afbeelding 17" descr="Afbeelding met schermopname, tekst, Rechthoek, plein&#10;&#10;Door AI gegenereerde inhoud is mogelijk onjuist.">
            <a:extLst>
              <a:ext uri="{FF2B5EF4-FFF2-40B4-BE49-F238E27FC236}">
                <a16:creationId xmlns:a16="http://schemas.microsoft.com/office/drawing/2014/main" id="{72973132-3B99-89B6-CD48-4A327526B9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85" y="1710021"/>
            <a:ext cx="6349206" cy="63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2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723A4-9843-495C-B73B-21BBA74F8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6C1F8-F6AD-4E6A-8DE0-19FCA260E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t">
            <a:normAutofit/>
          </a:bodyPr>
          <a:lstStyle/>
          <a:p>
            <a:r>
              <a:rPr lang="nl-NL" u="none" cap="none" dirty="0">
                <a:cs typeface="Arial"/>
              </a:rPr>
              <a:t>Preliminary </a:t>
            </a:r>
            <a:r>
              <a:rPr lang="nl-NL" u="none" cap="none" dirty="0" err="1">
                <a:cs typeface="Arial"/>
              </a:rPr>
              <a:t>results</a:t>
            </a:r>
            <a:r>
              <a:rPr lang="nl-NL" u="none" cap="none" dirty="0">
                <a:cs typeface="Arial"/>
              </a:rPr>
              <a:t> </a:t>
            </a:r>
            <a:r>
              <a:rPr lang="nl-NL" u="none" cap="none" dirty="0" err="1">
                <a:cs typeface="Arial"/>
              </a:rPr>
              <a:t>using</a:t>
            </a:r>
            <a:r>
              <a:rPr lang="nl-NL" u="none" cap="none" dirty="0">
                <a:cs typeface="Arial"/>
              </a:rPr>
              <a:t> </a:t>
            </a:r>
            <a:r>
              <a:rPr lang="nl-NL" u="none" cap="none" dirty="0" err="1">
                <a:cs typeface="Arial"/>
              </a:rPr>
              <a:t>MadGraph</a:t>
            </a:r>
            <a:r>
              <a:rPr lang="nl-NL" u="none" cap="none" dirty="0">
                <a:cs typeface="Arial"/>
              </a:rPr>
              <a:t> </a:t>
            </a:r>
            <a:r>
              <a:rPr lang="nl-NL" u="none" cap="none" dirty="0" err="1">
                <a:cs typeface="Arial"/>
              </a:rPr>
              <a:t>and</a:t>
            </a:r>
            <a:r>
              <a:rPr lang="nl-NL" u="none" cap="none" dirty="0">
                <a:cs typeface="Arial"/>
              </a:rPr>
              <a:t> CF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1261374-F573-1C1A-7FF8-6FAFF62F2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noProof="0" smtClean="0"/>
              <a:pPr>
                <a:spcAft>
                  <a:spcPts val="600"/>
                </a:spcAft>
              </a:pPr>
              <a:t>9</a:t>
            </a:fld>
            <a:endParaRPr lang="en-GB" noProof="0"/>
          </a:p>
        </p:txBody>
      </p:sp>
      <p:pic>
        <p:nvPicPr>
          <p:cNvPr id="6" name="Tijdelijke aanduiding voor afbeelding 5" descr="Afbeelding met tekst, schermopname, scherm, diagram&#10;&#10;Door AI gegenereerde inhoud is mogelijk onjuist.">
            <a:extLst>
              <a:ext uri="{FF2B5EF4-FFF2-40B4-BE49-F238E27FC236}">
                <a16:creationId xmlns:a16="http://schemas.microsoft.com/office/drawing/2014/main" id="{DCAC67E4-121F-1389-D707-9446B35840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r="1515"/>
          <a:stretch>
            <a:fillRect/>
          </a:stretch>
        </p:blipFill>
        <p:spPr>
          <a:xfrm>
            <a:off x="525072" y="2131725"/>
            <a:ext cx="5320004" cy="5487206"/>
          </a:xfrm>
        </p:spPr>
      </p:pic>
      <p:pic>
        <p:nvPicPr>
          <p:cNvPr id="8" name="Afbeelding 7" descr="Afbeelding met tekst, schermopname, diagram, Perceel&#10;&#10;Door AI gegenereerde inhoud is mogelijk onjuist.">
            <a:extLst>
              <a:ext uri="{FF2B5EF4-FFF2-40B4-BE49-F238E27FC236}">
                <a16:creationId xmlns:a16="http://schemas.microsoft.com/office/drawing/2014/main" id="{D9932356-4FFA-D3B7-C3A4-64325A3F96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468" y="2131725"/>
            <a:ext cx="5484264" cy="5484264"/>
          </a:xfrm>
          <a:prstGeom prst="rect">
            <a:avLst/>
          </a:prstGeom>
        </p:spPr>
      </p:pic>
      <p:pic>
        <p:nvPicPr>
          <p:cNvPr id="10" name="Afbeelding 9" descr="Afbeelding met tekst, schermopname, diagram, lijn&#10;&#10;Door AI gegenereerde inhoud is mogelijk onjuist.">
            <a:extLst>
              <a:ext uri="{FF2B5EF4-FFF2-40B4-BE49-F238E27FC236}">
                <a16:creationId xmlns:a16="http://schemas.microsoft.com/office/drawing/2014/main" id="{92E4206C-EE7F-E4E2-79D2-BF0D0189FB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205" y="2134668"/>
            <a:ext cx="5484263" cy="548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215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UGent WE">
      <a:dk1>
        <a:sysClr val="windowText" lastClr="000000"/>
      </a:dk1>
      <a:lt1>
        <a:sysClr val="window" lastClr="FFFFFF"/>
      </a:lt1>
      <a:dk2>
        <a:srgbClr val="1E64C8"/>
      </a:dk2>
      <a:lt2>
        <a:srgbClr val="E9F0FA"/>
      </a:lt2>
      <a:accent1>
        <a:srgbClr val="2D8CA8"/>
      </a:accent1>
      <a:accent2>
        <a:srgbClr val="4298B1"/>
      </a:accent2>
      <a:accent3>
        <a:srgbClr val="57A3B9"/>
      </a:accent3>
      <a:accent4>
        <a:srgbClr val="6CAFC2"/>
      </a:accent4>
      <a:accent5>
        <a:srgbClr val="81BACB"/>
      </a:accent5>
      <a:accent6>
        <a:srgbClr val="96C6D4"/>
      </a:accent6>
      <a:hlink>
        <a:srgbClr val="1E64C8"/>
      </a:hlink>
      <a:folHlink>
        <a:srgbClr val="1E64C8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algn="l">
          <a:lnSpc>
            <a:spcPct val="120000"/>
          </a:lnSpc>
          <a:buFont typeface="Arial" panose="020B0604020202020204" pitchFamily="34" charset="0"/>
          <a:buChar char="‒"/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2" id="{78E66E57-0B34-4A8A-94DD-A4AC10F86964}" vid="{49F421C6-4CD1-4B08-86D8-1ED021642C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PowerPoint_UGent_EN_WE</Template>
  <TotalTime>369</TotalTime>
  <Words>328</Words>
  <Application>Microsoft Office PowerPoint</Application>
  <PresentationFormat>Aangepast</PresentationFormat>
  <Paragraphs>56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Kantoorthema</vt:lpstr>
      <vt:lpstr>Measuring spin correlations in diboson systems with CMS</vt:lpstr>
      <vt:lpstr>Particle physics and entanglement</vt:lpstr>
      <vt:lpstr>WZ self-interaction</vt:lpstr>
      <vt:lpstr>How to measure WZ events</vt:lpstr>
      <vt:lpstr>Previous CMS results: polarization fractions</vt:lpstr>
      <vt:lpstr>MATRIX results</vt:lpstr>
      <vt:lpstr>Monte Carlo event generation</vt:lpstr>
      <vt:lpstr>Processing MadGraph data with ColumnFlow</vt:lpstr>
      <vt:lpstr>Preliminary results using MadGraph and CF</vt:lpstr>
      <vt:lpstr>The azimuthal angle</vt:lpstr>
      <vt:lpstr>Polarization &amp; correlation coefficients</vt:lpstr>
      <vt:lpstr>Summary and outlook</vt:lpstr>
      <vt:lpstr>Gill Jacobs Master Student  Elementary Particle Physics and Gravity  E  Gill.Jacobs@ugent.be M  +32 489 00 58 05  www.ugent.be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Gill Jacobs</dc:creator>
  <cp:keywords/>
  <dc:description/>
  <cp:lastModifiedBy>Gill Jacobs</cp:lastModifiedBy>
  <cp:revision>313</cp:revision>
  <cp:lastPrinted>2025-03-14T11:33:44Z</cp:lastPrinted>
  <dcterms:created xsi:type="dcterms:W3CDTF">2024-11-18T13:47:26Z</dcterms:created>
  <dcterms:modified xsi:type="dcterms:W3CDTF">2025-03-14T11:34:26Z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1.1</vt:lpwstr>
  </property>
  <property fmtid="{D5CDD505-2E9C-101B-9397-08002B2CF9AE}" pid="4" name="Date">
    <vt:filetime>2019-05-23T22:00:00Z</vt:filetime>
  </property>
  <property fmtid="{D5CDD505-2E9C-101B-9397-08002B2CF9AE}" pid="5" name="Build">
    <vt:i4>20</vt:i4>
  </property>
</Properties>
</file>