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31"/>
  </p:notesMasterIdLst>
  <p:sldIdLst>
    <p:sldId id="256" r:id="rId2"/>
    <p:sldId id="261" r:id="rId3"/>
    <p:sldId id="264" r:id="rId4"/>
    <p:sldId id="262" r:id="rId5"/>
    <p:sldId id="291" r:id="rId6"/>
    <p:sldId id="292" r:id="rId7"/>
    <p:sldId id="293" r:id="rId8"/>
    <p:sldId id="295" r:id="rId9"/>
    <p:sldId id="294" r:id="rId10"/>
    <p:sldId id="306" r:id="rId11"/>
    <p:sldId id="266" r:id="rId12"/>
    <p:sldId id="308" r:id="rId13"/>
    <p:sldId id="309" r:id="rId14"/>
    <p:sldId id="287" r:id="rId15"/>
    <p:sldId id="267" r:id="rId16"/>
    <p:sldId id="269" r:id="rId17"/>
    <p:sldId id="310" r:id="rId18"/>
    <p:sldId id="311" r:id="rId19"/>
    <p:sldId id="312" r:id="rId20"/>
    <p:sldId id="271" r:id="rId21"/>
    <p:sldId id="297" r:id="rId22"/>
    <p:sldId id="298" r:id="rId23"/>
    <p:sldId id="300" r:id="rId24"/>
    <p:sldId id="302" r:id="rId25"/>
    <p:sldId id="304" r:id="rId26"/>
    <p:sldId id="307" r:id="rId27"/>
    <p:sldId id="278" r:id="rId28"/>
    <p:sldId id="305" r:id="rId29"/>
    <p:sldId id="283" r:id="rId30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DA2E3-7D99-487E-B2D7-ED6500562B05}" type="datetimeFigureOut">
              <a:rPr lang="nl-BE" smtClean="0"/>
              <a:t>17/05/2016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761BA-03EE-4141-8834-E06CBBC8532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0666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761BA-03EE-4141-8834-E06CBBC85321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68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93DA-BC5E-450D-ACC7-20F7EA4B1552}" type="datetime1">
              <a:rPr lang="nl-BE" smtClean="0"/>
              <a:t>17/05/2016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Seeing (Ultra-)Sound through Mechanoluminescence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799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DA9E-9360-4B22-9E0D-DF6B262027C3}" type="datetime1">
              <a:rPr lang="nl-BE" smtClean="0"/>
              <a:t>17/05/2016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Seeing (Ultra-)Sound through Mechanoluminescence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446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881D-6243-4125-8093-0038A41E2A52}" type="datetime1">
              <a:rPr lang="nl-BE" smtClean="0"/>
              <a:t>17/05/2016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Seeing (Ultra-)Sound through Mechanoluminescence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323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FB00-4A3C-4CA6-996A-CC1852AA741C}" type="datetime1">
              <a:rPr lang="nl-BE" smtClean="0"/>
              <a:t>17/05/2016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Seeing (Ultra-)Sound through Mechanoluminescence</a:t>
            </a:r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070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8630E-5375-4DD6-8AF5-99AFD5706E14}" type="datetime1">
              <a:rPr lang="nl-BE" smtClean="0"/>
              <a:t>17/05/2016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Seeing (Ultra-)Sound through Mechanoluminescence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884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AB98C-E23B-40DB-B225-6E09A8F40BEE}" type="datetime1">
              <a:rPr lang="nl-BE" smtClean="0"/>
              <a:t>17/05/2016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Seeing (Ultra-)Sound through Mechanoluminescence</a:t>
            </a:r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624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AAE2-1A68-4232-A816-343E33CD76CA}" type="datetime1">
              <a:rPr lang="nl-BE" smtClean="0"/>
              <a:t>17/05/2016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Seeing (Ultra-)Sound through Mechanoluminescence</a:t>
            </a:r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3348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BF06-B974-46EC-B04A-57A9D878D2A5}" type="datetime1">
              <a:rPr lang="nl-BE" smtClean="0"/>
              <a:t>17/05/2016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Seeing (Ultra-)Sound through Mechanoluminescence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562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B3D1F-C6A8-4876-B08C-EDB5991760A6}" type="datetime1">
              <a:rPr lang="nl-BE" smtClean="0"/>
              <a:t>17/05/2016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Seeing (Ultra-)Sound through Mechanoluminescence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318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C051-B0A9-4BC4-A075-D10C2F5D9A0C}" type="datetime1">
              <a:rPr lang="nl-BE" smtClean="0"/>
              <a:t>17/05/2016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Seeing (Ultra-)Sound through Mechanoluminescence</a:t>
            </a:r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887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D10E-39E7-4123-BABE-F727BB5D2A43}" type="datetime1">
              <a:rPr lang="nl-BE" smtClean="0"/>
              <a:t>17/05/2016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Seeing (Ultra-)Sound through Mechanoluminescence</a:t>
            </a:r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053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BE60D-FD13-490C-BC8E-3EDF17E41E9F}" type="datetime1">
              <a:rPr lang="nl-BE" smtClean="0"/>
              <a:t>17/05/2016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3808" y="6381328"/>
            <a:ext cx="3464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Seeing (Ultra-)Sound through Mechanoluminescence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0E37C-67F8-439A-AE5B-DF218F57A19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2519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837" y="14001"/>
            <a:ext cx="7846640" cy="2043658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sz="6700" dirty="0" smtClean="0"/>
              <a:t>Seeing Ultrasound through Mechanoluminescence</a:t>
            </a:r>
            <a:endParaRPr lang="nl-BE" sz="6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8960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nl-BE" dirty="0" smtClean="0">
                <a:solidFill>
                  <a:schemeClr val="tx1"/>
                </a:solidFill>
              </a:rPr>
              <a:t>Simon Michels</a:t>
            </a:r>
          </a:p>
          <a:p>
            <a:r>
              <a:rPr lang="nl-BE" sz="2700" dirty="0">
                <a:solidFill>
                  <a:schemeClr val="tx1"/>
                </a:solidFill>
              </a:rPr>
              <a:t>Mathias </a:t>
            </a:r>
            <a:r>
              <a:rPr lang="nl-BE" sz="2700" dirty="0" smtClean="0">
                <a:solidFill>
                  <a:schemeClr val="tx1"/>
                </a:solidFill>
              </a:rPr>
              <a:t>Kersemans, </a:t>
            </a:r>
            <a:r>
              <a:rPr lang="nl-BE" sz="2700" dirty="0">
                <a:solidFill>
                  <a:schemeClr val="tx1"/>
                </a:solidFill>
              </a:rPr>
              <a:t>Philippe F. </a:t>
            </a:r>
            <a:r>
              <a:rPr lang="nl-BE" sz="2700" dirty="0" smtClean="0">
                <a:solidFill>
                  <a:schemeClr val="tx1"/>
                </a:solidFill>
              </a:rPr>
              <a:t>Smet, </a:t>
            </a:r>
            <a:r>
              <a:rPr lang="nl-BE" sz="2700" dirty="0">
                <a:solidFill>
                  <a:schemeClr val="tx1"/>
                </a:solidFill>
              </a:rPr>
              <a:t>Nicolas </a:t>
            </a:r>
            <a:r>
              <a:rPr lang="nl-BE" sz="2700" dirty="0" smtClean="0">
                <a:solidFill>
                  <a:schemeClr val="tx1"/>
                </a:solidFill>
              </a:rPr>
              <a:t>Lammens, </a:t>
            </a:r>
            <a:r>
              <a:rPr lang="nl-BE" sz="2700" dirty="0">
                <a:solidFill>
                  <a:schemeClr val="tx1"/>
                </a:solidFill>
              </a:rPr>
              <a:t>Joris </a:t>
            </a:r>
            <a:r>
              <a:rPr lang="nl-BE" sz="2700" dirty="0" smtClean="0">
                <a:solidFill>
                  <a:schemeClr val="tx1"/>
                </a:solidFill>
              </a:rPr>
              <a:t>Degrieck </a:t>
            </a:r>
            <a:r>
              <a:rPr lang="nl-BE" sz="2700" dirty="0">
                <a:solidFill>
                  <a:schemeClr val="tx1"/>
                </a:solidFill>
              </a:rPr>
              <a:t>and </a:t>
            </a:r>
            <a:r>
              <a:rPr lang="nl-BE" sz="2700" dirty="0" smtClean="0">
                <a:solidFill>
                  <a:schemeClr val="tx1"/>
                </a:solidFill>
              </a:rPr>
              <a:t>Wim </a:t>
            </a:r>
            <a:r>
              <a:rPr lang="nl-BE" sz="2700" dirty="0">
                <a:solidFill>
                  <a:schemeClr val="tx1"/>
                </a:solidFill>
              </a:rPr>
              <a:t>Van </a:t>
            </a:r>
            <a:r>
              <a:rPr lang="nl-BE" sz="2700" dirty="0" smtClean="0">
                <a:solidFill>
                  <a:schemeClr val="tx1"/>
                </a:solidFill>
              </a:rPr>
              <a:t>Paepegem</a:t>
            </a:r>
          </a:p>
          <a:p>
            <a:endParaRPr lang="nl-BE" sz="2700" dirty="0"/>
          </a:p>
          <a:p>
            <a:endParaRPr lang="nl-BE" sz="2700" dirty="0"/>
          </a:p>
        </p:txBody>
      </p:sp>
      <p:pic>
        <p:nvPicPr>
          <p:cNvPr id="4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imon Michels\Dropbox\ML\misc\pres ML\S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703217"/>
            <a:ext cx="1220787" cy="107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imon Michels\Dropbox\ML\misc\pres ML\BP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841866"/>
            <a:ext cx="110490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imon Michels\Dropbox\ML\pres ML\logo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813291"/>
            <a:ext cx="2286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imon Michels\Dropbox\ML\pres ML\UGen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846628"/>
            <a:ext cx="13239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5174348"/>
            <a:ext cx="941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>Simon.Michels@UGent.be					Philippe.Smet@UGent.be	</a:t>
            </a:r>
            <a:endParaRPr lang="nl-B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4027" y="29437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nl-B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6512" y="50038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nl-B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5856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nl-B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50194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nl-B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7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nl-BE" dirty="0" smtClean="0"/>
              <a:t>Persistent luminescence: afterglow at RT</a:t>
            </a:r>
          </a:p>
          <a:p>
            <a:r>
              <a:rPr lang="nl-BE" dirty="0" smtClean="0"/>
              <a:t>Mechanism: traps in the host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10</a:t>
            </a:fld>
            <a:endParaRPr lang="nl-BE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245861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smtClean="0">
                <a:solidFill>
                  <a:schemeClr val="accent2"/>
                </a:solidFill>
              </a:rPr>
              <a:t>What is luminecence?</a:t>
            </a:r>
            <a:endParaRPr lang="nl-BE" sz="2000" dirty="0">
              <a:solidFill>
                <a:schemeClr val="accent2"/>
              </a:solidFill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6070207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7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imon Michels\Dropbox\ML\pres ML\model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81" y="2044725"/>
            <a:ext cx="5583238" cy="41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imon Michels\Dropbox\ML\pres ML\model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26" y="2046312"/>
            <a:ext cx="55816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3988833" y="3284984"/>
            <a:ext cx="527851" cy="922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273199" y="4238419"/>
                <a:ext cx="4691289" cy="126509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nl-BE" sz="2000" dirty="0" smtClean="0"/>
                  <a:t>Detrapping by phonon absorption </a:t>
                </a:r>
              </a:p>
              <a:p>
                <a:r>
                  <a:rPr lang="nl-BE" sz="2000" dirty="0" smtClean="0"/>
                  <a:t>with probability:</a:t>
                </a:r>
              </a:p>
              <a:p>
                <a:r>
                  <a:rPr lang="nl-BE" dirty="0"/>
                  <a:t>	</a:t>
                </a:r>
                <a:r>
                  <a:rPr lang="nl-BE" dirty="0" smtClean="0"/>
                  <a:t>	 </a:t>
                </a:r>
                <a14:m>
                  <m:oMath xmlns:m="http://schemas.openxmlformats.org/officeDocument/2006/math">
                    <m:r>
                      <a:rPr lang="nl-BE" sz="2500" b="0" i="1" smtClean="0">
                        <a:latin typeface="Cambria Math"/>
                      </a:rPr>
                      <m:t>𝑝</m:t>
                    </m:r>
                    <m:r>
                      <a:rPr lang="nl-BE" sz="2500" i="1" smtClean="0">
                        <a:latin typeface="Cambria Math"/>
                      </a:rPr>
                      <m:t>=</m:t>
                    </m:r>
                    <m:r>
                      <a:rPr lang="nl-BE" sz="2500" b="0" i="1" smtClean="0">
                        <a:latin typeface="Cambria Math"/>
                      </a:rPr>
                      <m:t>𝑠</m:t>
                    </m:r>
                    <m:r>
                      <a:rPr lang="nl-BE" sz="2500" b="0" i="1" smtClean="0">
                        <a:latin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nl-BE" sz="2500" b="0" i="0" smtClean="0">
                        <a:latin typeface="Cambria Math"/>
                      </a:rPr>
                      <m:t>exp</m:t>
                    </m:r>
                    <m:r>
                      <a:rPr lang="nl-BE" sz="2500" b="0" i="1" smtClean="0">
                        <a:latin typeface="Cambria Math"/>
                      </a:rPr>
                      <m:t>⁡(−</m:t>
                    </m:r>
                    <m:f>
                      <m:fPr>
                        <m:ctrlPr>
                          <a:rPr lang="nl-BE" sz="25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500" b="0" i="1" smtClean="0">
                            <a:latin typeface="Cambria Math"/>
                          </a:rPr>
                          <m:t>Δ</m:t>
                        </m:r>
                        <m:r>
                          <a:rPr lang="nl-BE" sz="2500" b="0" i="1" smtClean="0">
                            <a:latin typeface="Cambria Math"/>
                          </a:rPr>
                          <m:t>𝐸</m:t>
                        </m:r>
                      </m:num>
                      <m:den>
                        <m:r>
                          <a:rPr lang="nl-BE" sz="2500" b="0" i="1" smtClean="0">
                            <a:latin typeface="Cambria Math"/>
                          </a:rPr>
                          <m:t>𝑘𝑇</m:t>
                        </m:r>
                      </m:den>
                    </m:f>
                    <m:r>
                      <a:rPr lang="nl-BE" sz="2500" b="0" i="1" smtClean="0">
                        <a:latin typeface="Cambria Math"/>
                      </a:rPr>
                      <m:t>)</m:t>
                    </m:r>
                  </m:oMath>
                </a14:m>
                <a:endParaRPr lang="nl-BE" sz="25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199" y="4238419"/>
                <a:ext cx="4691289" cy="1265090"/>
              </a:xfrm>
              <a:prstGeom prst="rect">
                <a:avLst/>
              </a:prstGeom>
              <a:blipFill rotWithShape="1">
                <a:blip r:embed="rId5"/>
                <a:stretch>
                  <a:fillRect l="-1163" t="-1415" b="-3302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 flipV="1">
            <a:off x="6618843" y="2852936"/>
            <a:ext cx="0" cy="2880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33500" y="2843644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nl-BE" b="1" dirty="0" smtClean="0">
                <a:latin typeface="Baskerville Old Face" pitchFamily="18" charset="0"/>
              </a:rPr>
              <a:t>E</a:t>
            </a:r>
            <a:endParaRPr lang="nl-BE" b="1" dirty="0">
              <a:latin typeface="Baskerville Old Face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139952" y="3140968"/>
            <a:ext cx="247889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49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2"/>
                </a:solidFill>
              </a:rPr>
              <a:t>Mechanoluminescence and ultrasound</a:t>
            </a:r>
            <a:endParaRPr lang="nl-BE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BE" dirty="0" smtClean="0"/>
              <a:t>ML: Sudden and intense emission after mechanical </a:t>
            </a:r>
            <a:r>
              <a:rPr lang="nl-BE" dirty="0"/>
              <a:t>stimulation (most </a:t>
            </a:r>
            <a:r>
              <a:rPr lang="nl-BE" dirty="0" smtClean="0"/>
              <a:t>often an </a:t>
            </a:r>
            <a:r>
              <a:rPr lang="nl-BE" dirty="0"/>
              <a:t>increase in </a:t>
            </a:r>
            <a:r>
              <a:rPr lang="nl-BE" dirty="0" smtClean="0"/>
              <a:t>afterglow)</a:t>
            </a:r>
            <a:endParaRPr lang="nl-BE" dirty="0"/>
          </a:p>
          <a:p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	</a:t>
            </a:r>
            <a:r>
              <a:rPr lang="nl-BE" sz="2900" dirty="0" smtClean="0"/>
              <a:t>Destructive ML: fracturing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/>
              <a:t>	</a:t>
            </a: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	</a:t>
            </a:r>
            <a:r>
              <a:rPr lang="nl-BE" sz="2900" dirty="0" smtClean="0"/>
              <a:t>Non-destructive </a:t>
            </a:r>
            <a:r>
              <a:rPr lang="nl-BE" sz="2900" dirty="0"/>
              <a:t>ML: piezoelectric host crystal</a:t>
            </a:r>
          </a:p>
          <a:p>
            <a:pPr marL="0" indent="0">
              <a:buNone/>
            </a:pPr>
            <a:r>
              <a:rPr lang="nl-BE" dirty="0" smtClean="0"/>
              <a:t>	</a:t>
            </a:r>
            <a:r>
              <a:rPr lang="nl-BE" i="1" dirty="0" smtClean="0"/>
              <a:t>	</a:t>
            </a:r>
            <a:r>
              <a:rPr lang="nl-BE" sz="2700" i="1" dirty="0" smtClean="0"/>
              <a:t>Piezoluminescence, Elasticoluminescence</a:t>
            </a:r>
          </a:p>
          <a:p>
            <a:pPr marL="0" indent="0">
              <a:buNone/>
            </a:pPr>
            <a:r>
              <a:rPr lang="nl-BE" sz="3000" dirty="0" smtClean="0"/>
              <a:t>	</a:t>
            </a:r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11</a:t>
            </a:fld>
            <a:endParaRPr lang="nl-BE"/>
          </a:p>
        </p:txBody>
      </p:sp>
      <p:pic>
        <p:nvPicPr>
          <p:cNvPr id="5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5782175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15324" y="3429000"/>
            <a:ext cx="576064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27584" y="4293096"/>
            <a:ext cx="576064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122" name="Picture 2" descr="C:\Users\Simon Michels\Dropbox\ML\misc\pres ML\sp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2963756" cy="166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7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2"/>
                </a:solidFill>
              </a:rPr>
              <a:t>Mechanoluminescence and ultrasound</a:t>
            </a:r>
            <a:endParaRPr lang="nl-BE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BE" dirty="0" smtClean="0"/>
              <a:t>ML: Sudden and intense emission after mechanical </a:t>
            </a:r>
            <a:r>
              <a:rPr lang="nl-BE" dirty="0"/>
              <a:t>stimulation (most </a:t>
            </a:r>
            <a:r>
              <a:rPr lang="nl-BE" dirty="0" smtClean="0"/>
              <a:t>often an </a:t>
            </a:r>
            <a:r>
              <a:rPr lang="nl-BE" dirty="0"/>
              <a:t>increase in </a:t>
            </a:r>
            <a:r>
              <a:rPr lang="nl-BE" dirty="0" smtClean="0"/>
              <a:t>afterglow)</a:t>
            </a:r>
            <a:endParaRPr lang="nl-BE" dirty="0"/>
          </a:p>
          <a:p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	</a:t>
            </a:r>
            <a:r>
              <a:rPr lang="nl-BE" sz="2900" dirty="0" smtClean="0"/>
              <a:t>Destructive ML: fracturing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/>
              <a:t>	</a:t>
            </a: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	</a:t>
            </a:r>
            <a:r>
              <a:rPr lang="nl-BE" sz="2900" dirty="0" smtClean="0">
                <a:solidFill>
                  <a:schemeClr val="accent2"/>
                </a:solidFill>
              </a:rPr>
              <a:t>Non-destructive </a:t>
            </a:r>
            <a:r>
              <a:rPr lang="nl-BE" sz="2900" dirty="0">
                <a:solidFill>
                  <a:schemeClr val="accent2"/>
                </a:solidFill>
              </a:rPr>
              <a:t>ML: piezoelectric host crystal</a:t>
            </a:r>
          </a:p>
          <a:p>
            <a:pPr marL="0" indent="0">
              <a:buNone/>
            </a:pPr>
            <a:r>
              <a:rPr lang="nl-BE" dirty="0" smtClean="0">
                <a:solidFill>
                  <a:schemeClr val="accent2"/>
                </a:solidFill>
              </a:rPr>
              <a:t>		</a:t>
            </a:r>
            <a:r>
              <a:rPr lang="nl-BE" sz="2700" i="1" dirty="0" smtClean="0">
                <a:solidFill>
                  <a:schemeClr val="accent2"/>
                </a:solidFill>
              </a:rPr>
              <a:t>Piezoluminescence, Elasticoluminescence</a:t>
            </a:r>
          </a:p>
          <a:p>
            <a:pPr marL="0" indent="0">
              <a:buNone/>
            </a:pPr>
            <a:r>
              <a:rPr lang="nl-BE" sz="3000" dirty="0" smtClean="0"/>
              <a:t>	</a:t>
            </a:r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12</a:t>
            </a:fld>
            <a:endParaRPr lang="nl-BE"/>
          </a:p>
        </p:txBody>
      </p:sp>
      <p:pic>
        <p:nvPicPr>
          <p:cNvPr id="5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5782175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15324" y="3429000"/>
            <a:ext cx="576064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27584" y="4293096"/>
            <a:ext cx="576064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122" name="Picture 2" descr="C:\Users\Simon Michels\Dropbox\ML\misc\pres ML\sp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2963756" cy="166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27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490066"/>
          </a:xfrm>
        </p:spPr>
        <p:txBody>
          <a:bodyPr>
            <a:normAutofit fontScale="90000"/>
          </a:bodyPr>
          <a:lstStyle/>
          <a:p>
            <a:r>
              <a:rPr lang="nl-BE" sz="2000" dirty="0">
                <a:solidFill>
                  <a:schemeClr val="accent2"/>
                </a:solidFill>
              </a:rPr>
              <a:t>Mechanoluminescence and ultrasound</a:t>
            </a:r>
            <a:endParaRPr lang="nl-BE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nl-BE" sz="2900" i="1" dirty="0" smtClean="0"/>
              <a:t>Piezoelectrically induced electron detrapping model</a:t>
            </a:r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13</a:t>
            </a:fld>
            <a:endParaRPr lang="nl-BE"/>
          </a:p>
        </p:txBody>
      </p:sp>
      <p:pic>
        <p:nvPicPr>
          <p:cNvPr id="5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5926191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92422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490066"/>
          </a:xfrm>
        </p:spPr>
        <p:txBody>
          <a:bodyPr>
            <a:normAutofit fontScale="90000"/>
          </a:bodyPr>
          <a:lstStyle/>
          <a:p>
            <a:r>
              <a:rPr lang="nl-BE" sz="2000" dirty="0">
                <a:solidFill>
                  <a:schemeClr val="accent2"/>
                </a:solidFill>
              </a:rPr>
              <a:t>Mechanoluminescence and ultrasound</a:t>
            </a:r>
            <a:endParaRPr lang="nl-BE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nl-BE" sz="2900" i="1" dirty="0" smtClean="0"/>
              <a:t>Piezoelectrically induced electron detrapping model</a:t>
            </a:r>
          </a:p>
          <a:p>
            <a:r>
              <a:rPr lang="nl-BE" dirty="0" smtClean="0"/>
              <a:t>Non-centrosymmetric unit cell</a:t>
            </a:r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14</a:t>
            </a:fld>
            <a:endParaRPr lang="nl-BE"/>
          </a:p>
        </p:txBody>
      </p:sp>
      <p:pic>
        <p:nvPicPr>
          <p:cNvPr id="5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5926191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7" name="filmpje_EML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3.5848"/>
                </p14:media>
              </p:ext>
            </p:extLst>
          </p:nvPr>
        </p:nvPicPr>
        <p:blipFill>
          <a:blip r:embed="rId5">
            <a:lum bright="78000" contrast="80000"/>
          </a:blip>
          <a:stretch>
            <a:fillRect/>
          </a:stretch>
        </p:blipFill>
        <p:spPr>
          <a:xfrm>
            <a:off x="1191661" y="1884040"/>
            <a:ext cx="7556804" cy="44252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8708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490066"/>
          </a:xfrm>
        </p:spPr>
        <p:txBody>
          <a:bodyPr>
            <a:normAutofit fontScale="90000"/>
          </a:bodyPr>
          <a:lstStyle/>
          <a:p>
            <a:r>
              <a:rPr lang="nl-BE" sz="2000" dirty="0">
                <a:solidFill>
                  <a:schemeClr val="accent2"/>
                </a:solidFill>
              </a:rPr>
              <a:t>Mechanoluminescence and ultrasound</a:t>
            </a:r>
            <a:endParaRPr lang="nl-BE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endParaRPr lang="nl-BE" dirty="0"/>
          </a:p>
          <a:p>
            <a:pPr marL="0" indent="0" algn="ctr">
              <a:buNone/>
            </a:pPr>
            <a:r>
              <a:rPr lang="nl-BE" dirty="0" smtClean="0"/>
              <a:t>In this work:</a:t>
            </a:r>
          </a:p>
          <a:p>
            <a:pPr marL="0" indent="0" algn="ctr">
              <a:buNone/>
            </a:pPr>
            <a:r>
              <a:rPr lang="nl-BE" dirty="0" smtClean="0"/>
              <a:t>Mechanical stimulation through ultrasound</a:t>
            </a:r>
          </a:p>
          <a:p>
            <a:pPr marL="0" indent="0" algn="ctr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nl-BE" dirty="0" smtClean="0">
                <a:solidFill>
                  <a:schemeClr val="accent2"/>
                </a:solidFill>
              </a:rPr>
              <a:t>A</a:t>
            </a:r>
            <a:r>
              <a:rPr lang="nl-BE" dirty="0" smtClean="0"/>
              <a:t>coustically induced</a:t>
            </a:r>
          </a:p>
          <a:p>
            <a:pPr marL="0" indent="0" algn="ctr">
              <a:buNone/>
            </a:pPr>
            <a:r>
              <a:rPr lang="nl-BE" dirty="0" smtClean="0">
                <a:solidFill>
                  <a:schemeClr val="accent2"/>
                </a:solidFill>
              </a:rPr>
              <a:t>P</a:t>
            </a:r>
            <a:r>
              <a:rPr lang="nl-BE" dirty="0" smtClean="0"/>
              <a:t>iezo-</a:t>
            </a:r>
          </a:p>
          <a:p>
            <a:pPr marL="0" indent="0" algn="ctr">
              <a:buNone/>
            </a:pPr>
            <a:r>
              <a:rPr lang="nl-BE" dirty="0" smtClean="0">
                <a:solidFill>
                  <a:schemeClr val="accent2"/>
                </a:solidFill>
              </a:rPr>
              <a:t>L</a:t>
            </a:r>
            <a:r>
              <a:rPr lang="nl-BE" dirty="0" smtClean="0"/>
              <a:t>uminescence</a:t>
            </a:r>
            <a:endParaRPr lang="nl-BE" dirty="0" smtClean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15</a:t>
            </a:fld>
            <a:endParaRPr lang="nl-BE"/>
          </a:p>
        </p:txBody>
      </p:sp>
      <p:pic>
        <p:nvPicPr>
          <p:cNvPr id="5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5926191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2975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r>
              <a:rPr lang="nl-BE" sz="2800" dirty="0" smtClean="0"/>
              <a:t>Ultrasound: longitudinal pressure wave in a medium</a:t>
            </a:r>
          </a:p>
          <a:p>
            <a:pPr marL="0" indent="0">
              <a:buNone/>
            </a:pPr>
            <a:r>
              <a:rPr lang="nl-BE" sz="2800" dirty="0" smtClean="0"/>
              <a:t>		      with </a:t>
            </a:r>
            <a:r>
              <a:rPr lang="nl-BE" sz="2800" i="1" dirty="0" smtClean="0"/>
              <a:t>f</a:t>
            </a:r>
            <a:r>
              <a:rPr lang="nl-BE" sz="2800" dirty="0" smtClean="0"/>
              <a:t> &gt; 20 kHz</a:t>
            </a:r>
          </a:p>
          <a:p>
            <a:r>
              <a:rPr lang="nl-BE" sz="2800" dirty="0" smtClean="0"/>
              <a:t>Alternating compression and rarefaction: continuous ML stimulation</a:t>
            </a:r>
          </a:p>
          <a:p>
            <a:endParaRPr lang="nl-BE" sz="2800" dirty="0"/>
          </a:p>
          <a:p>
            <a:endParaRPr lang="nl-BE" sz="2800" dirty="0" smtClean="0"/>
          </a:p>
          <a:p>
            <a:endParaRPr lang="nl-BE" sz="2800" dirty="0"/>
          </a:p>
          <a:p>
            <a:endParaRPr lang="nl-BE" sz="2800" dirty="0" smtClean="0"/>
          </a:p>
          <a:p>
            <a:endParaRPr lang="nl-BE" sz="2800" dirty="0" smtClean="0"/>
          </a:p>
          <a:p>
            <a:endParaRPr lang="nl-B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16</a:t>
            </a:fld>
            <a:endParaRPr lang="nl-BE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3970784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smtClean="0">
                <a:solidFill>
                  <a:schemeClr val="accent2"/>
                </a:solidFill>
              </a:rPr>
              <a:t>Mechanoluminescence and ultrasound</a:t>
            </a:r>
            <a:endParaRPr lang="nl-BE" sz="2000" dirty="0"/>
          </a:p>
        </p:txBody>
      </p:sp>
      <p:pic>
        <p:nvPicPr>
          <p:cNvPr id="6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1238096" y="6315992"/>
            <a:ext cx="5998199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1027" name="Picture 3" descr="C:\Users\Simon Michels\Dropbox\ML\pres ML\swa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06" y="2851606"/>
            <a:ext cx="6826202" cy="312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54602" y="6015910"/>
            <a:ext cx="677865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500" b="1" dirty="0" smtClean="0"/>
              <a:t>I</a:t>
            </a:r>
            <a:r>
              <a:rPr lang="nl-BE" sz="1500" dirty="0" smtClean="0"/>
              <a:t>mage from </a:t>
            </a:r>
            <a:r>
              <a:rPr lang="en-US" sz="1500" i="1" dirty="0"/>
              <a:t>Physics of Musical Sounds, John </a:t>
            </a:r>
            <a:r>
              <a:rPr lang="en-US" sz="1500" i="1" dirty="0" err="1"/>
              <a:t>Askill</a:t>
            </a:r>
            <a:r>
              <a:rPr lang="en-US" sz="1500" i="1" dirty="0"/>
              <a:t>.  D. Van </a:t>
            </a:r>
            <a:r>
              <a:rPr lang="en-US" sz="1500" i="1" dirty="0" err="1"/>
              <a:t>Nostrand</a:t>
            </a:r>
            <a:r>
              <a:rPr lang="en-US" sz="1500" i="1" dirty="0"/>
              <a:t> Company (1979)</a:t>
            </a:r>
            <a:endParaRPr lang="nl-BE" sz="1500" i="1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58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54533"/>
            <a:ext cx="8229600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400" dirty="0" smtClean="0"/>
              <a:t>1 min of UV charging, integration between 450 and 550 nm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17</a:t>
            </a:fld>
            <a:endParaRPr lang="nl-BE"/>
          </a:p>
        </p:txBody>
      </p:sp>
      <p:pic>
        <p:nvPicPr>
          <p:cNvPr id="6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1238097" y="6315992"/>
            <a:ext cx="5790154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3075" name="Picture 3" descr="C:\Users\Simon Michels\Dropbox\ML\pres ML\plot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76771"/>
            <a:ext cx="6552728" cy="491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5896" y="2132856"/>
            <a:ext cx="1152128" cy="3384376"/>
          </a:xfrm>
          <a:prstGeom prst="rect">
            <a:avLst/>
          </a:prstGeom>
          <a:solidFill>
            <a:schemeClr val="tx1">
              <a:lumMod val="65000"/>
              <a:lumOff val="3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5536" y="-90264"/>
            <a:ext cx="8229600" cy="1143000"/>
          </a:xfrm>
        </p:spPr>
        <p:txBody>
          <a:bodyPr>
            <a:normAutofit/>
          </a:bodyPr>
          <a:lstStyle/>
          <a:p>
            <a:r>
              <a:rPr lang="nl-BE" dirty="0" smtClean="0">
                <a:solidFill>
                  <a:schemeClr val="accent2"/>
                </a:solidFill>
              </a:rPr>
              <a:t>3D-reconstruction of US radiation</a:t>
            </a:r>
            <a:endParaRPr lang="nl-B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400" dirty="0" smtClean="0"/>
              <a:t>Relative Increase (RI) and Area (A)</a:t>
            </a:r>
            <a:endParaRPr lang="nl-BE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18</a:t>
            </a:fld>
            <a:endParaRPr lang="nl-BE"/>
          </a:p>
        </p:txBody>
      </p:sp>
      <p:pic>
        <p:nvPicPr>
          <p:cNvPr id="6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1238097" y="6315992"/>
            <a:ext cx="5790154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274638"/>
            <a:ext cx="38267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>
                <a:solidFill>
                  <a:schemeClr val="accent2"/>
                </a:solidFill>
              </a:rPr>
              <a:t>3D-reconstruction of US radiation</a:t>
            </a:r>
            <a:endParaRPr lang="nl-BE" sz="1800" dirty="0"/>
          </a:p>
        </p:txBody>
      </p:sp>
      <p:pic>
        <p:nvPicPr>
          <p:cNvPr id="1027" name="Picture 3" descr="C:\Users\Simon Michels\Dropbox\ML\metingen 29-02 (D1, pulsed)\plot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6912768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15816" y="2708920"/>
            <a:ext cx="288032" cy="2880320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4644008" y="2708920"/>
            <a:ext cx="360040" cy="2880320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tangle 9"/>
          <p:cNvSpPr/>
          <p:nvPr/>
        </p:nvSpPr>
        <p:spPr>
          <a:xfrm>
            <a:off x="7236296" y="2708920"/>
            <a:ext cx="360040" cy="2880320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94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800" dirty="0" smtClean="0"/>
              <a:t>Numerical simulation using FFT-BPM</a:t>
            </a:r>
            <a:endParaRPr lang="nl-BE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19</a:t>
            </a:fld>
            <a:endParaRPr lang="nl-BE"/>
          </a:p>
        </p:txBody>
      </p:sp>
      <p:pic>
        <p:nvPicPr>
          <p:cNvPr id="6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1238097" y="6315992"/>
            <a:ext cx="5790154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8194" name="Picture 2" descr="C:\Users\Simon Michels\Dropbox\ML\pres ML\resu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6" y="1447825"/>
            <a:ext cx="847246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1560" y="-1"/>
            <a:ext cx="8028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accent2"/>
                </a:solidFill>
              </a:rPr>
              <a:t>Mathias Kersemans </a:t>
            </a:r>
            <a:r>
              <a:rPr lang="nl-BE" i="1" dirty="0" smtClean="0">
                <a:solidFill>
                  <a:schemeClr val="accent2"/>
                </a:solidFill>
              </a:rPr>
              <a:t>et al.</a:t>
            </a:r>
            <a:r>
              <a:rPr lang="nl-BE" dirty="0" smtClean="0">
                <a:solidFill>
                  <a:schemeClr val="accent2"/>
                </a:solidFill>
              </a:rPr>
              <a:t> </a:t>
            </a:r>
            <a:r>
              <a:rPr lang="nl-BE" b="1" dirty="0" smtClean="0">
                <a:solidFill>
                  <a:schemeClr val="accent2"/>
                </a:solidFill>
              </a:rPr>
              <a:t>Fast Reconstruction of a Bounded Ultrasonic Beam</a:t>
            </a:r>
          </a:p>
          <a:p>
            <a:r>
              <a:rPr lang="nl-BE" b="1" dirty="0" smtClean="0">
                <a:solidFill>
                  <a:schemeClr val="accent2"/>
                </a:solidFill>
              </a:rPr>
              <a:t> using Acoustically induced Piezo-Luminescence</a:t>
            </a:r>
            <a:r>
              <a:rPr lang="nl-BE" dirty="0" smtClean="0">
                <a:solidFill>
                  <a:schemeClr val="accent2"/>
                </a:solidFill>
              </a:rPr>
              <a:t>. Apl. Phys. Let. </a:t>
            </a:r>
            <a:r>
              <a:rPr lang="nl-BE" dirty="0">
                <a:solidFill>
                  <a:schemeClr val="accent2"/>
                </a:solidFill>
              </a:rPr>
              <a:t>107, </a:t>
            </a:r>
            <a:r>
              <a:rPr lang="nl-BE" dirty="0" smtClean="0">
                <a:solidFill>
                  <a:schemeClr val="accent2"/>
                </a:solidFill>
              </a:rPr>
              <a:t>234102 (2015)</a:t>
            </a:r>
            <a:endParaRPr lang="nl-B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7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accent2"/>
                </a:solidFill>
              </a:rPr>
              <a:t>Content</a:t>
            </a:r>
            <a:endParaRPr lang="nl-BE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r>
              <a:rPr lang="nl-BE" dirty="0" smtClean="0"/>
              <a:t>What is luminescence?</a:t>
            </a:r>
          </a:p>
          <a:p>
            <a:endParaRPr lang="nl-BE" dirty="0"/>
          </a:p>
          <a:p>
            <a:r>
              <a:rPr lang="nl-BE" dirty="0" smtClean="0"/>
              <a:t>Mechanoluminescence and ultrasound</a:t>
            </a:r>
          </a:p>
          <a:p>
            <a:endParaRPr lang="nl-BE" dirty="0"/>
          </a:p>
          <a:p>
            <a:r>
              <a:rPr lang="nl-BE" dirty="0" smtClean="0"/>
              <a:t> Visualization of an US radiation field</a:t>
            </a:r>
          </a:p>
          <a:p>
            <a:pPr lvl="1"/>
            <a:endParaRPr lang="nl-BE" sz="2400" dirty="0" smtClean="0"/>
          </a:p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2</a:t>
            </a:fld>
            <a:endParaRPr lang="nl-BE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5998199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7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4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61398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Experimental setup: detection in reflection</a:t>
            </a:r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sz="2000" dirty="0" smtClean="0"/>
          </a:p>
        </p:txBody>
      </p:sp>
      <p:pic>
        <p:nvPicPr>
          <p:cNvPr id="31" name="Picture 2" descr="C:\Users\Simon Michels\Dropbox\ML\pres ML\water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34" y="3238725"/>
            <a:ext cx="7488538" cy="14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20</a:t>
            </a:fld>
            <a:endParaRPr lang="nl-BE"/>
          </a:p>
        </p:txBody>
      </p:sp>
      <p:pic>
        <p:nvPicPr>
          <p:cNvPr id="6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1238096" y="6315992"/>
            <a:ext cx="5998200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2051" name="Picture 3" descr="C:\Users\Simon Michels\Dropbox\ML\pres ML\z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25144"/>
            <a:ext cx="7560840" cy="104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imon Michels\Dropbox\ML\pres ML\Soun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641" y="3356992"/>
            <a:ext cx="1322783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7884368" y="4221088"/>
            <a:ext cx="0" cy="5040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35696" y="4365104"/>
            <a:ext cx="0" cy="3600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4" name="Picture 6" descr="C:\Users\Simon Michels\Dropbox\ML\pres ML\samp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41804"/>
            <a:ext cx="1017686" cy="101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7511008" y="4509120"/>
            <a:ext cx="3013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956376" y="450912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6" name="Picture 8" descr="C:\Users\Simon Michels\Dropbox\ML\pres ML\oog.png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1935">
            <a:off x="2953055" y="2599766"/>
            <a:ext cx="1266195" cy="12779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2" name="Picture 4" descr="C:\Users\Simon Michels\Dropbox\ML\pres ML\UV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6244">
            <a:off x="181235" y="2346189"/>
            <a:ext cx="1291636" cy="94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imon Michels\Dropbox\ML\pres ML\za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5" y="4737180"/>
            <a:ext cx="7463343" cy="17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11560" y="-1"/>
            <a:ext cx="8028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accent2"/>
                </a:solidFill>
              </a:rPr>
              <a:t>Mathias Kersemans </a:t>
            </a:r>
            <a:r>
              <a:rPr lang="nl-BE" i="1" dirty="0" smtClean="0">
                <a:solidFill>
                  <a:schemeClr val="accent2"/>
                </a:solidFill>
              </a:rPr>
              <a:t>et al.</a:t>
            </a:r>
            <a:r>
              <a:rPr lang="nl-BE" dirty="0" smtClean="0">
                <a:solidFill>
                  <a:schemeClr val="accent2"/>
                </a:solidFill>
              </a:rPr>
              <a:t> </a:t>
            </a:r>
            <a:r>
              <a:rPr lang="nl-BE" b="1" dirty="0" smtClean="0">
                <a:solidFill>
                  <a:schemeClr val="accent2"/>
                </a:solidFill>
              </a:rPr>
              <a:t>Fast Reconstruction of a Bounded Ultrasonic Beam</a:t>
            </a:r>
          </a:p>
          <a:p>
            <a:r>
              <a:rPr lang="nl-BE" b="1" dirty="0" smtClean="0">
                <a:solidFill>
                  <a:schemeClr val="accent2"/>
                </a:solidFill>
              </a:rPr>
              <a:t> using Acoustically induced Piezo-Luminescence</a:t>
            </a:r>
            <a:r>
              <a:rPr lang="nl-BE" dirty="0" smtClean="0">
                <a:solidFill>
                  <a:schemeClr val="accent2"/>
                </a:solidFill>
              </a:rPr>
              <a:t>. Apl. Phys. Let. </a:t>
            </a:r>
            <a:r>
              <a:rPr lang="nl-BE" dirty="0">
                <a:solidFill>
                  <a:schemeClr val="accent2"/>
                </a:solidFill>
              </a:rPr>
              <a:t>107, </a:t>
            </a:r>
            <a:r>
              <a:rPr lang="nl-BE" dirty="0" smtClean="0">
                <a:solidFill>
                  <a:schemeClr val="accent2"/>
                </a:solidFill>
              </a:rPr>
              <a:t>234102 (2015)</a:t>
            </a:r>
            <a:endParaRPr lang="nl-B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8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Simon Michels\Dropbox\ML\pres ML\water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34" y="3238725"/>
            <a:ext cx="7488538" cy="14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61398"/>
            <a:ext cx="8229600" cy="4929411"/>
          </a:xfrm>
        </p:spPr>
        <p:txBody>
          <a:bodyPr/>
          <a:lstStyle/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21</a:t>
            </a:fld>
            <a:endParaRPr lang="nl-BE"/>
          </a:p>
        </p:txBody>
      </p:sp>
      <p:pic>
        <p:nvPicPr>
          <p:cNvPr id="6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1238096" y="6315992"/>
            <a:ext cx="5998200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2051" name="Picture 3" descr="C:\Users\Simon Michels\Dropbox\ML\pres ML\z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25144"/>
            <a:ext cx="7560840" cy="104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imon Michels\Dropbox\ML\pres ML\Soun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21" y="3356992"/>
            <a:ext cx="1322783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6804248" y="4221088"/>
            <a:ext cx="0" cy="5040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35696" y="4365104"/>
            <a:ext cx="0" cy="3600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4" name="Picture 6" descr="C:\Users\Simon Michels\Dropbox\ML\pres ML\samp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41804"/>
            <a:ext cx="1017686" cy="101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6444208" y="4509120"/>
            <a:ext cx="3013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876256" y="450912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6" name="Picture 8" descr="C:\Users\Simon Michels\Dropbox\ML\pres ML\oog.png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1935">
            <a:off x="2953055" y="2599766"/>
            <a:ext cx="1266195" cy="12779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7" name="Picture 4" descr="C:\Users\Simon Michels\Dropbox\ML\pres ML\UV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6244">
            <a:off x="181235" y="2346189"/>
            <a:ext cx="1291636" cy="94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imon Michels\Dropbox\ML\pres ML\za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5" y="4737180"/>
            <a:ext cx="7463343" cy="17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11560" y="-1"/>
            <a:ext cx="8028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accent2"/>
                </a:solidFill>
              </a:rPr>
              <a:t>Mathias Kersemans </a:t>
            </a:r>
            <a:r>
              <a:rPr lang="nl-BE" i="1" dirty="0" smtClean="0">
                <a:solidFill>
                  <a:schemeClr val="accent2"/>
                </a:solidFill>
              </a:rPr>
              <a:t>et al.</a:t>
            </a:r>
            <a:r>
              <a:rPr lang="nl-BE" dirty="0" smtClean="0">
                <a:solidFill>
                  <a:schemeClr val="accent2"/>
                </a:solidFill>
              </a:rPr>
              <a:t> </a:t>
            </a:r>
            <a:r>
              <a:rPr lang="nl-BE" b="1" dirty="0" smtClean="0">
                <a:solidFill>
                  <a:schemeClr val="accent2"/>
                </a:solidFill>
              </a:rPr>
              <a:t>Fast Reconstruction of a Bounded Ultrasonic Beam</a:t>
            </a:r>
          </a:p>
          <a:p>
            <a:r>
              <a:rPr lang="nl-BE" b="1" dirty="0" smtClean="0">
                <a:solidFill>
                  <a:schemeClr val="accent2"/>
                </a:solidFill>
              </a:rPr>
              <a:t> using Acoustically induced Piezo-Luminescence</a:t>
            </a:r>
            <a:r>
              <a:rPr lang="nl-BE" dirty="0" smtClean="0">
                <a:solidFill>
                  <a:schemeClr val="accent2"/>
                </a:solidFill>
              </a:rPr>
              <a:t>. Apl. Phys. Let. </a:t>
            </a:r>
            <a:r>
              <a:rPr lang="nl-BE" dirty="0">
                <a:solidFill>
                  <a:schemeClr val="accent2"/>
                </a:solidFill>
              </a:rPr>
              <a:t>107, </a:t>
            </a:r>
            <a:r>
              <a:rPr lang="nl-BE" dirty="0" smtClean="0">
                <a:solidFill>
                  <a:schemeClr val="accent2"/>
                </a:solidFill>
              </a:rPr>
              <a:t>234102 (2015)</a:t>
            </a:r>
            <a:endParaRPr lang="nl-B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6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61398"/>
            <a:ext cx="8229600" cy="4929411"/>
          </a:xfrm>
        </p:spPr>
        <p:txBody>
          <a:bodyPr/>
          <a:lstStyle/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sz="2000" dirty="0" smtClean="0"/>
          </a:p>
        </p:txBody>
      </p:sp>
      <p:pic>
        <p:nvPicPr>
          <p:cNvPr id="6146" name="Picture 2" descr="C:\Users\Simon Michels\Dropbox\ML\pres ML\water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34" y="3238725"/>
            <a:ext cx="7488538" cy="14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22</a:t>
            </a:fld>
            <a:endParaRPr lang="nl-BE"/>
          </a:p>
        </p:txBody>
      </p:sp>
      <p:pic>
        <p:nvPicPr>
          <p:cNvPr id="6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1238096" y="6315992"/>
            <a:ext cx="5998200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2051" name="Picture 3" descr="C:\Users\Simon Michels\Dropbox\ML\pres ML\z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25144"/>
            <a:ext cx="7560840" cy="104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imon Michels\Dropbox\ML\pres ML\Soun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56992"/>
            <a:ext cx="1322783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5724128" y="4221088"/>
            <a:ext cx="0" cy="5040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35696" y="4365104"/>
            <a:ext cx="0" cy="3600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4" name="Picture 6" descr="C:\Users\Simon Michels\Dropbox\ML\pres ML\samp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41804"/>
            <a:ext cx="1017686" cy="101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5364088" y="4509120"/>
            <a:ext cx="3013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96136" y="450912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6" name="Picture 8" descr="C:\Users\Simon Michels\Dropbox\ML\pres ML\oog.png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1935">
            <a:off x="2953055" y="2599766"/>
            <a:ext cx="1266195" cy="12779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6148" name="Picture 4" descr="C:\Users\Simon Michels\Dropbox\ML\pres ML\UV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6244">
            <a:off x="181235" y="2346189"/>
            <a:ext cx="1291636" cy="94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imon Michels\Dropbox\ML\pres ML\za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5" y="4737180"/>
            <a:ext cx="7463343" cy="17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11560" y="-1"/>
            <a:ext cx="8028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accent2"/>
                </a:solidFill>
              </a:rPr>
              <a:t>Mathias Kersemans </a:t>
            </a:r>
            <a:r>
              <a:rPr lang="nl-BE" i="1" dirty="0" smtClean="0">
                <a:solidFill>
                  <a:schemeClr val="accent2"/>
                </a:solidFill>
              </a:rPr>
              <a:t>et al.</a:t>
            </a:r>
            <a:r>
              <a:rPr lang="nl-BE" dirty="0" smtClean="0">
                <a:solidFill>
                  <a:schemeClr val="accent2"/>
                </a:solidFill>
              </a:rPr>
              <a:t> </a:t>
            </a:r>
            <a:r>
              <a:rPr lang="nl-BE" b="1" dirty="0" smtClean="0">
                <a:solidFill>
                  <a:schemeClr val="accent2"/>
                </a:solidFill>
              </a:rPr>
              <a:t>Fast Reconstruction of a Bounded Ultrasonic Beam</a:t>
            </a:r>
          </a:p>
          <a:p>
            <a:r>
              <a:rPr lang="nl-BE" b="1" dirty="0" smtClean="0">
                <a:solidFill>
                  <a:schemeClr val="accent2"/>
                </a:solidFill>
              </a:rPr>
              <a:t> using Acoustically induced Piezo-Luminescence</a:t>
            </a:r>
            <a:r>
              <a:rPr lang="nl-BE" dirty="0" smtClean="0">
                <a:solidFill>
                  <a:schemeClr val="accent2"/>
                </a:solidFill>
              </a:rPr>
              <a:t>. Apl. Phys. Let. </a:t>
            </a:r>
            <a:r>
              <a:rPr lang="nl-BE" dirty="0">
                <a:solidFill>
                  <a:schemeClr val="accent2"/>
                </a:solidFill>
              </a:rPr>
              <a:t>107, </a:t>
            </a:r>
            <a:r>
              <a:rPr lang="nl-BE" dirty="0" smtClean="0">
                <a:solidFill>
                  <a:schemeClr val="accent2"/>
                </a:solidFill>
              </a:rPr>
              <a:t>234102 (2015)</a:t>
            </a:r>
            <a:endParaRPr lang="nl-B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8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nl-BE" sz="2700" dirty="0" smtClean="0"/>
              <a:t>Medical transducer with </a:t>
            </a:r>
            <a:r>
              <a:rPr lang="nl-BE" sz="2700" i="1" dirty="0" smtClean="0"/>
              <a:t>f </a:t>
            </a:r>
            <a:r>
              <a:rPr lang="nl-BE" sz="2700" dirty="0" smtClean="0"/>
              <a:t>= 3.3 MHz and </a:t>
            </a:r>
            <a:r>
              <a:rPr lang="nl-BE" sz="2700" dirty="0" smtClean="0">
                <a:latin typeface="Bell MT" pitchFamily="18" charset="0"/>
              </a:rPr>
              <a:t>I</a:t>
            </a:r>
            <a:r>
              <a:rPr lang="nl-BE" sz="2700" dirty="0" smtClean="0"/>
              <a:t> = 2.0 W/cm²</a:t>
            </a:r>
          </a:p>
          <a:p>
            <a:r>
              <a:rPr lang="nl-BE" sz="2800" dirty="0" smtClean="0"/>
              <a:t>Scans with conventional hydrophone</a:t>
            </a:r>
            <a:endParaRPr lang="nl-BE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23</a:t>
            </a:fld>
            <a:endParaRPr lang="nl-BE"/>
          </a:p>
        </p:txBody>
      </p:sp>
      <p:pic>
        <p:nvPicPr>
          <p:cNvPr id="6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1238097" y="6315992"/>
            <a:ext cx="5790154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7170" name="Picture 2" descr="C:\Users\Simon Michels\Dropbox\ML\pres ML\hydr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83" y="1742729"/>
            <a:ext cx="4649959" cy="46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-1"/>
            <a:ext cx="8028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accent2"/>
                </a:solidFill>
              </a:rPr>
              <a:t>Mathias Kersemans </a:t>
            </a:r>
            <a:r>
              <a:rPr lang="nl-BE" i="1" dirty="0" smtClean="0">
                <a:solidFill>
                  <a:schemeClr val="accent2"/>
                </a:solidFill>
              </a:rPr>
              <a:t>et al.</a:t>
            </a:r>
            <a:r>
              <a:rPr lang="nl-BE" dirty="0" smtClean="0">
                <a:solidFill>
                  <a:schemeClr val="accent2"/>
                </a:solidFill>
              </a:rPr>
              <a:t> </a:t>
            </a:r>
            <a:r>
              <a:rPr lang="nl-BE" b="1" dirty="0" smtClean="0">
                <a:solidFill>
                  <a:schemeClr val="accent2"/>
                </a:solidFill>
              </a:rPr>
              <a:t>Fast Reconstruction of a Bounded Ultrasonic Beam</a:t>
            </a:r>
          </a:p>
          <a:p>
            <a:r>
              <a:rPr lang="nl-BE" b="1" dirty="0" smtClean="0">
                <a:solidFill>
                  <a:schemeClr val="accent2"/>
                </a:solidFill>
              </a:rPr>
              <a:t> using Acoustically induced Piezo-Luminescence</a:t>
            </a:r>
            <a:r>
              <a:rPr lang="nl-BE" dirty="0" smtClean="0">
                <a:solidFill>
                  <a:schemeClr val="accent2"/>
                </a:solidFill>
              </a:rPr>
              <a:t>. Apl. Phys. Let. </a:t>
            </a:r>
            <a:r>
              <a:rPr lang="nl-BE" dirty="0">
                <a:solidFill>
                  <a:schemeClr val="accent2"/>
                </a:solidFill>
              </a:rPr>
              <a:t>107, </a:t>
            </a:r>
            <a:r>
              <a:rPr lang="nl-BE" dirty="0" smtClean="0">
                <a:solidFill>
                  <a:schemeClr val="accent2"/>
                </a:solidFill>
              </a:rPr>
              <a:t>234102 (2015)</a:t>
            </a:r>
            <a:endParaRPr lang="nl-B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BE" sz="2400" dirty="0" smtClean="0">
                <a:solidFill>
                  <a:schemeClr val="accent2"/>
                </a:solidFill>
              </a:rPr>
              <a:t>			Near-Field 			Far-Field</a:t>
            </a:r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r>
              <a:rPr lang="nl-BE" sz="1800" dirty="0" smtClean="0"/>
              <a:t>Computed</a:t>
            </a:r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/>
          </a:p>
          <a:p>
            <a:pPr marL="0" indent="0">
              <a:buNone/>
            </a:pPr>
            <a:endParaRPr lang="nl-BE" sz="1800" dirty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r>
              <a:rPr lang="nl-BE" sz="1800" dirty="0" smtClean="0"/>
              <a:t>Hydrophone</a:t>
            </a:r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r>
              <a:rPr lang="nl-BE" sz="1800" dirty="0" smtClean="0"/>
              <a:t>APL</a:t>
            </a:r>
            <a:endParaRPr lang="nl-B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24</a:t>
            </a:fld>
            <a:endParaRPr lang="nl-BE"/>
          </a:p>
        </p:txBody>
      </p:sp>
      <p:pic>
        <p:nvPicPr>
          <p:cNvPr id="6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1238097" y="6315992"/>
            <a:ext cx="5790154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9218" name="Picture 2" descr="C:\Users\Simon Michels\Dropbox\ML\pres ML\4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180020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imon Michels\Dropbox\ML\pres ML\4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21957"/>
            <a:ext cx="1800200" cy="160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imon Michels\Dropbox\ML\pres ML\1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584" y="1321957"/>
            <a:ext cx="171218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Simon Michels\Dropbox\ML\pres ML\1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63" y="2996953"/>
            <a:ext cx="171541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Simon Michels\Dropbox\ML\pres ML\foto5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0" y="4663404"/>
            <a:ext cx="1800202" cy="16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Simon Michels\Dropbox\ML\pres ML\foto1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63405"/>
            <a:ext cx="1762124" cy="165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1560" y="-1"/>
            <a:ext cx="8028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accent2"/>
                </a:solidFill>
              </a:rPr>
              <a:t>Mathias Kersemans </a:t>
            </a:r>
            <a:r>
              <a:rPr lang="nl-BE" i="1" dirty="0" smtClean="0">
                <a:solidFill>
                  <a:schemeClr val="accent2"/>
                </a:solidFill>
              </a:rPr>
              <a:t>et al.</a:t>
            </a:r>
            <a:r>
              <a:rPr lang="nl-BE" dirty="0" smtClean="0">
                <a:solidFill>
                  <a:schemeClr val="accent2"/>
                </a:solidFill>
              </a:rPr>
              <a:t> </a:t>
            </a:r>
            <a:r>
              <a:rPr lang="nl-BE" b="1" dirty="0" smtClean="0">
                <a:solidFill>
                  <a:schemeClr val="accent2"/>
                </a:solidFill>
              </a:rPr>
              <a:t>Fast Reconstruction of a Bounded Ultrasonic Beam</a:t>
            </a:r>
          </a:p>
          <a:p>
            <a:r>
              <a:rPr lang="nl-BE" b="1" dirty="0" smtClean="0">
                <a:solidFill>
                  <a:schemeClr val="accent2"/>
                </a:solidFill>
              </a:rPr>
              <a:t> using Acoustically induced Piezo-Luminescence</a:t>
            </a:r>
            <a:r>
              <a:rPr lang="nl-BE" dirty="0" smtClean="0">
                <a:solidFill>
                  <a:schemeClr val="accent2"/>
                </a:solidFill>
              </a:rPr>
              <a:t>. Apl. Phys. Let. </a:t>
            </a:r>
            <a:r>
              <a:rPr lang="nl-BE" dirty="0">
                <a:solidFill>
                  <a:schemeClr val="accent2"/>
                </a:solidFill>
              </a:rPr>
              <a:t>107, </a:t>
            </a:r>
            <a:r>
              <a:rPr lang="nl-BE" dirty="0" smtClean="0">
                <a:solidFill>
                  <a:schemeClr val="accent2"/>
                </a:solidFill>
              </a:rPr>
              <a:t>234102 (2015)</a:t>
            </a:r>
            <a:endParaRPr lang="nl-B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5697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Experimental setup: detection in transmission</a:t>
            </a:r>
          </a:p>
          <a:p>
            <a:pPr marL="3200400" lvl="7" indent="0">
              <a:buNone/>
            </a:pPr>
            <a:r>
              <a:rPr lang="nl-BE" sz="3200" dirty="0" smtClean="0"/>
              <a:t>     semi-transparent sample</a:t>
            </a:r>
            <a:endParaRPr lang="nl-BE" sz="3200" dirty="0"/>
          </a:p>
          <a:p>
            <a:endParaRPr lang="nl-BE" dirty="0" smtClean="0"/>
          </a:p>
          <a:p>
            <a:endParaRPr lang="nl-BE" sz="2000" dirty="0" smtClean="0"/>
          </a:p>
        </p:txBody>
      </p:sp>
      <p:pic>
        <p:nvPicPr>
          <p:cNvPr id="6146" name="Picture 2" descr="C:\Users\Simon Michels\Dropbox\ML\pres ML\water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34" y="3238725"/>
            <a:ext cx="7488538" cy="14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25</a:t>
            </a:fld>
            <a:endParaRPr lang="nl-BE"/>
          </a:p>
        </p:txBody>
      </p:sp>
      <p:pic>
        <p:nvPicPr>
          <p:cNvPr id="6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1238096" y="6315992"/>
            <a:ext cx="5998200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2051" name="Picture 3" descr="C:\Users\Simon Michels\Dropbox\ML\pres ML\z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25144"/>
            <a:ext cx="7560840" cy="104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imon Michels\Dropbox\ML\pres ML\Soun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56992"/>
            <a:ext cx="1322783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5724128" y="4221088"/>
            <a:ext cx="0" cy="5040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35696" y="4365104"/>
            <a:ext cx="0" cy="3600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4" name="Picture 6" descr="C:\Users\Simon Michels\Dropbox\ML\pres ML\samp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41804"/>
            <a:ext cx="1017686" cy="101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5364088" y="4509120"/>
            <a:ext cx="3013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96136" y="450912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48" name="Picture 4" descr="C:\Users\Simon Michels\Dropbox\ML\pres ML\UV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6244">
            <a:off x="181235" y="2346189"/>
            <a:ext cx="1291636" cy="94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imon Michels\Dropbox\ML\pres ML\oog2.png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77" y="3356992"/>
            <a:ext cx="889520" cy="897756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51520" y="274638"/>
            <a:ext cx="38267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>
                <a:solidFill>
                  <a:schemeClr val="accent2"/>
                </a:solidFill>
              </a:rPr>
              <a:t>3D-reconstruction of US radiation</a:t>
            </a:r>
            <a:endParaRPr lang="nl-BE" sz="1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35896" y="1988840"/>
            <a:ext cx="4423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2" descr="C:\Users\Simon Michels\Dropbox\ML\pres ML\za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5" y="4737180"/>
            <a:ext cx="7463343" cy="17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15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26</a:t>
            </a:fld>
            <a:endParaRPr lang="nl-BE"/>
          </a:p>
        </p:txBody>
      </p:sp>
      <p:pic>
        <p:nvPicPr>
          <p:cNvPr id="6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1238097" y="6315992"/>
            <a:ext cx="5790154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274638"/>
            <a:ext cx="38267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>
                <a:solidFill>
                  <a:schemeClr val="accent2"/>
                </a:solidFill>
              </a:rPr>
              <a:t>3D-reconstruction of US radiation</a:t>
            </a:r>
            <a:endParaRPr lang="nl-BE" sz="1800" dirty="0"/>
          </a:p>
        </p:txBody>
      </p:sp>
      <p:pic>
        <p:nvPicPr>
          <p:cNvPr id="3" name="filmpje_APL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55.3504" end="4260.9168"/>
                </p14:media>
              </p:ext>
            </p:extLst>
          </p:nvPr>
        </p:nvPicPr>
        <p:blipFill>
          <a:blip r:embed="rId5">
            <a:lum bright="35000" contrast="70000"/>
          </a:blip>
          <a:stretch>
            <a:fillRect/>
          </a:stretch>
        </p:blipFill>
        <p:spPr>
          <a:xfrm>
            <a:off x="611560" y="836710"/>
            <a:ext cx="8388424" cy="47170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5792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27</a:t>
            </a:fld>
            <a:endParaRPr lang="nl-BE"/>
          </a:p>
        </p:txBody>
      </p:sp>
      <p:pic>
        <p:nvPicPr>
          <p:cNvPr id="6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1238096" y="6315992"/>
            <a:ext cx="5854183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2" name="B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568452"/>
            <a:ext cx="7244387" cy="58015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Title 1"/>
          <p:cNvSpPr txBox="1">
            <a:spLocks/>
          </p:cNvSpPr>
          <p:nvPr/>
        </p:nvSpPr>
        <p:spPr>
          <a:xfrm>
            <a:off x="251520" y="274638"/>
            <a:ext cx="38267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>
                <a:solidFill>
                  <a:schemeClr val="accent2"/>
                </a:solidFill>
              </a:rPr>
              <a:t>3D-reconstruction of US radiation</a:t>
            </a:r>
            <a:endParaRPr lang="nl-BE" sz="1800" dirty="0"/>
          </a:p>
        </p:txBody>
      </p:sp>
    </p:spTree>
    <p:extLst>
      <p:ext uri="{BB962C8B-B14F-4D97-AF65-F5344CB8AC3E}">
        <p14:creationId xmlns:p14="http://schemas.microsoft.com/office/powerpoint/2010/main" val="416338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>
                <a:solidFill>
                  <a:schemeClr val="accent2"/>
                </a:solidFill>
              </a:rPr>
              <a:t>Conclusion</a:t>
            </a:r>
            <a:endParaRPr lang="nl-BE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nl-BE" sz="5600" dirty="0" smtClean="0"/>
              <a:t>Much faster/cheaper than conventional scanning</a:t>
            </a:r>
          </a:p>
          <a:p>
            <a:pPr lvl="2"/>
            <a:r>
              <a:rPr lang="nl-BE" sz="4800" dirty="0" smtClean="0"/>
              <a:t>Similair spatial resolution, can be improved</a:t>
            </a:r>
          </a:p>
          <a:p>
            <a:pPr lvl="2"/>
            <a:r>
              <a:rPr lang="nl-BE" sz="4800" dirty="0" smtClean="0"/>
              <a:t>Further automatisation of the setup</a:t>
            </a:r>
          </a:p>
          <a:p>
            <a:pPr lvl="2"/>
            <a:endParaRPr lang="nl-BE" sz="5600" dirty="0"/>
          </a:p>
          <a:p>
            <a:r>
              <a:rPr lang="nl-BE" sz="5600" dirty="0" smtClean="0"/>
              <a:t>Phosphors: much room for improvement</a:t>
            </a:r>
          </a:p>
          <a:p>
            <a:pPr lvl="3"/>
            <a:endParaRPr lang="nl-BE" sz="3800" dirty="0" smtClean="0"/>
          </a:p>
          <a:p>
            <a:pPr lvl="3"/>
            <a:r>
              <a:rPr lang="nl-BE" sz="3800" dirty="0" smtClean="0"/>
              <a:t>Short afterglow</a:t>
            </a:r>
          </a:p>
          <a:p>
            <a:pPr lvl="3"/>
            <a:r>
              <a:rPr lang="nl-BE" sz="3800" dirty="0" smtClean="0"/>
              <a:t>High APL peak intensity</a:t>
            </a:r>
          </a:p>
          <a:p>
            <a:pPr lvl="3"/>
            <a:r>
              <a:rPr lang="nl-BE" sz="3800" dirty="0" smtClean="0"/>
              <a:t>High relative </a:t>
            </a:r>
            <a:r>
              <a:rPr lang="nl-BE" sz="3800" dirty="0" smtClean="0"/>
              <a:t>increase</a:t>
            </a:r>
            <a:endParaRPr lang="nl-BE" sz="3800" dirty="0" smtClean="0"/>
          </a:p>
          <a:p>
            <a:pPr marL="0" indent="0">
              <a:buNone/>
            </a:pPr>
            <a:endParaRPr lang="nl-BE" dirty="0"/>
          </a:p>
          <a:p>
            <a:endParaRPr lang="nl-BE" sz="5600" dirty="0" smtClean="0"/>
          </a:p>
          <a:p>
            <a:pPr marL="0" indent="0">
              <a:buNone/>
            </a:pPr>
            <a:r>
              <a:rPr lang="nl-BE" dirty="0"/>
              <a:t>	</a:t>
            </a:r>
            <a:endParaRPr lang="nl-BE" dirty="0" smtClean="0"/>
          </a:p>
          <a:p>
            <a:pPr marL="0" indent="0">
              <a:buNone/>
            </a:pPr>
            <a:r>
              <a:rPr lang="nl-BE" sz="3000" dirty="0"/>
              <a:t>	</a:t>
            </a:r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28</a:t>
            </a:fld>
            <a:endParaRPr lang="nl-BE"/>
          </a:p>
        </p:txBody>
      </p:sp>
      <p:pic>
        <p:nvPicPr>
          <p:cNvPr id="5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5782175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7" name="B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8064" y="3573016"/>
            <a:ext cx="3355956" cy="2687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212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143000"/>
          </a:xfrm>
        </p:spPr>
        <p:txBody>
          <a:bodyPr/>
          <a:lstStyle/>
          <a:p>
            <a:r>
              <a:rPr lang="nl-BE" dirty="0" smtClean="0"/>
              <a:t>Thank you for your attention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057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accent2"/>
                </a:solidFill>
              </a:rPr>
              <a:t>What is luminescence?</a:t>
            </a:r>
            <a:endParaRPr lang="nl-BE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500" dirty="0" smtClean="0"/>
              <a:t>Terminology depends on the means of excitation</a:t>
            </a:r>
          </a:p>
          <a:p>
            <a:endParaRPr lang="nl-BE" sz="2500" dirty="0"/>
          </a:p>
          <a:p>
            <a:endParaRPr lang="nl-BE" sz="2500" dirty="0" smtClean="0"/>
          </a:p>
          <a:p>
            <a:endParaRPr lang="nl-BE" sz="2500" dirty="0"/>
          </a:p>
          <a:p>
            <a:endParaRPr lang="nl-BE" sz="2500" dirty="0" smtClean="0"/>
          </a:p>
          <a:p>
            <a:endParaRPr lang="nl-BE" sz="2500" dirty="0"/>
          </a:p>
          <a:p>
            <a:endParaRPr lang="nl-BE" sz="2500" dirty="0" smtClean="0"/>
          </a:p>
          <a:p>
            <a:endParaRPr lang="nl-BE" sz="2500" dirty="0"/>
          </a:p>
          <a:p>
            <a:r>
              <a:rPr lang="nl-BE" sz="2500" dirty="0" smtClean="0"/>
              <a:t>Common term for a luminescent material: “Phosphor”</a:t>
            </a:r>
            <a:endParaRPr lang="nl-BE" sz="2500" dirty="0"/>
          </a:p>
          <a:p>
            <a:endParaRPr lang="nl-BE" sz="2500" dirty="0" smtClean="0"/>
          </a:p>
          <a:p>
            <a:endParaRPr lang="nl-BE" dirty="0"/>
          </a:p>
          <a:p>
            <a:endParaRPr lang="nl-B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3</a:t>
            </a:fld>
            <a:endParaRPr lang="nl-BE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5998199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7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imon Michels\Dropbox\ML\pres ML\firef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8880"/>
            <a:ext cx="2848450" cy="219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imon Michels\Dropbox\ML\pres ML\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7" y="2348880"/>
            <a:ext cx="2966434" cy="219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4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Ba</a:t>
            </a:r>
            <a:r>
              <a:rPr lang="nl-BE" sz="1600" dirty="0" smtClean="0"/>
              <a:t>0.98</a:t>
            </a:r>
            <a:r>
              <a:rPr lang="nl-BE" dirty="0" smtClean="0"/>
              <a:t>Si</a:t>
            </a:r>
            <a:r>
              <a:rPr lang="nl-BE" sz="1600" dirty="0" smtClean="0"/>
              <a:t>2</a:t>
            </a:r>
            <a:r>
              <a:rPr lang="nl-BE" dirty="0" smtClean="0"/>
              <a:t>O</a:t>
            </a:r>
            <a:r>
              <a:rPr lang="nl-BE" sz="1600" dirty="0" smtClean="0"/>
              <a:t>2</a:t>
            </a:r>
            <a:r>
              <a:rPr lang="nl-BE" dirty="0" smtClean="0"/>
              <a:t>N</a:t>
            </a:r>
            <a:r>
              <a:rPr lang="nl-BE" sz="1600" dirty="0" smtClean="0"/>
              <a:t>2</a:t>
            </a:r>
            <a:r>
              <a:rPr lang="nl-BE" dirty="0" smtClean="0"/>
              <a:t>:Eu</a:t>
            </a:r>
            <a:r>
              <a:rPr lang="nl-BE" sz="1600" dirty="0" smtClean="0"/>
              <a:t>0.02</a:t>
            </a:r>
            <a:r>
              <a:rPr lang="nl-BE" sz="1800" dirty="0" smtClean="0"/>
              <a:t>  </a:t>
            </a:r>
            <a:r>
              <a:rPr lang="nl-BE" dirty="0" smtClean="0"/>
              <a:t>: Emission spectrum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4</a:t>
            </a:fld>
            <a:endParaRPr lang="nl-BE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5854183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7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245861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smtClean="0">
                <a:solidFill>
                  <a:schemeClr val="accent2"/>
                </a:solidFill>
              </a:rPr>
              <a:t>What is luminecence?</a:t>
            </a:r>
            <a:endParaRPr lang="nl-BE" sz="2000" dirty="0">
              <a:solidFill>
                <a:schemeClr val="accent2"/>
              </a:solidFill>
            </a:endParaRPr>
          </a:p>
        </p:txBody>
      </p:sp>
      <p:pic>
        <p:nvPicPr>
          <p:cNvPr id="2" name="Picture 2" descr="C:\Users\Simon Michels\Dropbox\ML\misc\spectra BASIONTm\spectra4_e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1844824"/>
            <a:ext cx="18918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300" dirty="0" smtClean="0">
                <a:solidFill>
                  <a:schemeClr val="accent3">
                    <a:lumMod val="50000"/>
                  </a:schemeClr>
                </a:solidFill>
              </a:rPr>
              <a:t>λ</a:t>
            </a:r>
            <a:r>
              <a:rPr lang="nl-BE" sz="2300" dirty="0" smtClean="0">
                <a:solidFill>
                  <a:schemeClr val="accent3">
                    <a:lumMod val="50000"/>
                  </a:schemeClr>
                </a:solidFill>
              </a:rPr>
              <a:t>em = 312 nm</a:t>
            </a:r>
            <a:endParaRPr lang="nl-BE" sz="23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764704"/>
            <a:ext cx="3786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500" dirty="0" smtClean="0"/>
              <a:t>2+</a:t>
            </a:r>
            <a:endParaRPr lang="nl-BE" sz="1500" dirty="0"/>
          </a:p>
        </p:txBody>
      </p:sp>
    </p:spTree>
    <p:extLst>
      <p:ext uri="{BB962C8B-B14F-4D97-AF65-F5344CB8AC3E}">
        <p14:creationId xmlns:p14="http://schemas.microsoft.com/office/powerpoint/2010/main" val="215872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Ba</a:t>
            </a:r>
            <a:r>
              <a:rPr lang="nl-BE" sz="1600" dirty="0" smtClean="0"/>
              <a:t>0.98</a:t>
            </a:r>
            <a:r>
              <a:rPr lang="nl-BE" dirty="0" smtClean="0"/>
              <a:t>Si</a:t>
            </a:r>
            <a:r>
              <a:rPr lang="nl-BE" sz="1600" dirty="0" smtClean="0"/>
              <a:t>2</a:t>
            </a:r>
            <a:r>
              <a:rPr lang="nl-BE" dirty="0" smtClean="0"/>
              <a:t>O</a:t>
            </a:r>
            <a:r>
              <a:rPr lang="nl-BE" sz="1600" dirty="0" smtClean="0"/>
              <a:t>2</a:t>
            </a:r>
            <a:r>
              <a:rPr lang="nl-BE" dirty="0" smtClean="0"/>
              <a:t>N</a:t>
            </a:r>
            <a:r>
              <a:rPr lang="nl-BE" sz="1600" dirty="0" smtClean="0"/>
              <a:t>2</a:t>
            </a:r>
            <a:r>
              <a:rPr lang="nl-BE" dirty="0" smtClean="0"/>
              <a:t>:Eu</a:t>
            </a:r>
            <a:r>
              <a:rPr lang="nl-BE" sz="1600" dirty="0" smtClean="0"/>
              <a:t>0.02</a:t>
            </a:r>
            <a:r>
              <a:rPr lang="nl-BE" dirty="0" smtClean="0"/>
              <a:t> : Excitation spectrum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5</a:t>
            </a:fld>
            <a:endParaRPr lang="nl-BE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5854183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7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245861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smtClean="0">
                <a:solidFill>
                  <a:schemeClr val="accent2"/>
                </a:solidFill>
              </a:rPr>
              <a:t>What is luminecence?</a:t>
            </a:r>
            <a:endParaRPr lang="nl-BE" sz="2000" dirty="0">
              <a:solidFill>
                <a:schemeClr val="accent2"/>
              </a:solidFill>
            </a:endParaRPr>
          </a:p>
        </p:txBody>
      </p:sp>
      <p:pic>
        <p:nvPicPr>
          <p:cNvPr id="2" name="Picture 2" descr="C:\Users\Simon Michels\Dropbox\ML\misc\spectra BASIONTm\spectra4_e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imon Michels\Dropbox\ML\misc\spectra BASIONTm\spectra4_ex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43808" y="764704"/>
            <a:ext cx="3786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500" dirty="0" smtClean="0"/>
              <a:t>2+</a:t>
            </a:r>
            <a:endParaRPr lang="nl-BE" sz="1500" dirty="0"/>
          </a:p>
        </p:txBody>
      </p:sp>
    </p:spTree>
    <p:extLst>
      <p:ext uri="{BB962C8B-B14F-4D97-AF65-F5344CB8AC3E}">
        <p14:creationId xmlns:p14="http://schemas.microsoft.com/office/powerpoint/2010/main" val="35172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Ba</a:t>
            </a:r>
            <a:r>
              <a:rPr lang="nl-BE" sz="1600" dirty="0" smtClean="0"/>
              <a:t>0.98</a:t>
            </a:r>
            <a:r>
              <a:rPr lang="nl-BE" dirty="0" smtClean="0"/>
              <a:t>Si</a:t>
            </a:r>
            <a:r>
              <a:rPr lang="nl-BE" sz="1600" dirty="0" smtClean="0"/>
              <a:t>2</a:t>
            </a:r>
            <a:r>
              <a:rPr lang="nl-BE" dirty="0" smtClean="0"/>
              <a:t>O</a:t>
            </a:r>
            <a:r>
              <a:rPr lang="nl-BE" sz="1600" dirty="0" smtClean="0"/>
              <a:t>2</a:t>
            </a:r>
            <a:r>
              <a:rPr lang="nl-BE" dirty="0" smtClean="0"/>
              <a:t>N</a:t>
            </a:r>
            <a:r>
              <a:rPr lang="nl-BE" sz="1600" dirty="0" smtClean="0"/>
              <a:t>2</a:t>
            </a:r>
            <a:r>
              <a:rPr lang="nl-BE" dirty="0" smtClean="0"/>
              <a:t>:Eu</a:t>
            </a:r>
            <a:r>
              <a:rPr lang="nl-BE" sz="1600" dirty="0" smtClean="0"/>
              <a:t>0.02</a:t>
            </a:r>
            <a:endParaRPr lang="nl-BE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6</a:t>
            </a:fld>
            <a:endParaRPr lang="nl-BE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5854183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7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245861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smtClean="0">
                <a:solidFill>
                  <a:schemeClr val="accent2"/>
                </a:solidFill>
              </a:rPr>
              <a:t>What is luminecence?</a:t>
            </a:r>
            <a:endParaRPr lang="nl-BE" sz="2000" dirty="0">
              <a:solidFill>
                <a:schemeClr val="accent2"/>
              </a:solidFill>
            </a:endParaRPr>
          </a:p>
        </p:txBody>
      </p:sp>
      <p:pic>
        <p:nvPicPr>
          <p:cNvPr id="2" name="Picture 2" descr="C:\Users\Simon Michels\Dropbox\ML\misc\spectra BASIONTm\spectra4_e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imon Michels\Dropbox\ML\misc\spectra BASIONTm\spectra4_ex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9304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imon Michels\Dropbox\ML\latex\spectra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48064" y="1844824"/>
            <a:ext cx="18918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300" dirty="0" smtClean="0">
                <a:solidFill>
                  <a:schemeClr val="accent3">
                    <a:lumMod val="50000"/>
                  </a:schemeClr>
                </a:solidFill>
              </a:rPr>
              <a:t>λ</a:t>
            </a:r>
            <a:r>
              <a:rPr lang="nl-BE" sz="2300" dirty="0" smtClean="0">
                <a:solidFill>
                  <a:schemeClr val="accent3">
                    <a:lumMod val="50000"/>
                  </a:schemeClr>
                </a:solidFill>
              </a:rPr>
              <a:t>em = 312 nm</a:t>
            </a:r>
            <a:endParaRPr lang="nl-BE" sz="23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808" y="764704"/>
            <a:ext cx="3786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500" dirty="0" smtClean="0"/>
              <a:t>2+</a:t>
            </a:r>
            <a:endParaRPr lang="nl-BE" sz="1500" dirty="0"/>
          </a:p>
        </p:txBody>
      </p:sp>
    </p:spTree>
    <p:extLst>
      <p:ext uri="{BB962C8B-B14F-4D97-AF65-F5344CB8AC3E}">
        <p14:creationId xmlns:p14="http://schemas.microsoft.com/office/powerpoint/2010/main" val="23640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nl-BE" dirty="0" smtClean="0"/>
              <a:t>Persistent luminescence: afterglow at RT</a:t>
            </a:r>
          </a:p>
          <a:p>
            <a:r>
              <a:rPr lang="nl-BE" dirty="0" smtClean="0"/>
              <a:t>Mechanism: traps in the host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7</a:t>
            </a:fld>
            <a:endParaRPr lang="nl-BE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245861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smtClean="0">
                <a:solidFill>
                  <a:schemeClr val="accent2"/>
                </a:solidFill>
              </a:rPr>
              <a:t>What is luminecence?</a:t>
            </a:r>
            <a:endParaRPr lang="nl-BE" sz="2000" dirty="0">
              <a:solidFill>
                <a:schemeClr val="accent2"/>
              </a:solidFill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6070207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7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imon Michels\Dropbox\ML\pres ML\mode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81" y="2044725"/>
            <a:ext cx="5583238" cy="41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09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nl-BE" dirty="0" smtClean="0"/>
              <a:t>Persistent luminescence: afterglow at RT</a:t>
            </a:r>
          </a:p>
          <a:p>
            <a:r>
              <a:rPr lang="nl-BE" dirty="0" smtClean="0"/>
              <a:t>Mechanism: traps in the host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8</a:t>
            </a:fld>
            <a:endParaRPr lang="nl-BE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245861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smtClean="0">
                <a:solidFill>
                  <a:schemeClr val="accent2"/>
                </a:solidFill>
              </a:rPr>
              <a:t>What is luminecence?</a:t>
            </a:r>
            <a:endParaRPr lang="nl-BE" sz="2000" dirty="0">
              <a:solidFill>
                <a:schemeClr val="accent2"/>
              </a:solidFill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6070207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7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imon Michels\Dropbox\ML\pres ML\mode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46312"/>
            <a:ext cx="558165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1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nl-BE" dirty="0" smtClean="0"/>
              <a:t>Persistent luminescence: afterglow at RT</a:t>
            </a:r>
          </a:p>
          <a:p>
            <a:r>
              <a:rPr lang="nl-BE" dirty="0" smtClean="0"/>
              <a:t>Mechanism: traps in the host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E37C-67F8-439A-AE5B-DF218F57A190}" type="slidenum">
              <a:rPr lang="nl-BE" smtClean="0"/>
              <a:t>9</a:t>
            </a:fld>
            <a:endParaRPr lang="nl-BE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245861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smtClean="0">
                <a:solidFill>
                  <a:schemeClr val="accent2"/>
                </a:solidFill>
              </a:rPr>
              <a:t>What is luminecence?</a:t>
            </a:r>
            <a:endParaRPr lang="nl-BE" sz="2000" dirty="0">
              <a:solidFill>
                <a:schemeClr val="accent2"/>
              </a:solidFill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238096" y="6315992"/>
            <a:ext cx="6070207" cy="437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Seeing (Ultra-)Sound through Mechanoluminescence</a:t>
            </a:r>
            <a:endParaRPr lang="nl-BE" sz="2000" dirty="0"/>
          </a:p>
        </p:txBody>
      </p:sp>
      <p:pic>
        <p:nvPicPr>
          <p:cNvPr id="7" name="Picture 2" descr="C:\Users\Simon Michels\Dropbox\ML\misc\pres ML\lumilab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305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imon Michels\Dropbox\ML\pres ML\mode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46312"/>
            <a:ext cx="558165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09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</TotalTime>
  <Words>790</Words>
  <Application>Microsoft Office PowerPoint</Application>
  <PresentationFormat>On-screen Show (4:3)</PresentationFormat>
  <Paragraphs>218</Paragraphs>
  <Slides>29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  Seeing Ultrasound through Mechanoluminescence</vt:lpstr>
      <vt:lpstr>Content</vt:lpstr>
      <vt:lpstr>What is luminescence?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Mechanoluminescence and ultrasound</vt:lpstr>
      <vt:lpstr>Mechanoluminescence and ultrasound</vt:lpstr>
      <vt:lpstr>Mechanoluminescence and ultrasound</vt:lpstr>
      <vt:lpstr>Mechanoluminescence and ultrasound</vt:lpstr>
      <vt:lpstr>Mechanoluminescence and ultrasound</vt:lpstr>
      <vt:lpstr>PowerPoint Presentation</vt:lpstr>
      <vt:lpstr>3D-reconstruction of US radiation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Mechanoluminescence  3D-reconstruction of ultrasound</dc:title>
  <dc:creator>Simon Michels</dc:creator>
  <cp:lastModifiedBy>Simon Michels</cp:lastModifiedBy>
  <cp:revision>97</cp:revision>
  <dcterms:created xsi:type="dcterms:W3CDTF">2015-10-18T10:51:22Z</dcterms:created>
  <dcterms:modified xsi:type="dcterms:W3CDTF">2016-05-17T16:49:33Z</dcterms:modified>
</cp:coreProperties>
</file>