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sldIdLst>
    <p:sldId id="256" r:id="rId2"/>
    <p:sldId id="296" r:id="rId3"/>
    <p:sldId id="300" r:id="rId4"/>
    <p:sldId id="263" r:id="rId5"/>
    <p:sldId id="264" r:id="rId6"/>
    <p:sldId id="281" r:id="rId7"/>
    <p:sldId id="267" r:id="rId8"/>
    <p:sldId id="298" r:id="rId9"/>
    <p:sldId id="282" r:id="rId10"/>
    <p:sldId id="273" r:id="rId11"/>
    <p:sldId id="275" r:id="rId12"/>
    <p:sldId id="286" r:id="rId13"/>
    <p:sldId id="287" r:id="rId14"/>
    <p:sldId id="291" r:id="rId15"/>
    <p:sldId id="295" r:id="rId16"/>
    <p:sldId id="278" r:id="rId17"/>
    <p:sldId id="280" r:id="rId18"/>
    <p:sldId id="284"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3838">
          <p15:clr>
            <a:srgbClr val="A4A3A4"/>
          </p15:clr>
        </p15:guide>
        <p15:guide id="3" pos="340">
          <p15:clr>
            <a:srgbClr val="A4A3A4"/>
          </p15:clr>
        </p15:guide>
        <p15:guide id="4" pos="5420">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60"/>
  </p:normalViewPr>
  <p:slideViewPr>
    <p:cSldViewPr snapToObjects="1" showGuides="1">
      <p:cViewPr varScale="1">
        <p:scale>
          <a:sx n="108" d="100"/>
          <a:sy n="108" d="100"/>
        </p:scale>
        <p:origin x="1626" y="96"/>
      </p:cViewPr>
      <p:guideLst>
        <p:guide orient="horz" pos="754"/>
        <p:guide orient="horz" pos="3838"/>
        <p:guide pos="340"/>
        <p:guide pos="54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7BB96-5CC4-4FBA-B6DA-4C0FA69C8B55}" type="datetimeFigureOut">
              <a:rPr lang="nl-NL" smtClean="0"/>
              <a:t>17-5-2016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9E7CB-B55B-433F-ACF3-9EACF2CD01B5}" type="slidenum">
              <a:rPr lang="nl-NL" smtClean="0"/>
              <a:t>‹nr.›</a:t>
            </a:fld>
            <a:endParaRPr lang="nl-NL"/>
          </a:p>
        </p:txBody>
      </p:sp>
    </p:spTree>
    <p:extLst>
      <p:ext uri="{BB962C8B-B14F-4D97-AF65-F5344CB8AC3E}">
        <p14:creationId xmlns:p14="http://schemas.microsoft.com/office/powerpoint/2010/main" val="82768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Systems of interest are </a:t>
            </a:r>
            <a:r>
              <a:rPr lang="nl-BE" dirty="0" err="1" smtClean="0"/>
              <a:t>ultracold</a:t>
            </a:r>
            <a:r>
              <a:rPr lang="nl-BE" dirty="0" smtClean="0"/>
              <a:t> </a:t>
            </a:r>
            <a:r>
              <a:rPr lang="nl-BE" dirty="0" err="1" smtClean="0"/>
              <a:t>quantum</a:t>
            </a:r>
            <a:r>
              <a:rPr lang="nl-BE" dirty="0" smtClean="0"/>
              <a:t> </a:t>
            </a:r>
            <a:r>
              <a:rPr lang="nl-BE" dirty="0" err="1" smtClean="0"/>
              <a:t>gases</a:t>
            </a:r>
            <a:r>
              <a:rPr lang="nl-BE" dirty="0" smtClean="0"/>
              <a:t>: these are </a:t>
            </a:r>
            <a:r>
              <a:rPr lang="nl-BE" dirty="0" err="1" smtClean="0"/>
              <a:t>clouds</a:t>
            </a:r>
            <a:r>
              <a:rPr lang="nl-BE" dirty="0" smtClean="0"/>
              <a:t> of </a:t>
            </a:r>
            <a:r>
              <a:rPr lang="nl-BE" dirty="0" err="1" smtClean="0"/>
              <a:t>typically</a:t>
            </a:r>
            <a:r>
              <a:rPr lang="nl-BE" dirty="0" smtClean="0"/>
              <a:t> 100 000 </a:t>
            </a:r>
            <a:r>
              <a:rPr lang="nl-BE" dirty="0" err="1" smtClean="0"/>
              <a:t>atoms</a:t>
            </a:r>
            <a:r>
              <a:rPr lang="nl-BE" dirty="0" smtClean="0"/>
              <a:t>, </a:t>
            </a:r>
            <a:r>
              <a:rPr lang="nl-BE" dirty="0" err="1" smtClean="0"/>
              <a:t>either</a:t>
            </a:r>
            <a:r>
              <a:rPr lang="nl-BE" dirty="0" smtClean="0"/>
              <a:t> </a:t>
            </a:r>
            <a:r>
              <a:rPr lang="nl-BE" dirty="0" err="1" smtClean="0"/>
              <a:t>bosons</a:t>
            </a:r>
            <a:r>
              <a:rPr lang="nl-BE" dirty="0" smtClean="0"/>
              <a:t> or </a:t>
            </a:r>
            <a:r>
              <a:rPr lang="nl-BE" dirty="0" err="1" smtClean="0"/>
              <a:t>fermions</a:t>
            </a:r>
            <a:r>
              <a:rPr lang="nl-BE" dirty="0" smtClean="0"/>
              <a:t>, </a:t>
            </a:r>
            <a:r>
              <a:rPr lang="nl-BE" dirty="0" err="1" smtClean="0"/>
              <a:t>which</a:t>
            </a:r>
            <a:r>
              <a:rPr lang="nl-BE" baseline="0" dirty="0" smtClean="0"/>
              <a:t> are </a:t>
            </a:r>
            <a:r>
              <a:rPr lang="nl-BE" baseline="0" dirty="0" err="1" smtClean="0"/>
              <a:t>trapped</a:t>
            </a:r>
            <a:r>
              <a:rPr lang="nl-BE" baseline="0" dirty="0" smtClean="0"/>
              <a:t> in a magneto-</a:t>
            </a:r>
            <a:r>
              <a:rPr lang="nl-BE" baseline="0" dirty="0" err="1" smtClean="0"/>
              <a:t>optical</a:t>
            </a:r>
            <a:r>
              <a:rPr lang="nl-BE" baseline="0" dirty="0" smtClean="0"/>
              <a:t> trap, </a:t>
            </a:r>
            <a:r>
              <a:rPr lang="nl-BE" baseline="0" dirty="0" err="1" smtClean="0"/>
              <a:t>the</a:t>
            </a:r>
            <a:r>
              <a:rPr lang="nl-BE" baseline="0" dirty="0" smtClean="0"/>
              <a:t> </a:t>
            </a:r>
            <a:r>
              <a:rPr lang="nl-BE" baseline="0" dirty="0" err="1" smtClean="0"/>
              <a:t>size</a:t>
            </a:r>
            <a:r>
              <a:rPr lang="nl-BE" baseline="0" dirty="0" smtClean="0"/>
              <a:t> of </a:t>
            </a:r>
            <a:r>
              <a:rPr lang="nl-BE" baseline="0" dirty="0" err="1" smtClean="0"/>
              <a:t>which</a:t>
            </a:r>
            <a:r>
              <a:rPr lang="nl-BE" baseline="0" dirty="0" smtClean="0"/>
              <a:t> is </a:t>
            </a:r>
            <a:r>
              <a:rPr lang="nl-BE" baseline="0" dirty="0" err="1" smtClean="0"/>
              <a:t>usually</a:t>
            </a:r>
            <a:r>
              <a:rPr lang="nl-BE" baseline="0" dirty="0" smtClean="0"/>
              <a:t> of </a:t>
            </a:r>
            <a:r>
              <a:rPr lang="nl-BE" baseline="0" dirty="0" err="1" smtClean="0"/>
              <a:t>the</a:t>
            </a:r>
            <a:r>
              <a:rPr lang="nl-BE" baseline="0" dirty="0" smtClean="0"/>
              <a:t> order of microns. </a:t>
            </a:r>
            <a:r>
              <a:rPr lang="nl-BE" baseline="0" dirty="0" err="1" smtClean="0"/>
              <a:t>Then</a:t>
            </a:r>
            <a:r>
              <a:rPr lang="nl-BE" baseline="0" dirty="0" smtClean="0"/>
              <a:t> these </a:t>
            </a:r>
            <a:r>
              <a:rPr lang="nl-BE" baseline="0" dirty="0" err="1" smtClean="0"/>
              <a:t>gases</a:t>
            </a:r>
            <a:r>
              <a:rPr lang="nl-BE" baseline="0" dirty="0" smtClean="0"/>
              <a:t> are </a:t>
            </a:r>
            <a:r>
              <a:rPr lang="nl-BE" baseline="0" dirty="0" err="1" smtClean="0"/>
              <a:t>cooled</a:t>
            </a:r>
            <a:r>
              <a:rPr lang="nl-BE" baseline="0" dirty="0" smtClean="0"/>
              <a:t> down </a:t>
            </a:r>
            <a:r>
              <a:rPr lang="nl-BE" baseline="0" dirty="0" err="1" smtClean="0"/>
              <a:t>to</a:t>
            </a:r>
            <a:r>
              <a:rPr lang="nl-BE" baseline="0" dirty="0" smtClean="0"/>
              <a:t> below </a:t>
            </a:r>
            <a:r>
              <a:rPr lang="nl-BE" baseline="0" dirty="0" err="1" smtClean="0"/>
              <a:t>their</a:t>
            </a:r>
            <a:r>
              <a:rPr lang="nl-BE" baseline="0" dirty="0" smtClean="0"/>
              <a:t> </a:t>
            </a:r>
            <a:r>
              <a:rPr lang="nl-BE" baseline="0" dirty="0" err="1" smtClean="0"/>
              <a:t>quantum</a:t>
            </a:r>
            <a:r>
              <a:rPr lang="nl-BE" baseline="0" dirty="0" smtClean="0"/>
              <a:t> </a:t>
            </a:r>
            <a:r>
              <a:rPr lang="nl-BE" baseline="0" dirty="0" err="1" smtClean="0"/>
              <a:t>degeneracy</a:t>
            </a:r>
            <a:r>
              <a:rPr lang="nl-BE" baseline="0" dirty="0" smtClean="0"/>
              <a:t> </a:t>
            </a:r>
            <a:r>
              <a:rPr lang="nl-BE" baseline="0" dirty="0" err="1" smtClean="0"/>
              <a:t>temperature</a:t>
            </a:r>
            <a:r>
              <a:rPr lang="nl-BE" baseline="0" dirty="0" smtClean="0"/>
              <a:t>, </a:t>
            </a:r>
            <a:r>
              <a:rPr lang="nl-BE" baseline="0" dirty="0" err="1" smtClean="0"/>
              <a:t>about</a:t>
            </a:r>
            <a:r>
              <a:rPr lang="nl-BE" baseline="0" dirty="0" smtClean="0"/>
              <a:t> 100 </a:t>
            </a:r>
            <a:r>
              <a:rPr lang="nl-BE" baseline="0" dirty="0" err="1" smtClean="0"/>
              <a:t>nK</a:t>
            </a:r>
            <a:r>
              <a:rPr lang="nl-BE" baseline="0" dirty="0" smtClean="0"/>
              <a:t>. At these </a:t>
            </a:r>
            <a:r>
              <a:rPr lang="nl-BE" baseline="0" dirty="0" err="1" smtClean="0"/>
              <a:t>ultralow</a:t>
            </a:r>
            <a:r>
              <a:rPr lang="nl-BE" baseline="0" dirty="0" smtClean="0"/>
              <a:t> </a:t>
            </a:r>
            <a:r>
              <a:rPr lang="nl-BE" baseline="0" dirty="0" err="1" smtClean="0"/>
              <a:t>temperatures</a:t>
            </a:r>
            <a:r>
              <a:rPr lang="nl-BE" baseline="0" dirty="0" smtClean="0"/>
              <a:t>, </a:t>
            </a:r>
            <a:r>
              <a:rPr lang="nl-BE" baseline="0" dirty="0" err="1" smtClean="0"/>
              <a:t>the</a:t>
            </a:r>
            <a:r>
              <a:rPr lang="nl-BE" baseline="0" dirty="0" smtClean="0"/>
              <a:t> </a:t>
            </a:r>
            <a:r>
              <a:rPr lang="nl-BE" baseline="0" dirty="0" err="1" smtClean="0"/>
              <a:t>interatomic</a:t>
            </a:r>
            <a:r>
              <a:rPr lang="nl-BE" baseline="0" dirty="0" smtClean="0"/>
              <a:t> </a:t>
            </a:r>
            <a:r>
              <a:rPr lang="nl-BE" baseline="0" dirty="0" err="1" smtClean="0"/>
              <a:t>interations</a:t>
            </a:r>
            <a:r>
              <a:rPr lang="nl-BE" baseline="0" dirty="0" smtClean="0"/>
              <a:t> are </a:t>
            </a:r>
            <a:r>
              <a:rPr lang="nl-BE" baseline="0" dirty="0" err="1" smtClean="0"/>
              <a:t>determined</a:t>
            </a:r>
            <a:r>
              <a:rPr lang="nl-BE" baseline="0" dirty="0" smtClean="0"/>
              <a:t> </a:t>
            </a:r>
            <a:r>
              <a:rPr lang="nl-BE" baseline="0" dirty="0" err="1" smtClean="0"/>
              <a:t>by</a:t>
            </a:r>
            <a:r>
              <a:rPr lang="nl-BE" baseline="0" dirty="0" smtClean="0"/>
              <a:t> </a:t>
            </a:r>
            <a:r>
              <a:rPr lang="nl-BE" baseline="0" dirty="0" err="1" smtClean="0"/>
              <a:t>one</a:t>
            </a:r>
            <a:r>
              <a:rPr lang="nl-BE" baseline="0" dirty="0" smtClean="0"/>
              <a:t> single </a:t>
            </a:r>
            <a:r>
              <a:rPr lang="nl-BE" baseline="0" dirty="0" err="1" smtClean="0"/>
              <a:t>quantity</a:t>
            </a:r>
            <a:r>
              <a:rPr lang="nl-BE" baseline="0" dirty="0" smtClean="0"/>
              <a:t>: </a:t>
            </a:r>
            <a:r>
              <a:rPr lang="nl-BE" baseline="0" dirty="0" err="1" smtClean="0"/>
              <a:t>the</a:t>
            </a:r>
            <a:r>
              <a:rPr lang="nl-BE" baseline="0" dirty="0" smtClean="0"/>
              <a:t> s-wave scattering </a:t>
            </a:r>
            <a:r>
              <a:rPr lang="nl-BE" baseline="0" dirty="0" err="1" smtClean="0"/>
              <a:t>length</a:t>
            </a:r>
            <a:r>
              <a:rPr lang="nl-BE" baseline="0" dirty="0" smtClean="0"/>
              <a:t>, order of nanometers.</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2</a:t>
            </a:fld>
            <a:endParaRPr lang="nl-NL"/>
          </a:p>
        </p:txBody>
      </p:sp>
    </p:spTree>
    <p:extLst>
      <p:ext uri="{BB962C8B-B14F-4D97-AF65-F5344CB8AC3E}">
        <p14:creationId xmlns:p14="http://schemas.microsoft.com/office/powerpoint/2010/main" val="72627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First </a:t>
            </a:r>
            <a:r>
              <a:rPr lang="nl-BE" dirty="0" err="1" smtClean="0"/>
              <a:t>quantity</a:t>
            </a:r>
            <a:r>
              <a:rPr lang="nl-BE" dirty="0" smtClean="0"/>
              <a:t> of</a:t>
            </a:r>
            <a:r>
              <a:rPr lang="nl-BE" baseline="0" dirty="0" smtClean="0"/>
              <a:t> interest: </a:t>
            </a:r>
            <a:r>
              <a:rPr lang="nl-BE" dirty="0" err="1" smtClean="0"/>
              <a:t>Density</a:t>
            </a:r>
            <a:r>
              <a:rPr lang="nl-BE" dirty="0" smtClean="0"/>
              <a:t> profile (LDA)</a:t>
            </a:r>
            <a:r>
              <a:rPr lang="nl-BE" baseline="0" dirty="0" smtClean="0"/>
              <a:t> </a:t>
            </a:r>
            <a:r>
              <a:rPr lang="nl-BE" baseline="0" dirty="0" err="1" smtClean="0"/>
              <a:t>for</a:t>
            </a:r>
            <a:r>
              <a:rPr lang="nl-BE" baseline="0" dirty="0" smtClean="0"/>
              <a:t> different </a:t>
            </a:r>
            <a:r>
              <a:rPr lang="nl-BE" baseline="0" dirty="0" err="1" smtClean="0"/>
              <a:t>values</a:t>
            </a:r>
            <a:r>
              <a:rPr lang="nl-BE" baseline="0" dirty="0" smtClean="0"/>
              <a:t> of </a:t>
            </a:r>
            <a:r>
              <a:rPr lang="nl-BE" baseline="0" dirty="0" err="1" smtClean="0"/>
              <a:t>imbalance</a:t>
            </a:r>
            <a:r>
              <a:rPr lang="nl-BE" baseline="0" dirty="0" smtClean="0"/>
              <a:t> parameter </a:t>
            </a:r>
            <a:r>
              <a:rPr lang="nl-BE" baseline="0" dirty="0" err="1" smtClean="0"/>
              <a:t>zeta</a:t>
            </a:r>
            <a:r>
              <a:rPr lang="nl-BE" baseline="0" dirty="0" smtClean="0"/>
              <a:t>, </a:t>
            </a:r>
            <a:r>
              <a:rPr lang="nl-BE" baseline="0" dirty="0" err="1" smtClean="0"/>
              <a:t>relative</a:t>
            </a:r>
            <a:r>
              <a:rPr lang="nl-BE" baseline="0" dirty="0" smtClean="0"/>
              <a:t> </a:t>
            </a:r>
            <a:r>
              <a:rPr lang="nl-BE" baseline="0" dirty="0" err="1" smtClean="0"/>
              <a:t>difference</a:t>
            </a:r>
            <a:r>
              <a:rPr lang="nl-BE" baseline="0" dirty="0" smtClean="0"/>
              <a:t> in </a:t>
            </a:r>
            <a:r>
              <a:rPr lang="nl-BE" baseline="0" dirty="0" err="1" smtClean="0"/>
              <a:t>chemical</a:t>
            </a:r>
            <a:r>
              <a:rPr lang="nl-BE" baseline="0" dirty="0" smtClean="0"/>
              <a:t> </a:t>
            </a:r>
            <a:r>
              <a:rPr lang="nl-BE" baseline="0" dirty="0" err="1" smtClean="0"/>
              <a:t>potentials</a:t>
            </a:r>
            <a:r>
              <a:rPr lang="nl-BE" baseline="0" dirty="0" smtClean="0"/>
              <a:t>: as </a:t>
            </a:r>
            <a:r>
              <a:rPr lang="nl-BE" baseline="0" dirty="0" err="1" smtClean="0"/>
              <a:t>it</a:t>
            </a:r>
            <a:r>
              <a:rPr lang="nl-BE" baseline="0" dirty="0" smtClean="0"/>
              <a:t> </a:t>
            </a:r>
            <a:r>
              <a:rPr lang="nl-BE" baseline="0" dirty="0" err="1" smtClean="0"/>
              <a:t>becomes</a:t>
            </a:r>
            <a:r>
              <a:rPr lang="nl-BE" baseline="0" dirty="0" smtClean="0"/>
              <a:t> </a:t>
            </a:r>
            <a:r>
              <a:rPr lang="nl-BE" baseline="0" dirty="0" err="1" smtClean="0"/>
              <a:t>larger</a:t>
            </a:r>
            <a:r>
              <a:rPr lang="nl-BE" baseline="0" dirty="0" smtClean="0"/>
              <a:t>, </a:t>
            </a:r>
            <a:r>
              <a:rPr lang="nl-BE" baseline="0" dirty="0" err="1" smtClean="0"/>
              <a:t>the</a:t>
            </a:r>
            <a:r>
              <a:rPr lang="nl-BE" baseline="0" dirty="0" smtClean="0"/>
              <a:t> </a:t>
            </a:r>
            <a:r>
              <a:rPr lang="nl-BE" baseline="0" dirty="0" err="1" smtClean="0"/>
              <a:t>soliton</a:t>
            </a:r>
            <a:r>
              <a:rPr lang="nl-BE" baseline="0" dirty="0" smtClean="0"/>
              <a:t> </a:t>
            </a:r>
            <a:r>
              <a:rPr lang="nl-BE" baseline="0" dirty="0" err="1" smtClean="0"/>
              <a:t>core</a:t>
            </a:r>
            <a:r>
              <a:rPr lang="nl-BE" baseline="0" dirty="0" smtClean="0"/>
              <a:t> is </a:t>
            </a:r>
            <a:r>
              <a:rPr lang="nl-BE" baseline="0" dirty="0" err="1" smtClean="0"/>
              <a:t>filled</a:t>
            </a:r>
            <a:r>
              <a:rPr lang="nl-BE" baseline="0" dirty="0" smtClean="0"/>
              <a:t> up </a:t>
            </a:r>
            <a:r>
              <a:rPr lang="nl-BE" baseline="0" dirty="0" err="1" smtClean="0"/>
              <a:t>with</a:t>
            </a:r>
            <a:r>
              <a:rPr lang="nl-BE" baseline="0" dirty="0" smtClean="0"/>
              <a:t> </a:t>
            </a:r>
            <a:r>
              <a:rPr lang="nl-BE" baseline="0" dirty="0" err="1" smtClean="0"/>
              <a:t>particles</a:t>
            </a:r>
            <a:r>
              <a:rPr lang="nl-BE" baseline="0" dirty="0" smtClean="0"/>
              <a:t>. </a:t>
            </a:r>
            <a:r>
              <a:rPr lang="nl-BE" baseline="0" dirty="0" err="1" smtClean="0"/>
              <a:t>This</a:t>
            </a:r>
            <a:r>
              <a:rPr lang="nl-BE" baseline="0" dirty="0" smtClean="0"/>
              <a:t> is </a:t>
            </a:r>
            <a:r>
              <a:rPr lang="nl-BE" baseline="0" dirty="0" err="1" smtClean="0"/>
              <a:t>for</a:t>
            </a:r>
            <a:r>
              <a:rPr lang="nl-BE" baseline="0" dirty="0" smtClean="0"/>
              <a:t> </a:t>
            </a:r>
            <a:r>
              <a:rPr lang="nl-BE" baseline="0" dirty="0" err="1" smtClean="0"/>
              <a:t>certain</a:t>
            </a:r>
            <a:r>
              <a:rPr lang="nl-BE" baseline="0" dirty="0" smtClean="0"/>
              <a:t> </a:t>
            </a:r>
            <a:r>
              <a:rPr lang="nl-BE" baseline="0" dirty="0" err="1" smtClean="0"/>
              <a:t>value</a:t>
            </a:r>
            <a:r>
              <a:rPr lang="nl-BE" baseline="0" dirty="0" smtClean="0"/>
              <a:t> of </a:t>
            </a:r>
            <a:r>
              <a:rPr lang="nl-BE" baseline="0" dirty="0" err="1" smtClean="0"/>
              <a:t>interaction</a:t>
            </a:r>
            <a:r>
              <a:rPr lang="nl-BE" baseline="0" dirty="0" smtClean="0"/>
              <a:t> </a:t>
            </a:r>
            <a:r>
              <a:rPr lang="nl-BE" baseline="0" dirty="0" err="1" smtClean="0"/>
              <a:t>length</a:t>
            </a:r>
            <a:r>
              <a:rPr lang="nl-BE" baseline="0" dirty="0" smtClean="0"/>
              <a:t>, Same effect </a:t>
            </a:r>
            <a:r>
              <a:rPr lang="nl-BE" baseline="0" dirty="0" err="1" smtClean="0"/>
              <a:t>through</a:t>
            </a:r>
            <a:r>
              <a:rPr lang="nl-BE" baseline="0" dirty="0" smtClean="0"/>
              <a:t> </a:t>
            </a:r>
            <a:r>
              <a:rPr lang="nl-BE" baseline="0" dirty="0" err="1" smtClean="0"/>
              <a:t>the</a:t>
            </a:r>
            <a:r>
              <a:rPr lang="nl-BE" baseline="0" dirty="0" smtClean="0"/>
              <a:t> </a:t>
            </a:r>
            <a:r>
              <a:rPr lang="nl-BE" baseline="0" dirty="0" err="1" smtClean="0"/>
              <a:t>whole</a:t>
            </a:r>
            <a:r>
              <a:rPr lang="nl-BE" baseline="0" dirty="0" smtClean="0"/>
              <a:t> </a:t>
            </a:r>
            <a:r>
              <a:rPr lang="nl-BE" baseline="0" dirty="0" err="1" smtClean="0"/>
              <a:t>crossover</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11</a:t>
            </a:fld>
            <a:endParaRPr lang="nl-NL"/>
          </a:p>
        </p:txBody>
      </p:sp>
    </p:spTree>
    <p:extLst>
      <p:ext uri="{BB962C8B-B14F-4D97-AF65-F5344CB8AC3E}">
        <p14:creationId xmlns:p14="http://schemas.microsoft.com/office/powerpoint/2010/main" val="345813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 </a:t>
            </a:r>
            <a:r>
              <a:rPr lang="nl-BE" dirty="0" err="1" smtClean="0"/>
              <a:t>comparison</a:t>
            </a:r>
            <a:r>
              <a:rPr lang="nl-BE" dirty="0" smtClean="0"/>
              <a:t> of </a:t>
            </a:r>
            <a:r>
              <a:rPr lang="nl-BE" dirty="0" err="1" smtClean="0"/>
              <a:t>the</a:t>
            </a:r>
            <a:r>
              <a:rPr lang="nl-BE" baseline="0" dirty="0" smtClean="0"/>
              <a:t> pair field amplitude </a:t>
            </a:r>
            <a:r>
              <a:rPr lang="nl-BE" baseline="0" dirty="0" err="1" smtClean="0"/>
              <a:t>and</a:t>
            </a:r>
            <a:r>
              <a:rPr lang="nl-BE" baseline="0" dirty="0" smtClean="0"/>
              <a:t> </a:t>
            </a:r>
            <a:r>
              <a:rPr lang="nl-BE" baseline="0" dirty="0" err="1" smtClean="0"/>
              <a:t>the</a:t>
            </a:r>
            <a:r>
              <a:rPr lang="nl-BE" baseline="0" dirty="0" smtClean="0"/>
              <a:t> </a:t>
            </a:r>
            <a:r>
              <a:rPr lang="nl-BE" baseline="0" dirty="0" err="1" smtClean="0"/>
              <a:t>density</a:t>
            </a:r>
            <a:r>
              <a:rPr lang="nl-BE" baseline="0" dirty="0" smtClean="0"/>
              <a:t> </a:t>
            </a:r>
            <a:r>
              <a:rPr lang="nl-BE" baseline="0" dirty="0" err="1" smtClean="0"/>
              <a:t>tells</a:t>
            </a:r>
            <a:r>
              <a:rPr lang="nl-BE" baseline="0" dirty="0" smtClean="0"/>
              <a:t> </a:t>
            </a:r>
            <a:r>
              <a:rPr lang="nl-BE" baseline="0" dirty="0" err="1" smtClean="0"/>
              <a:t>us</a:t>
            </a:r>
            <a:r>
              <a:rPr lang="nl-BE" baseline="0" dirty="0" smtClean="0"/>
              <a:t> </a:t>
            </a:r>
            <a:r>
              <a:rPr lang="nl-BE" baseline="0" dirty="0" err="1" smtClean="0"/>
              <a:t>that</a:t>
            </a:r>
            <a:r>
              <a:rPr lang="nl-BE" baseline="0" dirty="0" smtClean="0"/>
              <a:t> these </a:t>
            </a:r>
            <a:r>
              <a:rPr lang="nl-BE" baseline="0" dirty="0" err="1" smtClean="0"/>
              <a:t>particles</a:t>
            </a:r>
            <a:r>
              <a:rPr lang="nl-BE" baseline="0" dirty="0" smtClean="0"/>
              <a:t> are </a:t>
            </a:r>
            <a:r>
              <a:rPr lang="nl-BE" baseline="0" dirty="0" err="1" smtClean="0"/>
              <a:t>the</a:t>
            </a:r>
            <a:r>
              <a:rPr lang="nl-BE" baseline="0" dirty="0" smtClean="0"/>
              <a:t> </a:t>
            </a:r>
            <a:r>
              <a:rPr lang="nl-BE" baseline="0" dirty="0" err="1" smtClean="0"/>
              <a:t>unpaired</a:t>
            </a:r>
            <a:r>
              <a:rPr lang="nl-BE" baseline="0" dirty="0" smtClean="0"/>
              <a:t> </a:t>
            </a:r>
            <a:r>
              <a:rPr lang="nl-BE" baseline="0" dirty="0" err="1" smtClean="0"/>
              <a:t>particles</a:t>
            </a:r>
            <a:r>
              <a:rPr lang="nl-BE" baseline="0" dirty="0" smtClean="0"/>
              <a:t>: voor </a:t>
            </a:r>
            <a:r>
              <a:rPr lang="nl-BE" baseline="0" dirty="0" err="1" smtClean="0"/>
              <a:t>vs</a:t>
            </a:r>
            <a:r>
              <a:rPr lang="nl-BE" baseline="0" dirty="0" smtClean="0"/>
              <a:t> = 0 </a:t>
            </a:r>
            <a:r>
              <a:rPr lang="nl-BE" baseline="0" dirty="0" err="1" smtClean="0"/>
              <a:t>the</a:t>
            </a:r>
            <a:r>
              <a:rPr lang="nl-BE" baseline="0" dirty="0" smtClean="0"/>
              <a:t> pair amplitude </a:t>
            </a:r>
            <a:r>
              <a:rPr lang="nl-BE" baseline="0" dirty="0" err="1" smtClean="0"/>
              <a:t>and</a:t>
            </a:r>
            <a:r>
              <a:rPr lang="nl-BE" baseline="0" dirty="0" smtClean="0"/>
              <a:t> </a:t>
            </a:r>
            <a:r>
              <a:rPr lang="nl-BE" baseline="0" dirty="0" err="1" smtClean="0"/>
              <a:t>associated</a:t>
            </a:r>
            <a:r>
              <a:rPr lang="nl-BE" baseline="0" dirty="0" smtClean="0"/>
              <a:t> pair </a:t>
            </a:r>
            <a:r>
              <a:rPr lang="nl-BE" baseline="0" dirty="0" err="1" smtClean="0"/>
              <a:t>density</a:t>
            </a:r>
            <a:r>
              <a:rPr lang="nl-BE" baseline="0" dirty="0" smtClean="0"/>
              <a:t> are zero at </a:t>
            </a:r>
            <a:r>
              <a:rPr lang="nl-BE" baseline="0" dirty="0" err="1" smtClean="0"/>
              <a:t>the</a:t>
            </a:r>
            <a:r>
              <a:rPr lang="nl-BE" baseline="0" dirty="0" smtClean="0"/>
              <a:t> center, </a:t>
            </a:r>
            <a:r>
              <a:rPr lang="nl-BE" baseline="0" dirty="0" err="1" smtClean="0"/>
              <a:t>while</a:t>
            </a:r>
            <a:r>
              <a:rPr lang="nl-BE" baseline="0" dirty="0" smtClean="0"/>
              <a:t> </a:t>
            </a:r>
            <a:r>
              <a:rPr lang="nl-BE" baseline="0" dirty="0" err="1" smtClean="0"/>
              <a:t>the</a:t>
            </a:r>
            <a:r>
              <a:rPr lang="nl-BE" baseline="0" dirty="0" smtClean="0"/>
              <a:t> </a:t>
            </a:r>
            <a:r>
              <a:rPr lang="nl-BE" baseline="0" dirty="0" err="1" smtClean="0"/>
              <a:t>fermion</a:t>
            </a:r>
            <a:r>
              <a:rPr lang="nl-BE" baseline="0" dirty="0" smtClean="0"/>
              <a:t> </a:t>
            </a:r>
            <a:r>
              <a:rPr lang="nl-BE" baseline="0" dirty="0" err="1" smtClean="0"/>
              <a:t>density</a:t>
            </a:r>
            <a:r>
              <a:rPr lang="nl-BE" baseline="0" dirty="0" smtClean="0"/>
              <a:t> is </a:t>
            </a:r>
            <a:r>
              <a:rPr lang="nl-BE" baseline="0" dirty="0" err="1" smtClean="0"/>
              <a:t>not</a:t>
            </a:r>
            <a:r>
              <a:rPr lang="nl-BE" baseline="0" dirty="0" smtClean="0"/>
              <a:t>. </a:t>
            </a:r>
            <a:r>
              <a:rPr lang="nl-BE" baseline="0" dirty="0" err="1" smtClean="0"/>
              <a:t>Feasible</a:t>
            </a:r>
            <a:r>
              <a:rPr lang="nl-BE" baseline="0" dirty="0" smtClean="0"/>
              <a:t> </a:t>
            </a:r>
            <a:r>
              <a:rPr lang="nl-BE" baseline="0" dirty="0" err="1" smtClean="0"/>
              <a:t>explanation</a:t>
            </a:r>
            <a:r>
              <a:rPr lang="nl-BE" baseline="0" dirty="0" smtClean="0"/>
              <a:t> </a:t>
            </a:r>
            <a:r>
              <a:rPr lang="nl-BE" baseline="0" dirty="0" err="1" smtClean="0"/>
              <a:t>for</a:t>
            </a:r>
            <a:r>
              <a:rPr lang="nl-BE" baseline="0" dirty="0" smtClean="0"/>
              <a:t> </a:t>
            </a:r>
            <a:r>
              <a:rPr lang="nl-BE" baseline="0" dirty="0" err="1" smtClean="0"/>
              <a:t>why</a:t>
            </a:r>
            <a:r>
              <a:rPr lang="nl-BE" baseline="0" dirty="0" smtClean="0"/>
              <a:t> </a:t>
            </a:r>
            <a:r>
              <a:rPr lang="nl-BE" baseline="0" dirty="0" err="1" smtClean="0"/>
              <a:t>they</a:t>
            </a:r>
            <a:r>
              <a:rPr lang="nl-BE" baseline="0" dirty="0" smtClean="0"/>
              <a:t> </a:t>
            </a:r>
            <a:r>
              <a:rPr lang="nl-BE" baseline="0" dirty="0" err="1" smtClean="0"/>
              <a:t>would</a:t>
            </a:r>
            <a:r>
              <a:rPr lang="nl-BE" baseline="0" dirty="0" smtClean="0"/>
              <a:t> </a:t>
            </a:r>
            <a:r>
              <a:rPr lang="nl-BE" baseline="0" dirty="0" err="1" smtClean="0"/>
              <a:t>fill</a:t>
            </a:r>
            <a:r>
              <a:rPr lang="nl-BE" baseline="0" dirty="0" smtClean="0"/>
              <a:t> up </a:t>
            </a:r>
            <a:r>
              <a:rPr lang="nl-BE" baseline="0" dirty="0" err="1" smtClean="0"/>
              <a:t>the</a:t>
            </a:r>
            <a:r>
              <a:rPr lang="nl-BE" baseline="0" dirty="0" smtClean="0"/>
              <a:t> </a:t>
            </a:r>
            <a:r>
              <a:rPr lang="nl-BE" baseline="0" dirty="0" err="1" smtClean="0"/>
              <a:t>soliton</a:t>
            </a:r>
            <a:r>
              <a:rPr lang="nl-BE" baseline="0" dirty="0" smtClean="0"/>
              <a:t>: in </a:t>
            </a:r>
            <a:r>
              <a:rPr lang="nl-BE" baseline="0" dirty="0" err="1" smtClean="0"/>
              <a:t>experiments</a:t>
            </a:r>
            <a:r>
              <a:rPr lang="nl-BE" baseline="0" dirty="0" smtClean="0"/>
              <a:t> </a:t>
            </a:r>
            <a:r>
              <a:rPr lang="nl-BE" baseline="0" dirty="0" err="1" smtClean="0"/>
              <a:t>with</a:t>
            </a:r>
            <a:r>
              <a:rPr lang="nl-BE" baseline="0" dirty="0" smtClean="0"/>
              <a:t> spin-</a:t>
            </a:r>
            <a:r>
              <a:rPr lang="nl-BE" baseline="0" dirty="0" err="1" smtClean="0"/>
              <a:t>imbalanced</a:t>
            </a:r>
            <a:r>
              <a:rPr lang="nl-BE" baseline="0" dirty="0" smtClean="0"/>
              <a:t> </a:t>
            </a:r>
            <a:r>
              <a:rPr lang="nl-BE" baseline="0" dirty="0" err="1" smtClean="0"/>
              <a:t>fermi</a:t>
            </a:r>
            <a:r>
              <a:rPr lang="nl-BE" baseline="0" dirty="0" smtClean="0"/>
              <a:t> </a:t>
            </a:r>
            <a:r>
              <a:rPr lang="nl-BE" baseline="0" dirty="0" err="1" smtClean="0"/>
              <a:t>gases</a:t>
            </a:r>
            <a:r>
              <a:rPr lang="nl-BE" baseline="0" dirty="0" smtClean="0"/>
              <a:t> we </a:t>
            </a:r>
            <a:r>
              <a:rPr lang="nl-BE" baseline="0" dirty="0" err="1" smtClean="0"/>
              <a:t>see</a:t>
            </a:r>
            <a:r>
              <a:rPr lang="nl-BE" baseline="0" dirty="0" smtClean="0"/>
              <a:t> </a:t>
            </a:r>
            <a:r>
              <a:rPr lang="nl-BE" baseline="0" dirty="0" err="1" smtClean="0"/>
              <a:t>phase</a:t>
            </a:r>
            <a:r>
              <a:rPr lang="nl-BE" baseline="0" dirty="0" smtClean="0"/>
              <a:t> </a:t>
            </a:r>
            <a:r>
              <a:rPr lang="nl-BE" baseline="0" dirty="0" err="1" smtClean="0"/>
              <a:t>separation</a:t>
            </a:r>
            <a:r>
              <a:rPr lang="nl-BE" baseline="0" dirty="0" smtClean="0"/>
              <a:t> </a:t>
            </a:r>
            <a:r>
              <a:rPr lang="nl-BE" baseline="0" dirty="0" err="1" smtClean="0"/>
              <a:t>between</a:t>
            </a:r>
            <a:r>
              <a:rPr lang="nl-BE" baseline="0" dirty="0" smtClean="0"/>
              <a:t> </a:t>
            </a:r>
            <a:r>
              <a:rPr lang="nl-BE" baseline="0" dirty="0" err="1" smtClean="0"/>
              <a:t>superfluid</a:t>
            </a:r>
            <a:r>
              <a:rPr lang="nl-BE" baseline="0" dirty="0" smtClean="0"/>
              <a:t> pairs </a:t>
            </a:r>
            <a:r>
              <a:rPr lang="nl-BE" baseline="0" dirty="0" err="1" smtClean="0"/>
              <a:t>and</a:t>
            </a:r>
            <a:r>
              <a:rPr lang="nl-BE" baseline="0" dirty="0" smtClean="0"/>
              <a:t> </a:t>
            </a:r>
            <a:r>
              <a:rPr lang="nl-BE" baseline="0" dirty="0" err="1" smtClean="0"/>
              <a:t>unpaired</a:t>
            </a:r>
            <a:r>
              <a:rPr lang="nl-BE" baseline="0" dirty="0" smtClean="0"/>
              <a:t> in </a:t>
            </a:r>
            <a:r>
              <a:rPr lang="nl-BE" baseline="0" dirty="0" err="1" smtClean="0"/>
              <a:t>normal</a:t>
            </a:r>
            <a:r>
              <a:rPr lang="nl-BE" baseline="0" dirty="0" smtClean="0"/>
              <a:t> state, </a:t>
            </a:r>
            <a:r>
              <a:rPr lang="nl-BE" baseline="0" dirty="0" err="1" smtClean="0"/>
              <a:t>they</a:t>
            </a:r>
            <a:r>
              <a:rPr lang="nl-BE" baseline="0" dirty="0" smtClean="0"/>
              <a:t> are </a:t>
            </a:r>
            <a:r>
              <a:rPr lang="nl-BE" baseline="0" dirty="0" err="1" smtClean="0"/>
              <a:t>expelled</a:t>
            </a:r>
            <a:r>
              <a:rPr lang="nl-BE" baseline="0" dirty="0" smtClean="0"/>
              <a:t>. </a:t>
            </a:r>
            <a:r>
              <a:rPr lang="nl-BE" baseline="0" dirty="0" err="1" smtClean="0"/>
              <a:t>If</a:t>
            </a:r>
            <a:r>
              <a:rPr lang="nl-BE" baseline="0" dirty="0" smtClean="0"/>
              <a:t> we </a:t>
            </a:r>
            <a:r>
              <a:rPr lang="nl-BE" baseline="0" dirty="0" err="1" smtClean="0"/>
              <a:t>now</a:t>
            </a:r>
            <a:r>
              <a:rPr lang="nl-BE" baseline="0" dirty="0" smtClean="0"/>
              <a:t> </a:t>
            </a:r>
            <a:r>
              <a:rPr lang="nl-BE" baseline="0" dirty="0" err="1" smtClean="0"/>
              <a:t>create</a:t>
            </a:r>
            <a:r>
              <a:rPr lang="nl-BE" baseline="0" dirty="0" smtClean="0"/>
              <a:t> a </a:t>
            </a:r>
            <a:r>
              <a:rPr lang="nl-BE" baseline="0" dirty="0" err="1" smtClean="0"/>
              <a:t>soliton</a:t>
            </a:r>
            <a:r>
              <a:rPr lang="nl-BE" baseline="0" dirty="0" smtClean="0"/>
              <a:t>, we </a:t>
            </a:r>
            <a:r>
              <a:rPr lang="nl-BE" baseline="0" dirty="0" err="1" smtClean="0"/>
              <a:t>give</a:t>
            </a:r>
            <a:r>
              <a:rPr lang="nl-BE" baseline="0" dirty="0" smtClean="0"/>
              <a:t> </a:t>
            </a:r>
            <a:r>
              <a:rPr lang="nl-BE" baseline="0" dirty="0" err="1" smtClean="0"/>
              <a:t>the</a:t>
            </a:r>
            <a:r>
              <a:rPr lang="nl-BE" baseline="0" dirty="0" smtClean="0"/>
              <a:t> </a:t>
            </a:r>
            <a:r>
              <a:rPr lang="nl-BE" baseline="0" dirty="0" err="1" smtClean="0"/>
              <a:t>superfluid</a:t>
            </a:r>
            <a:r>
              <a:rPr lang="nl-BE" baseline="0" dirty="0" smtClean="0"/>
              <a:t> a </a:t>
            </a:r>
            <a:r>
              <a:rPr lang="nl-BE" baseline="0" dirty="0" err="1" smtClean="0"/>
              <a:t>natural</a:t>
            </a:r>
            <a:r>
              <a:rPr lang="nl-BE" baseline="0" dirty="0" smtClean="0"/>
              <a:t>, </a:t>
            </a:r>
            <a:r>
              <a:rPr lang="nl-BE" baseline="0" dirty="0" err="1" smtClean="0"/>
              <a:t>convenient</a:t>
            </a:r>
            <a:r>
              <a:rPr lang="nl-BE" baseline="0" dirty="0" smtClean="0"/>
              <a:t> </a:t>
            </a:r>
            <a:r>
              <a:rPr lang="nl-BE" baseline="0" dirty="0" err="1" smtClean="0"/>
              <a:t>place</a:t>
            </a:r>
            <a:r>
              <a:rPr lang="nl-BE" baseline="0" dirty="0" smtClean="0"/>
              <a:t> </a:t>
            </a:r>
            <a:r>
              <a:rPr lang="nl-BE" baseline="0" dirty="0" err="1" smtClean="0"/>
              <a:t>to</a:t>
            </a:r>
            <a:r>
              <a:rPr lang="nl-BE" baseline="0" dirty="0" smtClean="0"/>
              <a:t> </a:t>
            </a:r>
            <a:r>
              <a:rPr lang="nl-BE" baseline="0" dirty="0" err="1" smtClean="0"/>
              <a:t>efficiently</a:t>
            </a:r>
            <a:r>
              <a:rPr lang="nl-BE" baseline="0" dirty="0" smtClean="0"/>
              <a:t> separate these </a:t>
            </a:r>
            <a:r>
              <a:rPr lang="nl-BE" baseline="0" dirty="0" err="1" smtClean="0"/>
              <a:t>unpaired</a:t>
            </a:r>
            <a:r>
              <a:rPr lang="nl-BE" baseline="0" dirty="0" smtClean="0"/>
              <a:t> </a:t>
            </a:r>
            <a:r>
              <a:rPr lang="nl-BE" baseline="0" dirty="0" err="1" smtClean="0"/>
              <a:t>particles</a:t>
            </a:r>
            <a:r>
              <a:rPr lang="nl-BE" baseline="0" dirty="0" smtClean="0"/>
              <a:t> </a:t>
            </a:r>
            <a:r>
              <a:rPr lang="nl-BE" baseline="0" dirty="0" err="1" smtClean="0"/>
              <a:t>from</a:t>
            </a:r>
            <a:r>
              <a:rPr lang="nl-BE" baseline="0" dirty="0" smtClean="0"/>
              <a:t> </a:t>
            </a:r>
            <a:r>
              <a:rPr lang="nl-BE" baseline="0" dirty="0" err="1" smtClean="0"/>
              <a:t>the</a:t>
            </a:r>
            <a:r>
              <a:rPr lang="nl-BE" baseline="0" dirty="0" smtClean="0"/>
              <a:t> </a:t>
            </a:r>
            <a:r>
              <a:rPr lang="nl-BE" baseline="0" dirty="0" err="1" smtClean="0"/>
              <a:t>superfluid</a:t>
            </a:r>
            <a:r>
              <a:rPr lang="nl-BE" baseline="0" dirty="0" smtClean="0"/>
              <a:t> state  </a:t>
            </a:r>
            <a:r>
              <a:rPr lang="nl-BE" baseline="0" dirty="0" smtClean="0">
                <a:sym typeface="Wingdings" panose="05000000000000000000" pitchFamily="2" charset="2"/>
              </a:rPr>
              <a:t> </a:t>
            </a:r>
            <a:r>
              <a:rPr lang="nl-BE" baseline="0" dirty="0" err="1" smtClean="0">
                <a:sym typeface="Wingdings" panose="05000000000000000000" pitchFamily="2" charset="2"/>
              </a:rPr>
              <a:t>so</a:t>
            </a:r>
            <a:r>
              <a:rPr lang="nl-BE" baseline="0" dirty="0" smtClean="0">
                <a:sym typeface="Wingdings" panose="05000000000000000000" pitchFamily="2" charset="2"/>
              </a:rPr>
              <a:t> </a:t>
            </a:r>
            <a:r>
              <a:rPr lang="nl-BE" baseline="0" dirty="0" err="1" smtClean="0">
                <a:sym typeface="Wingdings" panose="05000000000000000000" pitchFamily="2" charset="2"/>
              </a:rPr>
              <a:t>it</a:t>
            </a:r>
            <a:r>
              <a:rPr lang="nl-BE" baseline="0" dirty="0" smtClean="0">
                <a:sym typeface="Wingdings" panose="05000000000000000000" pitchFamily="2" charset="2"/>
              </a:rPr>
              <a:t> </a:t>
            </a:r>
            <a:r>
              <a:rPr lang="nl-BE" baseline="0" dirty="0" err="1" smtClean="0">
                <a:sym typeface="Wingdings" panose="05000000000000000000" pitchFamily="2" charset="2"/>
              </a:rPr>
              <a:t>turns</a:t>
            </a:r>
            <a:r>
              <a:rPr lang="nl-BE" baseline="0" dirty="0" smtClean="0">
                <a:sym typeface="Wingdings" panose="05000000000000000000" pitchFamily="2" charset="2"/>
              </a:rPr>
              <a:t> out </a:t>
            </a:r>
            <a:r>
              <a:rPr lang="nl-BE" baseline="0" dirty="0" err="1" smtClean="0">
                <a:sym typeface="Wingdings" panose="05000000000000000000" pitchFamily="2" charset="2"/>
              </a:rPr>
              <a:t>there</a:t>
            </a:r>
            <a:r>
              <a:rPr lang="nl-BE" baseline="0" dirty="0" smtClean="0">
                <a:sym typeface="Wingdings" panose="05000000000000000000" pitchFamily="2" charset="2"/>
              </a:rPr>
              <a:t> is a strong </a:t>
            </a:r>
            <a:r>
              <a:rPr lang="nl-BE" baseline="0" dirty="0" err="1" smtClean="0">
                <a:sym typeface="Wingdings" panose="05000000000000000000" pitchFamily="2" charset="2"/>
              </a:rPr>
              <a:t>connection</a:t>
            </a:r>
            <a:r>
              <a:rPr lang="nl-BE" baseline="0" dirty="0" smtClean="0">
                <a:sym typeface="Wingdings" panose="05000000000000000000" pitchFamily="2" charset="2"/>
              </a:rPr>
              <a:t> </a:t>
            </a:r>
            <a:r>
              <a:rPr lang="nl-BE" baseline="0" dirty="0" err="1" smtClean="0">
                <a:sym typeface="Wingdings" panose="05000000000000000000" pitchFamily="2" charset="2"/>
              </a:rPr>
              <a:t>between</a:t>
            </a:r>
            <a:r>
              <a:rPr lang="nl-BE" baseline="0" dirty="0" smtClean="0">
                <a:sym typeface="Wingdings" panose="05000000000000000000" pitchFamily="2" charset="2"/>
              </a:rPr>
              <a:t> </a:t>
            </a:r>
            <a:r>
              <a:rPr lang="nl-BE" baseline="0" dirty="0" err="1" smtClean="0">
                <a:sym typeface="Wingdings" panose="05000000000000000000" pitchFamily="2" charset="2"/>
              </a:rPr>
              <a:t>presence</a:t>
            </a:r>
            <a:r>
              <a:rPr lang="nl-BE" baseline="0" dirty="0" smtClean="0">
                <a:sym typeface="Wingdings" panose="05000000000000000000" pitchFamily="2" charset="2"/>
              </a:rPr>
              <a:t> of </a:t>
            </a:r>
            <a:r>
              <a:rPr lang="nl-BE" baseline="0" dirty="0" err="1" smtClean="0">
                <a:sym typeface="Wingdings" panose="05000000000000000000" pitchFamily="2" charset="2"/>
              </a:rPr>
              <a:t>imbalance</a:t>
            </a:r>
            <a:r>
              <a:rPr lang="nl-BE" baseline="0" dirty="0" smtClean="0">
                <a:sym typeface="Wingdings" panose="05000000000000000000" pitchFamily="2" charset="2"/>
              </a:rPr>
              <a:t> </a:t>
            </a:r>
            <a:r>
              <a:rPr lang="nl-BE" baseline="0" dirty="0" err="1" smtClean="0">
                <a:sym typeface="Wingdings" panose="05000000000000000000" pitchFamily="2" charset="2"/>
              </a:rPr>
              <a:t>and</a:t>
            </a:r>
            <a:r>
              <a:rPr lang="nl-BE" baseline="0" dirty="0" smtClean="0">
                <a:sym typeface="Wingdings" panose="05000000000000000000" pitchFamily="2" charset="2"/>
              </a:rPr>
              <a:t> </a:t>
            </a:r>
            <a:r>
              <a:rPr lang="nl-BE" baseline="0" dirty="0" err="1" smtClean="0">
                <a:sym typeface="Wingdings" panose="05000000000000000000" pitchFamily="2" charset="2"/>
              </a:rPr>
              <a:t>the</a:t>
            </a:r>
            <a:r>
              <a:rPr lang="nl-BE" baseline="0" dirty="0" smtClean="0">
                <a:sym typeface="Wingdings" panose="05000000000000000000" pitchFamily="2" charset="2"/>
              </a:rPr>
              <a:t> </a:t>
            </a:r>
            <a:r>
              <a:rPr lang="nl-BE" baseline="0" dirty="0" err="1" smtClean="0">
                <a:sym typeface="Wingdings" panose="05000000000000000000" pitchFamily="2" charset="2"/>
              </a:rPr>
              <a:t>structure</a:t>
            </a:r>
            <a:r>
              <a:rPr lang="nl-BE" baseline="0" dirty="0" smtClean="0">
                <a:sym typeface="Wingdings" panose="05000000000000000000" pitchFamily="2" charset="2"/>
              </a:rPr>
              <a:t> of </a:t>
            </a:r>
            <a:r>
              <a:rPr lang="nl-BE" baseline="0" dirty="0" err="1" smtClean="0">
                <a:sym typeface="Wingdings" panose="05000000000000000000" pitchFamily="2" charset="2"/>
              </a:rPr>
              <a:t>the</a:t>
            </a:r>
            <a:r>
              <a:rPr lang="nl-BE" baseline="0" dirty="0" smtClean="0">
                <a:sym typeface="Wingdings" panose="05000000000000000000" pitchFamily="2" charset="2"/>
              </a:rPr>
              <a:t> </a:t>
            </a:r>
            <a:r>
              <a:rPr lang="nl-BE" baseline="0" dirty="0" err="1" smtClean="0">
                <a:sym typeface="Wingdings" panose="05000000000000000000" pitchFamily="2" charset="2"/>
              </a:rPr>
              <a:t>soliton</a:t>
            </a:r>
            <a:r>
              <a:rPr lang="nl-BE" baseline="0" dirty="0" smtClean="0">
                <a:sym typeface="Wingdings" panose="05000000000000000000" pitchFamily="2" charset="2"/>
              </a:rPr>
              <a:t> </a:t>
            </a:r>
            <a:r>
              <a:rPr lang="nl-BE" baseline="0" dirty="0" err="1" smtClean="0">
                <a:sym typeface="Wingdings" panose="05000000000000000000" pitchFamily="2" charset="2"/>
              </a:rPr>
              <a:t>and</a:t>
            </a:r>
            <a:r>
              <a:rPr lang="nl-BE" baseline="0" dirty="0" smtClean="0">
                <a:sym typeface="Wingdings" panose="05000000000000000000" pitchFamily="2" charset="2"/>
              </a:rPr>
              <a:t> we </a:t>
            </a:r>
            <a:r>
              <a:rPr lang="nl-BE" baseline="0" dirty="0" err="1" smtClean="0">
                <a:sym typeface="Wingdings" panose="05000000000000000000" pitchFamily="2" charset="2"/>
              </a:rPr>
              <a:t>can</a:t>
            </a:r>
            <a:r>
              <a:rPr lang="nl-BE" baseline="0" dirty="0" smtClean="0">
                <a:sym typeface="Wingdings" panose="05000000000000000000" pitchFamily="2" charset="2"/>
              </a:rPr>
              <a:t> </a:t>
            </a:r>
            <a:r>
              <a:rPr lang="nl-BE" baseline="0" dirty="0" err="1" smtClean="0">
                <a:sym typeface="Wingdings" panose="05000000000000000000" pitchFamily="2" charset="2"/>
              </a:rPr>
              <a:t>expect</a:t>
            </a:r>
            <a:r>
              <a:rPr lang="nl-BE" baseline="0" dirty="0" smtClean="0">
                <a:sym typeface="Wingdings" panose="05000000000000000000" pitchFamily="2" charset="2"/>
              </a:rPr>
              <a:t> </a:t>
            </a:r>
            <a:r>
              <a:rPr lang="nl-BE" baseline="0" dirty="0" err="1" smtClean="0">
                <a:sym typeface="Wingdings" panose="05000000000000000000" pitchFamily="2" charset="2"/>
              </a:rPr>
              <a:t>this</a:t>
            </a:r>
            <a:r>
              <a:rPr lang="nl-BE" baseline="0" dirty="0" smtClean="0">
                <a:sym typeface="Wingdings" panose="05000000000000000000" pitchFamily="2" charset="2"/>
              </a:rPr>
              <a:t> </a:t>
            </a:r>
            <a:r>
              <a:rPr lang="nl-BE" baseline="0" dirty="0" err="1" smtClean="0">
                <a:sym typeface="Wingdings" panose="05000000000000000000" pitchFamily="2" charset="2"/>
              </a:rPr>
              <a:t>will</a:t>
            </a:r>
            <a:r>
              <a:rPr lang="nl-BE" baseline="0" dirty="0" smtClean="0">
                <a:sym typeface="Wingdings" panose="05000000000000000000" pitchFamily="2" charset="2"/>
              </a:rPr>
              <a:t> </a:t>
            </a:r>
            <a:r>
              <a:rPr lang="nl-BE" baseline="0" dirty="0" err="1" smtClean="0">
                <a:sym typeface="Wingdings" panose="05000000000000000000" pitchFamily="2" charset="2"/>
              </a:rPr>
              <a:t>also</a:t>
            </a:r>
            <a:r>
              <a:rPr lang="nl-BE" baseline="0" dirty="0" smtClean="0">
                <a:sym typeface="Wingdings" panose="05000000000000000000" pitchFamily="2" charset="2"/>
              </a:rPr>
              <a:t> effect </a:t>
            </a:r>
            <a:r>
              <a:rPr lang="nl-BE" baseline="0" dirty="0" err="1" smtClean="0">
                <a:sym typeface="Wingdings" panose="05000000000000000000" pitchFamily="2" charset="2"/>
              </a:rPr>
              <a:t>dynamical</a:t>
            </a:r>
            <a:r>
              <a:rPr lang="nl-BE" baseline="0" dirty="0" smtClean="0">
                <a:sym typeface="Wingdings" panose="05000000000000000000" pitchFamily="2" charset="2"/>
              </a:rPr>
              <a:t> </a:t>
            </a:r>
            <a:r>
              <a:rPr lang="nl-BE" baseline="0" dirty="0" err="1" smtClean="0">
                <a:sym typeface="Wingdings" panose="05000000000000000000" pitchFamily="2" charset="2"/>
              </a:rPr>
              <a:t>properties</a:t>
            </a:r>
            <a:r>
              <a:rPr lang="nl-BE" baseline="0" dirty="0" smtClean="0">
                <a:sym typeface="Wingdings" panose="05000000000000000000" pitchFamily="2" charset="2"/>
              </a:rPr>
              <a:t> of </a:t>
            </a:r>
            <a:r>
              <a:rPr lang="nl-BE" baseline="0" dirty="0" err="1" smtClean="0">
                <a:sym typeface="Wingdings" panose="05000000000000000000" pitchFamily="2" charset="2"/>
              </a:rPr>
              <a:t>soliton</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12</a:t>
            </a:fld>
            <a:endParaRPr lang="nl-NL"/>
          </a:p>
        </p:txBody>
      </p:sp>
    </p:spTree>
    <p:extLst>
      <p:ext uri="{BB962C8B-B14F-4D97-AF65-F5344CB8AC3E}">
        <p14:creationId xmlns:p14="http://schemas.microsoft.com/office/powerpoint/2010/main" val="133672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Next aspect:</a:t>
            </a:r>
            <a:r>
              <a:rPr lang="nl-BE" baseline="0" dirty="0" smtClean="0"/>
              <a:t> </a:t>
            </a:r>
            <a:r>
              <a:rPr lang="nl-BE" baseline="0" dirty="0" err="1" smtClean="0"/>
              <a:t>how</a:t>
            </a:r>
            <a:r>
              <a:rPr lang="nl-BE" baseline="0" dirty="0" smtClean="0"/>
              <a:t> does </a:t>
            </a:r>
            <a:r>
              <a:rPr lang="nl-BE" baseline="0" dirty="0" err="1" smtClean="0"/>
              <a:t>this</a:t>
            </a:r>
            <a:r>
              <a:rPr lang="nl-BE" baseline="0" dirty="0" smtClean="0"/>
              <a:t> </a:t>
            </a:r>
            <a:r>
              <a:rPr lang="nl-BE" baseline="0" dirty="0" err="1" smtClean="0"/>
              <a:t>influence</a:t>
            </a:r>
            <a:r>
              <a:rPr lang="nl-BE" baseline="0" dirty="0" smtClean="0"/>
              <a:t> </a:t>
            </a:r>
            <a:r>
              <a:rPr lang="nl-BE" baseline="0" dirty="0" err="1" smtClean="0"/>
              <a:t>dynamical</a:t>
            </a:r>
            <a:r>
              <a:rPr lang="nl-BE" baseline="0" dirty="0" smtClean="0"/>
              <a:t> </a:t>
            </a:r>
            <a:r>
              <a:rPr lang="nl-BE" baseline="0" dirty="0" err="1" smtClean="0"/>
              <a:t>properties</a:t>
            </a:r>
            <a:r>
              <a:rPr lang="nl-BE" baseline="0" dirty="0" smtClean="0"/>
              <a:t>. </a:t>
            </a:r>
            <a:r>
              <a:rPr lang="nl-BE" baseline="0" dirty="0" err="1" smtClean="0"/>
              <a:t>Quantity</a:t>
            </a:r>
            <a:r>
              <a:rPr lang="nl-BE" baseline="0" dirty="0" smtClean="0"/>
              <a:t> </a:t>
            </a:r>
            <a:r>
              <a:rPr lang="nl-BE" baseline="0" dirty="0" err="1" smtClean="0"/>
              <a:t>that</a:t>
            </a:r>
            <a:r>
              <a:rPr lang="nl-BE" baseline="0" dirty="0" smtClean="0"/>
              <a:t> </a:t>
            </a:r>
            <a:r>
              <a:rPr lang="nl-BE" baseline="0" dirty="0" err="1" smtClean="0"/>
              <a:t>gives</a:t>
            </a:r>
            <a:r>
              <a:rPr lang="nl-BE" baseline="0" dirty="0" smtClean="0"/>
              <a:t> </a:t>
            </a:r>
            <a:r>
              <a:rPr lang="nl-BE" baseline="0" dirty="0" err="1" smtClean="0"/>
              <a:t>us</a:t>
            </a:r>
            <a:r>
              <a:rPr lang="nl-BE" baseline="0" dirty="0" smtClean="0"/>
              <a:t> acces </a:t>
            </a:r>
            <a:r>
              <a:rPr lang="nl-BE" baseline="0" dirty="0" err="1" smtClean="0"/>
              <a:t>to</a:t>
            </a:r>
            <a:r>
              <a:rPr lang="nl-BE" baseline="0" dirty="0" smtClean="0"/>
              <a:t> </a:t>
            </a:r>
            <a:r>
              <a:rPr lang="nl-BE" baseline="0" dirty="0" err="1" smtClean="0"/>
              <a:t>dynamical</a:t>
            </a:r>
            <a:r>
              <a:rPr lang="nl-BE" baseline="0" dirty="0" smtClean="0"/>
              <a:t> </a:t>
            </a:r>
            <a:r>
              <a:rPr lang="nl-BE" baseline="0" dirty="0" err="1" smtClean="0"/>
              <a:t>properties</a:t>
            </a:r>
            <a:r>
              <a:rPr lang="nl-BE" baseline="0" dirty="0" smtClean="0"/>
              <a:t>: </a:t>
            </a:r>
            <a:r>
              <a:rPr lang="nl-BE" baseline="0" dirty="0" err="1" smtClean="0"/>
              <a:t>effective</a:t>
            </a:r>
            <a:r>
              <a:rPr lang="nl-BE" baseline="0" dirty="0" smtClean="0"/>
              <a:t> </a:t>
            </a:r>
            <a:r>
              <a:rPr lang="nl-BE" baseline="0" dirty="0" err="1" smtClean="0"/>
              <a:t>mass</a:t>
            </a:r>
            <a:r>
              <a:rPr lang="nl-BE" baseline="0" dirty="0" smtClean="0"/>
              <a:t>. </a:t>
            </a:r>
            <a:r>
              <a:rPr lang="nl-BE" baseline="0" dirty="0" err="1" smtClean="0"/>
              <a:t>One</a:t>
            </a:r>
            <a:r>
              <a:rPr lang="nl-BE" baseline="0" dirty="0" smtClean="0"/>
              <a:t> </a:t>
            </a:r>
            <a:r>
              <a:rPr lang="nl-BE" baseline="0" dirty="0" err="1" smtClean="0"/>
              <a:t>can</a:t>
            </a:r>
            <a:r>
              <a:rPr lang="nl-BE" baseline="0" dirty="0" smtClean="0"/>
              <a:t> </a:t>
            </a:r>
            <a:r>
              <a:rPr lang="nl-BE" baseline="0" dirty="0" err="1" smtClean="0"/>
              <a:t>verify</a:t>
            </a:r>
            <a:r>
              <a:rPr lang="nl-BE" baseline="0" dirty="0" smtClean="0"/>
              <a:t> </a:t>
            </a:r>
            <a:r>
              <a:rPr lang="nl-BE" baseline="0" dirty="0" err="1" smtClean="0"/>
              <a:t>that</a:t>
            </a:r>
            <a:r>
              <a:rPr lang="nl-BE" baseline="0" dirty="0" smtClean="0"/>
              <a:t> </a:t>
            </a:r>
            <a:r>
              <a:rPr lang="nl-BE" baseline="0" dirty="0" err="1" smtClean="0"/>
              <a:t>solitons</a:t>
            </a:r>
            <a:r>
              <a:rPr lang="nl-BE" baseline="0" dirty="0" smtClean="0"/>
              <a:t> in </a:t>
            </a:r>
            <a:r>
              <a:rPr lang="nl-BE" baseline="0" dirty="0" err="1" smtClean="0"/>
              <a:t>superfluid</a:t>
            </a:r>
            <a:r>
              <a:rPr lang="nl-BE" baseline="0" dirty="0" smtClean="0"/>
              <a:t> </a:t>
            </a:r>
            <a:r>
              <a:rPr lang="nl-BE" baseline="0" dirty="0" err="1" smtClean="0"/>
              <a:t>fermi</a:t>
            </a:r>
            <a:r>
              <a:rPr lang="nl-BE" baseline="0" dirty="0" smtClean="0"/>
              <a:t> </a:t>
            </a:r>
            <a:r>
              <a:rPr lang="nl-BE" baseline="0" dirty="0" err="1" smtClean="0"/>
              <a:t>gases</a:t>
            </a:r>
            <a:r>
              <a:rPr lang="nl-BE" baseline="0" dirty="0" smtClean="0"/>
              <a:t> </a:t>
            </a:r>
            <a:r>
              <a:rPr lang="nl-BE" baseline="0" dirty="0" err="1" smtClean="0"/>
              <a:t>obey</a:t>
            </a:r>
            <a:r>
              <a:rPr lang="nl-BE" baseline="0" dirty="0" smtClean="0"/>
              <a:t> classic energy-momentum </a:t>
            </a:r>
            <a:r>
              <a:rPr lang="nl-BE" baseline="0" dirty="0" err="1" smtClean="0"/>
              <a:t>relation</a:t>
            </a:r>
            <a:r>
              <a:rPr lang="nl-BE" baseline="0" dirty="0" smtClean="0"/>
              <a:t>, </a:t>
            </a:r>
            <a:r>
              <a:rPr lang="nl-BE" baseline="0" dirty="0" err="1" smtClean="0"/>
              <a:t>so</a:t>
            </a:r>
            <a:r>
              <a:rPr lang="nl-BE" baseline="0" dirty="0" smtClean="0"/>
              <a:t> </a:t>
            </a:r>
            <a:r>
              <a:rPr lang="nl-BE" baseline="0" dirty="0" err="1" smtClean="0"/>
              <a:t>it</a:t>
            </a:r>
            <a:r>
              <a:rPr lang="nl-BE" baseline="0" dirty="0" smtClean="0"/>
              <a:t> </a:t>
            </a:r>
            <a:r>
              <a:rPr lang="nl-BE" baseline="0" dirty="0" err="1" smtClean="0"/>
              <a:t>makes</a:t>
            </a:r>
            <a:r>
              <a:rPr lang="nl-BE" baseline="0" dirty="0" smtClean="0"/>
              <a:t> sense </a:t>
            </a:r>
            <a:r>
              <a:rPr lang="nl-BE" baseline="0" dirty="0" err="1" smtClean="0"/>
              <a:t>to</a:t>
            </a:r>
            <a:r>
              <a:rPr lang="nl-BE" baseline="0" dirty="0" smtClean="0"/>
              <a:t> </a:t>
            </a:r>
            <a:r>
              <a:rPr lang="nl-BE" baseline="0" dirty="0" err="1" smtClean="0"/>
              <a:t>define</a:t>
            </a:r>
            <a:r>
              <a:rPr lang="nl-BE" baseline="0" dirty="0" smtClean="0"/>
              <a:t> </a:t>
            </a:r>
            <a:r>
              <a:rPr lang="nl-BE" baseline="0" dirty="0" err="1" smtClean="0"/>
              <a:t>an</a:t>
            </a:r>
            <a:r>
              <a:rPr lang="nl-BE" baseline="0" dirty="0" smtClean="0"/>
              <a:t> </a:t>
            </a:r>
            <a:r>
              <a:rPr lang="nl-BE" baseline="0" dirty="0" err="1" smtClean="0"/>
              <a:t>effective</a:t>
            </a:r>
            <a:r>
              <a:rPr lang="nl-BE" baseline="0" dirty="0" smtClean="0"/>
              <a:t> </a:t>
            </a:r>
            <a:r>
              <a:rPr lang="nl-BE" baseline="0" dirty="0" err="1" smtClean="0"/>
              <a:t>mass</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13</a:t>
            </a:fld>
            <a:endParaRPr lang="nl-NL"/>
          </a:p>
        </p:txBody>
      </p:sp>
    </p:spTree>
    <p:extLst>
      <p:ext uri="{BB962C8B-B14F-4D97-AF65-F5344CB8AC3E}">
        <p14:creationId xmlns:p14="http://schemas.microsoft.com/office/powerpoint/2010/main" val="292771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Effective mass in function of inverse scattering length (so across the whole crossover) for different values of imbalance. Positive: BEC, negative: BCS. In BEC BCS regime, effects small and straight forward, in crossover regime effect much less straight forward, effective mass doesn’t seem to have a fixed behavior in function of the spin imbalance across the interaction spectrum, difficult to give intuitive explanation, (It does go to show again that there is a strong connection between spin imbalance and soliton structure,) and that especially in crossover regime, spin imbalance considerably influences dynamical properties of soliton through filling of soliton core</a:t>
            </a:r>
            <a:endParaRPr lang="nl-BE"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change in the behavior due to </a:t>
            </a:r>
            <a:r>
              <a:rPr lang="en-US" sz="1200" b="0" i="1" u="none" strike="noStrike" kern="1200" baseline="0" dirty="0" smtClean="0">
                <a:solidFill>
                  <a:schemeClr val="tx1"/>
                </a:solidFill>
                <a:latin typeface="+mn-lt"/>
                <a:ea typeface="+mn-ea"/>
                <a:cs typeface="+mn-cs"/>
              </a:rPr>
              <a:t>ζ </a:t>
            </a:r>
            <a:r>
              <a:rPr lang="en-US" sz="1200" b="0" i="0" u="none" strike="noStrike" kern="1200" baseline="0" dirty="0" smtClean="0">
                <a:solidFill>
                  <a:schemeClr val="tx1"/>
                </a:solidFill>
                <a:latin typeface="+mn-lt"/>
                <a:ea typeface="+mn-ea"/>
                <a:cs typeface="+mn-cs"/>
              </a:rPr>
              <a:t>is more evident in the vicinity of the </a:t>
            </a:r>
            <a:r>
              <a:rPr lang="en-US" sz="1200" b="0" i="0" u="none" strike="noStrike" kern="1200" baseline="0" dirty="0" err="1" smtClean="0">
                <a:solidFill>
                  <a:schemeClr val="tx1"/>
                </a:solidFill>
                <a:latin typeface="+mn-lt"/>
                <a:ea typeface="+mn-ea"/>
                <a:cs typeface="+mn-cs"/>
              </a:rPr>
              <a:t>unitarity</a:t>
            </a:r>
            <a:r>
              <a:rPr lang="en-US" sz="1200" b="0" i="0" u="none" strike="noStrike" kern="1200" baseline="0" dirty="0" smtClean="0">
                <a:solidFill>
                  <a:schemeClr val="tx1"/>
                </a:solidFill>
                <a:latin typeface="+mn-lt"/>
                <a:ea typeface="+mn-ea"/>
                <a:cs typeface="+mn-cs"/>
              </a:rPr>
              <a:t> regime. While in the BEC and BCS limits we observe that |</a:t>
            </a:r>
            <a:r>
              <a:rPr lang="en-US" sz="1200" b="0" i="1" u="none" strike="noStrike" kern="1200" baseline="0" dirty="0"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is</a:t>
            </a:r>
          </a:p>
          <a:p>
            <a:r>
              <a:rPr lang="en-US" sz="1200" b="0" i="0" u="none" strike="noStrike" kern="1200" baseline="0" dirty="0" smtClean="0">
                <a:solidFill>
                  <a:schemeClr val="tx1"/>
                </a:solidFill>
                <a:latin typeface="+mn-lt"/>
                <a:ea typeface="+mn-ea"/>
                <a:cs typeface="+mn-cs"/>
              </a:rPr>
              <a:t>larger for small values of the imbalance and decreases with increasing </a:t>
            </a:r>
            <a:r>
              <a:rPr lang="en-US" sz="1200" b="0" i="1" u="none" strike="noStrike" kern="1200" baseline="0" dirty="0" smtClean="0">
                <a:solidFill>
                  <a:schemeClr val="tx1"/>
                </a:solidFill>
                <a:latin typeface="+mn-lt"/>
                <a:ea typeface="+mn-ea"/>
                <a:cs typeface="+mn-cs"/>
              </a:rPr>
              <a:t>ζ </a:t>
            </a:r>
            <a:r>
              <a:rPr lang="en-US" sz="1200" b="0" i="0" u="none" strike="noStrike" kern="1200" baseline="0" dirty="0" smtClean="0">
                <a:solidFill>
                  <a:schemeClr val="tx1"/>
                </a:solidFill>
                <a:latin typeface="+mn-lt"/>
                <a:ea typeface="+mn-ea"/>
                <a:cs typeface="+mn-cs"/>
              </a:rPr>
              <a:t>as could be intuitively expected in consideration of the discussion about the filling of the soliton by imbalance, in the intermediate region we see that the behavior is much less straightforward. In the immediate vicinity of (</a:t>
            </a:r>
            <a:r>
              <a:rPr lang="en-US" sz="1200" b="0" i="1" u="none" strike="noStrike" kern="1200" baseline="0" dirty="0" err="1" smtClean="0">
                <a:solidFill>
                  <a:schemeClr val="tx1"/>
                </a:solidFill>
                <a:latin typeface="+mn-lt"/>
                <a:ea typeface="+mn-ea"/>
                <a:cs typeface="+mn-cs"/>
              </a:rPr>
              <a:t>kF</a:t>
            </a:r>
            <a:r>
              <a:rPr lang="en-US" sz="1200" b="0" i="1" u="none" strike="noStrike" kern="1200" baseline="0" dirty="0" smtClean="0">
                <a:solidFill>
                  <a:schemeClr val="tx1"/>
                </a:solidFill>
                <a:latin typeface="+mn-lt"/>
                <a:ea typeface="+mn-ea"/>
                <a:cs typeface="+mn-cs"/>
              </a:rPr>
              <a:t> as </a:t>
            </a:r>
            <a:r>
              <a:rPr lang="en-US" sz="1200" b="0" i="0" u="none" strike="noStrike" kern="1200" baseline="0" dirty="0" smtClean="0">
                <a:solidFill>
                  <a:schemeClr val="tx1"/>
                </a:solidFill>
                <a:latin typeface="+mn-lt"/>
                <a:ea typeface="+mn-ea"/>
                <a:cs typeface="+mn-cs"/>
              </a:rPr>
              <a:t>)−1 = 0 in fact, the higher value of |</a:t>
            </a:r>
            <a:r>
              <a:rPr lang="en-US" sz="1200" b="0" i="1" u="none" strike="noStrike" kern="1200" baseline="0" dirty="0"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is not reached for a balanced system but for a highly imbalanced one (</a:t>
            </a:r>
            <a:r>
              <a:rPr lang="en-US" sz="1200" b="0" i="1" u="none" strike="noStrike" kern="1200" baseline="0" dirty="0" smtClean="0">
                <a:solidFill>
                  <a:schemeClr val="tx1"/>
                </a:solidFill>
                <a:latin typeface="+mn-lt"/>
                <a:ea typeface="+mn-ea"/>
                <a:cs typeface="+mn-cs"/>
              </a:rPr>
              <a:t>ζ </a:t>
            </a:r>
            <a:r>
              <a:rPr lang="en-US" sz="1200" b="0" i="0" u="none" strike="noStrike" kern="1200" baseline="0" dirty="0" smtClean="0">
                <a:solidFill>
                  <a:schemeClr val="tx1"/>
                </a:solidFill>
                <a:latin typeface="+mn-lt"/>
                <a:ea typeface="+mn-ea"/>
                <a:cs typeface="+mn-cs"/>
              </a:rPr>
              <a:t>= 0</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4). This graph shows that, especially in the crossover region, tuning the imbalance strongly affects the dynamical properties of the soliton</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14</a:t>
            </a:fld>
            <a:endParaRPr lang="nl-NL"/>
          </a:p>
        </p:txBody>
      </p:sp>
    </p:spTree>
    <p:extLst>
      <p:ext uri="{BB962C8B-B14F-4D97-AF65-F5344CB8AC3E}">
        <p14:creationId xmlns:p14="http://schemas.microsoft.com/office/powerpoint/2010/main" val="182214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Motivated</a:t>
            </a:r>
            <a:r>
              <a:rPr lang="nl-BE" dirty="0" smtClean="0"/>
              <a:t> </a:t>
            </a:r>
            <a:r>
              <a:rPr lang="nl-BE" dirty="0" err="1" smtClean="0"/>
              <a:t>by</a:t>
            </a:r>
            <a:r>
              <a:rPr lang="nl-BE" dirty="0" smtClean="0"/>
              <a:t> </a:t>
            </a:r>
            <a:r>
              <a:rPr lang="nl-BE" dirty="0" err="1" smtClean="0"/>
              <a:t>discrepancies</a:t>
            </a:r>
            <a:r>
              <a:rPr lang="nl-BE" baseline="0" dirty="0" smtClean="0"/>
              <a:t> </a:t>
            </a:r>
            <a:r>
              <a:rPr lang="nl-BE" baseline="0" dirty="0" err="1" smtClean="0"/>
              <a:t>with</a:t>
            </a:r>
            <a:r>
              <a:rPr lang="nl-BE" baseline="0" dirty="0" smtClean="0"/>
              <a:t> </a:t>
            </a:r>
            <a:r>
              <a:rPr lang="nl-BE" baseline="0" dirty="0" err="1" smtClean="0"/>
              <a:t>other</a:t>
            </a:r>
            <a:r>
              <a:rPr lang="nl-BE" baseline="0" dirty="0" smtClean="0"/>
              <a:t> </a:t>
            </a:r>
            <a:r>
              <a:rPr lang="nl-BE" baseline="0" dirty="0" err="1" smtClean="0"/>
              <a:t>results</a:t>
            </a:r>
            <a:r>
              <a:rPr lang="nl-BE" baseline="0" dirty="0" smtClean="0"/>
              <a:t>, we made </a:t>
            </a:r>
            <a:r>
              <a:rPr lang="nl-BE" baseline="0" dirty="0" err="1" smtClean="0"/>
              <a:t>an</a:t>
            </a:r>
            <a:r>
              <a:rPr lang="nl-BE" baseline="0" dirty="0" smtClean="0"/>
              <a:t> analysis of </a:t>
            </a:r>
            <a:r>
              <a:rPr lang="nl-BE" baseline="0" dirty="0" err="1" smtClean="0"/>
              <a:t>the</a:t>
            </a:r>
            <a:r>
              <a:rPr lang="nl-BE" baseline="0" dirty="0" smtClean="0"/>
              <a:t> </a:t>
            </a:r>
            <a:r>
              <a:rPr lang="nl-BE" baseline="0" dirty="0" err="1" smtClean="0"/>
              <a:t>validity</a:t>
            </a:r>
            <a:r>
              <a:rPr lang="nl-BE" baseline="0" dirty="0" smtClean="0"/>
              <a:t> of </a:t>
            </a:r>
            <a:r>
              <a:rPr lang="nl-BE" baseline="0" dirty="0" err="1" smtClean="0"/>
              <a:t>our</a:t>
            </a:r>
            <a:r>
              <a:rPr lang="nl-BE" baseline="0" dirty="0" smtClean="0"/>
              <a:t> </a:t>
            </a:r>
            <a:r>
              <a:rPr lang="nl-BE" baseline="0" dirty="0" err="1" smtClean="0"/>
              <a:t>theory</a:t>
            </a:r>
            <a:r>
              <a:rPr lang="nl-BE" baseline="0" dirty="0" smtClean="0"/>
              <a:t>. </a:t>
            </a:r>
            <a:r>
              <a:rPr lang="nl-BE" dirty="0" err="1" smtClean="0"/>
              <a:t>Theory</a:t>
            </a:r>
            <a:r>
              <a:rPr lang="nl-BE" dirty="0" smtClean="0"/>
              <a:t> was </a:t>
            </a:r>
            <a:r>
              <a:rPr lang="nl-BE" dirty="0" err="1" smtClean="0"/>
              <a:t>based</a:t>
            </a:r>
            <a:r>
              <a:rPr lang="nl-BE" baseline="0" dirty="0" smtClean="0"/>
              <a:t> on long-wave </a:t>
            </a:r>
            <a:r>
              <a:rPr lang="nl-BE" baseline="0" dirty="0" err="1" smtClean="0"/>
              <a:t>length</a:t>
            </a:r>
            <a:r>
              <a:rPr lang="nl-BE" baseline="0" dirty="0" smtClean="0"/>
              <a:t> </a:t>
            </a:r>
            <a:r>
              <a:rPr lang="nl-BE" baseline="0" dirty="0" err="1" smtClean="0"/>
              <a:t>approx</a:t>
            </a:r>
            <a:r>
              <a:rPr lang="nl-BE" baseline="0" dirty="0" smtClean="0"/>
              <a:t> </a:t>
            </a:r>
            <a:r>
              <a:rPr lang="nl-BE" baseline="0" dirty="0" err="1" smtClean="0"/>
              <a:t>that</a:t>
            </a:r>
            <a:r>
              <a:rPr lang="nl-BE" baseline="0" dirty="0" smtClean="0"/>
              <a:t> </a:t>
            </a:r>
            <a:r>
              <a:rPr lang="nl-BE" baseline="0" dirty="0" err="1" smtClean="0"/>
              <a:t>psi</a:t>
            </a:r>
            <a:r>
              <a:rPr lang="nl-BE" baseline="0" dirty="0" smtClean="0"/>
              <a:t> </a:t>
            </a:r>
            <a:r>
              <a:rPr lang="nl-BE" baseline="0" dirty="0" err="1" smtClean="0"/>
              <a:t>varies</a:t>
            </a:r>
            <a:r>
              <a:rPr lang="nl-BE" baseline="0" dirty="0" smtClean="0"/>
              <a:t> </a:t>
            </a:r>
            <a:r>
              <a:rPr lang="nl-BE" baseline="0" dirty="0" err="1" smtClean="0"/>
              <a:t>slowly</a:t>
            </a:r>
            <a:r>
              <a:rPr lang="nl-BE" baseline="0" dirty="0" smtClean="0"/>
              <a:t>, i.e. </a:t>
            </a:r>
            <a:r>
              <a:rPr lang="nl-BE" baseline="0" dirty="0" err="1" smtClean="0"/>
              <a:t>soliton</a:t>
            </a:r>
            <a:r>
              <a:rPr lang="nl-BE" baseline="0" dirty="0" smtClean="0"/>
              <a:t> </a:t>
            </a:r>
            <a:r>
              <a:rPr lang="nl-BE" baseline="0" dirty="0" err="1" smtClean="0"/>
              <a:t>width</a:t>
            </a:r>
            <a:r>
              <a:rPr lang="nl-BE" baseline="0" dirty="0" smtClean="0"/>
              <a:t> </a:t>
            </a:r>
            <a:r>
              <a:rPr lang="nl-BE" baseline="0" dirty="0" err="1" smtClean="0"/>
              <a:t>larger</a:t>
            </a:r>
            <a:r>
              <a:rPr lang="nl-BE" baseline="0" dirty="0" smtClean="0"/>
              <a:t> </a:t>
            </a:r>
            <a:r>
              <a:rPr lang="nl-BE" baseline="0" dirty="0" err="1" smtClean="0"/>
              <a:t>than</a:t>
            </a:r>
            <a:r>
              <a:rPr lang="nl-BE" baseline="0" dirty="0" smtClean="0"/>
              <a:t> </a:t>
            </a:r>
            <a:r>
              <a:rPr lang="nl-BE" baseline="0" dirty="0" err="1" smtClean="0"/>
              <a:t>dimension</a:t>
            </a:r>
            <a:r>
              <a:rPr lang="nl-BE" baseline="0" dirty="0" smtClean="0"/>
              <a:t> </a:t>
            </a:r>
            <a:r>
              <a:rPr lang="nl-BE" baseline="0" dirty="0" err="1" smtClean="0"/>
              <a:t>cooper</a:t>
            </a:r>
            <a:r>
              <a:rPr lang="nl-BE" baseline="0" dirty="0" smtClean="0"/>
              <a:t> pairs. </a:t>
            </a:r>
            <a:r>
              <a:rPr lang="nl-BE" baseline="0" dirty="0" err="1" smtClean="0"/>
              <a:t>Two</a:t>
            </a:r>
            <a:r>
              <a:rPr lang="nl-BE" baseline="0" dirty="0" smtClean="0"/>
              <a:t> </a:t>
            </a:r>
            <a:r>
              <a:rPr lang="nl-BE" baseline="0" dirty="0" err="1" smtClean="0"/>
              <a:t>measures</a:t>
            </a:r>
            <a:r>
              <a:rPr lang="nl-BE" baseline="0" dirty="0" smtClean="0"/>
              <a:t> </a:t>
            </a:r>
            <a:r>
              <a:rPr lang="nl-BE" baseline="0" dirty="0" err="1" smtClean="0"/>
              <a:t>for</a:t>
            </a:r>
            <a:r>
              <a:rPr lang="nl-BE" baseline="0" dirty="0" smtClean="0"/>
              <a:t> inverse </a:t>
            </a:r>
            <a:r>
              <a:rPr lang="nl-BE" baseline="0" dirty="0" err="1" smtClean="0"/>
              <a:t>width</a:t>
            </a:r>
            <a:r>
              <a:rPr lang="nl-BE" baseline="0" dirty="0" smtClean="0"/>
              <a:t> of </a:t>
            </a:r>
            <a:r>
              <a:rPr lang="nl-BE" baseline="0" dirty="0" err="1" smtClean="0"/>
              <a:t>soliton</a:t>
            </a:r>
            <a:r>
              <a:rPr lang="nl-BE" baseline="0" dirty="0" smtClean="0"/>
              <a:t>, inverse </a:t>
            </a:r>
            <a:r>
              <a:rPr lang="nl-BE" baseline="0" dirty="0" err="1" smtClean="0"/>
              <a:t>coherence</a:t>
            </a:r>
            <a:r>
              <a:rPr lang="nl-BE" baseline="0" dirty="0" smtClean="0"/>
              <a:t> </a:t>
            </a:r>
            <a:r>
              <a:rPr lang="nl-BE" baseline="0" dirty="0" err="1" smtClean="0"/>
              <a:t>length</a:t>
            </a:r>
            <a:r>
              <a:rPr lang="nl-BE" baseline="0" dirty="0" smtClean="0"/>
              <a:t> </a:t>
            </a:r>
            <a:r>
              <a:rPr lang="nl-BE" baseline="0" dirty="0" err="1" smtClean="0"/>
              <a:t>for</a:t>
            </a:r>
            <a:r>
              <a:rPr lang="nl-BE" baseline="0" dirty="0" smtClean="0"/>
              <a:t> different </a:t>
            </a:r>
            <a:r>
              <a:rPr lang="nl-BE" baseline="0" dirty="0" err="1" smtClean="0"/>
              <a:t>values</a:t>
            </a:r>
            <a:r>
              <a:rPr lang="nl-BE" baseline="0" dirty="0" smtClean="0"/>
              <a:t> </a:t>
            </a:r>
            <a:r>
              <a:rPr lang="nl-BE" baseline="0" dirty="0" err="1" smtClean="0"/>
              <a:t>imbalance</a:t>
            </a:r>
            <a:r>
              <a:rPr lang="nl-BE" baseline="0" dirty="0" smtClean="0"/>
              <a:t>. As long as inverse </a:t>
            </a:r>
            <a:r>
              <a:rPr lang="nl-BE" baseline="0" dirty="0" err="1" smtClean="0"/>
              <a:t>width</a:t>
            </a:r>
            <a:r>
              <a:rPr lang="nl-BE" baseline="0" dirty="0" smtClean="0"/>
              <a:t> is </a:t>
            </a:r>
            <a:r>
              <a:rPr lang="nl-BE" baseline="0" dirty="0" err="1" smtClean="0"/>
              <a:t>lower</a:t>
            </a:r>
            <a:r>
              <a:rPr lang="nl-BE" baseline="0" dirty="0" smtClean="0"/>
              <a:t> </a:t>
            </a:r>
            <a:r>
              <a:rPr lang="nl-BE" baseline="0" dirty="0" err="1" smtClean="0"/>
              <a:t>than</a:t>
            </a:r>
            <a:r>
              <a:rPr lang="nl-BE" baseline="0" dirty="0" smtClean="0"/>
              <a:t> inverse </a:t>
            </a:r>
            <a:r>
              <a:rPr lang="nl-BE" baseline="0" dirty="0" err="1" smtClean="0"/>
              <a:t>coherence</a:t>
            </a:r>
            <a:r>
              <a:rPr lang="nl-BE" baseline="0" dirty="0" smtClean="0"/>
              <a:t> </a:t>
            </a:r>
            <a:r>
              <a:rPr lang="nl-BE" baseline="0" dirty="0" err="1" smtClean="0"/>
              <a:t>length</a:t>
            </a:r>
            <a:r>
              <a:rPr lang="nl-BE" baseline="0" dirty="0" smtClean="0"/>
              <a:t>: OK At </a:t>
            </a:r>
            <a:r>
              <a:rPr lang="nl-BE" baseline="0" dirty="0" err="1" smtClean="0"/>
              <a:t>higher</a:t>
            </a:r>
            <a:r>
              <a:rPr lang="nl-BE" baseline="0" dirty="0" smtClean="0"/>
              <a:t> </a:t>
            </a:r>
            <a:r>
              <a:rPr lang="nl-BE" baseline="0" dirty="0" err="1" smtClean="0"/>
              <a:t>temperatures</a:t>
            </a:r>
            <a:r>
              <a:rPr lang="nl-BE" baseline="0" dirty="0" smtClean="0"/>
              <a:t>, no </a:t>
            </a:r>
            <a:r>
              <a:rPr lang="nl-BE" baseline="0" dirty="0" err="1" smtClean="0"/>
              <a:t>problem</a:t>
            </a:r>
            <a:r>
              <a:rPr lang="nl-BE" baseline="0" dirty="0" smtClean="0"/>
              <a:t> </a:t>
            </a:r>
            <a:r>
              <a:rPr lang="nl-BE" baseline="0" dirty="0" err="1" smtClean="0"/>
              <a:t>across</a:t>
            </a:r>
            <a:r>
              <a:rPr lang="nl-BE" baseline="0" dirty="0" smtClean="0"/>
              <a:t> </a:t>
            </a:r>
            <a:r>
              <a:rPr lang="nl-BE" baseline="0" dirty="0" err="1" smtClean="0"/>
              <a:t>the</a:t>
            </a:r>
            <a:r>
              <a:rPr lang="nl-BE" baseline="0" dirty="0" smtClean="0"/>
              <a:t> </a:t>
            </a:r>
            <a:r>
              <a:rPr lang="nl-BE" baseline="0" dirty="0" err="1" smtClean="0"/>
              <a:t>whole</a:t>
            </a:r>
            <a:r>
              <a:rPr lang="nl-BE" baseline="0" dirty="0" smtClean="0"/>
              <a:t> </a:t>
            </a:r>
            <a:r>
              <a:rPr lang="nl-BE" baseline="0" dirty="0" err="1" smtClean="0"/>
              <a:t>interaction</a:t>
            </a:r>
            <a:r>
              <a:rPr lang="nl-BE" baseline="0" dirty="0" smtClean="0"/>
              <a:t> spectrum, at </a:t>
            </a:r>
            <a:r>
              <a:rPr lang="nl-BE" baseline="0" dirty="0" err="1" smtClean="0"/>
              <a:t>lower</a:t>
            </a:r>
            <a:r>
              <a:rPr lang="nl-BE" baseline="0" dirty="0" smtClean="0"/>
              <a:t> </a:t>
            </a:r>
            <a:r>
              <a:rPr lang="nl-BE" baseline="0" dirty="0" err="1" smtClean="0"/>
              <a:t>temperatures</a:t>
            </a:r>
            <a:r>
              <a:rPr lang="nl-BE" baseline="0" dirty="0" smtClean="0"/>
              <a:t>, </a:t>
            </a:r>
            <a:r>
              <a:rPr lang="nl-BE" baseline="0" dirty="0" err="1" smtClean="0"/>
              <a:t>problem</a:t>
            </a:r>
            <a:r>
              <a:rPr lang="nl-BE" baseline="0" dirty="0" smtClean="0"/>
              <a:t> in BCS</a:t>
            </a:r>
            <a:endParaRPr lang="nl-BE" dirty="0" smtClean="0"/>
          </a:p>
          <a:p>
            <a:endParaRPr lang="nl-BE" dirty="0" smtClean="0"/>
          </a:p>
          <a:p>
            <a:r>
              <a:rPr lang="nl-BE" dirty="0" err="1" smtClean="0"/>
              <a:t>Two</a:t>
            </a:r>
            <a:r>
              <a:rPr lang="nl-BE" baseline="0" dirty="0" smtClean="0"/>
              <a:t> </a:t>
            </a:r>
            <a:r>
              <a:rPr lang="nl-BE" baseline="0" dirty="0" err="1" smtClean="0"/>
              <a:t>quantities</a:t>
            </a:r>
            <a:r>
              <a:rPr lang="nl-BE" baseline="0" dirty="0" smtClean="0"/>
              <a:t> </a:t>
            </a:r>
            <a:r>
              <a:rPr lang="nl-BE" baseline="0" dirty="0" err="1" smtClean="0"/>
              <a:t>for</a:t>
            </a:r>
            <a:r>
              <a:rPr lang="nl-BE" baseline="0" dirty="0" smtClean="0"/>
              <a:t> </a:t>
            </a:r>
            <a:r>
              <a:rPr lang="nl-BE" baseline="0" dirty="0" err="1" smtClean="0"/>
              <a:t>size</a:t>
            </a:r>
            <a:r>
              <a:rPr lang="nl-BE" baseline="0" dirty="0" smtClean="0"/>
              <a:t> </a:t>
            </a:r>
            <a:r>
              <a:rPr lang="nl-BE" baseline="0" dirty="0" err="1" smtClean="0"/>
              <a:t>soliton</a:t>
            </a:r>
            <a:r>
              <a:rPr lang="nl-BE" baseline="0" dirty="0" smtClean="0"/>
              <a:t>: </a:t>
            </a:r>
            <a:r>
              <a:rPr lang="nl-BE" baseline="0" dirty="0" err="1" smtClean="0"/>
              <a:t>soliton</a:t>
            </a:r>
            <a:r>
              <a:rPr lang="nl-BE" baseline="0" dirty="0" smtClean="0"/>
              <a:t> </a:t>
            </a:r>
            <a:r>
              <a:rPr lang="nl-BE" baseline="0" dirty="0" err="1" smtClean="0"/>
              <a:t>width</a:t>
            </a:r>
            <a:r>
              <a:rPr lang="nl-BE" baseline="0" dirty="0" smtClean="0"/>
              <a:t> </a:t>
            </a:r>
            <a:r>
              <a:rPr lang="nl-BE" baseline="0" dirty="0" err="1" smtClean="0"/>
              <a:t>and</a:t>
            </a:r>
            <a:r>
              <a:rPr lang="nl-BE" baseline="0" dirty="0" smtClean="0"/>
              <a:t> </a:t>
            </a:r>
            <a:r>
              <a:rPr lang="nl-BE" baseline="0" dirty="0" err="1" smtClean="0"/>
              <a:t>healing</a:t>
            </a:r>
            <a:r>
              <a:rPr lang="nl-BE" baseline="0" dirty="0" smtClean="0"/>
              <a:t> </a:t>
            </a:r>
            <a:r>
              <a:rPr lang="nl-BE" baseline="0" dirty="0" err="1" smtClean="0"/>
              <a:t>length</a:t>
            </a:r>
            <a:r>
              <a:rPr lang="nl-BE" baseline="0" dirty="0" smtClean="0"/>
              <a:t> (</a:t>
            </a:r>
            <a:r>
              <a:rPr lang="nl-BE" baseline="0" dirty="0" err="1" smtClean="0"/>
              <a:t>calculated</a:t>
            </a:r>
            <a:r>
              <a:rPr lang="nl-BE" baseline="0" dirty="0" smtClean="0"/>
              <a:t> at </a:t>
            </a:r>
            <a:r>
              <a:rPr lang="nl-BE" baseline="0" dirty="0" err="1" smtClean="0"/>
              <a:t>vs</a:t>
            </a:r>
            <a:r>
              <a:rPr lang="nl-BE" baseline="0" dirty="0" smtClean="0"/>
              <a:t>=0 </a:t>
            </a:r>
            <a:r>
              <a:rPr lang="nl-BE" baseline="0" dirty="0" err="1" smtClean="0"/>
              <a:t>by</a:t>
            </a:r>
            <a:r>
              <a:rPr lang="nl-BE" baseline="0" dirty="0" smtClean="0"/>
              <a:t> </a:t>
            </a:r>
            <a:r>
              <a:rPr lang="nl-BE" baseline="0" dirty="0" err="1" smtClean="0"/>
              <a:t>modelling</a:t>
            </a:r>
            <a:r>
              <a:rPr lang="nl-BE" baseline="0" dirty="0" smtClean="0"/>
              <a:t> </a:t>
            </a:r>
            <a:r>
              <a:rPr lang="nl-BE" baseline="0" dirty="0" err="1" smtClean="0"/>
              <a:t>the</a:t>
            </a:r>
            <a:r>
              <a:rPr lang="nl-BE" baseline="0" dirty="0" smtClean="0"/>
              <a:t> </a:t>
            </a:r>
            <a:r>
              <a:rPr lang="nl-BE" baseline="0" dirty="0" err="1" smtClean="0"/>
              <a:t>spatial</a:t>
            </a:r>
            <a:r>
              <a:rPr lang="nl-BE" baseline="0" dirty="0" smtClean="0"/>
              <a:t> profile of </a:t>
            </a:r>
            <a:r>
              <a:rPr lang="nl-BE" baseline="0" dirty="0" err="1" smtClean="0"/>
              <a:t>the</a:t>
            </a:r>
            <a:r>
              <a:rPr lang="nl-BE" baseline="0" dirty="0" smtClean="0"/>
              <a:t> order parameter </a:t>
            </a:r>
            <a:r>
              <a:rPr lang="nl-BE" baseline="0" dirty="0" err="1" smtClean="0"/>
              <a:t>with</a:t>
            </a:r>
            <a:r>
              <a:rPr lang="nl-BE" baseline="0" dirty="0" smtClean="0"/>
              <a:t> a trial form of </a:t>
            </a:r>
            <a:r>
              <a:rPr lang="nl-BE" baseline="0" dirty="0" err="1" smtClean="0"/>
              <a:t>the</a:t>
            </a:r>
            <a:r>
              <a:rPr lang="nl-BE" baseline="0" dirty="0" smtClean="0"/>
              <a:t> amplitude </a:t>
            </a:r>
            <a:r>
              <a:rPr lang="nl-BE" baseline="0" dirty="0" err="1" smtClean="0"/>
              <a:t>modulation</a:t>
            </a:r>
            <a:r>
              <a:rPr lang="nl-BE" baseline="0" dirty="0" smtClean="0"/>
              <a:t> </a:t>
            </a:r>
            <a:r>
              <a:rPr lang="nl-BE" baseline="0" dirty="0" err="1" smtClean="0"/>
              <a:t>tanh</a:t>
            </a:r>
            <a:r>
              <a:rPr lang="nl-BE" baseline="0" dirty="0" smtClean="0"/>
              <a:t>(x/</a:t>
            </a:r>
            <a:r>
              <a:rPr lang="nl-BE" baseline="0" dirty="0" err="1" smtClean="0"/>
              <a:t>sqrt</a:t>
            </a:r>
            <a:r>
              <a:rPr lang="nl-BE" baseline="0" dirty="0" smtClean="0"/>
              <a:t>(2) xi) </a:t>
            </a:r>
            <a:r>
              <a:rPr lang="nl-BE" baseline="0" dirty="0" err="1" smtClean="0"/>
              <a:t>and</a:t>
            </a:r>
            <a:r>
              <a:rPr lang="nl-BE" baseline="0" dirty="0" smtClean="0"/>
              <a:t> </a:t>
            </a:r>
            <a:r>
              <a:rPr lang="nl-BE" baseline="0" dirty="0" err="1" smtClean="0"/>
              <a:t>minimizing</a:t>
            </a:r>
            <a:r>
              <a:rPr lang="nl-BE" baseline="0" dirty="0" smtClean="0"/>
              <a:t> </a:t>
            </a:r>
            <a:r>
              <a:rPr lang="nl-BE" baseline="0" dirty="0" err="1" smtClean="0"/>
              <a:t>the</a:t>
            </a:r>
            <a:r>
              <a:rPr lang="nl-BE" baseline="0" dirty="0" smtClean="0"/>
              <a:t> free energy </a:t>
            </a:r>
            <a:r>
              <a:rPr lang="nl-BE" baseline="0" dirty="0" err="1" smtClean="0"/>
              <a:t>with</a:t>
            </a:r>
            <a:r>
              <a:rPr lang="nl-BE" baseline="0" dirty="0" smtClean="0"/>
              <a:t> respect </a:t>
            </a:r>
            <a:r>
              <a:rPr lang="nl-BE" baseline="0" dirty="0" err="1" smtClean="0"/>
              <a:t>to</a:t>
            </a:r>
            <a:r>
              <a:rPr lang="nl-BE" baseline="0" dirty="0" smtClean="0"/>
              <a:t> </a:t>
            </a:r>
            <a:r>
              <a:rPr lang="nl-BE" baseline="0" dirty="0" err="1" smtClean="0"/>
              <a:t>this</a:t>
            </a:r>
            <a:r>
              <a:rPr lang="nl-BE" baseline="0" dirty="0" smtClean="0"/>
              <a:t> </a:t>
            </a:r>
            <a:r>
              <a:rPr lang="nl-BE" baseline="0" dirty="0" err="1" smtClean="0"/>
              <a:t>variational</a:t>
            </a:r>
            <a:r>
              <a:rPr lang="nl-BE" baseline="0" dirty="0" smtClean="0"/>
              <a:t> parameter + </a:t>
            </a:r>
            <a:r>
              <a:rPr lang="nl-BE" baseline="0" dirty="0" err="1" smtClean="0"/>
              <a:t>rescaling</a:t>
            </a:r>
            <a:r>
              <a:rPr lang="nl-BE" baseline="0" dirty="0" smtClean="0"/>
              <a:t> factor 1,175 </a:t>
            </a:r>
            <a:r>
              <a:rPr lang="nl-BE" baseline="0" dirty="0" err="1" smtClean="0"/>
              <a:t>because</a:t>
            </a:r>
            <a:r>
              <a:rPr lang="nl-BE" baseline="0" dirty="0" smtClean="0"/>
              <a:t> of independent </a:t>
            </a:r>
            <a:r>
              <a:rPr lang="nl-BE" baseline="0" dirty="0" err="1" smtClean="0"/>
              <a:t>definitions</a:t>
            </a:r>
            <a:r>
              <a:rPr lang="nl-BE" baseline="0" dirty="0" smtClean="0"/>
              <a:t> </a:t>
            </a:r>
            <a:r>
              <a:rPr lang="nl-BE" baseline="0" dirty="0" err="1" smtClean="0"/>
              <a:t>xipair</a:t>
            </a:r>
            <a:r>
              <a:rPr lang="nl-BE" baseline="0" dirty="0" smtClean="0"/>
              <a:t> </a:t>
            </a:r>
            <a:r>
              <a:rPr lang="nl-BE" baseline="0" dirty="0" err="1" smtClean="0"/>
              <a:t>and</a:t>
            </a:r>
            <a:r>
              <a:rPr lang="nl-BE" baseline="0" dirty="0" smtClean="0"/>
              <a:t> </a:t>
            </a:r>
            <a:r>
              <a:rPr lang="nl-BE" baseline="0" dirty="0" err="1" smtClean="0"/>
              <a:t>xiphase</a:t>
            </a:r>
            <a:r>
              <a:rPr lang="nl-BE" baseline="0" dirty="0" smtClean="0"/>
              <a:t> </a:t>
            </a:r>
            <a:r>
              <a:rPr lang="nl-BE" baseline="0" dirty="0" err="1" smtClean="0"/>
              <a:t>that</a:t>
            </a:r>
            <a:r>
              <a:rPr lang="nl-BE" baseline="0" dirty="0" smtClean="0"/>
              <a:t> have </a:t>
            </a:r>
            <a:r>
              <a:rPr lang="nl-BE" baseline="0" dirty="0" err="1" smtClean="0"/>
              <a:t>to</a:t>
            </a:r>
            <a:r>
              <a:rPr lang="nl-BE" baseline="0" dirty="0" smtClean="0"/>
              <a:t> </a:t>
            </a:r>
            <a:r>
              <a:rPr lang="nl-BE" baseline="0" dirty="0" err="1" smtClean="0"/>
              <a:t>coincide</a:t>
            </a:r>
            <a:r>
              <a:rPr lang="nl-BE" baseline="0" dirty="0" smtClean="0"/>
              <a:t> in extreme BCS T=0 limit).  The </a:t>
            </a:r>
            <a:r>
              <a:rPr lang="nl-BE" baseline="0" dirty="0" err="1" smtClean="0"/>
              <a:t>coherence</a:t>
            </a:r>
            <a:r>
              <a:rPr lang="nl-BE" baseline="0" dirty="0" smtClean="0"/>
              <a:t> </a:t>
            </a:r>
            <a:r>
              <a:rPr lang="nl-BE" baseline="0" dirty="0" err="1" smtClean="0"/>
              <a:t>length</a:t>
            </a:r>
            <a:r>
              <a:rPr lang="nl-BE" baseline="0" dirty="0" smtClean="0"/>
              <a:t> of </a:t>
            </a:r>
            <a:r>
              <a:rPr lang="nl-BE" baseline="0" dirty="0" err="1" smtClean="0"/>
              <a:t>the</a:t>
            </a:r>
            <a:r>
              <a:rPr lang="nl-BE" baseline="0" dirty="0" smtClean="0"/>
              <a:t> pairs is </a:t>
            </a:r>
            <a:r>
              <a:rPr lang="nl-BE" baseline="0" dirty="0" err="1" smtClean="0"/>
              <a:t>calculated</a:t>
            </a:r>
            <a:r>
              <a:rPr lang="nl-BE" baseline="0" dirty="0" smtClean="0"/>
              <a:t> in </a:t>
            </a:r>
            <a:r>
              <a:rPr lang="nl-BE" baseline="0" dirty="0" err="1" smtClean="0"/>
              <a:t>terms</a:t>
            </a:r>
            <a:r>
              <a:rPr lang="nl-BE" baseline="0" dirty="0" smtClean="0"/>
              <a:t> of </a:t>
            </a:r>
            <a:r>
              <a:rPr lang="nl-BE" baseline="0" dirty="0" err="1" smtClean="0"/>
              <a:t>the</a:t>
            </a:r>
            <a:r>
              <a:rPr lang="nl-BE" baseline="0" dirty="0" smtClean="0"/>
              <a:t> pair </a:t>
            </a:r>
            <a:r>
              <a:rPr lang="nl-BE" baseline="0" dirty="0" err="1" smtClean="0"/>
              <a:t>correlation</a:t>
            </a:r>
            <a:r>
              <a:rPr lang="nl-BE" baseline="0" dirty="0" smtClean="0"/>
              <a:t> </a:t>
            </a:r>
            <a:r>
              <a:rPr lang="nl-BE" baseline="0" dirty="0" err="1" smtClean="0"/>
              <a:t>function</a:t>
            </a:r>
            <a:r>
              <a:rPr lang="nl-BE" baseline="0" dirty="0" smtClean="0"/>
              <a:t>. At </a:t>
            </a:r>
            <a:r>
              <a:rPr lang="nl-BE" baseline="0" dirty="0" err="1" smtClean="0"/>
              <a:t>unitarity</a:t>
            </a:r>
            <a:r>
              <a:rPr lang="nl-BE" baseline="0" dirty="0" smtClean="0"/>
              <a:t> </a:t>
            </a:r>
            <a:r>
              <a:rPr lang="nl-BE" baseline="0" dirty="0" err="1" smtClean="0"/>
              <a:t>difference</a:t>
            </a:r>
            <a:r>
              <a:rPr lang="nl-BE" baseline="0" dirty="0" smtClean="0"/>
              <a:t> </a:t>
            </a:r>
            <a:r>
              <a:rPr lang="nl-BE" baseline="0" dirty="0" err="1" smtClean="0"/>
              <a:t>between</a:t>
            </a:r>
            <a:r>
              <a:rPr lang="nl-BE" baseline="0" dirty="0" smtClean="0"/>
              <a:t> </a:t>
            </a:r>
            <a:r>
              <a:rPr lang="nl-BE" baseline="0" dirty="0" err="1" smtClean="0"/>
              <a:t>width</a:t>
            </a:r>
            <a:r>
              <a:rPr lang="nl-BE" baseline="0" dirty="0" smtClean="0"/>
              <a:t> </a:t>
            </a:r>
            <a:r>
              <a:rPr lang="nl-BE" baseline="0" dirty="0" err="1" smtClean="0"/>
              <a:t>and</a:t>
            </a:r>
            <a:r>
              <a:rPr lang="nl-BE" baseline="0" dirty="0" smtClean="0"/>
              <a:t> </a:t>
            </a:r>
            <a:r>
              <a:rPr lang="nl-BE" baseline="0" dirty="0" err="1" smtClean="0"/>
              <a:t>healing</a:t>
            </a:r>
            <a:r>
              <a:rPr lang="nl-BE" baseline="0" dirty="0" smtClean="0"/>
              <a:t> </a:t>
            </a:r>
            <a:r>
              <a:rPr lang="nl-BE" baseline="0" dirty="0" err="1" smtClean="0"/>
              <a:t>because</a:t>
            </a:r>
            <a:r>
              <a:rPr lang="nl-BE" baseline="0" dirty="0" smtClean="0"/>
              <a:t> </a:t>
            </a:r>
            <a:r>
              <a:rPr lang="nl-BE" baseline="0" dirty="0" err="1" smtClean="0"/>
              <a:t>while</a:t>
            </a:r>
            <a:r>
              <a:rPr lang="nl-BE" baseline="0" dirty="0" smtClean="0"/>
              <a:t> </a:t>
            </a:r>
            <a:r>
              <a:rPr lang="nl-BE" baseline="0" dirty="0" err="1" smtClean="0"/>
              <a:t>both</a:t>
            </a:r>
            <a:r>
              <a:rPr lang="nl-BE" baseline="0" dirty="0" smtClean="0"/>
              <a:t> in BCS </a:t>
            </a:r>
            <a:r>
              <a:rPr lang="nl-BE" baseline="0" dirty="0" err="1" smtClean="0"/>
              <a:t>and</a:t>
            </a:r>
            <a:r>
              <a:rPr lang="nl-BE" baseline="0" dirty="0" smtClean="0"/>
              <a:t> BEC </a:t>
            </a:r>
            <a:r>
              <a:rPr lang="nl-BE" baseline="0" dirty="0" err="1" smtClean="0"/>
              <a:t>hyperbolic</a:t>
            </a:r>
            <a:r>
              <a:rPr lang="nl-BE" baseline="0" dirty="0" smtClean="0"/>
              <a:t> tangent is </a:t>
            </a:r>
            <a:r>
              <a:rPr lang="nl-BE" baseline="0" dirty="0" err="1" smtClean="0"/>
              <a:t>suitable</a:t>
            </a:r>
            <a:r>
              <a:rPr lang="nl-BE" baseline="0" dirty="0" smtClean="0"/>
              <a:t> </a:t>
            </a:r>
            <a:r>
              <a:rPr lang="nl-BE" baseline="0" dirty="0" err="1" smtClean="0"/>
              <a:t>for</a:t>
            </a:r>
            <a:r>
              <a:rPr lang="nl-BE" baseline="0" dirty="0" smtClean="0"/>
              <a:t> amplitude, </a:t>
            </a:r>
            <a:r>
              <a:rPr lang="nl-BE" baseline="0" dirty="0" err="1" smtClean="0"/>
              <a:t>it</a:t>
            </a:r>
            <a:r>
              <a:rPr lang="nl-BE" baseline="0" dirty="0" smtClean="0"/>
              <a:t> is </a:t>
            </a:r>
            <a:r>
              <a:rPr lang="nl-BE" baseline="0" dirty="0" err="1" smtClean="0"/>
              <a:t>generally</a:t>
            </a:r>
            <a:r>
              <a:rPr lang="nl-BE" baseline="0" dirty="0" smtClean="0"/>
              <a:t> </a:t>
            </a:r>
            <a:r>
              <a:rPr lang="nl-BE" baseline="0" dirty="0" err="1" smtClean="0"/>
              <a:t>not</a:t>
            </a:r>
            <a:r>
              <a:rPr lang="nl-BE" baseline="0" dirty="0" smtClean="0"/>
              <a:t> </a:t>
            </a:r>
            <a:r>
              <a:rPr lang="nl-BE" baseline="0" dirty="0" err="1" smtClean="0"/>
              <a:t>true</a:t>
            </a:r>
            <a:r>
              <a:rPr lang="nl-BE" baseline="0" dirty="0" smtClean="0"/>
              <a:t> in </a:t>
            </a:r>
            <a:r>
              <a:rPr lang="nl-BE" baseline="0" dirty="0" err="1" smtClean="0"/>
              <a:t>unitarity</a:t>
            </a:r>
            <a:r>
              <a:rPr lang="nl-BE" baseline="0" dirty="0" smtClean="0"/>
              <a:t>.</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15</a:t>
            </a:fld>
            <a:endParaRPr lang="nl-NL"/>
          </a:p>
        </p:txBody>
      </p:sp>
    </p:spTree>
    <p:extLst>
      <p:ext uri="{BB962C8B-B14F-4D97-AF65-F5344CB8AC3E}">
        <p14:creationId xmlns:p14="http://schemas.microsoft.com/office/powerpoint/2010/main" val="211929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Theory</a:t>
            </a:r>
            <a:r>
              <a:rPr lang="nl-BE" dirty="0" smtClean="0"/>
              <a:t> was </a:t>
            </a:r>
            <a:r>
              <a:rPr lang="nl-BE" dirty="0" err="1" smtClean="0"/>
              <a:t>based</a:t>
            </a:r>
            <a:r>
              <a:rPr lang="nl-BE" baseline="0" dirty="0" smtClean="0"/>
              <a:t> on long-wave </a:t>
            </a:r>
            <a:r>
              <a:rPr lang="nl-BE" baseline="0" dirty="0" err="1" smtClean="0"/>
              <a:t>length</a:t>
            </a:r>
            <a:r>
              <a:rPr lang="nl-BE" baseline="0" dirty="0" smtClean="0"/>
              <a:t> </a:t>
            </a:r>
            <a:r>
              <a:rPr lang="nl-BE" baseline="0" dirty="0" err="1" smtClean="0"/>
              <a:t>approx</a:t>
            </a:r>
            <a:r>
              <a:rPr lang="nl-BE" baseline="0" dirty="0" smtClean="0"/>
              <a:t> </a:t>
            </a:r>
            <a:r>
              <a:rPr lang="nl-BE" baseline="0" dirty="0" err="1" smtClean="0"/>
              <a:t>that</a:t>
            </a:r>
            <a:r>
              <a:rPr lang="nl-BE" baseline="0" dirty="0" smtClean="0"/>
              <a:t> </a:t>
            </a:r>
            <a:r>
              <a:rPr lang="nl-BE" baseline="0" dirty="0" err="1" smtClean="0"/>
              <a:t>psi</a:t>
            </a:r>
            <a:r>
              <a:rPr lang="nl-BE" baseline="0" dirty="0" smtClean="0"/>
              <a:t> </a:t>
            </a:r>
            <a:r>
              <a:rPr lang="nl-BE" baseline="0" dirty="0" err="1" smtClean="0"/>
              <a:t>varies</a:t>
            </a:r>
            <a:r>
              <a:rPr lang="nl-BE" baseline="0" dirty="0" smtClean="0"/>
              <a:t> </a:t>
            </a:r>
            <a:r>
              <a:rPr lang="nl-BE" baseline="0" dirty="0" err="1" smtClean="0"/>
              <a:t>slowly</a:t>
            </a:r>
            <a:r>
              <a:rPr lang="nl-BE" baseline="0" dirty="0" smtClean="0"/>
              <a:t>, i.e. </a:t>
            </a:r>
            <a:r>
              <a:rPr lang="nl-BE" baseline="0" dirty="0" err="1" smtClean="0"/>
              <a:t>it</a:t>
            </a:r>
            <a:r>
              <a:rPr lang="nl-BE" baseline="0" dirty="0" smtClean="0"/>
              <a:t> is </a:t>
            </a:r>
            <a:r>
              <a:rPr lang="nl-BE" baseline="0" dirty="0" err="1" smtClean="0"/>
              <a:t>valid</a:t>
            </a:r>
            <a:r>
              <a:rPr lang="nl-BE" baseline="0" dirty="0" smtClean="0"/>
              <a:t> as long as </a:t>
            </a:r>
            <a:r>
              <a:rPr lang="nl-BE" baseline="0" dirty="0" err="1" smtClean="0"/>
              <a:t>the</a:t>
            </a:r>
            <a:r>
              <a:rPr lang="nl-BE" baseline="0" dirty="0" smtClean="0"/>
              <a:t> </a:t>
            </a:r>
            <a:r>
              <a:rPr lang="nl-BE" baseline="0" dirty="0" err="1" smtClean="0"/>
              <a:t>soliton</a:t>
            </a:r>
            <a:r>
              <a:rPr lang="nl-BE" baseline="0" dirty="0" smtClean="0"/>
              <a:t> </a:t>
            </a:r>
            <a:r>
              <a:rPr lang="nl-BE" baseline="0" dirty="0" err="1" smtClean="0"/>
              <a:t>width</a:t>
            </a:r>
            <a:r>
              <a:rPr lang="nl-BE" baseline="0" dirty="0" smtClean="0"/>
              <a:t> </a:t>
            </a:r>
            <a:r>
              <a:rPr lang="nl-BE" baseline="0" dirty="0" err="1" smtClean="0"/>
              <a:t>larger</a:t>
            </a:r>
            <a:r>
              <a:rPr lang="nl-BE" baseline="0" dirty="0" smtClean="0"/>
              <a:t> </a:t>
            </a:r>
            <a:r>
              <a:rPr lang="nl-BE" baseline="0" dirty="0" err="1" smtClean="0"/>
              <a:t>than</a:t>
            </a:r>
            <a:r>
              <a:rPr lang="nl-BE" baseline="0" dirty="0" smtClean="0"/>
              <a:t> </a:t>
            </a:r>
            <a:r>
              <a:rPr lang="nl-BE" baseline="0" dirty="0" err="1" smtClean="0"/>
              <a:t>dimension</a:t>
            </a:r>
            <a:r>
              <a:rPr lang="nl-BE" baseline="0" dirty="0" smtClean="0"/>
              <a:t> </a:t>
            </a:r>
            <a:r>
              <a:rPr lang="nl-BE" baseline="0" dirty="0" err="1" smtClean="0"/>
              <a:t>cooper</a:t>
            </a:r>
            <a:r>
              <a:rPr lang="nl-BE" baseline="0" dirty="0" smtClean="0"/>
              <a:t> pairs. </a:t>
            </a:r>
            <a:r>
              <a:rPr lang="nl-BE" baseline="0" dirty="0" err="1" smtClean="0"/>
              <a:t>Two</a:t>
            </a:r>
            <a:r>
              <a:rPr lang="nl-BE" baseline="0" dirty="0" smtClean="0"/>
              <a:t> </a:t>
            </a:r>
            <a:r>
              <a:rPr lang="nl-BE" baseline="0" dirty="0" err="1" smtClean="0"/>
              <a:t>measures</a:t>
            </a:r>
            <a:r>
              <a:rPr lang="nl-BE" baseline="0" dirty="0" smtClean="0"/>
              <a:t> </a:t>
            </a:r>
            <a:r>
              <a:rPr lang="nl-BE" baseline="0" dirty="0" err="1" smtClean="0"/>
              <a:t>for</a:t>
            </a:r>
            <a:r>
              <a:rPr lang="nl-BE" baseline="0" dirty="0" smtClean="0"/>
              <a:t> inverse </a:t>
            </a:r>
            <a:r>
              <a:rPr lang="nl-BE" baseline="0" dirty="0" err="1" smtClean="0"/>
              <a:t>width</a:t>
            </a:r>
            <a:r>
              <a:rPr lang="nl-BE" baseline="0" dirty="0" smtClean="0"/>
              <a:t> of </a:t>
            </a:r>
            <a:r>
              <a:rPr lang="nl-BE" baseline="0" dirty="0" err="1" smtClean="0"/>
              <a:t>soliton</a:t>
            </a:r>
            <a:r>
              <a:rPr lang="nl-BE" baseline="0" dirty="0" smtClean="0"/>
              <a:t>, inverse </a:t>
            </a:r>
            <a:r>
              <a:rPr lang="nl-BE" baseline="0" dirty="0" err="1" smtClean="0"/>
              <a:t>coherence</a:t>
            </a:r>
            <a:r>
              <a:rPr lang="nl-BE" baseline="0" dirty="0" smtClean="0"/>
              <a:t> </a:t>
            </a:r>
            <a:r>
              <a:rPr lang="nl-BE" baseline="0" dirty="0" err="1" smtClean="0"/>
              <a:t>length</a:t>
            </a:r>
            <a:r>
              <a:rPr lang="nl-BE" baseline="0" dirty="0" smtClean="0"/>
              <a:t> </a:t>
            </a:r>
            <a:r>
              <a:rPr lang="nl-BE" baseline="0" dirty="0" err="1" smtClean="0"/>
              <a:t>for</a:t>
            </a:r>
            <a:r>
              <a:rPr lang="nl-BE" baseline="0" dirty="0" smtClean="0"/>
              <a:t> different </a:t>
            </a:r>
            <a:r>
              <a:rPr lang="nl-BE" baseline="0" dirty="0" err="1" smtClean="0"/>
              <a:t>values</a:t>
            </a:r>
            <a:r>
              <a:rPr lang="nl-BE" baseline="0" dirty="0" smtClean="0"/>
              <a:t> </a:t>
            </a:r>
            <a:r>
              <a:rPr lang="nl-BE" baseline="0" dirty="0" err="1" smtClean="0"/>
              <a:t>imbalance</a:t>
            </a:r>
            <a:r>
              <a:rPr lang="nl-BE" baseline="0" dirty="0" smtClean="0"/>
              <a:t>. At </a:t>
            </a:r>
            <a:r>
              <a:rPr lang="nl-BE" baseline="0" dirty="0" err="1" smtClean="0"/>
              <a:t>higher</a:t>
            </a:r>
            <a:r>
              <a:rPr lang="nl-BE" baseline="0" dirty="0" smtClean="0"/>
              <a:t> </a:t>
            </a:r>
            <a:r>
              <a:rPr lang="nl-BE" baseline="0" dirty="0" err="1" smtClean="0"/>
              <a:t>temperatures</a:t>
            </a:r>
            <a:r>
              <a:rPr lang="nl-BE" baseline="0" dirty="0" smtClean="0"/>
              <a:t>, no </a:t>
            </a:r>
            <a:r>
              <a:rPr lang="nl-BE" baseline="0" dirty="0" err="1" smtClean="0"/>
              <a:t>problem</a:t>
            </a:r>
            <a:r>
              <a:rPr lang="nl-BE" baseline="0" dirty="0" smtClean="0"/>
              <a:t> </a:t>
            </a:r>
            <a:r>
              <a:rPr lang="nl-BE" baseline="0" dirty="0" err="1" smtClean="0"/>
              <a:t>across</a:t>
            </a:r>
            <a:r>
              <a:rPr lang="nl-BE" baseline="0" dirty="0" smtClean="0"/>
              <a:t> </a:t>
            </a:r>
            <a:r>
              <a:rPr lang="nl-BE" baseline="0" dirty="0" err="1" smtClean="0"/>
              <a:t>whole</a:t>
            </a:r>
            <a:r>
              <a:rPr lang="nl-BE" baseline="0" dirty="0" smtClean="0"/>
              <a:t> </a:t>
            </a:r>
            <a:r>
              <a:rPr lang="nl-BE" baseline="0" dirty="0" err="1" smtClean="0"/>
              <a:t>interaction</a:t>
            </a:r>
            <a:r>
              <a:rPr lang="nl-BE" baseline="0" dirty="0" smtClean="0"/>
              <a:t> spectrum, at </a:t>
            </a:r>
            <a:r>
              <a:rPr lang="nl-BE" baseline="0" dirty="0" err="1" smtClean="0"/>
              <a:t>lower</a:t>
            </a:r>
            <a:r>
              <a:rPr lang="nl-BE" baseline="0" dirty="0" smtClean="0"/>
              <a:t> </a:t>
            </a:r>
            <a:r>
              <a:rPr lang="nl-BE" baseline="0" dirty="0" err="1" smtClean="0"/>
              <a:t>temperatures</a:t>
            </a:r>
            <a:r>
              <a:rPr lang="nl-BE" baseline="0" dirty="0" smtClean="0"/>
              <a:t>, </a:t>
            </a:r>
            <a:r>
              <a:rPr lang="nl-BE" baseline="0" dirty="0" err="1" smtClean="0"/>
              <a:t>problem</a:t>
            </a:r>
            <a:r>
              <a:rPr lang="nl-BE" baseline="0" dirty="0" smtClean="0"/>
              <a:t> in BCS regime</a:t>
            </a:r>
            <a:endParaRPr lang="nl-BE" dirty="0" smtClean="0"/>
          </a:p>
          <a:p>
            <a:r>
              <a:rPr lang="nl-BE" dirty="0" smtClean="0"/>
              <a:t>, is indeed </a:t>
            </a:r>
            <a:r>
              <a:rPr lang="nl-BE" dirty="0" err="1" smtClean="0"/>
              <a:t>region</a:t>
            </a:r>
            <a:r>
              <a:rPr lang="nl-BE" baseline="0" dirty="0" smtClean="0"/>
              <a:t> of parameter </a:t>
            </a:r>
            <a:r>
              <a:rPr lang="nl-BE" baseline="0" dirty="0" err="1" smtClean="0"/>
              <a:t>space</a:t>
            </a:r>
            <a:r>
              <a:rPr lang="nl-BE" baseline="0" dirty="0" smtClean="0"/>
              <a:t> </a:t>
            </a:r>
            <a:r>
              <a:rPr lang="nl-BE" baseline="0" dirty="0" err="1" smtClean="0"/>
              <a:t>where</a:t>
            </a:r>
            <a:r>
              <a:rPr lang="nl-BE" baseline="0" dirty="0" smtClean="0"/>
              <a:t> </a:t>
            </a:r>
            <a:r>
              <a:rPr lang="nl-BE" baseline="0" dirty="0" err="1" smtClean="0"/>
              <a:t>discrepancies</a:t>
            </a:r>
            <a:r>
              <a:rPr lang="nl-BE" baseline="0" dirty="0" smtClean="0"/>
              <a:t> </a:t>
            </a:r>
            <a:r>
              <a:rPr lang="nl-BE" baseline="0" dirty="0" err="1" smtClean="0"/>
              <a:t>showed</a:t>
            </a:r>
            <a:r>
              <a:rPr lang="nl-BE" baseline="0" dirty="0" smtClean="0"/>
              <a:t> up. </a:t>
            </a:r>
            <a:endParaRPr lang="nl-BE" dirty="0" smtClean="0"/>
          </a:p>
          <a:p>
            <a:r>
              <a:rPr lang="nl-BE" dirty="0" err="1" smtClean="0"/>
              <a:t>Two</a:t>
            </a:r>
            <a:r>
              <a:rPr lang="nl-BE" baseline="0" dirty="0" smtClean="0"/>
              <a:t> </a:t>
            </a:r>
            <a:r>
              <a:rPr lang="nl-BE" baseline="0" dirty="0" err="1" smtClean="0"/>
              <a:t>quantities</a:t>
            </a:r>
            <a:r>
              <a:rPr lang="nl-BE" baseline="0" dirty="0" smtClean="0"/>
              <a:t> </a:t>
            </a:r>
            <a:r>
              <a:rPr lang="nl-BE" baseline="0" dirty="0" err="1" smtClean="0"/>
              <a:t>for</a:t>
            </a:r>
            <a:r>
              <a:rPr lang="nl-BE" baseline="0" dirty="0" smtClean="0"/>
              <a:t> </a:t>
            </a:r>
            <a:r>
              <a:rPr lang="nl-BE" baseline="0" dirty="0" err="1" smtClean="0"/>
              <a:t>size</a:t>
            </a:r>
            <a:r>
              <a:rPr lang="nl-BE" baseline="0" dirty="0" smtClean="0"/>
              <a:t> </a:t>
            </a:r>
            <a:r>
              <a:rPr lang="nl-BE" baseline="0" dirty="0" err="1" smtClean="0"/>
              <a:t>soliton</a:t>
            </a:r>
            <a:r>
              <a:rPr lang="nl-BE" baseline="0" dirty="0" smtClean="0"/>
              <a:t>: </a:t>
            </a:r>
            <a:r>
              <a:rPr lang="nl-BE" baseline="0" dirty="0" err="1" smtClean="0"/>
              <a:t>soliton</a:t>
            </a:r>
            <a:r>
              <a:rPr lang="nl-BE" baseline="0" dirty="0" smtClean="0"/>
              <a:t> </a:t>
            </a:r>
            <a:r>
              <a:rPr lang="nl-BE" baseline="0" dirty="0" err="1" smtClean="0"/>
              <a:t>width</a:t>
            </a:r>
            <a:r>
              <a:rPr lang="nl-BE" baseline="0" dirty="0" smtClean="0"/>
              <a:t> </a:t>
            </a:r>
            <a:r>
              <a:rPr lang="nl-BE" baseline="0" dirty="0" err="1" smtClean="0"/>
              <a:t>and</a:t>
            </a:r>
            <a:r>
              <a:rPr lang="nl-BE" baseline="0" dirty="0" smtClean="0"/>
              <a:t> </a:t>
            </a:r>
            <a:r>
              <a:rPr lang="nl-BE" baseline="0" dirty="0" err="1" smtClean="0"/>
              <a:t>healing</a:t>
            </a:r>
            <a:r>
              <a:rPr lang="nl-BE" baseline="0" dirty="0" smtClean="0"/>
              <a:t> </a:t>
            </a:r>
            <a:r>
              <a:rPr lang="nl-BE" baseline="0" dirty="0" err="1" smtClean="0"/>
              <a:t>length</a:t>
            </a:r>
            <a:r>
              <a:rPr lang="nl-BE" baseline="0" dirty="0" smtClean="0"/>
              <a:t> (</a:t>
            </a:r>
            <a:r>
              <a:rPr lang="nl-BE" baseline="0" dirty="0" err="1" smtClean="0"/>
              <a:t>calculated</a:t>
            </a:r>
            <a:r>
              <a:rPr lang="nl-BE" baseline="0" dirty="0" smtClean="0"/>
              <a:t> at </a:t>
            </a:r>
            <a:r>
              <a:rPr lang="nl-BE" baseline="0" dirty="0" err="1" smtClean="0"/>
              <a:t>vs</a:t>
            </a:r>
            <a:r>
              <a:rPr lang="nl-BE" baseline="0" dirty="0" smtClean="0"/>
              <a:t>=0 </a:t>
            </a:r>
            <a:r>
              <a:rPr lang="nl-BE" baseline="0" dirty="0" err="1" smtClean="0"/>
              <a:t>by</a:t>
            </a:r>
            <a:r>
              <a:rPr lang="nl-BE" baseline="0" dirty="0" smtClean="0"/>
              <a:t> </a:t>
            </a:r>
            <a:r>
              <a:rPr lang="nl-BE" baseline="0" dirty="0" err="1" smtClean="0"/>
              <a:t>modelling</a:t>
            </a:r>
            <a:r>
              <a:rPr lang="nl-BE" baseline="0" dirty="0" smtClean="0"/>
              <a:t> </a:t>
            </a:r>
            <a:r>
              <a:rPr lang="nl-BE" baseline="0" dirty="0" err="1" smtClean="0"/>
              <a:t>the</a:t>
            </a:r>
            <a:r>
              <a:rPr lang="nl-BE" baseline="0" dirty="0" smtClean="0"/>
              <a:t> </a:t>
            </a:r>
            <a:r>
              <a:rPr lang="nl-BE" baseline="0" dirty="0" err="1" smtClean="0"/>
              <a:t>spatial</a:t>
            </a:r>
            <a:r>
              <a:rPr lang="nl-BE" baseline="0" dirty="0" smtClean="0"/>
              <a:t> profile of </a:t>
            </a:r>
            <a:r>
              <a:rPr lang="nl-BE" baseline="0" dirty="0" err="1" smtClean="0"/>
              <a:t>the</a:t>
            </a:r>
            <a:r>
              <a:rPr lang="nl-BE" baseline="0" dirty="0" smtClean="0"/>
              <a:t> order parameter </a:t>
            </a:r>
            <a:r>
              <a:rPr lang="nl-BE" baseline="0" dirty="0" err="1" smtClean="0"/>
              <a:t>with</a:t>
            </a:r>
            <a:r>
              <a:rPr lang="nl-BE" baseline="0" dirty="0" smtClean="0"/>
              <a:t> a trial form of </a:t>
            </a:r>
            <a:r>
              <a:rPr lang="nl-BE" baseline="0" dirty="0" err="1" smtClean="0"/>
              <a:t>the</a:t>
            </a:r>
            <a:r>
              <a:rPr lang="nl-BE" baseline="0" dirty="0" smtClean="0"/>
              <a:t> amplitude </a:t>
            </a:r>
            <a:r>
              <a:rPr lang="nl-BE" baseline="0" dirty="0" err="1" smtClean="0"/>
              <a:t>modulation</a:t>
            </a:r>
            <a:r>
              <a:rPr lang="nl-BE" baseline="0" dirty="0" smtClean="0"/>
              <a:t> </a:t>
            </a:r>
            <a:r>
              <a:rPr lang="nl-BE" baseline="0" dirty="0" err="1" smtClean="0"/>
              <a:t>tanh</a:t>
            </a:r>
            <a:r>
              <a:rPr lang="nl-BE" baseline="0" dirty="0" smtClean="0"/>
              <a:t>(x/</a:t>
            </a:r>
            <a:r>
              <a:rPr lang="nl-BE" baseline="0" dirty="0" err="1" smtClean="0"/>
              <a:t>sqrt</a:t>
            </a:r>
            <a:r>
              <a:rPr lang="nl-BE" baseline="0" dirty="0" smtClean="0"/>
              <a:t>(2) xi) </a:t>
            </a:r>
            <a:r>
              <a:rPr lang="nl-BE" baseline="0" dirty="0" err="1" smtClean="0"/>
              <a:t>and</a:t>
            </a:r>
            <a:r>
              <a:rPr lang="nl-BE" baseline="0" dirty="0" smtClean="0"/>
              <a:t> </a:t>
            </a:r>
            <a:r>
              <a:rPr lang="nl-BE" baseline="0" dirty="0" err="1" smtClean="0"/>
              <a:t>minimizing</a:t>
            </a:r>
            <a:r>
              <a:rPr lang="nl-BE" baseline="0" dirty="0" smtClean="0"/>
              <a:t> </a:t>
            </a:r>
            <a:r>
              <a:rPr lang="nl-BE" baseline="0" dirty="0" err="1" smtClean="0"/>
              <a:t>the</a:t>
            </a:r>
            <a:r>
              <a:rPr lang="nl-BE" baseline="0" dirty="0" smtClean="0"/>
              <a:t> free energy </a:t>
            </a:r>
            <a:r>
              <a:rPr lang="nl-BE" baseline="0" dirty="0" err="1" smtClean="0"/>
              <a:t>with</a:t>
            </a:r>
            <a:r>
              <a:rPr lang="nl-BE" baseline="0" dirty="0" smtClean="0"/>
              <a:t> respect </a:t>
            </a:r>
            <a:r>
              <a:rPr lang="nl-BE" baseline="0" dirty="0" err="1" smtClean="0"/>
              <a:t>to</a:t>
            </a:r>
            <a:r>
              <a:rPr lang="nl-BE" baseline="0" dirty="0" smtClean="0"/>
              <a:t> </a:t>
            </a:r>
            <a:r>
              <a:rPr lang="nl-BE" baseline="0" dirty="0" err="1" smtClean="0"/>
              <a:t>this</a:t>
            </a:r>
            <a:r>
              <a:rPr lang="nl-BE" baseline="0" dirty="0" smtClean="0"/>
              <a:t> </a:t>
            </a:r>
            <a:r>
              <a:rPr lang="nl-BE" baseline="0" dirty="0" err="1" smtClean="0"/>
              <a:t>variational</a:t>
            </a:r>
            <a:r>
              <a:rPr lang="nl-BE" baseline="0" dirty="0" smtClean="0"/>
              <a:t> parameter + </a:t>
            </a:r>
            <a:r>
              <a:rPr lang="nl-BE" baseline="0" dirty="0" err="1" smtClean="0"/>
              <a:t>rescaling</a:t>
            </a:r>
            <a:r>
              <a:rPr lang="nl-BE" baseline="0" dirty="0" smtClean="0"/>
              <a:t> factor 1,175 </a:t>
            </a:r>
            <a:r>
              <a:rPr lang="nl-BE" baseline="0" dirty="0" err="1" smtClean="0"/>
              <a:t>because</a:t>
            </a:r>
            <a:r>
              <a:rPr lang="nl-BE" baseline="0" dirty="0" smtClean="0"/>
              <a:t> of independent </a:t>
            </a:r>
            <a:r>
              <a:rPr lang="nl-BE" baseline="0" dirty="0" err="1" smtClean="0"/>
              <a:t>definitions</a:t>
            </a:r>
            <a:r>
              <a:rPr lang="nl-BE" baseline="0" dirty="0" smtClean="0"/>
              <a:t> </a:t>
            </a:r>
            <a:r>
              <a:rPr lang="nl-BE" baseline="0" dirty="0" err="1" smtClean="0"/>
              <a:t>xipair</a:t>
            </a:r>
            <a:r>
              <a:rPr lang="nl-BE" baseline="0" dirty="0" smtClean="0"/>
              <a:t> </a:t>
            </a:r>
            <a:r>
              <a:rPr lang="nl-BE" baseline="0" dirty="0" err="1" smtClean="0"/>
              <a:t>and</a:t>
            </a:r>
            <a:r>
              <a:rPr lang="nl-BE" baseline="0" dirty="0" smtClean="0"/>
              <a:t> </a:t>
            </a:r>
            <a:r>
              <a:rPr lang="nl-BE" baseline="0" dirty="0" err="1" smtClean="0"/>
              <a:t>xiphase</a:t>
            </a:r>
            <a:r>
              <a:rPr lang="nl-BE" baseline="0" dirty="0" smtClean="0"/>
              <a:t> </a:t>
            </a:r>
            <a:r>
              <a:rPr lang="nl-BE" baseline="0" dirty="0" err="1" smtClean="0"/>
              <a:t>that</a:t>
            </a:r>
            <a:r>
              <a:rPr lang="nl-BE" baseline="0" dirty="0" smtClean="0"/>
              <a:t> have </a:t>
            </a:r>
            <a:r>
              <a:rPr lang="nl-BE" baseline="0" dirty="0" err="1" smtClean="0"/>
              <a:t>to</a:t>
            </a:r>
            <a:r>
              <a:rPr lang="nl-BE" baseline="0" dirty="0" smtClean="0"/>
              <a:t> </a:t>
            </a:r>
            <a:r>
              <a:rPr lang="nl-BE" baseline="0" dirty="0" err="1" smtClean="0"/>
              <a:t>coincide</a:t>
            </a:r>
            <a:r>
              <a:rPr lang="nl-BE" baseline="0" dirty="0" smtClean="0"/>
              <a:t> in extreme BCS T=0 limit).  The </a:t>
            </a:r>
            <a:r>
              <a:rPr lang="nl-BE" baseline="0" dirty="0" err="1" smtClean="0"/>
              <a:t>coherence</a:t>
            </a:r>
            <a:r>
              <a:rPr lang="nl-BE" baseline="0" dirty="0" smtClean="0"/>
              <a:t> </a:t>
            </a:r>
            <a:r>
              <a:rPr lang="nl-BE" baseline="0" dirty="0" err="1" smtClean="0"/>
              <a:t>length</a:t>
            </a:r>
            <a:r>
              <a:rPr lang="nl-BE" baseline="0" dirty="0" smtClean="0"/>
              <a:t> of </a:t>
            </a:r>
            <a:r>
              <a:rPr lang="nl-BE" baseline="0" dirty="0" err="1" smtClean="0"/>
              <a:t>the</a:t>
            </a:r>
            <a:r>
              <a:rPr lang="nl-BE" baseline="0" dirty="0" smtClean="0"/>
              <a:t> pairs is </a:t>
            </a:r>
            <a:r>
              <a:rPr lang="nl-BE" baseline="0" dirty="0" err="1" smtClean="0"/>
              <a:t>calculated</a:t>
            </a:r>
            <a:r>
              <a:rPr lang="nl-BE" baseline="0" dirty="0" smtClean="0"/>
              <a:t> in </a:t>
            </a:r>
            <a:r>
              <a:rPr lang="nl-BE" baseline="0" dirty="0" err="1" smtClean="0"/>
              <a:t>terms</a:t>
            </a:r>
            <a:r>
              <a:rPr lang="nl-BE" baseline="0" dirty="0" smtClean="0"/>
              <a:t> of </a:t>
            </a:r>
            <a:r>
              <a:rPr lang="nl-BE" baseline="0" dirty="0" err="1" smtClean="0"/>
              <a:t>the</a:t>
            </a:r>
            <a:r>
              <a:rPr lang="nl-BE" baseline="0" dirty="0" smtClean="0"/>
              <a:t> pair </a:t>
            </a:r>
            <a:r>
              <a:rPr lang="nl-BE" baseline="0" dirty="0" err="1" smtClean="0"/>
              <a:t>correlation</a:t>
            </a:r>
            <a:r>
              <a:rPr lang="nl-BE" baseline="0" dirty="0" smtClean="0"/>
              <a:t> </a:t>
            </a:r>
            <a:r>
              <a:rPr lang="nl-BE" baseline="0" dirty="0" err="1" smtClean="0"/>
              <a:t>function</a:t>
            </a:r>
            <a:r>
              <a:rPr lang="nl-BE" baseline="0" dirty="0" smtClean="0"/>
              <a:t>. At </a:t>
            </a:r>
            <a:r>
              <a:rPr lang="nl-BE" baseline="0" dirty="0" err="1" smtClean="0"/>
              <a:t>unitarity</a:t>
            </a:r>
            <a:r>
              <a:rPr lang="nl-BE" baseline="0" dirty="0" smtClean="0"/>
              <a:t> </a:t>
            </a:r>
            <a:r>
              <a:rPr lang="nl-BE" baseline="0" dirty="0" err="1" smtClean="0"/>
              <a:t>difference</a:t>
            </a:r>
            <a:r>
              <a:rPr lang="nl-BE" baseline="0" dirty="0" smtClean="0"/>
              <a:t> </a:t>
            </a:r>
            <a:r>
              <a:rPr lang="nl-BE" baseline="0" dirty="0" err="1" smtClean="0"/>
              <a:t>between</a:t>
            </a:r>
            <a:r>
              <a:rPr lang="nl-BE" baseline="0" dirty="0" smtClean="0"/>
              <a:t> </a:t>
            </a:r>
            <a:r>
              <a:rPr lang="nl-BE" baseline="0" dirty="0" err="1" smtClean="0"/>
              <a:t>width</a:t>
            </a:r>
            <a:r>
              <a:rPr lang="nl-BE" baseline="0" dirty="0" smtClean="0"/>
              <a:t> </a:t>
            </a:r>
            <a:r>
              <a:rPr lang="nl-BE" baseline="0" dirty="0" err="1" smtClean="0"/>
              <a:t>and</a:t>
            </a:r>
            <a:r>
              <a:rPr lang="nl-BE" baseline="0" dirty="0" smtClean="0"/>
              <a:t> </a:t>
            </a:r>
            <a:r>
              <a:rPr lang="nl-BE" baseline="0" dirty="0" err="1" smtClean="0"/>
              <a:t>healing</a:t>
            </a:r>
            <a:r>
              <a:rPr lang="nl-BE" baseline="0" dirty="0" smtClean="0"/>
              <a:t> </a:t>
            </a:r>
            <a:r>
              <a:rPr lang="nl-BE" baseline="0" dirty="0" err="1" smtClean="0"/>
              <a:t>because</a:t>
            </a:r>
            <a:r>
              <a:rPr lang="nl-BE" baseline="0" dirty="0" smtClean="0"/>
              <a:t> </a:t>
            </a:r>
            <a:r>
              <a:rPr lang="nl-BE" baseline="0" dirty="0" err="1" smtClean="0"/>
              <a:t>while</a:t>
            </a:r>
            <a:r>
              <a:rPr lang="nl-BE" baseline="0" dirty="0" smtClean="0"/>
              <a:t> </a:t>
            </a:r>
            <a:r>
              <a:rPr lang="nl-BE" baseline="0" dirty="0" err="1" smtClean="0"/>
              <a:t>both</a:t>
            </a:r>
            <a:r>
              <a:rPr lang="nl-BE" baseline="0" dirty="0" smtClean="0"/>
              <a:t> in BCS </a:t>
            </a:r>
            <a:r>
              <a:rPr lang="nl-BE" baseline="0" dirty="0" err="1" smtClean="0"/>
              <a:t>and</a:t>
            </a:r>
            <a:r>
              <a:rPr lang="nl-BE" baseline="0" dirty="0" smtClean="0"/>
              <a:t> BEC </a:t>
            </a:r>
            <a:r>
              <a:rPr lang="nl-BE" baseline="0" dirty="0" err="1" smtClean="0"/>
              <a:t>hyperbolic</a:t>
            </a:r>
            <a:r>
              <a:rPr lang="nl-BE" baseline="0" dirty="0" smtClean="0"/>
              <a:t> tangent is </a:t>
            </a:r>
            <a:r>
              <a:rPr lang="nl-BE" baseline="0" dirty="0" err="1" smtClean="0"/>
              <a:t>suitable</a:t>
            </a:r>
            <a:r>
              <a:rPr lang="nl-BE" baseline="0" dirty="0" smtClean="0"/>
              <a:t> </a:t>
            </a:r>
            <a:r>
              <a:rPr lang="nl-BE" baseline="0" dirty="0" err="1" smtClean="0"/>
              <a:t>for</a:t>
            </a:r>
            <a:r>
              <a:rPr lang="nl-BE" baseline="0" dirty="0" smtClean="0"/>
              <a:t> amplitude, </a:t>
            </a:r>
            <a:r>
              <a:rPr lang="nl-BE" baseline="0" dirty="0" err="1" smtClean="0"/>
              <a:t>it</a:t>
            </a:r>
            <a:r>
              <a:rPr lang="nl-BE" baseline="0" dirty="0" smtClean="0"/>
              <a:t> is </a:t>
            </a:r>
            <a:r>
              <a:rPr lang="nl-BE" baseline="0" dirty="0" err="1" smtClean="0"/>
              <a:t>generally</a:t>
            </a:r>
            <a:r>
              <a:rPr lang="nl-BE" baseline="0" dirty="0" smtClean="0"/>
              <a:t> </a:t>
            </a:r>
            <a:r>
              <a:rPr lang="nl-BE" baseline="0" dirty="0" err="1" smtClean="0"/>
              <a:t>not</a:t>
            </a:r>
            <a:r>
              <a:rPr lang="nl-BE" baseline="0" dirty="0" smtClean="0"/>
              <a:t> </a:t>
            </a:r>
            <a:r>
              <a:rPr lang="nl-BE" baseline="0" dirty="0" err="1" smtClean="0"/>
              <a:t>true</a:t>
            </a:r>
            <a:r>
              <a:rPr lang="nl-BE" baseline="0" dirty="0" smtClean="0"/>
              <a:t> in </a:t>
            </a:r>
            <a:r>
              <a:rPr lang="nl-BE" baseline="0" dirty="0" err="1" smtClean="0"/>
              <a:t>unitarity</a:t>
            </a:r>
            <a:r>
              <a:rPr lang="nl-BE" baseline="0" dirty="0" smtClean="0"/>
              <a:t>.</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16</a:t>
            </a:fld>
            <a:endParaRPr lang="nl-NL"/>
          </a:p>
        </p:txBody>
      </p:sp>
    </p:spTree>
    <p:extLst>
      <p:ext uri="{BB962C8B-B14F-4D97-AF65-F5344CB8AC3E}">
        <p14:creationId xmlns:p14="http://schemas.microsoft.com/office/powerpoint/2010/main" val="3914339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17</a:t>
            </a:fld>
            <a:endParaRPr lang="nl-NL"/>
          </a:p>
        </p:txBody>
      </p:sp>
    </p:spTree>
    <p:extLst>
      <p:ext uri="{BB962C8B-B14F-4D97-AF65-F5344CB8AC3E}">
        <p14:creationId xmlns:p14="http://schemas.microsoft.com/office/powerpoint/2010/main" val="383106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Using </a:t>
            </a:r>
            <a:r>
              <a:rPr lang="nl-BE" dirty="0" err="1" smtClean="0"/>
              <a:t>this</a:t>
            </a:r>
            <a:r>
              <a:rPr lang="nl-BE" dirty="0" smtClean="0"/>
              <a:t> kind of setup,</a:t>
            </a:r>
            <a:r>
              <a:rPr lang="nl-BE" baseline="0" dirty="0" smtClean="0"/>
              <a:t> </a:t>
            </a:r>
            <a:r>
              <a:rPr lang="nl-BE" baseline="0" dirty="0" err="1" smtClean="0"/>
              <a:t>researchers</a:t>
            </a:r>
            <a:r>
              <a:rPr lang="nl-BE" baseline="0" dirty="0" smtClean="0"/>
              <a:t> </a:t>
            </a:r>
            <a:r>
              <a:rPr lang="nl-BE" baseline="0" dirty="0" err="1" smtClean="0"/>
              <a:t>observed</a:t>
            </a:r>
            <a:r>
              <a:rPr lang="nl-BE" baseline="0" dirty="0" smtClean="0"/>
              <a:t> a </a:t>
            </a:r>
            <a:r>
              <a:rPr lang="nl-BE" baseline="0" dirty="0" err="1" smtClean="0"/>
              <a:t>transition</a:t>
            </a:r>
            <a:r>
              <a:rPr lang="nl-BE" baseline="0" dirty="0" smtClean="0"/>
              <a:t> </a:t>
            </a:r>
            <a:r>
              <a:rPr lang="nl-BE" baseline="0" dirty="0" err="1" smtClean="0"/>
              <a:t>to</a:t>
            </a:r>
            <a:r>
              <a:rPr lang="nl-BE" baseline="0" dirty="0" smtClean="0"/>
              <a:t> a new state of matter, a </a:t>
            </a:r>
            <a:r>
              <a:rPr lang="nl-BE" baseline="0" dirty="0" err="1" smtClean="0"/>
              <a:t>bose-einstein</a:t>
            </a:r>
            <a:r>
              <a:rPr lang="nl-BE" baseline="0" dirty="0" smtClean="0"/>
              <a:t> </a:t>
            </a:r>
            <a:r>
              <a:rPr lang="nl-BE" baseline="0" dirty="0" err="1" smtClean="0"/>
              <a:t>condensate</a:t>
            </a:r>
            <a:r>
              <a:rPr lang="nl-BE" baseline="0" dirty="0" smtClean="0"/>
              <a:t>, in a gas of </a:t>
            </a:r>
            <a:r>
              <a:rPr lang="nl-BE" baseline="0" dirty="0" err="1" smtClean="0"/>
              <a:t>bosons</a:t>
            </a:r>
            <a:r>
              <a:rPr lang="nl-BE" baseline="0" dirty="0" smtClean="0"/>
              <a:t> in 1995. A few </a:t>
            </a:r>
            <a:r>
              <a:rPr lang="nl-BE" baseline="0" dirty="0" err="1" smtClean="0"/>
              <a:t>years</a:t>
            </a:r>
            <a:r>
              <a:rPr lang="nl-BE" baseline="0" dirty="0" smtClean="0"/>
              <a:t> </a:t>
            </a:r>
            <a:r>
              <a:rPr lang="nl-BE" baseline="0" dirty="0" err="1" smtClean="0"/>
              <a:t>laters</a:t>
            </a:r>
            <a:r>
              <a:rPr lang="nl-BE" baseline="0" dirty="0" smtClean="0"/>
              <a:t>, these </a:t>
            </a:r>
            <a:r>
              <a:rPr lang="nl-BE" baseline="0" dirty="0" err="1" smtClean="0"/>
              <a:t>gases</a:t>
            </a:r>
            <a:r>
              <a:rPr lang="nl-BE" baseline="0" dirty="0" smtClean="0"/>
              <a:t> </a:t>
            </a:r>
            <a:r>
              <a:rPr lang="nl-BE" baseline="0" dirty="0" err="1" smtClean="0"/>
              <a:t>were</a:t>
            </a:r>
            <a:r>
              <a:rPr lang="nl-BE" baseline="0" dirty="0" smtClean="0"/>
              <a:t> </a:t>
            </a:r>
            <a:r>
              <a:rPr lang="nl-BE" baseline="0" dirty="0" err="1" smtClean="0"/>
              <a:t>demonstrated</a:t>
            </a:r>
            <a:r>
              <a:rPr lang="nl-BE" baseline="0" dirty="0" smtClean="0"/>
              <a:t>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superfluids</a:t>
            </a:r>
            <a:r>
              <a:rPr lang="nl-BE" baseline="0" dirty="0" smtClean="0"/>
              <a:t> (like </a:t>
            </a:r>
            <a:r>
              <a:rPr lang="nl-BE" baseline="0" dirty="0" err="1" smtClean="0"/>
              <a:t>superfluid</a:t>
            </a:r>
            <a:r>
              <a:rPr lang="nl-BE" baseline="0" dirty="0" smtClean="0"/>
              <a:t> helium) </a:t>
            </a:r>
            <a:r>
              <a:rPr lang="nl-BE" baseline="0" dirty="0" err="1" smtClean="0"/>
              <a:t>through</a:t>
            </a:r>
            <a:r>
              <a:rPr lang="nl-BE" baseline="0" dirty="0" smtClean="0"/>
              <a:t> </a:t>
            </a:r>
            <a:r>
              <a:rPr lang="nl-BE" baseline="0" dirty="0" err="1" smtClean="0"/>
              <a:t>the</a:t>
            </a:r>
            <a:r>
              <a:rPr lang="nl-BE" baseline="0" dirty="0" smtClean="0"/>
              <a:t> </a:t>
            </a:r>
            <a:r>
              <a:rPr lang="nl-BE" baseline="0" dirty="0" err="1" smtClean="0"/>
              <a:t>onset</a:t>
            </a:r>
            <a:r>
              <a:rPr lang="nl-BE" baseline="0" dirty="0" smtClean="0"/>
              <a:t> of vortex </a:t>
            </a:r>
            <a:r>
              <a:rPr lang="nl-BE" baseline="0" dirty="0" err="1" smtClean="0"/>
              <a:t>grids</a:t>
            </a:r>
            <a:r>
              <a:rPr lang="nl-BE" baseline="0" dirty="0" smtClean="0"/>
              <a:t>. </a:t>
            </a:r>
            <a:r>
              <a:rPr lang="nl-BE" baseline="0" dirty="0" err="1" smtClean="0"/>
              <a:t>After</a:t>
            </a:r>
            <a:r>
              <a:rPr lang="nl-BE" baseline="0" dirty="0" smtClean="0"/>
              <a:t> </a:t>
            </a:r>
            <a:r>
              <a:rPr lang="nl-BE" baseline="0" dirty="0" err="1" smtClean="0"/>
              <a:t>this</a:t>
            </a:r>
            <a:r>
              <a:rPr lang="nl-BE" baseline="0" dirty="0" smtClean="0"/>
              <a:t>, research </a:t>
            </a:r>
            <a:r>
              <a:rPr lang="nl-BE" baseline="0" dirty="0" err="1" smtClean="0"/>
              <a:t>also</a:t>
            </a:r>
            <a:r>
              <a:rPr lang="nl-BE" baseline="0" dirty="0" smtClean="0"/>
              <a:t> </a:t>
            </a:r>
            <a:r>
              <a:rPr lang="nl-BE" baseline="0" dirty="0" err="1" smtClean="0"/>
              <a:t>focused</a:t>
            </a:r>
            <a:r>
              <a:rPr lang="nl-BE" baseline="0" dirty="0" smtClean="0"/>
              <a:t> on </a:t>
            </a:r>
            <a:r>
              <a:rPr lang="nl-BE" baseline="0" dirty="0" err="1" smtClean="0"/>
              <a:t>ultracold</a:t>
            </a:r>
            <a:r>
              <a:rPr lang="nl-BE" baseline="0" dirty="0" smtClean="0"/>
              <a:t> </a:t>
            </a:r>
            <a:r>
              <a:rPr lang="nl-BE" baseline="0" dirty="0" err="1" smtClean="0"/>
              <a:t>fermionic</a:t>
            </a:r>
            <a:r>
              <a:rPr lang="nl-BE" baseline="0" dirty="0" smtClean="0"/>
              <a:t>  </a:t>
            </a:r>
            <a:r>
              <a:rPr lang="nl-BE" baseline="0" dirty="0" err="1" smtClean="0"/>
              <a:t>gases</a:t>
            </a:r>
            <a:r>
              <a:rPr lang="nl-BE" baseline="0" dirty="0" smtClean="0"/>
              <a:t>. In these </a:t>
            </a:r>
            <a:r>
              <a:rPr lang="nl-BE" baseline="0" dirty="0" err="1" smtClean="0"/>
              <a:t>gases</a:t>
            </a:r>
            <a:r>
              <a:rPr lang="nl-BE" baseline="0" dirty="0" smtClean="0"/>
              <a:t>, </a:t>
            </a:r>
            <a:r>
              <a:rPr lang="nl-BE" baseline="0" dirty="0" err="1" smtClean="0"/>
              <a:t>it</a:t>
            </a:r>
            <a:r>
              <a:rPr lang="nl-BE" baseline="0" dirty="0" smtClean="0"/>
              <a:t> are </a:t>
            </a:r>
            <a:r>
              <a:rPr lang="nl-BE" baseline="0" dirty="0" err="1" smtClean="0"/>
              <a:t>not</a:t>
            </a:r>
            <a:r>
              <a:rPr lang="nl-BE" baseline="0" dirty="0" smtClean="0"/>
              <a:t> </a:t>
            </a:r>
            <a:r>
              <a:rPr lang="nl-BE" baseline="0" dirty="0" err="1" smtClean="0"/>
              <a:t>individual</a:t>
            </a:r>
            <a:r>
              <a:rPr lang="nl-BE" baseline="0" dirty="0" smtClean="0"/>
              <a:t> </a:t>
            </a:r>
            <a:r>
              <a:rPr lang="nl-BE" baseline="0" dirty="0" err="1" smtClean="0"/>
              <a:t>particles</a:t>
            </a:r>
            <a:r>
              <a:rPr lang="nl-BE" baseline="0" dirty="0" smtClean="0"/>
              <a:t> </a:t>
            </a:r>
            <a:r>
              <a:rPr lang="nl-BE" baseline="0" dirty="0" err="1" smtClean="0"/>
              <a:t>that</a:t>
            </a:r>
            <a:r>
              <a:rPr lang="nl-BE" baseline="0" dirty="0" smtClean="0"/>
              <a:t> form a </a:t>
            </a:r>
            <a:r>
              <a:rPr lang="nl-BE" baseline="0" dirty="0" err="1" smtClean="0"/>
              <a:t>superfluid</a:t>
            </a:r>
            <a:r>
              <a:rPr lang="nl-BE" baseline="0" dirty="0" smtClean="0"/>
              <a:t> </a:t>
            </a:r>
            <a:r>
              <a:rPr lang="nl-BE" baseline="0" dirty="0" err="1" smtClean="0"/>
              <a:t>condensate</a:t>
            </a:r>
            <a:r>
              <a:rPr lang="nl-BE" baseline="0" dirty="0" smtClean="0"/>
              <a:t> </a:t>
            </a:r>
            <a:r>
              <a:rPr lang="nl-BE" baseline="0" dirty="0" err="1" smtClean="0"/>
              <a:t>Instead</a:t>
            </a:r>
            <a:r>
              <a:rPr lang="nl-BE" baseline="0" dirty="0" smtClean="0"/>
              <a:t>, </a:t>
            </a:r>
            <a:r>
              <a:rPr lang="nl-BE" baseline="0" dirty="0" err="1" smtClean="0"/>
              <a:t>fermionic</a:t>
            </a:r>
            <a:r>
              <a:rPr lang="nl-BE" baseline="0" dirty="0" smtClean="0"/>
              <a:t> </a:t>
            </a:r>
            <a:r>
              <a:rPr lang="nl-BE" baseline="0" dirty="0" err="1" smtClean="0"/>
              <a:t>atoms</a:t>
            </a:r>
            <a:r>
              <a:rPr lang="nl-BE" baseline="0" dirty="0" smtClean="0"/>
              <a:t> of different spin type of different spin type form pairs</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3</a:t>
            </a:fld>
            <a:endParaRPr lang="nl-NL"/>
          </a:p>
        </p:txBody>
      </p:sp>
    </p:spTree>
    <p:extLst>
      <p:ext uri="{BB962C8B-B14F-4D97-AF65-F5344CB8AC3E}">
        <p14:creationId xmlns:p14="http://schemas.microsoft.com/office/powerpoint/2010/main" val="236677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 </a:t>
            </a:r>
            <a:r>
              <a:rPr lang="nl-BE" dirty="0" err="1" smtClean="0"/>
              <a:t>remarkable</a:t>
            </a:r>
            <a:r>
              <a:rPr lang="nl-BE" baseline="0" dirty="0" smtClean="0"/>
              <a:t> </a:t>
            </a:r>
            <a:r>
              <a:rPr lang="nl-BE" baseline="0" dirty="0" err="1" smtClean="0"/>
              <a:t>and</a:t>
            </a:r>
            <a:r>
              <a:rPr lang="nl-BE" baseline="0" dirty="0" smtClean="0"/>
              <a:t> </a:t>
            </a:r>
            <a:r>
              <a:rPr lang="nl-BE" baseline="0" dirty="0" err="1" smtClean="0"/>
              <a:t>useful</a:t>
            </a:r>
            <a:r>
              <a:rPr lang="nl-BE" baseline="0" dirty="0" smtClean="0"/>
              <a:t> property/important aspect: </a:t>
            </a:r>
            <a:r>
              <a:rPr lang="nl-BE" baseline="0" dirty="0" err="1" smtClean="0"/>
              <a:t>effective</a:t>
            </a:r>
            <a:r>
              <a:rPr lang="nl-BE" baseline="0" dirty="0" smtClean="0"/>
              <a:t> </a:t>
            </a:r>
            <a:r>
              <a:rPr lang="nl-BE" baseline="0" dirty="0" err="1" smtClean="0"/>
              <a:t>interaction</a:t>
            </a:r>
            <a:r>
              <a:rPr lang="nl-BE" baseline="0" dirty="0" smtClean="0"/>
              <a:t> at low </a:t>
            </a:r>
            <a:r>
              <a:rPr lang="nl-BE" baseline="0" dirty="0" err="1" smtClean="0"/>
              <a:t>temperatures</a:t>
            </a:r>
            <a:r>
              <a:rPr lang="nl-BE" baseline="0" dirty="0" smtClean="0"/>
              <a:t> is </a:t>
            </a:r>
            <a:r>
              <a:rPr lang="nl-BE" baseline="0" dirty="0" err="1" smtClean="0"/>
              <a:t>completely</a:t>
            </a:r>
            <a:r>
              <a:rPr lang="nl-BE" baseline="0" dirty="0" smtClean="0"/>
              <a:t> </a:t>
            </a:r>
            <a:r>
              <a:rPr lang="nl-BE" baseline="0" dirty="0" err="1" smtClean="0"/>
              <a:t>determined</a:t>
            </a:r>
            <a:r>
              <a:rPr lang="nl-BE" baseline="0" dirty="0" smtClean="0"/>
              <a:t> </a:t>
            </a:r>
            <a:r>
              <a:rPr lang="nl-BE" baseline="0" dirty="0" err="1" smtClean="0"/>
              <a:t>by</a:t>
            </a:r>
            <a:r>
              <a:rPr lang="nl-BE" baseline="0" dirty="0" smtClean="0"/>
              <a:t> </a:t>
            </a:r>
            <a:r>
              <a:rPr lang="nl-BE" baseline="0" dirty="0" err="1" smtClean="0"/>
              <a:t>one</a:t>
            </a:r>
            <a:r>
              <a:rPr lang="nl-BE" baseline="0" dirty="0" smtClean="0"/>
              <a:t> parameter: </a:t>
            </a:r>
            <a:r>
              <a:rPr lang="nl-BE" baseline="0" dirty="0" err="1" smtClean="0"/>
              <a:t>the</a:t>
            </a:r>
            <a:r>
              <a:rPr lang="nl-BE" baseline="0" dirty="0" smtClean="0"/>
              <a:t> scattering </a:t>
            </a:r>
            <a:r>
              <a:rPr lang="nl-BE" baseline="0" dirty="0" err="1" smtClean="0"/>
              <a:t>length</a:t>
            </a:r>
            <a:r>
              <a:rPr lang="nl-BE" baseline="0" dirty="0" smtClean="0"/>
              <a:t>. </a:t>
            </a:r>
            <a:r>
              <a:rPr lang="nl-BE" baseline="0" dirty="0" err="1" smtClean="0"/>
              <a:t>Morover</a:t>
            </a:r>
            <a:r>
              <a:rPr lang="nl-BE" baseline="0" dirty="0" smtClean="0"/>
              <a:t>, </a:t>
            </a:r>
            <a:r>
              <a:rPr lang="nl-BE" baseline="0" dirty="0" err="1" smtClean="0"/>
              <a:t>the</a:t>
            </a:r>
            <a:r>
              <a:rPr lang="nl-BE" baseline="0" dirty="0" smtClean="0"/>
              <a:t> </a:t>
            </a:r>
            <a:r>
              <a:rPr lang="nl-BE" baseline="0" dirty="0" err="1" smtClean="0"/>
              <a:t>value</a:t>
            </a:r>
            <a:r>
              <a:rPr lang="nl-BE" baseline="0" dirty="0" smtClean="0"/>
              <a:t> </a:t>
            </a:r>
            <a:r>
              <a:rPr lang="nl-BE" baseline="0" dirty="0" err="1" smtClean="0"/>
              <a:t>and</a:t>
            </a:r>
            <a:r>
              <a:rPr lang="nl-BE" baseline="0" dirty="0" smtClean="0"/>
              <a:t> </a:t>
            </a:r>
            <a:r>
              <a:rPr lang="nl-BE" baseline="0" dirty="0" err="1" smtClean="0"/>
              <a:t>sign</a:t>
            </a:r>
            <a:r>
              <a:rPr lang="nl-BE" baseline="0" dirty="0" smtClean="0"/>
              <a:t> of </a:t>
            </a:r>
            <a:r>
              <a:rPr lang="nl-BE" baseline="0" dirty="0" err="1" smtClean="0"/>
              <a:t>the</a:t>
            </a:r>
            <a:r>
              <a:rPr lang="nl-BE" baseline="0" dirty="0" smtClean="0"/>
              <a:t> scattering </a:t>
            </a:r>
            <a:r>
              <a:rPr lang="nl-BE" baseline="0" dirty="0" err="1" smtClean="0"/>
              <a:t>length</a:t>
            </a:r>
            <a:r>
              <a:rPr lang="nl-BE" baseline="0" dirty="0" smtClean="0"/>
              <a:t> </a:t>
            </a:r>
            <a:r>
              <a:rPr lang="nl-BE" baseline="0" dirty="0" err="1" smtClean="0"/>
              <a:t>can</a:t>
            </a:r>
            <a:r>
              <a:rPr lang="nl-BE" baseline="0" dirty="0" smtClean="0"/>
              <a:t> </a:t>
            </a:r>
            <a:r>
              <a:rPr lang="nl-BE" baseline="0" dirty="0" err="1" smtClean="0"/>
              <a:t>be</a:t>
            </a:r>
            <a:r>
              <a:rPr lang="nl-BE" baseline="0" dirty="0" smtClean="0"/>
              <a:t> </a:t>
            </a:r>
            <a:r>
              <a:rPr lang="nl-BE" baseline="0" dirty="0" err="1" smtClean="0"/>
              <a:t>tuned</a:t>
            </a:r>
            <a:r>
              <a:rPr lang="nl-BE" baseline="0" dirty="0" smtClean="0"/>
              <a:t> </a:t>
            </a:r>
            <a:r>
              <a:rPr lang="nl-BE" baseline="0" dirty="0" err="1" smtClean="0"/>
              <a:t>using</a:t>
            </a:r>
            <a:r>
              <a:rPr lang="nl-BE" baseline="0" dirty="0" smtClean="0"/>
              <a:t> </a:t>
            </a:r>
            <a:r>
              <a:rPr lang="nl-BE" baseline="0" dirty="0" err="1" smtClean="0"/>
              <a:t>an</a:t>
            </a:r>
            <a:r>
              <a:rPr lang="nl-BE" baseline="0" dirty="0" smtClean="0"/>
              <a:t> </a:t>
            </a:r>
            <a:r>
              <a:rPr lang="nl-BE" baseline="0" dirty="0" err="1" smtClean="0"/>
              <a:t>external</a:t>
            </a:r>
            <a:r>
              <a:rPr lang="nl-BE" baseline="0" dirty="0" smtClean="0"/>
              <a:t> </a:t>
            </a:r>
            <a:r>
              <a:rPr lang="nl-BE" baseline="0" dirty="0" err="1" smtClean="0"/>
              <a:t>magnetic</a:t>
            </a:r>
            <a:r>
              <a:rPr lang="nl-BE" baseline="0" dirty="0" smtClean="0"/>
              <a:t> field. </a:t>
            </a:r>
            <a:r>
              <a:rPr lang="nl-BE" baseline="0" dirty="0" err="1" smtClean="0"/>
              <a:t>Especially</a:t>
            </a:r>
            <a:r>
              <a:rPr lang="nl-BE" baseline="0" dirty="0" smtClean="0"/>
              <a:t> </a:t>
            </a:r>
            <a:r>
              <a:rPr lang="nl-BE" baseline="0" dirty="0" err="1" smtClean="0"/>
              <a:t>interesting</a:t>
            </a:r>
            <a:r>
              <a:rPr lang="nl-BE" baseline="0" dirty="0" smtClean="0"/>
              <a:t> </a:t>
            </a:r>
            <a:r>
              <a:rPr lang="nl-BE" baseline="0" dirty="0" err="1" smtClean="0"/>
              <a:t>for</a:t>
            </a:r>
            <a:r>
              <a:rPr lang="nl-BE" baseline="0" dirty="0" smtClean="0"/>
              <a:t> </a:t>
            </a:r>
            <a:r>
              <a:rPr lang="nl-BE" baseline="0" dirty="0" err="1" smtClean="0"/>
              <a:t>fermionic</a:t>
            </a:r>
            <a:r>
              <a:rPr lang="nl-BE" baseline="0" dirty="0" smtClean="0"/>
              <a:t> </a:t>
            </a:r>
            <a:r>
              <a:rPr lang="nl-BE" baseline="0" dirty="0" err="1" smtClean="0"/>
              <a:t>gases</a:t>
            </a:r>
            <a:r>
              <a:rPr lang="nl-BE" baseline="0" dirty="0" smtClean="0"/>
              <a:t> : a </a:t>
            </a:r>
            <a:r>
              <a:rPr lang="nl-BE" baseline="0" dirty="0" err="1" smtClean="0"/>
              <a:t>whole</a:t>
            </a:r>
            <a:r>
              <a:rPr lang="nl-BE" baseline="0" dirty="0" smtClean="0"/>
              <a:t> </a:t>
            </a:r>
            <a:r>
              <a:rPr lang="nl-BE" baseline="0" dirty="0" err="1" smtClean="0"/>
              <a:t>continuum</a:t>
            </a:r>
            <a:r>
              <a:rPr lang="nl-BE" baseline="0" dirty="0" smtClean="0"/>
              <a:t> of </a:t>
            </a:r>
            <a:r>
              <a:rPr lang="nl-BE" baseline="0" dirty="0" err="1" smtClean="0"/>
              <a:t>interaction</a:t>
            </a:r>
            <a:r>
              <a:rPr lang="nl-BE" baseline="0" dirty="0" smtClean="0"/>
              <a:t> regimes we </a:t>
            </a:r>
            <a:r>
              <a:rPr lang="nl-BE" baseline="0" dirty="0" err="1" smtClean="0"/>
              <a:t>can</a:t>
            </a:r>
            <a:r>
              <a:rPr lang="nl-BE" baseline="0" dirty="0" smtClean="0"/>
              <a:t> </a:t>
            </a:r>
            <a:r>
              <a:rPr lang="nl-BE" baseline="0" dirty="0" err="1" smtClean="0"/>
              <a:t>investigate</a:t>
            </a:r>
            <a:r>
              <a:rPr lang="nl-BE" baseline="0" dirty="0" smtClean="0"/>
              <a:t>: At </a:t>
            </a:r>
            <a:r>
              <a:rPr lang="nl-BE" baseline="0" dirty="0" err="1" smtClean="0"/>
              <a:t>one</a:t>
            </a:r>
            <a:r>
              <a:rPr lang="nl-BE" baseline="0" dirty="0" smtClean="0"/>
              <a:t> side: </a:t>
            </a:r>
            <a:r>
              <a:rPr lang="nl-BE" baseline="0" dirty="0" err="1" smtClean="0"/>
              <a:t>strongly</a:t>
            </a:r>
            <a:r>
              <a:rPr lang="nl-BE" baseline="0" dirty="0" smtClean="0"/>
              <a:t> </a:t>
            </a:r>
            <a:r>
              <a:rPr lang="nl-BE" baseline="0" dirty="0" err="1" smtClean="0"/>
              <a:t>bound</a:t>
            </a:r>
            <a:r>
              <a:rPr lang="nl-BE" baseline="0" dirty="0" smtClean="0"/>
              <a:t> </a:t>
            </a:r>
            <a:r>
              <a:rPr lang="nl-BE" baseline="0" dirty="0" err="1" smtClean="0"/>
              <a:t>molecules</a:t>
            </a:r>
            <a:r>
              <a:rPr lang="nl-BE" baseline="0" dirty="0" smtClean="0"/>
              <a:t> </a:t>
            </a:r>
            <a:r>
              <a:rPr lang="nl-BE" baseline="0" dirty="0" err="1" smtClean="0"/>
              <a:t>forming</a:t>
            </a:r>
            <a:r>
              <a:rPr lang="nl-BE" baseline="0" dirty="0" smtClean="0"/>
              <a:t> a BEC, at </a:t>
            </a:r>
            <a:r>
              <a:rPr lang="nl-BE" baseline="0" dirty="0" err="1" smtClean="0"/>
              <a:t>other</a:t>
            </a:r>
            <a:r>
              <a:rPr lang="nl-BE" baseline="0" dirty="0" smtClean="0"/>
              <a:t> side: </a:t>
            </a:r>
            <a:r>
              <a:rPr lang="nl-BE" baseline="0" dirty="0" err="1" smtClean="0"/>
              <a:t>weakly</a:t>
            </a:r>
            <a:r>
              <a:rPr lang="nl-BE" baseline="0" dirty="0" smtClean="0"/>
              <a:t> </a:t>
            </a:r>
            <a:r>
              <a:rPr lang="nl-BE" baseline="0" dirty="0" err="1" smtClean="0"/>
              <a:t>bound</a:t>
            </a:r>
            <a:r>
              <a:rPr lang="nl-BE" baseline="0" dirty="0" smtClean="0"/>
              <a:t> </a:t>
            </a:r>
            <a:r>
              <a:rPr lang="nl-BE" baseline="0" dirty="0" err="1" smtClean="0"/>
              <a:t>cooper</a:t>
            </a:r>
            <a:r>
              <a:rPr lang="nl-BE" baseline="0" dirty="0" smtClean="0"/>
              <a:t> pairs </a:t>
            </a:r>
            <a:r>
              <a:rPr lang="nl-BE" baseline="0" dirty="0" err="1" smtClean="0"/>
              <a:t>forming</a:t>
            </a:r>
            <a:r>
              <a:rPr lang="nl-BE" baseline="0" dirty="0" smtClean="0"/>
              <a:t> a BCS </a:t>
            </a:r>
            <a:r>
              <a:rPr lang="nl-BE" baseline="0" dirty="0" err="1" smtClean="0"/>
              <a:t>superfluid</a:t>
            </a:r>
            <a:r>
              <a:rPr lang="nl-BE" baseline="0" dirty="0" smtClean="0"/>
              <a:t> </a:t>
            </a:r>
            <a:r>
              <a:rPr lang="nl-BE" dirty="0" smtClean="0"/>
              <a:t>Verschillen</a:t>
            </a:r>
            <a:r>
              <a:rPr lang="nl-BE" baseline="0" dirty="0" smtClean="0"/>
              <a:t> duidelijk uitleggen tussen sterk gebonden moleculen en veel zwakker gebonden, grotere Cooperparen (</a:t>
            </a:r>
            <a:r>
              <a:rPr lang="nl-BE" baseline="0" dirty="0" err="1" smtClean="0"/>
              <a:t>fermi</a:t>
            </a:r>
            <a:r>
              <a:rPr lang="nl-BE" baseline="0" dirty="0" smtClean="0"/>
              <a:t> karakter nog duidelijker). Hoewel verschillend van aard, dus toch sterk met elkaar verbonden     </a:t>
            </a:r>
          </a:p>
          <a:p>
            <a:endParaRPr lang="nl-BE" baseline="0" dirty="0" smtClean="0"/>
          </a:p>
          <a:p>
            <a:endParaRPr lang="nl-BE" baseline="0" dirty="0" smtClean="0"/>
          </a:p>
          <a:p>
            <a:r>
              <a:rPr lang="nl-BE" baseline="0" dirty="0" smtClean="0"/>
              <a:t>[</a:t>
            </a:r>
            <a:r>
              <a:rPr lang="nl-BE" baseline="0" dirty="0" err="1" smtClean="0"/>
              <a:t>bose</a:t>
            </a:r>
            <a:r>
              <a:rPr lang="nl-BE" baseline="0" dirty="0" smtClean="0"/>
              <a:t>: paarvorming voor condensatie, BCS: gebeurt op zelfde moment]</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4</a:t>
            </a:fld>
            <a:endParaRPr lang="nl-NL"/>
          </a:p>
        </p:txBody>
      </p:sp>
    </p:spTree>
    <p:extLst>
      <p:ext uri="{BB962C8B-B14F-4D97-AF65-F5344CB8AC3E}">
        <p14:creationId xmlns:p14="http://schemas.microsoft.com/office/powerpoint/2010/main" val="156652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u="none" kern="1200" baseline="0" dirty="0" err="1" smtClean="0">
                <a:solidFill>
                  <a:schemeClr val="tx1"/>
                </a:solidFill>
                <a:effectLst/>
                <a:latin typeface="+mn-lt"/>
                <a:ea typeface="+mn-ea"/>
                <a:cs typeface="+mn-cs"/>
              </a:rPr>
              <a:t>Another</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interesting</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apsect</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for</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fermionic</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gases</a:t>
            </a:r>
            <a:r>
              <a:rPr lang="nl-BE" sz="1200" u="none" kern="1200" baseline="0" dirty="0" smtClean="0">
                <a:solidFill>
                  <a:schemeClr val="tx1"/>
                </a:solidFill>
                <a:effectLst/>
                <a:latin typeface="+mn-lt"/>
                <a:ea typeface="+mn-ea"/>
                <a:cs typeface="+mn-cs"/>
              </a:rPr>
              <a:t>: We </a:t>
            </a:r>
            <a:r>
              <a:rPr lang="nl-BE" sz="1200" u="none" kern="1200" baseline="0" dirty="0" err="1" smtClean="0">
                <a:solidFill>
                  <a:schemeClr val="tx1"/>
                </a:solidFill>
                <a:effectLst/>
                <a:latin typeface="+mn-lt"/>
                <a:ea typeface="+mn-ea"/>
                <a:cs typeface="+mn-cs"/>
              </a:rPr>
              <a:t>don’t</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necessarily</a:t>
            </a:r>
            <a:r>
              <a:rPr lang="nl-BE" sz="1200" u="none" kern="1200" baseline="0" dirty="0" smtClean="0">
                <a:solidFill>
                  <a:schemeClr val="tx1"/>
                </a:solidFill>
                <a:effectLst/>
                <a:latin typeface="+mn-lt"/>
                <a:ea typeface="+mn-ea"/>
                <a:cs typeface="+mn-cs"/>
              </a:rPr>
              <a:t> have </a:t>
            </a:r>
            <a:r>
              <a:rPr lang="nl-BE" sz="1200" u="none" kern="1200" baseline="0" dirty="0" err="1" smtClean="0">
                <a:solidFill>
                  <a:schemeClr val="tx1"/>
                </a:solidFill>
                <a:effectLst/>
                <a:latin typeface="+mn-lt"/>
                <a:ea typeface="+mn-ea"/>
                <a:cs typeface="+mn-cs"/>
              </a:rPr>
              <a:t>to</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use</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equal</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amount</a:t>
            </a:r>
            <a:r>
              <a:rPr lang="nl-BE" sz="1200" u="none" kern="1200" baseline="0" dirty="0" smtClean="0">
                <a:solidFill>
                  <a:schemeClr val="tx1"/>
                </a:solidFill>
                <a:effectLst/>
                <a:latin typeface="+mn-lt"/>
                <a:ea typeface="+mn-ea"/>
                <a:cs typeface="+mn-cs"/>
              </a:rPr>
              <a:t> of spin up </a:t>
            </a:r>
            <a:r>
              <a:rPr lang="nl-BE" sz="1200" u="none" kern="1200" baseline="0" dirty="0" err="1" smtClean="0">
                <a:solidFill>
                  <a:schemeClr val="tx1"/>
                </a:solidFill>
                <a:effectLst/>
                <a:latin typeface="+mn-lt"/>
                <a:ea typeface="+mn-ea"/>
                <a:cs typeface="+mn-cs"/>
              </a:rPr>
              <a:t>and</a:t>
            </a:r>
            <a:r>
              <a:rPr lang="nl-BE" sz="1200" u="none" kern="1200" baseline="0" dirty="0" smtClean="0">
                <a:solidFill>
                  <a:schemeClr val="tx1"/>
                </a:solidFill>
                <a:effectLst/>
                <a:latin typeface="+mn-lt"/>
                <a:ea typeface="+mn-ea"/>
                <a:cs typeface="+mn-cs"/>
              </a:rPr>
              <a:t> spin down </a:t>
            </a:r>
            <a:r>
              <a:rPr lang="nl-BE" sz="1200" u="none" kern="1200" baseline="0" dirty="0" err="1" smtClean="0">
                <a:solidFill>
                  <a:schemeClr val="tx1"/>
                </a:solidFill>
                <a:effectLst/>
                <a:latin typeface="+mn-lt"/>
                <a:ea typeface="+mn-ea"/>
                <a:cs typeface="+mn-cs"/>
              </a:rPr>
              <a:t>particles</a:t>
            </a:r>
            <a:r>
              <a:rPr lang="nl-BE" sz="1200" u="none" kern="1200" baseline="0" dirty="0" smtClean="0">
                <a:solidFill>
                  <a:schemeClr val="tx1"/>
                </a:solidFill>
                <a:effectLst/>
                <a:latin typeface="+mn-lt"/>
                <a:ea typeface="+mn-ea"/>
                <a:cs typeface="+mn-cs"/>
              </a:rPr>
              <a:t>, but we </a:t>
            </a:r>
            <a:r>
              <a:rPr lang="nl-BE" sz="1200" u="none" kern="1200" baseline="0" dirty="0" err="1" smtClean="0">
                <a:solidFill>
                  <a:schemeClr val="tx1"/>
                </a:solidFill>
                <a:effectLst/>
                <a:latin typeface="+mn-lt"/>
                <a:ea typeface="+mn-ea"/>
                <a:cs typeface="+mn-cs"/>
              </a:rPr>
              <a:t>can</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experimentally</a:t>
            </a:r>
            <a:r>
              <a:rPr lang="nl-BE" sz="1200" u="none" kern="1200" baseline="0" dirty="0" smtClean="0">
                <a:solidFill>
                  <a:schemeClr val="tx1"/>
                </a:solidFill>
                <a:effectLst/>
                <a:latin typeface="+mn-lt"/>
                <a:ea typeface="+mn-ea"/>
                <a:cs typeface="+mn-cs"/>
              </a:rPr>
              <a:t> tune </a:t>
            </a:r>
            <a:r>
              <a:rPr lang="nl-BE" sz="1200" u="none" kern="1200" baseline="0" dirty="0" err="1" smtClean="0">
                <a:solidFill>
                  <a:schemeClr val="tx1"/>
                </a:solidFill>
                <a:effectLst/>
                <a:latin typeface="+mn-lt"/>
                <a:ea typeface="+mn-ea"/>
                <a:cs typeface="+mn-cs"/>
              </a:rPr>
              <a:t>the</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number</a:t>
            </a:r>
            <a:r>
              <a:rPr lang="nl-BE" sz="1200" u="none" kern="1200" baseline="0" dirty="0" smtClean="0">
                <a:solidFill>
                  <a:schemeClr val="tx1"/>
                </a:solidFill>
                <a:effectLst/>
                <a:latin typeface="+mn-lt"/>
                <a:ea typeface="+mn-ea"/>
                <a:cs typeface="+mn-cs"/>
              </a:rPr>
              <a:t> of </a:t>
            </a:r>
            <a:r>
              <a:rPr lang="nl-BE" sz="1200" u="none" kern="1200" baseline="0" dirty="0" err="1" smtClean="0">
                <a:solidFill>
                  <a:schemeClr val="tx1"/>
                </a:solidFill>
                <a:effectLst/>
                <a:latin typeface="+mn-lt"/>
                <a:ea typeface="+mn-ea"/>
                <a:cs typeface="+mn-cs"/>
              </a:rPr>
              <a:t>particles</a:t>
            </a:r>
            <a:r>
              <a:rPr lang="nl-BE" sz="1200" u="none" kern="1200" baseline="0" dirty="0" smtClean="0">
                <a:solidFill>
                  <a:schemeClr val="tx1"/>
                </a:solidFill>
                <a:effectLst/>
                <a:latin typeface="+mn-lt"/>
                <a:ea typeface="+mn-ea"/>
                <a:cs typeface="+mn-cs"/>
              </a:rPr>
              <a:t> of </a:t>
            </a:r>
            <a:r>
              <a:rPr lang="nl-BE" sz="1200" u="none" kern="1200" baseline="0" dirty="0" err="1" smtClean="0">
                <a:solidFill>
                  <a:schemeClr val="tx1"/>
                </a:solidFill>
                <a:effectLst/>
                <a:latin typeface="+mn-lt"/>
                <a:ea typeface="+mn-ea"/>
                <a:cs typeface="+mn-cs"/>
              </a:rPr>
              <a:t>each</a:t>
            </a:r>
            <a:r>
              <a:rPr lang="nl-BE" sz="1200" u="none" kern="1200" baseline="0" dirty="0" smtClean="0">
                <a:solidFill>
                  <a:schemeClr val="tx1"/>
                </a:solidFill>
                <a:effectLst/>
                <a:latin typeface="+mn-lt"/>
                <a:ea typeface="+mn-ea"/>
                <a:cs typeface="+mn-cs"/>
              </a:rPr>
              <a:t> spin type. (</a:t>
            </a:r>
            <a:r>
              <a:rPr lang="nl-BE" sz="1200" u="none" kern="1200" dirty="0" err="1" smtClean="0">
                <a:solidFill>
                  <a:schemeClr val="tx1"/>
                </a:solidFill>
                <a:effectLst/>
                <a:latin typeface="+mn-lt"/>
                <a:ea typeface="+mn-ea"/>
                <a:cs typeface="+mn-cs"/>
              </a:rPr>
              <a:t>Another</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interesting</a:t>
            </a:r>
            <a:r>
              <a:rPr lang="nl-BE" sz="1200" u="none" kern="1200" baseline="0" dirty="0" smtClean="0">
                <a:solidFill>
                  <a:schemeClr val="tx1"/>
                </a:solidFill>
                <a:effectLst/>
                <a:latin typeface="+mn-lt"/>
                <a:ea typeface="+mn-ea"/>
                <a:cs typeface="+mn-cs"/>
              </a:rPr>
              <a:t> aspect</a:t>
            </a:r>
            <a:r>
              <a:rPr lang="nl-BE" sz="1200" u="none" kern="1200" dirty="0" smtClean="0">
                <a:solidFill>
                  <a:schemeClr val="tx1"/>
                </a:solidFill>
                <a:effectLst/>
                <a:latin typeface="+mn-lt"/>
                <a:ea typeface="+mn-ea"/>
                <a:cs typeface="+mn-cs"/>
              </a:rPr>
              <a:t> of </a:t>
            </a:r>
            <a:r>
              <a:rPr lang="nl-BE" sz="1200" u="none" kern="1200" dirty="0" err="1" smtClean="0">
                <a:solidFill>
                  <a:schemeClr val="tx1"/>
                </a:solidFill>
                <a:effectLst/>
                <a:latin typeface="+mn-lt"/>
                <a:ea typeface="+mn-ea"/>
                <a:cs typeface="+mn-cs"/>
              </a:rPr>
              <a:t>the</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ultracold</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fermi</a:t>
            </a:r>
            <a:r>
              <a:rPr lang="nl-BE" sz="1200" u="none" kern="1200" baseline="0" dirty="0" smtClean="0">
                <a:solidFill>
                  <a:schemeClr val="tx1"/>
                </a:solidFill>
                <a:effectLst/>
                <a:latin typeface="+mn-lt"/>
                <a:ea typeface="+mn-ea"/>
                <a:cs typeface="+mn-cs"/>
              </a:rPr>
              <a:t> </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gases</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that</a:t>
            </a:r>
            <a:r>
              <a:rPr lang="nl-BE" sz="1200" u="none" kern="1200" baseline="0" dirty="0" smtClean="0">
                <a:solidFill>
                  <a:schemeClr val="tx1"/>
                </a:solidFill>
                <a:effectLst/>
                <a:latin typeface="+mn-lt"/>
                <a:ea typeface="+mn-ea"/>
                <a:cs typeface="+mn-cs"/>
              </a:rPr>
              <a:t> </a:t>
            </a:r>
            <a:r>
              <a:rPr lang="nl-BE" sz="1200" u="none" kern="1200" dirty="0" smtClean="0">
                <a:solidFill>
                  <a:schemeClr val="tx1"/>
                </a:solidFill>
                <a:effectLst/>
                <a:latin typeface="+mn-lt"/>
                <a:ea typeface="+mn-ea"/>
                <a:cs typeface="+mn-cs"/>
              </a:rPr>
              <a:t>is important </a:t>
            </a:r>
            <a:r>
              <a:rPr lang="nl-BE" sz="1200" u="none" kern="1200" dirty="0" err="1" smtClean="0">
                <a:solidFill>
                  <a:schemeClr val="tx1"/>
                </a:solidFill>
                <a:effectLst/>
                <a:latin typeface="+mn-lt"/>
                <a:ea typeface="+mn-ea"/>
                <a:cs typeface="+mn-cs"/>
              </a:rPr>
              <a:t>here</a:t>
            </a:r>
            <a:r>
              <a:rPr lang="nl-BE" sz="1200" u="none" kern="1200" dirty="0" smtClean="0">
                <a:solidFill>
                  <a:schemeClr val="tx1"/>
                </a:solidFill>
                <a:effectLst/>
                <a:latin typeface="+mn-lt"/>
                <a:ea typeface="+mn-ea"/>
                <a:cs typeface="+mn-cs"/>
              </a:rPr>
              <a:t> </a:t>
            </a:r>
            <a:r>
              <a:rPr lang="nl-BE" sz="1200" u="none" kern="1200" baseline="0" dirty="0" smtClean="0">
                <a:solidFill>
                  <a:schemeClr val="tx1"/>
                </a:solidFill>
                <a:effectLst/>
                <a:latin typeface="+mn-lt"/>
                <a:ea typeface="+mn-ea"/>
                <a:cs typeface="+mn-cs"/>
              </a:rPr>
              <a:t>is</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that</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one</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can</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very</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accurately</a:t>
            </a:r>
            <a:r>
              <a:rPr lang="nl-BE" sz="1200" u="none" kern="1200" dirty="0" smtClean="0">
                <a:solidFill>
                  <a:schemeClr val="tx1"/>
                </a:solidFill>
                <a:effectLst/>
                <a:latin typeface="+mn-lt"/>
                <a:ea typeface="+mn-ea"/>
                <a:cs typeface="+mn-cs"/>
              </a:rPr>
              <a:t> tune </a:t>
            </a:r>
            <a:r>
              <a:rPr lang="nl-BE" sz="1200" u="none" kern="1200" dirty="0" err="1" smtClean="0">
                <a:solidFill>
                  <a:schemeClr val="tx1"/>
                </a:solidFill>
                <a:effectLst/>
                <a:latin typeface="+mn-lt"/>
                <a:ea typeface="+mn-ea"/>
                <a:cs typeface="+mn-cs"/>
              </a:rPr>
              <a:t>the</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number</a:t>
            </a:r>
            <a:r>
              <a:rPr lang="nl-BE" sz="1200" u="none" kern="1200" dirty="0" smtClean="0">
                <a:solidFill>
                  <a:schemeClr val="tx1"/>
                </a:solidFill>
                <a:effectLst/>
                <a:latin typeface="+mn-lt"/>
                <a:ea typeface="+mn-ea"/>
                <a:cs typeface="+mn-cs"/>
              </a:rPr>
              <a:t> of </a:t>
            </a:r>
            <a:r>
              <a:rPr lang="nl-BE" sz="1200" u="none" kern="1200" dirty="0" err="1" smtClean="0">
                <a:solidFill>
                  <a:schemeClr val="tx1"/>
                </a:solidFill>
                <a:effectLst/>
                <a:latin typeface="+mn-lt"/>
                <a:ea typeface="+mn-ea"/>
                <a:cs typeface="+mn-cs"/>
              </a:rPr>
              <a:t>particles</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for</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each</a:t>
            </a:r>
            <a:r>
              <a:rPr lang="nl-BE" sz="1200" u="none" kern="1200" dirty="0" smtClean="0">
                <a:solidFill>
                  <a:schemeClr val="tx1"/>
                </a:solidFill>
                <a:effectLst/>
                <a:latin typeface="+mn-lt"/>
                <a:ea typeface="+mn-ea"/>
                <a:cs typeface="+mn-cs"/>
              </a:rPr>
              <a:t> spin type,) </a:t>
            </a:r>
            <a:r>
              <a:rPr lang="nl-BE" sz="1200" u="none" kern="1200" dirty="0" err="1" smtClean="0">
                <a:solidFill>
                  <a:schemeClr val="tx1"/>
                </a:solidFill>
                <a:effectLst/>
                <a:latin typeface="+mn-lt"/>
                <a:ea typeface="+mn-ea"/>
                <a:cs typeface="+mn-cs"/>
              </a:rPr>
              <a:t>allowing</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for</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population</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imbalance</a:t>
            </a:r>
            <a:r>
              <a:rPr lang="nl-BE" sz="1200" u="none" kern="1200" dirty="0" smtClean="0">
                <a:solidFill>
                  <a:schemeClr val="tx1"/>
                </a:solidFill>
                <a:effectLst/>
                <a:latin typeface="+mn-lt"/>
                <a:ea typeface="+mn-ea"/>
                <a:cs typeface="+mn-cs"/>
              </a:rPr>
              <a:t>. </a:t>
            </a:r>
            <a:r>
              <a:rPr lang="nl-BE" sz="1200" u="none" kern="1200" dirty="0" err="1" smtClean="0">
                <a:solidFill>
                  <a:schemeClr val="tx1"/>
                </a:solidFill>
                <a:effectLst/>
                <a:latin typeface="+mn-lt"/>
                <a:ea typeface="+mn-ea"/>
                <a:cs typeface="+mn-cs"/>
              </a:rPr>
              <a:t>Now</a:t>
            </a:r>
            <a:r>
              <a:rPr lang="nl-BE" sz="1200" u="none" kern="1200" dirty="0" smtClean="0">
                <a:solidFill>
                  <a:schemeClr val="tx1"/>
                </a:solidFill>
                <a:effectLst/>
                <a:latin typeface="+mn-lt"/>
                <a:ea typeface="+mn-ea"/>
                <a:cs typeface="+mn-cs"/>
              </a:rPr>
              <a:t>,</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when</a:t>
            </a:r>
            <a:r>
              <a:rPr lang="nl-BE" sz="1200" u="none" kern="1200" baseline="0" dirty="0" smtClean="0">
                <a:solidFill>
                  <a:schemeClr val="tx1"/>
                </a:solidFill>
                <a:effectLst/>
                <a:latin typeface="+mn-lt"/>
                <a:ea typeface="+mn-ea"/>
                <a:cs typeface="+mn-cs"/>
              </a:rPr>
              <a:t> pairs are </a:t>
            </a:r>
            <a:r>
              <a:rPr lang="nl-BE" sz="1200" u="none" kern="1200" baseline="0" dirty="0" err="1" smtClean="0">
                <a:solidFill>
                  <a:schemeClr val="tx1"/>
                </a:solidFill>
                <a:effectLst/>
                <a:latin typeface="+mn-lt"/>
                <a:ea typeface="+mn-ea"/>
                <a:cs typeface="+mn-cs"/>
              </a:rPr>
              <a:t>formed</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and</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condense</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into</a:t>
            </a:r>
            <a:r>
              <a:rPr lang="nl-BE" sz="1200" u="none" kern="1200" baseline="0" dirty="0" smtClean="0">
                <a:solidFill>
                  <a:schemeClr val="tx1"/>
                </a:solidFill>
                <a:effectLst/>
                <a:latin typeface="+mn-lt"/>
                <a:ea typeface="+mn-ea"/>
                <a:cs typeface="+mn-cs"/>
              </a:rPr>
              <a:t> a </a:t>
            </a:r>
            <a:r>
              <a:rPr lang="nl-BE" sz="1200" u="none" kern="1200" baseline="0" dirty="0" err="1" smtClean="0">
                <a:solidFill>
                  <a:schemeClr val="tx1"/>
                </a:solidFill>
                <a:effectLst/>
                <a:latin typeface="+mn-lt"/>
                <a:ea typeface="+mn-ea"/>
                <a:cs typeface="+mn-cs"/>
              </a:rPr>
              <a:t>superfluid</a:t>
            </a:r>
            <a:r>
              <a:rPr lang="nl-BE" sz="1200" u="none" kern="1200" baseline="0" dirty="0" smtClean="0">
                <a:solidFill>
                  <a:schemeClr val="tx1"/>
                </a:solidFill>
                <a:effectLst/>
                <a:latin typeface="+mn-lt"/>
                <a:ea typeface="+mn-ea"/>
                <a:cs typeface="+mn-cs"/>
              </a:rPr>
              <a:t> state, </a:t>
            </a:r>
            <a:r>
              <a:rPr lang="nl-BE" sz="1200" u="none" kern="1200" baseline="0" dirty="0" err="1" smtClean="0">
                <a:solidFill>
                  <a:schemeClr val="tx1"/>
                </a:solidFill>
                <a:effectLst/>
                <a:latin typeface="+mn-lt"/>
                <a:ea typeface="+mn-ea"/>
                <a:cs typeface="+mn-cs"/>
              </a:rPr>
              <a:t>unpaired</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particles</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remain</a:t>
            </a:r>
            <a:r>
              <a:rPr lang="nl-BE" sz="1200" u="none" kern="1200" baseline="0" dirty="0" smtClean="0">
                <a:solidFill>
                  <a:schemeClr val="tx1"/>
                </a:solidFill>
                <a:effectLst/>
                <a:latin typeface="+mn-lt"/>
                <a:ea typeface="+mn-ea"/>
                <a:cs typeface="+mn-cs"/>
              </a:rPr>
              <a:t> in </a:t>
            </a:r>
            <a:r>
              <a:rPr lang="nl-BE" sz="1200" u="none" kern="1200" baseline="0" dirty="0" err="1" smtClean="0">
                <a:solidFill>
                  <a:schemeClr val="tx1"/>
                </a:solidFill>
                <a:effectLst/>
                <a:latin typeface="+mn-lt"/>
                <a:ea typeface="+mn-ea"/>
                <a:cs typeface="+mn-cs"/>
              </a:rPr>
              <a:t>the</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normal</a:t>
            </a:r>
            <a:r>
              <a:rPr lang="nl-BE" sz="1200" u="none" kern="1200" baseline="0" dirty="0" smtClean="0">
                <a:solidFill>
                  <a:schemeClr val="tx1"/>
                </a:solidFill>
                <a:effectLst/>
                <a:latin typeface="+mn-lt"/>
                <a:ea typeface="+mn-ea"/>
                <a:cs typeface="+mn-cs"/>
              </a:rPr>
              <a:t> state. </a:t>
            </a:r>
            <a:r>
              <a:rPr lang="nl-BE" sz="1200" u="none" kern="1200" baseline="0" dirty="0" err="1" smtClean="0">
                <a:solidFill>
                  <a:schemeClr val="tx1"/>
                </a:solidFill>
                <a:effectLst/>
                <a:latin typeface="+mn-lt"/>
                <a:ea typeface="+mn-ea"/>
                <a:cs typeface="+mn-cs"/>
              </a:rPr>
              <a:t>This</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imbalance</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frustrates</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the</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pairing</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mechanism</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and</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when</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it</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becomes</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too</a:t>
            </a:r>
            <a:r>
              <a:rPr lang="nl-BE" sz="1200" u="none" kern="1200" baseline="0" dirty="0" smtClean="0">
                <a:solidFill>
                  <a:schemeClr val="tx1"/>
                </a:solidFill>
                <a:effectLst/>
                <a:latin typeface="+mn-lt"/>
                <a:ea typeface="+mn-ea"/>
                <a:cs typeface="+mn-cs"/>
              </a:rPr>
              <a:t> big, </a:t>
            </a:r>
            <a:r>
              <a:rPr lang="nl-BE" sz="1200" u="none" kern="1200" baseline="0" dirty="0" err="1" smtClean="0">
                <a:solidFill>
                  <a:schemeClr val="tx1"/>
                </a:solidFill>
                <a:effectLst/>
                <a:latin typeface="+mn-lt"/>
                <a:ea typeface="+mn-ea"/>
                <a:cs typeface="+mn-cs"/>
              </a:rPr>
              <a:t>superfluid</a:t>
            </a:r>
            <a:r>
              <a:rPr lang="nl-BE" sz="1200" u="none" kern="1200" baseline="0" dirty="0" smtClean="0">
                <a:solidFill>
                  <a:schemeClr val="tx1"/>
                </a:solidFill>
                <a:effectLst/>
                <a:latin typeface="+mn-lt"/>
                <a:ea typeface="+mn-ea"/>
                <a:cs typeface="+mn-cs"/>
              </a:rPr>
              <a:t> state is </a:t>
            </a:r>
            <a:r>
              <a:rPr lang="nl-BE" sz="1200" u="none" kern="1200" baseline="0" dirty="0" err="1" smtClean="0">
                <a:solidFill>
                  <a:schemeClr val="tx1"/>
                </a:solidFill>
                <a:effectLst/>
                <a:latin typeface="+mn-lt"/>
                <a:ea typeface="+mn-ea"/>
                <a:cs typeface="+mn-cs"/>
              </a:rPr>
              <a:t>destroyed</a:t>
            </a:r>
            <a:r>
              <a:rPr lang="nl-BE" sz="1200" u="none" kern="1200" baseline="0" dirty="0" smtClean="0">
                <a:solidFill>
                  <a:schemeClr val="tx1"/>
                </a:solidFill>
                <a:effectLst/>
                <a:latin typeface="+mn-lt"/>
                <a:ea typeface="+mn-ea"/>
                <a:cs typeface="+mn-cs"/>
              </a:rPr>
              <a:t>.  These spin-</a:t>
            </a:r>
            <a:r>
              <a:rPr lang="nl-BE" sz="1200" u="none" kern="1200" baseline="0" dirty="0" err="1" smtClean="0">
                <a:solidFill>
                  <a:schemeClr val="tx1"/>
                </a:solidFill>
                <a:effectLst/>
                <a:latin typeface="+mn-lt"/>
                <a:ea typeface="+mn-ea"/>
                <a:cs typeface="+mn-cs"/>
              </a:rPr>
              <a:t>imbalanced</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ultracold</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fermi</a:t>
            </a:r>
            <a:r>
              <a:rPr lang="nl-BE" sz="1200" u="none" kern="1200" baseline="0" dirty="0" smtClean="0">
                <a:solidFill>
                  <a:schemeClr val="tx1"/>
                </a:solidFill>
                <a:effectLst/>
                <a:latin typeface="+mn-lt"/>
                <a:ea typeface="+mn-ea"/>
                <a:cs typeface="+mn-cs"/>
              </a:rPr>
              <a:t> </a:t>
            </a:r>
            <a:r>
              <a:rPr lang="nl-BE" sz="1200" u="none" kern="1200" baseline="0" dirty="0" err="1" smtClean="0">
                <a:solidFill>
                  <a:schemeClr val="tx1"/>
                </a:solidFill>
                <a:effectLst/>
                <a:latin typeface="+mn-lt"/>
                <a:ea typeface="+mn-ea"/>
                <a:cs typeface="+mn-cs"/>
              </a:rPr>
              <a:t>gases</a:t>
            </a:r>
            <a:r>
              <a:rPr lang="nl-BE" sz="1200" u="none" kern="1200" baseline="0" dirty="0" smtClean="0">
                <a:solidFill>
                  <a:schemeClr val="tx1"/>
                </a:solidFill>
                <a:effectLst/>
                <a:latin typeface="+mn-lt"/>
                <a:ea typeface="+mn-ea"/>
                <a:cs typeface="+mn-cs"/>
              </a:rPr>
              <a:t> are </a:t>
            </a:r>
            <a:r>
              <a:rPr lang="nl-BE" sz="1200" u="none" kern="1200" baseline="0" dirty="0" err="1" smtClean="0">
                <a:solidFill>
                  <a:schemeClr val="tx1"/>
                </a:solidFill>
                <a:effectLst/>
                <a:latin typeface="+mn-lt"/>
                <a:ea typeface="+mn-ea"/>
                <a:cs typeface="+mn-cs"/>
              </a:rPr>
              <a:t>the</a:t>
            </a:r>
            <a:r>
              <a:rPr lang="nl-BE" sz="1200" u="none" kern="1200" baseline="0" dirty="0" smtClean="0">
                <a:solidFill>
                  <a:schemeClr val="tx1"/>
                </a:solidFill>
                <a:effectLst/>
                <a:latin typeface="+mn-lt"/>
                <a:ea typeface="+mn-ea"/>
                <a:cs typeface="+mn-cs"/>
              </a:rPr>
              <a:t> first </a:t>
            </a:r>
            <a:r>
              <a:rPr lang="nl-BE" sz="1200" u="none" kern="1200" baseline="0" dirty="0" err="1" smtClean="0">
                <a:solidFill>
                  <a:schemeClr val="tx1"/>
                </a:solidFill>
                <a:effectLst/>
                <a:latin typeface="+mn-lt"/>
                <a:ea typeface="+mn-ea"/>
                <a:cs typeface="+mn-cs"/>
              </a:rPr>
              <a:t>ingredient</a:t>
            </a:r>
            <a:r>
              <a:rPr lang="nl-BE" sz="1200" u="none" kern="1200" baseline="0" dirty="0" smtClean="0">
                <a:solidFill>
                  <a:schemeClr val="tx1"/>
                </a:solidFill>
                <a:effectLst/>
                <a:latin typeface="+mn-lt"/>
                <a:ea typeface="+mn-ea"/>
                <a:cs typeface="+mn-cs"/>
              </a:rPr>
              <a:t> of </a:t>
            </a:r>
            <a:r>
              <a:rPr lang="nl-BE" sz="1200" u="none" kern="1200" baseline="0" dirty="0" err="1" smtClean="0">
                <a:solidFill>
                  <a:schemeClr val="tx1"/>
                </a:solidFill>
                <a:effectLst/>
                <a:latin typeface="+mn-lt"/>
                <a:ea typeface="+mn-ea"/>
                <a:cs typeface="+mn-cs"/>
              </a:rPr>
              <a:t>our</a:t>
            </a:r>
            <a:r>
              <a:rPr lang="nl-BE" sz="1200" u="none" kern="1200" baseline="0" dirty="0" smtClean="0">
                <a:solidFill>
                  <a:schemeClr val="tx1"/>
                </a:solidFill>
                <a:effectLst/>
                <a:latin typeface="+mn-lt"/>
                <a:ea typeface="+mn-ea"/>
                <a:cs typeface="+mn-cs"/>
              </a:rPr>
              <a:t> research</a:t>
            </a:r>
            <a:endParaRPr lang="nl-BE" u="non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5</a:t>
            </a:fld>
            <a:endParaRPr lang="nl-NL"/>
          </a:p>
        </p:txBody>
      </p:sp>
    </p:spTree>
    <p:extLst>
      <p:ext uri="{BB962C8B-B14F-4D97-AF65-F5344CB8AC3E}">
        <p14:creationId xmlns:p14="http://schemas.microsoft.com/office/powerpoint/2010/main" val="406158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Next </a:t>
            </a:r>
            <a:r>
              <a:rPr lang="nl-BE" dirty="0" err="1" smtClean="0"/>
              <a:t>ingredient</a:t>
            </a:r>
            <a:r>
              <a:rPr lang="nl-BE" dirty="0" smtClean="0"/>
              <a:t> is a </a:t>
            </a:r>
            <a:r>
              <a:rPr lang="nl-BE" dirty="0" err="1" smtClean="0"/>
              <a:t>phenomenon</a:t>
            </a:r>
            <a:r>
              <a:rPr lang="nl-BE" baseline="0" dirty="0" smtClean="0"/>
              <a:t> </a:t>
            </a:r>
            <a:r>
              <a:rPr lang="nl-BE" baseline="0" dirty="0" err="1" smtClean="0"/>
              <a:t>called</a:t>
            </a:r>
            <a:r>
              <a:rPr lang="nl-BE" baseline="0" dirty="0" smtClean="0"/>
              <a:t> </a:t>
            </a:r>
            <a:r>
              <a:rPr lang="nl-BE" baseline="0" dirty="0" err="1" smtClean="0"/>
              <a:t>soliton</a:t>
            </a:r>
            <a:r>
              <a:rPr lang="nl-BE" baseline="0" dirty="0" smtClean="0"/>
              <a:t>. </a:t>
            </a:r>
            <a:r>
              <a:rPr lang="nl-BE" baseline="0" dirty="0" err="1" smtClean="0"/>
              <a:t>Appear</a:t>
            </a:r>
            <a:r>
              <a:rPr lang="nl-BE" baseline="0" dirty="0" smtClean="0"/>
              <a:t> in </a:t>
            </a:r>
            <a:r>
              <a:rPr lang="nl-BE" baseline="0" dirty="0" err="1" smtClean="0"/>
              <a:t>wide</a:t>
            </a:r>
            <a:r>
              <a:rPr lang="nl-BE" baseline="0" dirty="0" smtClean="0"/>
              <a:t> </a:t>
            </a:r>
            <a:r>
              <a:rPr lang="nl-BE" baseline="0" dirty="0" err="1" smtClean="0"/>
              <a:t>variety</a:t>
            </a:r>
            <a:r>
              <a:rPr lang="nl-BE" baseline="0" dirty="0" smtClean="0"/>
              <a:t> of systems, </a:t>
            </a:r>
            <a:r>
              <a:rPr lang="nl-BE" baseline="0" dirty="0" err="1" smtClean="0"/>
              <a:t>and</a:t>
            </a:r>
            <a:r>
              <a:rPr lang="nl-BE" baseline="0" dirty="0" smtClean="0"/>
              <a:t> </a:t>
            </a:r>
            <a:r>
              <a:rPr lang="nl-BE" baseline="0" dirty="0" err="1" smtClean="0"/>
              <a:t>can</a:t>
            </a:r>
            <a:r>
              <a:rPr lang="nl-BE" baseline="0" dirty="0" smtClean="0"/>
              <a:t> </a:t>
            </a:r>
            <a:r>
              <a:rPr lang="nl-BE" baseline="0" dirty="0" err="1" smtClean="0"/>
              <a:t>also</a:t>
            </a:r>
            <a:r>
              <a:rPr lang="nl-BE" baseline="0" dirty="0" smtClean="0"/>
              <a:t> </a:t>
            </a:r>
            <a:r>
              <a:rPr lang="nl-BE" baseline="0" dirty="0" err="1" smtClean="0"/>
              <a:t>be</a:t>
            </a:r>
            <a:r>
              <a:rPr lang="nl-BE" baseline="0" dirty="0" smtClean="0"/>
              <a:t> </a:t>
            </a:r>
            <a:r>
              <a:rPr lang="nl-BE" baseline="0" dirty="0" err="1" smtClean="0"/>
              <a:t>realised</a:t>
            </a:r>
            <a:r>
              <a:rPr lang="nl-BE" baseline="0" dirty="0" smtClean="0"/>
              <a:t> in </a:t>
            </a:r>
            <a:r>
              <a:rPr lang="nl-BE" baseline="0" dirty="0" err="1" smtClean="0"/>
              <a:t>ultracold</a:t>
            </a:r>
            <a:r>
              <a:rPr lang="nl-BE" baseline="0" dirty="0" smtClean="0"/>
              <a:t> </a:t>
            </a:r>
            <a:r>
              <a:rPr lang="nl-BE" baseline="0" dirty="0" err="1" smtClean="0"/>
              <a:t>fermi</a:t>
            </a:r>
            <a:r>
              <a:rPr lang="nl-BE" baseline="0" dirty="0" smtClean="0"/>
              <a:t> </a:t>
            </a:r>
            <a:r>
              <a:rPr lang="nl-BE" baseline="0" dirty="0" err="1" smtClean="0"/>
              <a:t>gases</a:t>
            </a:r>
            <a:r>
              <a:rPr lang="nl-BE" baseline="0" dirty="0" smtClean="0"/>
              <a:t>. In these systems, these </a:t>
            </a:r>
            <a:r>
              <a:rPr lang="nl-BE" baseline="0" dirty="0" err="1" smtClean="0"/>
              <a:t>solitons</a:t>
            </a:r>
            <a:r>
              <a:rPr lang="nl-BE" baseline="0" dirty="0" smtClean="0"/>
              <a:t> are </a:t>
            </a:r>
            <a:r>
              <a:rPr lang="nl-BE" baseline="0" dirty="0" err="1" smtClean="0"/>
              <a:t>actually</a:t>
            </a:r>
            <a:r>
              <a:rPr lang="nl-BE" baseline="0" dirty="0" smtClean="0"/>
              <a:t> </a:t>
            </a:r>
            <a:r>
              <a:rPr lang="nl-BE" baseline="0" dirty="0" err="1" smtClean="0"/>
              <a:t>associated</a:t>
            </a:r>
            <a:r>
              <a:rPr lang="nl-BE" baseline="0" dirty="0" smtClean="0"/>
              <a:t> </a:t>
            </a:r>
            <a:r>
              <a:rPr lang="nl-BE" baseline="0" dirty="0" err="1" smtClean="0"/>
              <a:t>with</a:t>
            </a:r>
            <a:r>
              <a:rPr lang="nl-BE" baseline="0" dirty="0" smtClean="0"/>
              <a:t> a </a:t>
            </a:r>
            <a:r>
              <a:rPr lang="nl-BE" baseline="0" dirty="0" err="1" smtClean="0"/>
              <a:t>phase</a:t>
            </a:r>
            <a:r>
              <a:rPr lang="nl-BE" baseline="0" dirty="0" smtClean="0"/>
              <a:t> </a:t>
            </a:r>
            <a:r>
              <a:rPr lang="nl-BE" baseline="0" dirty="0" err="1" smtClean="0"/>
              <a:t>jump</a:t>
            </a:r>
            <a:r>
              <a:rPr lang="nl-BE" baseline="0" dirty="0" smtClean="0"/>
              <a:t> in </a:t>
            </a:r>
            <a:r>
              <a:rPr lang="nl-BE" baseline="0" dirty="0" err="1" smtClean="0"/>
              <a:t>the</a:t>
            </a:r>
            <a:r>
              <a:rPr lang="nl-BE" baseline="0" dirty="0" smtClean="0"/>
              <a:t> order parameter. In </a:t>
            </a:r>
            <a:r>
              <a:rPr lang="nl-BE" baseline="0" dirty="0" err="1" smtClean="0"/>
              <a:t>experiments</a:t>
            </a:r>
            <a:r>
              <a:rPr lang="nl-BE" baseline="0" dirty="0" smtClean="0"/>
              <a:t> </a:t>
            </a:r>
            <a:r>
              <a:rPr lang="nl-BE" baseline="0" dirty="0" err="1" smtClean="0"/>
              <a:t>this</a:t>
            </a:r>
            <a:r>
              <a:rPr lang="nl-BE" baseline="0" dirty="0" smtClean="0"/>
              <a:t> is </a:t>
            </a:r>
            <a:r>
              <a:rPr lang="nl-BE" baseline="0" dirty="0" err="1" smtClean="0"/>
              <a:t>obtained</a:t>
            </a:r>
            <a:r>
              <a:rPr lang="nl-BE" baseline="0" dirty="0" smtClean="0"/>
              <a:t> </a:t>
            </a:r>
            <a:r>
              <a:rPr lang="nl-BE" baseline="0" dirty="0" err="1" smtClean="0"/>
              <a:t>by</a:t>
            </a:r>
            <a:r>
              <a:rPr lang="nl-BE" baseline="0" dirty="0" smtClean="0"/>
              <a:t> </a:t>
            </a:r>
            <a:r>
              <a:rPr lang="nl-BE" baseline="0" dirty="0" err="1" smtClean="0"/>
              <a:t>the</a:t>
            </a:r>
            <a:r>
              <a:rPr lang="nl-BE" baseline="0" dirty="0" smtClean="0"/>
              <a:t> </a:t>
            </a:r>
            <a:r>
              <a:rPr lang="nl-BE" baseline="0" dirty="0" err="1" smtClean="0"/>
              <a:t>phase</a:t>
            </a:r>
            <a:r>
              <a:rPr lang="nl-BE" baseline="0" dirty="0" smtClean="0"/>
              <a:t> </a:t>
            </a:r>
            <a:r>
              <a:rPr lang="nl-BE" baseline="0" dirty="0" err="1" smtClean="0"/>
              <a:t>imprinting</a:t>
            </a:r>
            <a:r>
              <a:rPr lang="nl-BE" baseline="0" dirty="0" smtClean="0"/>
              <a:t> </a:t>
            </a:r>
            <a:r>
              <a:rPr lang="nl-BE" baseline="0" dirty="0" err="1" smtClean="0"/>
              <a:t>technique</a:t>
            </a:r>
            <a:r>
              <a:rPr lang="nl-BE" baseline="0" dirty="0" smtClean="0"/>
              <a:t>, in </a:t>
            </a:r>
            <a:r>
              <a:rPr lang="nl-BE" baseline="0" dirty="0" err="1" smtClean="0"/>
              <a:t>which</a:t>
            </a:r>
            <a:r>
              <a:rPr lang="nl-BE" baseline="0" dirty="0" smtClean="0"/>
              <a:t> </a:t>
            </a:r>
            <a:r>
              <a:rPr lang="nl-BE" baseline="0" dirty="0" err="1" smtClean="0"/>
              <a:t>they</a:t>
            </a:r>
            <a:r>
              <a:rPr lang="nl-BE" baseline="0" dirty="0" smtClean="0"/>
              <a:t> </a:t>
            </a:r>
            <a:r>
              <a:rPr lang="nl-BE" baseline="0" dirty="0" err="1" smtClean="0"/>
              <a:t>shine</a:t>
            </a:r>
            <a:r>
              <a:rPr lang="nl-BE" baseline="0" dirty="0" smtClean="0"/>
              <a:t> a laser </a:t>
            </a:r>
            <a:r>
              <a:rPr lang="nl-BE" baseline="0" dirty="0" err="1" smtClean="0"/>
              <a:t>beam</a:t>
            </a:r>
            <a:r>
              <a:rPr lang="nl-BE" baseline="0" dirty="0" smtClean="0"/>
              <a:t> on </a:t>
            </a:r>
            <a:r>
              <a:rPr lang="nl-BE" baseline="0" dirty="0" err="1" smtClean="0"/>
              <a:t>one</a:t>
            </a:r>
            <a:r>
              <a:rPr lang="nl-BE" baseline="0" dirty="0" smtClean="0"/>
              <a:t> half of </a:t>
            </a:r>
            <a:r>
              <a:rPr lang="nl-BE" baseline="0" dirty="0" err="1" smtClean="0"/>
              <a:t>the</a:t>
            </a:r>
            <a:r>
              <a:rPr lang="nl-BE" baseline="0" dirty="0" smtClean="0"/>
              <a:t> gas, </a:t>
            </a:r>
            <a:r>
              <a:rPr lang="nl-BE" baseline="0" dirty="0" err="1" smtClean="0"/>
              <a:t>thus</a:t>
            </a:r>
            <a:r>
              <a:rPr lang="nl-BE" baseline="0" dirty="0" smtClean="0"/>
              <a:t> </a:t>
            </a:r>
            <a:r>
              <a:rPr lang="nl-BE" baseline="0" dirty="0" err="1" smtClean="0"/>
              <a:t>changing</a:t>
            </a:r>
            <a:r>
              <a:rPr lang="nl-BE" baseline="0" dirty="0" smtClean="0"/>
              <a:t> </a:t>
            </a:r>
            <a:r>
              <a:rPr lang="nl-BE" baseline="0" dirty="0" err="1" smtClean="0"/>
              <a:t>the</a:t>
            </a:r>
            <a:r>
              <a:rPr lang="nl-BE" baseline="0" dirty="0" smtClean="0"/>
              <a:t> </a:t>
            </a:r>
            <a:r>
              <a:rPr lang="nl-BE" baseline="0" dirty="0" err="1" smtClean="0"/>
              <a:t>phase</a:t>
            </a:r>
            <a:r>
              <a:rPr lang="nl-BE" baseline="0" dirty="0" smtClean="0"/>
              <a:t> of </a:t>
            </a:r>
            <a:r>
              <a:rPr lang="nl-BE" baseline="0" dirty="0" err="1" smtClean="0"/>
              <a:t>that</a:t>
            </a:r>
            <a:r>
              <a:rPr lang="nl-BE" baseline="0" dirty="0" smtClean="0"/>
              <a:t> half</a:t>
            </a:r>
            <a:endParaRPr lang="nl-BE" dirty="0" smtClean="0"/>
          </a:p>
          <a:p>
            <a:r>
              <a:rPr lang="nl-BE" dirty="0" smtClean="0"/>
              <a:t>Komen in uiteenlopende</a:t>
            </a:r>
            <a:r>
              <a:rPr lang="nl-BE" baseline="0" dirty="0" smtClean="0"/>
              <a:t> systemen voor: water, fibers, etc.  Nu ook in kwantumgassen proberen te maken</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6</a:t>
            </a:fld>
            <a:endParaRPr lang="nl-NL"/>
          </a:p>
        </p:txBody>
      </p:sp>
    </p:spTree>
    <p:extLst>
      <p:ext uri="{BB962C8B-B14F-4D97-AF65-F5344CB8AC3E}">
        <p14:creationId xmlns:p14="http://schemas.microsoft.com/office/powerpoint/2010/main" val="7599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err="1" smtClean="0"/>
              <a:t>Some</a:t>
            </a:r>
            <a:r>
              <a:rPr lang="nl-BE" dirty="0" smtClean="0"/>
              <a:t> </a:t>
            </a:r>
            <a:r>
              <a:rPr lang="nl-BE" dirty="0" err="1" smtClean="0"/>
              <a:t>experimental</a:t>
            </a:r>
            <a:r>
              <a:rPr lang="nl-BE" dirty="0" smtClean="0"/>
              <a:t> </a:t>
            </a:r>
            <a:r>
              <a:rPr lang="nl-BE" dirty="0" err="1" smtClean="0"/>
              <a:t>highlights</a:t>
            </a:r>
            <a:r>
              <a:rPr lang="nl-BE" dirty="0" smtClean="0"/>
              <a:t>. </a:t>
            </a:r>
            <a:r>
              <a:rPr lang="nl-BE" baseline="0" dirty="0" err="1" smtClean="0"/>
              <a:t>Reason</a:t>
            </a:r>
            <a:r>
              <a:rPr lang="nl-BE" baseline="0" dirty="0" smtClean="0"/>
              <a:t>: </a:t>
            </a:r>
            <a:r>
              <a:rPr lang="nl-BE" baseline="0" dirty="0" err="1" smtClean="0"/>
              <a:t>solitons</a:t>
            </a:r>
            <a:r>
              <a:rPr lang="nl-BE" baseline="0" dirty="0" smtClean="0"/>
              <a:t> </a:t>
            </a:r>
            <a:r>
              <a:rPr lang="nl-BE" baseline="0" dirty="0" err="1" smtClean="0"/>
              <a:t>decay</a:t>
            </a:r>
            <a:r>
              <a:rPr lang="nl-BE" baseline="0" dirty="0" smtClean="0"/>
              <a:t> </a:t>
            </a:r>
            <a:r>
              <a:rPr lang="nl-BE" baseline="0" dirty="0" err="1" smtClean="0"/>
              <a:t>into</a:t>
            </a:r>
            <a:r>
              <a:rPr lang="nl-BE" baseline="0" dirty="0" smtClean="0"/>
              <a:t> </a:t>
            </a:r>
            <a:r>
              <a:rPr lang="nl-BE" baseline="0" dirty="0" err="1" smtClean="0"/>
              <a:t>solitonic</a:t>
            </a:r>
            <a:r>
              <a:rPr lang="nl-BE" baseline="0" dirty="0" smtClean="0"/>
              <a:t> </a:t>
            </a:r>
            <a:r>
              <a:rPr lang="nl-BE" baseline="0" dirty="0" err="1" smtClean="0"/>
              <a:t>vortices</a:t>
            </a:r>
            <a:r>
              <a:rPr lang="nl-BE" baseline="0" dirty="0" smtClean="0"/>
              <a:t> </a:t>
            </a:r>
            <a:r>
              <a:rPr lang="nl-BE" baseline="0" dirty="0" err="1" smtClean="0"/>
              <a:t>through</a:t>
            </a:r>
            <a:r>
              <a:rPr lang="nl-BE" baseline="0" dirty="0" smtClean="0"/>
              <a:t> </a:t>
            </a:r>
            <a:r>
              <a:rPr lang="nl-BE" baseline="0" dirty="0" err="1" smtClean="0"/>
              <a:t>so</a:t>
            </a:r>
            <a:r>
              <a:rPr lang="nl-BE" baseline="0" dirty="0" smtClean="0"/>
              <a:t> </a:t>
            </a:r>
            <a:r>
              <a:rPr lang="nl-BE" baseline="0" dirty="0" err="1" smtClean="0"/>
              <a:t>called</a:t>
            </a:r>
            <a:r>
              <a:rPr lang="nl-BE" baseline="0" dirty="0" smtClean="0"/>
              <a:t> </a:t>
            </a:r>
            <a:r>
              <a:rPr lang="nl-BE" baseline="0" dirty="0" err="1" smtClean="0"/>
              <a:t>snake</a:t>
            </a:r>
            <a:r>
              <a:rPr lang="nl-BE" baseline="0" dirty="0" smtClean="0"/>
              <a:t> </a:t>
            </a:r>
            <a:r>
              <a:rPr lang="nl-BE" baseline="0" dirty="0" err="1" smtClean="0"/>
              <a:t>instability</a:t>
            </a:r>
            <a:r>
              <a:rPr lang="nl-BE" baseline="0" dirty="0" smtClean="0"/>
              <a:t>, direct </a:t>
            </a:r>
            <a:r>
              <a:rPr lang="nl-BE" baseline="0" dirty="0" err="1" smtClean="0"/>
              <a:t>observation</a:t>
            </a:r>
            <a:r>
              <a:rPr lang="nl-BE" baseline="0" dirty="0" smtClean="0"/>
              <a:t> of </a:t>
            </a:r>
            <a:r>
              <a:rPr lang="nl-BE" baseline="0" dirty="0" err="1" smtClean="0"/>
              <a:t>this</a:t>
            </a:r>
            <a:r>
              <a:rPr lang="nl-BE" baseline="0" dirty="0" smtClean="0"/>
              <a:t> </a:t>
            </a:r>
            <a:r>
              <a:rPr lang="nl-BE" baseline="0" dirty="0" err="1" smtClean="0"/>
              <a:t>fact</a:t>
            </a:r>
            <a:r>
              <a:rPr lang="nl-BE" baseline="0" dirty="0" smtClean="0"/>
              <a:t> was made in 2015</a:t>
            </a:r>
            <a:endParaRPr lang="nl-BE" dirty="0" smtClean="0"/>
          </a:p>
          <a:p>
            <a:r>
              <a:rPr lang="nl-BE" dirty="0" smtClean="0"/>
              <a:t> These</a:t>
            </a:r>
            <a:r>
              <a:rPr lang="nl-BE" baseline="0" dirty="0" smtClean="0"/>
              <a:t> </a:t>
            </a:r>
            <a:r>
              <a:rPr lang="nl-BE" baseline="0" dirty="0" err="1" smtClean="0"/>
              <a:t>and</a:t>
            </a:r>
            <a:r>
              <a:rPr lang="nl-BE" baseline="0" dirty="0" smtClean="0"/>
              <a:t> </a:t>
            </a:r>
            <a:r>
              <a:rPr lang="nl-BE" baseline="0" dirty="0" err="1" smtClean="0"/>
              <a:t>other</a:t>
            </a:r>
            <a:r>
              <a:rPr lang="nl-BE" baseline="0" dirty="0" smtClean="0"/>
              <a:t> </a:t>
            </a:r>
            <a:r>
              <a:rPr lang="nl-BE" baseline="0" dirty="0" err="1" smtClean="0"/>
              <a:t>experiments</a:t>
            </a:r>
            <a:r>
              <a:rPr lang="nl-BE" baseline="0" dirty="0" smtClean="0"/>
              <a:t> </a:t>
            </a:r>
            <a:r>
              <a:rPr lang="nl-BE" baseline="0" dirty="0" err="1" smtClean="0"/>
              <a:t>and</a:t>
            </a:r>
            <a:r>
              <a:rPr lang="nl-BE" baseline="0" dirty="0" smtClean="0"/>
              <a:t> </a:t>
            </a:r>
            <a:r>
              <a:rPr lang="nl-BE" baseline="0" dirty="0" err="1" smtClean="0"/>
              <a:t>descriptions</a:t>
            </a:r>
            <a:r>
              <a:rPr lang="nl-BE" baseline="0" dirty="0" smtClean="0"/>
              <a:t> </a:t>
            </a:r>
            <a:r>
              <a:rPr lang="nl-BE" baseline="0" dirty="0" err="1" smtClean="0"/>
              <a:t>solitons</a:t>
            </a:r>
            <a:r>
              <a:rPr lang="nl-BE" baseline="0" dirty="0" smtClean="0"/>
              <a:t> </a:t>
            </a:r>
            <a:r>
              <a:rPr lang="nl-BE" baseline="0" dirty="0" err="1" smtClean="0"/>
              <a:t>carried</a:t>
            </a:r>
            <a:r>
              <a:rPr lang="nl-BE" baseline="0" dirty="0" smtClean="0"/>
              <a:t> out </a:t>
            </a:r>
            <a:r>
              <a:rPr lang="nl-BE" baseline="0" dirty="0" err="1" smtClean="0"/>
              <a:t>for</a:t>
            </a:r>
            <a:r>
              <a:rPr lang="nl-BE" baseline="0" dirty="0" smtClean="0"/>
              <a:t> spin </a:t>
            </a:r>
            <a:r>
              <a:rPr lang="nl-BE" baseline="0" dirty="0" err="1" smtClean="0"/>
              <a:t>balanced</a:t>
            </a:r>
            <a:r>
              <a:rPr lang="nl-BE" baseline="0" dirty="0" smtClean="0"/>
              <a:t> </a:t>
            </a:r>
            <a:r>
              <a:rPr lang="nl-BE" baseline="0" dirty="0" err="1" smtClean="0"/>
              <a:t>fermi</a:t>
            </a:r>
            <a:r>
              <a:rPr lang="nl-BE" baseline="0" dirty="0" smtClean="0"/>
              <a:t> </a:t>
            </a:r>
            <a:r>
              <a:rPr lang="nl-BE" baseline="0" dirty="0" err="1" smtClean="0"/>
              <a:t>gases</a:t>
            </a:r>
            <a:r>
              <a:rPr lang="nl-BE" baseline="0" dirty="0" smtClean="0"/>
              <a:t>. </a:t>
            </a:r>
            <a:r>
              <a:rPr lang="nl-BE" baseline="0" dirty="0" err="1" smtClean="0"/>
              <a:t>Our</a:t>
            </a:r>
            <a:r>
              <a:rPr lang="nl-BE" baseline="0" dirty="0" smtClean="0"/>
              <a:t> goal is </a:t>
            </a:r>
            <a:r>
              <a:rPr lang="nl-BE" baseline="0" dirty="0" err="1" smtClean="0"/>
              <a:t>to</a:t>
            </a:r>
            <a:r>
              <a:rPr lang="nl-BE" baseline="0" dirty="0" smtClean="0"/>
              <a:t> </a:t>
            </a:r>
            <a:r>
              <a:rPr lang="nl-BE" baseline="0" dirty="0" err="1" smtClean="0"/>
              <a:t>try</a:t>
            </a:r>
            <a:r>
              <a:rPr lang="nl-BE" baseline="0" dirty="0" smtClean="0"/>
              <a:t> </a:t>
            </a:r>
            <a:r>
              <a:rPr lang="nl-BE" baseline="0" dirty="0" err="1" smtClean="0"/>
              <a:t>to</a:t>
            </a:r>
            <a:r>
              <a:rPr lang="nl-BE" baseline="0" dirty="0" smtClean="0"/>
              <a:t> </a:t>
            </a:r>
            <a:r>
              <a:rPr lang="nl-BE" baseline="0" dirty="0" err="1" smtClean="0"/>
              <a:t>theoretically</a:t>
            </a:r>
            <a:r>
              <a:rPr lang="nl-BE" baseline="0" dirty="0" smtClean="0"/>
              <a:t> </a:t>
            </a:r>
            <a:r>
              <a:rPr lang="nl-BE" baseline="0" dirty="0" err="1" smtClean="0"/>
              <a:t>describe</a:t>
            </a:r>
            <a:r>
              <a:rPr lang="nl-BE" baseline="0" dirty="0" smtClean="0"/>
              <a:t> </a:t>
            </a:r>
            <a:r>
              <a:rPr lang="nl-BE" baseline="0" dirty="0" err="1" smtClean="0"/>
              <a:t>the</a:t>
            </a:r>
            <a:r>
              <a:rPr lang="nl-BE" baseline="0" dirty="0" smtClean="0"/>
              <a:t> </a:t>
            </a:r>
            <a:r>
              <a:rPr lang="nl-BE" baseline="0" dirty="0" err="1" smtClean="0"/>
              <a:t>properties</a:t>
            </a:r>
            <a:r>
              <a:rPr lang="nl-BE" baseline="0" dirty="0" smtClean="0"/>
              <a:t> of a </a:t>
            </a:r>
            <a:r>
              <a:rPr lang="nl-BE" baseline="0" dirty="0" err="1" smtClean="0"/>
              <a:t>soliton</a:t>
            </a:r>
            <a:r>
              <a:rPr lang="nl-BE" baseline="0" dirty="0" smtClean="0"/>
              <a:t> </a:t>
            </a:r>
            <a:r>
              <a:rPr lang="nl-BE" baseline="0" dirty="0" err="1" smtClean="0"/>
              <a:t>would</a:t>
            </a:r>
            <a:r>
              <a:rPr lang="nl-BE" baseline="0" dirty="0" smtClean="0"/>
              <a:t> </a:t>
            </a:r>
            <a:r>
              <a:rPr lang="nl-BE" baseline="0" dirty="0" err="1" smtClean="0"/>
              <a:t>it</a:t>
            </a:r>
            <a:r>
              <a:rPr lang="nl-BE" baseline="0" dirty="0" smtClean="0"/>
              <a:t> </a:t>
            </a:r>
            <a:r>
              <a:rPr lang="nl-BE" baseline="0" dirty="0" err="1" smtClean="0"/>
              <a:t>be</a:t>
            </a:r>
            <a:r>
              <a:rPr lang="nl-BE" baseline="0" dirty="0" smtClean="0"/>
              <a:t> </a:t>
            </a:r>
            <a:r>
              <a:rPr lang="nl-BE" baseline="0" dirty="0" err="1" smtClean="0"/>
              <a:t>created</a:t>
            </a:r>
            <a:r>
              <a:rPr lang="nl-BE" baseline="0" dirty="0" smtClean="0"/>
              <a:t> in a spin-</a:t>
            </a:r>
            <a:r>
              <a:rPr lang="nl-BE" baseline="0" dirty="0" err="1" smtClean="0"/>
              <a:t>imbalanced</a:t>
            </a:r>
            <a:r>
              <a:rPr lang="nl-BE" baseline="0" dirty="0" smtClean="0"/>
              <a:t> </a:t>
            </a:r>
            <a:r>
              <a:rPr lang="nl-BE" baseline="0" dirty="0" err="1" smtClean="0"/>
              <a:t>fermi</a:t>
            </a:r>
            <a:r>
              <a:rPr lang="nl-BE" baseline="0" dirty="0" smtClean="0"/>
              <a:t> gas. </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7</a:t>
            </a:fld>
            <a:endParaRPr lang="nl-NL"/>
          </a:p>
        </p:txBody>
      </p:sp>
    </p:spTree>
    <p:extLst>
      <p:ext uri="{BB962C8B-B14F-4D97-AF65-F5344CB8AC3E}">
        <p14:creationId xmlns:p14="http://schemas.microsoft.com/office/powerpoint/2010/main" val="84778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Scheme</a:t>
            </a:r>
            <a:r>
              <a:rPr lang="nl-BE" dirty="0" smtClean="0"/>
              <a:t> </a:t>
            </a:r>
            <a:r>
              <a:rPr lang="nl-BE" dirty="0" err="1" smtClean="0"/>
              <a:t>for</a:t>
            </a:r>
            <a:r>
              <a:rPr lang="nl-BE" dirty="0" smtClean="0"/>
              <a:t> </a:t>
            </a:r>
            <a:r>
              <a:rPr lang="nl-BE" dirty="0" err="1" smtClean="0"/>
              <a:t>theoretical</a:t>
            </a:r>
            <a:r>
              <a:rPr lang="nl-BE" dirty="0" smtClean="0"/>
              <a:t> </a:t>
            </a:r>
            <a:r>
              <a:rPr lang="nl-BE" dirty="0" err="1" smtClean="0"/>
              <a:t>description</a:t>
            </a:r>
            <a:r>
              <a:rPr lang="nl-BE" dirty="0" smtClean="0"/>
              <a:t>: </a:t>
            </a:r>
            <a:r>
              <a:rPr lang="nl-BE" dirty="0" err="1" smtClean="0"/>
              <a:t>our</a:t>
            </a:r>
            <a:r>
              <a:rPr lang="nl-BE" dirty="0" smtClean="0"/>
              <a:t> input</a:t>
            </a:r>
            <a:r>
              <a:rPr lang="nl-BE" baseline="0" dirty="0" smtClean="0"/>
              <a:t> parameters are: s-wave scattering </a:t>
            </a:r>
            <a:r>
              <a:rPr lang="nl-BE" baseline="0" dirty="0" err="1" smtClean="0"/>
              <a:t>length</a:t>
            </a:r>
            <a:r>
              <a:rPr lang="nl-BE" baseline="0" dirty="0" smtClean="0"/>
              <a:t>, </a:t>
            </a:r>
            <a:r>
              <a:rPr lang="nl-BE" baseline="0" dirty="0" err="1" smtClean="0"/>
              <a:t>temperature</a:t>
            </a:r>
            <a:r>
              <a:rPr lang="nl-BE" baseline="0" dirty="0" smtClean="0"/>
              <a:t>, </a:t>
            </a:r>
            <a:r>
              <a:rPr lang="nl-BE" baseline="0" dirty="0" err="1" smtClean="0"/>
              <a:t>number</a:t>
            </a:r>
            <a:r>
              <a:rPr lang="nl-BE" baseline="0" dirty="0" smtClean="0"/>
              <a:t> of spin up </a:t>
            </a:r>
            <a:r>
              <a:rPr lang="nl-BE" baseline="0" dirty="0" err="1" smtClean="0"/>
              <a:t>and</a:t>
            </a:r>
            <a:r>
              <a:rPr lang="nl-BE" baseline="0" dirty="0" smtClean="0"/>
              <a:t> spin down </a:t>
            </a:r>
            <a:r>
              <a:rPr lang="nl-BE" baseline="0" dirty="0" err="1" smtClean="0"/>
              <a:t>particles</a:t>
            </a:r>
            <a:r>
              <a:rPr lang="nl-BE" baseline="0" dirty="0" smtClean="0"/>
              <a:t>. We </a:t>
            </a:r>
            <a:r>
              <a:rPr lang="nl-BE" baseline="0" dirty="0" err="1" smtClean="0"/>
              <a:t>then</a:t>
            </a:r>
            <a:r>
              <a:rPr lang="nl-BE" baseline="0" dirty="0" smtClean="0"/>
              <a:t> start </a:t>
            </a:r>
            <a:r>
              <a:rPr lang="nl-BE" baseline="0" dirty="0" err="1" smtClean="0"/>
              <a:t>from</a:t>
            </a:r>
            <a:r>
              <a:rPr lang="nl-BE" baseline="0" dirty="0" smtClean="0"/>
              <a:t> well-</a:t>
            </a:r>
            <a:r>
              <a:rPr lang="nl-BE" baseline="0" dirty="0" err="1" smtClean="0"/>
              <a:t>established</a:t>
            </a:r>
            <a:r>
              <a:rPr lang="nl-BE" baseline="0" dirty="0" smtClean="0"/>
              <a:t> </a:t>
            </a:r>
            <a:r>
              <a:rPr lang="nl-BE" baseline="0" dirty="0" err="1" smtClean="0"/>
              <a:t>path-integral</a:t>
            </a:r>
            <a:r>
              <a:rPr lang="nl-BE" baseline="0" dirty="0" smtClean="0"/>
              <a:t> </a:t>
            </a:r>
            <a:r>
              <a:rPr lang="nl-BE" baseline="0" dirty="0" err="1" smtClean="0"/>
              <a:t>formalism</a:t>
            </a:r>
            <a:r>
              <a:rPr lang="nl-BE" baseline="0" dirty="0" smtClean="0"/>
              <a:t> </a:t>
            </a:r>
            <a:r>
              <a:rPr lang="nl-BE" baseline="0" dirty="0" err="1" smtClean="0"/>
              <a:t>for</a:t>
            </a:r>
            <a:r>
              <a:rPr lang="nl-BE" baseline="0" dirty="0" smtClean="0"/>
              <a:t> </a:t>
            </a:r>
            <a:r>
              <a:rPr lang="nl-BE" baseline="0" dirty="0" err="1" smtClean="0"/>
              <a:t>fermi</a:t>
            </a:r>
            <a:r>
              <a:rPr lang="nl-BE" baseline="0" dirty="0" smtClean="0"/>
              <a:t> </a:t>
            </a:r>
            <a:r>
              <a:rPr lang="nl-BE" baseline="0" dirty="0" err="1" smtClean="0"/>
              <a:t>superfluids</a:t>
            </a:r>
            <a:r>
              <a:rPr lang="nl-BE" baseline="0" dirty="0" smtClean="0"/>
              <a:t>, </a:t>
            </a:r>
            <a:r>
              <a:rPr lang="nl-BE" baseline="0" dirty="0" err="1" smtClean="0"/>
              <a:t>which</a:t>
            </a:r>
            <a:r>
              <a:rPr lang="nl-BE" baseline="0" dirty="0" smtClean="0"/>
              <a:t> lead </a:t>
            </a:r>
            <a:r>
              <a:rPr lang="nl-BE" baseline="0" dirty="0" err="1" smtClean="0"/>
              <a:t>to</a:t>
            </a:r>
            <a:r>
              <a:rPr lang="nl-BE" baseline="0" dirty="0" smtClean="0"/>
              <a:t> a gap </a:t>
            </a:r>
            <a:r>
              <a:rPr lang="nl-BE" baseline="0" dirty="0" err="1" smtClean="0"/>
              <a:t>and</a:t>
            </a:r>
            <a:r>
              <a:rPr lang="nl-BE" baseline="0" dirty="0" smtClean="0"/>
              <a:t> </a:t>
            </a:r>
            <a:r>
              <a:rPr lang="nl-BE" baseline="0" dirty="0" err="1" smtClean="0"/>
              <a:t>number</a:t>
            </a:r>
            <a:r>
              <a:rPr lang="nl-BE" baseline="0" dirty="0" smtClean="0"/>
              <a:t> </a:t>
            </a:r>
            <a:r>
              <a:rPr lang="nl-BE" baseline="0" dirty="0" err="1" smtClean="0"/>
              <a:t>equation</a:t>
            </a:r>
            <a:r>
              <a:rPr lang="nl-BE" baseline="0" dirty="0" smtClean="0"/>
              <a:t>. Plugging in </a:t>
            </a:r>
            <a:r>
              <a:rPr lang="nl-BE" baseline="0" dirty="0" err="1" smtClean="0"/>
              <a:t>our</a:t>
            </a:r>
            <a:r>
              <a:rPr lang="nl-BE" baseline="0" dirty="0" smtClean="0"/>
              <a:t> input parameters, we </a:t>
            </a:r>
            <a:r>
              <a:rPr lang="nl-BE" baseline="0" dirty="0" err="1" smtClean="0"/>
              <a:t>find</a:t>
            </a:r>
            <a:r>
              <a:rPr lang="nl-BE" baseline="0" dirty="0" smtClean="0"/>
              <a:t> a constant bulk </a:t>
            </a:r>
            <a:r>
              <a:rPr lang="nl-BE" baseline="0" dirty="0" err="1" smtClean="0"/>
              <a:t>value</a:t>
            </a:r>
            <a:r>
              <a:rPr lang="nl-BE" baseline="0" dirty="0" smtClean="0"/>
              <a:t> </a:t>
            </a:r>
            <a:r>
              <a:rPr lang="nl-BE" baseline="0" dirty="0" err="1" smtClean="0"/>
              <a:t>for</a:t>
            </a:r>
            <a:r>
              <a:rPr lang="nl-BE" baseline="0" dirty="0" smtClean="0"/>
              <a:t> </a:t>
            </a:r>
            <a:r>
              <a:rPr lang="nl-BE" baseline="0" dirty="0" err="1" smtClean="0"/>
              <a:t>the</a:t>
            </a:r>
            <a:r>
              <a:rPr lang="nl-BE" baseline="0" dirty="0" smtClean="0"/>
              <a:t> </a:t>
            </a:r>
            <a:r>
              <a:rPr lang="nl-BE" baseline="0" dirty="0" err="1" smtClean="0"/>
              <a:t>superfluid</a:t>
            </a:r>
            <a:r>
              <a:rPr lang="nl-BE" baseline="0" dirty="0" smtClean="0"/>
              <a:t> pair field, </a:t>
            </a:r>
            <a:r>
              <a:rPr lang="nl-BE" baseline="0" dirty="0" err="1" smtClean="0"/>
              <a:t>the</a:t>
            </a:r>
            <a:r>
              <a:rPr lang="nl-BE" baseline="0" dirty="0" smtClean="0"/>
              <a:t> </a:t>
            </a:r>
            <a:r>
              <a:rPr lang="nl-BE" baseline="0" dirty="0" err="1" smtClean="0"/>
              <a:t>average</a:t>
            </a:r>
            <a:r>
              <a:rPr lang="nl-BE" baseline="0" dirty="0" smtClean="0"/>
              <a:t> </a:t>
            </a:r>
            <a:r>
              <a:rPr lang="nl-BE" baseline="0" dirty="0" err="1" smtClean="0"/>
              <a:t>chemical</a:t>
            </a:r>
            <a:r>
              <a:rPr lang="nl-BE" baseline="0" dirty="0" smtClean="0"/>
              <a:t> </a:t>
            </a:r>
            <a:r>
              <a:rPr lang="nl-BE" baseline="0" dirty="0" err="1" smtClean="0"/>
              <a:t>potential</a:t>
            </a:r>
            <a:r>
              <a:rPr lang="nl-BE" baseline="0" dirty="0" smtClean="0"/>
              <a:t> </a:t>
            </a:r>
            <a:r>
              <a:rPr lang="nl-BE" baseline="0" dirty="0" err="1" smtClean="0"/>
              <a:t>and</a:t>
            </a:r>
            <a:r>
              <a:rPr lang="nl-BE" baseline="0" dirty="0" smtClean="0"/>
              <a:t> </a:t>
            </a:r>
            <a:r>
              <a:rPr lang="nl-BE" baseline="0" dirty="0" err="1" smtClean="0"/>
              <a:t>the</a:t>
            </a:r>
            <a:r>
              <a:rPr lang="nl-BE" baseline="0" dirty="0" smtClean="0"/>
              <a:t> </a:t>
            </a:r>
            <a:r>
              <a:rPr lang="nl-BE" baseline="0" dirty="0" err="1" smtClean="0"/>
              <a:t>imbalance</a:t>
            </a:r>
            <a:r>
              <a:rPr lang="nl-BE" baseline="0" dirty="0" smtClean="0"/>
              <a:t> </a:t>
            </a:r>
            <a:r>
              <a:rPr lang="nl-BE" baseline="0" dirty="0" err="1" smtClean="0"/>
              <a:t>chemical</a:t>
            </a:r>
            <a:r>
              <a:rPr lang="nl-BE" baseline="0" dirty="0" smtClean="0"/>
              <a:t> </a:t>
            </a:r>
            <a:r>
              <a:rPr lang="nl-BE" baseline="0" dirty="0" err="1" smtClean="0"/>
              <a:t>potential</a:t>
            </a:r>
            <a:r>
              <a:rPr lang="nl-BE" baseline="0" dirty="0" smtClean="0"/>
              <a:t>. </a:t>
            </a:r>
            <a:r>
              <a:rPr lang="nl-BE" baseline="0" dirty="0" err="1" smtClean="0"/>
              <a:t>This</a:t>
            </a:r>
            <a:r>
              <a:rPr lang="nl-BE" baseline="0" dirty="0" smtClean="0"/>
              <a:t> </a:t>
            </a:r>
            <a:r>
              <a:rPr lang="nl-BE" baseline="0" dirty="0" err="1" smtClean="0"/>
              <a:t>would</a:t>
            </a:r>
            <a:r>
              <a:rPr lang="nl-BE" baseline="0" dirty="0" smtClean="0"/>
              <a:t> </a:t>
            </a:r>
            <a:r>
              <a:rPr lang="nl-BE" baseline="0" dirty="0" err="1" smtClean="0"/>
              <a:t>be</a:t>
            </a:r>
            <a:r>
              <a:rPr lang="nl-BE" baseline="0" dirty="0" smtClean="0"/>
              <a:t> </a:t>
            </a:r>
            <a:r>
              <a:rPr lang="nl-BE" baseline="0" dirty="0" err="1" smtClean="0"/>
              <a:t>sufficient</a:t>
            </a:r>
            <a:r>
              <a:rPr lang="nl-BE" baseline="0" dirty="0" smtClean="0"/>
              <a:t> </a:t>
            </a:r>
            <a:r>
              <a:rPr lang="nl-BE" baseline="0" dirty="0" err="1" smtClean="0"/>
              <a:t>to</a:t>
            </a:r>
            <a:r>
              <a:rPr lang="nl-BE" baseline="0" dirty="0" smtClean="0"/>
              <a:t> </a:t>
            </a:r>
            <a:r>
              <a:rPr lang="nl-BE" baseline="0" dirty="0" err="1" smtClean="0"/>
              <a:t>describe</a:t>
            </a:r>
            <a:r>
              <a:rPr lang="nl-BE" baseline="0" dirty="0" smtClean="0"/>
              <a:t> </a:t>
            </a:r>
            <a:r>
              <a:rPr lang="nl-BE" baseline="0" dirty="0" err="1" smtClean="0"/>
              <a:t>homogeneous</a:t>
            </a:r>
            <a:r>
              <a:rPr lang="nl-BE" baseline="0" dirty="0" smtClean="0"/>
              <a:t> </a:t>
            </a:r>
            <a:r>
              <a:rPr lang="nl-BE" baseline="0" dirty="0" err="1" smtClean="0"/>
              <a:t>fermi</a:t>
            </a:r>
            <a:r>
              <a:rPr lang="nl-BE" baseline="0" dirty="0" smtClean="0"/>
              <a:t> </a:t>
            </a:r>
            <a:r>
              <a:rPr lang="nl-BE" baseline="0" dirty="0" err="1" smtClean="0"/>
              <a:t>superfluid</a:t>
            </a:r>
            <a:r>
              <a:rPr lang="nl-BE" baseline="0" dirty="0" smtClean="0"/>
              <a:t>. </a:t>
            </a:r>
            <a:r>
              <a:rPr lang="nl-BE" baseline="0" dirty="0" err="1" smtClean="0"/>
              <a:t>To</a:t>
            </a:r>
            <a:r>
              <a:rPr lang="nl-BE" baseline="0" dirty="0" smtClean="0"/>
              <a:t> go </a:t>
            </a:r>
            <a:r>
              <a:rPr lang="nl-BE" baseline="0" dirty="0" err="1" smtClean="0"/>
              <a:t>beyond</a:t>
            </a:r>
            <a:r>
              <a:rPr lang="nl-BE" baseline="0" dirty="0" smtClean="0"/>
              <a:t> </a:t>
            </a:r>
            <a:r>
              <a:rPr lang="nl-BE" baseline="0" dirty="0" err="1" smtClean="0"/>
              <a:t>this</a:t>
            </a:r>
            <a:r>
              <a:rPr lang="nl-BE" baseline="0" dirty="0" smtClean="0"/>
              <a:t>, </a:t>
            </a:r>
            <a:r>
              <a:rPr lang="nl-BE" baseline="0" dirty="0" err="1" smtClean="0"/>
              <a:t>our</a:t>
            </a:r>
            <a:r>
              <a:rPr lang="nl-BE" baseline="0" dirty="0" smtClean="0"/>
              <a:t> </a:t>
            </a:r>
            <a:r>
              <a:rPr lang="nl-BE" baseline="0" dirty="0" err="1" smtClean="0"/>
              <a:t>group</a:t>
            </a:r>
            <a:r>
              <a:rPr lang="nl-BE" baseline="0" dirty="0" smtClean="0"/>
              <a:t> </a:t>
            </a:r>
            <a:r>
              <a:rPr lang="nl-BE" baseline="0" dirty="0" err="1" smtClean="0"/>
              <a:t>developed</a:t>
            </a:r>
            <a:r>
              <a:rPr lang="nl-BE" baseline="0" dirty="0" smtClean="0"/>
              <a:t> </a:t>
            </a:r>
            <a:r>
              <a:rPr lang="nl-BE" baseline="0" dirty="0" err="1" smtClean="0"/>
              <a:t>an</a:t>
            </a:r>
            <a:r>
              <a:rPr lang="nl-BE" baseline="0" dirty="0" smtClean="0"/>
              <a:t> </a:t>
            </a:r>
            <a:r>
              <a:rPr lang="nl-BE" baseline="0" dirty="0" err="1" smtClean="0"/>
              <a:t>effective</a:t>
            </a:r>
            <a:r>
              <a:rPr lang="nl-BE" baseline="0" dirty="0" smtClean="0"/>
              <a:t> field </a:t>
            </a:r>
            <a:r>
              <a:rPr lang="nl-BE" baseline="0" dirty="0" err="1" smtClean="0"/>
              <a:t>theory</a:t>
            </a:r>
            <a:r>
              <a:rPr lang="nl-BE" baseline="0" dirty="0" smtClean="0"/>
              <a:t> </a:t>
            </a:r>
            <a:r>
              <a:rPr lang="nl-BE" baseline="0" dirty="0" err="1" smtClean="0"/>
              <a:t>for</a:t>
            </a:r>
            <a:r>
              <a:rPr lang="nl-BE" baseline="0" dirty="0" smtClean="0"/>
              <a:t> </a:t>
            </a:r>
            <a:r>
              <a:rPr lang="nl-BE" baseline="0" dirty="0" err="1" smtClean="0"/>
              <a:t>the</a:t>
            </a:r>
            <a:r>
              <a:rPr lang="nl-BE" baseline="0" dirty="0" smtClean="0"/>
              <a:t> pair field </a:t>
            </a:r>
            <a:r>
              <a:rPr lang="nl-BE" baseline="0" dirty="0" err="1" smtClean="0"/>
              <a:t>psi</a:t>
            </a:r>
            <a:r>
              <a:rPr lang="nl-BE" baseline="0" dirty="0" smtClean="0"/>
              <a:t>, </a:t>
            </a:r>
            <a:r>
              <a:rPr lang="nl-BE" baseline="0" dirty="0" err="1" smtClean="0"/>
              <a:t>based</a:t>
            </a:r>
            <a:r>
              <a:rPr lang="nl-BE" baseline="0" dirty="0" smtClean="0"/>
              <a:t> on </a:t>
            </a:r>
            <a:r>
              <a:rPr lang="nl-BE" baseline="0" dirty="0" err="1" smtClean="0"/>
              <a:t>assumption</a:t>
            </a:r>
            <a:r>
              <a:rPr lang="nl-BE" baseline="0" dirty="0" smtClean="0"/>
              <a:t> </a:t>
            </a:r>
            <a:r>
              <a:rPr lang="nl-BE" baseline="0" dirty="0" err="1" smtClean="0"/>
              <a:t>that</a:t>
            </a:r>
            <a:r>
              <a:rPr lang="nl-BE" baseline="0" dirty="0" smtClean="0"/>
              <a:t> </a:t>
            </a:r>
            <a:r>
              <a:rPr lang="nl-BE" baseline="0" dirty="0" err="1" smtClean="0"/>
              <a:t>the</a:t>
            </a:r>
            <a:r>
              <a:rPr lang="nl-BE" baseline="0" dirty="0" smtClean="0"/>
              <a:t> pair field </a:t>
            </a:r>
            <a:r>
              <a:rPr lang="nl-BE" baseline="0" dirty="0" err="1" smtClean="0"/>
              <a:t>varies</a:t>
            </a:r>
            <a:r>
              <a:rPr lang="nl-BE" baseline="0" dirty="0" smtClean="0"/>
              <a:t> </a:t>
            </a:r>
            <a:r>
              <a:rPr lang="nl-BE" baseline="0" dirty="0" err="1" smtClean="0"/>
              <a:t>slowly</a:t>
            </a:r>
            <a:r>
              <a:rPr lang="nl-BE" baseline="0" dirty="0" smtClean="0"/>
              <a:t> in </a:t>
            </a:r>
            <a:r>
              <a:rPr lang="nl-BE" baseline="0" dirty="0" err="1" smtClean="0"/>
              <a:t>space</a:t>
            </a:r>
            <a:r>
              <a:rPr lang="nl-BE" baseline="0" dirty="0" smtClean="0"/>
              <a:t> </a:t>
            </a:r>
            <a:r>
              <a:rPr lang="nl-BE" baseline="0" dirty="0" err="1" smtClean="0"/>
              <a:t>and</a:t>
            </a:r>
            <a:r>
              <a:rPr lang="nl-BE" baseline="0" dirty="0" smtClean="0"/>
              <a:t> time. </a:t>
            </a:r>
            <a:r>
              <a:rPr lang="nl-BE" baseline="0" dirty="0" err="1" smtClean="0"/>
              <a:t>This</a:t>
            </a:r>
            <a:r>
              <a:rPr lang="nl-BE" baseline="0" dirty="0" smtClean="0"/>
              <a:t> is </a:t>
            </a:r>
            <a:r>
              <a:rPr lang="nl-BE" baseline="0" dirty="0" err="1" smtClean="0"/>
              <a:t>implemented</a:t>
            </a:r>
            <a:r>
              <a:rPr lang="nl-BE" baseline="0" dirty="0" smtClean="0"/>
              <a:t> </a:t>
            </a:r>
            <a:r>
              <a:rPr lang="nl-BE" baseline="0" dirty="0" err="1" smtClean="0"/>
              <a:t>by</a:t>
            </a:r>
            <a:r>
              <a:rPr lang="nl-BE" baseline="0" dirty="0" smtClean="0"/>
              <a:t> a </a:t>
            </a:r>
            <a:r>
              <a:rPr lang="nl-BE" baseline="0" dirty="0" err="1" smtClean="0"/>
              <a:t>gradient</a:t>
            </a:r>
            <a:r>
              <a:rPr lang="nl-BE" baseline="0" dirty="0" smtClean="0"/>
              <a:t> </a:t>
            </a:r>
            <a:r>
              <a:rPr lang="nl-BE" baseline="0" dirty="0" err="1" smtClean="0"/>
              <a:t>expansion</a:t>
            </a:r>
            <a:r>
              <a:rPr lang="nl-BE" baseline="0" dirty="0" smtClean="0"/>
              <a:t> of </a:t>
            </a:r>
            <a:r>
              <a:rPr lang="nl-BE" baseline="0" dirty="0" err="1" smtClean="0"/>
              <a:t>the</a:t>
            </a:r>
            <a:r>
              <a:rPr lang="nl-BE" baseline="0" dirty="0" smtClean="0"/>
              <a:t> order parameter, </a:t>
            </a:r>
            <a:r>
              <a:rPr lang="nl-BE" baseline="0" dirty="0" err="1" smtClean="0"/>
              <a:t>leading</a:t>
            </a:r>
            <a:r>
              <a:rPr lang="nl-BE" baseline="0" dirty="0" smtClean="0"/>
              <a:t> </a:t>
            </a:r>
            <a:r>
              <a:rPr lang="nl-BE" baseline="0" dirty="0" err="1" smtClean="0"/>
              <a:t>to</a:t>
            </a:r>
            <a:r>
              <a:rPr lang="nl-BE" baseline="0" dirty="0" smtClean="0"/>
              <a:t> </a:t>
            </a:r>
            <a:r>
              <a:rPr lang="nl-BE" baseline="0" dirty="0" err="1" smtClean="0"/>
              <a:t>an</a:t>
            </a:r>
            <a:r>
              <a:rPr lang="nl-BE" baseline="0" dirty="0" smtClean="0"/>
              <a:t> </a:t>
            </a:r>
            <a:r>
              <a:rPr lang="nl-BE" baseline="0" dirty="0" err="1" smtClean="0"/>
              <a:t>effective</a:t>
            </a:r>
            <a:r>
              <a:rPr lang="nl-BE" baseline="0" dirty="0" smtClean="0"/>
              <a:t> action </a:t>
            </a:r>
            <a:r>
              <a:rPr lang="nl-BE" baseline="0" dirty="0" err="1" smtClean="0"/>
              <a:t>functional</a:t>
            </a:r>
            <a:r>
              <a:rPr lang="nl-BE" baseline="0" dirty="0" smtClean="0"/>
              <a:t> </a:t>
            </a:r>
            <a:r>
              <a:rPr lang="nl-BE" baseline="0" dirty="0" err="1" smtClean="0"/>
              <a:t>for</a:t>
            </a:r>
            <a:r>
              <a:rPr lang="nl-BE" baseline="0" dirty="0" smtClean="0"/>
              <a:t> </a:t>
            </a:r>
            <a:r>
              <a:rPr lang="nl-BE" baseline="0" dirty="0" err="1" smtClean="0"/>
              <a:t>the</a:t>
            </a:r>
            <a:r>
              <a:rPr lang="nl-BE" baseline="0" dirty="0" smtClean="0"/>
              <a:t> pair field, </a:t>
            </a:r>
            <a:r>
              <a:rPr lang="nl-BE" baseline="0" dirty="0" err="1" smtClean="0"/>
              <a:t>determined</a:t>
            </a:r>
            <a:r>
              <a:rPr lang="nl-BE" baseline="0" dirty="0" smtClean="0"/>
              <a:t> </a:t>
            </a:r>
            <a:r>
              <a:rPr lang="nl-BE" baseline="0" dirty="0" err="1" smtClean="0"/>
              <a:t>by</a:t>
            </a:r>
            <a:r>
              <a:rPr lang="nl-BE" baseline="0" dirty="0" smtClean="0"/>
              <a:t> </a:t>
            </a:r>
            <a:r>
              <a:rPr lang="nl-BE" baseline="0" dirty="0" err="1" smtClean="0"/>
              <a:t>coefficients</a:t>
            </a:r>
            <a:r>
              <a:rPr lang="nl-BE" baseline="0" dirty="0" smtClean="0"/>
              <a:t> C, D, E </a:t>
            </a:r>
            <a:r>
              <a:rPr lang="nl-BE" baseline="0" dirty="0" err="1" smtClean="0"/>
              <a:t>and</a:t>
            </a:r>
            <a:r>
              <a:rPr lang="nl-BE" baseline="0" dirty="0" smtClean="0"/>
              <a:t> </a:t>
            </a:r>
            <a:r>
              <a:rPr lang="nl-BE" baseline="0" dirty="0" err="1" smtClean="0"/>
              <a:t>the</a:t>
            </a:r>
            <a:r>
              <a:rPr lang="nl-BE" baseline="0" dirty="0" smtClean="0"/>
              <a:t> thermodyn pot omega.(i.e. slow variatons).  </a:t>
            </a:r>
            <a:r>
              <a:rPr lang="nl-BE" baseline="0" dirty="0" err="1" smtClean="0"/>
              <a:t>From</a:t>
            </a:r>
            <a:r>
              <a:rPr lang="nl-BE" baseline="0" dirty="0" smtClean="0"/>
              <a:t> </a:t>
            </a:r>
            <a:r>
              <a:rPr lang="nl-BE" baseline="0" dirty="0" err="1" smtClean="0"/>
              <a:t>this</a:t>
            </a:r>
            <a:r>
              <a:rPr lang="nl-BE" baseline="0" dirty="0" smtClean="0"/>
              <a:t> action we </a:t>
            </a:r>
            <a:r>
              <a:rPr lang="nl-BE" baseline="0" dirty="0" err="1" smtClean="0"/>
              <a:t>can</a:t>
            </a:r>
            <a:r>
              <a:rPr lang="nl-BE" baseline="0" dirty="0" smtClean="0"/>
              <a:t> make link </a:t>
            </a:r>
            <a:r>
              <a:rPr lang="nl-BE" baseline="0" dirty="0" err="1" smtClean="0"/>
              <a:t>to</a:t>
            </a:r>
            <a:r>
              <a:rPr lang="nl-BE" baseline="0" dirty="0" smtClean="0"/>
              <a:t> </a:t>
            </a:r>
            <a:r>
              <a:rPr lang="nl-BE" baseline="0" dirty="0" err="1" smtClean="0"/>
              <a:t>Ginzburg</a:t>
            </a:r>
            <a:r>
              <a:rPr lang="nl-BE" baseline="0" dirty="0" smtClean="0"/>
              <a:t> Landau </a:t>
            </a:r>
            <a:r>
              <a:rPr lang="nl-BE" baseline="0" dirty="0" err="1" smtClean="0"/>
              <a:t>by</a:t>
            </a:r>
            <a:r>
              <a:rPr lang="nl-BE" baseline="0" dirty="0" smtClean="0"/>
              <a:t> </a:t>
            </a:r>
            <a:r>
              <a:rPr lang="nl-BE" baseline="0" dirty="0" err="1" smtClean="0"/>
              <a:t>expansion</a:t>
            </a:r>
            <a:r>
              <a:rPr lang="nl-BE" baseline="0" dirty="0" smtClean="0"/>
              <a:t> of therm pot </a:t>
            </a:r>
            <a:r>
              <a:rPr lang="nl-BE" baseline="0" dirty="0" err="1" smtClean="0"/>
              <a:t>for</a:t>
            </a:r>
            <a:r>
              <a:rPr lang="nl-BE" baseline="0" dirty="0" smtClean="0"/>
              <a:t> small </a:t>
            </a:r>
            <a:r>
              <a:rPr lang="nl-BE" baseline="0" dirty="0" err="1" smtClean="0"/>
              <a:t>psi</a:t>
            </a:r>
            <a:r>
              <a:rPr lang="nl-BE" baseline="0" dirty="0" smtClean="0"/>
              <a:t>, we get </a:t>
            </a:r>
            <a:r>
              <a:rPr lang="nl-BE" baseline="0" dirty="0" err="1" smtClean="0"/>
              <a:t>the</a:t>
            </a:r>
            <a:r>
              <a:rPr lang="nl-BE" baseline="0" dirty="0" smtClean="0"/>
              <a:t> well-</a:t>
            </a:r>
            <a:r>
              <a:rPr lang="nl-BE" baseline="0" dirty="0" err="1" smtClean="0"/>
              <a:t>known</a:t>
            </a:r>
            <a:r>
              <a:rPr lang="nl-BE" baseline="0" dirty="0" smtClean="0"/>
              <a:t> </a:t>
            </a:r>
            <a:r>
              <a:rPr lang="nl-BE" baseline="0" dirty="0" err="1" smtClean="0"/>
              <a:t>ginzburg</a:t>
            </a:r>
            <a:r>
              <a:rPr lang="nl-BE" baseline="0" dirty="0" smtClean="0"/>
              <a:t> </a:t>
            </a:r>
            <a:r>
              <a:rPr lang="nl-BE" baseline="0" dirty="0" err="1" smtClean="0"/>
              <a:t>landau</a:t>
            </a:r>
            <a:r>
              <a:rPr lang="nl-BE" baseline="0" dirty="0" smtClean="0"/>
              <a:t> form. </a:t>
            </a:r>
            <a:r>
              <a:rPr lang="nl-BE" baseline="0" dirty="0" err="1" smtClean="0"/>
              <a:t>Ginzburg</a:t>
            </a:r>
            <a:r>
              <a:rPr lang="nl-BE" baseline="0" dirty="0" smtClean="0"/>
              <a:t> </a:t>
            </a:r>
            <a:r>
              <a:rPr lang="nl-BE" baseline="0" dirty="0" err="1" smtClean="0"/>
              <a:t>landau</a:t>
            </a:r>
            <a:r>
              <a:rPr lang="nl-BE" baseline="0" dirty="0" smtClean="0"/>
              <a:t> is </a:t>
            </a:r>
            <a:r>
              <a:rPr lang="nl-BE" baseline="0" dirty="0" err="1" smtClean="0"/>
              <a:t>based</a:t>
            </a:r>
            <a:r>
              <a:rPr lang="nl-BE" baseline="0" dirty="0" smtClean="0"/>
              <a:t> on </a:t>
            </a:r>
            <a:r>
              <a:rPr lang="nl-BE" baseline="0" dirty="0" err="1" smtClean="0"/>
              <a:t>assumption</a:t>
            </a:r>
            <a:r>
              <a:rPr lang="nl-BE" baseline="0" dirty="0" smtClean="0"/>
              <a:t> of small order parameter, </a:t>
            </a:r>
            <a:r>
              <a:rPr lang="nl-BE" baseline="0" dirty="0" err="1" smtClean="0"/>
              <a:t>so</a:t>
            </a:r>
            <a:r>
              <a:rPr lang="nl-BE" baseline="0" dirty="0" smtClean="0"/>
              <a:t> </a:t>
            </a:r>
            <a:r>
              <a:rPr lang="nl-BE" baseline="0" dirty="0" err="1" smtClean="0"/>
              <a:t>valid</a:t>
            </a:r>
            <a:r>
              <a:rPr lang="nl-BE" baseline="0" dirty="0" smtClean="0"/>
              <a:t> close </a:t>
            </a:r>
            <a:r>
              <a:rPr lang="nl-BE" baseline="0" dirty="0" err="1" smtClean="0"/>
              <a:t>to</a:t>
            </a:r>
            <a:r>
              <a:rPr lang="nl-BE" baseline="0" dirty="0" smtClean="0"/>
              <a:t> Tc, </a:t>
            </a:r>
            <a:r>
              <a:rPr lang="nl-BE" baseline="0" dirty="0" err="1" smtClean="0"/>
              <a:t>while</a:t>
            </a:r>
            <a:r>
              <a:rPr lang="nl-BE" baseline="0" dirty="0" smtClean="0"/>
              <a:t> </a:t>
            </a:r>
            <a:r>
              <a:rPr lang="nl-BE" baseline="0" dirty="0" err="1" smtClean="0"/>
              <a:t>our</a:t>
            </a:r>
            <a:r>
              <a:rPr lang="nl-BE" baseline="0" dirty="0" smtClean="0"/>
              <a:t> </a:t>
            </a:r>
            <a:r>
              <a:rPr lang="nl-BE" baseline="0" dirty="0" err="1" smtClean="0"/>
              <a:t>formalism</a:t>
            </a:r>
            <a:r>
              <a:rPr lang="nl-BE" baseline="0" dirty="0" smtClean="0"/>
              <a:t> is, in </a:t>
            </a:r>
            <a:r>
              <a:rPr lang="nl-BE" baseline="0" dirty="0" err="1" smtClean="0"/>
              <a:t>principle</a:t>
            </a:r>
            <a:r>
              <a:rPr lang="nl-BE" baseline="0" dirty="0" smtClean="0"/>
              <a:t>, </a:t>
            </a:r>
            <a:r>
              <a:rPr lang="nl-BE" baseline="0" dirty="0" err="1" smtClean="0"/>
              <a:t>valid</a:t>
            </a:r>
            <a:r>
              <a:rPr lang="nl-BE" baseline="0" dirty="0" smtClean="0"/>
              <a:t> </a:t>
            </a:r>
            <a:r>
              <a:rPr lang="nl-BE" baseline="0" dirty="0" err="1" smtClean="0"/>
              <a:t>from</a:t>
            </a:r>
            <a:r>
              <a:rPr lang="nl-BE" baseline="0" dirty="0" smtClean="0"/>
              <a:t> zero </a:t>
            </a:r>
            <a:r>
              <a:rPr lang="nl-BE" baseline="0" dirty="0" err="1" smtClean="0"/>
              <a:t>to</a:t>
            </a:r>
            <a:r>
              <a:rPr lang="nl-BE" baseline="0" dirty="0" smtClean="0"/>
              <a:t> </a:t>
            </a:r>
            <a:r>
              <a:rPr lang="nl-BE" baseline="0" dirty="0" err="1" smtClean="0"/>
              <a:t>critical</a:t>
            </a:r>
            <a:r>
              <a:rPr lang="nl-BE" baseline="0" dirty="0" smtClean="0"/>
              <a:t>, </a:t>
            </a:r>
            <a:r>
              <a:rPr lang="nl-BE" baseline="0" dirty="0" err="1" smtClean="0"/>
              <a:t>because</a:t>
            </a:r>
            <a:r>
              <a:rPr lang="nl-BE" baseline="0" dirty="0" smtClean="0"/>
              <a:t> </a:t>
            </a:r>
            <a:r>
              <a:rPr lang="nl-BE" baseline="0" dirty="0" err="1" smtClean="0"/>
              <a:t>based</a:t>
            </a:r>
            <a:r>
              <a:rPr lang="nl-BE" baseline="0" dirty="0" smtClean="0"/>
              <a:t> on </a:t>
            </a:r>
            <a:r>
              <a:rPr lang="nl-BE" baseline="0" dirty="0" err="1" smtClean="0"/>
              <a:t>slowly</a:t>
            </a:r>
            <a:r>
              <a:rPr lang="nl-BE" baseline="0" dirty="0" smtClean="0"/>
              <a:t> –</a:t>
            </a:r>
            <a:r>
              <a:rPr lang="nl-BE" baseline="0" dirty="0" err="1" smtClean="0"/>
              <a:t>varying</a:t>
            </a:r>
            <a:r>
              <a:rPr lang="nl-BE" baseline="0" dirty="0" smtClean="0"/>
              <a:t> order parameter </a:t>
            </a:r>
            <a:r>
              <a:rPr lang="nl-BE" baseline="0" dirty="0" err="1" smtClean="0"/>
              <a:t>instead</a:t>
            </a:r>
            <a:r>
              <a:rPr lang="nl-BE" baseline="0" dirty="0" smtClean="0"/>
              <a:t> of small</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8</a:t>
            </a:fld>
            <a:endParaRPr lang="nl-NL"/>
          </a:p>
        </p:txBody>
      </p:sp>
    </p:spTree>
    <p:extLst>
      <p:ext uri="{BB962C8B-B14F-4D97-AF65-F5344CB8AC3E}">
        <p14:creationId xmlns:p14="http://schemas.microsoft.com/office/powerpoint/2010/main" val="40021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a:t>
            </a:r>
            <a:r>
              <a:rPr lang="nl-BE" baseline="0" dirty="0" smtClean="0"/>
              <a:t> één keer samen zetten en figuren voor a en </a:t>
            </a:r>
            <a:r>
              <a:rPr lang="nl-BE" baseline="0" dirty="0" err="1" smtClean="0"/>
              <a:t>theta</a:t>
            </a:r>
            <a:endParaRPr lang="nl-BE" baseline="0" dirty="0" smtClean="0"/>
          </a:p>
          <a:p>
            <a:r>
              <a:rPr lang="nl-BE" baseline="0" dirty="0" err="1" smtClean="0"/>
              <a:t>Soliton</a:t>
            </a:r>
            <a:r>
              <a:rPr lang="nl-BE" baseline="0" dirty="0" smtClean="0"/>
              <a:t> is </a:t>
            </a:r>
            <a:r>
              <a:rPr lang="nl-BE" baseline="0" dirty="0" err="1" smtClean="0"/>
              <a:t>characterized</a:t>
            </a:r>
            <a:r>
              <a:rPr lang="nl-BE" baseline="0" dirty="0" smtClean="0"/>
              <a:t> </a:t>
            </a:r>
            <a:r>
              <a:rPr lang="nl-BE" baseline="0" dirty="0" err="1" smtClean="0"/>
              <a:t>by</a:t>
            </a:r>
            <a:r>
              <a:rPr lang="nl-BE" baseline="0" dirty="0" smtClean="0"/>
              <a:t> </a:t>
            </a:r>
            <a:r>
              <a:rPr lang="nl-BE" baseline="0" dirty="0" err="1" smtClean="0"/>
              <a:t>local</a:t>
            </a:r>
            <a:r>
              <a:rPr lang="nl-BE" baseline="0" dirty="0" smtClean="0"/>
              <a:t> </a:t>
            </a:r>
            <a:r>
              <a:rPr lang="nl-BE" baseline="0" dirty="0" err="1" smtClean="0"/>
              <a:t>density</a:t>
            </a:r>
            <a:r>
              <a:rPr lang="nl-BE" baseline="0" dirty="0" smtClean="0"/>
              <a:t> dip </a:t>
            </a:r>
            <a:r>
              <a:rPr lang="nl-BE" baseline="0" dirty="0" err="1" smtClean="0"/>
              <a:t>and</a:t>
            </a:r>
            <a:r>
              <a:rPr lang="nl-BE" baseline="0" dirty="0" smtClean="0"/>
              <a:t> </a:t>
            </a:r>
            <a:r>
              <a:rPr lang="nl-BE" baseline="0" dirty="0" err="1" smtClean="0"/>
              <a:t>phase</a:t>
            </a:r>
            <a:r>
              <a:rPr lang="nl-BE" baseline="0" dirty="0" smtClean="0"/>
              <a:t> </a:t>
            </a:r>
            <a:r>
              <a:rPr lang="nl-BE" baseline="0" dirty="0" err="1" smtClean="0"/>
              <a:t>jump</a:t>
            </a:r>
            <a:r>
              <a:rPr lang="nl-BE" baseline="0" dirty="0" smtClean="0"/>
              <a:t> </a:t>
            </a:r>
            <a:r>
              <a:rPr lang="nl-BE" baseline="0" dirty="0" err="1" smtClean="0"/>
              <a:t>across</a:t>
            </a:r>
            <a:r>
              <a:rPr lang="nl-BE" baseline="0" dirty="0" smtClean="0"/>
              <a:t> </a:t>
            </a:r>
            <a:r>
              <a:rPr lang="nl-BE" baseline="0" dirty="0" err="1" smtClean="0"/>
              <a:t>the</a:t>
            </a:r>
            <a:r>
              <a:rPr lang="nl-BE" baseline="0" dirty="0" smtClean="0"/>
              <a:t> </a:t>
            </a:r>
            <a:r>
              <a:rPr lang="nl-BE" baseline="0" dirty="0" err="1" smtClean="0"/>
              <a:t>soliton</a:t>
            </a:r>
            <a:r>
              <a:rPr lang="nl-BE" baseline="0" dirty="0" smtClean="0"/>
              <a:t> center. We </a:t>
            </a:r>
            <a:r>
              <a:rPr lang="nl-BE" baseline="0" dirty="0" err="1" smtClean="0"/>
              <a:t>need</a:t>
            </a:r>
            <a:r>
              <a:rPr lang="nl-BE" baseline="0" dirty="0" smtClean="0"/>
              <a:t> a </a:t>
            </a:r>
            <a:r>
              <a:rPr lang="nl-BE" baseline="0" dirty="0" err="1" smtClean="0"/>
              <a:t>formalism</a:t>
            </a:r>
            <a:r>
              <a:rPr lang="nl-BE" baseline="0" dirty="0" smtClean="0"/>
              <a:t> </a:t>
            </a:r>
            <a:r>
              <a:rPr lang="nl-BE" baseline="0" dirty="0" err="1" smtClean="0"/>
              <a:t>to</a:t>
            </a:r>
            <a:r>
              <a:rPr lang="nl-BE" baseline="0" dirty="0" smtClean="0"/>
              <a:t> account </a:t>
            </a:r>
            <a:r>
              <a:rPr lang="nl-BE" baseline="0" dirty="0" err="1" smtClean="0"/>
              <a:t>for</a:t>
            </a:r>
            <a:r>
              <a:rPr lang="nl-BE" baseline="0" dirty="0" smtClean="0"/>
              <a:t> these </a:t>
            </a:r>
            <a:r>
              <a:rPr lang="nl-BE" baseline="0" dirty="0" err="1" smtClean="0"/>
              <a:t>two</a:t>
            </a:r>
            <a:r>
              <a:rPr lang="nl-BE" baseline="0" dirty="0" smtClean="0"/>
              <a:t> </a:t>
            </a:r>
            <a:r>
              <a:rPr lang="nl-BE" baseline="0" dirty="0" err="1" smtClean="0"/>
              <a:t>characteristics</a:t>
            </a:r>
            <a:r>
              <a:rPr lang="nl-BE" baseline="0" dirty="0" smtClean="0"/>
              <a:t>, </a:t>
            </a:r>
            <a:r>
              <a:rPr lang="nl-BE" baseline="0" dirty="0" err="1" smtClean="0"/>
              <a:t>so</a:t>
            </a:r>
            <a:r>
              <a:rPr lang="nl-BE" baseline="0" dirty="0" smtClean="0"/>
              <a:t> we </a:t>
            </a:r>
            <a:r>
              <a:rPr lang="nl-BE" baseline="0" dirty="0" err="1" smtClean="0"/>
              <a:t>write</a:t>
            </a:r>
            <a:r>
              <a:rPr lang="nl-BE" baseline="0" dirty="0" smtClean="0"/>
              <a:t> </a:t>
            </a:r>
            <a:r>
              <a:rPr lang="nl-BE" baseline="0" dirty="0" err="1" smtClean="0"/>
              <a:t>it</a:t>
            </a:r>
            <a:r>
              <a:rPr lang="nl-BE" baseline="0" dirty="0" smtClean="0"/>
              <a:t> out</a:t>
            </a:r>
          </a:p>
          <a:p>
            <a:r>
              <a:rPr lang="nl-BE" baseline="0" dirty="0" err="1" smtClean="0"/>
              <a:t>Soliton</a:t>
            </a:r>
            <a:r>
              <a:rPr lang="nl-BE" baseline="0" dirty="0" smtClean="0"/>
              <a:t> is heel lokale en plaatselijke verstoring </a:t>
            </a:r>
            <a:r>
              <a:rPr lang="nl-BE" baseline="0" dirty="0" smtClean="0">
                <a:sym typeface="Wingdings" panose="05000000000000000000" pitchFamily="2" charset="2"/>
              </a:rPr>
              <a:t> </a:t>
            </a:r>
            <a:r>
              <a:rPr lang="nl-BE" baseline="0" dirty="0" err="1" smtClean="0">
                <a:sym typeface="Wingdings" panose="05000000000000000000" pitchFamily="2" charset="2"/>
              </a:rPr>
              <a:t>write</a:t>
            </a:r>
            <a:r>
              <a:rPr lang="nl-BE" baseline="0" dirty="0" smtClean="0">
                <a:sym typeface="Wingdings" panose="05000000000000000000" pitchFamily="2" charset="2"/>
              </a:rPr>
              <a:t> out order parameter in modulus </a:t>
            </a:r>
            <a:r>
              <a:rPr lang="nl-BE" baseline="0" dirty="0" err="1" smtClean="0">
                <a:sym typeface="Wingdings" panose="05000000000000000000" pitchFamily="2" charset="2"/>
              </a:rPr>
              <a:t>and</a:t>
            </a:r>
            <a:r>
              <a:rPr lang="nl-BE" baseline="0" dirty="0" smtClean="0">
                <a:sym typeface="Wingdings" panose="05000000000000000000" pitchFamily="2" charset="2"/>
              </a:rPr>
              <a:t> </a:t>
            </a:r>
            <a:r>
              <a:rPr lang="nl-BE" baseline="0" dirty="0" err="1" smtClean="0">
                <a:sym typeface="Wingdings" panose="05000000000000000000" pitchFamily="2" charset="2"/>
              </a:rPr>
              <a:t>phase</a:t>
            </a:r>
            <a:r>
              <a:rPr lang="nl-BE" baseline="0" dirty="0" smtClean="0">
                <a:sym typeface="Wingdings" panose="05000000000000000000" pitchFamily="2" charset="2"/>
              </a:rPr>
              <a:t>, </a:t>
            </a:r>
            <a:r>
              <a:rPr lang="nl-BE" baseline="0" dirty="0" err="1" smtClean="0">
                <a:sym typeface="Wingdings" panose="05000000000000000000" pitchFamily="2" charset="2"/>
              </a:rPr>
              <a:t>and</a:t>
            </a:r>
            <a:r>
              <a:rPr lang="nl-BE" baseline="0" dirty="0" smtClean="0">
                <a:sym typeface="Wingdings" panose="05000000000000000000" pitchFamily="2" charset="2"/>
              </a:rPr>
              <a:t> modulus as product of bulk </a:t>
            </a:r>
            <a:r>
              <a:rPr lang="nl-BE" baseline="0" dirty="0" err="1" smtClean="0">
                <a:sym typeface="Wingdings" panose="05000000000000000000" pitchFamily="2" charset="2"/>
              </a:rPr>
              <a:t>value</a:t>
            </a:r>
            <a:r>
              <a:rPr lang="nl-BE" baseline="0" dirty="0" smtClean="0">
                <a:sym typeface="Wingdings" panose="05000000000000000000" pitchFamily="2" charset="2"/>
              </a:rPr>
              <a:t> </a:t>
            </a:r>
            <a:r>
              <a:rPr lang="nl-BE" baseline="0" dirty="0" err="1" smtClean="0">
                <a:sym typeface="Wingdings" panose="05000000000000000000" pitchFamily="2" charset="2"/>
              </a:rPr>
              <a:t>times</a:t>
            </a:r>
            <a:r>
              <a:rPr lang="nl-BE" baseline="0" dirty="0" smtClean="0">
                <a:sym typeface="Wingdings" panose="05000000000000000000" pitchFamily="2" charset="2"/>
              </a:rPr>
              <a:t> factor </a:t>
            </a:r>
            <a:r>
              <a:rPr lang="nl-BE" baseline="0" dirty="0" err="1" smtClean="0">
                <a:sym typeface="Wingdings" panose="05000000000000000000" pitchFamily="2" charset="2"/>
              </a:rPr>
              <a:t>that</a:t>
            </a:r>
            <a:r>
              <a:rPr lang="nl-BE" baseline="0" dirty="0" smtClean="0">
                <a:sym typeface="Wingdings" panose="05000000000000000000" pitchFamily="2" charset="2"/>
              </a:rPr>
              <a:t> </a:t>
            </a:r>
            <a:r>
              <a:rPr lang="nl-BE" baseline="0" dirty="0" err="1" smtClean="0">
                <a:sym typeface="Wingdings" panose="05000000000000000000" pitchFamily="2" charset="2"/>
              </a:rPr>
              <a:t>modulates</a:t>
            </a:r>
            <a:r>
              <a:rPr lang="nl-BE" baseline="0" dirty="0" smtClean="0">
                <a:sym typeface="Wingdings" panose="05000000000000000000" pitchFamily="2" charset="2"/>
              </a:rPr>
              <a:t> bulk </a:t>
            </a:r>
            <a:r>
              <a:rPr lang="nl-BE" baseline="0" dirty="0" err="1" smtClean="0">
                <a:sym typeface="Wingdings" panose="05000000000000000000" pitchFamily="2" charset="2"/>
              </a:rPr>
              <a:t>value</a:t>
            </a:r>
            <a:r>
              <a:rPr lang="nl-BE" baseline="0" dirty="0" smtClean="0">
                <a:sym typeface="Wingdings" panose="05000000000000000000" pitchFamily="2" charset="2"/>
              </a:rPr>
              <a:t> at </a:t>
            </a:r>
            <a:r>
              <a:rPr lang="nl-BE" baseline="0" dirty="0" err="1" smtClean="0">
                <a:sym typeface="Wingdings" panose="05000000000000000000" pitchFamily="2" charset="2"/>
              </a:rPr>
              <a:t>position</a:t>
            </a:r>
            <a:r>
              <a:rPr lang="nl-BE" baseline="0" dirty="0" smtClean="0">
                <a:sym typeface="Wingdings" panose="05000000000000000000" pitchFamily="2" charset="2"/>
              </a:rPr>
              <a:t> of </a:t>
            </a:r>
            <a:r>
              <a:rPr lang="nl-BE" baseline="0" dirty="0" err="1" smtClean="0">
                <a:sym typeface="Wingdings" panose="05000000000000000000" pitchFamily="2" charset="2"/>
              </a:rPr>
              <a:t>the</a:t>
            </a:r>
            <a:r>
              <a:rPr lang="nl-BE" baseline="0" dirty="0" smtClean="0">
                <a:sym typeface="Wingdings" panose="05000000000000000000" pitchFamily="2" charset="2"/>
              </a:rPr>
              <a:t> </a:t>
            </a:r>
            <a:r>
              <a:rPr lang="nl-BE" baseline="0" dirty="0" err="1" smtClean="0">
                <a:sym typeface="Wingdings" panose="05000000000000000000" pitchFamily="2" charset="2"/>
              </a:rPr>
              <a:t>soliton</a:t>
            </a:r>
            <a:r>
              <a:rPr lang="nl-BE" baseline="0" dirty="0" smtClean="0">
                <a:sym typeface="Wingdings" panose="05000000000000000000" pitchFamily="2" charset="2"/>
              </a:rPr>
              <a:t>. handig om modulus te schrijven als bulkwaarde maal een factor die de bulkwaarde moduleert</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9</a:t>
            </a:fld>
            <a:endParaRPr lang="nl-NL"/>
          </a:p>
        </p:txBody>
      </p:sp>
    </p:spTree>
    <p:extLst>
      <p:ext uri="{BB962C8B-B14F-4D97-AF65-F5344CB8AC3E}">
        <p14:creationId xmlns:p14="http://schemas.microsoft.com/office/powerpoint/2010/main" val="292428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Impose</a:t>
            </a:r>
            <a:r>
              <a:rPr lang="nl-BE" dirty="0" smtClean="0"/>
              <a:t> </a:t>
            </a:r>
            <a:r>
              <a:rPr lang="nl-BE" dirty="0" err="1" smtClean="0"/>
              <a:t>the</a:t>
            </a:r>
            <a:r>
              <a:rPr lang="nl-BE" dirty="0" smtClean="0"/>
              <a:t> </a:t>
            </a:r>
            <a:r>
              <a:rPr lang="nl-BE" dirty="0" err="1" smtClean="0"/>
              <a:t>following</a:t>
            </a:r>
            <a:r>
              <a:rPr lang="nl-BE" dirty="0" smtClean="0"/>
              <a:t> </a:t>
            </a:r>
            <a:r>
              <a:rPr lang="nl-BE" dirty="0" err="1" smtClean="0"/>
              <a:t>conditon</a:t>
            </a:r>
            <a:r>
              <a:rPr lang="nl-BE" dirty="0" smtClean="0"/>
              <a:t>. (</a:t>
            </a:r>
            <a:r>
              <a:rPr lang="nl-BE" dirty="0" err="1" smtClean="0"/>
              <a:t>Condition</a:t>
            </a:r>
            <a:r>
              <a:rPr lang="nl-BE" baseline="0" dirty="0" smtClean="0"/>
              <a:t> </a:t>
            </a:r>
            <a:r>
              <a:rPr lang="nl-BE" baseline="0" dirty="0" err="1" smtClean="0"/>
              <a:t>eliminates</a:t>
            </a:r>
            <a:r>
              <a:rPr lang="nl-BE" baseline="0" dirty="0" smtClean="0"/>
              <a:t> </a:t>
            </a:r>
            <a:r>
              <a:rPr lang="nl-BE" baseline="0" dirty="0" err="1" smtClean="0"/>
              <a:t>snake</a:t>
            </a:r>
            <a:r>
              <a:rPr lang="nl-BE" baseline="0" dirty="0" smtClean="0"/>
              <a:t> </a:t>
            </a:r>
            <a:r>
              <a:rPr lang="nl-BE" baseline="0" dirty="0" err="1" smtClean="0"/>
              <a:t>instability</a:t>
            </a:r>
            <a:r>
              <a:rPr lang="nl-BE" baseline="0" dirty="0" smtClean="0"/>
              <a:t> </a:t>
            </a:r>
            <a:r>
              <a:rPr lang="nl-BE" baseline="0" dirty="0" err="1" smtClean="0"/>
              <a:t>from</a:t>
            </a:r>
            <a:r>
              <a:rPr lang="nl-BE" baseline="0" dirty="0" smtClean="0"/>
              <a:t> </a:t>
            </a:r>
            <a:r>
              <a:rPr lang="nl-BE" baseline="0" dirty="0" err="1" smtClean="0"/>
              <a:t>theoretical</a:t>
            </a:r>
            <a:r>
              <a:rPr lang="nl-BE" baseline="0" dirty="0" smtClean="0"/>
              <a:t> </a:t>
            </a:r>
            <a:r>
              <a:rPr lang="nl-BE" baseline="0" dirty="0" err="1" smtClean="0"/>
              <a:t>description</a:t>
            </a:r>
            <a:r>
              <a:rPr lang="nl-BE" baseline="0" dirty="0" smtClean="0"/>
              <a:t>, we </a:t>
            </a:r>
            <a:r>
              <a:rPr lang="nl-BE" baseline="0" dirty="0" err="1" smtClean="0"/>
              <a:t>won’t</a:t>
            </a:r>
            <a:r>
              <a:rPr lang="nl-BE" baseline="0" dirty="0" smtClean="0"/>
              <a:t> </a:t>
            </a:r>
            <a:r>
              <a:rPr lang="nl-BE" baseline="0" dirty="0" err="1" smtClean="0"/>
              <a:t>be</a:t>
            </a:r>
            <a:r>
              <a:rPr lang="nl-BE" baseline="0" dirty="0" smtClean="0"/>
              <a:t> </a:t>
            </a:r>
            <a:r>
              <a:rPr lang="nl-BE" baseline="0" dirty="0" err="1" smtClean="0"/>
              <a:t>able</a:t>
            </a:r>
            <a:r>
              <a:rPr lang="nl-BE" baseline="0" dirty="0" smtClean="0"/>
              <a:t> </a:t>
            </a:r>
            <a:r>
              <a:rPr lang="nl-BE" baseline="0" dirty="0" err="1" smtClean="0"/>
              <a:t>to</a:t>
            </a:r>
            <a:r>
              <a:rPr lang="nl-BE" baseline="0" dirty="0" smtClean="0"/>
              <a:t> look at </a:t>
            </a:r>
            <a:r>
              <a:rPr lang="nl-BE" baseline="0" dirty="0" err="1" smtClean="0"/>
              <a:t>it</a:t>
            </a:r>
            <a:r>
              <a:rPr lang="nl-BE" baseline="0" dirty="0" smtClean="0"/>
              <a:t> like </a:t>
            </a:r>
            <a:r>
              <a:rPr lang="nl-BE" baseline="0" dirty="0" err="1" smtClean="0"/>
              <a:t>this</a:t>
            </a:r>
            <a:r>
              <a:rPr lang="nl-BE" baseline="0" dirty="0" smtClean="0"/>
              <a:t>, we </a:t>
            </a:r>
            <a:r>
              <a:rPr lang="nl-BE" baseline="0" dirty="0" err="1" smtClean="0"/>
              <a:t>only</a:t>
            </a:r>
            <a:r>
              <a:rPr lang="nl-BE" baseline="0" dirty="0" smtClean="0"/>
              <a:t> look at </a:t>
            </a:r>
            <a:r>
              <a:rPr lang="nl-BE" baseline="0" dirty="0" err="1" smtClean="0"/>
              <a:t>solitons</a:t>
            </a:r>
            <a:r>
              <a:rPr lang="nl-BE" baseline="0" dirty="0" smtClean="0"/>
              <a:t> </a:t>
            </a:r>
            <a:r>
              <a:rPr lang="nl-BE" baseline="0" dirty="0" err="1" smtClean="0"/>
              <a:t>before</a:t>
            </a:r>
            <a:r>
              <a:rPr lang="nl-BE" baseline="0" dirty="0" smtClean="0"/>
              <a:t> </a:t>
            </a:r>
            <a:r>
              <a:rPr lang="nl-BE" baseline="0" dirty="0" err="1" smtClean="0"/>
              <a:t>the</a:t>
            </a:r>
            <a:r>
              <a:rPr lang="nl-BE" baseline="0" dirty="0" smtClean="0"/>
              <a:t> </a:t>
            </a:r>
            <a:r>
              <a:rPr lang="nl-BE" baseline="0" dirty="0" err="1" smtClean="0"/>
              <a:t>decay</a:t>
            </a:r>
            <a:r>
              <a:rPr lang="nl-BE" baseline="0" dirty="0" smtClean="0"/>
              <a:t>/but we are </a:t>
            </a:r>
            <a:r>
              <a:rPr lang="nl-BE" baseline="0" dirty="0" err="1" smtClean="0"/>
              <a:t>now</a:t>
            </a:r>
            <a:r>
              <a:rPr lang="nl-BE" baseline="0" dirty="0" smtClean="0"/>
              <a:t> </a:t>
            </a:r>
            <a:r>
              <a:rPr lang="nl-BE" baseline="0" dirty="0" err="1" smtClean="0"/>
              <a:t>interested</a:t>
            </a:r>
            <a:r>
              <a:rPr lang="nl-BE" baseline="0" dirty="0" smtClean="0"/>
              <a:t> in </a:t>
            </a:r>
            <a:r>
              <a:rPr lang="nl-BE" baseline="0" dirty="0" err="1" smtClean="0"/>
              <a:t>the</a:t>
            </a:r>
            <a:r>
              <a:rPr lang="nl-BE" baseline="0" dirty="0" smtClean="0"/>
              <a:t> </a:t>
            </a:r>
            <a:r>
              <a:rPr lang="nl-BE" baseline="0" dirty="0" err="1" smtClean="0"/>
              <a:t>properties</a:t>
            </a:r>
            <a:r>
              <a:rPr lang="nl-BE" baseline="0" dirty="0" smtClean="0"/>
              <a:t> of </a:t>
            </a:r>
            <a:r>
              <a:rPr lang="nl-BE" baseline="0" dirty="0" err="1" smtClean="0"/>
              <a:t>the</a:t>
            </a:r>
            <a:r>
              <a:rPr lang="nl-BE" baseline="0" dirty="0" smtClean="0"/>
              <a:t> </a:t>
            </a:r>
            <a:r>
              <a:rPr lang="nl-BE" baseline="0" dirty="0" err="1" smtClean="0"/>
              <a:t>soliton</a:t>
            </a:r>
            <a:r>
              <a:rPr lang="nl-BE" baseline="0" dirty="0" smtClean="0"/>
              <a:t> </a:t>
            </a:r>
            <a:r>
              <a:rPr lang="nl-BE" baseline="0" dirty="0" err="1" smtClean="0"/>
              <a:t>before</a:t>
            </a:r>
            <a:r>
              <a:rPr lang="nl-BE" baseline="0" dirty="0" smtClean="0"/>
              <a:t> </a:t>
            </a:r>
            <a:r>
              <a:rPr lang="nl-BE" baseline="0" dirty="0" err="1" smtClean="0"/>
              <a:t>the</a:t>
            </a:r>
            <a:r>
              <a:rPr lang="nl-BE" baseline="0" dirty="0" smtClean="0"/>
              <a:t> </a:t>
            </a:r>
            <a:r>
              <a:rPr lang="nl-BE" baseline="0" dirty="0" err="1" smtClean="0"/>
              <a:t>decay</a:t>
            </a:r>
            <a:r>
              <a:rPr lang="nl-BE" baseline="0" dirty="0" smtClean="0"/>
              <a:t>). +</a:t>
            </a:r>
            <a:r>
              <a:rPr lang="nl-BE" baseline="0" dirty="0" err="1" smtClean="0"/>
              <a:t>This</a:t>
            </a:r>
            <a:r>
              <a:rPr lang="nl-BE" baseline="0" dirty="0" smtClean="0"/>
              <a:t> </a:t>
            </a:r>
            <a:r>
              <a:rPr lang="nl-BE" baseline="0" dirty="0" err="1" smtClean="0"/>
              <a:t>makes</a:t>
            </a:r>
            <a:r>
              <a:rPr lang="nl-BE" baseline="0" dirty="0" smtClean="0"/>
              <a:t> </a:t>
            </a:r>
            <a:r>
              <a:rPr lang="nl-BE" baseline="0" dirty="0" err="1" smtClean="0"/>
              <a:t>the</a:t>
            </a:r>
            <a:r>
              <a:rPr lang="nl-BE" baseline="0" dirty="0" smtClean="0"/>
              <a:t> </a:t>
            </a:r>
            <a:r>
              <a:rPr lang="nl-BE" baseline="0" dirty="0" err="1" smtClean="0"/>
              <a:t>problem</a:t>
            </a:r>
            <a:r>
              <a:rPr lang="nl-BE" baseline="0" dirty="0" smtClean="0"/>
              <a:t> a quasi-1D </a:t>
            </a:r>
            <a:r>
              <a:rPr lang="nl-BE" baseline="0" dirty="0" err="1" smtClean="0"/>
              <a:t>problem</a:t>
            </a:r>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10</a:t>
            </a:fld>
            <a:endParaRPr lang="nl-NL"/>
          </a:p>
        </p:txBody>
      </p:sp>
    </p:spTree>
    <p:extLst>
      <p:ext uri="{BB962C8B-B14F-4D97-AF65-F5344CB8AC3E}">
        <p14:creationId xmlns:p14="http://schemas.microsoft.com/office/powerpoint/2010/main" val="4137502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91124"/>
            <a:ext cx="9154800" cy="1668844"/>
          </a:xfrm>
          <a:prstGeom prst="rect">
            <a:avLst/>
          </a:prstGeom>
        </p:spPr>
      </p:pic>
      <p:sp>
        <p:nvSpPr>
          <p:cNvPr id="2" name="Titel 1"/>
          <p:cNvSpPr>
            <a:spLocks noGrp="1"/>
          </p:cNvSpPr>
          <p:nvPr>
            <p:ph type="ctrTitle"/>
          </p:nvPr>
        </p:nvSpPr>
        <p:spPr>
          <a:xfrm>
            <a:off x="539750" y="1196975"/>
            <a:ext cx="8064500" cy="2160017"/>
          </a:xfrm>
        </p:spPr>
        <p:txBody>
          <a:bodyPr lIns="72000" rIns="72000" anchor="b" anchorCtr="0">
            <a:noAutofit/>
          </a:bodyPr>
          <a:lstStyle>
            <a:lvl1pPr algn="l">
              <a:defRPr sz="3600" b="1">
                <a:solidFill>
                  <a:schemeClr val="tx2"/>
                </a:solidFill>
              </a:defRPr>
            </a:lvl1pPr>
          </a:lstStyle>
          <a:p>
            <a:r>
              <a:rPr lang="en-US" dirty="0" smtClean="0"/>
              <a:t>Click to edit Master title style</a:t>
            </a:r>
            <a:endParaRPr lang="en-GB" noProof="0" dirty="0"/>
          </a:p>
        </p:txBody>
      </p:sp>
      <p:sp>
        <p:nvSpPr>
          <p:cNvPr id="3" name="Ondertitel 2"/>
          <p:cNvSpPr>
            <a:spLocks noGrp="1"/>
          </p:cNvSpPr>
          <p:nvPr>
            <p:ph type="subTitle" idx="1"/>
          </p:nvPr>
        </p:nvSpPr>
        <p:spPr>
          <a:xfrm>
            <a:off x="539750" y="3645024"/>
            <a:ext cx="8064500" cy="1656184"/>
          </a:xfrm>
        </p:spPr>
        <p:txBody>
          <a:bodyPr lIns="72000" rIns="72000">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6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spTree>
    <p:extLst>
      <p:ext uri="{BB962C8B-B14F-4D97-AF65-F5344CB8AC3E}">
        <p14:creationId xmlns:p14="http://schemas.microsoft.com/office/powerpoint/2010/main" val="196294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8FF760A7-6202-4C5B-B798-73425609F823}" type="datetime1">
              <a:rPr lang="nl-NL" smtClean="0"/>
              <a:t>17-5-2016</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290284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full page">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858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a:p>
            <a:endParaRPr lang="nl-NL" dirty="0"/>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0B5B9C03-3D12-4CEF-B48A-0BFA09CB6C9F}" type="datetime1">
              <a:rPr lang="nl-NL" smtClean="0"/>
              <a:t>17-5-2016</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8"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text</a:t>
            </a:r>
            <a:endParaRPr lang="nl-NL" dirty="0"/>
          </a:p>
        </p:txBody>
      </p:sp>
    </p:spTree>
    <p:extLst>
      <p:ext uri="{BB962C8B-B14F-4D97-AF65-F5344CB8AC3E}">
        <p14:creationId xmlns:p14="http://schemas.microsoft.com/office/powerpoint/2010/main" val="116815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en afbeelding recht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8FF760A7-6202-4C5B-B798-73425609F823}" type="datetime1">
              <a:rPr lang="nl-NL" smtClean="0"/>
              <a:t>17-5-2016</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11" name="Titel 1"/>
          <p:cNvSpPr>
            <a:spLocks noGrp="1"/>
          </p:cNvSpPr>
          <p:nvPr>
            <p:ph type="title"/>
          </p:nvPr>
        </p:nvSpPr>
        <p:spPr>
          <a:xfrm>
            <a:off x="540000" y="360000"/>
            <a:ext cx="3960000" cy="936105"/>
          </a:xfrm>
        </p:spPr>
        <p:txBody>
          <a:bodyPr/>
          <a:lstStyle/>
          <a:p>
            <a:r>
              <a:rPr lang="en-US" dirty="0" smtClean="0"/>
              <a:t>Click to edit Master title style</a:t>
            </a:r>
            <a:endParaRPr lang="nl-NL" dirty="0"/>
          </a:p>
        </p:txBody>
      </p:sp>
      <p:sp>
        <p:nvSpPr>
          <p:cNvPr id="13" name="Tijdelijke aanduiding voor inhoud 2"/>
          <p:cNvSpPr>
            <a:spLocks noGrp="1"/>
          </p:cNvSpPr>
          <p:nvPr>
            <p:ph sz="half" idx="14"/>
          </p:nvPr>
        </p:nvSpPr>
        <p:spPr>
          <a:xfrm>
            <a:off x="540000" y="1440000"/>
            <a:ext cx="3960242" cy="486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392985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17-5-2016</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8" name="Titel 1"/>
          <p:cNvSpPr>
            <a:spLocks noGrp="1"/>
          </p:cNvSpPr>
          <p:nvPr>
            <p:ph type="title"/>
          </p:nvPr>
        </p:nvSpPr>
        <p:spPr>
          <a:xfrm>
            <a:off x="4860000" y="360000"/>
            <a:ext cx="3960000" cy="936105"/>
          </a:xfrm>
        </p:spPr>
        <p:txBody>
          <a:bodyPr/>
          <a:lstStyle/>
          <a:p>
            <a:r>
              <a:rPr lang="en-US" dirty="0" smtClean="0"/>
              <a:t>Click to edit Master title style</a:t>
            </a:r>
            <a:endParaRPr lang="nl-NL" dirty="0"/>
          </a:p>
        </p:txBody>
      </p:sp>
      <p:sp>
        <p:nvSpPr>
          <p:cNvPr id="9" name="Tijdelijke aanduiding voor inhoud 2"/>
          <p:cNvSpPr>
            <a:spLocks noGrp="1"/>
          </p:cNvSpPr>
          <p:nvPr>
            <p:ph sz="half" idx="14"/>
          </p:nvPr>
        </p:nvSpPr>
        <p:spPr>
          <a:xfrm>
            <a:off x="4860000" y="1440000"/>
            <a:ext cx="3960242" cy="468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186305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a:lvl1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endParaRPr lang="nl-NL" dirty="0"/>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smtClean="0"/>
              <a:t>Copy the large, bleu </a:t>
            </a:r>
            <a:r>
              <a:rPr lang="nl-BE" dirty="0" err="1" smtClean="0"/>
              <a:t>curved</a:t>
            </a:r>
            <a:r>
              <a:rPr lang="nl-BE" dirty="0" smtClean="0"/>
              <a:t> logo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a:p>
        </p:txBody>
      </p:sp>
      <p:sp>
        <p:nvSpPr>
          <p:cNvPr id="2"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1">
                <a:solidFill>
                  <a:schemeClr val="bg1"/>
                </a:solidFill>
              </a:defRPr>
            </a:lvl1pPr>
          </a:lstStyle>
          <a:p>
            <a:r>
              <a:rPr lang="en-US" dirty="0" smtClean="0"/>
              <a:t>Click to edit Master title style</a:t>
            </a:r>
            <a:endParaRPr lang="nl-NL" dirty="0"/>
          </a:p>
        </p:txBody>
      </p:sp>
      <p:sp>
        <p:nvSpPr>
          <p:cNvPr id="3" name="Ondertitel 2"/>
          <p:cNvSpPr>
            <a:spLocks noGrp="1"/>
          </p:cNvSpPr>
          <p:nvPr>
            <p:ph type="subTitle" idx="1" hasCustomPrompt="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endParaRPr lang="nl-NL" dirty="0" smtClean="0"/>
          </a:p>
        </p:txBody>
      </p:sp>
    </p:spTree>
    <p:extLst>
      <p:ext uri="{BB962C8B-B14F-4D97-AF65-F5344CB8AC3E}">
        <p14:creationId xmlns:p14="http://schemas.microsoft.com/office/powerpoint/2010/main" val="108234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1700808"/>
            <a:ext cx="8064500" cy="1656184"/>
          </a:xfrm>
        </p:spPr>
        <p:txBody>
          <a:bodyPr lIns="72000" rIns="72000" anchor="b" anchorCtr="0">
            <a:noAutofit/>
          </a:bodyPr>
          <a:lstStyle>
            <a:lvl1pPr algn="l">
              <a:defRPr sz="3600" b="1" cap="none"/>
            </a:lvl1pPr>
          </a:lstStyle>
          <a:p>
            <a:r>
              <a:rPr lang="en-US" dirty="0" smtClean="0"/>
              <a:t>Click to edit Master title style</a:t>
            </a:r>
            <a:endParaRPr lang="nl-NL" dirty="0"/>
          </a:p>
        </p:txBody>
      </p:sp>
      <p:sp>
        <p:nvSpPr>
          <p:cNvPr id="3" name="Tijdelijke aanduiding voor tekst 2"/>
          <p:cNvSpPr>
            <a:spLocks noGrp="1"/>
          </p:cNvSpPr>
          <p:nvPr>
            <p:ph type="body" idx="1"/>
          </p:nvPr>
        </p:nvSpPr>
        <p:spPr>
          <a:xfrm>
            <a:off x="539750" y="1196975"/>
            <a:ext cx="8064500" cy="503833"/>
          </a:xfrm>
        </p:spPr>
        <p:txBody>
          <a:bodyPr lIns="72000" rIns="72000" anchor="b">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endParaRPr lang="nl-NL" dirty="0" smtClean="0"/>
          </a:p>
        </p:txBody>
      </p:sp>
      <p:sp>
        <p:nvSpPr>
          <p:cNvPr id="4" name="Tijdelijke aanduiding voor datum 3"/>
          <p:cNvSpPr>
            <a:spLocks noGrp="1"/>
          </p:cNvSpPr>
          <p:nvPr>
            <p:ph type="dt" sz="half" idx="10"/>
          </p:nvPr>
        </p:nvSpPr>
        <p:spPr/>
        <p:txBody>
          <a:bodyPr/>
          <a:lstStyle/>
          <a:p>
            <a:fld id="{6C413591-0879-46AD-9582-0D174F07BD07}" type="datetime1">
              <a:rPr lang="nl-NL" smtClean="0"/>
              <a:t>17-5-2016</a:t>
            </a:fld>
            <a:endParaRPr lang="nl-NL"/>
          </a:p>
        </p:txBody>
      </p:sp>
      <p:sp>
        <p:nvSpPr>
          <p:cNvPr id="5" name="Tijdelijke aanduiding voor voettekst 4"/>
          <p:cNvSpPr>
            <a:spLocks noGrp="1"/>
          </p:cNvSpPr>
          <p:nvPr>
            <p:ph type="ftr" sz="quarter" idx="11"/>
          </p:nvPr>
        </p:nvSpPr>
        <p:spPr/>
        <p:txBody>
          <a:bodyPr/>
          <a:lstStyle/>
          <a:p>
            <a:r>
              <a:rPr lang="nl-NL" smtClean="0"/>
              <a:t>presentation sample</a:t>
            </a:r>
            <a:endParaRPr lang="nl-NL"/>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341775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GB" noProof="0" dirty="0" smtClean="0"/>
              <a:t>Click to edit Master title style</a:t>
            </a:r>
            <a:endParaRPr lang="en-GB" noProof="0" dirty="0"/>
          </a:p>
        </p:txBody>
      </p:sp>
      <p:sp>
        <p:nvSpPr>
          <p:cNvPr id="3" name="Tijdelijke aanduiding voor inhoud 2"/>
          <p:cNvSpPr>
            <a:spLocks noGrp="1"/>
          </p:cNvSpPr>
          <p:nvPr>
            <p:ph idx="1"/>
          </p:nvPr>
        </p:nvSpPr>
        <p:spPr>
          <a:xfrm>
            <a:off x="539552" y="1196976"/>
            <a:ext cx="8064896" cy="4895850"/>
          </a:xfrm>
        </p:spPr>
        <p:txBody>
          <a:bodyPr/>
          <a:lstStyle>
            <a:lvl2pPr marL="216000" indent="-216000">
              <a:defRPr sz="2600"/>
            </a:lvl2pPr>
            <a:lvl3pPr marL="576000" indent="-216000">
              <a:defRPr sz="2400"/>
            </a:lvl3pPr>
            <a:lvl4pPr marL="936000" indent="-216000">
              <a:defRPr sz="2200"/>
            </a:lvl4pPr>
            <a:lvl5pPr marL="1296000" indent="-216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ijdelijke aanduiding voor datum 3"/>
          <p:cNvSpPr>
            <a:spLocks noGrp="1"/>
          </p:cNvSpPr>
          <p:nvPr>
            <p:ph type="dt" sz="half" idx="10"/>
          </p:nvPr>
        </p:nvSpPr>
        <p:spPr/>
        <p:txBody>
          <a:bodyPr/>
          <a:lstStyle/>
          <a:p>
            <a:fld id="{BD8C246D-1F25-4C30-8500-32DDE63D39AA}" type="datetime1">
              <a:rPr lang="nl-NL" smtClean="0"/>
              <a:t>17-5-2016</a:t>
            </a:fld>
            <a:endParaRPr lang="nl-NL" dirty="0"/>
          </a:p>
        </p:txBody>
      </p:sp>
      <p:sp>
        <p:nvSpPr>
          <p:cNvPr id="5" name="Tijdelijke aanduiding voor voettekst 4"/>
          <p:cNvSpPr>
            <a:spLocks noGrp="1"/>
          </p:cNvSpPr>
          <p:nvPr>
            <p:ph type="ftr" sz="quarter" idx="11"/>
          </p:nvPr>
        </p:nvSpPr>
        <p:spPr/>
        <p:txBody>
          <a:bodyPr/>
          <a:lstStyle/>
          <a:p>
            <a:r>
              <a:rPr lang="nl-NL" smtClean="0"/>
              <a:t>presentation sample</a:t>
            </a:r>
            <a:endParaRPr lang="nl-NL"/>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361072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inhoud 2"/>
          <p:cNvSpPr>
            <a:spLocks noGrp="1"/>
          </p:cNvSpPr>
          <p:nvPr>
            <p:ph sz="half" idx="1"/>
          </p:nvPr>
        </p:nvSpPr>
        <p:spPr>
          <a:xfrm>
            <a:off x="539750"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ijdelijke aanduiding voor inhoud 3"/>
          <p:cNvSpPr>
            <a:spLocks noGrp="1"/>
          </p:cNvSpPr>
          <p:nvPr>
            <p:ph sz="half" idx="2"/>
          </p:nvPr>
        </p:nvSpPr>
        <p:spPr>
          <a:xfrm>
            <a:off x="4644008"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ijdelijke aanduiding voor datum 4"/>
          <p:cNvSpPr>
            <a:spLocks noGrp="1"/>
          </p:cNvSpPr>
          <p:nvPr>
            <p:ph type="dt" sz="half" idx="10"/>
          </p:nvPr>
        </p:nvSpPr>
        <p:spPr/>
        <p:txBody>
          <a:bodyPr/>
          <a:lstStyle/>
          <a:p>
            <a:fld id="{646FA1FB-674A-4817-9225-B8C94CE5BF52}" type="datetime1">
              <a:rPr lang="nl-NL" smtClean="0"/>
              <a:t>17-5-2016</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370242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ijdelijke aanduiding voor tekst 2"/>
          <p:cNvSpPr>
            <a:spLocks noGrp="1"/>
          </p:cNvSpPr>
          <p:nvPr>
            <p:ph type="body" idx="1" hasCustomPrompt="1"/>
          </p:nvPr>
        </p:nvSpPr>
        <p:spPr>
          <a:xfrm>
            <a:off x="539552" y="1196975"/>
            <a:ext cx="3957836"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endParaRPr lang="nl-NL" dirty="0" smtClean="0"/>
          </a:p>
        </p:txBody>
      </p:sp>
      <p:sp>
        <p:nvSpPr>
          <p:cNvPr id="4" name="Tijdelijke aanduiding voor inhoud 3"/>
          <p:cNvSpPr>
            <a:spLocks noGrp="1"/>
          </p:cNvSpPr>
          <p:nvPr>
            <p:ph sz="half" idx="2"/>
          </p:nvPr>
        </p:nvSpPr>
        <p:spPr>
          <a:xfrm>
            <a:off x="539552" y="2060848"/>
            <a:ext cx="3957836"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smtClean="0"/>
          </a:p>
        </p:txBody>
      </p:sp>
      <p:sp>
        <p:nvSpPr>
          <p:cNvPr id="5" name="Tijdelijke aanduiding voor tekst 4"/>
          <p:cNvSpPr>
            <a:spLocks noGrp="1"/>
          </p:cNvSpPr>
          <p:nvPr>
            <p:ph type="body" sz="quarter" idx="3" hasCustomPrompt="1"/>
          </p:nvPr>
        </p:nvSpPr>
        <p:spPr>
          <a:xfrm>
            <a:off x="4645025" y="1196975"/>
            <a:ext cx="3959225"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endParaRPr lang="nl-NL" dirty="0" smtClean="0"/>
          </a:p>
        </p:txBody>
      </p:sp>
      <p:sp>
        <p:nvSpPr>
          <p:cNvPr id="6" name="Tijdelijke aanduiding voor inhoud 5"/>
          <p:cNvSpPr>
            <a:spLocks noGrp="1"/>
          </p:cNvSpPr>
          <p:nvPr>
            <p:ph sz="quarter" idx="4"/>
          </p:nvPr>
        </p:nvSpPr>
        <p:spPr>
          <a:xfrm>
            <a:off x="4645025" y="2060848"/>
            <a:ext cx="3959225"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smtClean="0"/>
          </a:p>
        </p:txBody>
      </p:sp>
      <p:sp>
        <p:nvSpPr>
          <p:cNvPr id="7" name="Tijdelijke aanduiding voor datum 6"/>
          <p:cNvSpPr>
            <a:spLocks noGrp="1"/>
          </p:cNvSpPr>
          <p:nvPr>
            <p:ph type="dt" sz="half" idx="10"/>
          </p:nvPr>
        </p:nvSpPr>
        <p:spPr/>
        <p:txBody>
          <a:bodyPr/>
          <a:lstStyle/>
          <a:p>
            <a:fld id="{B04E5F3B-B7AE-4DB5-9A74-D9CE43F9D19A}" type="datetime1">
              <a:rPr lang="nl-NL" smtClean="0"/>
              <a:t>17-5-2016</a:t>
            </a:fld>
            <a:endParaRPr lang="nl-NL"/>
          </a:p>
        </p:txBody>
      </p:sp>
      <p:sp>
        <p:nvSpPr>
          <p:cNvPr id="8" name="Tijdelijke aanduiding voor voettekst 7"/>
          <p:cNvSpPr>
            <a:spLocks noGrp="1"/>
          </p:cNvSpPr>
          <p:nvPr>
            <p:ph type="ftr" sz="quarter" idx="11"/>
          </p:nvPr>
        </p:nvSpPr>
        <p:spPr/>
        <p:txBody>
          <a:bodyPr/>
          <a:lstStyle/>
          <a:p>
            <a:r>
              <a:rPr lang="nl-NL" smtClean="0"/>
              <a:t>presentation sample</a:t>
            </a:r>
            <a:endParaRPr lang="nl-NL"/>
          </a:p>
        </p:txBody>
      </p:sp>
      <p:sp>
        <p:nvSpPr>
          <p:cNvPr id="9" name="Tijdelijke aanduiding voor dianummer 8"/>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138713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datum 2"/>
          <p:cNvSpPr>
            <a:spLocks noGrp="1"/>
          </p:cNvSpPr>
          <p:nvPr>
            <p:ph type="dt" sz="half" idx="10"/>
          </p:nvPr>
        </p:nvSpPr>
        <p:spPr/>
        <p:txBody>
          <a:bodyPr/>
          <a:lstStyle/>
          <a:p>
            <a:fld id="{A84DE53C-CBC2-4D0D-BE79-AC7B9332A2E4}" type="datetime1">
              <a:rPr lang="nl-NL" smtClean="0"/>
              <a:t>17-5-2016</a:t>
            </a:fld>
            <a:endParaRPr lang="nl-NL"/>
          </a:p>
        </p:txBody>
      </p:sp>
      <p:sp>
        <p:nvSpPr>
          <p:cNvPr id="4" name="Tijdelijke aanduiding voor voettekst 3"/>
          <p:cNvSpPr>
            <a:spLocks noGrp="1"/>
          </p:cNvSpPr>
          <p:nvPr>
            <p:ph type="ftr" sz="quarter" idx="11"/>
          </p:nvPr>
        </p:nvSpPr>
        <p:spPr/>
        <p:txBody>
          <a:bodyPr/>
          <a:lstStyle/>
          <a:p>
            <a:r>
              <a:rPr lang="nl-NL" smtClean="0"/>
              <a:t>presentation sample</a:t>
            </a:r>
            <a:endParaRPr lang="nl-NL"/>
          </a:p>
        </p:txBody>
      </p:sp>
      <p:sp>
        <p:nvSpPr>
          <p:cNvPr id="5" name="Tijdelijke aanduiding voor dianummer 4"/>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285248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jdelijke aanduiding voor datum 1"/>
          <p:cNvSpPr>
            <a:spLocks noGrp="1"/>
          </p:cNvSpPr>
          <p:nvPr>
            <p:ph type="dt" sz="half" idx="10"/>
          </p:nvPr>
        </p:nvSpPr>
        <p:spPr/>
        <p:txBody>
          <a:bodyPr/>
          <a:lstStyle/>
          <a:p>
            <a:fld id="{9C9D236E-6308-42DA-9521-065242E67706}" type="datetime1">
              <a:rPr lang="nl-NL" smtClean="0"/>
              <a:t>17-5-2016</a:t>
            </a:fld>
            <a:endParaRPr lang="nl-NL"/>
          </a:p>
        </p:txBody>
      </p:sp>
      <p:sp>
        <p:nvSpPr>
          <p:cNvPr id="3" name="Tijdelijke aanduiding voor voettekst 2"/>
          <p:cNvSpPr>
            <a:spLocks noGrp="1"/>
          </p:cNvSpPr>
          <p:nvPr>
            <p:ph type="ftr" sz="quarter" idx="11"/>
          </p:nvPr>
        </p:nvSpPr>
        <p:spPr/>
        <p:txBody>
          <a:bodyPr/>
          <a:lstStyle/>
          <a:p>
            <a:r>
              <a:rPr lang="nl-NL" smtClean="0"/>
              <a:t>presentation sample</a:t>
            </a:r>
            <a:endParaRPr lang="nl-NL"/>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242466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en-US" dirty="0" smtClean="0"/>
              <a:t>Click to edit Master title style</a:t>
            </a:r>
            <a:endParaRPr lang="nl-NL" dirty="0"/>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nl-NL" dirty="0" smtClean="0"/>
          </a:p>
        </p:txBody>
      </p:sp>
      <p:sp>
        <p:nvSpPr>
          <p:cNvPr id="5" name="Tijdelijke aanduiding voor datum 4"/>
          <p:cNvSpPr>
            <a:spLocks noGrp="1"/>
          </p:cNvSpPr>
          <p:nvPr>
            <p:ph type="dt" sz="half" idx="10"/>
          </p:nvPr>
        </p:nvSpPr>
        <p:spPr/>
        <p:txBody>
          <a:bodyPr/>
          <a:lstStyle/>
          <a:p>
            <a:fld id="{987CDA56-D034-4608-9254-05EC00C23D20}" type="datetime1">
              <a:rPr lang="nl-NL" smtClean="0"/>
              <a:t>17-5-2016</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en-US" dirty="0" smtClean="0"/>
              <a:t>Click on the pictogram to insert an illustration, a graph, a table or a movie</a:t>
            </a:r>
          </a:p>
        </p:txBody>
      </p:sp>
    </p:spTree>
    <p:extLst>
      <p:ext uri="{BB962C8B-B14F-4D97-AF65-F5344CB8AC3E}">
        <p14:creationId xmlns:p14="http://schemas.microsoft.com/office/powerpoint/2010/main" val="1002059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9552" y="116632"/>
            <a:ext cx="8064896" cy="936105"/>
          </a:xfrm>
          <a:prstGeom prst="rect">
            <a:avLst/>
          </a:prstGeom>
        </p:spPr>
        <p:txBody>
          <a:bodyPr vert="horz" lIns="0" tIns="36000" rIns="0" bIns="36000" rtlCol="0" anchor="ctr">
            <a:normAutofit/>
          </a:bodyPr>
          <a:lstStyle/>
          <a:p>
            <a:r>
              <a:rPr lang="en-US" noProof="0" dirty="0" smtClean="0"/>
              <a:t>Click to edit Master title style</a:t>
            </a:r>
            <a:endParaRPr lang="en-GB" noProof="0" dirty="0"/>
          </a:p>
        </p:txBody>
      </p:sp>
      <p:sp>
        <p:nvSpPr>
          <p:cNvPr id="3" name="Tijdelijke aanduiding voor tekst 2"/>
          <p:cNvSpPr>
            <a:spLocks noGrp="1"/>
          </p:cNvSpPr>
          <p:nvPr>
            <p:ph type="body" idx="1"/>
          </p:nvPr>
        </p:nvSpPr>
        <p:spPr>
          <a:xfrm>
            <a:off x="539552" y="1196976"/>
            <a:ext cx="8064896" cy="4895850"/>
          </a:xfrm>
          <a:prstGeom prst="rect">
            <a:avLst/>
          </a:prstGeom>
        </p:spPr>
        <p:txBody>
          <a:bodyPr vert="horz" lIns="0" tIns="36000" rIns="0" bIns="36000" rtlCol="0">
            <a:noAutofit/>
          </a:bodyPr>
          <a:lstStyle/>
          <a:p>
            <a:pPr lvl="0"/>
            <a:r>
              <a:rPr lang="en-US" dirty="0" smtClean="0"/>
              <a:t>Click to edit Master text style</a:t>
            </a:r>
            <a:r>
              <a:rPr lang="en-GB" noProof="0" dirty="0" smtClean="0"/>
              <a:t>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Tijdelijke aanduiding voor datum 3"/>
          <p:cNvSpPr>
            <a:spLocks noGrp="1"/>
          </p:cNvSpPr>
          <p:nvPr>
            <p:ph type="dt" sz="half" idx="2"/>
          </p:nvPr>
        </p:nvSpPr>
        <p:spPr>
          <a:xfrm>
            <a:off x="7236296" y="6327740"/>
            <a:ext cx="1008112" cy="227082"/>
          </a:xfrm>
          <a:prstGeom prst="rect">
            <a:avLst/>
          </a:prstGeom>
        </p:spPr>
        <p:txBody>
          <a:bodyPr vert="horz" lIns="91440" tIns="45720" rIns="91440" bIns="45720" rtlCol="0" anchor="ctr"/>
          <a:lstStyle>
            <a:lvl1pPr algn="r">
              <a:defRPr sz="1200">
                <a:solidFill>
                  <a:schemeClr val="bg1"/>
                </a:solidFill>
              </a:defRPr>
            </a:lvl1pPr>
          </a:lstStyle>
          <a:p>
            <a:fld id="{81387B45-9DD3-490C-941E-7E9FB03FF3E2}" type="datetime1">
              <a:rPr lang="nl-NL" smtClean="0"/>
              <a:t>17-5-2016</a:t>
            </a:fld>
            <a:endParaRPr lang="nl-NL" dirty="0"/>
          </a:p>
        </p:txBody>
      </p:sp>
      <p:sp>
        <p:nvSpPr>
          <p:cNvPr id="5" name="Tijdelijke aanduiding voor voettekst 4"/>
          <p:cNvSpPr>
            <a:spLocks noGrp="1"/>
          </p:cNvSpPr>
          <p:nvPr>
            <p:ph type="ftr" sz="quarter" idx="3"/>
          </p:nvPr>
        </p:nvSpPr>
        <p:spPr>
          <a:xfrm>
            <a:off x="5220072" y="6562118"/>
            <a:ext cx="3024336" cy="207188"/>
          </a:xfrm>
          <a:prstGeom prst="rect">
            <a:avLst/>
          </a:prstGeom>
        </p:spPr>
        <p:txBody>
          <a:bodyPr vert="horz" lIns="91440" tIns="45720" rIns="91440" bIns="45720" rtlCol="0" anchor="ctr"/>
          <a:lstStyle>
            <a:lvl1pPr algn="r">
              <a:defRPr sz="1200">
                <a:solidFill>
                  <a:schemeClr val="bg1"/>
                </a:solidFill>
              </a:defRPr>
            </a:lvl1pPr>
          </a:lstStyle>
          <a:p>
            <a:r>
              <a:rPr lang="nl-NL" smtClean="0"/>
              <a:t>presentation sample</a:t>
            </a:r>
            <a:endParaRPr lang="nl-NL" dirty="0"/>
          </a:p>
        </p:txBody>
      </p:sp>
      <p:sp>
        <p:nvSpPr>
          <p:cNvPr id="6" name="Tijdelijke aanduiding voor dianummer 5"/>
          <p:cNvSpPr>
            <a:spLocks noGrp="1"/>
          </p:cNvSpPr>
          <p:nvPr>
            <p:ph type="sldNum" sz="quarter" idx="4"/>
          </p:nvPr>
        </p:nvSpPr>
        <p:spPr>
          <a:xfrm>
            <a:off x="-4356" y="6602881"/>
            <a:ext cx="461556" cy="257295"/>
          </a:xfrm>
          <a:prstGeom prst="rect">
            <a:avLst/>
          </a:prstGeom>
        </p:spPr>
        <p:txBody>
          <a:bodyPr vert="horz" lIns="91440" tIns="45720" rIns="91440" bIns="45720" rtlCol="0" anchor="ctr"/>
          <a:lstStyle>
            <a:lvl1pPr algn="r">
              <a:defRPr sz="1200">
                <a:solidFill>
                  <a:schemeClr val="bg1"/>
                </a:solidFill>
              </a:defRPr>
            </a:lvl1pPr>
          </a:lstStyle>
          <a:p>
            <a:fld id="{3B032377-C103-4EFE-98C1-80A6E5A7472A}" type="slidenum">
              <a:rPr lang="nl-NL" smtClean="0"/>
              <a:pPr/>
              <a:t>‹nr.›</a:t>
            </a:fld>
            <a:endParaRPr lang="nl-NL" dirty="0"/>
          </a:p>
        </p:txBody>
      </p:sp>
    </p:spTree>
    <p:extLst>
      <p:ext uri="{BB962C8B-B14F-4D97-AF65-F5344CB8AC3E}">
        <p14:creationId xmlns:p14="http://schemas.microsoft.com/office/powerpoint/2010/main" val="260896068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52" r:id="rId5"/>
    <p:sldLayoutId id="2147483653" r:id="rId6"/>
    <p:sldLayoutId id="2147483654" r:id="rId7"/>
    <p:sldLayoutId id="2147483655" r:id="rId8"/>
    <p:sldLayoutId id="2147483657" r:id="rId9"/>
    <p:sldLayoutId id="2147483664" r:id="rId10"/>
    <p:sldLayoutId id="2147483660" r:id="rId11"/>
    <p:sldLayoutId id="2147483662" r:id="rId12"/>
    <p:sldLayoutId id="2147483663"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712788" indent="-28575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2pPr>
      <a:lvl3pPr marL="1084263" indent="-2286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3pPr>
      <a:lvl4pPr marL="1433513"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4pPr>
      <a:lvl5pPr marL="179705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5.xml"/><Relationship Id="rId7" Type="http://schemas.openxmlformats.org/officeDocument/2006/relationships/image" Target="../media/image3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notesSlide" Target="../notesSlides/notesSlide7.xml"/><Relationship Id="rId12" Type="http://schemas.openxmlformats.org/officeDocument/2006/relationships/image" Target="../media/image1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4.xml"/><Relationship Id="rId11" Type="http://schemas.openxmlformats.org/officeDocument/2006/relationships/image" Target="../media/image17.png"/><Relationship Id="rId5" Type="http://schemas.openxmlformats.org/officeDocument/2006/relationships/tags" Target="../tags/tag5.xml"/><Relationship Id="rId10" Type="http://schemas.openxmlformats.org/officeDocument/2006/relationships/image" Target="../media/image16.png"/><Relationship Id="rId4" Type="http://schemas.openxmlformats.org/officeDocument/2006/relationships/tags" Target="../tags/tag4.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tags" Target="../tags/tag8.xml"/><Relationship Id="rId7" Type="http://schemas.openxmlformats.org/officeDocument/2006/relationships/notesSlide" Target="../notesSlides/notesSlide8.xml"/><Relationship Id="rId12"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4.xml"/><Relationship Id="rId11" Type="http://schemas.openxmlformats.org/officeDocument/2006/relationships/image" Target="../media/image22.png"/><Relationship Id="rId5" Type="http://schemas.openxmlformats.org/officeDocument/2006/relationships/tags" Target="../tags/tag10.xml"/><Relationship Id="rId10" Type="http://schemas.openxmlformats.org/officeDocument/2006/relationships/image" Target="../media/image21.png"/><Relationship Id="rId4" Type="http://schemas.openxmlformats.org/officeDocument/2006/relationships/tags" Target="../tags/tag9.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67544" y="662799"/>
            <a:ext cx="8064500" cy="2160017"/>
          </a:xfrm>
        </p:spPr>
        <p:txBody>
          <a:bodyPr/>
          <a:lstStyle/>
          <a:p>
            <a:pPr algn="ctr"/>
            <a:r>
              <a:rPr lang="nl-BE" sz="3200" b="0" dirty="0" err="1" smtClean="0"/>
              <a:t>Soliton-core</a:t>
            </a:r>
            <a:r>
              <a:rPr lang="nl-BE" sz="3200" b="0" dirty="0" smtClean="0"/>
              <a:t> </a:t>
            </a:r>
            <a:r>
              <a:rPr lang="nl-BE" sz="3200" b="0" dirty="0" err="1" smtClean="0"/>
              <a:t>filling</a:t>
            </a:r>
            <a:r>
              <a:rPr lang="nl-BE" sz="3200" b="0" dirty="0" smtClean="0"/>
              <a:t> in </a:t>
            </a:r>
            <a:r>
              <a:rPr lang="nl-BE" sz="3200" b="0" dirty="0" err="1" smtClean="0"/>
              <a:t>superfluid</a:t>
            </a:r>
            <a:r>
              <a:rPr lang="nl-BE" sz="3200" b="0" dirty="0" smtClean="0"/>
              <a:t> Fermi </a:t>
            </a:r>
            <a:r>
              <a:rPr lang="nl-BE" sz="3200" b="0" dirty="0" err="1" smtClean="0"/>
              <a:t>gases</a:t>
            </a:r>
            <a:r>
              <a:rPr lang="nl-BE" sz="3200" b="0" dirty="0" smtClean="0"/>
              <a:t> </a:t>
            </a:r>
            <a:r>
              <a:rPr lang="en-US" sz="3200" b="0" dirty="0" smtClean="0"/>
              <a:t>with</a:t>
            </a:r>
            <a:r>
              <a:rPr lang="nl-BE" sz="3200" b="0" dirty="0" smtClean="0"/>
              <a:t> spin </a:t>
            </a:r>
            <a:r>
              <a:rPr lang="nl-BE" sz="3200" b="0" dirty="0" err="1" smtClean="0"/>
              <a:t>imbalance</a:t>
            </a:r>
            <a:endParaRPr lang="nl-NL" sz="3200" b="0" dirty="0"/>
          </a:p>
        </p:txBody>
      </p:sp>
      <p:sp>
        <p:nvSpPr>
          <p:cNvPr id="8" name="Ondertitel 7"/>
          <p:cNvSpPr>
            <a:spLocks noGrp="1"/>
          </p:cNvSpPr>
          <p:nvPr>
            <p:ph type="subTitle" idx="1"/>
          </p:nvPr>
        </p:nvSpPr>
        <p:spPr>
          <a:xfrm>
            <a:off x="107504" y="5301208"/>
            <a:ext cx="8064500" cy="720080"/>
          </a:xfrm>
        </p:spPr>
        <p:txBody>
          <a:bodyPr/>
          <a:lstStyle/>
          <a:p>
            <a:r>
              <a:rPr lang="nl-BE" sz="2000" dirty="0" err="1" smtClean="0">
                <a:solidFill>
                  <a:schemeClr val="tx1"/>
                </a:solidFill>
              </a:rPr>
              <a:t>Collaboration</a:t>
            </a:r>
            <a:r>
              <a:rPr lang="nl-BE" sz="2000" dirty="0" smtClean="0">
                <a:solidFill>
                  <a:schemeClr val="tx1"/>
                </a:solidFill>
              </a:rPr>
              <a:t> </a:t>
            </a:r>
            <a:r>
              <a:rPr lang="nl-BE" sz="2000" dirty="0" err="1" smtClean="0">
                <a:solidFill>
                  <a:schemeClr val="tx1"/>
                </a:solidFill>
              </a:rPr>
              <a:t>with</a:t>
            </a:r>
            <a:r>
              <a:rPr lang="nl-BE" sz="2000" dirty="0" smtClean="0">
                <a:solidFill>
                  <a:schemeClr val="tx1"/>
                </a:solidFill>
              </a:rPr>
              <a:t>:</a:t>
            </a:r>
            <a:r>
              <a:rPr lang="nl-BE" sz="2000" dirty="0">
                <a:solidFill>
                  <a:schemeClr val="tx1"/>
                </a:solidFill>
              </a:rPr>
              <a:t> </a:t>
            </a:r>
            <a:r>
              <a:rPr lang="nl-BE" sz="2000" dirty="0" smtClean="0">
                <a:solidFill>
                  <a:schemeClr val="tx1"/>
                </a:solidFill>
              </a:rPr>
              <a:t>G. </a:t>
            </a:r>
            <a:r>
              <a:rPr lang="nl-BE" sz="2000" dirty="0" err="1" smtClean="0">
                <a:solidFill>
                  <a:schemeClr val="tx1"/>
                </a:solidFill>
              </a:rPr>
              <a:t>Lombardi</a:t>
            </a:r>
            <a:r>
              <a:rPr lang="nl-BE" sz="2000" dirty="0" smtClean="0">
                <a:solidFill>
                  <a:schemeClr val="tx1"/>
                </a:solidFill>
              </a:rPr>
              <a:t>, S.N. </a:t>
            </a:r>
            <a:r>
              <a:rPr lang="nl-BE" sz="2000" dirty="0" err="1" smtClean="0">
                <a:solidFill>
                  <a:schemeClr val="tx1"/>
                </a:solidFill>
              </a:rPr>
              <a:t>Klimin</a:t>
            </a:r>
            <a:r>
              <a:rPr lang="nl-BE" sz="2000" dirty="0">
                <a:solidFill>
                  <a:schemeClr val="tx1"/>
                </a:solidFill>
              </a:rPr>
              <a:t> </a:t>
            </a:r>
            <a:r>
              <a:rPr lang="nl-BE" sz="2000" dirty="0" smtClean="0">
                <a:solidFill>
                  <a:schemeClr val="tx1"/>
                </a:solidFill>
              </a:rPr>
              <a:t>&amp; J. </a:t>
            </a:r>
            <a:r>
              <a:rPr lang="nl-BE" sz="2000" dirty="0" err="1" smtClean="0">
                <a:solidFill>
                  <a:schemeClr val="tx1"/>
                </a:solidFill>
              </a:rPr>
              <a:t>Tempere</a:t>
            </a:r>
            <a:endParaRPr lang="nl-BE" sz="2000" dirty="0" smtClean="0">
              <a:solidFill>
                <a:schemeClr val="tx1"/>
              </a:solidFill>
            </a:endParaRPr>
          </a:p>
          <a:p>
            <a:endParaRPr lang="nl-BE" dirty="0" smtClean="0">
              <a:solidFill>
                <a:schemeClr val="tx1"/>
              </a:solidFill>
            </a:endParaRPr>
          </a:p>
          <a:p>
            <a:endParaRPr lang="nl-BE" dirty="0" smtClean="0">
              <a:solidFill>
                <a:schemeClr val="tx1"/>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757" y="605221"/>
            <a:ext cx="4104456" cy="606997"/>
          </a:xfrm>
          <a:prstGeom prst="rect">
            <a:avLst/>
          </a:prstGeom>
        </p:spPr>
      </p:pic>
      <p:sp>
        <p:nvSpPr>
          <p:cNvPr id="14" name="Titel 6"/>
          <p:cNvSpPr txBox="1">
            <a:spLocks/>
          </p:cNvSpPr>
          <p:nvPr/>
        </p:nvSpPr>
        <p:spPr>
          <a:xfrm>
            <a:off x="1661669" y="3041795"/>
            <a:ext cx="5680050" cy="436655"/>
          </a:xfrm>
          <a:prstGeom prst="rect">
            <a:avLst/>
          </a:prstGeom>
        </p:spPr>
        <p:txBody>
          <a:bodyPr vert="horz" lIns="72000" tIns="36000" rIns="72000" bIns="36000" rtlCol="0" anchor="b" anchorCtr="0">
            <a:noAutofit/>
          </a:bodyPr>
          <a:lstStyle>
            <a:lvl1pPr algn="l" defTabSz="914400" rtl="0" eaLnBrk="1" latinLnBrk="0" hangingPunct="1">
              <a:spcBef>
                <a:spcPct val="0"/>
              </a:spcBef>
              <a:buNone/>
              <a:defRPr sz="3600" b="1" kern="1200">
                <a:solidFill>
                  <a:schemeClr val="tx2"/>
                </a:solidFill>
                <a:latin typeface="+mj-lt"/>
                <a:ea typeface="+mj-ea"/>
                <a:cs typeface="+mj-cs"/>
              </a:defRPr>
            </a:lvl1pPr>
          </a:lstStyle>
          <a:p>
            <a:pPr algn="ctr"/>
            <a:r>
              <a:rPr lang="nl-BE" sz="2400" dirty="0" smtClean="0"/>
              <a:t>Wout Van Alphen</a:t>
            </a:r>
          </a:p>
        </p:txBody>
      </p:sp>
      <p:sp>
        <p:nvSpPr>
          <p:cNvPr id="15" name="Titel 6"/>
          <p:cNvSpPr txBox="1">
            <a:spLocks/>
          </p:cNvSpPr>
          <p:nvPr/>
        </p:nvSpPr>
        <p:spPr>
          <a:xfrm>
            <a:off x="1659769" y="3625356"/>
            <a:ext cx="5680050" cy="436655"/>
          </a:xfrm>
          <a:prstGeom prst="rect">
            <a:avLst/>
          </a:prstGeom>
        </p:spPr>
        <p:txBody>
          <a:bodyPr vert="horz" lIns="72000" tIns="36000" rIns="72000" bIns="36000" rtlCol="0" anchor="b" anchorCtr="0">
            <a:noAutofit/>
          </a:bodyPr>
          <a:lstStyle>
            <a:lvl1pPr algn="l" defTabSz="914400" rtl="0" eaLnBrk="1" latinLnBrk="0" hangingPunct="1">
              <a:spcBef>
                <a:spcPct val="0"/>
              </a:spcBef>
              <a:buNone/>
              <a:defRPr sz="3600" b="1" kern="1200">
                <a:solidFill>
                  <a:schemeClr val="tx2"/>
                </a:solidFill>
                <a:latin typeface="+mj-lt"/>
                <a:ea typeface="+mj-ea"/>
                <a:cs typeface="+mj-cs"/>
              </a:defRPr>
            </a:lvl1pPr>
          </a:lstStyle>
          <a:p>
            <a:pPr algn="ctr"/>
            <a:r>
              <a:rPr lang="nl-BE" sz="2000" b="0" dirty="0" smtClean="0"/>
              <a:t>May 18, 2016</a:t>
            </a:r>
          </a:p>
        </p:txBody>
      </p:sp>
    </p:spTree>
    <p:extLst>
      <p:ext uri="{BB962C8B-B14F-4D97-AF65-F5344CB8AC3E}">
        <p14:creationId xmlns:p14="http://schemas.microsoft.com/office/powerpoint/2010/main" val="294491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smtClean="0"/>
              <a:t>Solution </a:t>
            </a:r>
            <a:r>
              <a:rPr lang="nl-BE" sz="2800" dirty="0" err="1" smtClean="0"/>
              <a:t>for</a:t>
            </a:r>
            <a:r>
              <a:rPr lang="nl-BE" sz="2800" dirty="0" smtClean="0"/>
              <a:t> 1D </a:t>
            </a:r>
            <a:r>
              <a:rPr lang="nl-BE" sz="2800" dirty="0" err="1" smtClean="0"/>
              <a:t>dark</a:t>
            </a:r>
            <a:r>
              <a:rPr lang="nl-BE" sz="2800" dirty="0" smtClean="0"/>
              <a:t> </a:t>
            </a:r>
            <a:r>
              <a:rPr lang="nl-BE" sz="2800" dirty="0" err="1" smtClean="0"/>
              <a:t>soliton</a:t>
            </a:r>
            <a:endParaRPr lang="nl-BE" sz="2800" dirty="0"/>
          </a:p>
        </p:txBody>
      </p:sp>
      <p:sp>
        <p:nvSpPr>
          <p:cNvPr id="11" name="Tijdelijke aanduiding voor inhoud 10"/>
          <p:cNvSpPr>
            <a:spLocks noGrp="1"/>
          </p:cNvSpPr>
          <p:nvPr>
            <p:ph idx="1"/>
          </p:nvPr>
        </p:nvSpPr>
        <p:spPr/>
        <p:txBody>
          <a:bodyPr/>
          <a:lstStyle/>
          <a:p>
            <a:pPr lvl="1"/>
            <a:r>
              <a:rPr lang="nl-BE" sz="2000" i="1" dirty="0" err="1" smtClean="0"/>
              <a:t>Condition</a:t>
            </a:r>
            <a:r>
              <a:rPr lang="nl-BE" sz="2000" i="1" dirty="0" smtClean="0"/>
              <a:t>: </a:t>
            </a:r>
            <a:r>
              <a:rPr lang="nl-BE" sz="2000" dirty="0" err="1" smtClean="0"/>
              <a:t>the</a:t>
            </a:r>
            <a:r>
              <a:rPr lang="nl-BE" sz="2000" dirty="0" smtClean="0"/>
              <a:t> </a:t>
            </a:r>
            <a:r>
              <a:rPr lang="nl-BE" sz="2000" dirty="0" err="1" smtClean="0"/>
              <a:t>soliton</a:t>
            </a:r>
            <a:r>
              <a:rPr lang="nl-BE" sz="2000" dirty="0" smtClean="0"/>
              <a:t> </a:t>
            </a:r>
            <a:r>
              <a:rPr lang="nl-BE" sz="2000" dirty="0" err="1" smtClean="0"/>
              <a:t>keeps</a:t>
            </a:r>
            <a:r>
              <a:rPr lang="nl-BE" sz="2000" dirty="0" smtClean="0"/>
              <a:t> </a:t>
            </a:r>
            <a:r>
              <a:rPr lang="nl-BE" sz="2000" dirty="0" err="1" smtClean="0"/>
              <a:t>its</a:t>
            </a:r>
            <a:r>
              <a:rPr lang="nl-BE" sz="2000" dirty="0" smtClean="0"/>
              <a:t> </a:t>
            </a:r>
            <a:r>
              <a:rPr lang="nl-BE" sz="2000" dirty="0" err="1" smtClean="0"/>
              <a:t>shape</a:t>
            </a:r>
            <a:r>
              <a:rPr lang="nl-BE" sz="2000" dirty="0" smtClean="0"/>
              <a:t> as </a:t>
            </a:r>
            <a:r>
              <a:rPr lang="nl-BE" sz="2000" dirty="0" err="1" smtClean="0"/>
              <a:t>it</a:t>
            </a:r>
            <a:r>
              <a:rPr lang="nl-BE" sz="2000" dirty="0" smtClean="0"/>
              <a:t> moves at constant speed </a:t>
            </a:r>
            <a:r>
              <a:rPr lang="nl-BE" sz="2000" dirty="0" err="1" smtClean="0"/>
              <a:t>along</a:t>
            </a:r>
            <a:r>
              <a:rPr lang="nl-BE" sz="2000" dirty="0" smtClean="0"/>
              <a:t> </a:t>
            </a:r>
            <a:r>
              <a:rPr lang="nl-BE" sz="2000" dirty="0" err="1" smtClean="0"/>
              <a:t>the</a:t>
            </a:r>
            <a:r>
              <a:rPr lang="nl-BE" sz="2000" dirty="0" smtClean="0"/>
              <a:t> x </a:t>
            </a:r>
            <a:r>
              <a:rPr lang="nl-BE" sz="2000" dirty="0" err="1" smtClean="0"/>
              <a:t>direction</a:t>
            </a:r>
            <a:endParaRPr lang="nl-BE" sz="2000" i="1" dirty="0"/>
          </a:p>
          <a:p>
            <a:pPr marL="0" lvl="1" indent="0">
              <a:buNone/>
            </a:pPr>
            <a:endParaRPr lang="nl-BE" dirty="0"/>
          </a:p>
          <a:p>
            <a:pPr marL="0" lvl="1" indent="0">
              <a:buNone/>
            </a:pPr>
            <a:endParaRPr lang="nl-BE" dirty="0" smtClean="0"/>
          </a:p>
          <a:p>
            <a:pPr lvl="1"/>
            <a:r>
              <a:rPr lang="nl-BE" sz="2000" dirty="0" smtClean="0"/>
              <a:t>The </a:t>
            </a:r>
            <a:r>
              <a:rPr lang="nl-BE" sz="2000" dirty="0" err="1" smtClean="0"/>
              <a:t>Lagrangian</a:t>
            </a:r>
            <a:r>
              <a:rPr lang="nl-BE" sz="2000" dirty="0" smtClean="0"/>
              <a:t> </a:t>
            </a:r>
            <a:r>
              <a:rPr lang="nl-BE" sz="2000" dirty="0" err="1" smtClean="0"/>
              <a:t>density</a:t>
            </a:r>
            <a:r>
              <a:rPr lang="nl-BE" sz="2000" dirty="0" smtClean="0"/>
              <a:t> becomes</a:t>
            </a:r>
            <a:r>
              <a:rPr lang="nl-BE" sz="2000" baseline="30000" dirty="0"/>
              <a:t>1</a:t>
            </a:r>
            <a:endParaRPr lang="nl-BE" sz="2000" dirty="0"/>
          </a:p>
          <a:p>
            <a:pPr lvl="1"/>
            <a:endParaRPr lang="nl-BE" dirty="0" smtClean="0"/>
          </a:p>
          <a:p>
            <a:pPr lvl="1"/>
            <a:endParaRPr lang="nl-BE" dirty="0" smtClean="0"/>
          </a:p>
          <a:p>
            <a:pPr lvl="1"/>
            <a:endParaRPr lang="nl-BE" dirty="0"/>
          </a:p>
          <a:p>
            <a:pPr lvl="1"/>
            <a:r>
              <a:rPr lang="nl-BE" sz="2000" dirty="0" err="1" smtClean="0"/>
              <a:t>From</a:t>
            </a:r>
            <a:r>
              <a:rPr lang="nl-BE" sz="2000" dirty="0" smtClean="0"/>
              <a:t> </a:t>
            </a:r>
            <a:r>
              <a:rPr lang="nl-BE" sz="2000" dirty="0" err="1" smtClean="0"/>
              <a:t>this</a:t>
            </a:r>
            <a:r>
              <a:rPr lang="nl-BE" sz="2000" dirty="0" smtClean="0"/>
              <a:t> we </a:t>
            </a:r>
            <a:r>
              <a:rPr lang="nl-BE" sz="2000" dirty="0" err="1" smtClean="0"/>
              <a:t>obtain</a:t>
            </a:r>
            <a:r>
              <a:rPr lang="nl-BE" sz="2000" dirty="0" smtClean="0"/>
              <a:t> </a:t>
            </a:r>
            <a:r>
              <a:rPr lang="nl-BE" sz="2000" dirty="0" err="1" smtClean="0"/>
              <a:t>equations</a:t>
            </a:r>
            <a:r>
              <a:rPr lang="nl-BE" sz="2000" dirty="0" smtClean="0"/>
              <a:t> of motion </a:t>
            </a:r>
            <a:r>
              <a:rPr lang="nl-BE" sz="2000" dirty="0" err="1" smtClean="0"/>
              <a:t>for</a:t>
            </a:r>
            <a:r>
              <a:rPr lang="nl-BE" sz="2000" dirty="0" smtClean="0"/>
              <a:t> </a:t>
            </a:r>
            <a:r>
              <a:rPr lang="nl-BE" sz="2000" i="1" dirty="0" smtClean="0"/>
              <a:t>a(x)</a:t>
            </a:r>
            <a:r>
              <a:rPr lang="nl-BE" sz="2000" dirty="0" smtClean="0"/>
              <a:t> </a:t>
            </a:r>
            <a:r>
              <a:rPr lang="nl-BE" sz="2000" dirty="0" err="1" smtClean="0"/>
              <a:t>and</a:t>
            </a:r>
            <a:r>
              <a:rPr lang="nl-BE" sz="2000" dirty="0" smtClean="0"/>
              <a:t> </a:t>
            </a:r>
            <a:r>
              <a:rPr lang="el-GR" sz="2000" dirty="0" smtClean="0"/>
              <a:t>θ</a:t>
            </a:r>
            <a:r>
              <a:rPr lang="nl-BE" sz="2000" dirty="0" smtClean="0"/>
              <a:t>(x)</a:t>
            </a:r>
            <a:r>
              <a:rPr lang="nl-BE" dirty="0" smtClean="0"/>
              <a:t/>
            </a:r>
            <a:br>
              <a:rPr lang="nl-BE" dirty="0" smtClean="0"/>
            </a:br>
            <a:endParaRPr lang="nl-BE"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10</a:t>
            </a:fld>
            <a:endParaRPr lang="nl-NL"/>
          </a:p>
        </p:txBody>
      </p:sp>
      <p:pic>
        <p:nvPicPr>
          <p:cNvPr id="19" name="Afbeelding 1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39552" y="3502449"/>
            <a:ext cx="8125968" cy="664464"/>
          </a:xfrm>
          <a:prstGeom prst="rect">
            <a:avLst/>
          </a:prstGeom>
        </p:spPr>
      </p:pic>
      <p:sp>
        <p:nvSpPr>
          <p:cNvPr id="20" name="Rechthoek 19"/>
          <p:cNvSpPr/>
          <p:nvPr/>
        </p:nvSpPr>
        <p:spPr>
          <a:xfrm>
            <a:off x="337315" y="6183202"/>
            <a:ext cx="9036496" cy="338554"/>
          </a:xfrm>
          <a:prstGeom prst="rect">
            <a:avLst/>
          </a:prstGeom>
        </p:spPr>
        <p:txBody>
          <a:bodyPr wrap="square">
            <a:spAutoFit/>
          </a:bodyPr>
          <a:lstStyle/>
          <a:p>
            <a:r>
              <a:rPr lang="nl-BE" sz="1600" baseline="30000" dirty="0" smtClean="0"/>
              <a:t>1</a:t>
            </a:r>
            <a:r>
              <a:rPr lang="nl-BE" sz="1600" dirty="0" smtClean="0"/>
              <a:t>S</a:t>
            </a:r>
            <a:r>
              <a:rPr lang="nl-BE" sz="1600" dirty="0"/>
              <a:t>. N. </a:t>
            </a:r>
            <a:r>
              <a:rPr lang="nl-BE" sz="1600" dirty="0" err="1"/>
              <a:t>Klimin</a:t>
            </a:r>
            <a:r>
              <a:rPr lang="nl-BE" sz="1600" dirty="0"/>
              <a:t>, J. </a:t>
            </a:r>
            <a:r>
              <a:rPr lang="nl-BE" sz="1600" dirty="0" err="1" smtClean="0"/>
              <a:t>Tempere</a:t>
            </a:r>
            <a:r>
              <a:rPr lang="nl-BE" sz="1600" dirty="0"/>
              <a:t> </a:t>
            </a:r>
            <a:r>
              <a:rPr lang="nl-BE" sz="1600" dirty="0" err="1" smtClean="0"/>
              <a:t>and</a:t>
            </a:r>
            <a:r>
              <a:rPr lang="nl-BE" sz="1600" dirty="0" smtClean="0"/>
              <a:t> </a:t>
            </a:r>
            <a:r>
              <a:rPr lang="nl-BE" sz="1600" dirty="0"/>
              <a:t>J. T. </a:t>
            </a:r>
            <a:r>
              <a:rPr lang="nl-BE" sz="1600" dirty="0" err="1"/>
              <a:t>Devreese</a:t>
            </a:r>
            <a:r>
              <a:rPr lang="nl-BE" sz="1600" dirty="0"/>
              <a:t>, </a:t>
            </a:r>
            <a:r>
              <a:rPr lang="nl-BE" sz="1600" dirty="0" err="1" smtClean="0"/>
              <a:t>Phys</a:t>
            </a:r>
            <a:r>
              <a:rPr lang="nl-BE" sz="1600" dirty="0"/>
              <a:t>. </a:t>
            </a:r>
            <a:r>
              <a:rPr lang="nl-BE" sz="1600" dirty="0" err="1"/>
              <a:t>Rev</a:t>
            </a:r>
            <a:r>
              <a:rPr lang="nl-BE" sz="1600" dirty="0"/>
              <a:t>. A </a:t>
            </a:r>
            <a:r>
              <a:rPr lang="nl-BE" sz="1600" b="1" dirty="0"/>
              <a:t>90</a:t>
            </a:r>
            <a:r>
              <a:rPr lang="nl-BE" sz="1600" dirty="0"/>
              <a:t>, 053613 (2014</a:t>
            </a:r>
            <a:r>
              <a:rPr lang="nl-BE" sz="1600" dirty="0" smtClean="0"/>
              <a:t>)</a:t>
            </a:r>
            <a:endParaRPr lang="nl-BE" sz="1600" dirty="0">
              <a:latin typeface="Calibri" panose="020F0502020204030204" pitchFamily="34" charset="0"/>
            </a:endParaRPr>
          </a:p>
        </p:txBody>
      </p:sp>
      <p:pic>
        <p:nvPicPr>
          <p:cNvPr id="3" name="Afbeelding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87455" y="2060848"/>
            <a:ext cx="2569089" cy="295607"/>
          </a:xfrm>
          <a:prstGeom prst="rect">
            <a:avLst/>
          </a:prstGeom>
        </p:spPr>
      </p:pic>
    </p:spTree>
    <p:extLst>
      <p:ext uri="{BB962C8B-B14F-4D97-AF65-F5344CB8AC3E}">
        <p14:creationId xmlns:p14="http://schemas.microsoft.com/office/powerpoint/2010/main" val="273652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solidFill>
                  <a:srgbClr val="004466"/>
                </a:solidFill>
                <a:latin typeface="Calibri"/>
              </a:rPr>
              <a:t>Fermion</a:t>
            </a:r>
            <a:r>
              <a:rPr lang="nl-BE" sz="2800" dirty="0" smtClean="0">
                <a:solidFill>
                  <a:srgbClr val="004466"/>
                </a:solidFill>
                <a:latin typeface="Calibri"/>
              </a:rPr>
              <a:t> </a:t>
            </a:r>
            <a:r>
              <a:rPr lang="nl-BE" sz="2800" dirty="0" err="1" smtClean="0">
                <a:solidFill>
                  <a:srgbClr val="004466"/>
                </a:solidFill>
                <a:latin typeface="Calibri"/>
              </a:rPr>
              <a:t>density</a:t>
            </a:r>
            <a:r>
              <a:rPr lang="nl-BE" sz="2800" dirty="0" smtClean="0">
                <a:solidFill>
                  <a:srgbClr val="004466"/>
                </a:solidFill>
                <a:latin typeface="Calibri"/>
              </a:rPr>
              <a:t> profile</a:t>
            </a:r>
            <a:endParaRPr lang="nl-BE" sz="28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11</a:t>
            </a:fld>
            <a:endParaRPr lang="nl-NL"/>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06644"/>
            <a:ext cx="7469305" cy="4896544"/>
          </a:xfrm>
          <a:prstGeom prst="rect">
            <a:avLst/>
          </a:prstGeom>
        </p:spPr>
      </p:pic>
    </p:spTree>
    <p:extLst>
      <p:ext uri="{BB962C8B-B14F-4D97-AF65-F5344CB8AC3E}">
        <p14:creationId xmlns:p14="http://schemas.microsoft.com/office/powerpoint/2010/main" val="166080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smtClean="0">
                <a:solidFill>
                  <a:srgbClr val="004466"/>
                </a:solidFill>
                <a:latin typeface="Calibri"/>
              </a:rPr>
              <a:t>Pair field amplitude </a:t>
            </a:r>
            <a:r>
              <a:rPr lang="nl-BE" sz="2800" dirty="0" err="1" smtClean="0">
                <a:solidFill>
                  <a:srgbClr val="004466"/>
                </a:solidFill>
                <a:latin typeface="Calibri"/>
              </a:rPr>
              <a:t>vs</a:t>
            </a:r>
            <a:r>
              <a:rPr lang="nl-BE" sz="2800" dirty="0" smtClean="0">
                <a:solidFill>
                  <a:srgbClr val="004466"/>
                </a:solidFill>
                <a:latin typeface="Calibri"/>
              </a:rPr>
              <a:t> </a:t>
            </a:r>
            <a:r>
              <a:rPr lang="nl-BE" sz="2800" dirty="0" err="1" smtClean="0">
                <a:solidFill>
                  <a:srgbClr val="004466"/>
                </a:solidFill>
                <a:latin typeface="Calibri"/>
              </a:rPr>
              <a:t>density</a:t>
            </a:r>
            <a:r>
              <a:rPr lang="nl-BE" sz="2800" dirty="0" smtClean="0">
                <a:solidFill>
                  <a:srgbClr val="004466"/>
                </a:solidFill>
                <a:latin typeface="Calibri"/>
              </a:rPr>
              <a:t> profile</a:t>
            </a:r>
            <a:endParaRPr lang="nl-BE" sz="28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12</a:t>
            </a:fld>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206000"/>
            <a:ext cx="7470000" cy="4897000"/>
          </a:xfrm>
          <a:prstGeom prst="rect">
            <a:avLst/>
          </a:prstGeom>
        </p:spPr>
      </p:pic>
    </p:spTree>
    <p:extLst>
      <p:ext uri="{BB962C8B-B14F-4D97-AF65-F5344CB8AC3E}">
        <p14:creationId xmlns:p14="http://schemas.microsoft.com/office/powerpoint/2010/main" val="134956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solidFill>
                  <a:srgbClr val="004466"/>
                </a:solidFill>
                <a:latin typeface="Calibri"/>
              </a:rPr>
              <a:t>Effective</a:t>
            </a:r>
            <a:r>
              <a:rPr lang="nl-BE" sz="2800" dirty="0" smtClean="0">
                <a:solidFill>
                  <a:srgbClr val="004466"/>
                </a:solidFill>
                <a:latin typeface="Calibri"/>
              </a:rPr>
              <a:t> </a:t>
            </a:r>
            <a:r>
              <a:rPr lang="nl-BE" sz="2800" dirty="0" err="1" smtClean="0">
                <a:solidFill>
                  <a:srgbClr val="004466"/>
                </a:solidFill>
                <a:latin typeface="Calibri"/>
              </a:rPr>
              <a:t>mass</a:t>
            </a:r>
            <a:endParaRPr lang="nl-BE" sz="2800" dirty="0"/>
          </a:p>
        </p:txBody>
      </p:sp>
      <p:sp>
        <p:nvSpPr>
          <p:cNvPr id="3" name="Tijdelijke aanduiding voor inhoud 2"/>
          <p:cNvSpPr>
            <a:spLocks noGrp="1"/>
          </p:cNvSpPr>
          <p:nvPr>
            <p:ph idx="1"/>
          </p:nvPr>
        </p:nvSpPr>
        <p:spPr/>
        <p:txBody>
          <a:bodyPr/>
          <a:lstStyle/>
          <a:p>
            <a:pPr marL="457200" indent="-457200">
              <a:buFont typeface="Wingdings" panose="05000000000000000000" pitchFamily="2" charset="2"/>
              <a:buChar char="§"/>
            </a:pPr>
            <a:r>
              <a:rPr lang="nl-BE" sz="2000" dirty="0" smtClean="0"/>
              <a:t>Dark </a:t>
            </a:r>
            <a:r>
              <a:rPr lang="nl-BE" sz="2000" dirty="0" err="1" smtClean="0"/>
              <a:t>soliton</a:t>
            </a:r>
            <a:r>
              <a:rPr lang="nl-BE" sz="2000" dirty="0" smtClean="0"/>
              <a:t> </a:t>
            </a:r>
            <a:r>
              <a:rPr lang="nl-BE" sz="2000" dirty="0" err="1" smtClean="0"/>
              <a:t>obeys</a:t>
            </a:r>
            <a:r>
              <a:rPr lang="nl-BE" sz="2000" dirty="0" smtClean="0"/>
              <a:t> </a:t>
            </a:r>
            <a:r>
              <a:rPr lang="nl-BE" sz="2000" dirty="0" err="1" smtClean="0"/>
              <a:t>classical</a:t>
            </a:r>
            <a:r>
              <a:rPr lang="nl-BE" sz="2000" dirty="0" smtClean="0"/>
              <a:t> energy-momentum </a:t>
            </a:r>
            <a:r>
              <a:rPr lang="nl-BE" sz="2000" dirty="0" err="1" smtClean="0"/>
              <a:t>relation</a:t>
            </a:r>
            <a:r>
              <a:rPr lang="nl-BE" sz="2400" dirty="0" smtClean="0"/>
              <a:t/>
            </a:r>
            <a:br>
              <a:rPr lang="nl-BE" sz="2400" dirty="0" smtClean="0"/>
            </a:br>
            <a:r>
              <a:rPr lang="nl-BE" sz="2400" dirty="0" smtClean="0"/>
              <a:t/>
            </a:r>
            <a:br>
              <a:rPr lang="nl-BE" sz="2400" dirty="0" smtClean="0"/>
            </a:br>
            <a:r>
              <a:rPr lang="nl-BE" sz="2400" dirty="0" smtClean="0"/>
              <a:t/>
            </a:r>
            <a:br>
              <a:rPr lang="nl-BE" sz="2400" dirty="0" smtClean="0"/>
            </a:br>
            <a:endParaRPr lang="nl-BE" sz="2400" dirty="0" smtClean="0"/>
          </a:p>
          <a:p>
            <a:pPr marL="457200" indent="-457200">
              <a:buFont typeface="Wingdings" panose="05000000000000000000" pitchFamily="2" charset="2"/>
              <a:buChar char="§"/>
            </a:pPr>
            <a:r>
              <a:rPr lang="nl-BE" sz="2000" dirty="0" err="1" smtClean="0"/>
              <a:t>Define</a:t>
            </a:r>
            <a:r>
              <a:rPr lang="nl-BE" sz="2000" dirty="0" smtClean="0"/>
              <a:t> </a:t>
            </a:r>
            <a:r>
              <a:rPr lang="nl-BE" sz="2000" dirty="0" err="1" smtClean="0"/>
              <a:t>effective</a:t>
            </a:r>
            <a:r>
              <a:rPr lang="nl-BE" sz="2000" dirty="0" smtClean="0"/>
              <a:t> </a:t>
            </a:r>
            <a:r>
              <a:rPr lang="nl-BE" sz="2000" dirty="0" err="1" smtClean="0"/>
              <a:t>mass</a:t>
            </a:r>
            <a:r>
              <a:rPr lang="nl-BE" sz="2000" dirty="0" smtClean="0"/>
              <a:t> as</a:t>
            </a:r>
            <a:r>
              <a:rPr lang="nl-BE" sz="2400" dirty="0" smtClean="0"/>
              <a:t/>
            </a:r>
            <a:br>
              <a:rPr lang="nl-BE" sz="2400" dirty="0" smtClean="0"/>
            </a:br>
            <a:r>
              <a:rPr lang="nl-BE" sz="2400" dirty="0" smtClean="0"/>
              <a:t/>
            </a:r>
            <a:br>
              <a:rPr lang="nl-BE" sz="2400" dirty="0" smtClean="0"/>
            </a:br>
            <a:r>
              <a:rPr lang="nl-BE" sz="2400" dirty="0" smtClean="0"/>
              <a:t/>
            </a:r>
            <a:br>
              <a:rPr lang="nl-BE" sz="2400" dirty="0" smtClean="0"/>
            </a:br>
            <a:endParaRPr lang="nl-BE" sz="2400" dirty="0" smtClean="0"/>
          </a:p>
          <a:p>
            <a:pPr marL="457200" indent="-457200">
              <a:buFont typeface="Wingdings" panose="05000000000000000000" pitchFamily="2" charset="2"/>
              <a:buChar char="§"/>
            </a:pPr>
            <a:r>
              <a:rPr lang="nl-BE" sz="2000" dirty="0" smtClean="0"/>
              <a:t>In </a:t>
            </a:r>
            <a:r>
              <a:rPr lang="nl-BE" sz="2000" dirty="0" err="1" smtClean="0"/>
              <a:t>general</a:t>
            </a:r>
            <a:r>
              <a:rPr lang="nl-BE" sz="2000" dirty="0" smtClean="0"/>
              <a:t> different </a:t>
            </a:r>
            <a:r>
              <a:rPr lang="nl-BE" sz="2000" dirty="0" err="1" smtClean="0"/>
              <a:t>from</a:t>
            </a:r>
            <a:r>
              <a:rPr lang="nl-BE" sz="2000" dirty="0" smtClean="0"/>
              <a:t> </a:t>
            </a:r>
            <a:r>
              <a:rPr lang="nl-BE" sz="2000" i="1" dirty="0" err="1" smtClean="0"/>
              <a:t>physical</a:t>
            </a:r>
            <a:r>
              <a:rPr lang="nl-BE" sz="2000" i="1" dirty="0" smtClean="0"/>
              <a:t> </a:t>
            </a:r>
            <a:r>
              <a:rPr lang="nl-BE" sz="2000" i="1" dirty="0" err="1" smtClean="0"/>
              <a:t>mass</a:t>
            </a:r>
            <a:r>
              <a:rPr lang="nl-BE" sz="2000" i="1" dirty="0" smtClean="0"/>
              <a:t> </a:t>
            </a:r>
            <a:r>
              <a:rPr lang="nl-BE" sz="2000" dirty="0" smtClean="0"/>
              <a:t>of </a:t>
            </a:r>
            <a:r>
              <a:rPr lang="nl-BE" sz="2000" dirty="0" err="1" smtClean="0"/>
              <a:t>the</a:t>
            </a:r>
            <a:r>
              <a:rPr lang="nl-BE" sz="2000" dirty="0" smtClean="0"/>
              <a:t> </a:t>
            </a:r>
            <a:r>
              <a:rPr lang="nl-BE" sz="2000" dirty="0" err="1" smtClean="0"/>
              <a:t>soliton</a:t>
            </a:r>
            <a:endParaRPr lang="nl-BE" sz="20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13</a:t>
            </a:fld>
            <a:endParaRPr lang="nl-NL"/>
          </a:p>
        </p:txBody>
      </p:sp>
      <p:pic>
        <p:nvPicPr>
          <p:cNvPr id="5" name="Afbeelding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980699" y="1844824"/>
            <a:ext cx="1182601" cy="648072"/>
          </a:xfrm>
          <a:prstGeom prst="rect">
            <a:avLst/>
          </a:prstGeom>
        </p:spPr>
      </p:pic>
      <p:pic>
        <p:nvPicPr>
          <p:cNvPr id="8" name="Afbeelding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05600" y="3212976"/>
            <a:ext cx="2532798" cy="632632"/>
          </a:xfrm>
          <a:prstGeom prst="rect">
            <a:avLst/>
          </a:prstGeom>
        </p:spPr>
      </p:pic>
      <p:pic>
        <p:nvPicPr>
          <p:cNvPr id="10" name="Afbeelding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923005" y="4797152"/>
            <a:ext cx="3297988" cy="596677"/>
          </a:xfrm>
          <a:prstGeom prst="rect">
            <a:avLst/>
          </a:prstGeom>
        </p:spPr>
      </p:pic>
    </p:spTree>
    <p:extLst>
      <p:ext uri="{BB962C8B-B14F-4D97-AF65-F5344CB8AC3E}">
        <p14:creationId xmlns:p14="http://schemas.microsoft.com/office/powerpoint/2010/main" val="239257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solidFill>
                  <a:srgbClr val="004466"/>
                </a:solidFill>
                <a:latin typeface="Calibri"/>
              </a:rPr>
              <a:t>Effective</a:t>
            </a:r>
            <a:r>
              <a:rPr lang="nl-BE" sz="2800" dirty="0" smtClean="0">
                <a:solidFill>
                  <a:srgbClr val="004466"/>
                </a:solidFill>
                <a:latin typeface="Calibri"/>
              </a:rPr>
              <a:t> </a:t>
            </a:r>
            <a:r>
              <a:rPr lang="nl-BE" sz="2800" dirty="0" err="1" smtClean="0">
                <a:solidFill>
                  <a:srgbClr val="004466"/>
                </a:solidFill>
                <a:latin typeface="Calibri"/>
              </a:rPr>
              <a:t>mass</a:t>
            </a:r>
            <a:endParaRPr lang="nl-BE" sz="28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14</a:t>
            </a:fld>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052737"/>
            <a:ext cx="6867057" cy="5184575"/>
          </a:xfrm>
          <a:prstGeom prst="rect">
            <a:avLst/>
          </a:prstGeom>
        </p:spPr>
      </p:pic>
    </p:spTree>
    <p:extLst>
      <p:ext uri="{BB962C8B-B14F-4D97-AF65-F5344CB8AC3E}">
        <p14:creationId xmlns:p14="http://schemas.microsoft.com/office/powerpoint/2010/main" val="265570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solidFill>
                  <a:srgbClr val="004466"/>
                </a:solidFill>
                <a:latin typeface="Calibri"/>
              </a:rPr>
              <a:t>Validity</a:t>
            </a:r>
            <a:r>
              <a:rPr lang="nl-BE" sz="2800" dirty="0" smtClean="0">
                <a:solidFill>
                  <a:srgbClr val="004466"/>
                </a:solidFill>
                <a:latin typeface="Calibri"/>
              </a:rPr>
              <a:t> domain</a:t>
            </a:r>
            <a:endParaRPr lang="nl-BE" sz="2800" dirty="0"/>
          </a:p>
        </p:txBody>
      </p:sp>
      <p:sp>
        <p:nvSpPr>
          <p:cNvPr id="5" name="Tijdelijke aanduiding voor inhoud 4"/>
          <p:cNvSpPr>
            <a:spLocks noGrp="1"/>
          </p:cNvSpPr>
          <p:nvPr>
            <p:ph idx="1"/>
          </p:nvPr>
        </p:nvSpPr>
        <p:spPr/>
        <p:txBody>
          <a:bodyPr/>
          <a:lstStyle/>
          <a:p>
            <a:pPr marL="457200" indent="-457200">
              <a:buFont typeface="Wingdings" panose="05000000000000000000" pitchFamily="2" charset="2"/>
              <a:buChar char="§"/>
            </a:pPr>
            <a:r>
              <a:rPr lang="nl-BE" sz="2000" dirty="0" smtClean="0"/>
              <a:t>Long-wavelength </a:t>
            </a:r>
            <a:r>
              <a:rPr lang="nl-BE" sz="2000" dirty="0" err="1" smtClean="0"/>
              <a:t>approximation</a:t>
            </a:r>
            <a:r>
              <a:rPr lang="nl-BE" sz="2000" dirty="0" smtClean="0"/>
              <a:t> is </a:t>
            </a:r>
            <a:r>
              <a:rPr lang="nl-BE" sz="2000" dirty="0" err="1" smtClean="0"/>
              <a:t>valid</a:t>
            </a:r>
            <a:r>
              <a:rPr lang="nl-BE" sz="2000" dirty="0" smtClean="0"/>
              <a:t> </a:t>
            </a:r>
            <a:r>
              <a:rPr lang="nl-BE" sz="2000" dirty="0" err="1" smtClean="0"/>
              <a:t>if</a:t>
            </a:r>
            <a:r>
              <a:rPr lang="nl-BE" sz="2000" dirty="0" smtClean="0"/>
              <a:t> </a:t>
            </a:r>
            <a:r>
              <a:rPr lang="nl-BE" sz="2000" dirty="0" err="1" smtClean="0"/>
              <a:t>dimension</a:t>
            </a:r>
            <a:r>
              <a:rPr lang="nl-BE" sz="2000" dirty="0" smtClean="0"/>
              <a:t> </a:t>
            </a:r>
            <a:r>
              <a:rPr lang="nl-BE" sz="2000" dirty="0" err="1" smtClean="0"/>
              <a:t>soliton</a:t>
            </a:r>
            <a:r>
              <a:rPr lang="nl-BE" sz="2000" dirty="0" smtClean="0"/>
              <a:t> is </a:t>
            </a:r>
            <a:r>
              <a:rPr lang="nl-BE" sz="2000" dirty="0" err="1" smtClean="0"/>
              <a:t>larger</a:t>
            </a:r>
            <a:r>
              <a:rPr lang="nl-BE" sz="2000" dirty="0" smtClean="0"/>
              <a:t> </a:t>
            </a:r>
            <a:r>
              <a:rPr lang="nl-BE" sz="2000" dirty="0" err="1" smtClean="0"/>
              <a:t>than</a:t>
            </a:r>
            <a:r>
              <a:rPr lang="nl-BE" sz="2000" dirty="0" smtClean="0"/>
              <a:t>  </a:t>
            </a:r>
            <a:r>
              <a:rPr lang="nl-BE" sz="2000" dirty="0" err="1" smtClean="0"/>
              <a:t>dimension</a:t>
            </a:r>
            <a:r>
              <a:rPr lang="nl-BE" sz="2000" dirty="0" smtClean="0"/>
              <a:t> Cooper pairs</a:t>
            </a:r>
            <a:endParaRPr lang="nl-BE" sz="2000" dirty="0"/>
          </a:p>
          <a:p>
            <a:pPr marL="457200" indent="-457200">
              <a:buFont typeface="Wingdings" panose="05000000000000000000" pitchFamily="2" charset="2"/>
              <a:buChar char="§"/>
            </a:pPr>
            <a:r>
              <a:rPr lang="nl-BE" sz="2000" dirty="0" err="1" smtClean="0"/>
              <a:t>Compare</a:t>
            </a:r>
            <a:r>
              <a:rPr lang="nl-BE" sz="2000" dirty="0" smtClean="0"/>
              <a:t> </a:t>
            </a:r>
            <a:r>
              <a:rPr lang="nl-BE" sz="2000" dirty="0" err="1" smtClean="0"/>
              <a:t>soliton</a:t>
            </a:r>
            <a:r>
              <a:rPr lang="nl-BE" sz="2000" dirty="0" smtClean="0"/>
              <a:t> </a:t>
            </a:r>
            <a:r>
              <a:rPr lang="nl-BE" sz="2000" dirty="0" err="1" smtClean="0"/>
              <a:t>width</a:t>
            </a:r>
            <a:r>
              <a:rPr lang="nl-BE" sz="2000" dirty="0" smtClean="0"/>
              <a:t> </a:t>
            </a:r>
            <a:r>
              <a:rPr lang="nl-BE" sz="2000" dirty="0" err="1" smtClean="0"/>
              <a:t>and</a:t>
            </a:r>
            <a:r>
              <a:rPr lang="nl-BE" sz="2000" dirty="0" smtClean="0"/>
              <a:t> pair </a:t>
            </a:r>
            <a:r>
              <a:rPr lang="nl-BE" sz="2000" dirty="0" err="1" smtClean="0"/>
              <a:t>coherence</a:t>
            </a:r>
            <a:r>
              <a:rPr lang="nl-BE" sz="2000" dirty="0" smtClean="0"/>
              <a:t> </a:t>
            </a:r>
            <a:r>
              <a:rPr lang="nl-BE" sz="2000" dirty="0" err="1" smtClean="0"/>
              <a:t>length</a:t>
            </a:r>
            <a:endParaRPr lang="nl-BE" sz="20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15</a:t>
            </a:fld>
            <a:endParaRPr lang="nl-NL"/>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341124"/>
            <a:ext cx="5400600" cy="4056052"/>
          </a:xfrm>
          <a:prstGeom prst="rect">
            <a:avLst/>
          </a:prstGeom>
        </p:spPr>
      </p:pic>
    </p:spTree>
    <p:extLst>
      <p:ext uri="{BB962C8B-B14F-4D97-AF65-F5344CB8AC3E}">
        <p14:creationId xmlns:p14="http://schemas.microsoft.com/office/powerpoint/2010/main" val="45850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solidFill>
                  <a:srgbClr val="004466"/>
                </a:solidFill>
                <a:latin typeface="Calibri"/>
              </a:rPr>
              <a:t>Validity</a:t>
            </a:r>
            <a:r>
              <a:rPr lang="nl-BE" sz="2800" dirty="0" smtClean="0">
                <a:solidFill>
                  <a:srgbClr val="004466"/>
                </a:solidFill>
                <a:latin typeface="Calibri"/>
              </a:rPr>
              <a:t> domain</a:t>
            </a:r>
            <a:endParaRPr lang="nl-BE" sz="2800" dirty="0"/>
          </a:p>
        </p:txBody>
      </p:sp>
      <p:sp>
        <p:nvSpPr>
          <p:cNvPr id="5" name="Tijdelijke aanduiding voor inhoud 4"/>
          <p:cNvSpPr>
            <a:spLocks noGrp="1"/>
          </p:cNvSpPr>
          <p:nvPr>
            <p:ph idx="1"/>
          </p:nvPr>
        </p:nvSpPr>
        <p:spPr/>
        <p:txBody>
          <a:bodyPr/>
          <a:lstStyle/>
          <a:p>
            <a:pPr marL="457200" indent="-457200">
              <a:buFont typeface="Wingdings" panose="05000000000000000000" pitchFamily="2" charset="2"/>
              <a:buChar char="§"/>
            </a:pPr>
            <a:r>
              <a:rPr lang="nl-BE" sz="2000" dirty="0" smtClean="0"/>
              <a:t>Long-wavelength </a:t>
            </a:r>
            <a:r>
              <a:rPr lang="nl-BE" sz="2000" dirty="0" err="1" smtClean="0"/>
              <a:t>approximation</a:t>
            </a:r>
            <a:r>
              <a:rPr lang="nl-BE" sz="2000" dirty="0" smtClean="0"/>
              <a:t> is </a:t>
            </a:r>
            <a:r>
              <a:rPr lang="nl-BE" sz="2000" dirty="0" err="1" smtClean="0"/>
              <a:t>valid</a:t>
            </a:r>
            <a:r>
              <a:rPr lang="nl-BE" sz="2000" dirty="0" smtClean="0"/>
              <a:t> </a:t>
            </a:r>
            <a:r>
              <a:rPr lang="nl-BE" sz="2000" dirty="0" err="1" smtClean="0"/>
              <a:t>if</a:t>
            </a:r>
            <a:r>
              <a:rPr lang="nl-BE" sz="2000" dirty="0" smtClean="0"/>
              <a:t> </a:t>
            </a:r>
            <a:r>
              <a:rPr lang="nl-BE" sz="2000" dirty="0" err="1" smtClean="0"/>
              <a:t>dimension</a:t>
            </a:r>
            <a:r>
              <a:rPr lang="nl-BE" sz="2000" dirty="0" smtClean="0"/>
              <a:t> </a:t>
            </a:r>
            <a:r>
              <a:rPr lang="nl-BE" sz="2000" dirty="0" err="1" smtClean="0"/>
              <a:t>soliton</a:t>
            </a:r>
            <a:r>
              <a:rPr lang="nl-BE" sz="2000" dirty="0" smtClean="0"/>
              <a:t> is </a:t>
            </a:r>
            <a:r>
              <a:rPr lang="nl-BE" sz="2000" dirty="0" err="1" smtClean="0"/>
              <a:t>larger</a:t>
            </a:r>
            <a:r>
              <a:rPr lang="nl-BE" sz="2000" dirty="0" smtClean="0"/>
              <a:t> </a:t>
            </a:r>
            <a:r>
              <a:rPr lang="nl-BE" sz="2000" dirty="0" err="1" smtClean="0"/>
              <a:t>than</a:t>
            </a:r>
            <a:r>
              <a:rPr lang="nl-BE" sz="2000" dirty="0" smtClean="0"/>
              <a:t>  </a:t>
            </a:r>
            <a:r>
              <a:rPr lang="nl-BE" sz="2000" dirty="0" err="1" smtClean="0"/>
              <a:t>dimension</a:t>
            </a:r>
            <a:r>
              <a:rPr lang="nl-BE" sz="2000" dirty="0" smtClean="0"/>
              <a:t> Cooper pairs</a:t>
            </a:r>
            <a:endParaRPr lang="nl-BE" sz="2000" dirty="0"/>
          </a:p>
          <a:p>
            <a:pPr marL="457200" indent="-457200">
              <a:buFont typeface="Wingdings" panose="05000000000000000000" pitchFamily="2" charset="2"/>
              <a:buChar char="§"/>
            </a:pPr>
            <a:r>
              <a:rPr lang="nl-BE" sz="2000" dirty="0" err="1" smtClean="0"/>
              <a:t>Compare</a:t>
            </a:r>
            <a:r>
              <a:rPr lang="nl-BE" sz="2000" dirty="0" smtClean="0"/>
              <a:t> </a:t>
            </a:r>
            <a:r>
              <a:rPr lang="nl-BE" sz="2000" dirty="0" err="1" smtClean="0"/>
              <a:t>soliton</a:t>
            </a:r>
            <a:r>
              <a:rPr lang="nl-BE" sz="2000" dirty="0" smtClean="0"/>
              <a:t> </a:t>
            </a:r>
            <a:r>
              <a:rPr lang="nl-BE" sz="2000" dirty="0" err="1" smtClean="0"/>
              <a:t>width</a:t>
            </a:r>
            <a:r>
              <a:rPr lang="nl-BE" sz="2000" dirty="0" smtClean="0"/>
              <a:t> </a:t>
            </a:r>
            <a:r>
              <a:rPr lang="nl-BE" sz="2000" dirty="0" err="1" smtClean="0"/>
              <a:t>and</a:t>
            </a:r>
            <a:r>
              <a:rPr lang="nl-BE" sz="2000" dirty="0" smtClean="0"/>
              <a:t> pair </a:t>
            </a:r>
            <a:r>
              <a:rPr lang="nl-BE" sz="2000" dirty="0" err="1" smtClean="0"/>
              <a:t>coherence</a:t>
            </a:r>
            <a:r>
              <a:rPr lang="nl-BE" sz="2000" dirty="0" smtClean="0"/>
              <a:t> </a:t>
            </a:r>
            <a:r>
              <a:rPr lang="nl-BE" sz="2000" dirty="0" err="1" smtClean="0"/>
              <a:t>length</a:t>
            </a:r>
            <a:endParaRPr lang="nl-BE" sz="20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16</a:t>
            </a:fld>
            <a:endParaRPr lang="nl-NL"/>
          </a:p>
        </p:txBody>
      </p:sp>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b="3119"/>
          <a:stretch/>
        </p:blipFill>
        <p:spPr>
          <a:xfrm>
            <a:off x="1667102" y="2336671"/>
            <a:ext cx="5425178" cy="4044657"/>
          </a:xfrm>
          <a:prstGeom prst="rect">
            <a:avLst/>
          </a:prstGeom>
        </p:spPr>
      </p:pic>
    </p:spTree>
    <p:extLst>
      <p:ext uri="{BB962C8B-B14F-4D97-AF65-F5344CB8AC3E}">
        <p14:creationId xmlns:p14="http://schemas.microsoft.com/office/powerpoint/2010/main" val="119776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t>Conclusions</a:t>
            </a:r>
            <a:r>
              <a:rPr lang="nl-BE" sz="2800" dirty="0" smtClean="0"/>
              <a:t> </a:t>
            </a:r>
            <a:r>
              <a:rPr lang="nl-BE" sz="2800" dirty="0" err="1" smtClean="0"/>
              <a:t>and</a:t>
            </a:r>
            <a:r>
              <a:rPr lang="nl-BE" sz="2800" dirty="0" smtClean="0"/>
              <a:t> </a:t>
            </a:r>
            <a:r>
              <a:rPr lang="nl-BE" sz="2800" dirty="0" err="1" smtClean="0"/>
              <a:t>future</a:t>
            </a:r>
            <a:r>
              <a:rPr lang="nl-BE" sz="2800" dirty="0" smtClean="0"/>
              <a:t> </a:t>
            </a:r>
            <a:r>
              <a:rPr lang="nl-BE" sz="2800" dirty="0" err="1" smtClean="0"/>
              <a:t>developments</a:t>
            </a:r>
            <a:endParaRPr lang="nl-BE" sz="2800" dirty="0"/>
          </a:p>
        </p:txBody>
      </p:sp>
      <p:sp>
        <p:nvSpPr>
          <p:cNvPr id="3" name="Tijdelijke aanduiding voor inhoud 2"/>
          <p:cNvSpPr>
            <a:spLocks noGrp="1"/>
          </p:cNvSpPr>
          <p:nvPr>
            <p:ph idx="1"/>
          </p:nvPr>
        </p:nvSpPr>
        <p:spPr/>
        <p:txBody>
          <a:bodyPr/>
          <a:lstStyle/>
          <a:p>
            <a:pPr lvl="1"/>
            <a:r>
              <a:rPr lang="nl-BE" sz="2400" dirty="0" smtClean="0"/>
              <a:t>EFT </a:t>
            </a:r>
            <a:r>
              <a:rPr lang="nl-BE" sz="2400" dirty="0" err="1" smtClean="0"/>
              <a:t>description</a:t>
            </a:r>
            <a:r>
              <a:rPr lang="nl-BE" sz="2400" dirty="0" smtClean="0"/>
              <a:t> of </a:t>
            </a:r>
            <a:r>
              <a:rPr lang="nl-BE" sz="2400" dirty="0" err="1" smtClean="0"/>
              <a:t>dark</a:t>
            </a:r>
            <a:r>
              <a:rPr lang="nl-BE" sz="2400" dirty="0" smtClean="0"/>
              <a:t> </a:t>
            </a:r>
            <a:r>
              <a:rPr lang="nl-BE" sz="2400" dirty="0" err="1" smtClean="0"/>
              <a:t>solitons</a:t>
            </a:r>
            <a:r>
              <a:rPr lang="nl-BE" sz="2400" dirty="0" smtClean="0"/>
              <a:t> in </a:t>
            </a:r>
            <a:r>
              <a:rPr lang="nl-BE" sz="2400" dirty="0" err="1" smtClean="0"/>
              <a:t>ultracold</a:t>
            </a:r>
            <a:r>
              <a:rPr lang="nl-BE" sz="2400" dirty="0" smtClean="0"/>
              <a:t> Fermi gas</a:t>
            </a:r>
            <a:endParaRPr lang="nl-BE" sz="2400" dirty="0"/>
          </a:p>
          <a:p>
            <a:pPr lvl="1"/>
            <a:r>
              <a:rPr lang="nl-BE" sz="2400" dirty="0" smtClean="0"/>
              <a:t>Important link </a:t>
            </a:r>
            <a:r>
              <a:rPr lang="nl-BE" sz="2400" dirty="0" err="1" smtClean="0"/>
              <a:t>between</a:t>
            </a:r>
            <a:r>
              <a:rPr lang="nl-BE" sz="2400" dirty="0" smtClean="0"/>
              <a:t> </a:t>
            </a:r>
            <a:r>
              <a:rPr lang="nl-BE" sz="2400" dirty="0" err="1" smtClean="0"/>
              <a:t>population</a:t>
            </a:r>
            <a:r>
              <a:rPr lang="nl-BE" sz="2400" dirty="0" smtClean="0"/>
              <a:t> </a:t>
            </a:r>
            <a:r>
              <a:rPr lang="nl-BE" sz="2400" dirty="0" err="1" smtClean="0"/>
              <a:t>imbalance</a:t>
            </a:r>
            <a:r>
              <a:rPr lang="nl-BE" sz="2400" dirty="0" smtClean="0"/>
              <a:t> </a:t>
            </a:r>
            <a:r>
              <a:rPr lang="nl-BE" sz="2400" dirty="0" err="1" smtClean="0"/>
              <a:t>and</a:t>
            </a:r>
            <a:r>
              <a:rPr lang="nl-BE" sz="2400" dirty="0" smtClean="0"/>
              <a:t> </a:t>
            </a:r>
            <a:r>
              <a:rPr lang="nl-BE" sz="2400" dirty="0" err="1" smtClean="0"/>
              <a:t>solitonic</a:t>
            </a:r>
            <a:r>
              <a:rPr lang="nl-BE" sz="2400" dirty="0" smtClean="0"/>
              <a:t> </a:t>
            </a:r>
            <a:r>
              <a:rPr lang="nl-BE" sz="2400" dirty="0" err="1" smtClean="0"/>
              <a:t>properties</a:t>
            </a:r>
            <a:endParaRPr lang="nl-BE" sz="2400" dirty="0"/>
          </a:p>
          <a:p>
            <a:pPr lvl="2">
              <a:buFont typeface="Wingdings" panose="05000000000000000000" pitchFamily="2" charset="2"/>
              <a:buChar char="Ø"/>
            </a:pPr>
            <a:r>
              <a:rPr lang="nl-BE" sz="2200" dirty="0" err="1" smtClean="0"/>
              <a:t>Increasing</a:t>
            </a:r>
            <a:r>
              <a:rPr lang="nl-BE" sz="2200" dirty="0" smtClean="0"/>
              <a:t> </a:t>
            </a:r>
            <a:r>
              <a:rPr lang="nl-BE" sz="2200" dirty="0" err="1" smtClean="0"/>
              <a:t>the</a:t>
            </a:r>
            <a:r>
              <a:rPr lang="nl-BE" sz="2200" dirty="0" smtClean="0"/>
              <a:t> </a:t>
            </a:r>
            <a:r>
              <a:rPr lang="nl-BE" sz="2200" dirty="0" err="1" smtClean="0"/>
              <a:t>imbalance</a:t>
            </a:r>
            <a:r>
              <a:rPr lang="nl-BE" sz="2200" dirty="0" smtClean="0"/>
              <a:t> </a:t>
            </a:r>
            <a:r>
              <a:rPr lang="nl-BE" sz="2200" dirty="0" err="1" smtClean="0"/>
              <a:t>results</a:t>
            </a:r>
            <a:r>
              <a:rPr lang="nl-BE" sz="2200" dirty="0" smtClean="0"/>
              <a:t> in </a:t>
            </a:r>
            <a:r>
              <a:rPr lang="nl-BE" sz="2200" dirty="0" err="1" smtClean="0"/>
              <a:t>filling</a:t>
            </a:r>
            <a:r>
              <a:rPr lang="nl-BE" sz="2200" dirty="0" smtClean="0"/>
              <a:t> of </a:t>
            </a:r>
            <a:r>
              <a:rPr lang="nl-BE" sz="2200" dirty="0" err="1" smtClean="0"/>
              <a:t>the</a:t>
            </a:r>
            <a:r>
              <a:rPr lang="nl-BE" sz="2200" dirty="0" smtClean="0"/>
              <a:t> </a:t>
            </a:r>
            <a:r>
              <a:rPr lang="nl-BE" sz="2200" dirty="0" err="1" smtClean="0"/>
              <a:t>soliton</a:t>
            </a:r>
            <a:endParaRPr lang="nl-BE" sz="2200" dirty="0" smtClean="0"/>
          </a:p>
          <a:p>
            <a:pPr lvl="2">
              <a:buFont typeface="Wingdings" panose="05000000000000000000" pitchFamily="2" charset="2"/>
              <a:buChar char="Ø"/>
            </a:pPr>
            <a:r>
              <a:rPr lang="nl-BE" sz="2200" dirty="0" err="1" smtClean="0"/>
              <a:t>Soliton</a:t>
            </a:r>
            <a:r>
              <a:rPr lang="nl-BE" sz="2200" dirty="0" smtClean="0"/>
              <a:t> </a:t>
            </a:r>
            <a:r>
              <a:rPr lang="nl-BE" sz="2200" dirty="0" err="1" smtClean="0"/>
              <a:t>core</a:t>
            </a:r>
            <a:r>
              <a:rPr lang="nl-BE" sz="2200" dirty="0" smtClean="0"/>
              <a:t> is a </a:t>
            </a:r>
            <a:r>
              <a:rPr lang="nl-BE" sz="2200" dirty="0" err="1" smtClean="0"/>
              <a:t>convenient</a:t>
            </a:r>
            <a:r>
              <a:rPr lang="nl-BE" sz="2200" dirty="0" smtClean="0"/>
              <a:t> </a:t>
            </a:r>
            <a:r>
              <a:rPr lang="nl-BE" sz="2200" dirty="0" err="1" smtClean="0"/>
              <a:t>location</a:t>
            </a:r>
            <a:r>
              <a:rPr lang="nl-BE" sz="2200" dirty="0" smtClean="0"/>
              <a:t> </a:t>
            </a:r>
            <a:r>
              <a:rPr lang="nl-BE" sz="2200" dirty="0" err="1" smtClean="0"/>
              <a:t>to</a:t>
            </a:r>
            <a:r>
              <a:rPr lang="nl-BE" sz="2200" dirty="0" smtClean="0"/>
              <a:t> </a:t>
            </a:r>
            <a:r>
              <a:rPr lang="nl-BE" sz="2200" dirty="0" err="1" smtClean="0"/>
              <a:t>accomodate</a:t>
            </a:r>
            <a:r>
              <a:rPr lang="nl-BE" sz="2200" dirty="0" smtClean="0"/>
              <a:t> </a:t>
            </a:r>
            <a:r>
              <a:rPr lang="nl-BE" sz="2200" dirty="0" err="1" smtClean="0"/>
              <a:t>excess</a:t>
            </a:r>
            <a:r>
              <a:rPr lang="nl-BE" sz="2200" dirty="0" smtClean="0"/>
              <a:t> component </a:t>
            </a:r>
            <a:r>
              <a:rPr lang="nl-BE" sz="2200" dirty="0" err="1" smtClean="0"/>
              <a:t>particles</a:t>
            </a:r>
            <a:endParaRPr lang="nl-BE" sz="2200" dirty="0" smtClean="0"/>
          </a:p>
          <a:p>
            <a:pPr lvl="2">
              <a:buFont typeface="Wingdings" panose="05000000000000000000" pitchFamily="2" charset="2"/>
              <a:buChar char="Ø"/>
            </a:pPr>
            <a:r>
              <a:rPr lang="nl-BE" sz="2200" dirty="0" err="1" smtClean="0"/>
              <a:t>Filling</a:t>
            </a:r>
            <a:r>
              <a:rPr lang="nl-BE" sz="2200" dirty="0" smtClean="0"/>
              <a:t> </a:t>
            </a:r>
            <a:r>
              <a:rPr lang="nl-BE" sz="2200" dirty="0" err="1" smtClean="0"/>
              <a:t>modifies</a:t>
            </a:r>
            <a:r>
              <a:rPr lang="nl-BE" sz="2200" dirty="0" smtClean="0"/>
              <a:t> </a:t>
            </a:r>
            <a:r>
              <a:rPr lang="nl-BE" sz="2200" dirty="0" err="1" smtClean="0"/>
              <a:t>dynamics</a:t>
            </a:r>
            <a:r>
              <a:rPr lang="nl-BE" sz="2200" dirty="0" smtClean="0"/>
              <a:t> of </a:t>
            </a:r>
            <a:r>
              <a:rPr lang="nl-BE" sz="2200" dirty="0" err="1" smtClean="0"/>
              <a:t>the</a:t>
            </a:r>
            <a:r>
              <a:rPr lang="nl-BE" sz="2200" dirty="0" smtClean="0"/>
              <a:t> </a:t>
            </a:r>
            <a:r>
              <a:rPr lang="nl-BE" sz="2200" dirty="0" err="1" smtClean="0"/>
              <a:t>soliton</a:t>
            </a:r>
            <a:endParaRPr lang="nl-BE" sz="2200" dirty="0" smtClean="0"/>
          </a:p>
          <a:p>
            <a:pPr lvl="1"/>
            <a:r>
              <a:rPr lang="nl-BE" sz="2400" dirty="0" smtClean="0"/>
              <a:t>Analysis of </a:t>
            </a:r>
            <a:r>
              <a:rPr lang="nl-BE" sz="2400" dirty="0" err="1" smtClean="0"/>
              <a:t>the</a:t>
            </a:r>
            <a:r>
              <a:rPr lang="nl-BE" sz="2400" dirty="0" smtClean="0"/>
              <a:t> </a:t>
            </a:r>
            <a:r>
              <a:rPr lang="nl-BE" sz="2400" dirty="0" err="1" smtClean="0"/>
              <a:t>validity</a:t>
            </a:r>
            <a:r>
              <a:rPr lang="nl-BE" sz="2400" dirty="0" smtClean="0"/>
              <a:t> domain of </a:t>
            </a:r>
            <a:r>
              <a:rPr lang="nl-BE" sz="2400" dirty="0" err="1" smtClean="0"/>
              <a:t>the</a:t>
            </a:r>
            <a:r>
              <a:rPr lang="nl-BE" sz="2400" dirty="0" smtClean="0"/>
              <a:t> EFT</a:t>
            </a:r>
          </a:p>
          <a:p>
            <a:pPr marL="0" lvl="1" indent="0">
              <a:buNone/>
            </a:pPr>
            <a:endParaRPr lang="nl-BE" sz="2400" dirty="0" smtClean="0"/>
          </a:p>
          <a:p>
            <a:pPr marL="0" lvl="1" indent="0">
              <a:buNone/>
            </a:pPr>
            <a:endParaRPr lang="nl-BE" sz="2400" dirty="0"/>
          </a:p>
          <a:p>
            <a:pPr lvl="1"/>
            <a:r>
              <a:rPr lang="nl-BE" sz="2400" dirty="0" smtClean="0"/>
              <a:t>Analysis of </a:t>
            </a:r>
            <a:r>
              <a:rPr lang="nl-BE" sz="2400" dirty="0" err="1" smtClean="0"/>
              <a:t>the</a:t>
            </a:r>
            <a:r>
              <a:rPr lang="nl-BE" sz="2400" dirty="0" smtClean="0"/>
              <a:t> </a:t>
            </a:r>
            <a:r>
              <a:rPr lang="nl-BE" sz="2400" i="1" dirty="0" err="1" smtClean="0"/>
              <a:t>snake</a:t>
            </a:r>
            <a:r>
              <a:rPr lang="nl-BE" sz="2400" i="1" dirty="0" smtClean="0"/>
              <a:t> </a:t>
            </a:r>
            <a:r>
              <a:rPr lang="nl-BE" sz="2400" i="1" dirty="0" err="1" smtClean="0"/>
              <a:t>instability</a:t>
            </a:r>
            <a:r>
              <a:rPr lang="nl-BE" sz="2400" i="1" dirty="0" smtClean="0"/>
              <a:t> </a:t>
            </a:r>
            <a:r>
              <a:rPr lang="nl-BE" sz="2400" dirty="0" err="1" smtClean="0"/>
              <a:t>mechanism</a:t>
            </a:r>
            <a:endParaRPr lang="nl-BE" sz="2400" dirty="0" smtClean="0"/>
          </a:p>
          <a:p>
            <a:pPr marL="0" lvl="1" indent="0">
              <a:buNone/>
            </a:pPr>
            <a:endParaRPr lang="nl-BE" sz="2400" dirty="0" smtClean="0"/>
          </a:p>
          <a:p>
            <a:pPr lvl="1"/>
            <a:endParaRPr lang="nl-BE" sz="24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17</a:t>
            </a:fld>
            <a:endParaRPr lang="nl-NL"/>
          </a:p>
        </p:txBody>
      </p:sp>
      <p:cxnSp>
        <p:nvCxnSpPr>
          <p:cNvPr id="6" name="Rechte verbindingslijn 5"/>
          <p:cNvCxnSpPr/>
          <p:nvPr/>
        </p:nvCxnSpPr>
        <p:spPr>
          <a:xfrm>
            <a:off x="539552" y="4941168"/>
            <a:ext cx="763284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8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3200" dirty="0" err="1" smtClean="0">
                <a:solidFill>
                  <a:srgbClr val="004466"/>
                </a:solidFill>
                <a:latin typeface="Calibri"/>
              </a:rPr>
              <a:t>Excess-density</a:t>
            </a:r>
            <a:r>
              <a:rPr lang="nl-BE" sz="3200" dirty="0" smtClean="0">
                <a:solidFill>
                  <a:srgbClr val="004466"/>
                </a:solidFill>
                <a:latin typeface="Calibri"/>
              </a:rPr>
              <a:t> profile</a:t>
            </a:r>
            <a:endParaRPr lang="nl-BE" sz="32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18</a:t>
            </a:fld>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01" y="1551600"/>
            <a:ext cx="7020000" cy="4500600"/>
          </a:xfrm>
          <a:prstGeom prst="rect">
            <a:avLst/>
          </a:prstGeom>
        </p:spPr>
      </p:pic>
    </p:spTree>
    <p:extLst>
      <p:ext uri="{BB962C8B-B14F-4D97-AF65-F5344CB8AC3E}">
        <p14:creationId xmlns:p14="http://schemas.microsoft.com/office/powerpoint/2010/main" val="384940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t>Introduction</a:t>
            </a:r>
            <a:r>
              <a:rPr lang="nl-BE" sz="2800" dirty="0" smtClean="0"/>
              <a:t>: </a:t>
            </a:r>
            <a:r>
              <a:rPr lang="nl-BE" sz="2800" dirty="0" err="1"/>
              <a:t>u</a:t>
            </a:r>
            <a:r>
              <a:rPr lang="nl-BE" sz="2800" dirty="0" err="1" smtClean="0"/>
              <a:t>ltracold</a:t>
            </a:r>
            <a:r>
              <a:rPr lang="nl-BE" sz="2800" dirty="0" smtClean="0"/>
              <a:t> </a:t>
            </a:r>
            <a:r>
              <a:rPr lang="nl-BE" sz="2800" dirty="0" err="1" smtClean="0"/>
              <a:t>quantum</a:t>
            </a:r>
            <a:r>
              <a:rPr lang="nl-BE" sz="2800" dirty="0" smtClean="0"/>
              <a:t> </a:t>
            </a:r>
            <a:r>
              <a:rPr lang="nl-BE" sz="2800" dirty="0" err="1" smtClean="0"/>
              <a:t>gases</a:t>
            </a:r>
            <a:endParaRPr lang="nl-BE" sz="2800" dirty="0"/>
          </a:p>
        </p:txBody>
      </p:sp>
      <p:sp>
        <p:nvSpPr>
          <p:cNvPr id="13" name="Tijdelijke aanduiding voor inhoud 12"/>
          <p:cNvSpPr>
            <a:spLocks noGrp="1"/>
          </p:cNvSpPr>
          <p:nvPr>
            <p:ph idx="1"/>
          </p:nvPr>
        </p:nvSpPr>
        <p:spPr>
          <a:xfrm>
            <a:off x="539552" y="1196976"/>
            <a:ext cx="3960440" cy="4895850"/>
          </a:xfrm>
        </p:spPr>
        <p:txBody>
          <a:bodyPr/>
          <a:lstStyle/>
          <a:p>
            <a:pPr marL="342900" indent="-342900">
              <a:buFont typeface="Wingdings" panose="05000000000000000000" pitchFamily="2" charset="2"/>
              <a:buChar char="§"/>
            </a:pPr>
            <a:r>
              <a:rPr lang="nl-BE" sz="2000" dirty="0" err="1" smtClean="0"/>
              <a:t>Clouds</a:t>
            </a:r>
            <a:r>
              <a:rPr lang="nl-BE" sz="2000" dirty="0" smtClean="0"/>
              <a:t> of </a:t>
            </a:r>
            <a:r>
              <a:rPr lang="nl-BE" sz="2000" dirty="0" err="1" smtClean="0"/>
              <a:t>typically</a:t>
            </a:r>
            <a:r>
              <a:rPr lang="nl-BE" sz="2000" dirty="0" smtClean="0"/>
              <a:t> </a:t>
            </a:r>
            <a:r>
              <a:rPr lang="nl-BE" sz="2000" dirty="0" smtClean="0">
                <a:solidFill>
                  <a:schemeClr val="accent2"/>
                </a:solidFill>
              </a:rPr>
              <a:t>100 000 </a:t>
            </a:r>
            <a:r>
              <a:rPr lang="nl-BE" sz="2000" dirty="0" err="1" smtClean="0"/>
              <a:t>atoms</a:t>
            </a:r>
            <a:r>
              <a:rPr lang="nl-BE" sz="2000" dirty="0" smtClean="0"/>
              <a:t>, </a:t>
            </a:r>
            <a:r>
              <a:rPr lang="nl-BE" sz="2000" dirty="0" err="1" smtClean="0"/>
              <a:t>bosons</a:t>
            </a:r>
            <a:r>
              <a:rPr lang="nl-BE" sz="2000" dirty="0"/>
              <a:t> </a:t>
            </a:r>
            <a:r>
              <a:rPr lang="nl-BE" sz="2000" dirty="0" smtClean="0"/>
              <a:t>or </a:t>
            </a:r>
            <a:r>
              <a:rPr lang="nl-BE" sz="2000" dirty="0" err="1" smtClean="0"/>
              <a:t>fermions</a:t>
            </a:r>
            <a:endParaRPr lang="nl-BE" sz="2000" dirty="0" smtClean="0"/>
          </a:p>
          <a:p>
            <a:pPr marL="342900" indent="-342900">
              <a:buFont typeface="Wingdings" panose="05000000000000000000" pitchFamily="2" charset="2"/>
              <a:buChar char="§"/>
            </a:pPr>
            <a:endParaRPr lang="nl-BE" sz="2000" dirty="0"/>
          </a:p>
          <a:p>
            <a:pPr marL="342900" indent="-342900">
              <a:buFont typeface="Wingdings" panose="05000000000000000000" pitchFamily="2" charset="2"/>
              <a:buChar char="§"/>
            </a:pPr>
            <a:r>
              <a:rPr lang="nl-BE" sz="2000" dirty="0" err="1" smtClean="0"/>
              <a:t>Trapped</a:t>
            </a:r>
            <a:r>
              <a:rPr lang="nl-BE" sz="2000" dirty="0" smtClean="0"/>
              <a:t> in a magneto-</a:t>
            </a:r>
            <a:r>
              <a:rPr lang="nl-BE" sz="2000" dirty="0" err="1" smtClean="0"/>
              <a:t>optical</a:t>
            </a:r>
            <a:r>
              <a:rPr lang="nl-BE" sz="2000" dirty="0" smtClean="0"/>
              <a:t> trap </a:t>
            </a:r>
            <a:r>
              <a:rPr lang="nl-BE" sz="2000" dirty="0" err="1" smtClean="0"/>
              <a:t>with</a:t>
            </a:r>
            <a:r>
              <a:rPr lang="nl-BE" sz="2000" dirty="0" smtClean="0"/>
              <a:t> </a:t>
            </a:r>
            <a:r>
              <a:rPr lang="nl-BE" sz="2000" dirty="0" err="1" smtClean="0"/>
              <a:t>size</a:t>
            </a:r>
            <a:r>
              <a:rPr lang="nl-BE" sz="2000" dirty="0" smtClean="0"/>
              <a:t> of </a:t>
            </a:r>
            <a:r>
              <a:rPr lang="nl-BE" sz="2000" dirty="0" smtClean="0">
                <a:solidFill>
                  <a:schemeClr val="accent2"/>
                </a:solidFill>
              </a:rPr>
              <a:t>microns</a:t>
            </a:r>
          </a:p>
          <a:p>
            <a:pPr marL="342900" indent="-342900">
              <a:buFont typeface="Wingdings" panose="05000000000000000000" pitchFamily="2" charset="2"/>
              <a:buChar char="§"/>
            </a:pPr>
            <a:endParaRPr lang="nl-BE" sz="2000" dirty="0">
              <a:solidFill>
                <a:schemeClr val="accent2"/>
              </a:solidFill>
            </a:endParaRPr>
          </a:p>
          <a:p>
            <a:pPr marL="342900" indent="-342900">
              <a:buFont typeface="Wingdings" panose="05000000000000000000" pitchFamily="2" charset="2"/>
              <a:buChar char="§"/>
            </a:pPr>
            <a:r>
              <a:rPr lang="nl-BE" sz="2000" dirty="0" smtClean="0"/>
              <a:t>Quantum </a:t>
            </a:r>
            <a:r>
              <a:rPr lang="nl-BE" sz="2000" dirty="0" err="1" smtClean="0"/>
              <a:t>degeneracy</a:t>
            </a:r>
            <a:r>
              <a:rPr lang="nl-BE" sz="2000" dirty="0" smtClean="0"/>
              <a:t> </a:t>
            </a:r>
            <a:r>
              <a:rPr lang="nl-BE" sz="2000" dirty="0" err="1" smtClean="0"/>
              <a:t>temperature</a:t>
            </a:r>
            <a:r>
              <a:rPr lang="nl-BE" sz="2000" dirty="0" smtClean="0"/>
              <a:t> is of </a:t>
            </a:r>
            <a:r>
              <a:rPr lang="nl-BE" sz="2000" dirty="0" err="1" smtClean="0"/>
              <a:t>the</a:t>
            </a:r>
            <a:r>
              <a:rPr lang="nl-BE" sz="2000" dirty="0" smtClean="0"/>
              <a:t> order of </a:t>
            </a:r>
            <a:r>
              <a:rPr lang="nl-BE" sz="2000" dirty="0" smtClean="0">
                <a:solidFill>
                  <a:schemeClr val="accent2"/>
                </a:solidFill>
              </a:rPr>
              <a:t>100 </a:t>
            </a:r>
            <a:r>
              <a:rPr lang="nl-BE" sz="2000" dirty="0" err="1" smtClean="0">
                <a:solidFill>
                  <a:schemeClr val="accent2"/>
                </a:solidFill>
              </a:rPr>
              <a:t>nK</a:t>
            </a:r>
            <a:endParaRPr lang="nl-BE" sz="2000" dirty="0" smtClean="0">
              <a:solidFill>
                <a:schemeClr val="accent2"/>
              </a:solidFill>
            </a:endParaRPr>
          </a:p>
          <a:p>
            <a:pPr marL="342900" indent="-342900">
              <a:buFont typeface="Wingdings" panose="05000000000000000000" pitchFamily="2" charset="2"/>
              <a:buChar char="§"/>
            </a:pPr>
            <a:endParaRPr lang="nl-BE" sz="2000" dirty="0">
              <a:solidFill>
                <a:schemeClr val="accent2"/>
              </a:solidFill>
            </a:endParaRPr>
          </a:p>
          <a:p>
            <a:pPr marL="342900" indent="-342900">
              <a:buFont typeface="Wingdings" panose="05000000000000000000" pitchFamily="2" charset="2"/>
              <a:buChar char="§"/>
            </a:pPr>
            <a:r>
              <a:rPr lang="nl-BE" sz="2000" dirty="0" err="1" smtClean="0"/>
              <a:t>Interatomic</a:t>
            </a:r>
            <a:r>
              <a:rPr lang="nl-BE" sz="2000" dirty="0" smtClean="0"/>
              <a:t> </a:t>
            </a:r>
            <a:r>
              <a:rPr lang="nl-BE" sz="2000" dirty="0" err="1" smtClean="0"/>
              <a:t>interactions</a:t>
            </a:r>
            <a:r>
              <a:rPr lang="nl-BE" sz="2000" dirty="0" smtClean="0"/>
              <a:t> </a:t>
            </a:r>
            <a:r>
              <a:rPr lang="nl-BE" sz="2000" dirty="0" err="1" smtClean="0"/>
              <a:t>determined</a:t>
            </a:r>
            <a:r>
              <a:rPr lang="nl-BE" sz="2000" dirty="0" smtClean="0"/>
              <a:t> </a:t>
            </a:r>
            <a:r>
              <a:rPr lang="nl-BE" sz="2000" dirty="0" err="1" smtClean="0"/>
              <a:t>by</a:t>
            </a:r>
            <a:r>
              <a:rPr lang="nl-BE" sz="2000" dirty="0" smtClean="0"/>
              <a:t> single </a:t>
            </a:r>
            <a:r>
              <a:rPr lang="nl-BE" sz="2000" dirty="0" err="1" smtClean="0"/>
              <a:t>number</a:t>
            </a:r>
            <a:r>
              <a:rPr lang="nl-BE" sz="2000" dirty="0"/>
              <a:t>:</a:t>
            </a:r>
            <a:r>
              <a:rPr lang="nl-BE" sz="2000" dirty="0" smtClean="0"/>
              <a:t> </a:t>
            </a:r>
            <a:br>
              <a:rPr lang="nl-BE" sz="2000" dirty="0" smtClean="0"/>
            </a:br>
            <a:r>
              <a:rPr lang="nl-BE" sz="2000" dirty="0" smtClean="0"/>
              <a:t>s-wave scattering </a:t>
            </a:r>
            <a:r>
              <a:rPr lang="nl-BE" sz="2000" dirty="0" err="1" smtClean="0"/>
              <a:t>length</a:t>
            </a:r>
            <a:r>
              <a:rPr lang="nl-BE" sz="2000" dirty="0" smtClean="0"/>
              <a:t>, order of </a:t>
            </a:r>
            <a:r>
              <a:rPr lang="nl-BE" sz="2000" dirty="0" smtClean="0">
                <a:solidFill>
                  <a:schemeClr val="accent2"/>
                </a:solidFill>
              </a:rPr>
              <a:t>nanometers</a:t>
            </a:r>
          </a:p>
          <a:p>
            <a:pPr marL="342900" indent="-342900">
              <a:buFont typeface="Wingdings" panose="05000000000000000000" pitchFamily="2" charset="2"/>
              <a:buChar char="§"/>
            </a:pPr>
            <a:endParaRPr lang="nl-BE" sz="2000" dirty="0"/>
          </a:p>
          <a:p>
            <a:pPr marL="342900" indent="-342900">
              <a:buFont typeface="Wingdings" panose="05000000000000000000" pitchFamily="2" charset="2"/>
              <a:buChar char="§"/>
            </a:pPr>
            <a:endParaRPr lang="nl-BE" sz="20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2</a:t>
            </a:fld>
            <a:endParaRPr lang="nl-NL"/>
          </a:p>
        </p:txBody>
      </p:sp>
      <p:pic>
        <p:nvPicPr>
          <p:cNvPr id="32" name="Picture 7" descr="AtomTrapHR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96976"/>
            <a:ext cx="4094437" cy="475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54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6030832"/>
            <a:ext cx="9154800" cy="83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3" name="Picture 15" descr="vortex%20sel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184" y="5265835"/>
            <a:ext cx="2817793" cy="146055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362" y="3896365"/>
            <a:ext cx="3322638"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6666"/>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4661" y="994291"/>
            <a:ext cx="2870297" cy="151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6666"/>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pPr algn="ctr"/>
            <a:r>
              <a:rPr lang="nl-BE" sz="2800" dirty="0" err="1"/>
              <a:t>Introduction</a:t>
            </a:r>
            <a:r>
              <a:rPr lang="nl-BE" sz="2800" dirty="0"/>
              <a:t>: </a:t>
            </a:r>
            <a:r>
              <a:rPr lang="nl-BE" sz="2800" dirty="0" err="1"/>
              <a:t>ultracold</a:t>
            </a:r>
            <a:r>
              <a:rPr lang="nl-BE" sz="2800" dirty="0"/>
              <a:t> </a:t>
            </a:r>
            <a:r>
              <a:rPr lang="nl-BE" sz="2800" dirty="0" err="1"/>
              <a:t>quantum</a:t>
            </a:r>
            <a:r>
              <a:rPr lang="nl-BE" sz="2800" dirty="0"/>
              <a:t> </a:t>
            </a:r>
            <a:r>
              <a:rPr lang="nl-BE" sz="2800" dirty="0" err="1"/>
              <a:t>gases</a:t>
            </a:r>
            <a:endParaRPr lang="nl-BE" sz="2800" dirty="0"/>
          </a:p>
        </p:txBody>
      </p:sp>
      <p:sp>
        <p:nvSpPr>
          <p:cNvPr id="3" name="Tijdelijke aanduiding voor inhoud 2"/>
          <p:cNvSpPr>
            <a:spLocks noGrp="1"/>
          </p:cNvSpPr>
          <p:nvPr>
            <p:ph idx="1"/>
          </p:nvPr>
        </p:nvSpPr>
        <p:spPr>
          <a:xfrm>
            <a:off x="533480" y="980728"/>
            <a:ext cx="5400600" cy="4895850"/>
          </a:xfrm>
        </p:spPr>
        <p:txBody>
          <a:bodyPr/>
          <a:lstStyle/>
          <a:p>
            <a:pPr lvl="1"/>
            <a:r>
              <a:rPr lang="nl-BE" sz="1400" dirty="0" smtClean="0"/>
              <a:t>1995: </a:t>
            </a:r>
            <a:r>
              <a:rPr lang="nl-BE" sz="1400" dirty="0" err="1" smtClean="0"/>
              <a:t>Bose</a:t>
            </a:r>
            <a:r>
              <a:rPr lang="nl-BE" sz="1400" dirty="0" smtClean="0"/>
              <a:t>-Einstein </a:t>
            </a:r>
            <a:r>
              <a:rPr lang="nl-BE" sz="1400" dirty="0" err="1" smtClean="0"/>
              <a:t>condensation</a:t>
            </a:r>
            <a:r>
              <a:rPr lang="nl-BE" sz="1400" dirty="0" smtClean="0"/>
              <a:t> </a:t>
            </a:r>
            <a:r>
              <a:rPr lang="nl-BE" sz="1400" dirty="0" err="1" smtClean="0"/>
              <a:t>observed</a:t>
            </a:r>
            <a:r>
              <a:rPr lang="nl-BE" sz="1400" dirty="0" smtClean="0"/>
              <a:t> in a </a:t>
            </a:r>
            <a:r>
              <a:rPr lang="nl-BE" sz="1400" b="1" dirty="0" err="1" smtClean="0">
                <a:solidFill>
                  <a:schemeClr val="accent2"/>
                </a:solidFill>
              </a:rPr>
              <a:t>Bose</a:t>
            </a:r>
            <a:r>
              <a:rPr lang="nl-BE" sz="1400" b="1" dirty="0" smtClean="0">
                <a:solidFill>
                  <a:schemeClr val="accent2"/>
                </a:solidFill>
              </a:rPr>
              <a:t> gas</a:t>
            </a:r>
          </a:p>
          <a:p>
            <a:pPr marL="0" lvl="1" indent="0">
              <a:buNone/>
            </a:pPr>
            <a:r>
              <a:rPr lang="nl-BE" sz="1400" dirty="0" smtClean="0"/>
              <a:t/>
            </a:r>
            <a:br>
              <a:rPr lang="nl-BE" sz="1400" dirty="0" smtClean="0"/>
            </a:br>
            <a:r>
              <a:rPr lang="nl-BE" sz="1400" dirty="0" smtClean="0"/>
              <a:t/>
            </a:r>
            <a:br>
              <a:rPr lang="nl-BE" sz="1400" dirty="0" smtClean="0"/>
            </a:br>
            <a:endParaRPr lang="nl-BE" sz="1400" dirty="0"/>
          </a:p>
          <a:p>
            <a:pPr marL="0" lvl="1" indent="0">
              <a:buNone/>
            </a:pPr>
            <a:r>
              <a:rPr lang="nl-BE" sz="1400" dirty="0" smtClean="0"/>
              <a:t/>
            </a:r>
            <a:br>
              <a:rPr lang="nl-BE" sz="1400" dirty="0" smtClean="0"/>
            </a:br>
            <a:endParaRPr lang="nl-BE" sz="1400" dirty="0"/>
          </a:p>
          <a:p>
            <a:pPr lvl="1"/>
            <a:r>
              <a:rPr lang="nl-BE" sz="1400" dirty="0" smtClean="0"/>
              <a:t>1999: </a:t>
            </a:r>
            <a:r>
              <a:rPr lang="nl-BE" sz="1400" dirty="0" err="1" smtClean="0"/>
              <a:t>Superfluidity</a:t>
            </a:r>
            <a:r>
              <a:rPr lang="nl-BE" sz="1400" dirty="0" smtClean="0"/>
              <a:t> in a </a:t>
            </a:r>
            <a:r>
              <a:rPr lang="nl-BE" sz="1400" dirty="0" err="1" smtClean="0"/>
              <a:t>dilute</a:t>
            </a:r>
            <a:r>
              <a:rPr lang="nl-BE" sz="1400" dirty="0" smtClean="0"/>
              <a:t> </a:t>
            </a:r>
            <a:r>
              <a:rPr lang="nl-BE" sz="1400" b="1" dirty="0" err="1" smtClean="0">
                <a:solidFill>
                  <a:schemeClr val="accent2"/>
                </a:solidFill>
              </a:rPr>
              <a:t>Bose</a:t>
            </a:r>
            <a:r>
              <a:rPr lang="nl-BE" sz="1400" b="1" dirty="0" smtClean="0">
                <a:solidFill>
                  <a:schemeClr val="accent2"/>
                </a:solidFill>
              </a:rPr>
              <a:t> gas </a:t>
            </a:r>
            <a:r>
              <a:rPr lang="nl-BE" sz="1400" dirty="0" err="1" smtClean="0"/>
              <a:t>observed</a:t>
            </a:r>
            <a:r>
              <a:rPr lang="nl-BE" sz="1400" dirty="0" smtClean="0"/>
              <a:t> </a:t>
            </a:r>
            <a:r>
              <a:rPr lang="nl-BE" sz="1400" dirty="0" err="1" smtClean="0"/>
              <a:t>through</a:t>
            </a:r>
            <a:r>
              <a:rPr lang="nl-BE" sz="1400" dirty="0" smtClean="0"/>
              <a:t> </a:t>
            </a:r>
            <a:r>
              <a:rPr lang="nl-BE" sz="1400" dirty="0" err="1" smtClean="0"/>
              <a:t>vorticity</a:t>
            </a:r>
            <a:endParaRPr lang="nl-BE" sz="1400" dirty="0" smtClean="0"/>
          </a:p>
          <a:p>
            <a:pPr marL="0" lvl="1" indent="0">
              <a:buNone/>
            </a:pPr>
            <a:r>
              <a:rPr lang="nl-BE" sz="1400" dirty="0" smtClean="0"/>
              <a:t/>
            </a:r>
            <a:br>
              <a:rPr lang="nl-BE" sz="1400" dirty="0" smtClean="0"/>
            </a:br>
            <a:r>
              <a:rPr lang="nl-BE" sz="1400" dirty="0" smtClean="0"/>
              <a:t/>
            </a:r>
            <a:br>
              <a:rPr lang="nl-BE" sz="1400" dirty="0" smtClean="0"/>
            </a:br>
            <a:endParaRPr lang="nl-BE" sz="1400" dirty="0" smtClean="0"/>
          </a:p>
          <a:p>
            <a:pPr marL="0" lvl="1" indent="0">
              <a:buNone/>
            </a:pPr>
            <a:r>
              <a:rPr lang="nl-BE" sz="1400" dirty="0" smtClean="0"/>
              <a:t/>
            </a:r>
            <a:br>
              <a:rPr lang="nl-BE" sz="1400" dirty="0" smtClean="0"/>
            </a:br>
            <a:endParaRPr lang="nl-BE" sz="1400" dirty="0"/>
          </a:p>
          <a:p>
            <a:pPr lvl="1"/>
            <a:r>
              <a:rPr lang="nl-BE" sz="1400" dirty="0" smtClean="0"/>
              <a:t>2003: </a:t>
            </a:r>
            <a:r>
              <a:rPr lang="nl-BE" sz="1400" dirty="0" err="1" smtClean="0"/>
              <a:t>Bose</a:t>
            </a:r>
            <a:r>
              <a:rPr lang="nl-BE" sz="1400" dirty="0" smtClean="0"/>
              <a:t>-Einstein </a:t>
            </a:r>
            <a:r>
              <a:rPr lang="nl-BE" sz="1400" dirty="0" err="1" smtClean="0"/>
              <a:t>condensation</a:t>
            </a:r>
            <a:r>
              <a:rPr lang="nl-BE" sz="1400" dirty="0" smtClean="0"/>
              <a:t> of pairs </a:t>
            </a:r>
            <a:r>
              <a:rPr lang="nl-BE" sz="1400" dirty="0" err="1" smtClean="0"/>
              <a:t>observed</a:t>
            </a:r>
            <a:r>
              <a:rPr lang="nl-BE" sz="1400" dirty="0" smtClean="0"/>
              <a:t> in a </a:t>
            </a:r>
            <a:r>
              <a:rPr lang="nl-BE" sz="1400" b="1" dirty="0" smtClean="0">
                <a:solidFill>
                  <a:schemeClr val="accent2"/>
                </a:solidFill>
              </a:rPr>
              <a:t>Fermi gas</a:t>
            </a:r>
          </a:p>
          <a:p>
            <a:pPr marL="0" lvl="1" indent="0">
              <a:buNone/>
            </a:pPr>
            <a:r>
              <a:rPr lang="nl-BE" sz="1400" dirty="0" smtClean="0"/>
              <a:t/>
            </a:r>
            <a:br>
              <a:rPr lang="nl-BE" sz="1400" dirty="0" smtClean="0"/>
            </a:br>
            <a:r>
              <a:rPr lang="nl-BE" sz="1400" dirty="0" smtClean="0"/>
              <a:t/>
            </a:r>
            <a:br>
              <a:rPr lang="nl-BE" sz="1400" dirty="0" smtClean="0"/>
            </a:br>
            <a:endParaRPr lang="nl-BE" sz="1400" dirty="0" smtClean="0"/>
          </a:p>
          <a:p>
            <a:pPr marL="0" lvl="1" indent="0">
              <a:buNone/>
            </a:pPr>
            <a:r>
              <a:rPr lang="nl-BE" sz="1400" dirty="0" smtClean="0"/>
              <a:t/>
            </a:r>
            <a:br>
              <a:rPr lang="nl-BE" sz="1400" dirty="0" smtClean="0"/>
            </a:br>
            <a:endParaRPr lang="nl-BE" sz="1400" dirty="0"/>
          </a:p>
          <a:p>
            <a:pPr lvl="1"/>
            <a:r>
              <a:rPr lang="nl-BE" sz="1400" dirty="0" smtClean="0"/>
              <a:t>2005: </a:t>
            </a:r>
            <a:r>
              <a:rPr lang="nl-BE" sz="1400" dirty="0" err="1" smtClean="0"/>
              <a:t>Superfluidity</a:t>
            </a:r>
            <a:r>
              <a:rPr lang="nl-BE" sz="1400" dirty="0" smtClean="0"/>
              <a:t> in a </a:t>
            </a:r>
            <a:r>
              <a:rPr lang="nl-BE" sz="1400" dirty="0" err="1" smtClean="0"/>
              <a:t>dilute</a:t>
            </a:r>
            <a:r>
              <a:rPr lang="nl-BE" sz="1400" dirty="0" smtClean="0"/>
              <a:t> </a:t>
            </a:r>
            <a:r>
              <a:rPr lang="nl-BE" sz="1400" b="1" dirty="0" smtClean="0">
                <a:solidFill>
                  <a:schemeClr val="accent2"/>
                </a:solidFill>
              </a:rPr>
              <a:t>Fermi gas </a:t>
            </a:r>
            <a:r>
              <a:rPr lang="nl-BE" sz="1400" dirty="0" err="1" smtClean="0"/>
              <a:t>observed</a:t>
            </a:r>
            <a:r>
              <a:rPr lang="nl-BE" sz="1400" dirty="0" smtClean="0"/>
              <a:t> </a:t>
            </a:r>
            <a:r>
              <a:rPr lang="nl-BE" sz="1400" dirty="0" err="1" smtClean="0"/>
              <a:t>through</a:t>
            </a:r>
            <a:r>
              <a:rPr lang="nl-BE" sz="1400" dirty="0" smtClean="0"/>
              <a:t> </a:t>
            </a:r>
            <a:r>
              <a:rPr lang="nl-BE" sz="1400" dirty="0" err="1" smtClean="0"/>
              <a:t>vorticity</a:t>
            </a:r>
            <a:endParaRPr lang="nl-BE" sz="14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3</a:t>
            </a:fld>
            <a:endParaRPr lang="nl-NL"/>
          </a:p>
        </p:txBody>
      </p:sp>
      <p:sp>
        <p:nvSpPr>
          <p:cNvPr id="32" name="Text Box 19"/>
          <p:cNvSpPr txBox="1">
            <a:spLocks noChangeArrowheads="1"/>
          </p:cNvSpPr>
          <p:nvPr/>
        </p:nvSpPr>
        <p:spPr bwMode="auto">
          <a:xfrm>
            <a:off x="775693" y="1425319"/>
            <a:ext cx="432522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nl-BE" sz="900" dirty="0"/>
              <a:t>M. H. Anderson, J. R. </a:t>
            </a:r>
            <a:r>
              <a:rPr lang="en-US" altLang="nl-BE" sz="900" dirty="0" err="1"/>
              <a:t>Ensher</a:t>
            </a:r>
            <a:r>
              <a:rPr lang="en-US" altLang="nl-BE" sz="900" dirty="0"/>
              <a:t>, M. R. Matthews, C. E. </a:t>
            </a:r>
            <a:r>
              <a:rPr lang="en-US" altLang="nl-BE" sz="900" dirty="0" err="1"/>
              <a:t>Wieman</a:t>
            </a:r>
            <a:r>
              <a:rPr lang="en-US" altLang="nl-BE" sz="900" dirty="0"/>
              <a:t>, and E. A. Cornell, </a:t>
            </a:r>
          </a:p>
          <a:p>
            <a:r>
              <a:rPr lang="en-US" altLang="nl-BE" sz="900" dirty="0"/>
              <a:t>     Science </a:t>
            </a:r>
            <a:r>
              <a:rPr lang="en-US" altLang="nl-BE" sz="900" b="1" dirty="0"/>
              <a:t>269</a:t>
            </a:r>
            <a:r>
              <a:rPr lang="en-US" altLang="nl-BE" sz="900" dirty="0"/>
              <a:t>, 198 (1995);</a:t>
            </a:r>
          </a:p>
          <a:p>
            <a:r>
              <a:rPr lang="en-US" altLang="nl-BE" sz="900" dirty="0"/>
              <a:t>K. B. Davis, M.-O. </a:t>
            </a:r>
            <a:r>
              <a:rPr lang="en-US" altLang="nl-BE" sz="900" dirty="0" err="1"/>
              <a:t>Mewes</a:t>
            </a:r>
            <a:r>
              <a:rPr lang="en-US" altLang="nl-BE" sz="900" dirty="0"/>
              <a:t>, M. R. Andrews, N. J. Van </a:t>
            </a:r>
            <a:r>
              <a:rPr lang="en-US" altLang="nl-BE" sz="900" dirty="0" err="1"/>
              <a:t>Druten</a:t>
            </a:r>
            <a:r>
              <a:rPr lang="en-US" altLang="nl-BE" sz="900" dirty="0"/>
              <a:t>, D. S. </a:t>
            </a:r>
            <a:r>
              <a:rPr lang="en-US" altLang="nl-BE" sz="900" dirty="0" err="1"/>
              <a:t>Durfee</a:t>
            </a:r>
            <a:r>
              <a:rPr lang="en-US" altLang="nl-BE" sz="900" dirty="0"/>
              <a:t>, D. M. </a:t>
            </a:r>
            <a:r>
              <a:rPr lang="en-US" altLang="nl-BE" sz="900" dirty="0" err="1"/>
              <a:t>Kurn</a:t>
            </a:r>
            <a:r>
              <a:rPr lang="en-US" altLang="nl-BE" sz="900" dirty="0"/>
              <a:t>, and </a:t>
            </a:r>
          </a:p>
          <a:p>
            <a:r>
              <a:rPr lang="en-US" altLang="nl-BE" sz="900" dirty="0"/>
              <a:t>     W. </a:t>
            </a:r>
            <a:r>
              <a:rPr lang="en-US" altLang="nl-BE" sz="900" dirty="0" err="1"/>
              <a:t>Ketterle</a:t>
            </a:r>
            <a:r>
              <a:rPr lang="en-US" altLang="nl-BE" sz="900" dirty="0"/>
              <a:t>, Phys. Rev. Lett. </a:t>
            </a:r>
            <a:r>
              <a:rPr lang="en-US" altLang="nl-BE" sz="900" b="1" dirty="0"/>
              <a:t>75</a:t>
            </a:r>
            <a:r>
              <a:rPr lang="en-US" altLang="nl-BE" sz="900" dirty="0"/>
              <a:t>, 3969 (1995);</a:t>
            </a:r>
          </a:p>
          <a:p>
            <a:r>
              <a:rPr lang="en-US" altLang="nl-BE" sz="900" dirty="0"/>
              <a:t>C. C. Bradley, C. A. Sackett, J. J. </a:t>
            </a:r>
            <a:r>
              <a:rPr lang="en-US" altLang="nl-BE" sz="900" dirty="0" err="1"/>
              <a:t>Tollett</a:t>
            </a:r>
            <a:r>
              <a:rPr lang="en-US" altLang="nl-BE" sz="900" dirty="0"/>
              <a:t>, and R. G. </a:t>
            </a:r>
            <a:r>
              <a:rPr lang="en-US" altLang="nl-BE" sz="900" dirty="0" err="1"/>
              <a:t>Hulet</a:t>
            </a:r>
            <a:r>
              <a:rPr lang="en-US" altLang="nl-BE" sz="900" dirty="0"/>
              <a:t>, Phys. Rev. Lett. </a:t>
            </a:r>
            <a:r>
              <a:rPr lang="en-US" altLang="nl-BE" sz="900" b="1" dirty="0"/>
              <a:t>75</a:t>
            </a:r>
            <a:r>
              <a:rPr lang="en-US" altLang="nl-BE" sz="900" dirty="0"/>
              <a:t>, 1687 (1995).</a:t>
            </a:r>
          </a:p>
        </p:txBody>
      </p:sp>
      <p:pic>
        <p:nvPicPr>
          <p:cNvPr id="38"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3833" y="2829084"/>
            <a:ext cx="2740969" cy="87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6666"/>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22"/>
          <p:cNvSpPr txBox="1">
            <a:spLocks noChangeArrowheads="1"/>
          </p:cNvSpPr>
          <p:nvPr/>
        </p:nvSpPr>
        <p:spPr bwMode="auto">
          <a:xfrm>
            <a:off x="827584" y="2749496"/>
            <a:ext cx="43924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l-BE" sz="900" dirty="0"/>
              <a:t>M.R. Matthews, B.P. </a:t>
            </a:r>
            <a:r>
              <a:rPr lang="en-US" altLang="nl-BE" sz="900" dirty="0" err="1"/>
              <a:t>Anderson,P.C</a:t>
            </a:r>
            <a:r>
              <a:rPr lang="en-US" altLang="nl-BE" sz="900" dirty="0"/>
              <a:t>. </a:t>
            </a:r>
            <a:r>
              <a:rPr lang="en-US" altLang="nl-BE" sz="900" dirty="0" err="1"/>
              <a:t>Haljan</a:t>
            </a:r>
            <a:r>
              <a:rPr lang="en-US" altLang="nl-BE" sz="900" dirty="0"/>
              <a:t>, D.S. Hall, </a:t>
            </a:r>
            <a:r>
              <a:rPr lang="en-US" altLang="nl-BE" sz="900" dirty="0" err="1"/>
              <a:t>C.E.Wieman</a:t>
            </a:r>
            <a:r>
              <a:rPr lang="en-US" altLang="nl-BE" sz="900" dirty="0"/>
              <a:t>, </a:t>
            </a:r>
            <a:endParaRPr lang="en-US" altLang="nl-BE" sz="900" dirty="0" smtClean="0"/>
          </a:p>
          <a:p>
            <a:r>
              <a:rPr lang="en-US" altLang="nl-BE" sz="900" dirty="0" smtClean="0"/>
              <a:t>     E.A. Cornell, Phys. Rev. Lett. </a:t>
            </a:r>
            <a:r>
              <a:rPr lang="en-US" altLang="nl-BE" sz="900" b="1" dirty="0" smtClean="0"/>
              <a:t>83</a:t>
            </a:r>
            <a:r>
              <a:rPr lang="en-US" altLang="nl-BE" sz="900" dirty="0" smtClean="0"/>
              <a:t>, pp. 2498 (1999);</a:t>
            </a:r>
          </a:p>
          <a:p>
            <a:r>
              <a:rPr lang="en-US" altLang="nl-BE" sz="900" dirty="0" smtClean="0"/>
              <a:t>K.W</a:t>
            </a:r>
            <a:r>
              <a:rPr lang="en-US" altLang="nl-BE" sz="900" dirty="0"/>
              <a:t>. Madison, F. Chevy, W. </a:t>
            </a:r>
            <a:r>
              <a:rPr lang="en-US" altLang="nl-BE" sz="900" dirty="0" err="1"/>
              <a:t>Wohlleben</a:t>
            </a:r>
            <a:r>
              <a:rPr lang="en-US" altLang="nl-BE" sz="900" dirty="0"/>
              <a:t>, and J. </a:t>
            </a:r>
            <a:r>
              <a:rPr lang="en-US" altLang="nl-BE" sz="900" dirty="0" err="1"/>
              <a:t>Dalibard</a:t>
            </a:r>
            <a:r>
              <a:rPr lang="en-US" altLang="nl-BE" sz="900" dirty="0"/>
              <a:t>, </a:t>
            </a:r>
          </a:p>
          <a:p>
            <a:r>
              <a:rPr lang="en-US" altLang="nl-BE" sz="900" dirty="0"/>
              <a:t>     Phys. Rev. Lett. </a:t>
            </a:r>
            <a:r>
              <a:rPr lang="en-US" altLang="nl-BE" sz="900" b="1" dirty="0"/>
              <a:t>84</a:t>
            </a:r>
            <a:r>
              <a:rPr lang="en-US" altLang="nl-BE" sz="900" dirty="0"/>
              <a:t>, 806 (2000);</a:t>
            </a:r>
          </a:p>
          <a:p>
            <a:r>
              <a:rPr lang="en-US" altLang="nl-BE" sz="900" dirty="0"/>
              <a:t>C. Raman, J.R. Abo-</a:t>
            </a:r>
            <a:r>
              <a:rPr lang="en-US" altLang="nl-BE" sz="900" dirty="0" err="1"/>
              <a:t>Shaeer</a:t>
            </a:r>
            <a:r>
              <a:rPr lang="en-US" altLang="nl-BE" sz="900" dirty="0"/>
              <a:t>, J.M. </a:t>
            </a:r>
            <a:r>
              <a:rPr lang="en-US" altLang="nl-BE" sz="900" dirty="0" err="1"/>
              <a:t>Vogels</a:t>
            </a:r>
            <a:r>
              <a:rPr lang="en-US" altLang="nl-BE" sz="900" dirty="0"/>
              <a:t>, K. Xu, and W. </a:t>
            </a:r>
            <a:r>
              <a:rPr lang="en-US" altLang="nl-BE" sz="900" dirty="0" err="1"/>
              <a:t>Ketterle</a:t>
            </a:r>
            <a:r>
              <a:rPr lang="en-US" altLang="nl-BE" sz="900" dirty="0"/>
              <a:t>,</a:t>
            </a:r>
          </a:p>
          <a:p>
            <a:r>
              <a:rPr lang="en-US" altLang="nl-BE" sz="900" dirty="0"/>
              <a:t>     Phys. Rev. Lett. </a:t>
            </a:r>
            <a:r>
              <a:rPr lang="en-US" altLang="nl-BE" sz="900" b="1" dirty="0"/>
              <a:t>87</a:t>
            </a:r>
            <a:r>
              <a:rPr lang="en-US" altLang="nl-BE" sz="900" dirty="0"/>
              <a:t>, 210402 (2001).</a:t>
            </a:r>
          </a:p>
        </p:txBody>
      </p:sp>
      <p:sp>
        <p:nvSpPr>
          <p:cNvPr id="42" name="Rectangle 17"/>
          <p:cNvSpPr>
            <a:spLocks noChangeArrowheads="1"/>
          </p:cNvSpPr>
          <p:nvPr/>
        </p:nvSpPr>
        <p:spPr bwMode="auto">
          <a:xfrm>
            <a:off x="-139724" y="4240128"/>
            <a:ext cx="460692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BE" altLang="nl-BE" sz="800" dirty="0"/>
              <a:t>	</a:t>
            </a:r>
            <a:r>
              <a:rPr lang="fr-BE" altLang="nl-BE" sz="900" dirty="0"/>
              <a:t>   M.W. </a:t>
            </a:r>
            <a:r>
              <a:rPr lang="fr-BE" altLang="nl-BE" sz="900" dirty="0" err="1"/>
              <a:t>Zwierlein</a:t>
            </a:r>
            <a:r>
              <a:rPr lang="fr-BE" altLang="nl-BE" sz="900" dirty="0"/>
              <a:t> et al., Phys. </a:t>
            </a:r>
            <a:r>
              <a:rPr lang="fr-BE" altLang="nl-BE" sz="900" dirty="0" err="1"/>
              <a:t>Rev</a:t>
            </a:r>
            <a:r>
              <a:rPr lang="fr-BE" altLang="nl-BE" sz="900" dirty="0"/>
              <a:t>. </a:t>
            </a:r>
            <a:r>
              <a:rPr lang="fr-BE" altLang="nl-BE" sz="900" dirty="0" err="1"/>
              <a:t>Lett</a:t>
            </a:r>
            <a:r>
              <a:rPr lang="fr-BE" altLang="nl-BE" sz="900" dirty="0"/>
              <a:t>. </a:t>
            </a:r>
            <a:r>
              <a:rPr lang="fr-BE" altLang="nl-BE" sz="900" b="1" dirty="0"/>
              <a:t>91</a:t>
            </a:r>
            <a:r>
              <a:rPr lang="fr-BE" altLang="nl-BE" sz="900" dirty="0"/>
              <a:t>, 250401 (2003);</a:t>
            </a:r>
          </a:p>
          <a:p>
            <a:r>
              <a:rPr lang="fr-BE" altLang="nl-BE" sz="900" dirty="0"/>
              <a:t>	   S. </a:t>
            </a:r>
            <a:r>
              <a:rPr lang="fr-BE" altLang="nl-BE" sz="900" dirty="0" err="1"/>
              <a:t>Jochim</a:t>
            </a:r>
            <a:r>
              <a:rPr lang="fr-BE" altLang="nl-BE" sz="900" dirty="0"/>
              <a:t>, et al., Science </a:t>
            </a:r>
            <a:r>
              <a:rPr lang="fr-BE" altLang="nl-BE" sz="900" b="1" dirty="0"/>
              <a:t>302</a:t>
            </a:r>
            <a:r>
              <a:rPr lang="fr-BE" altLang="nl-BE" sz="900" dirty="0"/>
              <a:t> (2003);</a:t>
            </a:r>
          </a:p>
          <a:p>
            <a:r>
              <a:rPr lang="fr-BE" altLang="nl-BE" sz="900" dirty="0"/>
              <a:t>	   M. </a:t>
            </a:r>
            <a:r>
              <a:rPr lang="fr-BE" altLang="nl-BE" sz="900" dirty="0" err="1"/>
              <a:t>Bartenstein</a:t>
            </a:r>
            <a:r>
              <a:rPr lang="fr-BE" altLang="nl-BE" sz="900" dirty="0"/>
              <a:t> et al., Phys. </a:t>
            </a:r>
            <a:r>
              <a:rPr lang="fr-BE" altLang="nl-BE" sz="900" dirty="0" err="1"/>
              <a:t>Rev</a:t>
            </a:r>
            <a:r>
              <a:rPr lang="fr-BE" altLang="nl-BE" sz="900" dirty="0"/>
              <a:t>. </a:t>
            </a:r>
            <a:r>
              <a:rPr lang="fr-BE" altLang="nl-BE" sz="900" dirty="0" err="1"/>
              <a:t>Lett</a:t>
            </a:r>
            <a:r>
              <a:rPr lang="fr-BE" altLang="nl-BE" sz="900" dirty="0"/>
              <a:t>. </a:t>
            </a:r>
            <a:r>
              <a:rPr lang="fr-BE" altLang="nl-BE" sz="900" b="1" dirty="0"/>
              <a:t>92</a:t>
            </a:r>
            <a:r>
              <a:rPr lang="fr-BE" altLang="nl-BE" sz="900" dirty="0"/>
              <a:t>, 120401 (2004);</a:t>
            </a:r>
          </a:p>
          <a:p>
            <a:r>
              <a:rPr lang="fr-BE" altLang="nl-BE" sz="900" dirty="0"/>
              <a:t>	   C. </a:t>
            </a:r>
            <a:r>
              <a:rPr lang="fr-BE" altLang="nl-BE" sz="900" dirty="0" err="1"/>
              <a:t>Regal</a:t>
            </a:r>
            <a:r>
              <a:rPr lang="fr-BE" altLang="nl-BE" sz="900" dirty="0"/>
              <a:t> et al., Phys. </a:t>
            </a:r>
            <a:r>
              <a:rPr lang="fr-BE" altLang="nl-BE" sz="900" dirty="0" err="1"/>
              <a:t>Rev</a:t>
            </a:r>
            <a:r>
              <a:rPr lang="fr-BE" altLang="nl-BE" sz="900" dirty="0"/>
              <a:t>. </a:t>
            </a:r>
            <a:r>
              <a:rPr lang="fr-BE" altLang="nl-BE" sz="900" dirty="0" err="1"/>
              <a:t>Lett</a:t>
            </a:r>
            <a:r>
              <a:rPr lang="fr-BE" altLang="nl-BE" sz="900" dirty="0"/>
              <a:t>. </a:t>
            </a:r>
            <a:r>
              <a:rPr lang="fr-BE" altLang="nl-BE" sz="900" b="1" dirty="0"/>
              <a:t>92</a:t>
            </a:r>
            <a:r>
              <a:rPr lang="fr-BE" altLang="nl-BE" sz="900" dirty="0"/>
              <a:t>, 040403 (2004); </a:t>
            </a:r>
          </a:p>
          <a:p>
            <a:r>
              <a:rPr lang="fr-BE" altLang="nl-BE" sz="900" dirty="0"/>
              <a:t>	   T. </a:t>
            </a:r>
            <a:r>
              <a:rPr lang="fr-BE" altLang="nl-BE" sz="900" dirty="0" err="1"/>
              <a:t>Bourdel</a:t>
            </a:r>
            <a:r>
              <a:rPr lang="fr-BE" altLang="nl-BE" sz="900" dirty="0"/>
              <a:t> et al., Phys. </a:t>
            </a:r>
            <a:r>
              <a:rPr lang="fr-BE" altLang="nl-BE" sz="900" dirty="0" err="1"/>
              <a:t>Rev</a:t>
            </a:r>
            <a:r>
              <a:rPr lang="fr-BE" altLang="nl-BE" sz="900" dirty="0"/>
              <a:t>. </a:t>
            </a:r>
            <a:r>
              <a:rPr lang="fr-BE" altLang="nl-BE" sz="900" dirty="0" err="1"/>
              <a:t>Lett</a:t>
            </a:r>
            <a:r>
              <a:rPr lang="fr-BE" altLang="nl-BE" sz="900" dirty="0"/>
              <a:t>. </a:t>
            </a:r>
            <a:r>
              <a:rPr lang="fr-BE" altLang="nl-BE" sz="900" b="1" dirty="0"/>
              <a:t>93</a:t>
            </a:r>
            <a:r>
              <a:rPr lang="fr-BE" altLang="nl-BE" sz="900" dirty="0"/>
              <a:t>, 050401 (2004).</a:t>
            </a:r>
            <a:endParaRPr lang="en-US" altLang="nl-BE" sz="900" dirty="0"/>
          </a:p>
        </p:txBody>
      </p:sp>
      <p:sp>
        <p:nvSpPr>
          <p:cNvPr id="44" name="Rectangle 16"/>
          <p:cNvSpPr>
            <a:spLocks noChangeArrowheads="1"/>
          </p:cNvSpPr>
          <p:nvPr/>
        </p:nvSpPr>
        <p:spPr bwMode="auto">
          <a:xfrm>
            <a:off x="844251" y="5654422"/>
            <a:ext cx="270138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nl-BE" sz="900" dirty="0"/>
              <a:t>M. W. </a:t>
            </a:r>
            <a:r>
              <a:rPr lang="de-DE" altLang="nl-BE" sz="900" dirty="0" err="1"/>
              <a:t>Zwierlein</a:t>
            </a:r>
            <a:r>
              <a:rPr lang="de-DE" altLang="nl-BE" sz="900" dirty="0"/>
              <a:t> </a:t>
            </a:r>
            <a:r>
              <a:rPr lang="de-DE" altLang="nl-BE" sz="900" i="1" dirty="0"/>
              <a:t>et al.</a:t>
            </a:r>
            <a:r>
              <a:rPr lang="de-DE" altLang="nl-BE" sz="900" dirty="0"/>
              <a:t>, Nature </a:t>
            </a:r>
            <a:r>
              <a:rPr lang="de-DE" altLang="nl-BE" sz="900" b="1" dirty="0"/>
              <a:t>435</a:t>
            </a:r>
            <a:r>
              <a:rPr lang="de-DE" altLang="nl-BE" sz="900" dirty="0"/>
              <a:t>,  1047-1051 (2005).</a:t>
            </a:r>
            <a:endParaRPr lang="en-US" altLang="nl-BE" sz="900" dirty="0"/>
          </a:p>
        </p:txBody>
      </p:sp>
      <p:sp>
        <p:nvSpPr>
          <p:cNvPr id="14" name="Rechthoek 13"/>
          <p:cNvSpPr/>
          <p:nvPr/>
        </p:nvSpPr>
        <p:spPr>
          <a:xfrm>
            <a:off x="1653517" y="1335777"/>
            <a:ext cx="5904656" cy="46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 name="Groep 14"/>
          <p:cNvGrpSpPr/>
          <p:nvPr/>
        </p:nvGrpSpPr>
        <p:grpSpPr>
          <a:xfrm>
            <a:off x="2539428" y="1774191"/>
            <a:ext cx="4739744" cy="3591137"/>
            <a:chOff x="2417848" y="2122706"/>
            <a:chExt cx="4739744" cy="3591137"/>
          </a:xfrm>
        </p:grpSpPr>
        <p:cxnSp>
          <p:nvCxnSpPr>
            <p:cNvPr id="16" name="Rechte verbindingslijn 15"/>
            <p:cNvCxnSpPr/>
            <p:nvPr/>
          </p:nvCxnSpPr>
          <p:spPr>
            <a:xfrm>
              <a:off x="3015042" y="3820935"/>
              <a:ext cx="29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Vrije vorm 16"/>
            <p:cNvSpPr/>
            <p:nvPr/>
          </p:nvSpPr>
          <p:spPr>
            <a:xfrm>
              <a:off x="2972782" y="2660266"/>
              <a:ext cx="3022966" cy="3053577"/>
            </a:xfrm>
            <a:custGeom>
              <a:avLst/>
              <a:gdLst>
                <a:gd name="connsiteX0" fmla="*/ 0 w 2876550"/>
                <a:gd name="connsiteY0" fmla="*/ 0 h 1447810"/>
                <a:gd name="connsiteX1" fmla="*/ 1447800 w 2876550"/>
                <a:gd name="connsiteY1" fmla="*/ 1447800 h 1447810"/>
                <a:gd name="connsiteX2" fmla="*/ 2876550 w 2876550"/>
                <a:gd name="connsiteY2" fmla="*/ 19050 h 1447810"/>
              </a:gdLst>
              <a:ahLst/>
              <a:cxnLst>
                <a:cxn ang="0">
                  <a:pos x="connsiteX0" y="connsiteY0"/>
                </a:cxn>
                <a:cxn ang="0">
                  <a:pos x="connsiteX1" y="connsiteY1"/>
                </a:cxn>
                <a:cxn ang="0">
                  <a:pos x="connsiteX2" y="connsiteY2"/>
                </a:cxn>
              </a:cxnLst>
              <a:rect l="l" t="t" r="r" b="b"/>
              <a:pathLst>
                <a:path w="2876550" h="1447810">
                  <a:moveTo>
                    <a:pt x="0" y="0"/>
                  </a:moveTo>
                  <a:cubicBezTo>
                    <a:pt x="484187" y="722312"/>
                    <a:pt x="968375" y="1444625"/>
                    <a:pt x="1447800" y="1447800"/>
                  </a:cubicBezTo>
                  <a:cubicBezTo>
                    <a:pt x="1927225" y="1450975"/>
                    <a:pt x="2401887" y="735012"/>
                    <a:pt x="2876550" y="1905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8" name="Rechte verbindingslijn 17"/>
            <p:cNvCxnSpPr/>
            <p:nvPr/>
          </p:nvCxnSpPr>
          <p:spPr>
            <a:xfrm>
              <a:off x="3203848" y="3304808"/>
              <a:ext cx="25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3534182" y="4337062"/>
              <a:ext cx="18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3756944" y="4842884"/>
              <a:ext cx="14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3015043" y="2859360"/>
              <a:ext cx="29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2417848" y="3429943"/>
              <a:ext cx="1152128" cy="584775"/>
            </a:xfrm>
            <a:prstGeom prst="rect">
              <a:avLst/>
            </a:prstGeom>
            <a:noFill/>
          </p:spPr>
          <p:txBody>
            <a:bodyPr wrap="square" rtlCol="0">
              <a:spAutoFit/>
            </a:bodyPr>
            <a:lstStyle/>
            <a:p>
              <a:r>
                <a:rPr lang="el-GR" sz="3200" dirty="0" smtClean="0">
                  <a:solidFill>
                    <a:schemeClr val="accent4">
                      <a:lumMod val="75000"/>
                    </a:schemeClr>
                  </a:solidFill>
                </a:rPr>
                <a:t>μ</a:t>
              </a:r>
              <a:r>
                <a:rPr lang="nl-BE" sz="3200" baseline="-25000" dirty="0" smtClean="0">
                  <a:solidFill>
                    <a:schemeClr val="accent4">
                      <a:lumMod val="75000"/>
                    </a:schemeClr>
                  </a:solidFill>
                </a:rPr>
                <a:t>1</a:t>
              </a:r>
              <a:endParaRPr lang="nl-BE" sz="3200" dirty="0">
                <a:solidFill>
                  <a:schemeClr val="accent4">
                    <a:lumMod val="75000"/>
                  </a:schemeClr>
                </a:solidFill>
              </a:endParaRPr>
            </a:p>
          </p:txBody>
        </p:sp>
        <p:sp>
          <p:nvSpPr>
            <p:cNvPr id="23" name="Tekstvak 22"/>
            <p:cNvSpPr txBox="1"/>
            <p:nvPr/>
          </p:nvSpPr>
          <p:spPr>
            <a:xfrm>
              <a:off x="6005464" y="3429943"/>
              <a:ext cx="1152128" cy="584775"/>
            </a:xfrm>
            <a:prstGeom prst="rect">
              <a:avLst/>
            </a:prstGeom>
            <a:noFill/>
          </p:spPr>
          <p:txBody>
            <a:bodyPr wrap="square" rtlCol="0">
              <a:spAutoFit/>
            </a:bodyPr>
            <a:lstStyle/>
            <a:p>
              <a:r>
                <a:rPr lang="el-GR" sz="3200" dirty="0" smtClean="0">
                  <a:solidFill>
                    <a:srgbClr val="FF0000"/>
                  </a:solidFill>
                </a:rPr>
                <a:t>μ</a:t>
              </a:r>
              <a:r>
                <a:rPr lang="nl-BE" sz="3200" baseline="-25000" dirty="0" smtClean="0">
                  <a:solidFill>
                    <a:srgbClr val="FF0000"/>
                  </a:solidFill>
                </a:rPr>
                <a:t>2</a:t>
              </a:r>
              <a:endParaRPr lang="nl-BE" sz="3200" dirty="0">
                <a:solidFill>
                  <a:srgbClr val="FF0000"/>
                </a:solidFill>
              </a:endParaRPr>
            </a:p>
          </p:txBody>
        </p:sp>
        <p:sp>
          <p:nvSpPr>
            <p:cNvPr id="24" name="Tekstvak 23"/>
            <p:cNvSpPr txBox="1"/>
            <p:nvPr/>
          </p:nvSpPr>
          <p:spPr>
            <a:xfrm>
              <a:off x="2839120" y="2125438"/>
              <a:ext cx="1390124" cy="461665"/>
            </a:xfrm>
            <a:prstGeom prst="rect">
              <a:avLst/>
            </a:prstGeom>
            <a:noFill/>
          </p:spPr>
          <p:txBody>
            <a:bodyPr wrap="none" rtlCol="0">
              <a:spAutoFit/>
            </a:bodyPr>
            <a:lstStyle/>
            <a:p>
              <a:r>
                <a:rPr lang="nl-BE" sz="2400" dirty="0" smtClean="0">
                  <a:solidFill>
                    <a:schemeClr val="accent4"/>
                  </a:solidFill>
                </a:rPr>
                <a:t>“Spin-up”</a:t>
              </a:r>
              <a:endParaRPr lang="nl-BE" sz="2400" dirty="0">
                <a:solidFill>
                  <a:schemeClr val="accent4"/>
                </a:solidFill>
              </a:endParaRPr>
            </a:p>
          </p:txBody>
        </p:sp>
        <p:sp>
          <p:nvSpPr>
            <p:cNvPr id="25" name="Tekstvak 24"/>
            <p:cNvSpPr txBox="1"/>
            <p:nvPr/>
          </p:nvSpPr>
          <p:spPr>
            <a:xfrm>
              <a:off x="4530430" y="2122706"/>
              <a:ext cx="1770421" cy="461665"/>
            </a:xfrm>
            <a:prstGeom prst="rect">
              <a:avLst/>
            </a:prstGeom>
            <a:noFill/>
          </p:spPr>
          <p:txBody>
            <a:bodyPr wrap="none" rtlCol="0">
              <a:spAutoFit/>
            </a:bodyPr>
            <a:lstStyle/>
            <a:p>
              <a:r>
                <a:rPr lang="nl-BE" sz="2400" dirty="0" smtClean="0">
                  <a:solidFill>
                    <a:srgbClr val="FF0000"/>
                  </a:solidFill>
                </a:rPr>
                <a:t>“Spin-down”</a:t>
              </a:r>
              <a:endParaRPr lang="nl-BE" sz="2400" dirty="0">
                <a:solidFill>
                  <a:srgbClr val="FF0000"/>
                </a:solidFill>
              </a:endParaRPr>
            </a:p>
          </p:txBody>
        </p:sp>
      </p:grpSp>
      <p:cxnSp>
        <p:nvCxnSpPr>
          <p:cNvPr id="26" name="Rechte verbindingslijn 25"/>
          <p:cNvCxnSpPr/>
          <p:nvPr/>
        </p:nvCxnSpPr>
        <p:spPr>
          <a:xfrm>
            <a:off x="4145356" y="4995510"/>
            <a:ext cx="9353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ep 26"/>
          <p:cNvGrpSpPr/>
          <p:nvPr/>
        </p:nvGrpSpPr>
        <p:grpSpPr>
          <a:xfrm>
            <a:off x="4011359" y="4672407"/>
            <a:ext cx="1224135" cy="576064"/>
            <a:chOff x="4054674" y="5590562"/>
            <a:chExt cx="1224135" cy="576064"/>
          </a:xfrm>
        </p:grpSpPr>
        <p:grpSp>
          <p:nvGrpSpPr>
            <p:cNvPr id="28" name="Groep 27"/>
            <p:cNvGrpSpPr/>
            <p:nvPr/>
          </p:nvGrpSpPr>
          <p:grpSpPr>
            <a:xfrm>
              <a:off x="4054674" y="5590562"/>
              <a:ext cx="1224135" cy="576064"/>
              <a:chOff x="4054674" y="5590562"/>
              <a:chExt cx="1224135" cy="576064"/>
            </a:xfrm>
          </p:grpSpPr>
          <p:sp>
            <p:nvSpPr>
              <p:cNvPr id="30" name="Ovaal 29"/>
              <p:cNvSpPr/>
              <p:nvPr/>
            </p:nvSpPr>
            <p:spPr>
              <a:xfrm>
                <a:off x="4054674" y="5590562"/>
                <a:ext cx="1224135" cy="576064"/>
              </a:xfrm>
              <a:prstGeom prst="ellipse">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1" name="Oval 65"/>
              <p:cNvSpPr/>
              <p:nvPr/>
            </p:nvSpPr>
            <p:spPr>
              <a:xfrm>
                <a:off x="4682835" y="5708876"/>
                <a:ext cx="361258" cy="348515"/>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Oval 65"/>
            <p:cNvSpPr/>
            <p:nvPr/>
          </p:nvSpPr>
          <p:spPr>
            <a:xfrm>
              <a:off x="4287902" y="5708875"/>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4" name="Groep 33"/>
          <p:cNvGrpSpPr/>
          <p:nvPr/>
        </p:nvGrpSpPr>
        <p:grpSpPr>
          <a:xfrm>
            <a:off x="4011359" y="4193337"/>
            <a:ext cx="1224135" cy="576064"/>
            <a:chOff x="4054674" y="5111492"/>
            <a:chExt cx="1224135" cy="576064"/>
          </a:xfrm>
        </p:grpSpPr>
        <p:sp>
          <p:nvSpPr>
            <p:cNvPr id="35" name="Ovaal 34"/>
            <p:cNvSpPr/>
            <p:nvPr/>
          </p:nvSpPr>
          <p:spPr>
            <a:xfrm>
              <a:off x="4054674" y="5111492"/>
              <a:ext cx="1224135" cy="576064"/>
            </a:xfrm>
            <a:prstGeom prst="ellipse">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6" name="Oval 65"/>
            <p:cNvSpPr/>
            <p:nvPr/>
          </p:nvSpPr>
          <p:spPr>
            <a:xfrm>
              <a:off x="4287902" y="5229047"/>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Oval 65"/>
            <p:cNvSpPr/>
            <p:nvPr/>
          </p:nvSpPr>
          <p:spPr>
            <a:xfrm>
              <a:off x="4682835" y="5223932"/>
              <a:ext cx="361258" cy="348515"/>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 name="Groep 40"/>
          <p:cNvGrpSpPr/>
          <p:nvPr/>
        </p:nvGrpSpPr>
        <p:grpSpPr>
          <a:xfrm>
            <a:off x="4009360" y="3693807"/>
            <a:ext cx="1224135" cy="576064"/>
            <a:chOff x="4052675" y="4611962"/>
            <a:chExt cx="1224135" cy="576064"/>
          </a:xfrm>
        </p:grpSpPr>
        <p:sp>
          <p:nvSpPr>
            <p:cNvPr id="45" name="Ovaal 44"/>
            <p:cNvSpPr/>
            <p:nvPr/>
          </p:nvSpPr>
          <p:spPr>
            <a:xfrm>
              <a:off x="4052675" y="4611962"/>
              <a:ext cx="1224135" cy="576064"/>
            </a:xfrm>
            <a:prstGeom prst="ellipse">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46" name="Oval 65"/>
            <p:cNvSpPr/>
            <p:nvPr/>
          </p:nvSpPr>
          <p:spPr>
            <a:xfrm>
              <a:off x="4287902" y="4732444"/>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 name="Oval 65"/>
            <p:cNvSpPr/>
            <p:nvPr/>
          </p:nvSpPr>
          <p:spPr>
            <a:xfrm>
              <a:off x="4682835" y="4734006"/>
              <a:ext cx="361258" cy="348515"/>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8" name="Groep 47"/>
          <p:cNvGrpSpPr/>
          <p:nvPr/>
        </p:nvGrpSpPr>
        <p:grpSpPr>
          <a:xfrm>
            <a:off x="4009360" y="3169968"/>
            <a:ext cx="1224135" cy="576064"/>
            <a:chOff x="4052675" y="4088123"/>
            <a:chExt cx="1224135" cy="576064"/>
          </a:xfrm>
        </p:grpSpPr>
        <p:sp>
          <p:nvSpPr>
            <p:cNvPr id="49" name="Ovaal 48"/>
            <p:cNvSpPr/>
            <p:nvPr/>
          </p:nvSpPr>
          <p:spPr>
            <a:xfrm>
              <a:off x="4052675" y="4088123"/>
              <a:ext cx="1224135" cy="576064"/>
            </a:xfrm>
            <a:prstGeom prst="ellipse">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50" name="Oval 65"/>
            <p:cNvSpPr/>
            <p:nvPr/>
          </p:nvSpPr>
          <p:spPr>
            <a:xfrm>
              <a:off x="4287902" y="4210552"/>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1" name="Oval 65"/>
            <p:cNvSpPr/>
            <p:nvPr/>
          </p:nvSpPr>
          <p:spPr>
            <a:xfrm>
              <a:off x="4682835" y="4209673"/>
              <a:ext cx="361258" cy="348515"/>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3465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94444E-6 3.33333E-6 L -1.94444E-6 0.21875 L -1.94444E-6 0.21898 " pathEditMode="relative" rAng="0" ptsTypes="AAA">
                                      <p:cBhvr>
                                        <p:cTn id="22" dur="2000" fill="hold"/>
                                        <p:tgtEl>
                                          <p:spTgt spid="48"/>
                                        </p:tgtEl>
                                        <p:attrNameLst>
                                          <p:attrName>ppt_x</p:attrName>
                                          <p:attrName>ppt_y</p:attrName>
                                        </p:attrNameLst>
                                      </p:cBhvr>
                                      <p:rCtr x="0" y="10949"/>
                                    </p:animMotion>
                                  </p:childTnLst>
                                </p:cTn>
                              </p:par>
                              <p:par>
                                <p:cTn id="23" presetID="42" presetClass="path" presetSubtype="0" accel="50000" decel="50000" fill="hold" nodeType="withEffect">
                                  <p:stCondLst>
                                    <p:cond delay="0"/>
                                  </p:stCondLst>
                                  <p:childTnLst>
                                    <p:animMotion origin="layout" path="M -1.94444E-6 4.44444E-6 L 0.00191 0.14282 " pathEditMode="relative" rAng="0" ptsTypes="AA">
                                      <p:cBhvr>
                                        <p:cTn id="24" dur="2000" fill="hold"/>
                                        <p:tgtEl>
                                          <p:spTgt spid="41"/>
                                        </p:tgtEl>
                                        <p:attrNameLst>
                                          <p:attrName>ppt_x</p:attrName>
                                          <p:attrName>ppt_y</p:attrName>
                                        </p:attrNameLst>
                                      </p:cBhvr>
                                      <p:rCtr x="87" y="7130"/>
                                    </p:animMotion>
                                  </p:childTnLst>
                                </p:cTn>
                              </p:par>
                              <p:par>
                                <p:cTn id="25" presetID="42" presetClass="path" presetSubtype="0" accel="50000" decel="50000" fill="hold" nodeType="withEffect">
                                  <p:stCondLst>
                                    <p:cond delay="0"/>
                                  </p:stCondLst>
                                  <p:childTnLst>
                                    <p:animMotion origin="layout" path="M 4.44444E-6 -7.40741E-7 L -0.00174 0.07199 " pathEditMode="relative" rAng="0" ptsTypes="AA">
                                      <p:cBhvr>
                                        <p:cTn id="26" dur="2000" fill="hold"/>
                                        <p:tgtEl>
                                          <p:spTgt spid="34"/>
                                        </p:tgtEl>
                                        <p:attrNameLst>
                                          <p:attrName>ppt_x</p:attrName>
                                          <p:attrName>ppt_y</p:attrName>
                                        </p:attrNameLst>
                                      </p:cBhvr>
                                      <p:rCtr x="-87" y="3588"/>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b="10269"/>
          <a:stretch/>
        </p:blipFill>
        <p:spPr>
          <a:xfrm>
            <a:off x="1665693" y="888834"/>
            <a:ext cx="5184576" cy="3574286"/>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r="254" b="9808"/>
          <a:stretch/>
        </p:blipFill>
        <p:spPr>
          <a:xfrm>
            <a:off x="1907704" y="4467845"/>
            <a:ext cx="5400600" cy="1716803"/>
          </a:xfrm>
          <a:prstGeom prst="rect">
            <a:avLst/>
          </a:prstGeom>
        </p:spPr>
      </p:pic>
      <p:sp>
        <p:nvSpPr>
          <p:cNvPr id="2" name="Titel 1"/>
          <p:cNvSpPr>
            <a:spLocks noGrp="1"/>
          </p:cNvSpPr>
          <p:nvPr>
            <p:ph type="title"/>
          </p:nvPr>
        </p:nvSpPr>
        <p:spPr/>
        <p:txBody>
          <a:bodyPr>
            <a:normAutofit/>
          </a:bodyPr>
          <a:lstStyle/>
          <a:p>
            <a:pPr algn="ctr"/>
            <a:r>
              <a:rPr lang="nl-BE" sz="2800" dirty="0" smtClean="0"/>
              <a:t>BEC-BCS </a:t>
            </a:r>
            <a:r>
              <a:rPr lang="nl-BE" sz="2800" dirty="0" err="1" smtClean="0"/>
              <a:t>crossover</a:t>
            </a:r>
            <a:r>
              <a:rPr lang="nl-BE" sz="2800" dirty="0" smtClean="0"/>
              <a:t> in </a:t>
            </a:r>
            <a:r>
              <a:rPr lang="nl-BE" sz="2800" dirty="0" err="1" smtClean="0"/>
              <a:t>ultracold</a:t>
            </a:r>
            <a:r>
              <a:rPr lang="nl-BE" sz="2800" dirty="0" smtClean="0"/>
              <a:t> Fermi </a:t>
            </a:r>
            <a:r>
              <a:rPr lang="nl-BE" sz="2800" dirty="0" err="1" smtClean="0"/>
              <a:t>gases</a:t>
            </a:r>
            <a:endParaRPr lang="nl-BE" sz="28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4</a:t>
            </a:fld>
            <a:endParaRPr lang="nl-NL"/>
          </a:p>
        </p:txBody>
      </p:sp>
      <p:sp>
        <p:nvSpPr>
          <p:cNvPr id="7" name="Tekstvak 6"/>
          <p:cNvSpPr txBox="1"/>
          <p:nvPr/>
        </p:nvSpPr>
        <p:spPr>
          <a:xfrm>
            <a:off x="2457676" y="6141984"/>
            <a:ext cx="864096" cy="461665"/>
          </a:xfrm>
          <a:prstGeom prst="rect">
            <a:avLst/>
          </a:prstGeom>
          <a:noFill/>
        </p:spPr>
        <p:txBody>
          <a:bodyPr wrap="square" rtlCol="0">
            <a:spAutoFit/>
          </a:bodyPr>
          <a:lstStyle/>
          <a:p>
            <a:r>
              <a:rPr lang="nl-BE" sz="2400" dirty="0" smtClean="0">
                <a:solidFill>
                  <a:schemeClr val="tx2"/>
                </a:solidFill>
              </a:rPr>
              <a:t>BEC</a:t>
            </a:r>
            <a:endParaRPr lang="nl-BE" sz="2400" dirty="0">
              <a:solidFill>
                <a:schemeClr val="tx2"/>
              </a:solidFill>
            </a:endParaRPr>
          </a:p>
        </p:txBody>
      </p:sp>
      <p:sp>
        <p:nvSpPr>
          <p:cNvPr id="11" name="Tekstvak 10"/>
          <p:cNvSpPr txBox="1"/>
          <p:nvPr/>
        </p:nvSpPr>
        <p:spPr>
          <a:xfrm>
            <a:off x="5897945" y="6119422"/>
            <a:ext cx="864096" cy="461665"/>
          </a:xfrm>
          <a:prstGeom prst="rect">
            <a:avLst/>
          </a:prstGeom>
          <a:noFill/>
        </p:spPr>
        <p:txBody>
          <a:bodyPr wrap="square" rtlCol="0">
            <a:spAutoFit/>
          </a:bodyPr>
          <a:lstStyle/>
          <a:p>
            <a:r>
              <a:rPr lang="nl-BE" sz="2400" dirty="0" smtClean="0">
                <a:solidFill>
                  <a:schemeClr val="tx2"/>
                </a:solidFill>
              </a:rPr>
              <a:t>BCS</a:t>
            </a:r>
            <a:endParaRPr lang="nl-BE" sz="2400" dirty="0">
              <a:solidFill>
                <a:schemeClr val="tx2"/>
              </a:solidFill>
            </a:endParaRPr>
          </a:p>
        </p:txBody>
      </p:sp>
      <p:sp>
        <p:nvSpPr>
          <p:cNvPr id="12" name="Tekstvak 11"/>
          <p:cNvSpPr txBox="1"/>
          <p:nvPr/>
        </p:nvSpPr>
        <p:spPr>
          <a:xfrm>
            <a:off x="3861913" y="6123696"/>
            <a:ext cx="1737070" cy="461665"/>
          </a:xfrm>
          <a:prstGeom prst="rect">
            <a:avLst/>
          </a:prstGeom>
          <a:noFill/>
        </p:spPr>
        <p:txBody>
          <a:bodyPr wrap="square" rtlCol="0">
            <a:spAutoFit/>
          </a:bodyPr>
          <a:lstStyle/>
          <a:p>
            <a:r>
              <a:rPr lang="nl-BE" sz="2400" dirty="0" err="1" smtClean="0">
                <a:solidFill>
                  <a:schemeClr val="tx2"/>
                </a:solidFill>
              </a:rPr>
              <a:t>Crossover</a:t>
            </a:r>
            <a:endParaRPr lang="nl-BE" sz="2400" dirty="0">
              <a:solidFill>
                <a:schemeClr val="tx2"/>
              </a:solidFill>
            </a:endParaRPr>
          </a:p>
        </p:txBody>
      </p:sp>
      <p:pic>
        <p:nvPicPr>
          <p:cNvPr id="13" name="Afbeelding 12"/>
          <p:cNvPicPr>
            <a:picLocks noChangeAspect="1"/>
          </p:cNvPicPr>
          <p:nvPr/>
        </p:nvPicPr>
        <p:blipFill rotWithShape="1">
          <a:blip r:embed="rId3">
            <a:extLst>
              <a:ext uri="{28A0092B-C50C-407E-A947-70E740481C1C}">
                <a14:useLocalDpi xmlns:a14="http://schemas.microsoft.com/office/drawing/2010/main" val="0"/>
              </a:ext>
            </a:extLst>
          </a:blip>
          <a:srcRect l="47249" t="89446" r="30717"/>
          <a:stretch/>
        </p:blipFill>
        <p:spPr>
          <a:xfrm>
            <a:off x="6630333" y="4038714"/>
            <a:ext cx="1080121" cy="397495"/>
          </a:xfrm>
          <a:prstGeom prst="rect">
            <a:avLst/>
          </a:prstGeom>
        </p:spPr>
      </p:pic>
    </p:spTree>
    <p:extLst>
      <p:ext uri="{BB962C8B-B14F-4D97-AF65-F5344CB8AC3E}">
        <p14:creationId xmlns:p14="http://schemas.microsoft.com/office/powerpoint/2010/main" val="704457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t>Population</a:t>
            </a:r>
            <a:r>
              <a:rPr lang="nl-BE" sz="2800" dirty="0" smtClean="0"/>
              <a:t> </a:t>
            </a:r>
            <a:r>
              <a:rPr lang="nl-BE" sz="2800" dirty="0" err="1" smtClean="0"/>
              <a:t>imbalance</a:t>
            </a:r>
            <a:endParaRPr lang="nl-BE" sz="2800" dirty="0"/>
          </a:p>
        </p:txBody>
      </p:sp>
      <p:sp>
        <p:nvSpPr>
          <p:cNvPr id="3" name="Tijdelijke aanduiding voor inhoud 2"/>
          <p:cNvSpPr>
            <a:spLocks noGrp="1"/>
          </p:cNvSpPr>
          <p:nvPr>
            <p:ph idx="1"/>
          </p:nvPr>
        </p:nvSpPr>
        <p:spPr/>
        <p:txBody>
          <a:bodyPr/>
          <a:lstStyle/>
          <a:p>
            <a:pPr lvl="1"/>
            <a:r>
              <a:rPr lang="nl-BE" sz="2000" dirty="0" err="1" smtClean="0"/>
              <a:t>Number</a:t>
            </a:r>
            <a:r>
              <a:rPr lang="nl-BE" sz="2000" dirty="0" smtClean="0"/>
              <a:t> of “spin-up” </a:t>
            </a:r>
            <a:r>
              <a:rPr lang="nl-BE" sz="2000" dirty="0" err="1" smtClean="0"/>
              <a:t>and</a:t>
            </a:r>
            <a:r>
              <a:rPr lang="nl-BE" sz="2000" dirty="0" smtClean="0"/>
              <a:t> “spin-down” </a:t>
            </a:r>
            <a:r>
              <a:rPr lang="nl-BE" sz="2000" dirty="0" err="1" smtClean="0"/>
              <a:t>atoms</a:t>
            </a:r>
            <a:r>
              <a:rPr lang="nl-BE" sz="2000" dirty="0" smtClean="0"/>
              <a:t> </a:t>
            </a:r>
            <a:r>
              <a:rPr lang="nl-BE" sz="2000" dirty="0" err="1" smtClean="0"/>
              <a:t>can</a:t>
            </a:r>
            <a:r>
              <a:rPr lang="nl-BE" sz="2000" dirty="0" smtClean="0"/>
              <a:t> </a:t>
            </a:r>
            <a:r>
              <a:rPr lang="nl-BE" sz="2000" dirty="0" err="1" smtClean="0"/>
              <a:t>be</a:t>
            </a:r>
            <a:r>
              <a:rPr lang="nl-BE" sz="2000" dirty="0" smtClean="0"/>
              <a:t> </a:t>
            </a:r>
            <a:r>
              <a:rPr lang="nl-BE" sz="2000" dirty="0" err="1" smtClean="0"/>
              <a:t>manipulated</a:t>
            </a:r>
            <a:r>
              <a:rPr lang="nl-BE" sz="2000" dirty="0" smtClean="0"/>
              <a:t/>
            </a:r>
            <a:br>
              <a:rPr lang="nl-BE" sz="2000" dirty="0" smtClean="0"/>
            </a:br>
            <a:endParaRPr lang="nl-BE" sz="2000" dirty="0" smtClean="0"/>
          </a:p>
          <a:p>
            <a:pPr lvl="1"/>
            <a:r>
              <a:rPr lang="nl-BE" sz="2000" dirty="0" err="1" smtClean="0"/>
              <a:t>Unpaired</a:t>
            </a:r>
            <a:r>
              <a:rPr lang="nl-BE" sz="2000" dirty="0" smtClean="0"/>
              <a:t> </a:t>
            </a:r>
            <a:r>
              <a:rPr lang="nl-BE" sz="2000" dirty="0" err="1" smtClean="0"/>
              <a:t>particles</a:t>
            </a:r>
            <a:r>
              <a:rPr lang="nl-BE" sz="2000" dirty="0" smtClean="0"/>
              <a:t> </a:t>
            </a:r>
            <a:r>
              <a:rPr lang="nl-BE" sz="2000" dirty="0" err="1" smtClean="0"/>
              <a:t>remain</a:t>
            </a:r>
            <a:r>
              <a:rPr lang="nl-BE" sz="2000" dirty="0" smtClean="0"/>
              <a:t> in </a:t>
            </a:r>
            <a:r>
              <a:rPr lang="nl-BE" sz="2000" dirty="0" err="1" smtClean="0"/>
              <a:t>normal</a:t>
            </a:r>
            <a:r>
              <a:rPr lang="nl-BE" sz="2000" dirty="0" smtClean="0"/>
              <a:t> state</a:t>
            </a:r>
            <a:br>
              <a:rPr lang="nl-BE" sz="2000" dirty="0" smtClean="0"/>
            </a:br>
            <a:endParaRPr lang="nl-BE" sz="2000" dirty="0" smtClean="0"/>
          </a:p>
          <a:p>
            <a:pPr lvl="1"/>
            <a:r>
              <a:rPr lang="nl-BE" sz="2000" dirty="0" err="1" smtClean="0"/>
              <a:t>Frustrates</a:t>
            </a:r>
            <a:r>
              <a:rPr lang="nl-BE" sz="2000" dirty="0" smtClean="0"/>
              <a:t> </a:t>
            </a:r>
            <a:r>
              <a:rPr lang="nl-BE" sz="2000" dirty="0" err="1" smtClean="0"/>
              <a:t>pairing</a:t>
            </a:r>
            <a:r>
              <a:rPr lang="nl-BE" sz="2000" dirty="0" smtClean="0"/>
              <a:t> </a:t>
            </a:r>
            <a:r>
              <a:rPr lang="nl-BE" sz="2000" dirty="0" err="1" smtClean="0"/>
              <a:t>mechanism</a:t>
            </a:r>
            <a:r>
              <a:rPr lang="nl-BE" sz="2000" dirty="0" smtClean="0"/>
              <a:t> </a:t>
            </a:r>
            <a:r>
              <a:rPr lang="nl-BE" sz="2000" dirty="0" err="1" smtClean="0"/>
              <a:t>and</a:t>
            </a:r>
            <a:r>
              <a:rPr lang="nl-BE" sz="2000" dirty="0" smtClean="0"/>
              <a:t> </a:t>
            </a:r>
            <a:r>
              <a:rPr lang="nl-BE" sz="2000" dirty="0" err="1" smtClean="0"/>
              <a:t>superfluidity</a:t>
            </a:r>
            <a:endParaRPr lang="nl-BE" sz="2000" dirty="0" smtClean="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5</a:t>
            </a:fld>
            <a:endParaRPr lang="nl-NL"/>
          </a:p>
        </p:txBody>
      </p:sp>
      <p:sp>
        <p:nvSpPr>
          <p:cNvPr id="31" name="Vrije vorm 30"/>
          <p:cNvSpPr/>
          <p:nvPr/>
        </p:nvSpPr>
        <p:spPr>
          <a:xfrm>
            <a:off x="3131840" y="3290827"/>
            <a:ext cx="3022966" cy="3053577"/>
          </a:xfrm>
          <a:custGeom>
            <a:avLst/>
            <a:gdLst>
              <a:gd name="connsiteX0" fmla="*/ 0 w 2876550"/>
              <a:gd name="connsiteY0" fmla="*/ 0 h 1447810"/>
              <a:gd name="connsiteX1" fmla="*/ 1447800 w 2876550"/>
              <a:gd name="connsiteY1" fmla="*/ 1447800 h 1447810"/>
              <a:gd name="connsiteX2" fmla="*/ 2876550 w 2876550"/>
              <a:gd name="connsiteY2" fmla="*/ 19050 h 1447810"/>
            </a:gdLst>
            <a:ahLst/>
            <a:cxnLst>
              <a:cxn ang="0">
                <a:pos x="connsiteX0" y="connsiteY0"/>
              </a:cxn>
              <a:cxn ang="0">
                <a:pos x="connsiteX1" y="connsiteY1"/>
              </a:cxn>
              <a:cxn ang="0">
                <a:pos x="connsiteX2" y="connsiteY2"/>
              </a:cxn>
            </a:cxnLst>
            <a:rect l="l" t="t" r="r" b="b"/>
            <a:pathLst>
              <a:path w="2876550" h="1447810">
                <a:moveTo>
                  <a:pt x="0" y="0"/>
                </a:moveTo>
                <a:cubicBezTo>
                  <a:pt x="484187" y="722312"/>
                  <a:pt x="968375" y="1444625"/>
                  <a:pt x="1447800" y="1447800"/>
                </a:cubicBezTo>
                <a:cubicBezTo>
                  <a:pt x="1927225" y="1450975"/>
                  <a:pt x="2401887" y="735012"/>
                  <a:pt x="2876550" y="1905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2" name="Rechte verbindingslijn 31"/>
          <p:cNvCxnSpPr/>
          <p:nvPr/>
        </p:nvCxnSpPr>
        <p:spPr>
          <a:xfrm>
            <a:off x="3034873" y="3935369"/>
            <a:ext cx="29200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3498101" y="4451496"/>
            <a:ext cx="25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3693240" y="4967623"/>
            <a:ext cx="18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3916002" y="5473445"/>
            <a:ext cx="14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4182834" y="5974586"/>
            <a:ext cx="9353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ep 36"/>
          <p:cNvGrpSpPr/>
          <p:nvPr/>
        </p:nvGrpSpPr>
        <p:grpSpPr>
          <a:xfrm>
            <a:off x="4048837" y="5651483"/>
            <a:ext cx="1224135" cy="576064"/>
            <a:chOff x="4054674" y="5590562"/>
            <a:chExt cx="1224135" cy="576064"/>
          </a:xfrm>
        </p:grpSpPr>
        <p:grpSp>
          <p:nvGrpSpPr>
            <p:cNvPr id="38" name="Groep 37"/>
            <p:cNvGrpSpPr/>
            <p:nvPr/>
          </p:nvGrpSpPr>
          <p:grpSpPr>
            <a:xfrm>
              <a:off x="4054674" y="5590562"/>
              <a:ext cx="1224135" cy="576064"/>
              <a:chOff x="4054674" y="5590562"/>
              <a:chExt cx="1224135" cy="576064"/>
            </a:xfrm>
          </p:grpSpPr>
          <p:sp>
            <p:nvSpPr>
              <p:cNvPr id="40" name="Ovaal 39"/>
              <p:cNvSpPr/>
              <p:nvPr/>
            </p:nvSpPr>
            <p:spPr>
              <a:xfrm>
                <a:off x="4054674" y="5590562"/>
                <a:ext cx="1224135" cy="576064"/>
              </a:xfrm>
              <a:prstGeom prst="ellipse">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41" name="Oval 65"/>
              <p:cNvSpPr/>
              <p:nvPr/>
            </p:nvSpPr>
            <p:spPr>
              <a:xfrm>
                <a:off x="4682835" y="5708876"/>
                <a:ext cx="361258" cy="348515"/>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39" name="Oval 65"/>
            <p:cNvSpPr/>
            <p:nvPr/>
          </p:nvSpPr>
          <p:spPr>
            <a:xfrm>
              <a:off x="4287902" y="5708875"/>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2" name="Groep 41"/>
          <p:cNvGrpSpPr/>
          <p:nvPr/>
        </p:nvGrpSpPr>
        <p:grpSpPr>
          <a:xfrm>
            <a:off x="4048837" y="5172413"/>
            <a:ext cx="1224135" cy="576064"/>
            <a:chOff x="4054674" y="5111492"/>
            <a:chExt cx="1224135" cy="576064"/>
          </a:xfrm>
        </p:grpSpPr>
        <p:sp>
          <p:nvSpPr>
            <p:cNvPr id="43" name="Ovaal 42"/>
            <p:cNvSpPr/>
            <p:nvPr/>
          </p:nvSpPr>
          <p:spPr>
            <a:xfrm>
              <a:off x="4054674" y="5111492"/>
              <a:ext cx="1224135" cy="576064"/>
            </a:xfrm>
            <a:prstGeom prst="ellipse">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44" name="Oval 65"/>
            <p:cNvSpPr/>
            <p:nvPr/>
          </p:nvSpPr>
          <p:spPr>
            <a:xfrm>
              <a:off x="4287902" y="5229047"/>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 name="Oval 65"/>
            <p:cNvSpPr/>
            <p:nvPr/>
          </p:nvSpPr>
          <p:spPr>
            <a:xfrm>
              <a:off x="4682835" y="5223932"/>
              <a:ext cx="361258" cy="348515"/>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 name="Groep 45"/>
          <p:cNvGrpSpPr/>
          <p:nvPr/>
        </p:nvGrpSpPr>
        <p:grpSpPr>
          <a:xfrm>
            <a:off x="4046838" y="4672883"/>
            <a:ext cx="1224135" cy="576064"/>
            <a:chOff x="4052675" y="4611962"/>
            <a:chExt cx="1224135" cy="576064"/>
          </a:xfrm>
        </p:grpSpPr>
        <p:sp>
          <p:nvSpPr>
            <p:cNvPr id="47" name="Ovaal 46"/>
            <p:cNvSpPr/>
            <p:nvPr/>
          </p:nvSpPr>
          <p:spPr>
            <a:xfrm>
              <a:off x="4052675" y="4611962"/>
              <a:ext cx="1224135" cy="576064"/>
            </a:xfrm>
            <a:prstGeom prst="ellipse">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48" name="Oval 65"/>
            <p:cNvSpPr/>
            <p:nvPr/>
          </p:nvSpPr>
          <p:spPr>
            <a:xfrm>
              <a:off x="4287902" y="4732444"/>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Oval 65"/>
            <p:cNvSpPr/>
            <p:nvPr/>
          </p:nvSpPr>
          <p:spPr>
            <a:xfrm>
              <a:off x="4682835" y="4734006"/>
              <a:ext cx="361258" cy="348515"/>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cxnSp>
        <p:nvCxnSpPr>
          <p:cNvPr id="50" name="Rechte verbindingslijn 49"/>
          <p:cNvCxnSpPr/>
          <p:nvPr/>
        </p:nvCxnSpPr>
        <p:spPr>
          <a:xfrm>
            <a:off x="3174101" y="3489921"/>
            <a:ext cx="29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ep 50"/>
          <p:cNvGrpSpPr/>
          <p:nvPr/>
        </p:nvGrpSpPr>
        <p:grpSpPr>
          <a:xfrm>
            <a:off x="4046838" y="4149044"/>
            <a:ext cx="1224135" cy="576064"/>
            <a:chOff x="4052675" y="4088123"/>
            <a:chExt cx="1224135" cy="576064"/>
          </a:xfrm>
        </p:grpSpPr>
        <p:sp>
          <p:nvSpPr>
            <p:cNvPr id="52" name="Ovaal 51"/>
            <p:cNvSpPr/>
            <p:nvPr/>
          </p:nvSpPr>
          <p:spPr>
            <a:xfrm>
              <a:off x="4052675" y="4088123"/>
              <a:ext cx="1224135" cy="576064"/>
            </a:xfrm>
            <a:prstGeom prst="ellipse">
              <a:avLst/>
            </a:prstGeom>
            <a:solidFill>
              <a:schemeClr val="tx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53" name="Oval 65"/>
            <p:cNvSpPr/>
            <p:nvPr/>
          </p:nvSpPr>
          <p:spPr>
            <a:xfrm>
              <a:off x="4287902" y="4210552"/>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Oval 65"/>
            <p:cNvSpPr/>
            <p:nvPr/>
          </p:nvSpPr>
          <p:spPr>
            <a:xfrm>
              <a:off x="4682835" y="4209673"/>
              <a:ext cx="361258" cy="348515"/>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57" name="Oval 65"/>
          <p:cNvSpPr/>
          <p:nvPr/>
        </p:nvSpPr>
        <p:spPr>
          <a:xfrm>
            <a:off x="4286078" y="3738041"/>
            <a:ext cx="361258" cy="348515"/>
          </a:xfrm>
          <a:prstGeom prst="ellipse">
            <a:avLst/>
          </a:prstGeom>
          <a:solidFill>
            <a:schemeClr val="accent4"/>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kstvak 29"/>
          <p:cNvSpPr txBox="1"/>
          <p:nvPr/>
        </p:nvSpPr>
        <p:spPr>
          <a:xfrm>
            <a:off x="2458809" y="3545654"/>
            <a:ext cx="1152128" cy="584775"/>
          </a:xfrm>
          <a:prstGeom prst="rect">
            <a:avLst/>
          </a:prstGeom>
          <a:noFill/>
        </p:spPr>
        <p:txBody>
          <a:bodyPr wrap="square" rtlCol="0">
            <a:spAutoFit/>
          </a:bodyPr>
          <a:lstStyle/>
          <a:p>
            <a:r>
              <a:rPr lang="el-GR" sz="3200" dirty="0" smtClean="0">
                <a:solidFill>
                  <a:schemeClr val="accent4">
                    <a:lumMod val="75000"/>
                  </a:schemeClr>
                </a:solidFill>
              </a:rPr>
              <a:t>μ</a:t>
            </a:r>
            <a:r>
              <a:rPr lang="nl-BE" sz="3200" baseline="-25000" dirty="0" smtClean="0">
                <a:solidFill>
                  <a:schemeClr val="accent4">
                    <a:lumMod val="75000"/>
                  </a:schemeClr>
                </a:solidFill>
              </a:rPr>
              <a:t>1</a:t>
            </a:r>
            <a:endParaRPr lang="nl-BE" sz="3200" dirty="0">
              <a:solidFill>
                <a:schemeClr val="accent4">
                  <a:lumMod val="75000"/>
                </a:schemeClr>
              </a:solidFill>
            </a:endParaRPr>
          </a:p>
        </p:txBody>
      </p:sp>
      <p:sp>
        <p:nvSpPr>
          <p:cNvPr id="55" name="Tekstvak 54"/>
          <p:cNvSpPr txBox="1"/>
          <p:nvPr/>
        </p:nvSpPr>
        <p:spPr>
          <a:xfrm>
            <a:off x="6110279" y="4086556"/>
            <a:ext cx="1152128" cy="584775"/>
          </a:xfrm>
          <a:prstGeom prst="rect">
            <a:avLst/>
          </a:prstGeom>
          <a:noFill/>
        </p:spPr>
        <p:txBody>
          <a:bodyPr wrap="square" rtlCol="0">
            <a:spAutoFit/>
          </a:bodyPr>
          <a:lstStyle/>
          <a:p>
            <a:r>
              <a:rPr lang="el-GR" sz="3200" dirty="0" smtClean="0">
                <a:solidFill>
                  <a:srgbClr val="FF0000"/>
                </a:solidFill>
              </a:rPr>
              <a:t>μ</a:t>
            </a:r>
            <a:r>
              <a:rPr lang="nl-BE" sz="3200" baseline="-25000" dirty="0" smtClean="0">
                <a:solidFill>
                  <a:srgbClr val="FF0000"/>
                </a:solidFill>
              </a:rPr>
              <a:t>2</a:t>
            </a:r>
            <a:endParaRPr lang="nl-BE" sz="3200" dirty="0">
              <a:solidFill>
                <a:srgbClr val="FF0000"/>
              </a:solidFill>
            </a:endParaRPr>
          </a:p>
        </p:txBody>
      </p:sp>
    </p:spTree>
    <p:extLst>
      <p:ext uri="{BB962C8B-B14F-4D97-AF65-F5344CB8AC3E}">
        <p14:creationId xmlns:p14="http://schemas.microsoft.com/office/powerpoint/2010/main" val="409875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85185E-6 L -4.72222E-6 0.21875 L -4.72222E-6 0.21898 " pathEditMode="relative" rAng="0" ptsTypes="AAA">
                                      <p:cBhvr>
                                        <p:cTn id="6" dur="2000" fill="hold"/>
                                        <p:tgtEl>
                                          <p:spTgt spid="51"/>
                                        </p:tgtEl>
                                        <p:attrNameLst>
                                          <p:attrName>ppt_x</p:attrName>
                                          <p:attrName>ppt_y</p:attrName>
                                        </p:attrNameLst>
                                      </p:cBhvr>
                                      <p:rCtr x="0" y="10949"/>
                                    </p:animMotion>
                                  </p:childTnLst>
                                </p:cTn>
                              </p:par>
                              <p:par>
                                <p:cTn id="7" presetID="42" presetClass="path" presetSubtype="0" accel="50000" decel="50000" fill="hold" nodeType="withEffect">
                                  <p:stCondLst>
                                    <p:cond delay="0"/>
                                  </p:stCondLst>
                                  <p:childTnLst>
                                    <p:animMotion origin="layout" path="M -4.72222E-6 2.96296E-6 L 0.00191 0.14282 " pathEditMode="relative" rAng="0" ptsTypes="AA">
                                      <p:cBhvr>
                                        <p:cTn id="8" dur="2000" fill="hold"/>
                                        <p:tgtEl>
                                          <p:spTgt spid="46"/>
                                        </p:tgtEl>
                                        <p:attrNameLst>
                                          <p:attrName>ppt_x</p:attrName>
                                          <p:attrName>ppt_y</p:attrName>
                                        </p:attrNameLst>
                                      </p:cBhvr>
                                      <p:rCtr x="87" y="7130"/>
                                    </p:animMotion>
                                  </p:childTnLst>
                                </p:cTn>
                              </p:par>
                              <p:par>
                                <p:cTn id="9" presetID="42" presetClass="path" presetSubtype="0" accel="50000" decel="50000" fill="hold" nodeType="withEffect">
                                  <p:stCondLst>
                                    <p:cond delay="0"/>
                                  </p:stCondLst>
                                  <p:childTnLst>
                                    <p:animMotion origin="layout" path="M -1.94444E-6 -3.7037E-6 L -0.00173 0.07199 " pathEditMode="relative" rAng="0" ptsTypes="AA">
                                      <p:cBhvr>
                                        <p:cTn id="10" dur="2000" fill="hold"/>
                                        <p:tgtEl>
                                          <p:spTgt spid="42"/>
                                        </p:tgtEl>
                                        <p:attrNameLst>
                                          <p:attrName>ppt_x</p:attrName>
                                          <p:attrName>ppt_y</p:attrName>
                                        </p:attrNameLst>
                                      </p:cBhvr>
                                      <p:rCtr x="-87" y="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t>Solitons</a:t>
            </a:r>
            <a:endParaRPr lang="nl-BE" sz="2800" dirty="0"/>
          </a:p>
        </p:txBody>
      </p:sp>
      <p:sp>
        <p:nvSpPr>
          <p:cNvPr id="3" name="Tijdelijke aanduiding voor inhoud 2"/>
          <p:cNvSpPr>
            <a:spLocks noGrp="1"/>
          </p:cNvSpPr>
          <p:nvPr>
            <p:ph idx="1"/>
          </p:nvPr>
        </p:nvSpPr>
        <p:spPr/>
        <p:txBody>
          <a:bodyPr/>
          <a:lstStyle/>
          <a:p>
            <a:pPr lvl="1"/>
            <a:r>
              <a:rPr lang="nl-BE" sz="2000" dirty="0" err="1" smtClean="0"/>
              <a:t>Soliton</a:t>
            </a:r>
            <a:r>
              <a:rPr lang="nl-BE" sz="2000" dirty="0" smtClean="0"/>
              <a:t> = </a:t>
            </a:r>
            <a:r>
              <a:rPr lang="nl-BE" sz="2000" dirty="0" err="1" smtClean="0"/>
              <a:t>solitary</a:t>
            </a:r>
            <a:r>
              <a:rPr lang="nl-BE" sz="2000" dirty="0" smtClean="0"/>
              <a:t> wave </a:t>
            </a:r>
            <a:r>
              <a:rPr lang="nl-BE" sz="2000" dirty="0" err="1" smtClean="0"/>
              <a:t>that</a:t>
            </a:r>
            <a:r>
              <a:rPr lang="nl-BE" sz="2000" dirty="0" smtClean="0"/>
              <a:t> </a:t>
            </a:r>
            <a:r>
              <a:rPr lang="nl-BE" sz="2000" dirty="0" err="1" smtClean="0"/>
              <a:t>maintains</a:t>
            </a:r>
            <a:r>
              <a:rPr lang="nl-BE" sz="2000" dirty="0" smtClean="0"/>
              <a:t> </a:t>
            </a:r>
            <a:r>
              <a:rPr lang="nl-BE" sz="2000" dirty="0" err="1" smtClean="0"/>
              <a:t>its</a:t>
            </a:r>
            <a:r>
              <a:rPr lang="nl-BE" sz="2000" dirty="0" smtClean="0"/>
              <a:t> </a:t>
            </a:r>
            <a:r>
              <a:rPr lang="nl-BE" sz="2000" dirty="0" err="1" smtClean="0"/>
              <a:t>shape</a:t>
            </a:r>
            <a:r>
              <a:rPr lang="nl-BE" sz="2000" dirty="0" smtClean="0"/>
              <a:t> </a:t>
            </a:r>
            <a:r>
              <a:rPr lang="nl-BE" sz="2000" dirty="0" err="1" smtClean="0"/>
              <a:t>while</a:t>
            </a:r>
            <a:r>
              <a:rPr lang="nl-BE" sz="2000" dirty="0" smtClean="0"/>
              <a:t> </a:t>
            </a:r>
            <a:r>
              <a:rPr lang="nl-BE" sz="2000" dirty="0" err="1" smtClean="0"/>
              <a:t>propagating</a:t>
            </a:r>
            <a:r>
              <a:rPr lang="nl-BE" sz="2000" dirty="0" smtClean="0"/>
              <a:t> at constant </a:t>
            </a:r>
            <a:r>
              <a:rPr lang="nl-BE" sz="2000" dirty="0" err="1" smtClean="0"/>
              <a:t>velocity</a:t>
            </a:r>
            <a:r>
              <a:rPr lang="nl-BE" sz="2000" dirty="0" smtClean="0"/>
              <a:t/>
            </a:r>
            <a:br>
              <a:rPr lang="nl-BE" sz="2000" dirty="0" smtClean="0"/>
            </a:br>
            <a:endParaRPr lang="nl-BE" sz="2000" dirty="0"/>
          </a:p>
          <a:p>
            <a:pPr lvl="1"/>
            <a:r>
              <a:rPr lang="nl-BE" sz="2000" dirty="0" err="1" smtClean="0"/>
              <a:t>Realisation</a:t>
            </a:r>
            <a:r>
              <a:rPr lang="nl-BE" sz="2000" dirty="0" smtClean="0"/>
              <a:t> in </a:t>
            </a:r>
            <a:r>
              <a:rPr lang="nl-BE" sz="2000" dirty="0" err="1" smtClean="0"/>
              <a:t>ultracold</a:t>
            </a:r>
            <a:r>
              <a:rPr lang="nl-BE" sz="2000" dirty="0" smtClean="0"/>
              <a:t> </a:t>
            </a:r>
            <a:r>
              <a:rPr lang="nl-BE" sz="2000" dirty="0" err="1" smtClean="0"/>
              <a:t>quantum</a:t>
            </a:r>
            <a:r>
              <a:rPr lang="nl-BE" sz="2000" dirty="0" smtClean="0"/>
              <a:t> </a:t>
            </a:r>
            <a:r>
              <a:rPr lang="nl-BE" sz="2000" dirty="0" err="1" smtClean="0"/>
              <a:t>gases</a:t>
            </a:r>
            <a:r>
              <a:rPr lang="nl-BE" sz="2000" dirty="0" smtClean="0"/>
              <a:t> </a:t>
            </a:r>
            <a:r>
              <a:rPr lang="nl-BE" sz="2000" dirty="0" err="1" smtClean="0"/>
              <a:t>through</a:t>
            </a:r>
            <a:r>
              <a:rPr lang="nl-BE" sz="2000" dirty="0" smtClean="0"/>
              <a:t> “</a:t>
            </a:r>
            <a:r>
              <a:rPr lang="nl-BE" sz="2000" dirty="0" err="1" smtClean="0"/>
              <a:t>phase</a:t>
            </a:r>
            <a:r>
              <a:rPr lang="nl-BE" sz="2000" dirty="0" smtClean="0"/>
              <a:t> </a:t>
            </a:r>
            <a:r>
              <a:rPr lang="nl-BE" sz="2000" dirty="0" err="1" smtClean="0"/>
              <a:t>imprinting</a:t>
            </a:r>
            <a:r>
              <a:rPr lang="nl-BE" sz="2000" dirty="0" smtClean="0"/>
              <a:t>” </a:t>
            </a:r>
            <a:r>
              <a:rPr lang="nl-BE" sz="2000" dirty="0" err="1" smtClean="0"/>
              <a:t>technique</a:t>
            </a:r>
            <a:endParaRPr lang="nl-BE" sz="2000" dirty="0" smtClean="0"/>
          </a:p>
          <a:p>
            <a:pPr lvl="1"/>
            <a:endParaRPr lang="nl-BE" sz="2000" dirty="0"/>
          </a:p>
          <a:p>
            <a:pPr marL="0" lvl="1" indent="0">
              <a:buNone/>
            </a:pPr>
            <a:endParaRPr lang="nl-BE" dirty="0" smtClean="0"/>
          </a:p>
          <a:p>
            <a:pPr marL="0" lvl="1" indent="0">
              <a:buNone/>
            </a:pPr>
            <a:endParaRPr lang="nl-BE" dirty="0" smtClean="0"/>
          </a:p>
          <a:p>
            <a:pPr marL="0" lvl="1" indent="0">
              <a:buNone/>
            </a:pPr>
            <a:endParaRPr lang="nl-BE" dirty="0" smtClean="0"/>
          </a:p>
          <a:p>
            <a:pPr lvl="1"/>
            <a:endParaRPr lang="nl-BE"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6</a:t>
            </a:fld>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08" y="3224841"/>
            <a:ext cx="4104456" cy="286798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2852936"/>
            <a:ext cx="3299074" cy="3277687"/>
          </a:xfrm>
          <a:prstGeom prst="rect">
            <a:avLst/>
          </a:prstGeom>
        </p:spPr>
      </p:pic>
    </p:spTree>
    <p:extLst>
      <p:ext uri="{BB962C8B-B14F-4D97-AF65-F5344CB8AC3E}">
        <p14:creationId xmlns:p14="http://schemas.microsoft.com/office/powerpoint/2010/main" val="96915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t>Solitons</a:t>
            </a:r>
            <a:r>
              <a:rPr lang="nl-BE" sz="2800" dirty="0" smtClean="0"/>
              <a:t> in </a:t>
            </a:r>
            <a:r>
              <a:rPr lang="nl-BE" sz="2800" dirty="0" err="1" smtClean="0"/>
              <a:t>superfluid</a:t>
            </a:r>
            <a:r>
              <a:rPr lang="nl-BE" sz="2800" dirty="0" smtClean="0"/>
              <a:t> Fermi </a:t>
            </a:r>
            <a:r>
              <a:rPr lang="nl-BE" sz="2800" dirty="0" err="1" smtClean="0"/>
              <a:t>gases</a:t>
            </a:r>
            <a:endParaRPr lang="nl-BE" sz="2800" dirty="0"/>
          </a:p>
        </p:txBody>
      </p:sp>
      <p:sp>
        <p:nvSpPr>
          <p:cNvPr id="6" name="Tijdelijke aanduiding voor inhoud 5"/>
          <p:cNvSpPr>
            <a:spLocks noGrp="1"/>
          </p:cNvSpPr>
          <p:nvPr>
            <p:ph idx="1"/>
          </p:nvPr>
        </p:nvSpPr>
        <p:spPr>
          <a:xfrm>
            <a:off x="539552" y="1196976"/>
            <a:ext cx="5400600" cy="4895850"/>
          </a:xfrm>
        </p:spPr>
        <p:txBody>
          <a:bodyPr/>
          <a:lstStyle/>
          <a:p>
            <a:pPr lvl="1"/>
            <a:r>
              <a:rPr lang="nl-BE" sz="2000" dirty="0" smtClean="0"/>
              <a:t>(2013) First experiment: </a:t>
            </a:r>
            <a:r>
              <a:rPr lang="nl-BE" sz="2000" dirty="0" err="1" smtClean="0"/>
              <a:t>detection</a:t>
            </a:r>
            <a:r>
              <a:rPr lang="nl-BE" sz="2000" dirty="0" smtClean="0"/>
              <a:t> of long </a:t>
            </a:r>
            <a:r>
              <a:rPr lang="nl-BE" sz="2000" dirty="0" err="1" smtClean="0"/>
              <a:t>lived</a:t>
            </a:r>
            <a:r>
              <a:rPr lang="nl-BE" sz="2000" dirty="0" smtClean="0"/>
              <a:t> </a:t>
            </a:r>
            <a:r>
              <a:rPr lang="nl-BE" sz="2000" dirty="0" err="1" smtClean="0"/>
              <a:t>excitations</a:t>
            </a:r>
            <a:r>
              <a:rPr lang="nl-BE" sz="2000" dirty="0" smtClean="0"/>
              <a:t> </a:t>
            </a:r>
            <a:r>
              <a:rPr lang="nl-BE" sz="2000" dirty="0" err="1" smtClean="0"/>
              <a:t>similar</a:t>
            </a:r>
            <a:r>
              <a:rPr lang="nl-BE" sz="2000" dirty="0" smtClean="0"/>
              <a:t> </a:t>
            </a:r>
            <a:r>
              <a:rPr lang="nl-BE" sz="2000" dirty="0" err="1" smtClean="0"/>
              <a:t>to</a:t>
            </a:r>
            <a:r>
              <a:rPr lang="nl-BE" sz="2000" dirty="0" smtClean="0"/>
              <a:t> </a:t>
            </a:r>
            <a:r>
              <a:rPr lang="nl-BE" sz="2000" dirty="0" err="1" smtClean="0"/>
              <a:t>dark</a:t>
            </a:r>
            <a:r>
              <a:rPr lang="nl-BE" sz="2000" dirty="0" smtClean="0"/>
              <a:t> </a:t>
            </a:r>
            <a:r>
              <a:rPr lang="nl-BE" sz="2000" dirty="0" err="1" smtClean="0"/>
              <a:t>solitons</a:t>
            </a:r>
            <a:r>
              <a:rPr lang="nl-BE" sz="2000" dirty="0"/>
              <a:t/>
            </a:r>
            <a:br>
              <a:rPr lang="nl-BE" sz="2000" dirty="0"/>
            </a:br>
            <a:endParaRPr lang="nl-BE" sz="2000" dirty="0" smtClean="0"/>
          </a:p>
          <a:p>
            <a:pPr lvl="1"/>
            <a:r>
              <a:rPr lang="nl-BE" sz="2000" dirty="0" smtClean="0"/>
              <a:t>(2013) </a:t>
            </a:r>
            <a:r>
              <a:rPr lang="nl-BE" sz="2000" dirty="0" err="1" smtClean="0"/>
              <a:t>Reinterpretation</a:t>
            </a:r>
            <a:r>
              <a:rPr lang="nl-BE" sz="2000" dirty="0" smtClean="0"/>
              <a:t> of </a:t>
            </a:r>
            <a:r>
              <a:rPr lang="nl-BE" sz="2000" dirty="0" err="1" smtClean="0"/>
              <a:t>the</a:t>
            </a:r>
            <a:r>
              <a:rPr lang="nl-BE" sz="2000" dirty="0" smtClean="0"/>
              <a:t> results</a:t>
            </a:r>
            <a:r>
              <a:rPr lang="nl-BE" sz="2000" baseline="30000" dirty="0" smtClean="0"/>
              <a:t>2</a:t>
            </a:r>
            <a:r>
              <a:rPr lang="nl-BE" sz="2000" dirty="0" smtClean="0"/>
              <a:t>: </a:t>
            </a:r>
            <a:r>
              <a:rPr lang="nl-BE" sz="2000" dirty="0" err="1" smtClean="0"/>
              <a:t>excitations</a:t>
            </a:r>
            <a:r>
              <a:rPr lang="nl-BE" sz="2000" dirty="0" smtClean="0"/>
              <a:t> </a:t>
            </a:r>
            <a:r>
              <a:rPr lang="nl-BE" sz="2000" dirty="0" err="1" smtClean="0"/>
              <a:t>were</a:t>
            </a:r>
            <a:r>
              <a:rPr lang="nl-BE" sz="2000" dirty="0" smtClean="0"/>
              <a:t> </a:t>
            </a:r>
            <a:r>
              <a:rPr lang="nl-BE" sz="2000" dirty="0" err="1" smtClean="0"/>
              <a:t>solitonic</a:t>
            </a:r>
            <a:r>
              <a:rPr lang="nl-BE" sz="2000" dirty="0" smtClean="0"/>
              <a:t> </a:t>
            </a:r>
            <a:r>
              <a:rPr lang="nl-BE" sz="2000" dirty="0" err="1" smtClean="0"/>
              <a:t>vortices</a:t>
            </a:r>
            <a:r>
              <a:rPr lang="nl-BE" sz="2000" dirty="0" smtClean="0"/>
              <a:t/>
            </a:r>
            <a:br>
              <a:rPr lang="nl-BE" sz="2000" dirty="0" smtClean="0"/>
            </a:br>
            <a:endParaRPr lang="nl-BE" sz="2000" dirty="0" smtClean="0"/>
          </a:p>
          <a:p>
            <a:pPr lvl="1"/>
            <a:r>
              <a:rPr lang="nl-BE" sz="2000" dirty="0" smtClean="0"/>
              <a:t>(2015) </a:t>
            </a:r>
            <a:r>
              <a:rPr lang="nl-BE" sz="2000" dirty="0" err="1" smtClean="0"/>
              <a:t>Observation</a:t>
            </a:r>
            <a:r>
              <a:rPr lang="nl-BE" sz="2000" dirty="0" smtClean="0"/>
              <a:t> of </a:t>
            </a:r>
            <a:r>
              <a:rPr lang="nl-BE" sz="2000" dirty="0" err="1" smtClean="0"/>
              <a:t>solitons</a:t>
            </a:r>
            <a:r>
              <a:rPr lang="nl-BE" sz="2000" dirty="0" smtClean="0"/>
              <a:t> </a:t>
            </a:r>
            <a:r>
              <a:rPr lang="nl-BE" sz="2000" dirty="0" err="1" smtClean="0"/>
              <a:t>decaying</a:t>
            </a:r>
            <a:r>
              <a:rPr lang="nl-BE" sz="2000" dirty="0" smtClean="0"/>
              <a:t> </a:t>
            </a:r>
            <a:r>
              <a:rPr lang="nl-BE" sz="2000" dirty="0" err="1" smtClean="0"/>
              <a:t>into</a:t>
            </a:r>
            <a:r>
              <a:rPr lang="nl-BE" sz="2000" dirty="0" smtClean="0"/>
              <a:t> </a:t>
            </a:r>
            <a:r>
              <a:rPr lang="nl-BE" sz="2000" dirty="0" err="1" smtClean="0"/>
              <a:t>solitonic</a:t>
            </a:r>
            <a:r>
              <a:rPr lang="nl-BE" sz="2000" dirty="0" smtClean="0"/>
              <a:t> vortices</a:t>
            </a:r>
            <a:r>
              <a:rPr lang="nl-BE" sz="2000" baseline="30000" dirty="0" smtClean="0"/>
              <a:t>3</a:t>
            </a:r>
            <a:r>
              <a:rPr lang="nl-BE" sz="2000" dirty="0" smtClean="0"/>
              <a:t> </a:t>
            </a:r>
            <a:r>
              <a:rPr lang="nl-BE" sz="2000" dirty="0" err="1" smtClean="0"/>
              <a:t>through</a:t>
            </a:r>
            <a:r>
              <a:rPr lang="nl-BE" sz="2000" dirty="0" smtClean="0"/>
              <a:t> “</a:t>
            </a:r>
            <a:r>
              <a:rPr lang="nl-BE" sz="2000" dirty="0" err="1" smtClean="0"/>
              <a:t>snake</a:t>
            </a:r>
            <a:r>
              <a:rPr lang="nl-BE" sz="2000" dirty="0" smtClean="0"/>
              <a:t> </a:t>
            </a:r>
            <a:r>
              <a:rPr lang="nl-BE" sz="2000" dirty="0" err="1" smtClean="0"/>
              <a:t>instability</a:t>
            </a:r>
            <a:r>
              <a:rPr lang="nl-BE" sz="2000" dirty="0" smtClean="0"/>
              <a:t>”</a:t>
            </a:r>
          </a:p>
          <a:p>
            <a:pPr marL="0" lvl="1" indent="0">
              <a:buNone/>
            </a:pPr>
            <a:r>
              <a:rPr lang="nl-BE" sz="2000" dirty="0" smtClean="0"/>
              <a:t/>
            </a:r>
            <a:br>
              <a:rPr lang="nl-BE" sz="2000" dirty="0" smtClean="0"/>
            </a:br>
            <a:endParaRPr lang="nl-BE" sz="2000" dirty="0"/>
          </a:p>
          <a:p>
            <a:pPr lvl="1"/>
            <a:r>
              <a:rPr lang="nl-BE" sz="2000" b="1" dirty="0" err="1" smtClean="0"/>
              <a:t>Solitons</a:t>
            </a:r>
            <a:r>
              <a:rPr lang="nl-BE" sz="2000" b="1" dirty="0" smtClean="0"/>
              <a:t> &amp; spin </a:t>
            </a:r>
            <a:r>
              <a:rPr lang="nl-BE" sz="2000" b="1" dirty="0" err="1" smtClean="0"/>
              <a:t>imbalance</a:t>
            </a:r>
            <a:r>
              <a:rPr lang="nl-BE" sz="2000" b="1" dirty="0" smtClean="0"/>
              <a:t>?</a:t>
            </a:r>
            <a:endParaRPr lang="nl-BE" sz="2000" b="1"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7</a:t>
            </a:fld>
            <a:endParaRPr lang="nl-NL"/>
          </a:p>
        </p:txBody>
      </p:sp>
      <p:sp>
        <p:nvSpPr>
          <p:cNvPr id="3" name="Rechthoek 2"/>
          <p:cNvSpPr/>
          <p:nvPr/>
        </p:nvSpPr>
        <p:spPr>
          <a:xfrm>
            <a:off x="539552" y="5761988"/>
            <a:ext cx="8928992" cy="646331"/>
          </a:xfrm>
          <a:prstGeom prst="rect">
            <a:avLst/>
          </a:prstGeom>
        </p:spPr>
        <p:txBody>
          <a:bodyPr wrap="square">
            <a:spAutoFit/>
          </a:bodyPr>
          <a:lstStyle/>
          <a:p>
            <a:r>
              <a:rPr lang="nl-BE" sz="1200" baseline="30000" dirty="0" smtClean="0">
                <a:latin typeface="Calibri" panose="020F0502020204030204" pitchFamily="34" charset="0"/>
              </a:rPr>
              <a:t>1</a:t>
            </a:r>
            <a:r>
              <a:rPr lang="nl-BE" sz="1200" dirty="0" smtClean="0">
                <a:latin typeface="Calibri" panose="020F0502020204030204" pitchFamily="34" charset="0"/>
              </a:rPr>
              <a:t>T</a:t>
            </a:r>
            <a:r>
              <a:rPr lang="nl-BE" sz="1200" dirty="0">
                <a:latin typeface="Calibri" panose="020F0502020204030204" pitchFamily="34" charset="0"/>
              </a:rPr>
              <a:t>. </a:t>
            </a:r>
            <a:r>
              <a:rPr lang="nl-BE" sz="1200" dirty="0" err="1" smtClean="0">
                <a:latin typeface="Calibri" panose="020F0502020204030204" pitchFamily="34" charset="0"/>
              </a:rPr>
              <a:t>Yefsah</a:t>
            </a:r>
            <a:r>
              <a:rPr lang="nl-BE" sz="1200" dirty="0" smtClean="0">
                <a:latin typeface="Calibri" panose="020F0502020204030204" pitchFamily="34" charset="0"/>
              </a:rPr>
              <a:t> </a:t>
            </a:r>
            <a:r>
              <a:rPr lang="nl-BE" sz="1200" i="1" dirty="0" smtClean="0">
                <a:latin typeface="Calibri" panose="020F0502020204030204" pitchFamily="34" charset="0"/>
              </a:rPr>
              <a:t>et al., </a:t>
            </a:r>
            <a:r>
              <a:rPr lang="en-US" sz="1200" dirty="0" smtClean="0">
                <a:latin typeface="Calibri" panose="020F0502020204030204" pitchFamily="34" charset="0"/>
              </a:rPr>
              <a:t>Nature </a:t>
            </a:r>
            <a:r>
              <a:rPr lang="en-US" sz="1200" b="1" dirty="0">
                <a:latin typeface="Calibri" panose="020F0502020204030204" pitchFamily="34" charset="0"/>
              </a:rPr>
              <a:t>499</a:t>
            </a:r>
            <a:r>
              <a:rPr lang="en-US" sz="1200" dirty="0">
                <a:latin typeface="Calibri" panose="020F0502020204030204" pitchFamily="34" charset="0"/>
              </a:rPr>
              <a:t>, 426 (2013</a:t>
            </a:r>
            <a:r>
              <a:rPr lang="en-US" sz="1200" dirty="0" smtClean="0">
                <a:latin typeface="Calibri" panose="020F0502020204030204" pitchFamily="34" charset="0"/>
              </a:rPr>
              <a:t>)</a:t>
            </a:r>
          </a:p>
          <a:p>
            <a:r>
              <a:rPr lang="en-US" sz="1200" baseline="30000" dirty="0" smtClean="0">
                <a:latin typeface="Calibri" panose="020F0502020204030204" pitchFamily="34" charset="0"/>
              </a:rPr>
              <a:t>2</a:t>
            </a:r>
            <a:r>
              <a:rPr lang="en-US" sz="1200" dirty="0" smtClean="0">
                <a:latin typeface="Calibri" panose="020F0502020204030204" pitchFamily="34" charset="0"/>
              </a:rPr>
              <a:t>M. J. H. Ku </a:t>
            </a:r>
            <a:r>
              <a:rPr lang="en-US" sz="1200" i="1" dirty="0" smtClean="0">
                <a:latin typeface="Calibri" panose="020F0502020204030204" pitchFamily="34" charset="0"/>
              </a:rPr>
              <a:t>et al.</a:t>
            </a:r>
            <a:r>
              <a:rPr lang="en-US" sz="1200" dirty="0" smtClean="0">
                <a:latin typeface="Calibri" panose="020F0502020204030204" pitchFamily="34" charset="0"/>
              </a:rPr>
              <a:t>, Phys. Rev. Lett. </a:t>
            </a:r>
            <a:r>
              <a:rPr lang="en-US" sz="1200" b="1" dirty="0" smtClean="0">
                <a:latin typeface="Calibri" panose="020F0502020204030204" pitchFamily="34" charset="0"/>
              </a:rPr>
              <a:t>113</a:t>
            </a:r>
            <a:r>
              <a:rPr lang="en-US" sz="1200" dirty="0" smtClean="0">
                <a:latin typeface="Calibri" panose="020F0502020204030204" pitchFamily="34" charset="0"/>
              </a:rPr>
              <a:t>, 065301 (2014)</a:t>
            </a:r>
          </a:p>
          <a:p>
            <a:r>
              <a:rPr lang="en-US" sz="1200" baseline="30000" dirty="0" smtClean="0">
                <a:latin typeface="Calibri" panose="020F0502020204030204" pitchFamily="34" charset="0"/>
              </a:rPr>
              <a:t>3</a:t>
            </a:r>
            <a:r>
              <a:rPr lang="en-US" sz="1200" dirty="0" smtClean="0">
                <a:latin typeface="Calibri" panose="020F0502020204030204" pitchFamily="34" charset="0"/>
              </a:rPr>
              <a:t>M. J. H. Ku </a:t>
            </a:r>
            <a:r>
              <a:rPr lang="en-US" sz="1200" i="1" dirty="0" smtClean="0">
                <a:latin typeface="Calibri" panose="020F0502020204030204" pitchFamily="34" charset="0"/>
              </a:rPr>
              <a:t>et al.</a:t>
            </a:r>
            <a:r>
              <a:rPr lang="en-US" sz="1200" dirty="0" smtClean="0">
                <a:latin typeface="Calibri" panose="020F0502020204030204" pitchFamily="34" charset="0"/>
              </a:rPr>
              <a:t>,</a:t>
            </a:r>
            <a:r>
              <a:rPr lang="nl-BE" sz="1200" dirty="0"/>
              <a:t> </a:t>
            </a:r>
            <a:r>
              <a:rPr lang="nl-BE" sz="1200" dirty="0" smtClean="0"/>
              <a:t>arXiv:1507.01047 (2015)</a:t>
            </a:r>
            <a:endParaRPr lang="nl-BE" sz="1200" baseline="30000" dirty="0">
              <a:latin typeface="Calibri" panose="020F0502020204030204" pitchFamily="34" charset="0"/>
            </a:endParaRPr>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l="4672" t="62600" r="1117"/>
          <a:stretch/>
        </p:blipFill>
        <p:spPr>
          <a:xfrm rot="16200000">
            <a:off x="4609599" y="2623967"/>
            <a:ext cx="4965361" cy="1668535"/>
          </a:xfrm>
          <a:prstGeom prst="rect">
            <a:avLst/>
          </a:prstGeom>
        </p:spPr>
      </p:pic>
      <p:cxnSp>
        <p:nvCxnSpPr>
          <p:cNvPr id="10" name="Rechte verbindingslijn met pijl 9"/>
          <p:cNvCxnSpPr/>
          <p:nvPr/>
        </p:nvCxnSpPr>
        <p:spPr>
          <a:xfrm flipH="1">
            <a:off x="8244409" y="1254530"/>
            <a:ext cx="22940" cy="463664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8352420" y="3139593"/>
            <a:ext cx="504056" cy="584775"/>
          </a:xfrm>
          <a:prstGeom prst="rect">
            <a:avLst/>
          </a:prstGeom>
          <a:noFill/>
        </p:spPr>
        <p:txBody>
          <a:bodyPr wrap="square" rtlCol="0">
            <a:spAutoFit/>
          </a:bodyPr>
          <a:lstStyle/>
          <a:p>
            <a:r>
              <a:rPr lang="nl-BE" sz="3200" dirty="0" smtClean="0"/>
              <a:t>t</a:t>
            </a:r>
            <a:endParaRPr lang="nl-BE" sz="3200" dirty="0"/>
          </a:p>
        </p:txBody>
      </p:sp>
    </p:spTree>
    <p:extLst>
      <p:ext uri="{BB962C8B-B14F-4D97-AF65-F5344CB8AC3E}">
        <p14:creationId xmlns:p14="http://schemas.microsoft.com/office/powerpoint/2010/main" val="3959927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err="1" smtClean="0"/>
              <a:t>Effective</a:t>
            </a:r>
            <a:r>
              <a:rPr lang="nl-BE" sz="2800" dirty="0" smtClean="0"/>
              <a:t> field </a:t>
            </a:r>
            <a:r>
              <a:rPr lang="nl-BE" sz="2800" dirty="0" err="1" smtClean="0"/>
              <a:t>theory</a:t>
            </a:r>
            <a:endParaRPr lang="nl-BE" sz="28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8</a:t>
            </a:fld>
            <a:endParaRPr lang="nl-NL"/>
          </a:p>
        </p:txBody>
      </p:sp>
      <p:pic>
        <p:nvPicPr>
          <p:cNvPr id="17" name="Afbeelding 1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36932" y="1554097"/>
            <a:ext cx="727668" cy="627329"/>
          </a:xfrm>
          <a:prstGeom prst="rect">
            <a:avLst/>
          </a:prstGeom>
        </p:spPr>
      </p:pic>
      <p:sp>
        <p:nvSpPr>
          <p:cNvPr id="14" name="Rechthoek 13"/>
          <p:cNvSpPr/>
          <p:nvPr/>
        </p:nvSpPr>
        <p:spPr>
          <a:xfrm>
            <a:off x="613887" y="1399728"/>
            <a:ext cx="973759" cy="93606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Tekstvak 20"/>
          <p:cNvSpPr txBox="1"/>
          <p:nvPr/>
        </p:nvSpPr>
        <p:spPr>
          <a:xfrm>
            <a:off x="1949600" y="1237612"/>
            <a:ext cx="1304801" cy="584775"/>
          </a:xfrm>
          <a:prstGeom prst="rect">
            <a:avLst/>
          </a:prstGeom>
          <a:noFill/>
        </p:spPr>
        <p:txBody>
          <a:bodyPr wrap="square" rtlCol="0">
            <a:spAutoFit/>
          </a:bodyPr>
          <a:lstStyle/>
          <a:p>
            <a:pPr algn="ctr"/>
            <a:r>
              <a:rPr lang="nl-BE" sz="1600" dirty="0" err="1" smtClean="0"/>
              <a:t>Path-integral</a:t>
            </a:r>
            <a:r>
              <a:rPr lang="nl-BE" sz="1600" dirty="0" smtClean="0"/>
              <a:t>             </a:t>
            </a:r>
            <a:r>
              <a:rPr lang="nl-BE" sz="1600" dirty="0" err="1" smtClean="0"/>
              <a:t>formalism</a:t>
            </a:r>
            <a:endParaRPr lang="nl-BE" sz="1600" dirty="0"/>
          </a:p>
        </p:txBody>
      </p:sp>
      <p:sp>
        <p:nvSpPr>
          <p:cNvPr id="23" name="Tekstvak 22"/>
          <p:cNvSpPr txBox="1"/>
          <p:nvPr/>
        </p:nvSpPr>
        <p:spPr>
          <a:xfrm>
            <a:off x="1775385" y="1913136"/>
            <a:ext cx="1719256" cy="584775"/>
          </a:xfrm>
          <a:prstGeom prst="rect">
            <a:avLst/>
          </a:prstGeom>
          <a:noFill/>
        </p:spPr>
        <p:txBody>
          <a:bodyPr wrap="square" rtlCol="0">
            <a:spAutoFit/>
          </a:bodyPr>
          <a:lstStyle/>
          <a:p>
            <a:pPr algn="ctr"/>
            <a:r>
              <a:rPr lang="nl-BE" sz="1600" dirty="0" smtClean="0"/>
              <a:t>Gap </a:t>
            </a:r>
            <a:r>
              <a:rPr lang="nl-BE" sz="1600" dirty="0" err="1" smtClean="0"/>
              <a:t>equation</a:t>
            </a:r>
            <a:endParaRPr lang="nl-BE" sz="1600" dirty="0" smtClean="0"/>
          </a:p>
          <a:p>
            <a:pPr algn="ctr"/>
            <a:r>
              <a:rPr lang="nl-BE" sz="1600" dirty="0" err="1" smtClean="0"/>
              <a:t>Number</a:t>
            </a:r>
            <a:r>
              <a:rPr lang="nl-BE" sz="1600" dirty="0" smtClean="0"/>
              <a:t> </a:t>
            </a:r>
            <a:r>
              <a:rPr lang="nl-BE" sz="1600" dirty="0" err="1" smtClean="0"/>
              <a:t>equation</a:t>
            </a:r>
            <a:endParaRPr lang="nl-BE" sz="1600" dirty="0"/>
          </a:p>
        </p:txBody>
      </p:sp>
      <p:pic>
        <p:nvPicPr>
          <p:cNvPr id="32" name="Afbeelding 3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906465" y="1724128"/>
            <a:ext cx="1030841" cy="256867"/>
          </a:xfrm>
          <a:prstGeom prst="rect">
            <a:avLst/>
          </a:prstGeom>
        </p:spPr>
      </p:pic>
      <p:sp>
        <p:nvSpPr>
          <p:cNvPr id="25" name="Rechthoek 24"/>
          <p:cNvSpPr/>
          <p:nvPr/>
        </p:nvSpPr>
        <p:spPr>
          <a:xfrm>
            <a:off x="3685030" y="1589356"/>
            <a:ext cx="1473712" cy="52641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8" name="Rechte verbindingslijn met pijl 27"/>
          <p:cNvCxnSpPr/>
          <p:nvPr/>
        </p:nvCxnSpPr>
        <p:spPr>
          <a:xfrm>
            <a:off x="1746033" y="1867761"/>
            <a:ext cx="175125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kstvak 28"/>
          <p:cNvSpPr txBox="1"/>
          <p:nvPr/>
        </p:nvSpPr>
        <p:spPr>
          <a:xfrm>
            <a:off x="5393472" y="1244162"/>
            <a:ext cx="1728192" cy="584775"/>
          </a:xfrm>
          <a:prstGeom prst="rect">
            <a:avLst/>
          </a:prstGeom>
          <a:noFill/>
        </p:spPr>
        <p:txBody>
          <a:bodyPr wrap="square" rtlCol="0">
            <a:spAutoFit/>
          </a:bodyPr>
          <a:lstStyle/>
          <a:p>
            <a:pPr algn="ctr"/>
            <a:r>
              <a:rPr lang="nl-BE" sz="1600" dirty="0" err="1" smtClean="0"/>
              <a:t>Following</a:t>
            </a:r>
            <a:r>
              <a:rPr lang="nl-BE" sz="1600" dirty="0" smtClean="0"/>
              <a:t> </a:t>
            </a:r>
            <a:r>
              <a:rPr lang="nl-BE" sz="1600" dirty="0" err="1" smtClean="0"/>
              <a:t>Gor’kov</a:t>
            </a:r>
            <a:endParaRPr lang="nl-BE" sz="1600" dirty="0" smtClean="0"/>
          </a:p>
          <a:p>
            <a:pPr algn="ctr"/>
            <a:r>
              <a:rPr lang="nl-BE" sz="1600" dirty="0" smtClean="0"/>
              <a:t>(BCS)</a:t>
            </a:r>
            <a:endParaRPr lang="nl-BE" sz="1600" dirty="0"/>
          </a:p>
        </p:txBody>
      </p:sp>
      <p:sp>
        <p:nvSpPr>
          <p:cNvPr id="37" name="Rechthoek 36"/>
          <p:cNvSpPr/>
          <p:nvPr/>
        </p:nvSpPr>
        <p:spPr>
          <a:xfrm>
            <a:off x="7284302" y="1354353"/>
            <a:ext cx="973759" cy="93606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4" name="Afbeelding 4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405779" y="1517079"/>
            <a:ext cx="730804" cy="610616"/>
          </a:xfrm>
          <a:prstGeom prst="rect">
            <a:avLst/>
          </a:prstGeom>
        </p:spPr>
      </p:pic>
      <p:cxnSp>
        <p:nvCxnSpPr>
          <p:cNvPr id="45" name="Rechte verbindingslijn met pijl 44"/>
          <p:cNvCxnSpPr/>
          <p:nvPr/>
        </p:nvCxnSpPr>
        <p:spPr>
          <a:xfrm>
            <a:off x="5338675" y="1868622"/>
            <a:ext cx="175125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 Box 19"/>
          <p:cNvSpPr txBox="1">
            <a:spLocks noChangeArrowheads="1"/>
          </p:cNvSpPr>
          <p:nvPr/>
        </p:nvSpPr>
        <p:spPr bwMode="auto">
          <a:xfrm>
            <a:off x="323528" y="6071966"/>
            <a:ext cx="553248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nl-BE" sz="1100" dirty="0" smtClean="0"/>
              <a:t>[1] S.N. </a:t>
            </a:r>
            <a:r>
              <a:rPr lang="en-US" altLang="nl-BE" sz="1100" dirty="0" err="1" smtClean="0"/>
              <a:t>Klimin</a:t>
            </a:r>
            <a:r>
              <a:rPr lang="en-US" altLang="nl-BE" sz="1100" dirty="0" smtClean="0"/>
              <a:t>, J. </a:t>
            </a:r>
            <a:r>
              <a:rPr lang="en-US" altLang="nl-BE" sz="1100" dirty="0" err="1" smtClean="0"/>
              <a:t>Tempere</a:t>
            </a:r>
            <a:r>
              <a:rPr lang="en-US" altLang="nl-BE" sz="1100" dirty="0" smtClean="0"/>
              <a:t>, G. Lombardi and J.T. </a:t>
            </a:r>
            <a:r>
              <a:rPr lang="en-US" altLang="nl-BE" sz="1100" dirty="0" err="1" smtClean="0"/>
              <a:t>Devreese</a:t>
            </a:r>
            <a:r>
              <a:rPr lang="en-US" altLang="nl-BE" sz="1100" dirty="0" smtClean="0"/>
              <a:t>, Eur. Phys. J. B. </a:t>
            </a:r>
            <a:r>
              <a:rPr lang="en-US" altLang="nl-BE" sz="1100" b="1" dirty="0" smtClean="0"/>
              <a:t>88</a:t>
            </a:r>
            <a:r>
              <a:rPr lang="en-US" altLang="nl-BE" sz="1100" dirty="0" smtClean="0"/>
              <a:t>, 230404 (2015)</a:t>
            </a:r>
          </a:p>
          <a:p>
            <a:r>
              <a:rPr lang="en-US" altLang="nl-BE" sz="1100" dirty="0" smtClean="0"/>
              <a:t>[2] S.N</a:t>
            </a:r>
            <a:r>
              <a:rPr lang="en-US" altLang="nl-BE" sz="1100" dirty="0"/>
              <a:t>. </a:t>
            </a:r>
            <a:r>
              <a:rPr lang="en-US" altLang="nl-BE" sz="1100" dirty="0" err="1"/>
              <a:t>Klimin</a:t>
            </a:r>
            <a:r>
              <a:rPr lang="en-US" altLang="nl-BE" sz="1100" dirty="0"/>
              <a:t>, J. </a:t>
            </a:r>
            <a:r>
              <a:rPr lang="en-US" altLang="nl-BE" sz="1100" dirty="0" err="1" smtClean="0"/>
              <a:t>Tempere</a:t>
            </a:r>
            <a:r>
              <a:rPr lang="en-US" altLang="nl-BE" sz="1100" dirty="0" smtClean="0"/>
              <a:t> and </a:t>
            </a:r>
            <a:r>
              <a:rPr lang="en-US" altLang="nl-BE" sz="1100" dirty="0"/>
              <a:t>J.T. </a:t>
            </a:r>
            <a:r>
              <a:rPr lang="en-US" altLang="nl-BE" sz="1100" dirty="0" err="1" smtClean="0"/>
              <a:t>Devreese</a:t>
            </a:r>
            <a:r>
              <a:rPr lang="en-US" altLang="nl-BE" sz="1100" dirty="0" smtClean="0"/>
              <a:t>, Phys. Rev. A. </a:t>
            </a:r>
            <a:r>
              <a:rPr lang="en-US" altLang="nl-BE" sz="1100" b="1" dirty="0" smtClean="0"/>
              <a:t>90</a:t>
            </a:r>
            <a:r>
              <a:rPr lang="en-US" altLang="nl-BE" sz="1100" dirty="0" smtClean="0"/>
              <a:t>, 053613 </a:t>
            </a:r>
            <a:r>
              <a:rPr lang="en-US" altLang="nl-BE" sz="1100" dirty="0"/>
              <a:t>(</a:t>
            </a:r>
            <a:r>
              <a:rPr lang="en-US" altLang="nl-BE" sz="1100" dirty="0" smtClean="0"/>
              <a:t>2014)</a:t>
            </a:r>
            <a:endParaRPr lang="en-US" altLang="nl-BE" sz="1100" dirty="0"/>
          </a:p>
          <a:p>
            <a:endParaRPr lang="en-US" altLang="nl-BE" sz="900" dirty="0"/>
          </a:p>
        </p:txBody>
      </p:sp>
      <p:sp>
        <p:nvSpPr>
          <p:cNvPr id="48" name="Tekstvak 47"/>
          <p:cNvSpPr txBox="1"/>
          <p:nvPr/>
        </p:nvSpPr>
        <p:spPr>
          <a:xfrm>
            <a:off x="5928619" y="1917721"/>
            <a:ext cx="875629" cy="307777"/>
          </a:xfrm>
          <a:prstGeom prst="rect">
            <a:avLst/>
          </a:prstGeom>
          <a:noFill/>
        </p:spPr>
        <p:txBody>
          <a:bodyPr wrap="square" rtlCol="0">
            <a:spAutoFit/>
          </a:bodyPr>
          <a:lstStyle/>
          <a:p>
            <a:r>
              <a:rPr lang="nl-BE" sz="1400" dirty="0" smtClean="0"/>
              <a:t>[1],[2]</a:t>
            </a:r>
            <a:endParaRPr lang="nl-BE" sz="1400" dirty="0"/>
          </a:p>
        </p:txBody>
      </p:sp>
      <p:pic>
        <p:nvPicPr>
          <p:cNvPr id="3" name="Afbeelding 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56803" y="3533536"/>
            <a:ext cx="7414287" cy="626382"/>
          </a:xfrm>
          <a:prstGeom prst="rect">
            <a:avLst/>
          </a:prstGeom>
        </p:spPr>
      </p:pic>
      <p:cxnSp>
        <p:nvCxnSpPr>
          <p:cNvPr id="51" name="Rechte verbindingslijn met pijl 50"/>
          <p:cNvCxnSpPr/>
          <p:nvPr/>
        </p:nvCxnSpPr>
        <p:spPr>
          <a:xfrm flipH="1">
            <a:off x="4860032" y="2413897"/>
            <a:ext cx="2664296" cy="1015103"/>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3" name="Afbeelding 52"/>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265867" y="5097848"/>
            <a:ext cx="2282667" cy="519619"/>
          </a:xfrm>
          <a:prstGeom prst="rect">
            <a:avLst/>
          </a:prstGeom>
        </p:spPr>
      </p:pic>
      <p:sp>
        <p:nvSpPr>
          <p:cNvPr id="54" name="Rechthoek 53"/>
          <p:cNvSpPr/>
          <p:nvPr/>
        </p:nvSpPr>
        <p:spPr>
          <a:xfrm>
            <a:off x="5076056" y="5051683"/>
            <a:ext cx="2736304" cy="6119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Vierkante haak links 57"/>
          <p:cNvSpPr/>
          <p:nvPr/>
        </p:nvSpPr>
        <p:spPr>
          <a:xfrm rot="16200000">
            <a:off x="6312433" y="3826080"/>
            <a:ext cx="108000" cy="416111"/>
          </a:xfrm>
          <a:prstGeom prst="leftBracket">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solidFill>
                <a:schemeClr val="tx2"/>
              </a:solidFill>
            </a:endParaRPr>
          </a:p>
        </p:txBody>
      </p:sp>
      <p:cxnSp>
        <p:nvCxnSpPr>
          <p:cNvPr id="59" name="Rechte verbindingslijn met pijl 58"/>
          <p:cNvCxnSpPr/>
          <p:nvPr/>
        </p:nvCxnSpPr>
        <p:spPr>
          <a:xfrm flipH="1">
            <a:off x="6331741" y="4118703"/>
            <a:ext cx="1" cy="83206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kstvak 61"/>
          <p:cNvSpPr txBox="1"/>
          <p:nvPr/>
        </p:nvSpPr>
        <p:spPr>
          <a:xfrm>
            <a:off x="6384787" y="4261992"/>
            <a:ext cx="2841943" cy="584775"/>
          </a:xfrm>
          <a:prstGeom prst="rect">
            <a:avLst/>
          </a:prstGeom>
          <a:noFill/>
        </p:spPr>
        <p:txBody>
          <a:bodyPr wrap="square" rtlCol="0">
            <a:spAutoFit/>
          </a:bodyPr>
          <a:lstStyle/>
          <a:p>
            <a:r>
              <a:rPr lang="nl-BE" sz="1600" dirty="0" smtClean="0"/>
              <a:t>(</a:t>
            </a:r>
            <a:r>
              <a:rPr lang="nl-BE" sz="1600" dirty="0" err="1" smtClean="0"/>
              <a:t>To</a:t>
            </a:r>
            <a:r>
              <a:rPr lang="nl-BE" sz="1600" dirty="0" smtClean="0"/>
              <a:t> </a:t>
            </a:r>
            <a:r>
              <a:rPr lang="nl-BE" sz="1600" dirty="0" err="1" smtClean="0"/>
              <a:t>obtain</a:t>
            </a:r>
            <a:r>
              <a:rPr lang="nl-BE" sz="1600" dirty="0" smtClean="0"/>
              <a:t> </a:t>
            </a:r>
            <a:r>
              <a:rPr lang="nl-BE" sz="1600" dirty="0" err="1" smtClean="0"/>
              <a:t>regular</a:t>
            </a:r>
            <a:r>
              <a:rPr lang="nl-BE" sz="1600" dirty="0" smtClean="0"/>
              <a:t> </a:t>
            </a:r>
            <a:r>
              <a:rPr lang="nl-BE" sz="1600" dirty="0" err="1" smtClean="0"/>
              <a:t>Ginzburg</a:t>
            </a:r>
            <a:r>
              <a:rPr lang="nl-BE" sz="1600" dirty="0" smtClean="0"/>
              <a:t>-Landau </a:t>
            </a:r>
            <a:r>
              <a:rPr lang="nl-BE" sz="1600" dirty="0" err="1" smtClean="0"/>
              <a:t>formalism</a:t>
            </a:r>
            <a:r>
              <a:rPr lang="nl-BE" sz="1600" dirty="0" smtClean="0"/>
              <a:t>) </a:t>
            </a:r>
            <a:endParaRPr lang="nl-BE" sz="1600" dirty="0"/>
          </a:p>
        </p:txBody>
      </p:sp>
    </p:spTree>
    <p:extLst>
      <p:ext uri="{BB962C8B-B14F-4D97-AF65-F5344CB8AC3E}">
        <p14:creationId xmlns:p14="http://schemas.microsoft.com/office/powerpoint/2010/main" val="237625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2800" dirty="0" smtClean="0"/>
              <a:t>Amplitude-</a:t>
            </a:r>
            <a:r>
              <a:rPr lang="nl-BE" sz="2800" dirty="0" err="1" smtClean="0"/>
              <a:t>phase</a:t>
            </a:r>
            <a:r>
              <a:rPr lang="nl-BE" sz="2800" dirty="0" smtClean="0"/>
              <a:t> </a:t>
            </a:r>
            <a:r>
              <a:rPr lang="nl-BE" sz="2800" dirty="0" err="1" smtClean="0"/>
              <a:t>notation</a:t>
            </a:r>
            <a:endParaRPr lang="nl-BE" sz="2800" dirty="0"/>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9</a:t>
            </a:fld>
            <a:endParaRPr lang="nl-NL"/>
          </a:p>
        </p:txBody>
      </p:sp>
      <p:pic>
        <p:nvPicPr>
          <p:cNvPr id="11" name="Afbeelding 10"/>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402501" y="1431433"/>
            <a:ext cx="4314762" cy="294964"/>
          </a:xfrm>
          <a:prstGeom prst="rect">
            <a:avLst/>
          </a:prstGeom>
        </p:spPr>
      </p:pic>
      <p:sp>
        <p:nvSpPr>
          <p:cNvPr id="8" name="Tekstvak 7"/>
          <p:cNvSpPr txBox="1"/>
          <p:nvPr/>
        </p:nvSpPr>
        <p:spPr>
          <a:xfrm>
            <a:off x="1085902" y="2141743"/>
            <a:ext cx="2916000" cy="369332"/>
          </a:xfrm>
          <a:prstGeom prst="rect">
            <a:avLst/>
          </a:prstGeom>
          <a:noFill/>
        </p:spPr>
        <p:txBody>
          <a:bodyPr wrap="square" rtlCol="0">
            <a:spAutoFit/>
          </a:bodyPr>
          <a:lstStyle/>
          <a:p>
            <a:r>
              <a:rPr lang="nl-BE" dirty="0" smtClean="0"/>
              <a:t>Modulus (     pair </a:t>
            </a:r>
            <a:r>
              <a:rPr lang="nl-BE" dirty="0" err="1" smtClean="0"/>
              <a:t>density</a:t>
            </a:r>
            <a:r>
              <a:rPr lang="nl-BE" dirty="0" smtClean="0"/>
              <a:t>) </a:t>
            </a:r>
            <a:endParaRPr lang="nl-BE" dirty="0"/>
          </a:p>
        </p:txBody>
      </p:sp>
      <p:sp>
        <p:nvSpPr>
          <p:cNvPr id="9" name="Tekstvak 8"/>
          <p:cNvSpPr txBox="1"/>
          <p:nvPr/>
        </p:nvSpPr>
        <p:spPr>
          <a:xfrm>
            <a:off x="5141729" y="2141743"/>
            <a:ext cx="3531212" cy="369332"/>
          </a:xfrm>
          <a:prstGeom prst="rect">
            <a:avLst/>
          </a:prstGeom>
          <a:noFill/>
        </p:spPr>
        <p:txBody>
          <a:bodyPr wrap="square" rtlCol="0">
            <a:spAutoFit/>
          </a:bodyPr>
          <a:lstStyle/>
          <a:p>
            <a:r>
              <a:rPr lang="nl-BE" dirty="0" err="1" smtClean="0"/>
              <a:t>Phase</a:t>
            </a:r>
            <a:r>
              <a:rPr lang="nl-BE" dirty="0" smtClean="0"/>
              <a:t> </a:t>
            </a:r>
            <a:r>
              <a:rPr lang="nl-BE" dirty="0"/>
              <a:t>(    </a:t>
            </a:r>
            <a:r>
              <a:rPr lang="nl-BE" dirty="0" smtClean="0"/>
              <a:t> </a:t>
            </a:r>
            <a:r>
              <a:rPr lang="nl-BE" dirty="0" err="1" smtClean="0"/>
              <a:t>superfluid</a:t>
            </a:r>
            <a:r>
              <a:rPr lang="nl-BE" dirty="0" smtClean="0"/>
              <a:t> </a:t>
            </a:r>
            <a:r>
              <a:rPr lang="nl-BE" dirty="0" err="1" smtClean="0"/>
              <a:t>velocity</a:t>
            </a:r>
            <a:r>
              <a:rPr lang="nl-BE" dirty="0" smtClean="0"/>
              <a:t> field) </a:t>
            </a:r>
            <a:endParaRPr lang="nl-BE" dirty="0"/>
          </a:p>
        </p:txBody>
      </p:sp>
      <p:cxnSp>
        <p:nvCxnSpPr>
          <p:cNvPr id="10" name="Rechte verbindingslijn met pijl 9"/>
          <p:cNvCxnSpPr/>
          <p:nvPr/>
        </p:nvCxnSpPr>
        <p:spPr>
          <a:xfrm flipH="1">
            <a:off x="3777767" y="1915223"/>
            <a:ext cx="560047" cy="2724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Afbeelding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149928" y="2282537"/>
            <a:ext cx="226913" cy="135903"/>
          </a:xfrm>
          <a:prstGeom prst="rect">
            <a:avLst/>
          </a:prstGeom>
        </p:spPr>
      </p:pic>
      <p:pic>
        <p:nvPicPr>
          <p:cNvPr id="13" name="Afbeelding 1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914658" y="2282538"/>
            <a:ext cx="226913" cy="135903"/>
          </a:xfrm>
          <a:prstGeom prst="rect">
            <a:avLst/>
          </a:prstGeom>
        </p:spPr>
      </p:pic>
      <p:sp>
        <p:nvSpPr>
          <p:cNvPr id="14" name="Vierkante haak links 13"/>
          <p:cNvSpPr/>
          <p:nvPr/>
        </p:nvSpPr>
        <p:spPr>
          <a:xfrm rot="16200000">
            <a:off x="4291575" y="1144733"/>
            <a:ext cx="122162" cy="141881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5" name="Vierkante haak links 14"/>
          <p:cNvSpPr/>
          <p:nvPr/>
        </p:nvSpPr>
        <p:spPr>
          <a:xfrm rot="16200000">
            <a:off x="6108578" y="1493982"/>
            <a:ext cx="122400" cy="72008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18" name="Afbeelding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3269" y="3212976"/>
            <a:ext cx="4268133" cy="2810254"/>
          </a:xfrm>
          <a:prstGeom prst="rect">
            <a:avLst/>
          </a:prstGeom>
        </p:spPr>
      </p:pic>
      <p:pic>
        <p:nvPicPr>
          <p:cNvPr id="19" name="Afbeelding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115" y="3068960"/>
            <a:ext cx="4178541" cy="3029524"/>
          </a:xfrm>
          <a:prstGeom prst="rect">
            <a:avLst/>
          </a:prstGeom>
        </p:spPr>
      </p:pic>
      <p:cxnSp>
        <p:nvCxnSpPr>
          <p:cNvPr id="20" name="Rechte verbindingslijn met pijl 19"/>
          <p:cNvCxnSpPr/>
          <p:nvPr/>
        </p:nvCxnSpPr>
        <p:spPr>
          <a:xfrm>
            <a:off x="3549325" y="3573016"/>
            <a:ext cx="0"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Afbeelding 2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336658" y="4028561"/>
            <a:ext cx="425333" cy="222143"/>
          </a:xfrm>
          <a:prstGeom prst="rect">
            <a:avLst/>
          </a:prstGeom>
        </p:spPr>
      </p:pic>
      <p:sp>
        <p:nvSpPr>
          <p:cNvPr id="22" name="Tekstvak 21"/>
          <p:cNvSpPr txBox="1"/>
          <p:nvPr/>
        </p:nvSpPr>
        <p:spPr>
          <a:xfrm>
            <a:off x="2051720" y="5947586"/>
            <a:ext cx="301686" cy="369332"/>
          </a:xfrm>
          <a:prstGeom prst="rect">
            <a:avLst/>
          </a:prstGeom>
          <a:noFill/>
        </p:spPr>
        <p:txBody>
          <a:bodyPr wrap="none" rtlCol="0">
            <a:spAutoFit/>
          </a:bodyPr>
          <a:lstStyle/>
          <a:p>
            <a:r>
              <a:rPr lang="nl-BE" dirty="0" smtClean="0"/>
              <a:t>0</a:t>
            </a:r>
            <a:endParaRPr lang="nl-BE" dirty="0"/>
          </a:p>
        </p:txBody>
      </p:sp>
      <p:sp>
        <p:nvSpPr>
          <p:cNvPr id="23" name="Tekstvak 22"/>
          <p:cNvSpPr txBox="1"/>
          <p:nvPr/>
        </p:nvSpPr>
        <p:spPr>
          <a:xfrm>
            <a:off x="6605649" y="4725144"/>
            <a:ext cx="301686" cy="369332"/>
          </a:xfrm>
          <a:prstGeom prst="rect">
            <a:avLst/>
          </a:prstGeom>
          <a:noFill/>
        </p:spPr>
        <p:txBody>
          <a:bodyPr wrap="none" rtlCol="0">
            <a:spAutoFit/>
          </a:bodyPr>
          <a:lstStyle/>
          <a:p>
            <a:r>
              <a:rPr lang="nl-BE" dirty="0" smtClean="0"/>
              <a:t>0</a:t>
            </a:r>
            <a:endParaRPr lang="nl-BE" dirty="0"/>
          </a:p>
        </p:txBody>
      </p:sp>
      <p:sp>
        <p:nvSpPr>
          <p:cNvPr id="24" name="Rechthoek 23"/>
          <p:cNvSpPr/>
          <p:nvPr/>
        </p:nvSpPr>
        <p:spPr>
          <a:xfrm>
            <a:off x="3582012" y="1416929"/>
            <a:ext cx="1480053" cy="310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866808" y="1435912"/>
            <a:ext cx="971696" cy="295892"/>
          </a:xfrm>
          <a:prstGeom prst="rect">
            <a:avLst/>
          </a:prstGeom>
        </p:spPr>
      </p:pic>
      <p:cxnSp>
        <p:nvCxnSpPr>
          <p:cNvPr id="26" name="Rechte verbindingslijn met pijl 25"/>
          <p:cNvCxnSpPr/>
          <p:nvPr/>
        </p:nvCxnSpPr>
        <p:spPr>
          <a:xfrm>
            <a:off x="6141571" y="1915223"/>
            <a:ext cx="560047" cy="2724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50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animBg="1"/>
      <p:bldP spid="15" grpId="0" animBg="1"/>
      <p:bldP spid="22" grpId="0"/>
      <p:bldP spid="23"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306,7116"/>
  <p:tag name="ORIGINALWIDTH" val="356,9554"/>
  <p:tag name="OUTPUTDPI" val="1200"/>
  <p:tag name="LATEXADDIN" val="\documentclass{article}&#10;\usepackage{amsmath}&#10;\pagestyle{empty}&#10;\begin{document}&#10;&#10;\begin{align*}&#10;&amp;\ a_s, T \\&#10;&amp;N_{\uparrow}, N_{\downarrow}&#10;\end{align*}&#10;&#10;&#10;&#10;\end{document}"/>
  <p:tag name="IGUANATEXSIZE" val="20"/>
  <p:tag name="IGUANATEXCURSOR" val="99"/>
  <p:tag name="TRANSPARENCY" val="Waar"/>
  <p:tag name="FILENAME" val=""/>
  <p:tag name="INPUTTYPE" val="0"/>
  <p:tag name="LATEXENGINEID" val="0"/>
  <p:tag name="TEMPFOLDER" val="E:\Users\Wout Van Alphen\Documents\Iguanatemp\"/>
</p:tagLst>
</file>

<file path=ppt/tags/tag10.xml><?xml version="1.0" encoding="utf-8"?>
<p:tagLst xmlns:a="http://schemas.openxmlformats.org/drawingml/2006/main" xmlns:r="http://schemas.openxmlformats.org/officeDocument/2006/relationships" xmlns:p="http://schemas.openxmlformats.org/presentationml/2006/main">
  <p:tag name="ORIGINALHEIGHT" val="124,4844"/>
  <p:tag name="ORIGINALWIDTH" val="410,1987"/>
  <p:tag name="OUTPUTDPI" val="1200"/>
  <p:tag name="LATEXADDIN" val="\documentclass{article}&#10;\usepackage{amsmath}&#10;\pagestyle{empty}&#10;\begin{document}&#10;&#10;\begin{equation*}&#10;\vert \Psi(\mathbf{x},t) \vert&#10;\end{equation*}&#10;&#10;&#10;\end{document}"/>
  <p:tag name="IGUANATEXSIZE" val="20"/>
  <p:tag name="IGUANATEXCURSOR" val="145"/>
  <p:tag name="TRANSPARENCY" val="Waar"/>
  <p:tag name="FILENAME" val=""/>
  <p:tag name="INPUTTYPE" val="0"/>
  <p:tag name="LATEXENGINEID" val="0"/>
  <p:tag name="TEMPFOLDER" val="E:\Users\Wout Van Alphen\Documents\Iguanatemp\"/>
</p:tagLst>
</file>

<file path=ppt/tags/tag11.xml><?xml version="1.0" encoding="utf-8"?>
<p:tagLst xmlns:a="http://schemas.openxmlformats.org/drawingml/2006/main" xmlns:r="http://schemas.openxmlformats.org/officeDocument/2006/relationships" xmlns:p="http://schemas.openxmlformats.org/presentationml/2006/main">
  <p:tag name="ORIGINALHEIGHT" val="327"/>
  <p:tag name="ORIGINALWIDTH" val="3999"/>
  <p:tag name="LATEXADDIN" val="\documentclass{article}&#10;\usepackage{amsmath}&#10;\usepackage{amsfonts}&#10;\usepackage{amssymb}&#10;\pagestyle{empty}&#10;\newcommand{\slfrac}[2]{\left.#1\middle/#2\right.}&#10;\begin{document}&#10;&#10;\begin{displaymath}&#10;\mathcal{L} =  \kappa(a) a^2 v_s \frac{\partial \theta}{\partial x} - [ \Omega_s(a) - \Omega_s(a_{\infty})]  &#10;-  \frac{1}{2}\rho_{qp}(a)\left( \frac{\partial a}{\partial x} \right)^2 - \frac{1}{2}\rho_{sf}(a) \left( \frac{\partial \theta}{\partial x}\right)^2&#10;\end{displaymath}&#10;&#10;&#10;\end{document}&#10;"/>
  <p:tag name="IGUANATEXSIZE" val="20"/>
  <p:tag name="IGUANATEXCURSOR" val="454"/>
  <p:tag name="TRANSPARENCY" val="Waar"/>
  <p:tag name="FILENAME" val=""/>
  <p:tag name="INPUTTYPE" val="0"/>
  <p:tag name="LATEXENGINEID" val="0"/>
  <p:tag name="TEMPFOLDER" val="C:\Users\Wout\AppData\Local\Temp\"/>
</p:tagLst>
</file>

<file path=ppt/tags/tag12.xml><?xml version="1.0" encoding="utf-8"?>
<p:tagLst xmlns:a="http://schemas.openxmlformats.org/drawingml/2006/main" xmlns:r="http://schemas.openxmlformats.org/officeDocument/2006/relationships" xmlns:p="http://schemas.openxmlformats.org/presentationml/2006/main">
  <p:tag name="ORIGINALHEIGHT" val="123,7346"/>
  <p:tag name="ORIGINALWIDTH" val="1075,366"/>
  <p:tag name="OUTPUTDPI" val="1200"/>
  <p:tag name="LATEXADDIN" val="\documentclass{article}&#10;\usepackage{amsmath}&#10;\pagestyle{empty}&#10;\begin{document}&#10;&#10;\begin{equation*}&#10;\Psi(\mathbf{r},t) = \Psi(x - v_s t)&#10;\end{equation*}&#10;&#10;&#10;\end{document}"/>
  <p:tag name="IGUANATEXSIZE" val="20"/>
  <p:tag name="IGUANATEXCURSOR" val="135"/>
  <p:tag name="TRANSPARENCY" val="Waar"/>
  <p:tag name="FILENAME" val=""/>
  <p:tag name="INPUTTYPE" val="0"/>
  <p:tag name="LATEXENGINEID" val="0"/>
  <p:tag name="TEMPFOLDER" val="E:\Users\Wout Van Alphen\Documents\Iguanatemp\"/>
</p:tagLst>
</file>

<file path=ppt/tags/tag13.xml><?xml version="1.0" encoding="utf-8"?>
<p:tagLst xmlns:a="http://schemas.openxmlformats.org/drawingml/2006/main" xmlns:r="http://schemas.openxmlformats.org/officeDocument/2006/relationships" xmlns:p="http://schemas.openxmlformats.org/presentationml/2006/main">
  <p:tag name="ORIGINALHEIGHT" val="278,2152"/>
  <p:tag name="ORIGINALWIDTH" val="507,6865"/>
  <p:tag name="OUTPUTDPI" val="1200"/>
  <p:tag name="LATEXADDIN" val="\documentclass{article}&#10;\usepackage{amsmath}&#10;\pagestyle{empty}&#10;\begin{document}&#10;&#10;\begin{equation*}&#10;\frac{\partial E­_s}{\partial P_s} = v_s­&#10;\end{equation*} &#10;&#10;&#10;&#10;\end{document}"/>
  <p:tag name="IGUANATEXSIZE" val="20"/>
  <p:tag name="IGUANATEXCURSOR" val="139"/>
  <p:tag name="TRANSPARENCY" val="Waar"/>
  <p:tag name="FILENAME" val=""/>
  <p:tag name="INPUTTYPE" val="0"/>
  <p:tag name="LATEXENGINEID" val="0"/>
  <p:tag name="TEMPFOLDER" val="E:\Users\Wout Van Alphen\Documents\Iguanatemp\"/>
</p:tagLst>
</file>

<file path=ppt/tags/tag14.xml><?xml version="1.0" encoding="utf-8"?>
<p:tagLst xmlns:a="http://schemas.openxmlformats.org/drawingml/2006/main" xmlns:r="http://schemas.openxmlformats.org/officeDocument/2006/relationships" xmlns:p="http://schemas.openxmlformats.org/presentationml/2006/main">
  <p:tag name="ORIGINALHEIGHT" val="278,2152"/>
  <p:tag name="ORIGINALWIDTH" val="1114,361"/>
  <p:tag name="OUTPUTDPI" val="1200"/>
  <p:tag name="LATEXADDIN" val="\documentclass{article}&#10;\usepackage{amsmath}&#10;\pagestyle{empty}&#10;\begin{document}&#10;&#10;\begin{equation*}&#10;M_s = \frac{\partial P_s}{\partial v_s} = \frac{1}{v_s}\frac{\partial E_s}{\partial v_s} &#10;\end{equation*}&#10;&#10;&#10;\end{document}"/>
  <p:tag name="IGUANATEXSIZE" val="20"/>
  <p:tag name="IGUANATEXCURSOR" val="186"/>
  <p:tag name="TRANSPARENCY" val="Waar"/>
  <p:tag name="FILENAME" val=""/>
  <p:tag name="INPUTTYPE" val="0"/>
  <p:tag name="LATEXENGINEID" val="0"/>
  <p:tag name="TEMPFOLDER" val="E:\Users\Wout Van Alphen\Documents\Iguanatemp\"/>
</p:tagLst>
</file>

<file path=ppt/tags/tag15.xml><?xml version="1.0" encoding="utf-8"?>
<p:tagLst xmlns:a="http://schemas.openxmlformats.org/drawingml/2006/main" xmlns:r="http://schemas.openxmlformats.org/officeDocument/2006/relationships" xmlns:p="http://schemas.openxmlformats.org/presentationml/2006/main">
  <p:tag name="ORIGINALHEIGHT" val="293,2133"/>
  <p:tag name="ORIGINALWIDTH" val="1621,297"/>
  <p:tag name="OUTPUTDPI" val="1200"/>
  <p:tag name="LATEXADDIN" val="\documentclass{article}&#10;\usepackage{amsmath}&#10;\pagestyle{empty}&#10;\begin{document}&#10;&#10;&#10;\begin{equation*}&#10;m N­_s = m \int_{-\infty}^{\infty} [n(x) - n_{\infty} ] \, \mathrm{d}x&#10;\end{equation*}&#10;&#10;\end{document}"/>
  <p:tag name="IGUANATEXSIZE" val="20"/>
  <p:tag name="IGUANATEXCURSOR" val="169"/>
  <p:tag name="TRANSPARENCY" val="Waar"/>
  <p:tag name="FILENAME" val=""/>
  <p:tag name="INPUTTYPE" val="0"/>
  <p:tag name="LATEXENGINEID" val="0"/>
  <p:tag name="TEMPFOLDER" val="E:\Users\Wout Van Alphen\Documents\Iguanatemp\"/>
</p:tagLst>
</file>

<file path=ppt/tags/tag2.xml><?xml version="1.0" encoding="utf-8"?>
<p:tagLst xmlns:a="http://schemas.openxmlformats.org/drawingml/2006/main" xmlns:r="http://schemas.openxmlformats.org/officeDocument/2006/relationships" xmlns:p="http://schemas.openxmlformats.org/presentationml/2006/main">
  <p:tag name="ORIGINALHEIGHT" val="124,4844"/>
  <p:tag name="ORIGINALWIDTH" val="502,4372"/>
  <p:tag name="OUTPUTDPI" val="1200"/>
  <p:tag name="LATEXADDIN" val="\documentclass{article}&#10;\usepackage{amsmath}&#10;\pagestyle{empty}&#10;\begin{document}&#10;&#10;\begin{align*}&#10;\vert \Psi_{\infty} \vert,\mu, \zeta&#10;\end{align*}&#10;&#10;&#10;&#10;\end{document}"/>
  <p:tag name="IGUANATEXSIZE" val="20"/>
  <p:tag name="IGUANATEXCURSOR" val="121"/>
  <p:tag name="TRANSPARENCY" val="Waar"/>
  <p:tag name="FILENAME" val=""/>
  <p:tag name="INPUTTYPE" val="0"/>
  <p:tag name="LATEXENGINEID" val="0"/>
  <p:tag name="TEMPFOLDER" val="E:\Users\Wout Van Alphen\Documents\Iguanatemp\"/>
</p:tagLst>
</file>

<file path=ppt/tags/tag3.xml><?xml version="1.0" encoding="utf-8"?>
<p:tagLst xmlns:a="http://schemas.openxmlformats.org/drawingml/2006/main" xmlns:r="http://schemas.openxmlformats.org/officeDocument/2006/relationships" xmlns:p="http://schemas.openxmlformats.org/presentationml/2006/main">
  <p:tag name="ORIGINALHEIGHT" val="293,9632"/>
  <p:tag name="ORIGINALWIDTH" val="356,2054"/>
  <p:tag name="OUTPUTDPI" val="1200"/>
  <p:tag name="LATEXADDIN" val="\documentclass{article}&#10;\usepackage{amsmath}&#10;\pagestyle{empty}&#10;\begin{document}&#10;&#10;\begin{align*}&#10;C,&amp;D,\!E \\&#10;&amp;\Omega_s&#10;\end{align*}&#10;&#10;&#10;&#10;\end{document}"/>
  <p:tag name="IGUANATEXSIZE" val="20"/>
  <p:tag name="IGUANATEXCURSOR" val="103"/>
  <p:tag name="TRANSPARENCY" val="Waar"/>
  <p:tag name="FILENAME" val=""/>
  <p:tag name="INPUTTYPE" val="0"/>
  <p:tag name="LATEXENGINEID" val="0"/>
  <p:tag name="TEMPFOLDER" val="E:\Users\Wout Van Alphen\Documents\Iguanatemp\"/>
</p:tagLst>
</file>

<file path=ppt/tags/tag4.xml><?xml version="1.0" encoding="utf-8"?>
<p:tagLst xmlns:a="http://schemas.openxmlformats.org/drawingml/2006/main" xmlns:r="http://schemas.openxmlformats.org/officeDocument/2006/relationships" xmlns:p="http://schemas.openxmlformats.org/presentationml/2006/main">
  <p:tag name="ORIGINALHEIGHT" val="307,4616"/>
  <p:tag name="ORIGINALWIDTH" val="3647,544"/>
  <p:tag name="OUTPUTDPI" val="1200"/>
  <p:tag name="LATEXADDIN" val="\documentclass{article}&#10;\usepackage{amsmath}&#10;\pagestyle{empty}&#10;\begin{document}&#10;&#10;\begin{equation*}&#10;S = \int \mathrm{d}\mathbf{r} \int \mathrm{d} \tau \left[ D \left( \bar{\Psi} \frac{\partial \Psi}{\partial \tau} - \Psi \frac{\partial \bar{\Psi}} {\partial \tau} \right) + C \vert \nabla_{\mathbf{r}}\Psi \vert^2 + \Omega_s - E (\nabla_{\mathbf{r}}\vert \Psi \vert)^2  \right] &#10;\end{equation*}&#10;&#10;&#10;\end{document}"/>
  <p:tag name="IGUANATEXSIZE" val="20"/>
  <p:tag name="IGUANATEXCURSOR" val="248"/>
  <p:tag name="TRANSPARENCY" val="Waar"/>
  <p:tag name="FILENAME" val=""/>
  <p:tag name="INPUTTYPE" val="0"/>
  <p:tag name="LATEXENGINEID" val="0"/>
  <p:tag name="TEMPFOLDER" val="E:\Users\Wout Van Alphen\Documents\Iguanatemp\"/>
</p:tagLst>
</file>

<file path=ppt/tags/tag5.xml><?xml version="1.0" encoding="utf-8"?>
<p:tagLst xmlns:a="http://schemas.openxmlformats.org/drawingml/2006/main" xmlns:r="http://schemas.openxmlformats.org/officeDocument/2006/relationships" xmlns:p="http://schemas.openxmlformats.org/presentationml/2006/main">
  <p:tag name="ORIGINALHEIGHT" val="255,718"/>
  <p:tag name="ORIGINALWIDTH" val="1123,36"/>
  <p:tag name="OUTPUTDPI" val="1200"/>
  <p:tag name="LATEXADDIN" val="\documentclass{article}&#10;\usepackage{amsmath}&#10;\pagestyle{empty}&#10;\begin{document}&#10;&#10;\begin{equation*}&#10;\approx a \vert \Psi \vert^2 + \frac{b}{2} \vert \Psi \vert^4 + ...&#10;\end{equation*}&#10;&#10;\end{document}"/>
  <p:tag name="IGUANATEXSIZE" val="20"/>
  <p:tag name="IGUANATEXCURSOR" val="182"/>
  <p:tag name="TRANSPARENCY" val="Waar"/>
  <p:tag name="FILENAME" val=""/>
  <p:tag name="INPUTTYPE" val="0"/>
  <p:tag name="LATEXENGINEID" val="0"/>
  <p:tag name="TEMPFOLDER" val="E:\Users\Wout Van Alphen\Documents\Iguanatemp\"/>
</p:tagLst>
</file>

<file path=ppt/tags/tag6.xml><?xml version="1.0" encoding="utf-8"?>
<p:tagLst xmlns:a="http://schemas.openxmlformats.org/drawingml/2006/main" xmlns:r="http://schemas.openxmlformats.org/officeDocument/2006/relationships" xmlns:p="http://schemas.openxmlformats.org/presentationml/2006/main">
  <p:tag name="ORIGINALHEIGHT" val="124,4844"/>
  <p:tag name="ORIGINALWIDTH" val="1863,517"/>
  <p:tag name="OUTPUTDPI" val="1200"/>
  <p:tag name="LATEXADDIN" val="\documentclass{article}&#10;\usepackage{amsmath}&#10;\usepackage{amsfonts}&#10;\usepackage{amssymb}&#10;\pagestyle{empty}&#10;\newcommand{\slfrac}[2]{\left.#1\middle/#2\right.}&#10;\begin{document}&#10;&#10;\begin{displaymath}&#10;\Psi(\mathbf{x},t) = \vert \Psi_{\infty}\vert \, a(\mathbf{x},t) \exp\lbrace i \theta(\mathbf{x},t )  \rbrace&#10;\end{displaymath}&#10;&#10;&#10;\end{document}&#10;"/>
  <p:tag name="IGUANATEXSIZE" val="20"/>
  <p:tag name="IGUANATEXCURSOR" val="212"/>
  <p:tag name="TRANSPARENCY" val="Waar"/>
  <p:tag name="FILENAME" val=""/>
  <p:tag name="INPUTTYPE" val="0"/>
  <p:tag name="LATEXENGINEID" val="0"/>
  <p:tag name="TEMPFOLDER" val="E:\Users\Wout Van Alphen\Documents\Iguanatemp\"/>
</p:tagLst>
</file>

<file path=ppt/tags/tag7.xml><?xml version="1.0" encoding="utf-8"?>
<p:tagLst xmlns:a="http://schemas.openxmlformats.org/drawingml/2006/main" xmlns:r="http://schemas.openxmlformats.org/officeDocument/2006/relationships" xmlns:p="http://schemas.openxmlformats.org/presentationml/2006/main">
  <p:tag name="ORIGINALHEIGHT" val="65,25"/>
  <p:tag name="ORIGINALWIDTH" val="111"/>
  <p:tag name="LATEXADDIN" val="\documentclass{article}&#10;\usepackage{amsmath}&#10;\usepackage{amsfonts}&#10;\usepackage{amssymb}&#10;\pagestyle{empty}&#10;\newcommand{\slfrac}[2]{\left.#1\middle/#2\right.}&#10;\begin{document}&#10;&#10;\begin{displaymath}&#10;\rightarrow&#10;\end{displaymath}&#10;&#10;&#10;\end{document}&#10;"/>
  <p:tag name="IGUANATEXSIZE" val="20"/>
  <p:tag name="IGUANATEXCURSOR" val="206"/>
  <p:tag name="TRANSPARENCY" val="Waar"/>
  <p:tag name="FILENAME" val=""/>
  <p:tag name="INPUTTYPE" val="0"/>
  <p:tag name="LATEXENGINEID" val="0"/>
  <p:tag name="TEMPFOLDER" val="C:\Users\Wout\AppData\Local\Temp\"/>
</p:tagLst>
</file>

<file path=ppt/tags/tag8.xml><?xml version="1.0" encoding="utf-8"?>
<p:tagLst xmlns:a="http://schemas.openxmlformats.org/drawingml/2006/main" xmlns:r="http://schemas.openxmlformats.org/officeDocument/2006/relationships" xmlns:p="http://schemas.openxmlformats.org/presentationml/2006/main">
  <p:tag name="ORIGINALHEIGHT" val="65,25"/>
  <p:tag name="ORIGINALWIDTH" val="111"/>
  <p:tag name="LATEXADDIN" val="\documentclass{article}&#10;\usepackage{amsmath}&#10;\usepackage{amsfonts}&#10;\usepackage{amssymb}&#10;\pagestyle{empty}&#10;\newcommand{\slfrac}[2]{\left.#1\middle/#2\right.}&#10;\begin{document}&#10;&#10;\begin{displaymath}&#10;\rightarrow&#10;\end{displaymath}&#10;&#10;&#10;\end{document}&#10;"/>
  <p:tag name="IGUANATEXSIZE" val="20"/>
  <p:tag name="IGUANATEXCURSOR" val="206"/>
  <p:tag name="TRANSPARENCY" val="Waar"/>
  <p:tag name="FILENAME" val=""/>
  <p:tag name="INPUTTYPE" val="0"/>
  <p:tag name="LATEXENGINEID" val="0"/>
  <p:tag name="TEMPFOLDER" val="C:\Users\Wout\AppData\Local\Temp\"/>
</p:tagLst>
</file>

<file path=ppt/tags/tag9.xml><?xml version="1.0" encoding="utf-8"?>
<p:tagLst xmlns:a="http://schemas.openxmlformats.org/drawingml/2006/main" xmlns:r="http://schemas.openxmlformats.org/officeDocument/2006/relationships" xmlns:p="http://schemas.openxmlformats.org/presentationml/2006/main">
  <p:tag name="ORIGINALHEIGHT" val="124,5"/>
  <p:tag name="ORIGINALWIDTH" val="243"/>
  <p:tag name="LATEXADDIN" val="\documentclass{article}&#10;\usepackage{amsmath}&#10;\usepackage{amsfonts}&#10;\usepackage{amssymb}&#10;\pagestyle{empty}&#10;\newcommand{\slfrac}[2]{\left.#1\middle/#2\right.}&#10;\begin{document}&#10;&#10;\begin{displaymath}&#10;\vert \Psi_{\infty}\vert &#10;\end{displaymath}&#10;&#10;&#10;\end{document}&#10;"/>
  <p:tag name="IGUANATEXSIZE" val="20"/>
  <p:tag name="IGUANATEXCURSOR" val="221"/>
  <p:tag name="TRANSPARENCY" val="Waar"/>
  <p:tag name="FILENAME" val=""/>
  <p:tag name="INPUTTYPE" val="0"/>
  <p:tag name="LATEXENGINEID" val="0"/>
  <p:tag name="TEMPFOLDER" val="C:\Users\Wout\AppData\Local\Temp\"/>
</p:tagLst>
</file>

<file path=ppt/theme/theme1.xml><?xml version="1.0" encoding="utf-8"?>
<a:theme xmlns:a="http://schemas.openxmlformats.org/drawingml/2006/main" name="Kantoorthema">
  <a:themeElements>
    <a:clrScheme name="UA">
      <a:dk1>
        <a:sysClr val="windowText" lastClr="000000"/>
      </a:dk1>
      <a:lt1>
        <a:sysClr val="window" lastClr="FFFFFF"/>
      </a:lt1>
      <a:dk2>
        <a:srgbClr val="004466"/>
      </a:dk2>
      <a:lt2>
        <a:srgbClr val="BBCCCC"/>
      </a:lt2>
      <a:accent1>
        <a:srgbClr val="004466"/>
      </a:accent1>
      <a:accent2>
        <a:srgbClr val="881133"/>
      </a:accent2>
      <a:accent3>
        <a:srgbClr val="889999"/>
      </a:accent3>
      <a:accent4>
        <a:srgbClr val="3399CC"/>
      </a:accent4>
      <a:accent5>
        <a:srgbClr val="DD9911"/>
      </a:accent5>
      <a:accent6>
        <a:srgbClr val="AAAA00"/>
      </a:accent6>
      <a:hlink>
        <a:srgbClr val="004466"/>
      </a:hlink>
      <a:folHlink>
        <a:srgbClr val="88113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2611</Words>
  <Application>Microsoft Office PowerPoint</Application>
  <PresentationFormat>Diavoorstelling (4:3)</PresentationFormat>
  <Paragraphs>181</Paragraphs>
  <Slides>18</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Wingdings</vt:lpstr>
      <vt:lpstr>Kantoorthema</vt:lpstr>
      <vt:lpstr>Soliton-core filling in superfluid Fermi gases with spin imbalance</vt:lpstr>
      <vt:lpstr>Introduction: ultracold quantum gases</vt:lpstr>
      <vt:lpstr>Introduction: ultracold quantum gases</vt:lpstr>
      <vt:lpstr>BEC-BCS crossover in ultracold Fermi gases</vt:lpstr>
      <vt:lpstr>Population imbalance</vt:lpstr>
      <vt:lpstr>Solitons</vt:lpstr>
      <vt:lpstr>Solitons in superfluid Fermi gases</vt:lpstr>
      <vt:lpstr>Effective field theory</vt:lpstr>
      <vt:lpstr>Amplitude-phase notation</vt:lpstr>
      <vt:lpstr>Solution for 1D dark soliton</vt:lpstr>
      <vt:lpstr>Fermion density profile</vt:lpstr>
      <vt:lpstr>Pair field amplitude vs density profile</vt:lpstr>
      <vt:lpstr>Effective mass</vt:lpstr>
      <vt:lpstr>Effective mass</vt:lpstr>
      <vt:lpstr>Validity domain</vt:lpstr>
      <vt:lpstr>Validity domain</vt:lpstr>
      <vt:lpstr>Conclusions and future developments</vt:lpstr>
      <vt:lpstr>Excess-density profile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2013-10-11T12:12:31Z</dcterms:created>
  <dcterms:modified xsi:type="dcterms:W3CDTF">2016-05-17T21:49:05Z</dcterms:modified>
</cp:coreProperties>
</file>