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56" autoAdjust="0"/>
  </p:normalViewPr>
  <p:slideViewPr>
    <p:cSldViewPr snapToObjects="1" showGuides="1">
      <p:cViewPr varScale="1">
        <p:scale>
          <a:sx n="83" d="100"/>
          <a:sy n="83" d="100"/>
        </p:scale>
        <p:origin x="1478" y="82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14/05/2016</a:t>
            </a:fld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370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tabLst/>
              <a:defRPr lang="nl-BE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14/05/2016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Heat-transfer method-based cell culture quality assay through cell detection by surface imprinted polymers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96000" y="4365224"/>
            <a:ext cx="5580000" cy="1080000"/>
          </a:xfrm>
        </p:spPr>
        <p:txBody>
          <a:bodyPr/>
          <a:lstStyle/>
          <a:p>
            <a:r>
              <a:rPr lang="nl-BE" sz="2000" u="sng" dirty="0" smtClean="0"/>
              <a:t>Kasper Eersels</a:t>
            </a:r>
            <a:r>
              <a:rPr lang="nl-BE" sz="2000" dirty="0" smtClean="0"/>
              <a:t>, Bart van Grinsven, Mehran Khorshid, Veerle Somers, Thomas Cleij, Ronald Thoelen, Patrick Wagner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State-of-the-art devices (FACS) or assays (STR DNA profile) too slow and expensive for routine screening</a:t>
            </a:r>
          </a:p>
          <a:p>
            <a:endParaRPr lang="en-US" dirty="0"/>
          </a:p>
          <a:p>
            <a:r>
              <a:rPr lang="en-US" dirty="0" smtClean="0"/>
              <a:t>HTM can offer a low-cost and fast alternative</a:t>
            </a:r>
          </a:p>
          <a:p>
            <a:endParaRPr lang="en-US" dirty="0"/>
          </a:p>
          <a:p>
            <a:r>
              <a:rPr lang="en-US" dirty="0" smtClean="0"/>
              <a:t>Sensitivity is sufficient</a:t>
            </a:r>
          </a:p>
          <a:p>
            <a:endParaRPr lang="en-US" dirty="0"/>
          </a:p>
          <a:p>
            <a:r>
              <a:rPr lang="en-US" dirty="0" smtClean="0"/>
              <a:t>Limited to changes at the membrane</a:t>
            </a:r>
          </a:p>
          <a:p>
            <a:endParaRPr lang="en-US" dirty="0"/>
          </a:p>
          <a:p>
            <a:r>
              <a:rPr lang="en-US" dirty="0" smtClean="0"/>
              <a:t>Setup needs to be tested for other cell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end? </a:t>
            </a:r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1026" name="Picture 2" descr="http://www.nextscientist.com/wp-content/uploads/2013/08/presentation-skills-of-PhD-students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37" y="1556792"/>
            <a:ext cx="59531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2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Imprinting?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9407" r="6579" b="21257"/>
          <a:stretch/>
        </p:blipFill>
        <p:spPr>
          <a:xfrm>
            <a:off x="355600" y="1556792"/>
            <a:ext cx="3352800" cy="20218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34066" r="7328" b="9779"/>
          <a:stretch/>
        </p:blipFill>
        <p:spPr>
          <a:xfrm>
            <a:off x="4683760" y="1700808"/>
            <a:ext cx="4087757" cy="2052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0536" y="3789040"/>
            <a:ext cx="383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Sediment cells on a home-made silicone stamp (PDMS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644008" y="3789040"/>
            <a:ext cx="3974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Spin coating removes excess buffer solution and target cells form a monolayer on the stamp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kstvak 11"/>
          <p:cNvSpPr txBox="1"/>
          <p:nvPr/>
        </p:nvSpPr>
        <p:spPr>
          <a:xfrm>
            <a:off x="1043608" y="5949280"/>
            <a:ext cx="6165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latin typeface="Cambria" pitchFamily="18" charset="0"/>
              </a:rPr>
              <a:t>Hayden, O. and Dickert, F.L. </a:t>
            </a:r>
            <a:r>
              <a:rPr lang="en-US" i="1" dirty="0">
                <a:latin typeface="Cambria" pitchFamily="18" charset="0"/>
              </a:rPr>
              <a:t>Adv. Mater.</a:t>
            </a:r>
            <a:r>
              <a:rPr lang="en-US" b="1" dirty="0">
                <a:latin typeface="Cambria" pitchFamily="18" charset="0"/>
              </a:rPr>
              <a:t> 2001,</a:t>
            </a:r>
            <a:r>
              <a:rPr lang="en-US" dirty="0">
                <a:latin typeface="Cambria" pitchFamily="18" charset="0"/>
              </a:rPr>
              <a:t> 13, 1480-1483.</a:t>
            </a:r>
            <a:endParaRPr lang="nl-BE" dirty="0">
              <a:latin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Imprinting?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11995" r="9884" b="22812"/>
          <a:stretch/>
        </p:blipFill>
        <p:spPr>
          <a:xfrm>
            <a:off x="304800" y="1752600"/>
            <a:ext cx="2679725" cy="1591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19700" r="10439" b="22960"/>
          <a:stretch/>
        </p:blipFill>
        <p:spPr>
          <a:xfrm>
            <a:off x="3352800" y="1931561"/>
            <a:ext cx="2686221" cy="14143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22289" r="18739" b="53831"/>
          <a:stretch/>
        </p:blipFill>
        <p:spPr>
          <a:xfrm>
            <a:off x="6205182" y="2514600"/>
            <a:ext cx="2710218" cy="88617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58762" y="3886115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Spin coating of a semi-cured PU layer onto aluminum substrate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337482" y="3888250"/>
            <a:ext cx="2701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Stamping of the cells in the PU layer, curing the layer overnight  at 65°C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205182" y="3717032"/>
            <a:ext cx="2878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Removal of the stamp and cells creates a SIP layer imprinted for target cell type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Tekstvak 2"/>
          <p:cNvSpPr txBox="1"/>
          <p:nvPr/>
        </p:nvSpPr>
        <p:spPr>
          <a:xfrm>
            <a:off x="88776" y="5648960"/>
            <a:ext cx="318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PU: </a:t>
            </a:r>
            <a:r>
              <a:rPr lang="en-US" dirty="0" smtClean="0"/>
              <a:t>polyurethane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6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Surface </a:t>
            </a:r>
            <a:r>
              <a:rPr lang="en-US" dirty="0"/>
              <a:t>C</a:t>
            </a:r>
            <a:r>
              <a:rPr lang="en-US" dirty="0" smtClean="0"/>
              <a:t>haracterization</a:t>
            </a:r>
            <a:endParaRPr lang="en-US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919687"/>
            <a:ext cx="3826768" cy="5955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Optical microscopy</a:t>
            </a:r>
            <a:endParaRPr lang="en-US" sz="28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758921" y="4919687"/>
            <a:ext cx="4395842" cy="595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2800" dirty="0" smtClean="0"/>
              <a:t>Atomic Force </a:t>
            </a:r>
            <a:r>
              <a:rPr lang="en-US" sz="2800" dirty="0"/>
              <a:t>M</a:t>
            </a:r>
            <a:r>
              <a:rPr lang="en-US" sz="2800" dirty="0" smtClean="0"/>
              <a:t>icroscopy</a:t>
            </a:r>
            <a:endParaRPr lang="en-US" sz="2800" dirty="0"/>
          </a:p>
        </p:txBody>
      </p:sp>
      <p:pic>
        <p:nvPicPr>
          <p:cNvPr id="6" name="Picture 2" descr="\\imo4\keersels\docs\Artikel Kas\Plaatjes\LM images\MCF-7 MIP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5311"/>
            <a:ext cx="3734606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imo4\keersels\docs\Artikel Kas\Plaatjes\Kasper AFM Kathia\Kasper_MLF-7_After SDS_013_3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6" r="37265" b="15821"/>
          <a:stretch/>
        </p:blipFill>
        <p:spPr bwMode="auto">
          <a:xfrm>
            <a:off x="4495799" y="1340768"/>
            <a:ext cx="4284807" cy="32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6"/>
          <p:cNvSpPr txBox="1"/>
          <p:nvPr/>
        </p:nvSpPr>
        <p:spPr>
          <a:xfrm>
            <a:off x="-684584" y="594928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Cambria" pitchFamily="18" charset="0"/>
              </a:rPr>
              <a:t>K. Eersels, B. van Grinsven </a:t>
            </a:r>
            <a:r>
              <a:rPr lang="en-US" i="1" dirty="0" smtClean="0">
                <a:latin typeface="Cambria" pitchFamily="18" charset="0"/>
              </a:rPr>
              <a:t>et al. ACS AMI</a:t>
            </a:r>
            <a:r>
              <a:rPr lang="en-US" b="1" dirty="0" smtClean="0">
                <a:latin typeface="Cambria" pitchFamily="18" charset="0"/>
              </a:rPr>
              <a:t> 2013,</a:t>
            </a:r>
            <a:r>
              <a:rPr lang="en-US" dirty="0" smtClean="0">
                <a:latin typeface="Cambria" pitchFamily="18" charset="0"/>
              </a:rPr>
              <a:t> 5(15), 7258-7267.</a:t>
            </a:r>
            <a:endParaRPr lang="nl-BE" dirty="0">
              <a:latin typeface="Cambria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Read-Out: the Heat-Transfer Method</a:t>
            </a:r>
            <a:endParaRPr lang="en-US" dirty="0"/>
          </a:p>
        </p:txBody>
      </p:sp>
      <p:pic>
        <p:nvPicPr>
          <p:cNvPr id="4" name="Picture 3" descr="C:\Users\bvangrinsven\Dropbox\Cells\Gifcellen\1 - kopie.gif"/>
          <p:cNvPicPr>
            <a:picLocks noChangeAspect="1" noChangeArrowheads="1"/>
          </p:cNvPicPr>
          <p:nvPr/>
        </p:nvPicPr>
        <p:blipFill rotWithShape="1">
          <a:blip r:embed="rId2" cstate="print"/>
          <a:srcRect r="5882" b="19163"/>
          <a:stretch/>
        </p:blipFill>
        <p:spPr bwMode="auto">
          <a:xfrm>
            <a:off x="-1" y="1556792"/>
            <a:ext cx="7433775" cy="378916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5"/>
              <p:cNvSpPr/>
              <p:nvPr/>
            </p:nvSpPr>
            <p:spPr>
              <a:xfrm>
                <a:off x="6551712" y="4445906"/>
                <a:ext cx="2592288" cy="79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R</a:t>
                </a:r>
                <a:r>
                  <a:rPr lang="en-US" sz="3200" b="1" baseline="-25000" dirty="0"/>
                  <a:t>th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200" b="1" i="1">
                            <a:latin typeface="Cambria Math"/>
                          </a:rPr>
                          <m:t>𝑻</m:t>
                        </m:r>
                        <m:r>
                          <a:rPr lang="nl-BE" sz="3200" b="1" i="1" baseline="-25000">
                            <a:latin typeface="Cambria Math"/>
                          </a:rPr>
                          <m:t>𝟏</m:t>
                        </m:r>
                        <m:r>
                          <a:rPr lang="nl-BE" sz="3200" b="1" i="1">
                            <a:latin typeface="Cambria Math"/>
                          </a:rPr>
                          <m:t> −</m:t>
                        </m:r>
                        <m:r>
                          <a:rPr lang="nl-BE" sz="3200" b="1" i="1">
                            <a:latin typeface="Cambria Math"/>
                          </a:rPr>
                          <m:t>𝑻</m:t>
                        </m:r>
                        <m:r>
                          <a:rPr lang="nl-BE" sz="3200" b="1" i="1" baseline="-2500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BE" sz="3200" b="1" i="1">
                            <a:latin typeface="Cambria Math"/>
                          </a:rPr>
                          <m:t>𝑷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hthoe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712" y="4445906"/>
                <a:ext cx="2592288" cy="799001"/>
              </a:xfrm>
              <a:prstGeom prst="rect">
                <a:avLst/>
              </a:prstGeom>
              <a:blipFill>
                <a:blip r:embed="rId3"/>
                <a:stretch>
                  <a:fillRect l="-611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6"/>
          <p:cNvSpPr txBox="1"/>
          <p:nvPr/>
        </p:nvSpPr>
        <p:spPr>
          <a:xfrm>
            <a:off x="-540568" y="591414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Cambria" pitchFamily="18" charset="0"/>
              </a:rPr>
              <a:t>B. van Grinsven </a:t>
            </a:r>
            <a:r>
              <a:rPr lang="en-US" i="1" dirty="0" smtClean="0">
                <a:latin typeface="Cambria" pitchFamily="18" charset="0"/>
              </a:rPr>
              <a:t>et al. ACS Nano</a:t>
            </a:r>
            <a:r>
              <a:rPr lang="en-US" b="1" dirty="0" smtClean="0">
                <a:latin typeface="Cambria" pitchFamily="18" charset="0"/>
              </a:rPr>
              <a:t> 2012,</a:t>
            </a:r>
            <a:r>
              <a:rPr lang="en-US" dirty="0" smtClean="0">
                <a:latin typeface="Cambria" pitchFamily="18" charset="0"/>
              </a:rPr>
              <a:t> 6(3), 2712-2721.</a:t>
            </a:r>
            <a:endParaRPr lang="nl-BE" dirty="0">
              <a:latin typeface="Cambria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Tekstvak 6"/>
          <p:cNvSpPr txBox="1"/>
          <p:nvPr/>
        </p:nvSpPr>
        <p:spPr>
          <a:xfrm>
            <a:off x="2699792" y="290085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SIP</a:t>
            </a:r>
            <a:endParaRPr lang="nl-BE" sz="1600" b="1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570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Read-Out: the </a:t>
            </a:r>
            <a:r>
              <a:rPr lang="en-US" dirty="0" smtClean="0"/>
              <a:t>Heat-Transfer </a:t>
            </a:r>
            <a:r>
              <a:rPr lang="en-US" dirty="0"/>
              <a:t>Method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20688" y="3769568"/>
            <a:ext cx="8505210" cy="1819672"/>
          </a:xfrm>
        </p:spPr>
        <p:txBody>
          <a:bodyPr/>
          <a:lstStyle/>
          <a:p>
            <a:r>
              <a:rPr lang="en-US" dirty="0" smtClean="0"/>
              <a:t>Microcavities form preferential heat channels</a:t>
            </a:r>
          </a:p>
          <a:p>
            <a:r>
              <a:rPr lang="en-US" dirty="0" smtClean="0"/>
              <a:t>Cell binding causes an increase in thermal resistance (Nakano </a:t>
            </a:r>
            <a:r>
              <a:rPr lang="en-US" i="1" dirty="0" smtClean="0"/>
              <a:t>et al</a:t>
            </a:r>
            <a:r>
              <a:rPr lang="en-US" dirty="0" smtClean="0"/>
              <a:t>.)</a:t>
            </a:r>
          </a:p>
          <a:p>
            <a:r>
              <a:rPr lang="en-US" dirty="0" smtClean="0"/>
              <a:t>Heat is forced to transfer over thicker, non-imprinted region</a:t>
            </a:r>
          </a:p>
          <a:p>
            <a:r>
              <a:rPr lang="en-US" dirty="0" smtClean="0"/>
              <a:t>Measured as a decrease in 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Increase in R</a:t>
            </a:r>
            <a:r>
              <a:rPr lang="en-US" baseline="-25000" dirty="0" smtClean="0">
                <a:sym typeface="Wingdings" pitchFamily="2" charset="2"/>
              </a:rPr>
              <a:t>th</a:t>
            </a:r>
            <a:endParaRPr lang="en-US" baseline="-25000" dirty="0"/>
          </a:p>
        </p:txBody>
      </p:sp>
      <p:pic>
        <p:nvPicPr>
          <p:cNvPr id="5" name="Picture 2" descr="\\imo4\keersels\docs\Artikel Kas\Plaatjes\Animaties\Nieuwe heattransfer\Heat transfer plaatj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t="12321" r="23110" b="50680"/>
          <a:stretch/>
        </p:blipFill>
        <p:spPr bwMode="auto">
          <a:xfrm>
            <a:off x="4607496" y="1340768"/>
            <a:ext cx="4318402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imo4\keersels\docs\Animaties\Nieuwe heattransfer\Lege laag dissipati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26901" r="9651" b="21395"/>
          <a:stretch/>
        </p:blipFill>
        <p:spPr bwMode="auto">
          <a:xfrm>
            <a:off x="166808" y="1449008"/>
            <a:ext cx="436868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-756592" y="604076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Cambria" pitchFamily="18" charset="0"/>
              </a:rPr>
              <a:t>K. Eersels, B. van Grinsven </a:t>
            </a:r>
            <a:r>
              <a:rPr lang="en-US" i="1" dirty="0" smtClean="0">
                <a:latin typeface="Cambria" pitchFamily="18" charset="0"/>
              </a:rPr>
              <a:t>et al. ACS AMI</a:t>
            </a:r>
            <a:r>
              <a:rPr lang="en-US" b="1" dirty="0" smtClean="0">
                <a:latin typeface="Cambria" pitchFamily="18" charset="0"/>
              </a:rPr>
              <a:t> 2013,</a:t>
            </a:r>
            <a:r>
              <a:rPr lang="en-US" dirty="0" smtClean="0">
                <a:latin typeface="Cambria" pitchFamily="18" charset="0"/>
              </a:rPr>
              <a:t> 5(15), 7258-7267.</a:t>
            </a:r>
            <a:endParaRPr lang="nl-BE" dirty="0">
              <a:latin typeface="Cambria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4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of Circulating Tumor Cells?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6624" r="10245" b="3470"/>
          <a:stretch>
            <a:fillRect/>
          </a:stretch>
        </p:blipFill>
        <p:spPr bwMode="auto">
          <a:xfrm>
            <a:off x="-54956" y="1557216"/>
            <a:ext cx="4986996" cy="38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-899591" y="602302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Cambria" pitchFamily="18" charset="0"/>
              </a:rPr>
              <a:t>K. Eersels, B. van Grinsven </a:t>
            </a:r>
            <a:r>
              <a:rPr lang="en-US" i="1" dirty="0" smtClean="0">
                <a:latin typeface="Cambria" pitchFamily="18" charset="0"/>
              </a:rPr>
              <a:t>et al. ACS AMI</a:t>
            </a:r>
            <a:r>
              <a:rPr lang="en-US" b="1" dirty="0" smtClean="0">
                <a:latin typeface="Cambria" pitchFamily="18" charset="0"/>
              </a:rPr>
              <a:t> 2013,</a:t>
            </a:r>
            <a:r>
              <a:rPr lang="en-US" dirty="0" smtClean="0">
                <a:latin typeface="Cambria" pitchFamily="18" charset="0"/>
              </a:rPr>
              <a:t> 5(15), 7258-7267.</a:t>
            </a:r>
            <a:endParaRPr lang="nl-BE" dirty="0">
              <a:latin typeface="Cambria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138859" y="1658964"/>
            <a:ext cx="3719264" cy="3354212"/>
          </a:xfrm>
        </p:spPr>
        <p:txBody>
          <a:bodyPr/>
          <a:lstStyle/>
          <a:p>
            <a:r>
              <a:rPr lang="en-US" dirty="0" smtClean="0"/>
              <a:t>Selective discrimination between tumor cells and healthy cells</a:t>
            </a:r>
          </a:p>
          <a:p>
            <a:endParaRPr lang="en-US" dirty="0"/>
          </a:p>
          <a:p>
            <a:r>
              <a:rPr lang="en-US" dirty="0" smtClean="0"/>
              <a:t>Sensitivity limits applicability in CTC detection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Improve sensitivity and find other applications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24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RWTH Aachen</a:t>
            </a:r>
            <a:r>
              <a:rPr lang="en-US" dirty="0" smtClean="0"/>
              <a:t>: problem with ZR-75-1 cells, grow pattern changed</a:t>
            </a:r>
          </a:p>
          <a:p>
            <a:endParaRPr lang="en-US" dirty="0"/>
          </a:p>
          <a:p>
            <a:r>
              <a:rPr lang="en-US" dirty="0" smtClean="0"/>
              <a:t>STR DNA profile: over-passaging led to cross-contamination with a faster growing cell line</a:t>
            </a:r>
          </a:p>
          <a:p>
            <a:endParaRPr lang="en-US" dirty="0"/>
          </a:p>
          <a:p>
            <a:r>
              <a:rPr lang="en-US" dirty="0" smtClean="0"/>
              <a:t>Reproduce circumstances: grow both cell lines for 3 months and about 25 passages in the same lab</a:t>
            </a:r>
          </a:p>
          <a:p>
            <a:endParaRPr lang="en-US" dirty="0"/>
          </a:p>
          <a:p>
            <a:r>
              <a:rPr lang="en-US" dirty="0" smtClean="0"/>
              <a:t>Analyze ZR-75-1 cells with SIP-based assay on HTM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1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349999"/>
            <a:ext cx="4662040" cy="4428000"/>
          </a:xfrm>
        </p:spPr>
        <p:txBody>
          <a:bodyPr/>
          <a:lstStyle/>
          <a:p>
            <a:r>
              <a:rPr lang="en-US" dirty="0" smtClean="0"/>
              <a:t>At passage number 15 “something” happens</a:t>
            </a:r>
          </a:p>
          <a:p>
            <a:endParaRPr lang="en-US" dirty="0"/>
          </a:p>
          <a:p>
            <a:r>
              <a:rPr lang="en-US" dirty="0" smtClean="0"/>
              <a:t>Effect increases with passage number</a:t>
            </a:r>
          </a:p>
          <a:p>
            <a:endParaRPr lang="en-US" dirty="0"/>
          </a:p>
          <a:p>
            <a:r>
              <a:rPr lang="en-US" dirty="0" smtClean="0"/>
              <a:t>At passage 22 </a:t>
            </a:r>
            <a:r>
              <a:rPr lang="en-US" dirty="0" err="1" smtClean="0"/>
              <a:t>Rth</a:t>
            </a:r>
            <a:r>
              <a:rPr lang="en-US" dirty="0" smtClean="0"/>
              <a:t> minimum reached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STR DNA profile: cross-contamination!</a:t>
            </a:r>
            <a:endParaRPr lang="en-US" dirty="0"/>
          </a:p>
        </p:txBody>
      </p:sp>
      <p:pic>
        <p:nvPicPr>
          <p:cNvPr id="1026" name="Afbeelding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" b="3879"/>
          <a:stretch>
            <a:fillRect/>
          </a:stretch>
        </p:blipFill>
        <p:spPr bwMode="auto">
          <a:xfrm>
            <a:off x="0" y="1844824"/>
            <a:ext cx="4211960" cy="28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39504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1342</TotalTime>
  <Words>420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Courier New</vt:lpstr>
      <vt:lpstr>Wingdings</vt:lpstr>
      <vt:lpstr>Corporate-KU Leuven-Liggend-Achtergrond Wit</vt:lpstr>
      <vt:lpstr>Corporate-KU Leuven-Liggend-Achtergrond Wit en Watermerk</vt:lpstr>
      <vt:lpstr>Heat-transfer method-based cell culture quality assay through cell detection by surface imprinted polymers</vt:lpstr>
      <vt:lpstr>Surface Imprinting?</vt:lpstr>
      <vt:lpstr>Surface Imprinting?</vt:lpstr>
      <vt:lpstr>SIP Surface Characterization</vt:lpstr>
      <vt:lpstr>Read-Out: the Heat-Transfer Method</vt:lpstr>
      <vt:lpstr>Read-Out: the Heat-Transfer Method</vt:lpstr>
      <vt:lpstr>Detection of Circulating Tumor Cells?</vt:lpstr>
      <vt:lpstr>Experiment</vt:lpstr>
      <vt:lpstr>Results</vt:lpstr>
      <vt:lpstr>Conclusions</vt:lpstr>
      <vt:lpstr>The end? Questions?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Kasper</cp:lastModifiedBy>
  <cp:revision>56</cp:revision>
  <dcterms:created xsi:type="dcterms:W3CDTF">2012-07-10T07:57:57Z</dcterms:created>
  <dcterms:modified xsi:type="dcterms:W3CDTF">2016-05-14T11:50:58Z</dcterms:modified>
</cp:coreProperties>
</file>