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quicktime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3" r:id="rId2"/>
    <p:sldMasterId id="2147483660" r:id="rId3"/>
  </p:sldMasterIdLst>
  <p:notesMasterIdLst>
    <p:notesMasterId r:id="rId32"/>
  </p:notesMasterIdLst>
  <p:sldIdLst>
    <p:sldId id="256" r:id="rId4"/>
    <p:sldId id="292" r:id="rId5"/>
    <p:sldId id="268" r:id="rId6"/>
    <p:sldId id="273" r:id="rId7"/>
    <p:sldId id="289" r:id="rId8"/>
    <p:sldId id="275" r:id="rId9"/>
    <p:sldId id="276" r:id="rId10"/>
    <p:sldId id="270" r:id="rId11"/>
    <p:sldId id="271" r:id="rId12"/>
    <p:sldId id="272" r:id="rId13"/>
    <p:sldId id="304" r:id="rId14"/>
    <p:sldId id="287" r:id="rId15"/>
    <p:sldId id="293" r:id="rId16"/>
    <p:sldId id="274" r:id="rId17"/>
    <p:sldId id="286" r:id="rId18"/>
    <p:sldId id="294" r:id="rId19"/>
    <p:sldId id="285" r:id="rId20"/>
    <p:sldId id="290" r:id="rId21"/>
    <p:sldId id="288" r:id="rId22"/>
    <p:sldId id="296" r:id="rId23"/>
    <p:sldId id="295" r:id="rId24"/>
    <p:sldId id="297" r:id="rId25"/>
    <p:sldId id="298" r:id="rId26"/>
    <p:sldId id="300" r:id="rId27"/>
    <p:sldId id="299" r:id="rId28"/>
    <p:sldId id="301" r:id="rId29"/>
    <p:sldId id="302" r:id="rId30"/>
    <p:sldId id="30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1D06AD-A279-1445-93D5-CC221AFA49FC}">
          <p14:sldIdLst>
            <p14:sldId id="256"/>
            <p14:sldId id="292"/>
            <p14:sldId id="268"/>
            <p14:sldId id="273"/>
            <p14:sldId id="289"/>
            <p14:sldId id="275"/>
            <p14:sldId id="276"/>
            <p14:sldId id="270"/>
            <p14:sldId id="271"/>
            <p14:sldId id="272"/>
            <p14:sldId id="304"/>
            <p14:sldId id="287"/>
            <p14:sldId id="293"/>
            <p14:sldId id="274"/>
            <p14:sldId id="286"/>
            <p14:sldId id="294"/>
            <p14:sldId id="285"/>
            <p14:sldId id="290"/>
            <p14:sldId id="288"/>
            <p14:sldId id="296"/>
            <p14:sldId id="295"/>
            <p14:sldId id="297"/>
            <p14:sldId id="298"/>
            <p14:sldId id="300"/>
            <p14:sldId id="299"/>
            <p14:sldId id="301"/>
            <p14:sldId id="302"/>
            <p14:sldId id="303"/>
          </p14:sldIdLst>
        </p14:section>
        <p14:section name="Untitled Section" id="{60BA0D74-2F8C-924E-A8AD-64DAE8ABF42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5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755"/>
  </p:normalViewPr>
  <p:slideViewPr>
    <p:cSldViewPr snapToGrid="0" snapToObjects="1">
      <p:cViewPr varScale="1">
        <p:scale>
          <a:sx n="137" d="100"/>
          <a:sy n="137" d="100"/>
        </p:scale>
        <p:origin x="20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7CF7C-9852-AD46-8757-B02DCB71587C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F566A-A13B-594B-8CCD-3D2D7FF2D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8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F566A-A13B-594B-8CCD-3D2D7FF2D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F566A-A13B-594B-8CCD-3D2D7FF2D5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F566A-A13B-594B-8CCD-3D2D7FF2D5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6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600" baseline="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4439-4413-1F44-B22E-5D9E1A4CE108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A84B-87EC-F74F-8B1F-B0C04A4F07E9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5FE79-367D-F34C-BAB3-30C88C5D0433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7694-CC6E-1A4C-9C34-B24009AFFFD3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8F63-9B0F-BB42-8FDB-1F8ACBD72570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29F3-83AB-284A-8BA9-6529794C4A50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2EC9-8A0F-DF44-8FBD-8BB58ACF8809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2756-E069-8245-950D-19B50D0614F0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E46C-D659-314D-B412-9E81F7F32D91}" type="datetime1">
              <a:rPr lang="en-GB" smtClean="0"/>
              <a:t>11/05/2016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77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D62B-1608-454A-B562-768E887ABAE7}" type="datetime1">
              <a:rPr lang="en-GB" smtClean="0"/>
              <a:t>11/05/2016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89E6-8864-8741-803B-44BB70A0247A}" type="datetime1">
              <a:rPr lang="en-GB" smtClean="0"/>
              <a:t>11/05/2016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353A-E939-EA4D-8BC0-5CE7C5110886}" type="datetime1">
              <a:rPr lang="en-GB" smtClean="0"/>
              <a:t>11/05/2016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E138-2256-2D43-BCB5-2121A2D57297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66CDB-F800-ED43-BA2E-882054B23CB3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F076-073F-934D-BA73-2AF13B6B68DA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5E27-416A-7F4D-A089-AB098DAAF9B3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DA84-5077-F449-9875-D42370B9E605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65DA-12AB-6A4E-A26B-D0ADE78E5AC0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3B6C-9F15-5C49-9AB6-7679D491A123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77238-CB90-6F46-8B71-2A548183B3BA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D683-B554-004A-BA29-02DE622F6D57}" type="datetime1">
              <a:rPr lang="en-GB" smtClean="0"/>
              <a:t>11/05/2016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0E37D-8CBF-254A-8E52-361E15821985}" type="datetime1">
              <a:rPr lang="en-GB" smtClean="0"/>
              <a:t>11/05/2016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DF0F-67E4-4044-A529-A1B13A0C20CF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E433-93DF-B74A-AAC8-795B223FBD22}" type="datetime1">
              <a:rPr lang="en-GB" smtClean="0"/>
              <a:t>11/05/2016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206E-DECF-5149-97A6-216F2E0D52D0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E212-0130-7743-8B93-125559F0BA08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5DFB-A427-8E44-9C47-57AB7E79659C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2667-5538-FB46-ABAE-93CE27208467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05C2-4516-A242-8835-A1C06B1A8BB8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FD21-CB68-F942-8C3F-29FF3C55CD2D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DC66-A594-3947-B71D-546069798135}" type="datetime1">
              <a:rPr lang="en-GB" smtClean="0"/>
              <a:t>11/05/2016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8D94-8DAE-2349-AEB9-2E7AF8D8DBD9}" type="datetime1">
              <a:rPr lang="en-GB" smtClean="0"/>
              <a:t>11/05/2016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0BEE-D20F-8645-AA4F-BDF4D29AA146}" type="datetime1">
              <a:rPr lang="en-GB" smtClean="0"/>
              <a:t>11/05/2016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5830-A61F-BA43-8891-475DF917C971}" type="datetime1">
              <a:rPr lang="en-GB" smtClean="0"/>
              <a:t>11/05/2016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53803"/>
            <a:ext cx="12192000" cy="4823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7595D-564F-384D-9D73-BF9B20FBC861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3AE7C-1979-2C45-83F9-E188E2895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7C1F0-93C6-9049-BB57-BA70CB5CED3C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116D2-7354-B449-9E4B-B91669D3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93CF-3390-314A-98DA-15CCE0BDCC12}" type="datetime1">
              <a:rPr lang="en-GB" smtClean="0"/>
              <a:t>11/05/2016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D3573-D507-204B-9B3A-1FCA4F59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8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85" y="1537312"/>
            <a:ext cx="11547230" cy="1619250"/>
          </a:xfrm>
        </p:spPr>
        <p:txBody>
          <a:bodyPr>
            <a:normAutofit/>
          </a:bodyPr>
          <a:lstStyle/>
          <a:p>
            <a:r>
              <a:rPr lang="en-US" dirty="0"/>
              <a:t>Self-</a:t>
            </a:r>
            <a:r>
              <a:rPr lang="en-US" dirty="0" err="1"/>
              <a:t>organisation</a:t>
            </a:r>
            <a:r>
              <a:rPr lang="en-US" dirty="0"/>
              <a:t> of stochastic oscillators in a predator-prey model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385" y="4047514"/>
            <a:ext cx="11547229" cy="1700143"/>
          </a:xfrm>
        </p:spPr>
        <p:txBody>
          <a:bodyPr>
            <a:normAutofit/>
          </a:bodyPr>
          <a:lstStyle/>
          <a:p>
            <a:r>
              <a:rPr lang="en-US" sz="3000" baseline="30000" dirty="0" smtClean="0"/>
              <a:t>1</a:t>
            </a:r>
            <a:r>
              <a:rPr lang="en-US" sz="3000" dirty="0" smtClean="0"/>
              <a:t>Sara </a:t>
            </a:r>
            <a:r>
              <a:rPr lang="en-US" sz="3000" dirty="0" err="1" smtClean="0"/>
              <a:t>Moradi</a:t>
            </a:r>
            <a:r>
              <a:rPr lang="en-US" sz="3000" dirty="0"/>
              <a:t> </a:t>
            </a:r>
            <a:r>
              <a:rPr lang="en-US" sz="3000" dirty="0" smtClean="0"/>
              <a:t>and </a:t>
            </a:r>
            <a:r>
              <a:rPr lang="en-US" sz="3000" baseline="30000" dirty="0" smtClean="0"/>
              <a:t>2</a:t>
            </a:r>
            <a:r>
              <a:rPr lang="en-US" sz="3000" dirty="0" smtClean="0"/>
              <a:t>Johan Anderson</a:t>
            </a:r>
            <a:endParaRPr lang="en-US" sz="2800" dirty="0" smtClean="0"/>
          </a:p>
          <a:p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Fluid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Plasma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Dynamics,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Université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Libre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Bruxelles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Brussels, Belgium</a:t>
            </a:r>
          </a:p>
          <a:p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Earth and Space Sciences, Chalmers University of Technology,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Göteborg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Sweden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118488" y="3461361"/>
            <a:ext cx="42329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5" y="264871"/>
            <a:ext cx="3546230" cy="843913"/>
          </a:xfrm>
          <a:prstGeom prst="rect">
            <a:avLst/>
          </a:prstGeom>
        </p:spPr>
      </p:pic>
      <p:pic>
        <p:nvPicPr>
          <p:cNvPr id="4" name="Picture 3" descr="Screen Shot 2015-04-24 at 14.46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315" y="612"/>
            <a:ext cx="1765300" cy="153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0344" y="5747657"/>
            <a:ext cx="3611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Moradi</a:t>
            </a:r>
            <a:r>
              <a:rPr lang="en-US" dirty="0" smtClean="0"/>
              <a:t> et al PRE 2015</a:t>
            </a:r>
          </a:p>
          <a:p>
            <a:r>
              <a:rPr lang="en-US" dirty="0"/>
              <a:t>S. </a:t>
            </a:r>
            <a:r>
              <a:rPr lang="en-US" dirty="0" err="1"/>
              <a:t>Moradi</a:t>
            </a:r>
            <a:r>
              <a:rPr lang="en-US" dirty="0"/>
              <a:t> and J. Anderson</a:t>
            </a:r>
            <a:r>
              <a:rPr lang="en-US" dirty="0" smtClean="0"/>
              <a:t>, </a:t>
            </a:r>
            <a:r>
              <a:rPr lang="en-US" dirty="0" err="1" smtClean="0"/>
              <a:t>PoP</a:t>
            </a:r>
            <a:r>
              <a:rPr lang="en-US" dirty="0" smtClean="0"/>
              <a:t> 2016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Moradi</a:t>
            </a:r>
            <a:r>
              <a:rPr lang="en-US" dirty="0" smtClean="0"/>
              <a:t> et al, </a:t>
            </a:r>
            <a:r>
              <a:rPr lang="en-US" dirty="0" smtClean="0"/>
              <a:t>to be submitted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189892" y="1101969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65" y="1851848"/>
            <a:ext cx="6563735" cy="3669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0" y="1265016"/>
            <a:ext cx="5532821" cy="516525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692" y="28240"/>
            <a:ext cx="11605846" cy="1325563"/>
          </a:xfrm>
        </p:spPr>
        <p:txBody>
          <a:bodyPr/>
          <a:lstStyle/>
          <a:p>
            <a:r>
              <a:rPr lang="en-US" dirty="0" smtClean="0"/>
              <a:t>Transfer of synchronization between populations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627" y="1353803"/>
            <a:ext cx="10921430" cy="482316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 turbulence theory the phase dynamics of the fluctuations have hitherto been largely neglected and most often random phases are assumed (RPA). </a:t>
            </a:r>
          </a:p>
          <a:p>
            <a:endParaRPr lang="en-US" sz="2400" dirty="0" smtClean="0"/>
          </a:p>
          <a:p>
            <a:r>
              <a:rPr lang="en-US" sz="2400" dirty="0" smtClean="0"/>
              <a:t>One </a:t>
            </a:r>
            <a:r>
              <a:rPr lang="en-US" sz="2400" dirty="0"/>
              <a:t>would </a:t>
            </a:r>
            <a:r>
              <a:rPr lang="en-US" sz="2400" dirty="0" smtClean="0"/>
              <a:t>think that </a:t>
            </a:r>
            <a:r>
              <a:rPr lang="en-US" sz="2400" dirty="0"/>
              <a:t>the rate of </a:t>
            </a:r>
            <a:r>
              <a:rPr lang="en-US" sz="2400" dirty="0" err="1"/>
              <a:t>stochastization</a:t>
            </a:r>
            <a:r>
              <a:rPr lang="en-US" sz="2400" dirty="0"/>
              <a:t> occurring in </a:t>
            </a:r>
            <a:r>
              <a:rPr lang="en-US" sz="2400" dirty="0" smtClean="0"/>
              <a:t>non-linear interactions </a:t>
            </a:r>
            <a:r>
              <a:rPr lang="en-US" sz="2400" dirty="0"/>
              <a:t>increases as the amplitude of the modes </a:t>
            </a:r>
            <a:r>
              <a:rPr lang="en-US" sz="2400" dirty="0" smtClean="0"/>
              <a:t>increase, however </a:t>
            </a:r>
            <a:r>
              <a:rPr lang="en-US" sz="2400" dirty="0"/>
              <a:t>the increased energy </a:t>
            </a:r>
            <a:r>
              <a:rPr lang="en-US" sz="2400" dirty="0" smtClean="0"/>
              <a:t>flux </a:t>
            </a:r>
            <a:r>
              <a:rPr lang="en-US" sz="2400" dirty="0"/>
              <a:t>through </a:t>
            </a:r>
            <a:r>
              <a:rPr lang="en-US" sz="2400" dirty="0" smtClean="0"/>
              <a:t>nonlinear mode </a:t>
            </a:r>
            <a:r>
              <a:rPr lang="en-US" sz="2400" dirty="0"/>
              <a:t>coupling processes allows for coherent </a:t>
            </a:r>
            <a:r>
              <a:rPr lang="en-US" sz="2400" dirty="0" smtClean="0"/>
              <a:t>structures (sheared flows</a:t>
            </a:r>
            <a:r>
              <a:rPr lang="en-US" sz="2400" dirty="0"/>
              <a:t>, geodesic acoustic modes etc. </a:t>
            </a:r>
            <a:r>
              <a:rPr lang="en-US" sz="2400" dirty="0" smtClean="0"/>
              <a:t>) to be </a:t>
            </a:r>
            <a:r>
              <a:rPr lang="en-US" sz="2400" dirty="0"/>
              <a:t>formed which can even grow in the presence of </a:t>
            </a:r>
            <a:r>
              <a:rPr lang="en-US" sz="2400" dirty="0" smtClean="0"/>
              <a:t>random fields </a:t>
            </a:r>
            <a:r>
              <a:rPr lang="en-US" sz="2400" dirty="0"/>
              <a:t>or cascade to smaller scales.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is one </a:t>
            </a:r>
            <a:r>
              <a:rPr lang="en-US" sz="2400" dirty="0" smtClean="0"/>
              <a:t>manifestation of </a:t>
            </a:r>
            <a:r>
              <a:rPr lang="en-US" sz="2400" dirty="0"/>
              <a:t>the so-called self-organization process</a:t>
            </a:r>
            <a:r>
              <a:rPr lang="en-US" sz="2400" dirty="0" smtClean="0"/>
              <a:t>.</a:t>
            </a:r>
          </a:p>
          <a:p>
            <a:endParaRPr lang="en-US" sz="2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	What is the role of phase dynamic in a turbulent system?</a:t>
            </a:r>
          </a:p>
          <a:p>
            <a:endParaRPr lang="en-US" sz="2600" dirty="0" smtClean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974650" y="1028968"/>
            <a:ext cx="42329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51692" y="3692617"/>
            <a:ext cx="11605846" cy="3022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baseline="-25000" dirty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 smtClean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 smtClean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 smtClean="0">
              <a:solidFill>
                <a:srgbClr val="245EFD"/>
              </a:solidFill>
            </a:endParaRPr>
          </a:p>
          <a:p>
            <a:endParaRPr lang="en-US" baseline="-25000" dirty="0">
              <a:solidFill>
                <a:srgbClr val="245EFD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6" y="4576019"/>
            <a:ext cx="3889513" cy="1261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28240"/>
            <a:ext cx="11605846" cy="1325563"/>
          </a:xfrm>
        </p:spPr>
        <p:txBody>
          <a:bodyPr/>
          <a:lstStyle/>
          <a:p>
            <a:r>
              <a:rPr lang="en-US" dirty="0" smtClean="0"/>
              <a:t>Phase dynamic in passive-</a:t>
            </a:r>
            <a:r>
              <a:rPr lang="en-US" dirty="0" err="1" smtClean="0"/>
              <a:t>advective</a:t>
            </a:r>
            <a:r>
              <a:rPr lang="en-US" dirty="0" smtClean="0"/>
              <a:t> model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101969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9" y="1389452"/>
            <a:ext cx="7893148" cy="907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79" y="2754776"/>
            <a:ext cx="6444531" cy="831082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5700048" y="2264163"/>
            <a:ext cx="566192" cy="472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76" y="4238988"/>
            <a:ext cx="5902124" cy="2111492"/>
          </a:xfrm>
          <a:prstGeom prst="rect">
            <a:avLst/>
          </a:prstGeom>
        </p:spPr>
      </p:pic>
      <p:sp>
        <p:nvSpPr>
          <p:cNvPr id="20" name="Left Brace 19"/>
          <p:cNvSpPr/>
          <p:nvPr/>
        </p:nvSpPr>
        <p:spPr>
          <a:xfrm>
            <a:off x="5220183" y="4396840"/>
            <a:ext cx="462987" cy="1423686"/>
          </a:xfrm>
          <a:prstGeom prst="leftBrac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/>
          <p:cNvSpPr/>
          <p:nvPr/>
        </p:nvSpPr>
        <p:spPr>
          <a:xfrm>
            <a:off x="4303680" y="4953285"/>
            <a:ext cx="694481" cy="34144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51692" y="3692617"/>
            <a:ext cx="11605846" cy="3022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baseline="-25000" dirty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 smtClean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 smtClean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endParaRPr lang="en-US" baseline="-25000" dirty="0" smtClean="0">
              <a:solidFill>
                <a:srgbClr val="245EFD"/>
              </a:solidFill>
            </a:endParaRPr>
          </a:p>
          <a:p>
            <a:endParaRPr lang="en-US" baseline="-25000" dirty="0">
              <a:solidFill>
                <a:srgbClr val="245EFD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6" y="4576019"/>
            <a:ext cx="3889513" cy="1261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28240"/>
            <a:ext cx="11605846" cy="1325563"/>
          </a:xfrm>
        </p:spPr>
        <p:txBody>
          <a:bodyPr/>
          <a:lstStyle/>
          <a:p>
            <a:r>
              <a:rPr lang="en-US" dirty="0" smtClean="0"/>
              <a:t>Phase dynamic in passive-</a:t>
            </a:r>
            <a:r>
              <a:rPr lang="en-US" dirty="0" err="1" smtClean="0"/>
              <a:t>advective</a:t>
            </a:r>
            <a:r>
              <a:rPr lang="en-US" dirty="0" smtClean="0"/>
              <a:t> model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101969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9" y="1389452"/>
            <a:ext cx="7893148" cy="907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79" y="2754776"/>
            <a:ext cx="6444531" cy="831082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5700048" y="2264163"/>
            <a:ext cx="566192" cy="472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76" y="4238988"/>
            <a:ext cx="5902124" cy="2111492"/>
          </a:xfrm>
          <a:prstGeom prst="rect">
            <a:avLst/>
          </a:prstGeom>
        </p:spPr>
      </p:pic>
      <p:sp>
        <p:nvSpPr>
          <p:cNvPr id="20" name="Left Brace 19"/>
          <p:cNvSpPr/>
          <p:nvPr/>
        </p:nvSpPr>
        <p:spPr>
          <a:xfrm>
            <a:off x="5220183" y="4396840"/>
            <a:ext cx="462987" cy="1423686"/>
          </a:xfrm>
          <a:prstGeom prst="leftBrac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/>
          <p:cNvSpPr/>
          <p:nvPr/>
        </p:nvSpPr>
        <p:spPr>
          <a:xfrm>
            <a:off x="4303680" y="4953285"/>
            <a:ext cx="694481" cy="34144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31" y="3533264"/>
            <a:ext cx="3108441" cy="68119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529099" y="5189593"/>
            <a:ext cx="385081" cy="630933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0"/>
            <a:endCxn id="13" idx="1"/>
          </p:cNvCxnSpPr>
          <p:nvPr/>
        </p:nvCxnSpPr>
        <p:spPr>
          <a:xfrm flipV="1">
            <a:off x="6721640" y="3873863"/>
            <a:ext cx="2053791" cy="131573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0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28240"/>
            <a:ext cx="11605846" cy="1325563"/>
          </a:xfrm>
        </p:spPr>
        <p:txBody>
          <a:bodyPr/>
          <a:lstStyle/>
          <a:p>
            <a:r>
              <a:rPr lang="en-US" dirty="0" err="1" smtClean="0"/>
              <a:t>Colective</a:t>
            </a:r>
            <a:r>
              <a:rPr lang="en-US" dirty="0" smtClean="0"/>
              <a:t> phase synchronization impact on the fluctuations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251265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1" y="1302998"/>
            <a:ext cx="11280767" cy="4815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27" y="5599479"/>
            <a:ext cx="3867300" cy="75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smtClean="0"/>
              <a:t>Dynamic of the fluctuations phases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03444" y="5892581"/>
            <a:ext cx="391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245EFD"/>
                </a:solidFill>
              </a:rPr>
              <a:t>A-</a:t>
            </a:r>
            <a:r>
              <a:rPr lang="en-US" sz="3600" dirty="0" err="1" smtClean="0">
                <a:solidFill>
                  <a:srgbClr val="245EFD"/>
                </a:solidFill>
              </a:rPr>
              <a:t>synchonized</a:t>
            </a:r>
            <a:r>
              <a:rPr lang="en-US" sz="3600" dirty="0" smtClean="0">
                <a:solidFill>
                  <a:srgbClr val="245EFD"/>
                </a:solidFill>
              </a:rPr>
              <a:t> state</a:t>
            </a:r>
            <a:endParaRPr lang="en-US" sz="3600" dirty="0">
              <a:solidFill>
                <a:srgbClr val="245EFD"/>
              </a:solidFill>
            </a:endParaRPr>
          </a:p>
        </p:txBody>
      </p:sp>
      <p:pic>
        <p:nvPicPr>
          <p:cNvPr id="8" name="Osc_pha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1250"/>
            <a:ext cx="12192000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/>
              <a:t>Dynamic of the fluctuations phases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85412" y="5872488"/>
            <a:ext cx="353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245EFD"/>
                </a:solidFill>
              </a:rPr>
              <a:t>Synchonized</a:t>
            </a:r>
            <a:r>
              <a:rPr lang="en-US" sz="3600" dirty="0" smtClean="0">
                <a:solidFill>
                  <a:srgbClr val="245EFD"/>
                </a:solidFill>
              </a:rPr>
              <a:t> state</a:t>
            </a:r>
            <a:endParaRPr lang="en-US" sz="3600" dirty="0">
              <a:solidFill>
                <a:srgbClr val="245EFD"/>
              </a:solidFill>
            </a:endParaRPr>
          </a:p>
        </p:txBody>
      </p:sp>
      <p:pic>
        <p:nvPicPr>
          <p:cNvPr id="8" name="Osc_pha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1250"/>
            <a:ext cx="12192000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9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err="1" smtClean="0"/>
              <a:t>Modulational</a:t>
            </a:r>
            <a:r>
              <a:rPr lang="en-US" dirty="0" smtClean="0"/>
              <a:t> behavior </a:t>
            </a:r>
            <a:r>
              <a:rPr lang="en-US" dirty="0" err="1" smtClean="0"/>
              <a:t>obsevered</a:t>
            </a:r>
            <a:r>
              <a:rPr lang="en-US" dirty="0" smtClean="0"/>
              <a:t> in case of synchronized phases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38964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83" y="1648190"/>
            <a:ext cx="4650836" cy="5040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08" y="1648189"/>
            <a:ext cx="4633700" cy="50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smtClean="0"/>
              <a:t>Power decay of the energy spectrum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6" y="1325563"/>
            <a:ext cx="10966938" cy="43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8964"/>
            <a:ext cx="7847617" cy="3069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03" y="955821"/>
            <a:ext cx="4950106" cy="3699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err="1" smtClean="0"/>
              <a:t>Desynchronization</a:t>
            </a:r>
            <a:r>
              <a:rPr lang="en-US" dirty="0" smtClean="0"/>
              <a:t> due to dispersion relation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92" y="1325563"/>
            <a:ext cx="3108441" cy="68119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557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627" y="1353803"/>
            <a:ext cx="5516593" cy="48231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dirty="0" smtClean="0">
                <a:latin typeface="+mn-lt"/>
              </a:rPr>
              <a:t>Examples </a:t>
            </a:r>
            <a:r>
              <a:rPr lang="en-US" sz="2200" dirty="0">
                <a:latin typeface="+mn-lt"/>
              </a:rPr>
              <a:t>are: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rgbClr val="245EFD"/>
                </a:solidFill>
                <a:latin typeface="+mn-lt"/>
              </a:rPr>
              <a:t>Metabolic</a:t>
            </a:r>
            <a:r>
              <a:rPr lang="en-US" sz="2200" dirty="0">
                <a:latin typeface="+mn-lt"/>
              </a:rPr>
              <a:t> synchrony in yeast cell suspensions,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+mn-lt"/>
              </a:rPr>
              <a:t>Mutual synchronization of </a:t>
            </a:r>
            <a:r>
              <a:rPr lang="en-US" sz="2200" dirty="0">
                <a:solidFill>
                  <a:srgbClr val="245EFD"/>
                </a:solidFill>
                <a:latin typeface="+mn-lt"/>
              </a:rPr>
              <a:t>cardiac</a:t>
            </a:r>
            <a:r>
              <a:rPr lang="en-US" sz="2200" dirty="0">
                <a:latin typeface="+mn-lt"/>
              </a:rPr>
              <a:t> pacemaker cells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+mn-lt"/>
              </a:rPr>
              <a:t>Synchronized firings of cardiac pacemaker cells,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+mn-lt"/>
              </a:rPr>
              <a:t>Flashing in unison by groups of </a:t>
            </a:r>
            <a:r>
              <a:rPr lang="en-US" sz="2200" dirty="0">
                <a:solidFill>
                  <a:srgbClr val="245EFD"/>
                </a:solidFill>
                <a:latin typeface="+mn-lt"/>
              </a:rPr>
              <a:t>fireflies</a:t>
            </a:r>
            <a:r>
              <a:rPr lang="en-US" sz="2200" dirty="0">
                <a:latin typeface="+mn-lt"/>
              </a:rPr>
              <a:t>,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+mn-lt"/>
              </a:rPr>
              <a:t>Voltage oscillations in an array of current-biased </a:t>
            </a:r>
            <a:r>
              <a:rPr lang="en-US" sz="2200" dirty="0">
                <a:solidFill>
                  <a:srgbClr val="245EFD"/>
                </a:solidFill>
                <a:latin typeface="+mn-lt"/>
              </a:rPr>
              <a:t>Josephson junctions</a:t>
            </a:r>
            <a:r>
              <a:rPr lang="en-US" sz="2200" dirty="0">
                <a:latin typeface="+mn-lt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+mn-lt"/>
              </a:rPr>
              <a:t>Phase synchronization in </a:t>
            </a:r>
            <a:r>
              <a:rPr lang="en-US" sz="2200" dirty="0">
                <a:solidFill>
                  <a:srgbClr val="245EFD"/>
                </a:solidFill>
                <a:latin typeface="+mn-lt"/>
              </a:rPr>
              <a:t>electrical power </a:t>
            </a:r>
            <a:r>
              <a:rPr lang="en-US" sz="2200" dirty="0">
                <a:latin typeface="+mn-lt"/>
              </a:rPr>
              <a:t>distribution networks, 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+mn-lt"/>
              </a:rPr>
              <a:t>Rhythmic </a:t>
            </a:r>
            <a:r>
              <a:rPr lang="en-US" sz="2200" dirty="0">
                <a:solidFill>
                  <a:srgbClr val="245EFD"/>
                </a:solidFill>
                <a:latin typeface="+mn-lt"/>
              </a:rPr>
              <a:t>applause</a:t>
            </a:r>
            <a:r>
              <a:rPr lang="en-US" sz="2200" dirty="0">
                <a:latin typeface="+mn-lt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rgbClr val="245EFD"/>
                </a:solidFill>
                <a:latin typeface="+mn-lt"/>
              </a:rPr>
              <a:t>Animal flocking </a:t>
            </a:r>
            <a:r>
              <a:rPr lang="en-US" sz="2200" dirty="0">
                <a:latin typeface="+mn-lt"/>
              </a:rPr>
              <a:t>behavior,</a:t>
            </a:r>
          </a:p>
          <a:p>
            <a:pPr marL="285750" indent="-285750">
              <a:buFontTx/>
              <a:buChar char="-"/>
            </a:pPr>
            <a:r>
              <a:rPr lang="en-US" sz="2200" dirty="0" smtClean="0">
                <a:latin typeface="+mn-lt"/>
              </a:rPr>
              <a:t>Etc.</a:t>
            </a:r>
            <a:endParaRPr lang="en-US" sz="22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205028"/>
            <a:ext cx="10515600" cy="1325563"/>
          </a:xfrm>
        </p:spPr>
        <p:txBody>
          <a:bodyPr/>
          <a:lstStyle/>
          <a:p>
            <a:r>
              <a:rPr lang="en-US" dirty="0" smtClean="0"/>
              <a:t>Collective synchronization in nature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847461" y="1026367"/>
            <a:ext cx="8360229" cy="93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Screen Shot 2015-03-25 at 15.2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75" y="1116676"/>
            <a:ext cx="5510373" cy="51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87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err="1" smtClean="0"/>
              <a:t>Desynchronization</a:t>
            </a:r>
            <a:r>
              <a:rPr lang="en-US" dirty="0" smtClean="0"/>
              <a:t> due to dispersion relation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20</a:t>
            </a:fld>
            <a:endParaRPr lang="en-US"/>
          </a:p>
        </p:txBody>
      </p:sp>
      <p:pic>
        <p:nvPicPr>
          <p:cNvPr id="9" name="Osc_pha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11250"/>
            <a:ext cx="12192000" cy="4633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5412" y="5745163"/>
            <a:ext cx="3441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245EFD"/>
                </a:solidFill>
              </a:rPr>
              <a:t>Synchonized</a:t>
            </a:r>
            <a:r>
              <a:rPr lang="en-US" sz="3600" dirty="0" smtClean="0">
                <a:solidFill>
                  <a:srgbClr val="245EFD"/>
                </a:solidFill>
              </a:rPr>
              <a:t> case</a:t>
            </a:r>
            <a:endParaRPr lang="en-US" sz="3600" dirty="0">
              <a:solidFill>
                <a:srgbClr val="245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err="1" smtClean="0"/>
              <a:t>Desynchronization</a:t>
            </a:r>
            <a:r>
              <a:rPr lang="en-US" dirty="0" smtClean="0"/>
              <a:t> due to dispersion relation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68" y="1231801"/>
            <a:ext cx="7720801" cy="562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err="1" smtClean="0"/>
              <a:t>Desynchronization</a:t>
            </a:r>
            <a:r>
              <a:rPr lang="en-US" dirty="0" smtClean="0"/>
              <a:t> due to dispersion relation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5" y="1325563"/>
            <a:ext cx="10816924" cy="44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6" y="3467455"/>
            <a:ext cx="8140935" cy="3390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38" y="1059338"/>
            <a:ext cx="7264400" cy="2752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redator-prey model of the phases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/>
              <a:t>Predator-prey model of the phases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24</a:t>
            </a:fld>
            <a:endParaRPr lang="en-US"/>
          </a:p>
        </p:txBody>
      </p:sp>
      <p:pic>
        <p:nvPicPr>
          <p:cNvPr id="4" name="Osc_pha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1250"/>
            <a:ext cx="12192000" cy="4633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5412" y="5745163"/>
            <a:ext cx="3918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245EFD"/>
                </a:solidFill>
              </a:rPr>
              <a:t>A- </a:t>
            </a:r>
            <a:r>
              <a:rPr lang="en-US" sz="3600" dirty="0" err="1" smtClean="0">
                <a:solidFill>
                  <a:srgbClr val="245EFD"/>
                </a:solidFill>
              </a:rPr>
              <a:t>synchonized</a:t>
            </a:r>
            <a:r>
              <a:rPr lang="en-US" sz="3600" dirty="0" smtClean="0">
                <a:solidFill>
                  <a:srgbClr val="245EFD"/>
                </a:solidFill>
              </a:rPr>
              <a:t> case</a:t>
            </a:r>
            <a:endParaRPr lang="en-US" sz="3600" dirty="0">
              <a:solidFill>
                <a:srgbClr val="245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/>
              <a:t>Predator-prey model of the phases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25</a:t>
            </a:fld>
            <a:endParaRPr lang="en-US"/>
          </a:p>
        </p:txBody>
      </p:sp>
      <p:pic>
        <p:nvPicPr>
          <p:cNvPr id="5" name="Osc_pha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1250"/>
            <a:ext cx="12192000" cy="4633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5412" y="5745163"/>
            <a:ext cx="3441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245EFD"/>
                </a:solidFill>
              </a:rPr>
              <a:t>Synchonized</a:t>
            </a:r>
            <a:r>
              <a:rPr lang="en-US" sz="3600" dirty="0" smtClean="0">
                <a:solidFill>
                  <a:srgbClr val="245EFD"/>
                </a:solidFill>
              </a:rPr>
              <a:t> case</a:t>
            </a:r>
            <a:endParaRPr lang="en-US" sz="3600" dirty="0">
              <a:solidFill>
                <a:srgbClr val="245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/>
              <a:t>Predator-prey model of the phases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78" y="1137265"/>
            <a:ext cx="7754073" cy="57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/>
              <a:t>Predator-prey model of the phases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32" y="1632031"/>
            <a:ext cx="5573748" cy="3750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6" y="1701480"/>
            <a:ext cx="5470529" cy="36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smtClean="0"/>
              <a:t>Summary and Discussion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08142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28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5627" y="1353803"/>
            <a:ext cx="10921430" cy="48231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245EFD"/>
                </a:solidFill>
              </a:rPr>
              <a:t>transfer of </a:t>
            </a:r>
            <a:r>
              <a:rPr lang="en-US" sz="2400" dirty="0" err="1" smtClean="0">
                <a:solidFill>
                  <a:srgbClr val="245EFD"/>
                </a:solidFill>
              </a:rPr>
              <a:t>synchionization</a:t>
            </a:r>
            <a:r>
              <a:rPr lang="en-US" sz="2400" dirty="0" smtClean="0">
                <a:solidFill>
                  <a:srgbClr val="245EFD"/>
                </a:solidFill>
              </a:rPr>
              <a:t> </a:t>
            </a:r>
            <a:r>
              <a:rPr lang="en-US" sz="2400" dirty="0" smtClean="0"/>
              <a:t>from one population to another </a:t>
            </a:r>
            <a:r>
              <a:rPr lang="en-US" sz="2400" dirty="0" smtClean="0"/>
              <a:t>is </a:t>
            </a:r>
            <a:r>
              <a:rPr lang="en-US" sz="2400" dirty="0" err="1" smtClean="0"/>
              <a:t>obseverd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assumption of a </a:t>
            </a:r>
            <a:r>
              <a:rPr lang="en-US" sz="2400" dirty="0">
                <a:solidFill>
                  <a:srgbClr val="245EFD"/>
                </a:solidFill>
              </a:rPr>
              <a:t>fully stochastic </a:t>
            </a:r>
            <a:r>
              <a:rPr lang="en-US" sz="2400" dirty="0" smtClean="0">
                <a:solidFill>
                  <a:srgbClr val="245EFD"/>
                </a:solidFill>
              </a:rPr>
              <a:t>phase state </a:t>
            </a:r>
            <a:r>
              <a:rPr lang="en-US" sz="2400" dirty="0"/>
              <a:t>of the turbulence is more relevant for </a:t>
            </a:r>
            <a:r>
              <a:rPr lang="en-US" sz="2400" dirty="0">
                <a:solidFill>
                  <a:srgbClr val="245EFD"/>
                </a:solidFill>
              </a:rPr>
              <a:t>high </a:t>
            </a:r>
            <a:r>
              <a:rPr lang="en-US" sz="2400" dirty="0" smtClean="0">
                <a:solidFill>
                  <a:srgbClr val="245EFD"/>
                </a:solidFill>
              </a:rPr>
              <a:t>values of </a:t>
            </a:r>
            <a:r>
              <a:rPr lang="en-US" sz="2400" dirty="0">
                <a:solidFill>
                  <a:srgbClr val="245EFD"/>
                </a:solidFill>
              </a:rPr>
              <a:t>scale separation </a:t>
            </a:r>
            <a:r>
              <a:rPr lang="en-US" sz="2400" dirty="0"/>
              <a:t>with the energy 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For </a:t>
            </a:r>
            <a:r>
              <a:rPr lang="en-US" sz="2400" dirty="0">
                <a:solidFill>
                  <a:srgbClr val="245EFD"/>
                </a:solidFill>
              </a:rPr>
              <a:t>lower scale dependence </a:t>
            </a:r>
            <a:r>
              <a:rPr lang="en-US" sz="2400" dirty="0"/>
              <a:t>the </a:t>
            </a:r>
            <a:r>
              <a:rPr lang="en-US" sz="2400" dirty="0" err="1" smtClean="0"/>
              <a:t>asynchronised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err="1"/>
              <a:t>synchronised</a:t>
            </a:r>
            <a:r>
              <a:rPr lang="en-US" sz="2400" dirty="0"/>
              <a:t> phases </a:t>
            </a:r>
            <a:r>
              <a:rPr lang="en-US" sz="2400" dirty="0" smtClean="0"/>
              <a:t>differ </a:t>
            </a:r>
            <a:r>
              <a:rPr lang="en-US" sz="2400" dirty="0" err="1" smtClean="0"/>
              <a:t>signicantly</a:t>
            </a:r>
            <a:r>
              <a:rPr lang="en-US" sz="2400" dirty="0" smtClean="0"/>
              <a:t>, and </a:t>
            </a:r>
            <a:r>
              <a:rPr lang="en-US" sz="2400" dirty="0"/>
              <a:t>one could expect the formation of </a:t>
            </a:r>
            <a:r>
              <a:rPr lang="en-US" sz="2400" dirty="0">
                <a:solidFill>
                  <a:srgbClr val="245EFD"/>
                </a:solidFill>
              </a:rPr>
              <a:t>coherent </a:t>
            </a:r>
            <a:r>
              <a:rPr lang="en-US" sz="2400" dirty="0" smtClean="0">
                <a:solidFill>
                  <a:srgbClr val="245EFD"/>
                </a:solidFill>
              </a:rPr>
              <a:t>modulations </a:t>
            </a:r>
            <a:r>
              <a:rPr lang="en-US" sz="2400" dirty="0" smtClean="0"/>
              <a:t>in </a:t>
            </a:r>
            <a:r>
              <a:rPr lang="en-US" sz="2400" dirty="0"/>
              <a:t>the latter case</a:t>
            </a:r>
            <a:r>
              <a:rPr lang="en-US" sz="2400" dirty="0" smtClean="0"/>
              <a:t>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A self-</a:t>
            </a:r>
            <a:r>
              <a:rPr lang="en-US" sz="2600" dirty="0" err="1" smtClean="0">
                <a:solidFill>
                  <a:srgbClr val="FF0000"/>
                </a:solidFill>
              </a:rPr>
              <a:t>consistant</a:t>
            </a:r>
            <a:r>
              <a:rPr lang="en-US" sz="2600" dirty="0" smtClean="0">
                <a:solidFill>
                  <a:srgbClr val="FF0000"/>
                </a:solidFill>
              </a:rPr>
              <a:t> model for the phase dynamic is ongoing (to be submitted).</a:t>
            </a:r>
            <a:endParaRPr lang="en-US" sz="2600" dirty="0" smtClean="0">
              <a:solidFill>
                <a:srgbClr val="FF0000"/>
              </a:solidFill>
            </a:endParaRPr>
          </a:p>
          <a:p>
            <a:endParaRPr lang="en-US" sz="2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61019"/>
            <a:ext cx="10515600" cy="1325563"/>
          </a:xfrm>
        </p:spPr>
        <p:txBody>
          <a:bodyPr/>
          <a:lstStyle/>
          <a:p>
            <a:r>
              <a:rPr lang="en-US" dirty="0" err="1" smtClean="0"/>
              <a:t>Kuramoto</a:t>
            </a:r>
            <a:r>
              <a:rPr lang="en-US" dirty="0" smtClean="0"/>
              <a:t> Model of limit cycle oscillators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57572"/>
            <a:ext cx="10515600" cy="327300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θ</a:t>
            </a:r>
            <a:r>
              <a:rPr lang="en-US" baseline="-25000" dirty="0" err="1" smtClean="0"/>
              <a:t>j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245EFD"/>
                </a:solidFill>
              </a:rPr>
              <a:t>phase of </a:t>
            </a:r>
            <a:r>
              <a:rPr lang="en-US" dirty="0" err="1" smtClean="0">
                <a:solidFill>
                  <a:srgbClr val="245EFD"/>
                </a:solidFill>
              </a:rPr>
              <a:t>j</a:t>
            </a:r>
            <a:r>
              <a:rPr lang="en-US" sz="1800" dirty="0" err="1" smtClean="0">
                <a:solidFill>
                  <a:srgbClr val="245EFD"/>
                </a:solidFill>
              </a:rPr>
              <a:t>th</a:t>
            </a:r>
            <a:r>
              <a:rPr lang="en-US" dirty="0" smtClean="0">
                <a:solidFill>
                  <a:srgbClr val="245EFD"/>
                </a:solidFill>
              </a:rPr>
              <a:t> oscillator</a:t>
            </a:r>
            <a:endParaRPr lang="en-US" baseline="-25000" dirty="0" smtClean="0">
              <a:solidFill>
                <a:srgbClr val="245EFD"/>
              </a:solidFill>
            </a:endParaRPr>
          </a:p>
          <a:p>
            <a:r>
              <a:rPr lang="en-US" dirty="0" err="1" smtClean="0"/>
              <a:t>ω</a:t>
            </a:r>
            <a:r>
              <a:rPr lang="en-US" baseline="-25000" dirty="0" err="1" smtClean="0"/>
              <a:t>j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245EFD"/>
                </a:solidFill>
              </a:rPr>
              <a:t>natural frequency and </a:t>
            </a:r>
            <a:r>
              <a:rPr lang="en-US" dirty="0">
                <a:solidFill>
                  <a:srgbClr val="245EFD"/>
                </a:solidFill>
              </a:rPr>
              <a:t>G</a:t>
            </a:r>
            <a:r>
              <a:rPr lang="en-US" dirty="0" smtClean="0">
                <a:solidFill>
                  <a:srgbClr val="245EFD"/>
                </a:solidFill>
              </a:rPr>
              <a:t>aussian distributed </a:t>
            </a:r>
          </a:p>
          <a:p>
            <a:r>
              <a:rPr lang="en-US" dirty="0" err="1" smtClean="0"/>
              <a:t>J</a:t>
            </a:r>
            <a:r>
              <a:rPr lang="en-US" baseline="-25000" dirty="0" err="1" smtClean="0"/>
              <a:t>ij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245EFD"/>
                </a:solidFill>
              </a:rPr>
              <a:t>coupling strength and Gaussian distributed with </a:t>
            </a:r>
            <a:r>
              <a:rPr lang="en-US" dirty="0" err="1"/>
              <a:t>J</a:t>
            </a:r>
            <a:r>
              <a:rPr lang="en-US" baseline="-25000" dirty="0" err="1"/>
              <a:t>ij</a:t>
            </a:r>
            <a:r>
              <a:rPr lang="en-US" dirty="0"/>
              <a:t> &gt; 0 </a:t>
            </a:r>
            <a:r>
              <a:rPr lang="en-US" dirty="0">
                <a:solidFill>
                  <a:srgbClr val="245EFD"/>
                </a:solidFill>
              </a:rPr>
              <a:t>and </a:t>
            </a:r>
            <a:r>
              <a:rPr lang="en-US" dirty="0" err="1"/>
              <a:t>J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ji</a:t>
            </a:r>
            <a:endParaRPr lang="en-US" baseline="-25000" dirty="0"/>
          </a:p>
          <a:p>
            <a:pPr marL="0" indent="0">
              <a:buNone/>
            </a:pPr>
            <a:r>
              <a:rPr lang="en-US" dirty="0">
                <a:solidFill>
                  <a:srgbClr val="245EFD"/>
                </a:solidFill>
              </a:rPr>
              <a:t> </a:t>
            </a:r>
            <a:r>
              <a:rPr lang="en-US" dirty="0" smtClean="0">
                <a:solidFill>
                  <a:srgbClr val="245EFD"/>
                </a:solidFill>
              </a:rPr>
              <a:t>        with SD as </a:t>
            </a:r>
          </a:p>
          <a:p>
            <a:pPr marL="0" indent="0">
              <a:buNone/>
            </a:pPr>
            <a:endParaRPr lang="en-US" dirty="0">
              <a:solidFill>
                <a:srgbClr val="245EFD"/>
              </a:solidFill>
            </a:endParaRPr>
          </a:p>
          <a:p>
            <a:pPr marL="0" indent="0" algn="ctr">
              <a:buNone/>
            </a:pPr>
            <a:r>
              <a:rPr lang="en-US" dirty="0" smtClean="0"/>
              <a:t>This equation is solved numerically by RK 4</a:t>
            </a:r>
            <a:r>
              <a:rPr lang="en-US" baseline="30000" dirty="0" smtClean="0"/>
              <a:t>th</a:t>
            </a:r>
            <a:r>
              <a:rPr lang="en-US" dirty="0" smtClean="0"/>
              <a:t> order method</a:t>
            </a:r>
          </a:p>
          <a:p>
            <a:endParaRPr lang="en-US" baseline="-25000" dirty="0">
              <a:solidFill>
                <a:srgbClr val="245EFD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887039" y="784817"/>
            <a:ext cx="6431622" cy="102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1843" y="1027416"/>
            <a:ext cx="1810139" cy="16681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32857" y="830424"/>
            <a:ext cx="1358" cy="21877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5235" y="1861510"/>
            <a:ext cx="26318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043157" y="1030311"/>
            <a:ext cx="230195" cy="2566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51576" y="1264847"/>
            <a:ext cx="439248" cy="579237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74" y="1231327"/>
            <a:ext cx="5664200" cy="1219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436060"/>
            <a:ext cx="2082800" cy="8509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40806" y="147517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θ</a:t>
            </a:r>
            <a:r>
              <a:rPr lang="en-US" baseline="-25000"/>
              <a:t>j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3" y="4473545"/>
            <a:ext cx="1377066" cy="7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-214359"/>
            <a:ext cx="11676184" cy="1325563"/>
          </a:xfrm>
        </p:spPr>
        <p:txBody>
          <a:bodyPr/>
          <a:lstStyle/>
          <a:p>
            <a:r>
              <a:rPr lang="en-US" dirty="0" smtClean="0"/>
              <a:t>Bifurcation to a synchronized state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85292" y="812478"/>
            <a:ext cx="7057293" cy="234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04" y="1260496"/>
            <a:ext cx="7858385" cy="4867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5191" y="5610296"/>
            <a:ext cx="439838" cy="312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Screen Shot 2015-05-12 at 10.29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654" y="3443236"/>
            <a:ext cx="2876274" cy="763756"/>
          </a:xfrm>
          <a:prstGeom prst="rect">
            <a:avLst/>
          </a:prstGeom>
        </p:spPr>
      </p:pic>
      <p:pic>
        <p:nvPicPr>
          <p:cNvPr id="11" name="Picture 10" descr="Screen Shot 2015-05-12 at 10.29.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4" y="3606698"/>
            <a:ext cx="1170010" cy="601255"/>
          </a:xfrm>
          <a:prstGeom prst="rect">
            <a:avLst/>
          </a:prstGeom>
        </p:spPr>
      </p:pic>
      <p:pic>
        <p:nvPicPr>
          <p:cNvPr id="14" name="Osc_mo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354" y="1086850"/>
            <a:ext cx="3922850" cy="52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28240"/>
            <a:ext cx="11605846" cy="1325563"/>
          </a:xfrm>
        </p:spPr>
        <p:txBody>
          <a:bodyPr/>
          <a:lstStyle/>
          <a:p>
            <a:r>
              <a:rPr lang="en-US" dirty="0" smtClean="0"/>
              <a:t>Predator-prey behavior in magnetically confined plasma turbulence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348545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05-26 at 21.03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58" y="1589669"/>
            <a:ext cx="7426219" cy="4008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9027" y="5649391"/>
            <a:ext cx="666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 H Diamond </a:t>
            </a:r>
            <a:r>
              <a:rPr lang="en-US" dirty="0" smtClean="0"/>
              <a:t>et al, Plasma </a:t>
            </a:r>
            <a:r>
              <a:rPr lang="en-US" dirty="0"/>
              <a:t>Phys. Control. Fusion </a:t>
            </a:r>
            <a:r>
              <a:rPr lang="en-US" b="1" dirty="0"/>
              <a:t>47 </a:t>
            </a:r>
            <a:r>
              <a:rPr lang="en-US" dirty="0"/>
              <a:t>(2005) R35–R161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0625" y="1558745"/>
            <a:ext cx="40896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In </a:t>
            </a:r>
            <a:r>
              <a:rPr lang="en-US" dirty="0"/>
              <a:t>magnetically confined plasmas </a:t>
            </a:r>
            <a:r>
              <a:rPr lang="en-US" dirty="0">
                <a:solidFill>
                  <a:srgbClr val="245EFD"/>
                </a:solidFill>
              </a:rPr>
              <a:t>drift wave (DW)</a:t>
            </a:r>
            <a:r>
              <a:rPr lang="en-US" dirty="0"/>
              <a:t> turbulence is believed to be responsible for the anomalous transport and the generation of inherent sheared </a:t>
            </a:r>
            <a:r>
              <a:rPr lang="en-US" dirty="0">
                <a:solidFill>
                  <a:srgbClr val="245EFD"/>
                </a:solidFill>
              </a:rPr>
              <a:t>zonal flows (ZF) </a:t>
            </a:r>
            <a:r>
              <a:rPr lang="en-US" dirty="0"/>
              <a:t>providing a self-regulating mechanism which may control the turbulence itself. 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</a:t>
            </a:r>
            <a:r>
              <a:rPr lang="en-US" dirty="0">
                <a:solidFill>
                  <a:srgbClr val="245EFD"/>
                </a:solidFill>
              </a:rPr>
              <a:t>predator-prey</a:t>
            </a:r>
            <a:r>
              <a:rPr lang="en-US" dirty="0"/>
              <a:t> </a:t>
            </a:r>
            <a:r>
              <a:rPr lang="en-US" dirty="0" smtClean="0"/>
              <a:t>paradigm is used to </a:t>
            </a:r>
            <a:r>
              <a:rPr lang="en-US" dirty="0" err="1" smtClean="0"/>
              <a:t>explaine</a:t>
            </a:r>
            <a:r>
              <a:rPr lang="en-US" dirty="0" smtClean="0"/>
              <a:t> this dynamical self-regulating </a:t>
            </a:r>
            <a:r>
              <a:rPr lang="en-US" dirty="0" err="1"/>
              <a:t>behaviour</a:t>
            </a:r>
            <a:r>
              <a:rPr lang="en-US" dirty="0"/>
              <a:t> of </a:t>
            </a:r>
            <a:r>
              <a:rPr lang="en-US" dirty="0" smtClean="0"/>
              <a:t>the dual </a:t>
            </a:r>
            <a:r>
              <a:rPr lang="en-US" dirty="0"/>
              <a:t>system of DW-ZF. That is, much like a </a:t>
            </a:r>
            <a:r>
              <a:rPr lang="en-US" dirty="0" smtClean="0"/>
              <a:t>predator-prey</a:t>
            </a:r>
            <a:r>
              <a:rPr lang="en-US" dirty="0"/>
              <a:t> </a:t>
            </a:r>
            <a:r>
              <a:rPr lang="en-US" dirty="0" smtClean="0"/>
              <a:t>system </a:t>
            </a:r>
            <a:r>
              <a:rPr lang="en-US" dirty="0"/>
              <a:t>the damping of </a:t>
            </a:r>
            <a:r>
              <a:rPr lang="en-US" dirty="0" smtClean="0">
                <a:solidFill>
                  <a:srgbClr val="245EFD"/>
                </a:solidFill>
              </a:rPr>
              <a:t>DW (i.e</a:t>
            </a:r>
            <a:r>
              <a:rPr lang="en-US" dirty="0">
                <a:solidFill>
                  <a:srgbClr val="245EFD"/>
                </a:solidFill>
              </a:rPr>
              <a:t>. prey) </a:t>
            </a:r>
            <a:r>
              <a:rPr lang="en-US" dirty="0" smtClean="0"/>
              <a:t>by </a:t>
            </a:r>
            <a:r>
              <a:rPr lang="en-US" dirty="0" smtClean="0">
                <a:solidFill>
                  <a:srgbClr val="245EFD"/>
                </a:solidFill>
              </a:rPr>
              <a:t>ZF </a:t>
            </a:r>
            <a:r>
              <a:rPr lang="en-US" dirty="0">
                <a:solidFill>
                  <a:srgbClr val="245EFD"/>
                </a:solidFill>
              </a:rPr>
              <a:t>(i.e. predator) </a:t>
            </a:r>
            <a:r>
              <a:rPr lang="en-US" dirty="0"/>
              <a:t>weakens the very source </a:t>
            </a:r>
            <a:r>
              <a:rPr lang="en-US" dirty="0" smtClean="0"/>
              <a:t>of ZF generation.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0" y="1101969"/>
            <a:ext cx="3816642" cy="2412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-130382"/>
            <a:ext cx="11605846" cy="1325563"/>
          </a:xfrm>
        </p:spPr>
        <p:txBody>
          <a:bodyPr/>
          <a:lstStyle/>
          <a:p>
            <a:r>
              <a:rPr lang="en-US" dirty="0" smtClean="0"/>
              <a:t>Collective synchronization in 2D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943347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351692" y="3487137"/>
            <a:ext cx="11605846" cy="3022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θ</a:t>
            </a:r>
            <a:r>
              <a:rPr lang="en-US" baseline="-25000" dirty="0" err="1"/>
              <a:t>k</a:t>
            </a:r>
            <a:r>
              <a:rPr lang="en-US" dirty="0" smtClean="0"/>
              <a:t> , </a:t>
            </a:r>
            <a:r>
              <a:rPr lang="en-US" dirty="0" err="1" smtClean="0"/>
              <a:t>ϕ</a:t>
            </a:r>
            <a:r>
              <a:rPr lang="en-US" baseline="-25000" dirty="0" err="1"/>
              <a:t>k</a:t>
            </a:r>
            <a:r>
              <a:rPr lang="en-US" dirty="0" smtClean="0"/>
              <a:t>:  </a:t>
            </a:r>
            <a:r>
              <a:rPr lang="en-US" dirty="0" smtClean="0">
                <a:solidFill>
                  <a:srgbClr val="245EFD"/>
                </a:solidFill>
              </a:rPr>
              <a:t>phases of the </a:t>
            </a:r>
            <a:r>
              <a:rPr lang="en-US" dirty="0" err="1" smtClean="0">
                <a:solidFill>
                  <a:srgbClr val="245EFD"/>
                </a:solidFill>
              </a:rPr>
              <a:t>k</a:t>
            </a:r>
            <a:r>
              <a:rPr lang="en-US" sz="1800" dirty="0" err="1" smtClean="0">
                <a:solidFill>
                  <a:srgbClr val="245EFD"/>
                </a:solidFill>
              </a:rPr>
              <a:t>th</a:t>
            </a:r>
            <a:r>
              <a:rPr lang="en-US" dirty="0" smtClean="0">
                <a:solidFill>
                  <a:srgbClr val="245EFD"/>
                </a:solidFill>
              </a:rPr>
              <a:t> oscillator</a:t>
            </a:r>
            <a:endParaRPr lang="en-US" baseline="-25000" dirty="0" smtClean="0">
              <a:solidFill>
                <a:srgbClr val="245EFD"/>
              </a:solidFill>
            </a:endParaRPr>
          </a:p>
          <a:p>
            <a:r>
              <a:rPr lang="en-US" dirty="0" err="1" smtClean="0"/>
              <a:t>ω</a:t>
            </a:r>
            <a:r>
              <a:rPr lang="en-US" baseline="-25000" dirty="0" err="1"/>
              <a:t>k</a:t>
            </a:r>
            <a:r>
              <a:rPr lang="en-US" dirty="0" smtClean="0"/>
              <a:t> , </a:t>
            </a:r>
            <a:r>
              <a:rPr lang="en-US" dirty="0" err="1" smtClean="0"/>
              <a:t>ξ</a:t>
            </a:r>
            <a:r>
              <a:rPr lang="en-US" baseline="-25000" dirty="0" err="1" smtClean="0"/>
              <a:t>k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245EFD"/>
                </a:solidFill>
              </a:rPr>
              <a:t>natural frequencies and </a:t>
            </a:r>
            <a:r>
              <a:rPr lang="en-US" dirty="0">
                <a:solidFill>
                  <a:srgbClr val="245EFD"/>
                </a:solidFill>
              </a:rPr>
              <a:t>G</a:t>
            </a:r>
            <a:r>
              <a:rPr lang="en-US" dirty="0" smtClean="0">
                <a:solidFill>
                  <a:srgbClr val="245EFD"/>
                </a:solidFill>
              </a:rPr>
              <a:t>aussian distributed </a:t>
            </a:r>
          </a:p>
          <a:p>
            <a:r>
              <a:rPr lang="en-US" dirty="0" err="1" smtClean="0"/>
              <a:t>J</a:t>
            </a:r>
            <a:r>
              <a:rPr lang="en-US" baseline="-25000" dirty="0" err="1" smtClean="0"/>
              <a:t>ik</a:t>
            </a:r>
            <a:r>
              <a:rPr lang="en-US" dirty="0" smtClean="0"/>
              <a:t> ,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ik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245EFD"/>
                </a:solidFill>
              </a:rPr>
              <a:t>coupling strength and </a:t>
            </a:r>
            <a:r>
              <a:rPr lang="en-US" dirty="0">
                <a:solidFill>
                  <a:srgbClr val="245EFD"/>
                </a:solidFill>
              </a:rPr>
              <a:t>Gaussian </a:t>
            </a:r>
            <a:r>
              <a:rPr lang="en-US" dirty="0" smtClean="0">
                <a:solidFill>
                  <a:srgbClr val="245EFD"/>
                </a:solidFill>
              </a:rPr>
              <a:t>distributed with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ik</a:t>
            </a:r>
            <a:r>
              <a:rPr lang="en-US" dirty="0" smtClean="0"/>
              <a:t> &gt; 0 </a:t>
            </a:r>
            <a:r>
              <a:rPr lang="en-US" dirty="0" smtClean="0">
                <a:solidFill>
                  <a:srgbClr val="245EFD"/>
                </a:solidFill>
              </a:rPr>
              <a:t>and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ik</a:t>
            </a:r>
            <a:r>
              <a:rPr lang="en-US" dirty="0" smtClean="0"/>
              <a:t> = </a:t>
            </a:r>
            <a:r>
              <a:rPr lang="en-US" dirty="0" err="1" smtClean="0"/>
              <a:t>J</a:t>
            </a:r>
            <a:r>
              <a:rPr lang="en-US" baseline="-25000" dirty="0" err="1"/>
              <a:t>k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r>
              <a:rPr lang="en-US" dirty="0" err="1" smtClean="0"/>
              <a:t>η</a:t>
            </a:r>
            <a:r>
              <a:rPr lang="en-US" baseline="-25000" dirty="0" err="1"/>
              <a:t>L</a:t>
            </a:r>
            <a:r>
              <a:rPr lang="en-US" dirty="0" smtClean="0"/>
              <a:t> :  </a:t>
            </a:r>
            <a:r>
              <a:rPr lang="en-US" dirty="0" smtClean="0">
                <a:solidFill>
                  <a:srgbClr val="245EFD"/>
                </a:solidFill>
              </a:rPr>
              <a:t>strength of the linear coupling</a:t>
            </a:r>
          </a:p>
          <a:p>
            <a:endParaRPr lang="en-US" baseline="-25000" dirty="0" smtClean="0">
              <a:solidFill>
                <a:srgbClr val="245EFD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dirty="0" smtClean="0"/>
              <a:t>This equation is solved numerically by RK 4</a:t>
            </a:r>
            <a:r>
              <a:rPr lang="en-US" baseline="30000" dirty="0" smtClean="0"/>
              <a:t>th</a:t>
            </a:r>
            <a:r>
              <a:rPr lang="en-US" dirty="0" smtClean="0"/>
              <a:t> order method</a:t>
            </a:r>
          </a:p>
          <a:p>
            <a:endParaRPr lang="en-US" baseline="-25000" dirty="0">
              <a:solidFill>
                <a:srgbClr val="245EF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03" y="1194186"/>
            <a:ext cx="5894709" cy="22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0"/>
            <a:ext cx="11605846" cy="1325563"/>
          </a:xfrm>
        </p:spPr>
        <p:txBody>
          <a:bodyPr/>
          <a:lstStyle/>
          <a:p>
            <a:r>
              <a:rPr lang="en-US" dirty="0" smtClean="0"/>
              <a:t>Predator-Prey behavior between the two phases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101969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7</a:t>
            </a:fld>
            <a:endParaRPr lang="en-US"/>
          </a:p>
        </p:txBody>
      </p:sp>
      <p:pic>
        <p:nvPicPr>
          <p:cNvPr id="11" name="Osc_mo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692" y="1405534"/>
            <a:ext cx="3649176" cy="4901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54" y="2427532"/>
            <a:ext cx="4328702" cy="2827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71" y="1405534"/>
            <a:ext cx="3754483" cy="5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8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28240"/>
            <a:ext cx="11605846" cy="1325563"/>
          </a:xfrm>
        </p:spPr>
        <p:txBody>
          <a:bodyPr/>
          <a:lstStyle/>
          <a:p>
            <a:r>
              <a:rPr lang="en-US" dirty="0" smtClean="0"/>
              <a:t>Transfer of synchronization between populations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189892" y="1101969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" y="1261160"/>
            <a:ext cx="5506933" cy="5309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37" y="1624816"/>
            <a:ext cx="6361950" cy="4000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05" y="5092700"/>
            <a:ext cx="469900" cy="33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" y="1203287"/>
            <a:ext cx="5506933" cy="53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189892" y="1348152"/>
            <a:ext cx="9929446" cy="138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AE7C-1979-2C45-83F9-E188E2895AB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07" y="1808901"/>
            <a:ext cx="6812988" cy="3727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6" y="1469984"/>
            <a:ext cx="5415347" cy="488636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1692" y="28240"/>
            <a:ext cx="11605846" cy="1325563"/>
          </a:xfrm>
        </p:spPr>
        <p:txBody>
          <a:bodyPr/>
          <a:lstStyle/>
          <a:p>
            <a:r>
              <a:rPr lang="en-US" dirty="0" smtClean="0"/>
              <a:t>Transfer of synchronization between populations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11328</TotalTime>
  <Words>680</Words>
  <Application>Microsoft Macintosh PowerPoint</Application>
  <PresentationFormat>Widescreen</PresentationFormat>
  <Paragraphs>121</Paragraphs>
  <Slides>28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Calibri Light</vt:lpstr>
      <vt:lpstr>Times New Roman</vt:lpstr>
      <vt:lpstr>Arial</vt:lpstr>
      <vt:lpstr>Office Theme</vt:lpstr>
      <vt:lpstr>1_Custom Design</vt:lpstr>
      <vt:lpstr>Custom Design</vt:lpstr>
      <vt:lpstr>Self-organisation of stochastic oscillators in a predator-prey model </vt:lpstr>
      <vt:lpstr>Collective synchronization in nature </vt:lpstr>
      <vt:lpstr>Kuramoto Model of limit cycle oscillators</vt:lpstr>
      <vt:lpstr>Bifurcation to a synchronized state</vt:lpstr>
      <vt:lpstr>Predator-prey behavior in magnetically confined plasma turbulence</vt:lpstr>
      <vt:lpstr>Collective synchronization in 2D</vt:lpstr>
      <vt:lpstr>Predator-Prey behavior between the two phases</vt:lpstr>
      <vt:lpstr>Transfer of synchronization between populations</vt:lpstr>
      <vt:lpstr>Transfer of synchronization between populations</vt:lpstr>
      <vt:lpstr>Transfer of synchronization between populations</vt:lpstr>
      <vt:lpstr>Motivation</vt:lpstr>
      <vt:lpstr>Phase dynamic in passive-advective model</vt:lpstr>
      <vt:lpstr>Phase dynamic in passive-advective model</vt:lpstr>
      <vt:lpstr>Colective phase synchronization impact on the fluctuations</vt:lpstr>
      <vt:lpstr>Dynamic of the fluctuations phases</vt:lpstr>
      <vt:lpstr>Dynamic of the fluctuations phases</vt:lpstr>
      <vt:lpstr>Modulational behavior obsevered in case of synchronized phases</vt:lpstr>
      <vt:lpstr>Power decay of the energy spectrum</vt:lpstr>
      <vt:lpstr>Desynchronization due to dispersion relation</vt:lpstr>
      <vt:lpstr>Desynchronization due to dispersion relation</vt:lpstr>
      <vt:lpstr>Desynchronization due to dispersion relation</vt:lpstr>
      <vt:lpstr>Desynchronization due to dispersion relation</vt:lpstr>
      <vt:lpstr>Predator-prey model of the phases</vt:lpstr>
      <vt:lpstr>Predator-prey model of the phases</vt:lpstr>
      <vt:lpstr>Predator-prey model of the phases</vt:lpstr>
      <vt:lpstr>Predator-prey model of the phases</vt:lpstr>
      <vt:lpstr>Predator-prey model of the phases</vt:lpstr>
      <vt:lpstr>Summary and Discussion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Gyro-kinetic analysis of micro-turbulence in fusion Tokamaks</dc:title>
  <dc:creator>Microsoft Office User</dc:creator>
  <cp:lastModifiedBy>Microsoft Office User</cp:lastModifiedBy>
  <cp:revision>222</cp:revision>
  <cp:lastPrinted>2016-05-03T11:47:07Z</cp:lastPrinted>
  <dcterms:created xsi:type="dcterms:W3CDTF">2015-04-21T07:50:18Z</dcterms:created>
  <dcterms:modified xsi:type="dcterms:W3CDTF">2016-05-11T08:17:51Z</dcterms:modified>
</cp:coreProperties>
</file>