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300" r:id="rId4"/>
    <p:sldId id="303" r:id="rId5"/>
    <p:sldId id="304" r:id="rId6"/>
    <p:sldId id="305" r:id="rId7"/>
    <p:sldId id="301" r:id="rId8"/>
    <p:sldId id="302" r:id="rId9"/>
    <p:sldId id="306" r:id="rId10"/>
    <p:sldId id="308" r:id="rId11"/>
    <p:sldId id="309" r:id="rId12"/>
    <p:sldId id="310" r:id="rId13"/>
    <p:sldId id="312" r:id="rId14"/>
    <p:sldId id="313" r:id="rId15"/>
    <p:sldId id="314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4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151" autoAdjust="0"/>
    <p:restoredTop sz="83370" autoAdjust="0"/>
  </p:normalViewPr>
  <p:slideViewPr>
    <p:cSldViewPr snapToObjects="1" showGuides="1">
      <p:cViewPr varScale="1">
        <p:scale>
          <a:sx n="96" d="100"/>
          <a:sy n="96" d="100"/>
        </p:scale>
        <p:origin x="-2064" y="-102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pPr/>
              <a:t>17-5-2016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Presentatie wordt gegeven in het Engels,</a:t>
            </a:r>
            <a:r>
              <a:rPr lang="nl-BE" baseline="0" dirty="0" smtClean="0"/>
              <a:t> slides zijn voor de studenten in het Nederlands. Jammer genoeg zet ik niet veel tekst op mijn slides, maar 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Onderwerpen die in de show aan bod komen: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smtClean="0"/>
              <a:t>De BEC-BCS </a:t>
            </a:r>
            <a:r>
              <a:rPr lang="nl-BE" dirty="0" err="1" smtClean="0"/>
              <a:t>crossover</a:t>
            </a:r>
            <a:endParaRPr lang="nl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smtClean="0"/>
              <a:t>D</a:t>
            </a:r>
            <a:r>
              <a:rPr lang="nl-BE" baseline="0" dirty="0" smtClean="0"/>
              <a:t>e Gross-</a:t>
            </a:r>
            <a:r>
              <a:rPr lang="nl-BE" baseline="0" dirty="0" err="1" smtClean="0"/>
              <a:t>Pitaevskii</a:t>
            </a:r>
            <a:r>
              <a:rPr lang="nl-BE" baseline="0" dirty="0" smtClean="0"/>
              <a:t> vergelijking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Over </a:t>
            </a:r>
            <a:r>
              <a:rPr lang="nl-BE" baseline="0" dirty="0" err="1" smtClean="0"/>
              <a:t>vortices</a:t>
            </a:r>
            <a:r>
              <a:rPr lang="nl-BE" baseline="0" dirty="0" smtClean="0"/>
              <a:t> (waarom hebben ze een gat,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Een stap verder: de structuur van </a:t>
            </a:r>
            <a:r>
              <a:rPr lang="nl-BE" baseline="0" dirty="0" err="1" smtClean="0"/>
              <a:t>vortices</a:t>
            </a:r>
            <a:r>
              <a:rPr lang="nl-BE" baseline="0" dirty="0" smtClean="0"/>
              <a:t> (…)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1382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Explain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numerical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algorithm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was </a:t>
            </a:r>
            <a:r>
              <a:rPr lang="nl-BE" baseline="0" dirty="0" err="1" smtClean="0"/>
              <a:t>used</a:t>
            </a:r>
            <a:r>
              <a:rPr lang="nl-BE" baseline="0" dirty="0" smtClean="0"/>
              <a:t>. As </a:t>
            </a:r>
            <a:r>
              <a:rPr lang="nl-BE" baseline="0" dirty="0" err="1" smtClean="0"/>
              <a:t>said</a:t>
            </a:r>
            <a:r>
              <a:rPr lang="nl-BE" baseline="0" dirty="0" smtClean="0"/>
              <a:t> we have a hard </a:t>
            </a:r>
            <a:r>
              <a:rPr lang="nl-BE" baseline="0" dirty="0" err="1" smtClean="0"/>
              <a:t>problem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combined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easy </a:t>
            </a:r>
            <a:r>
              <a:rPr lang="nl-BE" baseline="0" dirty="0" err="1" smtClean="0"/>
              <a:t>problem</a:t>
            </a:r>
            <a:r>
              <a:rPr lang="nl-BE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6064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24035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7596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63651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4696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Before</a:t>
            </a:r>
            <a:r>
              <a:rPr lang="nl-BE" dirty="0" smtClean="0"/>
              <a:t> we start </a:t>
            </a:r>
            <a:r>
              <a:rPr lang="nl-BE" dirty="0" err="1" smtClean="0"/>
              <a:t>it’s</a:t>
            </a:r>
            <a:r>
              <a:rPr lang="nl-BE" dirty="0" smtClean="0"/>
              <a:t> a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idea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illustrate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our</a:t>
            </a:r>
            <a:r>
              <a:rPr lang="nl-BE" baseline="0" dirty="0" smtClean="0"/>
              <a:t> system looks </a:t>
            </a:r>
            <a:r>
              <a:rPr lang="nl-BE" baseline="0" dirty="0" err="1" smtClean="0"/>
              <a:t>like</a:t>
            </a:r>
            <a:r>
              <a:rPr lang="nl-BE" baseline="0" dirty="0" smtClean="0"/>
              <a:t>.</a:t>
            </a:r>
          </a:p>
          <a:p>
            <a:endParaRPr lang="nl-BE" baseline="0" dirty="0" smtClean="0"/>
          </a:p>
          <a:p>
            <a:r>
              <a:rPr lang="nl-BE" baseline="0" dirty="0" smtClean="0"/>
              <a:t>At the </a:t>
            </a:r>
            <a:r>
              <a:rPr lang="nl-BE" baseline="0" dirty="0" err="1" smtClean="0"/>
              <a:t>left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see</a:t>
            </a:r>
            <a:r>
              <a:rPr lang="nl-BE" baseline="0" dirty="0" smtClean="0"/>
              <a:t> a picture of a magneto-</a:t>
            </a:r>
            <a:r>
              <a:rPr lang="nl-BE" baseline="0" dirty="0" err="1" smtClean="0"/>
              <a:t>optical</a:t>
            </a:r>
            <a:r>
              <a:rPr lang="nl-BE" baseline="0" dirty="0" smtClean="0"/>
              <a:t> trap </a:t>
            </a:r>
            <a:r>
              <a:rPr lang="nl-BE" baseline="0" dirty="0" err="1" smtClean="0"/>
              <a:t>containing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cloud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trapped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atoms</a:t>
            </a:r>
            <a:r>
              <a:rPr lang="nl-BE" baseline="0" dirty="0" smtClean="0"/>
              <a:t>. The </a:t>
            </a:r>
            <a:r>
              <a:rPr lang="nl-BE" baseline="0" dirty="0" err="1" smtClean="0"/>
              <a:t>glass</a:t>
            </a:r>
            <a:r>
              <a:rPr lang="nl-BE" baseline="0" dirty="0" smtClean="0"/>
              <a:t> cel is </a:t>
            </a:r>
            <a:r>
              <a:rPr lang="nl-BE" baseline="0" dirty="0" err="1" smtClean="0"/>
              <a:t>vacuum-pumped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has </a:t>
            </a:r>
            <a:r>
              <a:rPr lang="nl-BE" baseline="0" dirty="0" err="1" smtClean="0"/>
              <a:t>protrusions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where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cooling</a:t>
            </a:r>
            <a:r>
              <a:rPr lang="nl-BE" baseline="0" dirty="0" smtClean="0"/>
              <a:t> laser </a:t>
            </a:r>
            <a:r>
              <a:rPr lang="nl-BE" baseline="0" dirty="0" err="1" smtClean="0"/>
              <a:t>beams</a:t>
            </a:r>
            <a:r>
              <a:rPr lang="nl-BE" baseline="0" dirty="0" smtClean="0"/>
              <a:t> enter. A </a:t>
            </a:r>
            <a:r>
              <a:rPr lang="nl-BE" baseline="0" dirty="0" err="1" smtClean="0"/>
              <a:t>coil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magnetic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quadrupole</a:t>
            </a:r>
            <a:r>
              <a:rPr lang="nl-BE" baseline="0" dirty="0" smtClean="0"/>
              <a:t> trapping is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visible</a:t>
            </a:r>
            <a:r>
              <a:rPr lang="nl-BE" baseline="0" dirty="0" smtClean="0"/>
              <a:t> at the </a:t>
            </a:r>
            <a:r>
              <a:rPr lang="nl-BE" baseline="0" dirty="0" err="1" smtClean="0"/>
              <a:t>edge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figure</a:t>
            </a:r>
            <a:r>
              <a:rPr lang="nl-BE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96015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</a:t>
            </a:r>
            <a:r>
              <a:rPr lang="nl-BE" baseline="0" dirty="0" smtClean="0"/>
              <a:t> brief </a:t>
            </a:r>
            <a:r>
              <a:rPr lang="nl-BE" baseline="0" dirty="0" err="1" smtClean="0"/>
              <a:t>history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rather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young</a:t>
            </a:r>
            <a:r>
              <a:rPr lang="nl-BE" baseline="0" dirty="0" smtClean="0"/>
              <a:t> topic op </a:t>
            </a:r>
            <a:r>
              <a:rPr lang="nl-BE" baseline="0" dirty="0" err="1" smtClean="0"/>
              <a:t>ultracold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qauntum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gases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="1" baseline="0" dirty="0" smtClean="0"/>
              <a:t>1995: First </a:t>
            </a:r>
            <a:r>
              <a:rPr lang="nl-BE" b="1" baseline="0" dirty="0" err="1" smtClean="0"/>
              <a:t>Bose</a:t>
            </a:r>
            <a:r>
              <a:rPr lang="nl-BE" b="1" baseline="0" dirty="0" smtClean="0"/>
              <a:t>-Einstein </a:t>
            </a:r>
            <a:r>
              <a:rPr lang="nl-BE" b="1" baseline="0" dirty="0" err="1" smtClean="0"/>
              <a:t>condensation</a:t>
            </a:r>
            <a:endParaRPr lang="nl-BE" b="1" baseline="0" dirty="0" smtClean="0"/>
          </a:p>
          <a:p>
            <a:endParaRPr lang="nl-BE" b="1" baseline="0" dirty="0" smtClean="0"/>
          </a:p>
          <a:p>
            <a:r>
              <a:rPr lang="nl-BE" b="1" baseline="0" dirty="0" smtClean="0"/>
              <a:t>1999: </a:t>
            </a:r>
            <a:r>
              <a:rPr lang="nl-BE" b="1" baseline="0" dirty="0" err="1" smtClean="0"/>
              <a:t>Superfluidity</a:t>
            </a:r>
            <a:r>
              <a:rPr lang="nl-BE" b="1" baseline="0" dirty="0" smtClean="0"/>
              <a:t> </a:t>
            </a:r>
            <a:r>
              <a:rPr lang="nl-BE" b="1" baseline="0" dirty="0" err="1" smtClean="0"/>
              <a:t>demonstrated</a:t>
            </a:r>
            <a:r>
              <a:rPr lang="nl-BE" b="1" baseline="0" dirty="0" smtClean="0"/>
              <a:t> </a:t>
            </a:r>
            <a:r>
              <a:rPr lang="nl-BE" b="1" baseline="0" dirty="0" err="1" smtClean="0"/>
              <a:t>through</a:t>
            </a:r>
            <a:r>
              <a:rPr lang="nl-BE" b="1" baseline="0" dirty="0" smtClean="0"/>
              <a:t> </a:t>
            </a:r>
            <a:r>
              <a:rPr lang="nl-BE" b="1" baseline="0" dirty="0" err="1" smtClean="0"/>
              <a:t>vortices</a:t>
            </a:r>
            <a:endParaRPr lang="nl-BE" b="1" baseline="0" dirty="0" smtClean="0"/>
          </a:p>
          <a:p>
            <a:endParaRPr lang="nl-BE" b="1" baseline="0" dirty="0" smtClean="0"/>
          </a:p>
          <a:p>
            <a:r>
              <a:rPr lang="nl-BE" b="1" baseline="0" dirty="0" smtClean="0"/>
              <a:t>2003: </a:t>
            </a:r>
            <a:r>
              <a:rPr lang="nl-BE" b="1" baseline="0" dirty="0" err="1" smtClean="0"/>
              <a:t>Bose</a:t>
            </a:r>
            <a:r>
              <a:rPr lang="nl-BE" b="1" baseline="0" dirty="0" smtClean="0"/>
              <a:t>-Einstein </a:t>
            </a:r>
            <a:r>
              <a:rPr lang="nl-BE" b="1" baseline="0" dirty="0" err="1" smtClean="0"/>
              <a:t>condensation</a:t>
            </a:r>
            <a:r>
              <a:rPr lang="nl-BE" b="1" baseline="0" dirty="0" smtClean="0"/>
              <a:t> of Fermi gas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6026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60753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Voor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Fermionen</a:t>
            </a:r>
            <a:r>
              <a:rPr lang="nl-BE" baseline="0" dirty="0" smtClean="0"/>
              <a:t> is de beweging die je dus maakt van links naar rechts als je de logica correct wil uitleggen.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Tpair</a:t>
            </a:r>
            <a:r>
              <a:rPr lang="nl-BE" baseline="0" dirty="0" smtClean="0"/>
              <a:t> is in de gemiddelde veld benadering: Wanneer zullen de </a:t>
            </a:r>
            <a:r>
              <a:rPr lang="nl-BE" baseline="0" dirty="0" err="1" smtClean="0"/>
              <a:t>fermionen</a:t>
            </a:r>
            <a:r>
              <a:rPr lang="nl-BE" baseline="0" dirty="0" smtClean="0"/>
              <a:t> (die een gemiddeld veld voelen) paren.</a:t>
            </a:r>
          </a:p>
          <a:p>
            <a:endParaRPr lang="nl-BE" baseline="0" dirty="0" smtClean="0"/>
          </a:p>
          <a:p>
            <a:r>
              <a:rPr lang="nl-BE" baseline="0" dirty="0" smtClean="0"/>
              <a:t>TC is berekend door middel van het in rekening brengen van fluctuaties in dit gemiddelde veld (wanneer krijg je </a:t>
            </a:r>
            <a:r>
              <a:rPr lang="nl-BE" baseline="0" dirty="0" err="1" smtClean="0"/>
              <a:t>superfluiditeit</a:t>
            </a:r>
            <a:r>
              <a:rPr lang="nl-BE" baseline="0" dirty="0" smtClean="0"/>
              <a:t> ?)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0170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Balanced</a:t>
            </a:r>
            <a:r>
              <a:rPr lang="nl-BE" dirty="0" smtClean="0"/>
              <a:t> </a:t>
            </a:r>
            <a:r>
              <a:rPr lang="nl-BE" dirty="0" err="1" smtClean="0"/>
              <a:t>superfluid</a:t>
            </a:r>
            <a:r>
              <a:rPr lang="nl-BE" dirty="0" smtClean="0"/>
              <a:t>: </a:t>
            </a:r>
            <a:r>
              <a:rPr lang="nl-BE" dirty="0" err="1" smtClean="0"/>
              <a:t>derivative</a:t>
            </a:r>
            <a:r>
              <a:rPr lang="nl-BE" dirty="0" smtClean="0"/>
              <a:t> of free energy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polarization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equals</a:t>
            </a:r>
            <a:r>
              <a:rPr lang="nl-BE" baseline="0" dirty="0" smtClean="0"/>
              <a:t> zero.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7906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Gor’Kov</a:t>
            </a:r>
            <a:r>
              <a:rPr lang="nl-BE" baseline="0" dirty="0" smtClean="0"/>
              <a:t> was the first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link the </a:t>
            </a:r>
            <a:r>
              <a:rPr lang="nl-BE" baseline="0" dirty="0" err="1" smtClean="0"/>
              <a:t>microscopic</a:t>
            </a:r>
            <a:r>
              <a:rPr lang="nl-BE" baseline="0" dirty="0" smtClean="0"/>
              <a:t> variables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macroscopic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Ginzburg</a:t>
            </a:r>
            <a:r>
              <a:rPr lang="nl-BE" baseline="0" dirty="0" smtClean="0"/>
              <a:t>-Landau parameters </a:t>
            </a:r>
            <a:r>
              <a:rPr lang="nl-BE" baseline="0" dirty="0" err="1" smtClean="0"/>
              <a:t>using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gradient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expansion</a:t>
            </a:r>
            <a:r>
              <a:rPr lang="nl-BE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6861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8635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9049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5191996"/>
            <a:ext cx="91548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7196-5919-43B8-BAD4-96C0F391F3C1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902849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15C7-1375-4923-962D-5B5A58F10DAC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C27-2E4E-4B0F-8929-168DCB4DCD2D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540000" y="1440000"/>
            <a:ext cx="3960242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2985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A54F-CEBB-4C22-84FE-97309EF3547C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4860000" y="1440000"/>
            <a:ext cx="3960242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863057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Copy the large, bleu </a:t>
            </a:r>
            <a:r>
              <a:rPr lang="nl-BE" dirty="0" err="1" smtClean="0"/>
              <a:t>curved</a:t>
            </a:r>
            <a:r>
              <a:rPr lang="nl-BE" dirty="0" smtClean="0"/>
              <a:t> logo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4B71-4CBD-4D80-BF3F-1925F70AF021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4DF3-0BD9-4FF7-9E5C-B48E2723A90B}" type="datetime1">
              <a:rPr lang="nl-NL" smtClean="0"/>
              <a:pPr/>
              <a:t>17-5-2016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38D7-1937-4A45-8517-F9E40AACF997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21F1-6951-4AA5-9D87-74CEC02717EF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29AE-7A56-4BAA-BC13-2DC84FB07E2C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1DCD-A84F-4FA1-968B-9823BD43CA6E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7F56-36D2-4A7A-A7C7-C81E4D1AC7AA}" type="datetime1">
              <a:rPr lang="nl-NL" smtClean="0"/>
              <a:pPr/>
              <a:t>17-5-2016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on the pictogram to insert an illustration, a graph, a table or a movie</a:t>
            </a:r>
          </a:p>
        </p:txBody>
      </p:sp>
    </p:spTree>
    <p:extLst>
      <p:ext uri="{BB962C8B-B14F-4D97-AF65-F5344CB8AC3E}">
        <p14:creationId xmlns=""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 smtClean="0"/>
              <a:t>Click to edit Master text style</a:t>
            </a:r>
            <a:r>
              <a:rPr lang="en-GB" noProof="0" dirty="0" smtClean="0"/>
              <a:t>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C71597-16E6-4733-9020-677DC2BCED50}" type="datetime1">
              <a:rPr lang="nl-NL" smtClean="0"/>
              <a:pPr/>
              <a:t>17-5-2016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presentation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4" r:id="rId10"/>
    <p:sldLayoutId id="2147483660" r:id="rId11"/>
    <p:sldLayoutId id="2147483662" r:id="rId12"/>
    <p:sldLayoutId id="2147483663" r:id="rId13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426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43351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9705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750" y="1412999"/>
            <a:ext cx="8064500" cy="2160017"/>
          </a:xfrm>
        </p:spPr>
        <p:txBody>
          <a:bodyPr/>
          <a:lstStyle/>
          <a:p>
            <a:r>
              <a:rPr lang="nl-BE" dirty="0" err="1" smtClean="0"/>
              <a:t>Vortex</a:t>
            </a:r>
            <a:r>
              <a:rPr lang="nl-BE" dirty="0" smtClean="0"/>
              <a:t> </a:t>
            </a:r>
            <a:r>
              <a:rPr lang="nl-BE" dirty="0" err="1" smtClean="0"/>
              <a:t>structures</a:t>
            </a:r>
            <a:r>
              <a:rPr lang="nl-BE" dirty="0" smtClean="0"/>
              <a:t> in </a:t>
            </a:r>
            <a:r>
              <a:rPr lang="nl-BE" dirty="0" err="1" smtClean="0"/>
              <a:t>ultracold</a:t>
            </a:r>
            <a:r>
              <a:rPr lang="nl-BE" dirty="0" smtClean="0"/>
              <a:t> Fermi </a:t>
            </a:r>
            <a:r>
              <a:rPr lang="nl-BE" dirty="0" err="1" smtClean="0"/>
              <a:t>gases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2400" u="sng" dirty="0">
                <a:solidFill>
                  <a:schemeClr val="tx1"/>
                </a:solidFill>
              </a:rPr>
              <a:t>Nick </a:t>
            </a:r>
            <a:r>
              <a:rPr lang="nl-BE" sz="2400" u="sng" dirty="0" smtClean="0">
                <a:solidFill>
                  <a:schemeClr val="tx1"/>
                </a:solidFill>
              </a:rPr>
              <a:t>Verhelst</a:t>
            </a:r>
            <a:r>
              <a:rPr lang="nl-BE" sz="2400" dirty="0" smtClean="0">
                <a:solidFill>
                  <a:schemeClr val="tx1"/>
                </a:solidFill>
              </a:rPr>
              <a:t>, </a:t>
            </a:r>
            <a:r>
              <a:rPr lang="nl-BE" sz="2400" dirty="0" err="1" smtClean="0">
                <a:solidFill>
                  <a:schemeClr val="tx1"/>
                </a:solidFill>
              </a:rPr>
              <a:t>Sergei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</a:rPr>
              <a:t>Klimin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</a:rPr>
              <a:t>and</a:t>
            </a:r>
            <a:r>
              <a:rPr lang="nl-BE" sz="2400" dirty="0" smtClean="0">
                <a:solidFill>
                  <a:schemeClr val="tx1"/>
                </a:solidFill>
              </a:rPr>
              <a:t> Jacques </a:t>
            </a:r>
            <a:r>
              <a:rPr lang="nl-BE" sz="2400" dirty="0" err="1" smtClean="0">
                <a:solidFill>
                  <a:schemeClr val="tx1"/>
                </a:solidFill>
              </a:rPr>
              <a:t>Tempere</a:t>
            </a:r>
            <a:endParaRPr lang="nl-BE" sz="2400" dirty="0">
              <a:solidFill>
                <a:schemeClr val="tx1"/>
              </a:solidFill>
            </a:endParaRPr>
          </a:p>
          <a:p>
            <a:r>
              <a:rPr lang="nl-BE" sz="1800" dirty="0" err="1" smtClean="0">
                <a:solidFill>
                  <a:schemeClr val="tx1"/>
                </a:solidFill>
              </a:rPr>
              <a:t>Theory</a:t>
            </a:r>
            <a:r>
              <a:rPr lang="nl-BE" sz="1800" dirty="0" smtClean="0">
                <a:solidFill>
                  <a:schemeClr val="tx1"/>
                </a:solidFill>
              </a:rPr>
              <a:t> of </a:t>
            </a:r>
            <a:r>
              <a:rPr lang="nl-BE" sz="1800" dirty="0" err="1" smtClean="0">
                <a:solidFill>
                  <a:schemeClr val="tx1"/>
                </a:solidFill>
              </a:rPr>
              <a:t>Quantum</a:t>
            </a:r>
            <a:r>
              <a:rPr lang="nl-BE" sz="1800" dirty="0" smtClean="0">
                <a:solidFill>
                  <a:schemeClr val="tx1"/>
                </a:solidFill>
              </a:rPr>
              <a:t> Systems &amp; Complex Systems (TQC) – </a:t>
            </a:r>
            <a:r>
              <a:rPr lang="nl-BE" sz="1800" dirty="0" err="1" smtClean="0">
                <a:solidFill>
                  <a:schemeClr val="tx1"/>
                </a:solidFill>
              </a:rPr>
              <a:t>University</a:t>
            </a:r>
            <a:r>
              <a:rPr lang="nl-BE" sz="1800" dirty="0" smtClean="0">
                <a:solidFill>
                  <a:schemeClr val="tx1"/>
                </a:solidFill>
              </a:rPr>
              <a:t> of </a:t>
            </a:r>
            <a:r>
              <a:rPr lang="nl-BE" sz="1800" dirty="0" err="1" smtClean="0">
                <a:solidFill>
                  <a:schemeClr val="tx1"/>
                </a:solidFill>
              </a:rPr>
              <a:t>Antwerp</a:t>
            </a:r>
            <a:endParaRPr lang="nl-BE" sz="1800" dirty="0" smtClean="0">
              <a:solidFill>
                <a:schemeClr val="tx1"/>
              </a:solidFill>
            </a:endParaRPr>
          </a:p>
          <a:p>
            <a:r>
              <a:rPr lang="nl-BE" sz="2400" i="1" dirty="0" smtClean="0"/>
              <a:t>General </a:t>
            </a:r>
            <a:r>
              <a:rPr lang="nl-BE" sz="2400" i="1" dirty="0" err="1" smtClean="0"/>
              <a:t>Scientific</a:t>
            </a:r>
            <a:r>
              <a:rPr lang="nl-BE" sz="2400" i="1" dirty="0" smtClean="0"/>
              <a:t> Meeting 2016 of the </a:t>
            </a:r>
            <a:r>
              <a:rPr lang="nl-BE" sz="2400" i="1" dirty="0" err="1" smtClean="0"/>
              <a:t>Belgian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Physical</a:t>
            </a:r>
            <a:r>
              <a:rPr lang="nl-BE" sz="2400" i="1" dirty="0" smtClean="0"/>
              <a:t> Society</a:t>
            </a:r>
          </a:p>
          <a:p>
            <a:r>
              <a:rPr lang="nl-BE" sz="2000" i="1" dirty="0" err="1" smtClean="0"/>
              <a:t>Condensed</a:t>
            </a:r>
            <a:r>
              <a:rPr lang="nl-BE" sz="2000" i="1" dirty="0" smtClean="0"/>
              <a:t> Matter </a:t>
            </a:r>
            <a:r>
              <a:rPr lang="nl-BE" sz="2000" i="1" dirty="0" err="1" smtClean="0"/>
              <a:t>and</a:t>
            </a:r>
            <a:r>
              <a:rPr lang="nl-BE" sz="2000" i="1" dirty="0" smtClean="0"/>
              <a:t> </a:t>
            </a:r>
            <a:r>
              <a:rPr lang="nl-BE" sz="2000" i="1" dirty="0" err="1" smtClean="0"/>
              <a:t>Nanostructure</a:t>
            </a:r>
            <a:r>
              <a:rPr lang="nl-BE" sz="2000" i="1" dirty="0" smtClean="0"/>
              <a:t> </a:t>
            </a:r>
            <a:r>
              <a:rPr lang="nl-BE" sz="2000" i="1" dirty="0" err="1" smtClean="0"/>
              <a:t>Physics</a:t>
            </a:r>
            <a:endParaRPr lang="nl-BE" sz="2000" i="1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8" y="44624"/>
            <a:ext cx="2822953" cy="30963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5" y="42411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 </a:t>
            </a:r>
            <a:r>
              <a:rPr lang="nl-BE" dirty="0" err="1" smtClean="0"/>
              <a:t>collaboration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:</a:t>
            </a:r>
            <a:endParaRPr lang="nl-BE" dirty="0"/>
          </a:p>
        </p:txBody>
      </p:sp>
      <p:grpSp>
        <p:nvGrpSpPr>
          <p:cNvPr id="15" name="Groep 14"/>
          <p:cNvGrpSpPr/>
          <p:nvPr/>
        </p:nvGrpSpPr>
        <p:grpSpPr>
          <a:xfrm>
            <a:off x="611920" y="810299"/>
            <a:ext cx="3240000" cy="1970629"/>
            <a:chOff x="603401" y="763703"/>
            <a:chExt cx="3240000" cy="1970629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01" y="1114332"/>
              <a:ext cx="1620000" cy="162000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401" y="1114332"/>
              <a:ext cx="1620000" cy="1620000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603401" y="763703"/>
              <a:ext cx="1178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 smtClean="0"/>
                <a:t>Dr. </a:t>
              </a:r>
              <a:r>
                <a:rPr lang="nl-BE" sz="2000" dirty="0" err="1" smtClean="0"/>
                <a:t>Klimin</a:t>
              </a:r>
              <a:endParaRPr lang="nl-BE" sz="2000" dirty="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185651" y="763703"/>
              <a:ext cx="1634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 smtClean="0"/>
                <a:t>Prof. </a:t>
              </a:r>
              <a:r>
                <a:rPr lang="nl-BE" sz="2000" dirty="0" err="1" smtClean="0"/>
                <a:t>Tempere</a:t>
              </a:r>
              <a:endParaRPr lang="nl-BE" sz="2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29459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err="1" smtClean="0"/>
              <a:t>Describing</a:t>
            </a:r>
            <a:r>
              <a:rPr lang="nl-BE" sz="2800" b="1" i="1" dirty="0" smtClean="0"/>
              <a:t> </a:t>
            </a:r>
            <a:r>
              <a:rPr lang="nl-BE" sz="2800" b="1" i="1" dirty="0" err="1" smtClean="0"/>
              <a:t>vortices</a:t>
            </a:r>
            <a:r>
              <a:rPr lang="nl-BE" sz="2800" b="1" i="1" dirty="0" smtClean="0"/>
              <a:t> in the KTD </a:t>
            </a:r>
            <a:r>
              <a:rPr lang="nl-BE" sz="2800" b="1" i="1" dirty="0" err="1" smtClean="0"/>
              <a:t>effective</a:t>
            </a:r>
            <a:r>
              <a:rPr lang="nl-BE" sz="2800" b="1" i="1" dirty="0" smtClean="0"/>
              <a:t> field </a:t>
            </a:r>
            <a:r>
              <a:rPr lang="nl-BE" sz="2800" b="1" i="1" dirty="0" err="1" smtClean="0"/>
              <a:t>theory</a:t>
            </a:r>
            <a:r>
              <a:rPr lang="nl-BE" sz="2800" b="1" i="1" dirty="0" smtClean="0"/>
              <a:t/>
            </a:r>
            <a:br>
              <a:rPr lang="nl-BE" sz="2800" b="1" i="1" dirty="0" smtClean="0"/>
            </a:br>
            <a:endParaRPr lang="nl-BE" sz="2800" b="1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919671" cy="3384375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0" y="4623519"/>
            <a:ext cx="887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Dashed</a:t>
            </a:r>
            <a:r>
              <a:rPr lang="nl-BE" sz="1200" dirty="0" smtClean="0"/>
              <a:t> </a:t>
            </a:r>
            <a:r>
              <a:rPr lang="nl-BE" sz="1200" dirty="0" err="1" smtClean="0"/>
              <a:t>lines</a:t>
            </a:r>
            <a:r>
              <a:rPr lang="nl-BE" sz="1200" dirty="0" smtClean="0"/>
              <a:t>: L</a:t>
            </a:r>
            <a:r>
              <a:rPr lang="nl-BE" sz="1200" dirty="0"/>
              <a:t>. P. </a:t>
            </a:r>
            <a:r>
              <a:rPr lang="nl-BE" sz="1200" dirty="0" err="1"/>
              <a:t>Pitaevskii</a:t>
            </a:r>
            <a:r>
              <a:rPr lang="nl-BE" sz="1200" dirty="0"/>
              <a:t>, </a:t>
            </a:r>
            <a:r>
              <a:rPr lang="nl-BE" sz="1200" dirty="0" err="1"/>
              <a:t>Sov</a:t>
            </a:r>
            <a:r>
              <a:rPr lang="nl-BE" sz="1200" dirty="0"/>
              <a:t>. </a:t>
            </a:r>
            <a:r>
              <a:rPr lang="nl-BE" sz="1200" dirty="0" err="1" smtClean="0"/>
              <a:t>Phys</a:t>
            </a:r>
            <a:r>
              <a:rPr lang="nl-BE" sz="1200" dirty="0" smtClean="0"/>
              <a:t>. JETP </a:t>
            </a:r>
            <a:r>
              <a:rPr lang="nl-BE" sz="1200" b="1" dirty="0" smtClean="0"/>
              <a:t>13</a:t>
            </a:r>
            <a:r>
              <a:rPr lang="nl-BE" sz="1200" dirty="0" smtClean="0"/>
              <a:t>, 451 </a:t>
            </a:r>
            <a:r>
              <a:rPr lang="nl-BE" sz="1200" dirty="0"/>
              <a:t>(</a:t>
            </a:r>
            <a:r>
              <a:rPr lang="nl-BE" sz="1200" dirty="0" smtClean="0"/>
              <a:t>1961); </a:t>
            </a:r>
            <a:r>
              <a:rPr lang="it-IT" sz="1200" dirty="0" smtClean="0"/>
              <a:t>M</a:t>
            </a:r>
            <a:r>
              <a:rPr lang="it-IT" sz="1200" dirty="0"/>
              <a:t>. Marini, F. Pistolesi and G.C. Strinati, </a:t>
            </a:r>
            <a:r>
              <a:rPr lang="it-IT" sz="1200" dirty="0" smtClean="0"/>
              <a:t>Eur</a:t>
            </a:r>
            <a:r>
              <a:rPr lang="it-IT" sz="1200" dirty="0"/>
              <a:t>. Phys. J. B </a:t>
            </a:r>
            <a:r>
              <a:rPr lang="it-IT" sz="1200" b="1" dirty="0"/>
              <a:t>1</a:t>
            </a:r>
            <a:r>
              <a:rPr lang="it-IT" sz="1200" dirty="0"/>
              <a:t>,151 (1998</a:t>
            </a:r>
            <a:r>
              <a:rPr lang="it-IT" sz="1200" dirty="0" smtClean="0"/>
              <a:t>). </a:t>
            </a:r>
          </a:p>
          <a:p>
            <a:r>
              <a:rPr lang="it-IT" sz="1200" dirty="0" smtClean="0"/>
              <a:t>Full line: N. Verhelst, S.N. Klimin, J.T. arXiv</a:t>
            </a:r>
            <a:r>
              <a:rPr lang="it-IT" sz="1200" dirty="0"/>
              <a:t>: </a:t>
            </a:r>
            <a:r>
              <a:rPr lang="it-IT" sz="1200" dirty="0" smtClean="0"/>
              <a:t>1603.02523 ; results in argreement with Palestrini and Strinati, Phys. Rev. </a:t>
            </a:r>
            <a:r>
              <a:rPr lang="it-IT" sz="1200" dirty="0"/>
              <a:t>B </a:t>
            </a:r>
            <a:r>
              <a:rPr lang="it-IT" sz="1200" b="1" dirty="0"/>
              <a:t>89</a:t>
            </a:r>
            <a:r>
              <a:rPr lang="it-IT" sz="1200" dirty="0"/>
              <a:t>, 224508 (2014</a:t>
            </a:r>
            <a:r>
              <a:rPr lang="it-IT" sz="1200" dirty="0" smtClean="0"/>
              <a:t>).</a:t>
            </a:r>
            <a:endParaRPr lang="nl-BE" sz="1200" dirty="0" smtClean="0"/>
          </a:p>
        </p:txBody>
      </p:sp>
      <p:pic>
        <p:nvPicPr>
          <p:cNvPr id="14" name="Afbeelding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99" y="1556791"/>
            <a:ext cx="4058397" cy="1296144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5027175" y="3297757"/>
            <a:ext cx="3558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With</a:t>
            </a:r>
            <a:r>
              <a:rPr lang="nl-BE" dirty="0" smtClean="0"/>
              <a:t>:</a:t>
            </a:r>
          </a:p>
          <a:p>
            <a:r>
              <a:rPr lang="nl-BE" dirty="0" err="1" smtClean="0"/>
              <a:t>Superfluid</a:t>
            </a:r>
            <a:r>
              <a:rPr lang="nl-BE" dirty="0" smtClean="0"/>
              <a:t> </a:t>
            </a:r>
            <a:r>
              <a:rPr lang="nl-BE" dirty="0" err="1" smtClean="0"/>
              <a:t>density</a:t>
            </a:r>
            <a:r>
              <a:rPr lang="nl-BE" dirty="0" smtClean="0"/>
              <a:t> </a:t>
            </a:r>
            <a:r>
              <a:rPr lang="el-GR" dirty="0" smtClean="0">
                <a:latin typeface="Calibri" panose="020F0502020204030204" pitchFamily="34" charset="0"/>
              </a:rPr>
              <a:t>ρ</a:t>
            </a:r>
            <a:r>
              <a:rPr lang="nl-BE" baseline="-25000" dirty="0" err="1" smtClean="0">
                <a:latin typeface="Calibri" panose="020F0502020204030204" pitchFamily="34" charset="0"/>
              </a:rPr>
              <a:t>sf</a:t>
            </a:r>
            <a:endParaRPr lang="nl-BE" dirty="0" smtClean="0"/>
          </a:p>
          <a:p>
            <a:r>
              <a:rPr lang="nl-BE" dirty="0" smtClean="0"/>
              <a:t>Free energy </a:t>
            </a:r>
            <a:r>
              <a:rPr lang="nl-BE" dirty="0" err="1" smtClean="0"/>
              <a:t>to</a:t>
            </a:r>
            <a:r>
              <a:rPr lang="nl-BE" dirty="0" smtClean="0"/>
              <a:t> make a </a:t>
            </a:r>
            <a:r>
              <a:rPr lang="nl-BE" dirty="0" err="1" smtClean="0"/>
              <a:t>vortex</a:t>
            </a:r>
            <a:r>
              <a:rPr lang="nl-BE" dirty="0" smtClean="0"/>
              <a:t> </a:t>
            </a:r>
            <a:r>
              <a:rPr lang="nl-BE" dirty="0" err="1" smtClean="0"/>
              <a:t>core</a:t>
            </a:r>
            <a:r>
              <a:rPr lang="nl-BE" dirty="0" smtClean="0"/>
              <a:t> A</a:t>
            </a:r>
            <a:endParaRPr lang="nl-BE" dirty="0"/>
          </a:p>
        </p:txBody>
      </p:sp>
      <p:sp>
        <p:nvSpPr>
          <p:cNvPr id="20" name="Tekstvak 19"/>
          <p:cNvSpPr txBox="1"/>
          <p:nvPr/>
        </p:nvSpPr>
        <p:spPr>
          <a:xfrm>
            <a:off x="251520" y="836712"/>
            <a:ext cx="357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Using the </a:t>
            </a:r>
            <a:r>
              <a:rPr lang="nl-BE" dirty="0" err="1" smtClean="0"/>
              <a:t>variational</a:t>
            </a:r>
            <a:r>
              <a:rPr lang="nl-BE" dirty="0" smtClean="0"/>
              <a:t> model we </a:t>
            </a:r>
            <a:r>
              <a:rPr lang="nl-BE" dirty="0" err="1" smtClean="0"/>
              <a:t>find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35496" y="5373216"/>
            <a:ext cx="499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Also</a:t>
            </a:r>
            <a:r>
              <a:rPr lang="nl-BE" dirty="0" smtClean="0"/>
              <a:t> in </a:t>
            </a:r>
            <a:r>
              <a:rPr lang="nl-BE" dirty="0" err="1" smtClean="0"/>
              <a:t>good</a:t>
            </a:r>
            <a:r>
              <a:rPr lang="nl-BE" dirty="0" smtClean="0"/>
              <a:t> agreement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BdG</a:t>
            </a:r>
            <a:r>
              <a:rPr lang="nl-BE" dirty="0" smtClean="0"/>
              <a:t> </a:t>
            </a:r>
            <a:r>
              <a:rPr lang="nl-BE" dirty="0" err="1" smtClean="0"/>
              <a:t>theory</a:t>
            </a:r>
            <a:r>
              <a:rPr lang="nl-BE" dirty="0" smtClean="0"/>
              <a:t> at </a:t>
            </a:r>
            <a:r>
              <a:rPr lang="nl-BE" dirty="0" err="1" smtClean="0"/>
              <a:t>finite</a:t>
            </a:r>
            <a:r>
              <a:rPr lang="nl-BE" dirty="0" smtClean="0"/>
              <a:t> T</a:t>
            </a:r>
            <a:endParaRPr lang="nl-BE" dirty="0"/>
          </a:p>
        </p:txBody>
      </p:sp>
      <p:sp>
        <p:nvSpPr>
          <p:cNvPr id="9" name="TextBox 34"/>
          <p:cNvSpPr txBox="1"/>
          <p:nvPr/>
        </p:nvSpPr>
        <p:spPr>
          <a:xfrm>
            <a:off x="35496" y="5683314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S.N. </a:t>
            </a:r>
            <a:r>
              <a:rPr lang="en-US" sz="1200" dirty="0" err="1" smtClean="0"/>
              <a:t>Klimin</a:t>
            </a:r>
            <a:r>
              <a:rPr lang="en-US" sz="1200" dirty="0" smtClean="0"/>
              <a:t>, G. Lombardi, J. </a:t>
            </a:r>
            <a:r>
              <a:rPr lang="en-US" sz="1200" dirty="0" err="1" smtClean="0"/>
              <a:t>Tempere</a:t>
            </a:r>
            <a:r>
              <a:rPr lang="en-US" sz="1200" dirty="0" smtClean="0"/>
              <a:t> and J.T. </a:t>
            </a:r>
            <a:r>
              <a:rPr lang="en-US" sz="1200" dirty="0" err="1" smtClean="0"/>
              <a:t>Devreese</a:t>
            </a:r>
            <a:r>
              <a:rPr lang="en-US" sz="1200" dirty="0"/>
              <a:t>, Eur. Phys. </a:t>
            </a:r>
            <a:r>
              <a:rPr lang="en-US" sz="1200" dirty="0" err="1"/>
              <a:t>Journ</a:t>
            </a:r>
            <a:r>
              <a:rPr lang="en-US" sz="1200" dirty="0"/>
              <a:t>. B </a:t>
            </a:r>
            <a:r>
              <a:rPr lang="en-US" sz="1200" b="1" dirty="0"/>
              <a:t>88</a:t>
            </a:r>
            <a:r>
              <a:rPr lang="en-US" sz="1200" dirty="0"/>
              <a:t>, 122 (2015</a:t>
            </a:r>
            <a:r>
              <a:rPr lang="en-US" sz="1200" dirty="0" smtClean="0"/>
              <a:t>),</a:t>
            </a:r>
          </a:p>
        </p:txBody>
      </p:sp>
    </p:spTree>
    <p:extLst>
      <p:ext uri="{BB962C8B-B14F-4D97-AF65-F5344CB8AC3E}">
        <p14:creationId xmlns="" xmlns:p14="http://schemas.microsoft.com/office/powerpoint/2010/main" val="2164384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err="1" smtClean="0"/>
              <a:t>Describing</a:t>
            </a:r>
            <a:r>
              <a:rPr lang="nl-BE" sz="2800" b="1" i="1" dirty="0" smtClean="0"/>
              <a:t> </a:t>
            </a:r>
            <a:r>
              <a:rPr lang="nl-BE" sz="2800" b="1" i="1" dirty="0" err="1" smtClean="0"/>
              <a:t>vortices</a:t>
            </a:r>
            <a:r>
              <a:rPr lang="nl-BE" sz="2800" b="1" i="1" dirty="0" smtClean="0"/>
              <a:t> in the KTD </a:t>
            </a:r>
            <a:r>
              <a:rPr lang="nl-BE" sz="2800" b="1" i="1" dirty="0" err="1" smtClean="0"/>
              <a:t>effective</a:t>
            </a:r>
            <a:r>
              <a:rPr lang="nl-BE" sz="2800" b="1" i="1" dirty="0" smtClean="0"/>
              <a:t> field </a:t>
            </a:r>
            <a:r>
              <a:rPr lang="nl-BE" sz="2800" b="1" i="1" dirty="0" err="1" smtClean="0"/>
              <a:t>theory</a:t>
            </a:r>
            <a:r>
              <a:rPr lang="nl-BE" sz="2800" b="1" i="1" dirty="0" smtClean="0"/>
              <a:t/>
            </a:r>
            <a:br>
              <a:rPr lang="nl-BE" sz="2800" b="1" i="1" dirty="0" smtClean="0"/>
            </a:br>
            <a:endParaRPr lang="nl-BE" sz="2800" b="1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251520" y="836712"/>
            <a:ext cx="476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Looking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i="1" dirty="0" smtClean="0"/>
              <a:t>exact</a:t>
            </a:r>
            <a:r>
              <a:rPr lang="nl-BE" dirty="0" smtClean="0"/>
              <a:t> </a:t>
            </a:r>
            <a:r>
              <a:rPr lang="nl-BE" dirty="0" err="1" smtClean="0"/>
              <a:t>numerical</a:t>
            </a:r>
            <a:r>
              <a:rPr lang="nl-BE" dirty="0" smtClean="0"/>
              <a:t> solution we </a:t>
            </a:r>
            <a:r>
              <a:rPr lang="nl-BE" dirty="0" err="1" smtClean="0"/>
              <a:t>find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07504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200" dirty="0"/>
              <a:t>[1] S. </a:t>
            </a:r>
            <a:r>
              <a:rPr lang="nl-BE" sz="1200" dirty="0" err="1"/>
              <a:t>Simonucci</a:t>
            </a:r>
            <a:r>
              <a:rPr lang="nl-BE" sz="1200" dirty="0"/>
              <a:t>, P. </a:t>
            </a:r>
            <a:r>
              <a:rPr lang="nl-BE" sz="1200" dirty="0" err="1"/>
              <a:t>Pieri</a:t>
            </a:r>
            <a:r>
              <a:rPr lang="nl-BE" sz="1200" dirty="0"/>
              <a:t>, G.C. </a:t>
            </a:r>
            <a:r>
              <a:rPr lang="nl-BE" sz="1200" dirty="0" err="1"/>
              <a:t>Strinati</a:t>
            </a:r>
            <a:r>
              <a:rPr lang="nl-BE" sz="1200" dirty="0"/>
              <a:t>, </a:t>
            </a:r>
            <a:r>
              <a:rPr lang="nl-BE" sz="1200" dirty="0" err="1"/>
              <a:t>Phys</a:t>
            </a:r>
            <a:r>
              <a:rPr lang="nl-BE" sz="1200" dirty="0"/>
              <a:t>. </a:t>
            </a:r>
            <a:r>
              <a:rPr lang="nl-BE" sz="1200" dirty="0" err="1"/>
              <a:t>Rev</a:t>
            </a:r>
            <a:r>
              <a:rPr lang="nl-BE" sz="1200" dirty="0"/>
              <a:t>. B </a:t>
            </a:r>
            <a:r>
              <a:rPr lang="nl-BE" sz="1200" b="1" dirty="0"/>
              <a:t>87</a:t>
            </a:r>
            <a:r>
              <a:rPr lang="nl-BE" sz="1200" dirty="0"/>
              <a:t>, 214507 (2013). </a:t>
            </a:r>
          </a:p>
          <a:p>
            <a:r>
              <a:rPr lang="it-IT" sz="1200" dirty="0"/>
              <a:t>Our results: N. Verhelst, S.N. Klimin, J.T. arXiv: 1603.02523</a:t>
            </a:r>
            <a:endParaRPr lang="nl-BE" sz="1200" dirty="0"/>
          </a:p>
        </p:txBody>
      </p:sp>
      <p:grpSp>
        <p:nvGrpSpPr>
          <p:cNvPr id="5" name="Groep 4"/>
          <p:cNvGrpSpPr/>
          <p:nvPr/>
        </p:nvGrpSpPr>
        <p:grpSpPr>
          <a:xfrm>
            <a:off x="280988" y="1340768"/>
            <a:ext cx="8582025" cy="3260738"/>
            <a:chOff x="245443" y="1340768"/>
            <a:chExt cx="8582025" cy="326073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3" y="1421731"/>
              <a:ext cx="4096639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968" y="1340768"/>
              <a:ext cx="4552500" cy="326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kstvak 5"/>
          <p:cNvSpPr txBox="1"/>
          <p:nvPr/>
        </p:nvSpPr>
        <p:spPr>
          <a:xfrm>
            <a:off x="467544" y="4601506"/>
            <a:ext cx="835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BdG</a:t>
            </a:r>
            <a:r>
              <a:rPr lang="nl-BE" sz="1400" baseline="30000" dirty="0" smtClean="0"/>
              <a:t>[1]</a:t>
            </a:r>
            <a:r>
              <a:rPr lang="nl-BE" sz="1400" dirty="0" smtClean="0"/>
              <a:t> </a:t>
            </a:r>
            <a:r>
              <a:rPr lang="nl-BE" sz="1400" dirty="0" err="1" smtClean="0"/>
              <a:t>finds</a:t>
            </a:r>
            <a:r>
              <a:rPr lang="nl-BE" sz="1400" dirty="0" smtClean="0"/>
              <a:t> </a:t>
            </a:r>
            <a:r>
              <a:rPr lang="nl-BE" sz="1400" dirty="0" err="1" smtClean="0"/>
              <a:t>oscillations</a:t>
            </a:r>
            <a:r>
              <a:rPr lang="nl-BE" sz="1400" dirty="0" smtClean="0"/>
              <a:t> </a:t>
            </a:r>
            <a:r>
              <a:rPr lang="nl-BE" sz="1400" dirty="0" err="1" smtClean="0"/>
              <a:t>around</a:t>
            </a:r>
            <a:r>
              <a:rPr lang="nl-BE" sz="1400" dirty="0" smtClean="0"/>
              <a:t> a </a:t>
            </a:r>
            <a:r>
              <a:rPr lang="nl-BE" sz="1400" dirty="0" err="1" smtClean="0"/>
              <a:t>tanh</a:t>
            </a:r>
            <a:r>
              <a:rPr lang="nl-BE" sz="1400" dirty="0" smtClean="0"/>
              <a:t> profile in low-T, </a:t>
            </a:r>
            <a:r>
              <a:rPr lang="nl-BE" sz="1400" dirty="0" err="1" smtClean="0"/>
              <a:t>deep</a:t>
            </a:r>
            <a:r>
              <a:rPr lang="nl-BE" sz="1400" dirty="0" smtClean="0"/>
              <a:t> BCS regime – </a:t>
            </a:r>
            <a:r>
              <a:rPr lang="nl-BE" sz="1400" dirty="0" err="1" smtClean="0"/>
              <a:t>here</a:t>
            </a:r>
            <a:r>
              <a:rPr lang="nl-BE" sz="1400" dirty="0" smtClean="0"/>
              <a:t> </a:t>
            </a:r>
            <a:r>
              <a:rPr lang="nl-BE" sz="1400" dirty="0" err="1" smtClean="0"/>
              <a:t>this</a:t>
            </a:r>
            <a:r>
              <a:rPr lang="nl-BE" sz="1400" dirty="0" smtClean="0"/>
              <a:t> is never </a:t>
            </a:r>
            <a:r>
              <a:rPr lang="nl-BE" sz="1400" dirty="0" err="1" smtClean="0"/>
              <a:t>observed</a:t>
            </a:r>
            <a:r>
              <a:rPr lang="nl-BE" sz="1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32609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err="1" smtClean="0"/>
              <a:t>Describing</a:t>
            </a:r>
            <a:r>
              <a:rPr lang="nl-BE" sz="2800" b="1" i="1" dirty="0" smtClean="0"/>
              <a:t> </a:t>
            </a:r>
            <a:r>
              <a:rPr lang="nl-BE" sz="2800" b="1" i="1" dirty="0" err="1" smtClean="0"/>
              <a:t>vortices</a:t>
            </a:r>
            <a:r>
              <a:rPr lang="nl-BE" sz="2800" b="1" i="1" dirty="0" smtClean="0"/>
              <a:t> in the KTD </a:t>
            </a:r>
            <a:r>
              <a:rPr lang="nl-BE" sz="2800" b="1" i="1" dirty="0" err="1" smtClean="0"/>
              <a:t>effective</a:t>
            </a:r>
            <a:r>
              <a:rPr lang="nl-BE" sz="2800" b="1" i="1" dirty="0" smtClean="0"/>
              <a:t> field </a:t>
            </a:r>
            <a:r>
              <a:rPr lang="nl-BE" sz="2800" b="1" i="1" dirty="0" err="1" smtClean="0"/>
              <a:t>theory</a:t>
            </a:r>
            <a:r>
              <a:rPr lang="nl-BE" sz="2800" b="1" i="1" dirty="0" smtClean="0"/>
              <a:t/>
            </a:r>
            <a:br>
              <a:rPr lang="nl-BE" sz="2800" b="1" i="1" dirty="0" smtClean="0"/>
            </a:br>
            <a:endParaRPr lang="nl-BE" sz="2800" b="1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251520" y="836712"/>
            <a:ext cx="476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Looking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i="1" dirty="0" smtClean="0"/>
              <a:t>exact</a:t>
            </a:r>
            <a:r>
              <a:rPr lang="nl-BE" dirty="0" smtClean="0"/>
              <a:t> </a:t>
            </a:r>
            <a:r>
              <a:rPr lang="nl-BE" dirty="0" err="1" smtClean="0"/>
              <a:t>numerical</a:t>
            </a:r>
            <a:r>
              <a:rPr lang="nl-BE" dirty="0" smtClean="0"/>
              <a:t> solution we </a:t>
            </a:r>
            <a:r>
              <a:rPr lang="nl-BE" dirty="0" err="1" smtClean="0"/>
              <a:t>find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07504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200" dirty="0"/>
              <a:t>[1] S. </a:t>
            </a:r>
            <a:r>
              <a:rPr lang="nl-BE" sz="1200" dirty="0" err="1"/>
              <a:t>Simonucci</a:t>
            </a:r>
            <a:r>
              <a:rPr lang="nl-BE" sz="1200" dirty="0"/>
              <a:t>, P. </a:t>
            </a:r>
            <a:r>
              <a:rPr lang="nl-BE" sz="1200" dirty="0" err="1"/>
              <a:t>Pieri</a:t>
            </a:r>
            <a:r>
              <a:rPr lang="nl-BE" sz="1200" dirty="0"/>
              <a:t>, G.C. </a:t>
            </a:r>
            <a:r>
              <a:rPr lang="nl-BE" sz="1200" dirty="0" err="1"/>
              <a:t>Strinati</a:t>
            </a:r>
            <a:r>
              <a:rPr lang="nl-BE" sz="1200" dirty="0"/>
              <a:t>, </a:t>
            </a:r>
            <a:r>
              <a:rPr lang="nl-BE" sz="1200" dirty="0" err="1"/>
              <a:t>Phys</a:t>
            </a:r>
            <a:r>
              <a:rPr lang="nl-BE" sz="1200" dirty="0"/>
              <a:t>. </a:t>
            </a:r>
            <a:r>
              <a:rPr lang="nl-BE" sz="1200" dirty="0" err="1"/>
              <a:t>Rev</a:t>
            </a:r>
            <a:r>
              <a:rPr lang="nl-BE" sz="1200" dirty="0"/>
              <a:t>. B </a:t>
            </a:r>
            <a:r>
              <a:rPr lang="nl-BE" sz="1200" b="1" dirty="0"/>
              <a:t>87</a:t>
            </a:r>
            <a:r>
              <a:rPr lang="nl-BE" sz="1200" dirty="0"/>
              <a:t>, 214507 (2013). </a:t>
            </a:r>
          </a:p>
          <a:p>
            <a:r>
              <a:rPr lang="it-IT" sz="1200" dirty="0"/>
              <a:t>Our results: N. Verhelst, S.N. Klimin, J.T. arXiv: 1603.02523</a:t>
            </a:r>
            <a:endParaRPr lang="nl-BE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4601506"/>
            <a:ext cx="8359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BdG</a:t>
            </a:r>
            <a:r>
              <a:rPr lang="nl-BE" sz="1400" baseline="30000" dirty="0" smtClean="0"/>
              <a:t>[1]</a:t>
            </a:r>
            <a:r>
              <a:rPr lang="nl-BE" sz="1400" dirty="0" smtClean="0"/>
              <a:t> </a:t>
            </a:r>
            <a:r>
              <a:rPr lang="nl-BE" sz="1400" dirty="0" err="1" smtClean="0"/>
              <a:t>finds</a:t>
            </a:r>
            <a:r>
              <a:rPr lang="nl-BE" sz="1400" dirty="0" smtClean="0"/>
              <a:t> </a:t>
            </a:r>
            <a:r>
              <a:rPr lang="nl-BE" sz="1400" dirty="0" err="1" smtClean="0"/>
              <a:t>oscillations</a:t>
            </a:r>
            <a:r>
              <a:rPr lang="nl-BE" sz="1400" dirty="0" smtClean="0"/>
              <a:t> </a:t>
            </a:r>
            <a:r>
              <a:rPr lang="nl-BE" sz="1400" dirty="0" err="1" smtClean="0"/>
              <a:t>around</a:t>
            </a:r>
            <a:r>
              <a:rPr lang="nl-BE" sz="1400" dirty="0" smtClean="0"/>
              <a:t> a </a:t>
            </a:r>
            <a:r>
              <a:rPr lang="nl-BE" sz="1400" dirty="0" err="1" smtClean="0"/>
              <a:t>tanh</a:t>
            </a:r>
            <a:r>
              <a:rPr lang="nl-BE" sz="1400" dirty="0" smtClean="0"/>
              <a:t> profile in low-T, </a:t>
            </a:r>
            <a:r>
              <a:rPr lang="nl-BE" sz="1400" dirty="0" err="1" smtClean="0"/>
              <a:t>deep</a:t>
            </a:r>
            <a:r>
              <a:rPr lang="nl-BE" sz="1400" dirty="0" smtClean="0"/>
              <a:t> BCS regime – </a:t>
            </a:r>
            <a:r>
              <a:rPr lang="nl-BE" sz="1400" dirty="0" err="1" smtClean="0"/>
              <a:t>here</a:t>
            </a:r>
            <a:r>
              <a:rPr lang="nl-BE" sz="1400" dirty="0" smtClean="0"/>
              <a:t> </a:t>
            </a:r>
            <a:r>
              <a:rPr lang="nl-BE" sz="1400" dirty="0" err="1" smtClean="0"/>
              <a:t>this</a:t>
            </a:r>
            <a:r>
              <a:rPr lang="nl-BE" sz="1400" dirty="0" smtClean="0"/>
              <a:t> is never </a:t>
            </a:r>
            <a:r>
              <a:rPr lang="nl-BE" sz="1400" dirty="0" err="1" smtClean="0"/>
              <a:t>observed</a:t>
            </a:r>
            <a:r>
              <a:rPr lang="nl-BE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Imbalance</a:t>
            </a:r>
            <a:r>
              <a:rPr lang="nl-BE" sz="1400" dirty="0" smtClean="0"/>
              <a:t> </a:t>
            </a:r>
            <a:r>
              <a:rPr lang="nl-BE" sz="1400" dirty="0" err="1" smtClean="0"/>
              <a:t>increases</a:t>
            </a:r>
            <a:r>
              <a:rPr lang="nl-BE" sz="1400" dirty="0" smtClean="0"/>
              <a:t> the </a:t>
            </a:r>
            <a:r>
              <a:rPr lang="nl-BE" sz="1400" dirty="0" err="1" smtClean="0"/>
              <a:t>deviation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a </a:t>
            </a:r>
            <a:r>
              <a:rPr lang="nl-BE" sz="1400" dirty="0" err="1" smtClean="0"/>
              <a:t>hyperbolic</a:t>
            </a:r>
            <a:r>
              <a:rPr lang="nl-BE" sz="1400" dirty="0" smtClean="0"/>
              <a:t>-tangent form, </a:t>
            </a:r>
            <a:r>
              <a:rPr lang="nl-BE" sz="1400" dirty="0" err="1" smtClean="0"/>
              <a:t>especially</a:t>
            </a:r>
            <a:r>
              <a:rPr lang="nl-BE" sz="1400" dirty="0" smtClean="0"/>
              <a:t> on the BCS side (</a:t>
            </a:r>
            <a:r>
              <a:rPr lang="nl-BE" sz="1400" dirty="0" err="1" smtClean="0"/>
              <a:t>nearing</a:t>
            </a:r>
            <a:r>
              <a:rPr lang="nl-BE" sz="1400" dirty="0" smtClean="0"/>
              <a:t> the Clogston limit). </a:t>
            </a:r>
            <a:r>
              <a:rPr lang="nl-BE" sz="1400" dirty="0" err="1" smtClean="0"/>
              <a:t>Note</a:t>
            </a:r>
            <a:r>
              <a:rPr lang="nl-BE" sz="1400" dirty="0" smtClean="0"/>
              <a:t> </a:t>
            </a:r>
            <a:r>
              <a:rPr lang="nl-BE" sz="1400" dirty="0" err="1" smtClean="0"/>
              <a:t>that</a:t>
            </a:r>
            <a:r>
              <a:rPr lang="nl-BE" sz="1400" dirty="0" smtClean="0"/>
              <a:t> </a:t>
            </a:r>
            <a:r>
              <a:rPr lang="nl-BE" sz="1400" dirty="0" err="1" smtClean="0"/>
              <a:t>imbalance</a:t>
            </a:r>
            <a:r>
              <a:rPr lang="nl-BE" sz="1400" dirty="0" smtClean="0"/>
              <a:t> </a:t>
            </a:r>
            <a:r>
              <a:rPr lang="nl-BE" sz="1400" dirty="0" err="1" smtClean="0"/>
              <a:t>will</a:t>
            </a:r>
            <a:r>
              <a:rPr lang="nl-BE" sz="1400" dirty="0" smtClean="0"/>
              <a:t> </a:t>
            </a:r>
            <a:r>
              <a:rPr lang="nl-BE" sz="1400" i="1" dirty="0" err="1" smtClean="0"/>
              <a:t>always</a:t>
            </a:r>
            <a:r>
              <a:rPr lang="nl-BE" sz="1400" dirty="0" smtClean="0"/>
              <a:t> </a:t>
            </a:r>
            <a:r>
              <a:rPr lang="nl-BE" sz="1400" dirty="0" err="1" smtClean="0"/>
              <a:t>increase</a:t>
            </a:r>
            <a:r>
              <a:rPr lang="nl-BE" sz="1400" dirty="0" smtClean="0"/>
              <a:t> the </a:t>
            </a:r>
            <a:r>
              <a:rPr lang="nl-BE" sz="1400" dirty="0" err="1" smtClean="0"/>
              <a:t>vortex</a:t>
            </a:r>
            <a:r>
              <a:rPr lang="nl-BE" sz="1400" dirty="0" smtClean="0"/>
              <a:t> core </a:t>
            </a:r>
            <a:r>
              <a:rPr lang="nl-BE" sz="1400" dirty="0" err="1" smtClean="0"/>
              <a:t>size</a:t>
            </a:r>
            <a:r>
              <a:rPr lang="nl-BE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Comparison</a:t>
            </a:r>
            <a:r>
              <a:rPr lang="nl-BE" sz="1400" dirty="0" smtClean="0"/>
              <a:t> </a:t>
            </a:r>
            <a:r>
              <a:rPr lang="nl-BE" sz="1400" dirty="0" err="1" smtClean="0"/>
              <a:t>with</a:t>
            </a:r>
            <a:r>
              <a:rPr lang="nl-BE" sz="1400" dirty="0" smtClean="0"/>
              <a:t> </a:t>
            </a:r>
            <a:r>
              <a:rPr lang="nl-BE" sz="1400" dirty="0" err="1" smtClean="0"/>
              <a:t>numerical</a:t>
            </a:r>
            <a:r>
              <a:rPr lang="nl-BE" sz="1400" dirty="0" smtClean="0"/>
              <a:t> </a:t>
            </a:r>
            <a:r>
              <a:rPr lang="nl-BE" sz="1400" dirty="0" err="1" smtClean="0"/>
              <a:t>solution</a:t>
            </a:r>
            <a:r>
              <a:rPr lang="nl-BE" sz="1400" dirty="0" smtClean="0"/>
              <a:t> </a:t>
            </a:r>
            <a:r>
              <a:rPr lang="nl-BE" sz="1400" dirty="0" err="1" smtClean="0"/>
              <a:t>yields</a:t>
            </a:r>
            <a:r>
              <a:rPr lang="nl-BE" sz="1400" dirty="0" smtClean="0"/>
              <a:t> </a:t>
            </a:r>
            <a:r>
              <a:rPr lang="nl-BE" sz="1400" dirty="0" err="1" smtClean="0"/>
              <a:t>an</a:t>
            </a:r>
            <a:r>
              <a:rPr lang="nl-BE" sz="1400" dirty="0" smtClean="0"/>
              <a:t> </a:t>
            </a:r>
            <a:r>
              <a:rPr lang="nl-BE" sz="1400" dirty="0" err="1" smtClean="0"/>
              <a:t>error</a:t>
            </a:r>
            <a:r>
              <a:rPr lang="nl-BE" sz="1400" dirty="0" smtClean="0"/>
              <a:t> bar </a:t>
            </a:r>
            <a:r>
              <a:rPr lang="nl-BE" sz="1400" dirty="0" err="1" smtClean="0"/>
              <a:t>on</a:t>
            </a:r>
            <a:r>
              <a:rPr lang="nl-BE" sz="1400" dirty="0" smtClean="0"/>
              <a:t> the </a:t>
            </a:r>
            <a:r>
              <a:rPr lang="nl-BE" sz="1400" dirty="0" err="1" smtClean="0"/>
              <a:t>value</a:t>
            </a:r>
            <a:r>
              <a:rPr lang="nl-BE" sz="1400" dirty="0" smtClean="0"/>
              <a:t> of the free </a:t>
            </a:r>
            <a:r>
              <a:rPr lang="nl-BE" sz="1400" dirty="0" err="1" smtClean="0"/>
              <a:t>energy</a:t>
            </a:r>
            <a:endParaRPr lang="nl-BE" sz="1400" dirty="0"/>
          </a:p>
        </p:txBody>
      </p:sp>
      <p:grpSp>
        <p:nvGrpSpPr>
          <p:cNvPr id="2" name="Groep 1"/>
          <p:cNvGrpSpPr/>
          <p:nvPr/>
        </p:nvGrpSpPr>
        <p:grpSpPr>
          <a:xfrm>
            <a:off x="209914" y="1340768"/>
            <a:ext cx="8724172" cy="3215467"/>
            <a:chOff x="285031" y="1423208"/>
            <a:chExt cx="8424861" cy="3105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396" y="1423208"/>
              <a:ext cx="4371496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2"/>
            <p:cNvGrpSpPr/>
            <p:nvPr/>
          </p:nvGrpSpPr>
          <p:grpSpPr>
            <a:xfrm>
              <a:off x="285031" y="1494646"/>
              <a:ext cx="4074826" cy="2833686"/>
              <a:chOff x="614364" y="900114"/>
              <a:chExt cx="4074826" cy="2833686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364" y="900114"/>
                <a:ext cx="4074826" cy="2833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9514" y="1257300"/>
                <a:ext cx="720040" cy="795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271585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smtClean="0"/>
              <a:t>In </a:t>
            </a:r>
            <a:r>
              <a:rPr lang="nl-BE" sz="2800" b="1" i="1" dirty="0" err="1" smtClean="0"/>
              <a:t>conclusion</a:t>
            </a:r>
            <a:r>
              <a:rPr lang="nl-BE" sz="2800" b="1" i="1" dirty="0" smtClean="0"/>
              <a:t/>
            </a:r>
            <a:br>
              <a:rPr lang="nl-BE" sz="2800" b="1" i="1" dirty="0" smtClean="0"/>
            </a:br>
            <a:endParaRPr lang="nl-BE" sz="2800" b="1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539552" y="124262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The </a:t>
            </a:r>
            <a:r>
              <a:rPr lang="nl-BE" dirty="0" err="1" smtClean="0"/>
              <a:t>hyperbolic</a:t>
            </a:r>
            <a:r>
              <a:rPr lang="nl-BE" dirty="0" smtClean="0"/>
              <a:t> tangent </a:t>
            </a:r>
            <a:r>
              <a:rPr lang="nl-BE" dirty="0" err="1" smtClean="0"/>
              <a:t>gives</a:t>
            </a:r>
            <a:r>
              <a:rPr lang="nl-BE" dirty="0" smtClean="0"/>
              <a:t> a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estimate</a:t>
            </a:r>
            <a:r>
              <a:rPr lang="nl-BE" dirty="0" smtClean="0"/>
              <a:t> of the real </a:t>
            </a:r>
            <a:r>
              <a:rPr lang="nl-BE" dirty="0" err="1" smtClean="0"/>
              <a:t>structure</a:t>
            </a:r>
            <a:r>
              <a:rPr lang="nl-BE" dirty="0" smtClean="0"/>
              <a:t>, </a:t>
            </a:r>
            <a:r>
              <a:rPr lang="nl-BE" dirty="0" err="1" smtClean="0"/>
              <a:t>except</a:t>
            </a:r>
            <a:r>
              <a:rPr lang="nl-BE" dirty="0" smtClean="0"/>
              <a:t> </a:t>
            </a:r>
            <a:r>
              <a:rPr lang="nl-BE" dirty="0" err="1" smtClean="0"/>
              <a:t>around</a:t>
            </a:r>
            <a:r>
              <a:rPr lang="nl-BE" dirty="0" smtClean="0"/>
              <a:t> the Clogston 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Imbalance</a:t>
            </a:r>
            <a:r>
              <a:rPr lang="nl-BE" dirty="0" smtClean="0"/>
              <a:t> </a:t>
            </a:r>
            <a:r>
              <a:rPr lang="nl-BE" dirty="0" err="1" smtClean="0"/>
              <a:t>increases</a:t>
            </a:r>
            <a:r>
              <a:rPr lang="nl-BE" dirty="0" smtClean="0"/>
              <a:t> </a:t>
            </a:r>
            <a:r>
              <a:rPr lang="nl-BE" dirty="0" err="1" smtClean="0"/>
              <a:t>healing</a:t>
            </a:r>
            <a:r>
              <a:rPr lang="nl-BE" dirty="0" smtClean="0"/>
              <a:t> </a:t>
            </a:r>
            <a:r>
              <a:rPr lang="nl-BE" dirty="0" err="1" smtClean="0"/>
              <a:t>length</a:t>
            </a:r>
            <a:r>
              <a:rPr lang="nl-BE" dirty="0" smtClean="0"/>
              <a:t> of the </a:t>
            </a:r>
            <a:r>
              <a:rPr lang="nl-BE" dirty="0" err="1" smtClean="0"/>
              <a:t>vortex</a:t>
            </a:r>
            <a:r>
              <a:rPr lang="nl-B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The error on the energy is </a:t>
            </a:r>
            <a:r>
              <a:rPr lang="nl-BE" dirty="0" err="1" smtClean="0"/>
              <a:t>around</a:t>
            </a:r>
            <a:r>
              <a:rPr lang="nl-BE" dirty="0" smtClean="0"/>
              <a:t> 0,5%-1%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hyperbolic</a:t>
            </a:r>
            <a:r>
              <a:rPr lang="nl-BE" dirty="0" smtClean="0"/>
              <a:t> tangent.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797403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smtClean="0"/>
              <a:t>For next </a:t>
            </a:r>
            <a:r>
              <a:rPr lang="nl-BE" sz="2800" b="1" i="1" dirty="0" err="1" smtClean="0"/>
              <a:t>year’s</a:t>
            </a:r>
            <a:r>
              <a:rPr lang="nl-BE" sz="2800" b="1" i="1" dirty="0" smtClean="0"/>
              <a:t> BPS meeting!</a:t>
            </a:r>
            <a:br>
              <a:rPr lang="nl-BE" sz="2800" b="1" i="1" dirty="0" smtClean="0"/>
            </a:br>
            <a:endParaRPr lang="nl-BE" sz="2800" b="1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539552" y="124262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Vortex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r>
              <a:rPr lang="nl-BE" dirty="0" smtClean="0"/>
              <a:t> </a:t>
            </a:r>
            <a:r>
              <a:rPr lang="nl-BE" dirty="0" err="1" smtClean="0"/>
              <a:t>itself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measurable</a:t>
            </a:r>
            <a:endParaRPr lang="nl-B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Solution: </a:t>
            </a:r>
            <a:r>
              <a:rPr lang="nl-BE" dirty="0" err="1" smtClean="0"/>
              <a:t>either</a:t>
            </a:r>
            <a:r>
              <a:rPr lang="nl-BE" dirty="0" smtClean="0"/>
              <a:t> </a:t>
            </a:r>
            <a:r>
              <a:rPr lang="nl-BE" dirty="0" err="1" smtClean="0"/>
              <a:t>count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of </a:t>
            </a:r>
            <a:r>
              <a:rPr lang="nl-BE" dirty="0" err="1" smtClean="0"/>
              <a:t>vortices</a:t>
            </a:r>
            <a:r>
              <a:rPr lang="nl-BE" dirty="0" smtClean="0"/>
              <a:t> or look at </a:t>
            </a:r>
            <a:r>
              <a:rPr lang="nl-BE" dirty="0" err="1" smtClean="0"/>
              <a:t>structure</a:t>
            </a:r>
            <a:r>
              <a:rPr lang="nl-BE" dirty="0" smtClean="0"/>
              <a:t> of </a:t>
            </a:r>
            <a:r>
              <a:rPr lang="nl-BE" dirty="0" err="1" smtClean="0"/>
              <a:t>vortex</a:t>
            </a:r>
            <a:r>
              <a:rPr lang="nl-BE" dirty="0" smtClean="0"/>
              <a:t> </a:t>
            </a:r>
            <a:r>
              <a:rPr lang="nl-BE" dirty="0" err="1" smtClean="0"/>
              <a:t>lattice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Theoretical</a:t>
            </a:r>
            <a:r>
              <a:rPr lang="nl-BE" dirty="0" smtClean="0"/>
              <a:t> </a:t>
            </a:r>
            <a:r>
              <a:rPr lang="nl-BE" dirty="0" err="1" smtClean="0"/>
              <a:t>challenges</a:t>
            </a:r>
            <a:r>
              <a:rPr lang="nl-BE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Determine</a:t>
            </a:r>
            <a:r>
              <a:rPr lang="nl-BE" dirty="0" smtClean="0"/>
              <a:t> </a:t>
            </a:r>
            <a:r>
              <a:rPr lang="nl-BE" dirty="0" err="1" smtClean="0"/>
              <a:t>intervortex</a:t>
            </a:r>
            <a:r>
              <a:rPr lang="nl-BE" dirty="0" smtClean="0"/>
              <a:t> </a:t>
            </a:r>
            <a:r>
              <a:rPr lang="nl-BE" dirty="0" err="1" smtClean="0"/>
              <a:t>potential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KTD </a:t>
            </a:r>
            <a:r>
              <a:rPr lang="nl-BE" dirty="0" err="1" smtClean="0"/>
              <a:t>theory</a:t>
            </a:r>
            <a:endParaRPr lang="nl-B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Derive</a:t>
            </a:r>
            <a:r>
              <a:rPr lang="nl-BE" dirty="0" smtClean="0"/>
              <a:t> the </a:t>
            </a:r>
            <a:r>
              <a:rPr lang="nl-BE" dirty="0" err="1" smtClean="0"/>
              <a:t>possible</a:t>
            </a:r>
            <a:r>
              <a:rPr lang="nl-BE" dirty="0" smtClean="0"/>
              <a:t> equilibrium </a:t>
            </a:r>
            <a:r>
              <a:rPr lang="nl-BE" dirty="0" err="1" smtClean="0"/>
              <a:t>configurations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78266"/>
            <a:ext cx="3505200" cy="1816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057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err="1" smtClean="0"/>
              <a:t>Other</a:t>
            </a:r>
            <a:r>
              <a:rPr lang="nl-BE" sz="2800" b="1" i="1" dirty="0" smtClean="0"/>
              <a:t> </a:t>
            </a:r>
            <a:r>
              <a:rPr lang="nl-BE" sz="2800" b="1" i="1" dirty="0" err="1" smtClean="0"/>
              <a:t>interesting</a:t>
            </a:r>
            <a:r>
              <a:rPr lang="nl-BE" sz="2800" b="1" i="1" dirty="0" smtClean="0"/>
              <a:t> KTD research</a:t>
            </a:r>
            <a:br>
              <a:rPr lang="nl-BE" sz="2800" b="1" i="1" dirty="0" smtClean="0"/>
            </a:br>
            <a:endParaRPr lang="nl-BE" sz="2800" b="1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251520" y="124262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b="1" dirty="0" err="1" smtClean="0"/>
              <a:t>Solitons</a:t>
            </a:r>
            <a:endParaRPr lang="nl-BE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i="1" dirty="0" smtClean="0"/>
              <a:t>See: </a:t>
            </a:r>
            <a:r>
              <a:rPr lang="nl-BE" i="1" u="sng" dirty="0" err="1" smtClean="0"/>
              <a:t>lecture</a:t>
            </a:r>
            <a:r>
              <a:rPr lang="nl-BE" i="1" dirty="0" smtClean="0"/>
              <a:t> “</a:t>
            </a:r>
            <a:r>
              <a:rPr lang="nl-BE" i="1" dirty="0" err="1" smtClean="0"/>
              <a:t>Soliton-core</a:t>
            </a:r>
            <a:r>
              <a:rPr lang="nl-BE" i="1" dirty="0" smtClean="0"/>
              <a:t> </a:t>
            </a:r>
            <a:r>
              <a:rPr lang="nl-BE" i="1" dirty="0" err="1" smtClean="0"/>
              <a:t>filling</a:t>
            </a:r>
            <a:r>
              <a:rPr lang="nl-BE" i="1" dirty="0" smtClean="0"/>
              <a:t> in </a:t>
            </a:r>
            <a:r>
              <a:rPr lang="nl-BE" i="1" dirty="0" err="1" smtClean="0"/>
              <a:t>superfluid</a:t>
            </a:r>
            <a:r>
              <a:rPr lang="nl-BE" i="1" dirty="0" smtClean="0"/>
              <a:t> Fermi </a:t>
            </a:r>
            <a:r>
              <a:rPr lang="nl-BE" i="1" dirty="0" err="1" smtClean="0"/>
              <a:t>gasses</a:t>
            </a:r>
            <a:r>
              <a:rPr lang="nl-BE" i="1" dirty="0" smtClean="0"/>
              <a:t> </a:t>
            </a:r>
            <a:r>
              <a:rPr lang="nl-BE" i="1" dirty="0" err="1" smtClean="0"/>
              <a:t>with</a:t>
            </a:r>
            <a:r>
              <a:rPr lang="nl-BE" i="1" dirty="0" smtClean="0"/>
              <a:t> spin </a:t>
            </a:r>
            <a:r>
              <a:rPr lang="nl-BE" i="1" dirty="0" err="1" smtClean="0"/>
              <a:t>imbalance</a:t>
            </a:r>
            <a:r>
              <a:rPr lang="nl-BE" i="1" dirty="0" smtClean="0"/>
              <a:t>”</a:t>
            </a:r>
            <a:br>
              <a:rPr lang="nl-BE" i="1" dirty="0" smtClean="0"/>
            </a:br>
            <a:r>
              <a:rPr lang="nl-BE" i="1" dirty="0" smtClean="0"/>
              <a:t>(Mr. Wout Van Alphen – 16:25 – </a:t>
            </a:r>
            <a:r>
              <a:rPr lang="nl-BE" i="1" dirty="0" err="1" smtClean="0"/>
              <a:t>Atoms</a:t>
            </a:r>
            <a:r>
              <a:rPr lang="nl-BE" i="1" dirty="0" smtClean="0"/>
              <a:t>, </a:t>
            </a:r>
            <a:r>
              <a:rPr lang="nl-BE" i="1" dirty="0" err="1" smtClean="0"/>
              <a:t>Molecules</a:t>
            </a:r>
            <a:r>
              <a:rPr lang="nl-BE" i="1" dirty="0" smtClean="0"/>
              <a:t>, </a:t>
            </a:r>
            <a:r>
              <a:rPr lang="nl-BE" i="1" dirty="0" err="1" smtClean="0"/>
              <a:t>Optics</a:t>
            </a:r>
            <a:r>
              <a:rPr lang="nl-BE" i="1" dirty="0" smtClean="0"/>
              <a:t> </a:t>
            </a:r>
            <a:r>
              <a:rPr lang="nl-BE" i="1" dirty="0" err="1" smtClean="0"/>
              <a:t>and</a:t>
            </a:r>
            <a:r>
              <a:rPr lang="nl-BE" i="1" dirty="0" smtClean="0"/>
              <a:t> </a:t>
            </a:r>
            <a:r>
              <a:rPr lang="nl-BE" i="1" dirty="0" err="1" smtClean="0"/>
              <a:t>photonics</a:t>
            </a:r>
            <a:r>
              <a:rPr lang="nl-BE" i="1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i="1" dirty="0" smtClean="0"/>
              <a:t>G. </a:t>
            </a:r>
            <a:r>
              <a:rPr lang="nl-BE" i="1" dirty="0" err="1" smtClean="0"/>
              <a:t>Lombardi</a:t>
            </a:r>
            <a:r>
              <a:rPr lang="nl-BE" i="1" dirty="0" smtClean="0"/>
              <a:t>, W. Van Alphen, S.N. </a:t>
            </a:r>
            <a:r>
              <a:rPr lang="nl-BE" i="1" dirty="0" err="1" smtClean="0"/>
              <a:t>Klimin</a:t>
            </a:r>
            <a:r>
              <a:rPr lang="nl-BE" i="1" dirty="0" smtClean="0"/>
              <a:t> </a:t>
            </a:r>
            <a:r>
              <a:rPr lang="nl-BE" i="1" dirty="0" err="1" smtClean="0"/>
              <a:t>and</a:t>
            </a:r>
            <a:r>
              <a:rPr lang="nl-BE" i="1" dirty="0" smtClean="0"/>
              <a:t> J. </a:t>
            </a:r>
            <a:r>
              <a:rPr lang="nl-BE" i="1" dirty="0" err="1" smtClean="0"/>
              <a:t>Tempere</a:t>
            </a:r>
            <a:r>
              <a:rPr lang="nl-BE" i="1" dirty="0" smtClean="0"/>
              <a:t>, </a:t>
            </a:r>
            <a:r>
              <a:rPr lang="nl-BE" i="1" dirty="0" err="1" smtClean="0"/>
              <a:t>Phys</a:t>
            </a:r>
            <a:r>
              <a:rPr lang="nl-BE" i="1" dirty="0" smtClean="0"/>
              <a:t>. </a:t>
            </a:r>
            <a:r>
              <a:rPr lang="nl-BE" i="1" dirty="0" err="1" smtClean="0"/>
              <a:t>Rev</a:t>
            </a:r>
            <a:r>
              <a:rPr lang="nl-BE" i="1" dirty="0" smtClean="0"/>
              <a:t>. A </a:t>
            </a:r>
            <a:r>
              <a:rPr lang="nl-BE" b="1" i="1" dirty="0" smtClean="0"/>
              <a:t>93</a:t>
            </a:r>
            <a:r>
              <a:rPr lang="nl-BE" i="1" dirty="0" smtClean="0"/>
              <a:t>, 013614 (2016).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i="1" dirty="0" smtClean="0"/>
              <a:t>S.N. </a:t>
            </a:r>
            <a:r>
              <a:rPr lang="nl-BE" i="1" dirty="0" err="1" smtClean="0"/>
              <a:t>Klimin</a:t>
            </a:r>
            <a:r>
              <a:rPr lang="nl-BE" i="1" dirty="0" smtClean="0"/>
              <a:t>, J. </a:t>
            </a:r>
            <a:r>
              <a:rPr lang="nl-BE" i="1" dirty="0" err="1" smtClean="0"/>
              <a:t>Tempere</a:t>
            </a:r>
            <a:r>
              <a:rPr lang="nl-BE" i="1" dirty="0" smtClean="0"/>
              <a:t> </a:t>
            </a:r>
            <a:r>
              <a:rPr lang="nl-BE" i="1" dirty="0" err="1" smtClean="0"/>
              <a:t>and</a:t>
            </a:r>
            <a:r>
              <a:rPr lang="nl-BE" i="1" dirty="0" smtClean="0"/>
              <a:t> J.T. </a:t>
            </a:r>
            <a:r>
              <a:rPr lang="nl-BE" i="1" dirty="0" err="1" smtClean="0"/>
              <a:t>Devreese</a:t>
            </a:r>
            <a:r>
              <a:rPr lang="nl-BE" i="1" dirty="0" smtClean="0"/>
              <a:t>, </a:t>
            </a:r>
            <a:r>
              <a:rPr lang="nl-BE" i="1" dirty="0" err="1" smtClean="0"/>
              <a:t>Phys</a:t>
            </a:r>
            <a:r>
              <a:rPr lang="nl-BE" i="1" dirty="0" smtClean="0"/>
              <a:t>. </a:t>
            </a:r>
            <a:r>
              <a:rPr lang="nl-BE" i="1" dirty="0" err="1" smtClean="0"/>
              <a:t>Rev</a:t>
            </a:r>
            <a:r>
              <a:rPr lang="nl-BE" i="1" dirty="0" smtClean="0"/>
              <a:t>. A </a:t>
            </a:r>
            <a:r>
              <a:rPr lang="nl-BE" b="1" i="1" dirty="0" smtClean="0"/>
              <a:t>90</a:t>
            </a:r>
            <a:r>
              <a:rPr lang="nl-BE" i="1" dirty="0" smtClean="0"/>
              <a:t>, 053619 (2014).</a:t>
            </a:r>
            <a:endParaRPr lang="nl-BE" i="1" dirty="0"/>
          </a:p>
          <a:p>
            <a:pPr algn="just"/>
            <a:r>
              <a:rPr lang="nl-BE" b="1" dirty="0" smtClean="0"/>
              <a:t>Multiband 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i="1" dirty="0" smtClean="0"/>
              <a:t>S.N. </a:t>
            </a:r>
            <a:r>
              <a:rPr lang="nl-BE" i="1" dirty="0" err="1" smtClean="0"/>
              <a:t>Klimin</a:t>
            </a:r>
            <a:r>
              <a:rPr lang="nl-BE" i="1" dirty="0" smtClean="0"/>
              <a:t>, J. </a:t>
            </a:r>
            <a:r>
              <a:rPr lang="nl-BE" i="1" dirty="0" err="1" smtClean="0"/>
              <a:t>Tempere</a:t>
            </a:r>
            <a:r>
              <a:rPr lang="nl-BE" i="1" dirty="0" smtClean="0"/>
              <a:t>, G. </a:t>
            </a:r>
            <a:r>
              <a:rPr lang="nl-BE" i="1" dirty="0" err="1" smtClean="0"/>
              <a:t>Lombardi</a:t>
            </a:r>
            <a:r>
              <a:rPr lang="nl-BE" i="1" dirty="0" smtClean="0"/>
              <a:t> </a:t>
            </a:r>
            <a:r>
              <a:rPr lang="nl-BE" i="1" dirty="0" err="1" smtClean="0"/>
              <a:t>and</a:t>
            </a:r>
            <a:r>
              <a:rPr lang="nl-BE" i="1" dirty="0" smtClean="0"/>
              <a:t> J.T. </a:t>
            </a:r>
            <a:r>
              <a:rPr lang="nl-BE" i="1" dirty="0" err="1" smtClean="0"/>
              <a:t>Devreese</a:t>
            </a:r>
            <a:r>
              <a:rPr lang="nl-BE" i="1" dirty="0" smtClean="0"/>
              <a:t>, </a:t>
            </a:r>
            <a:r>
              <a:rPr lang="nl-BE" i="1" dirty="0" err="1" smtClean="0"/>
              <a:t>Eur</a:t>
            </a:r>
            <a:r>
              <a:rPr lang="nl-BE" i="1" dirty="0" smtClean="0"/>
              <a:t>. </a:t>
            </a:r>
            <a:r>
              <a:rPr lang="nl-BE" i="1" dirty="0" err="1" smtClean="0"/>
              <a:t>Phys</a:t>
            </a:r>
            <a:r>
              <a:rPr lang="nl-BE" i="1" dirty="0" smtClean="0"/>
              <a:t>. </a:t>
            </a:r>
            <a:r>
              <a:rPr lang="nl-BE" i="1" dirty="0" err="1" smtClean="0"/>
              <a:t>Journ</a:t>
            </a:r>
            <a:r>
              <a:rPr lang="nl-BE" i="1" dirty="0" smtClean="0"/>
              <a:t>. B </a:t>
            </a:r>
            <a:r>
              <a:rPr lang="nl-BE" b="1" i="1" dirty="0" smtClean="0"/>
              <a:t>88</a:t>
            </a:r>
            <a:r>
              <a:rPr lang="nl-BE" i="1" dirty="0" smtClean="0"/>
              <a:t>, 122 (2015).</a:t>
            </a:r>
            <a:endParaRPr lang="nl-BE" i="1" dirty="0"/>
          </a:p>
          <a:p>
            <a:pPr algn="just"/>
            <a:r>
              <a:rPr lang="nl-BE" b="1" dirty="0" err="1" smtClean="0"/>
              <a:t>Rotational</a:t>
            </a:r>
            <a:r>
              <a:rPr lang="nl-BE" b="1" dirty="0" smtClean="0"/>
              <a:t> charge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i="1" dirty="0" smtClean="0"/>
              <a:t>See: </a:t>
            </a:r>
            <a:r>
              <a:rPr lang="nl-BE" i="1" u="sng" dirty="0" smtClean="0"/>
              <a:t>poster </a:t>
            </a:r>
            <a:r>
              <a:rPr lang="nl-BE" i="1" u="sng" dirty="0" err="1" smtClean="0"/>
              <a:t>session</a:t>
            </a:r>
            <a:r>
              <a:rPr lang="nl-BE" i="1" dirty="0" smtClean="0"/>
              <a:t> “</a:t>
            </a:r>
            <a:r>
              <a:rPr lang="nl-BE" i="1" dirty="0" err="1" smtClean="0"/>
              <a:t>Vortices</a:t>
            </a:r>
            <a:r>
              <a:rPr lang="nl-BE" i="1" dirty="0" smtClean="0"/>
              <a:t> in a </a:t>
            </a:r>
            <a:r>
              <a:rPr lang="nl-BE" i="1" dirty="0" err="1" smtClean="0"/>
              <a:t>rotating</a:t>
            </a:r>
            <a:r>
              <a:rPr lang="nl-BE" i="1" dirty="0" smtClean="0"/>
              <a:t> Fermi gas </a:t>
            </a:r>
            <a:r>
              <a:rPr lang="nl-BE" i="1" dirty="0" err="1" smtClean="0"/>
              <a:t>within</a:t>
            </a:r>
            <a:r>
              <a:rPr lang="nl-BE" i="1" dirty="0" smtClean="0"/>
              <a:t> the </a:t>
            </a:r>
            <a:r>
              <a:rPr lang="nl-BE" i="1" dirty="0" err="1" smtClean="0"/>
              <a:t>finite</a:t>
            </a:r>
            <a:r>
              <a:rPr lang="nl-BE" i="1" dirty="0" smtClean="0"/>
              <a:t> </a:t>
            </a:r>
            <a:r>
              <a:rPr lang="nl-BE" i="1" dirty="0" err="1" smtClean="0"/>
              <a:t>temperature</a:t>
            </a:r>
            <a:r>
              <a:rPr lang="nl-BE" i="1" dirty="0" smtClean="0"/>
              <a:t> </a:t>
            </a:r>
            <a:r>
              <a:rPr lang="nl-BE" i="1" dirty="0" err="1" smtClean="0"/>
              <a:t>effective</a:t>
            </a:r>
            <a:r>
              <a:rPr lang="nl-BE" i="1" dirty="0" smtClean="0"/>
              <a:t> field </a:t>
            </a:r>
            <a:r>
              <a:rPr lang="nl-BE" i="1" dirty="0" err="1" smtClean="0"/>
              <a:t>theory</a:t>
            </a:r>
            <a:r>
              <a:rPr lang="nl-BE" i="1" dirty="0" smtClean="0"/>
              <a:t>” (Dr. </a:t>
            </a:r>
            <a:r>
              <a:rPr lang="nl-BE" i="1" dirty="0" err="1" smtClean="0"/>
              <a:t>Serghei</a:t>
            </a:r>
            <a:r>
              <a:rPr lang="nl-BE" i="1" dirty="0" smtClean="0"/>
              <a:t> </a:t>
            </a:r>
            <a:r>
              <a:rPr lang="nl-BE" i="1" dirty="0" err="1" smtClean="0"/>
              <a:t>Klimin</a:t>
            </a:r>
            <a:r>
              <a:rPr lang="nl-BE" i="1" dirty="0" smtClean="0"/>
              <a:t> </a:t>
            </a:r>
            <a:r>
              <a:rPr lang="nl-BE" i="1" dirty="0" err="1" smtClean="0"/>
              <a:t>and</a:t>
            </a:r>
            <a:r>
              <a:rPr lang="nl-BE" i="1" dirty="0" smtClean="0"/>
              <a:t> Prof. Jacques </a:t>
            </a:r>
            <a:r>
              <a:rPr lang="nl-BE" i="1" dirty="0" err="1" smtClean="0"/>
              <a:t>Tempere</a:t>
            </a:r>
            <a:r>
              <a:rPr lang="nl-BE" i="1" dirty="0" smtClean="0"/>
              <a:t>).</a:t>
            </a:r>
            <a:endParaRPr lang="nl-BE" i="1" dirty="0"/>
          </a:p>
        </p:txBody>
      </p:sp>
    </p:spTree>
    <p:extLst>
      <p:ext uri="{BB962C8B-B14F-4D97-AF65-F5344CB8AC3E}">
        <p14:creationId xmlns="" xmlns:p14="http://schemas.microsoft.com/office/powerpoint/2010/main" val="847879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4" y="686930"/>
            <a:ext cx="5224626" cy="61793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2921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b="1" i="1" dirty="0" err="1" smtClean="0"/>
              <a:t>Introduction</a:t>
            </a:r>
            <a:r>
              <a:rPr lang="nl-BE" sz="3100" b="1" i="1" dirty="0" smtClean="0"/>
              <a:t>: The </a:t>
            </a:r>
            <a:r>
              <a:rPr lang="nl-BE" sz="3100" b="1" i="1" dirty="0"/>
              <a:t>system of </a:t>
            </a:r>
            <a:r>
              <a:rPr lang="nl-BE" sz="3100" b="1" i="1" dirty="0" err="1" smtClean="0"/>
              <a:t>ultracold</a:t>
            </a:r>
            <a:r>
              <a:rPr lang="nl-BE" sz="3100" b="1" i="1" dirty="0" smtClean="0"/>
              <a:t> </a:t>
            </a:r>
            <a:r>
              <a:rPr lang="nl-BE" sz="3100" b="1" i="1" dirty="0" err="1"/>
              <a:t>quantum</a:t>
            </a:r>
            <a:r>
              <a:rPr lang="nl-BE" sz="3100" b="1" i="1" dirty="0"/>
              <a:t> </a:t>
            </a:r>
            <a:r>
              <a:rPr lang="nl-BE" sz="3100" b="1" i="1" dirty="0" err="1"/>
              <a:t>gases</a:t>
            </a:r>
            <a:r>
              <a:rPr lang="nl-BE" b="1" dirty="0"/>
              <a:t/>
            </a:r>
            <a:br>
              <a:rPr lang="nl-BE" b="1" dirty="0"/>
            </a:b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0985313"/>
              </p:ext>
            </p:extLst>
          </p:nvPr>
        </p:nvGraphicFramePr>
        <p:xfrm>
          <a:off x="539750" y="692150"/>
          <a:ext cx="8064500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346"/>
                <a:gridCol w="3168154"/>
              </a:tblGrid>
              <a:tr h="576118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nl-BE" sz="1200" dirty="0" smtClean="0"/>
                        <a:t>Clouds of typically </a:t>
                      </a:r>
                      <a:r>
                        <a:rPr lang="en-US" altLang="nl-BE" sz="1200" b="1" dirty="0" smtClean="0">
                          <a:solidFill>
                            <a:srgbClr val="00B0F0"/>
                          </a:solidFill>
                        </a:rPr>
                        <a:t>100’000</a:t>
                      </a:r>
                      <a:r>
                        <a:rPr lang="en-US" altLang="nl-BE" sz="1200" dirty="0" smtClean="0"/>
                        <a:t> atoms, bosons (such as </a:t>
                      </a:r>
                      <a:r>
                        <a:rPr lang="en-US" altLang="nl-BE" sz="1200" baseline="30000" dirty="0" smtClean="0"/>
                        <a:t>23</a:t>
                      </a:r>
                      <a:r>
                        <a:rPr lang="en-US" altLang="nl-BE" sz="1200" dirty="0" smtClean="0"/>
                        <a:t>Na) or fermions (such as </a:t>
                      </a:r>
                      <a:r>
                        <a:rPr lang="en-US" altLang="nl-BE" sz="1200" baseline="30000" dirty="0" smtClean="0"/>
                        <a:t>40</a:t>
                      </a:r>
                      <a:r>
                        <a:rPr lang="en-US" altLang="nl-BE" sz="1200" dirty="0" smtClean="0"/>
                        <a:t>K).</a:t>
                      </a:r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r>
                        <a:rPr lang="en-US" altLang="nl-BE" sz="1200" dirty="0" smtClean="0"/>
                        <a:t>Trapped in a magneto-optical trap, typically a parabolic confinement with frequency 2</a:t>
                      </a:r>
                      <a:r>
                        <a:rPr lang="el-GR" altLang="nl-BE" sz="1200" dirty="0" smtClean="0">
                          <a:cs typeface="Arial" panose="020B0604020202020204" pitchFamily="34" charset="0"/>
                        </a:rPr>
                        <a:t>π</a:t>
                      </a:r>
                      <a:r>
                        <a:rPr lang="en-US" altLang="nl-BE" sz="1200" dirty="0" smtClean="0">
                          <a:cs typeface="Arial" panose="020B0604020202020204" pitchFamily="34" charset="0"/>
                        </a:rPr>
                        <a:t>·</a:t>
                      </a:r>
                      <a:r>
                        <a:rPr lang="en-US" altLang="nl-BE" sz="1200" dirty="0" smtClean="0"/>
                        <a:t>150 Hz, or size (</a:t>
                      </a:r>
                      <a:r>
                        <a:rPr lang="en-US" altLang="nl-BE" sz="1200" dirty="0" err="1" smtClean="0"/>
                        <a:t>a</a:t>
                      </a:r>
                      <a:r>
                        <a:rPr lang="en-US" altLang="nl-BE" sz="1200" baseline="-25000" dirty="0" err="1" smtClean="0"/>
                        <a:t>HO</a:t>
                      </a:r>
                      <a:r>
                        <a:rPr lang="en-US" altLang="nl-BE" sz="1200" dirty="0" smtClean="0"/>
                        <a:t>) of </a:t>
                      </a:r>
                      <a:r>
                        <a:rPr lang="en-US" altLang="nl-BE" sz="1200" b="1" dirty="0" smtClean="0">
                          <a:solidFill>
                            <a:srgbClr val="00B0F0"/>
                          </a:solidFill>
                        </a:rPr>
                        <a:t>microns</a:t>
                      </a:r>
                      <a:r>
                        <a:rPr lang="en-US" altLang="nl-BE" sz="1200" dirty="0" smtClean="0"/>
                        <a:t>.</a:t>
                      </a:r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r>
                        <a:rPr lang="en-US" altLang="nl-BE" sz="1200" dirty="0" smtClean="0"/>
                        <a:t>Quantum degeneracy temperature is of the order of </a:t>
                      </a:r>
                      <a:r>
                        <a:rPr lang="en-US" altLang="nl-BE" sz="1200" b="1" dirty="0" smtClean="0">
                          <a:solidFill>
                            <a:srgbClr val="00B0F0"/>
                          </a:solidFill>
                        </a:rPr>
                        <a:t>100 </a:t>
                      </a:r>
                      <a:r>
                        <a:rPr lang="en-US" altLang="nl-BE" sz="1200" b="1" dirty="0" err="1" smtClean="0">
                          <a:solidFill>
                            <a:srgbClr val="00B0F0"/>
                          </a:solidFill>
                        </a:rPr>
                        <a:t>nK</a:t>
                      </a:r>
                      <a:r>
                        <a:rPr lang="en-US" altLang="nl-BE" sz="1200" dirty="0" smtClean="0"/>
                        <a:t>.</a:t>
                      </a:r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r>
                        <a:rPr lang="en-US" altLang="nl-BE" sz="1200" dirty="0" smtClean="0"/>
                        <a:t>Interatomic interaction of neutral atoms at low temperatures is characterized by a single number, the scattering length: </a:t>
                      </a:r>
                      <a:r>
                        <a:rPr lang="en-US" altLang="nl-BE" sz="1200" b="1" dirty="0" smtClean="0">
                          <a:solidFill>
                            <a:srgbClr val="00B0F0"/>
                          </a:solidFill>
                        </a:rPr>
                        <a:t>nanometers</a:t>
                      </a:r>
                      <a:r>
                        <a:rPr lang="en-US" altLang="nl-BE" sz="1200" dirty="0" smtClean="0"/>
                        <a:t>. </a:t>
                      </a:r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algn="just"/>
                      <a:endParaRPr lang="en-US" altLang="nl-BE" sz="12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nl-BE" sz="1200" i="1" dirty="0" smtClean="0"/>
                        <a:t>Photo: H.M. </a:t>
                      </a:r>
                      <a:r>
                        <a:rPr lang="en-GB" altLang="nl-BE" sz="1200" i="1" dirty="0" err="1" smtClean="0"/>
                        <a:t>Helfer</a:t>
                      </a:r>
                      <a:r>
                        <a:rPr lang="en-GB" altLang="nl-BE" sz="1200" i="1" dirty="0" smtClean="0"/>
                        <a:t>/NIST</a:t>
                      </a:r>
                      <a:r>
                        <a:rPr lang="en-US" altLang="nl-BE" sz="1200" i="1" dirty="0" smtClean="0"/>
                        <a:t> </a:t>
                      </a:r>
                    </a:p>
                    <a:p>
                      <a:pPr algn="just"/>
                      <a:endParaRPr lang="en-US" altLang="nl-BE" sz="12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Afgeronde rechthoek 10"/>
          <p:cNvSpPr/>
          <p:nvPr/>
        </p:nvSpPr>
        <p:spPr>
          <a:xfrm>
            <a:off x="5292080" y="4221088"/>
            <a:ext cx="3744416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200" u="sng" dirty="0" smtClean="0"/>
              <a:t>System parameters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 smtClean="0"/>
              <a:t>Harmonic</a:t>
            </a:r>
            <a:r>
              <a:rPr lang="nl-BE" sz="1200" dirty="0" smtClean="0"/>
              <a:t> oscillator </a:t>
            </a:r>
            <a:r>
              <a:rPr lang="nl-BE" sz="1200" dirty="0" err="1" smtClean="0"/>
              <a:t>length</a:t>
            </a:r>
            <a:r>
              <a:rPr lang="nl-BE" sz="1200" dirty="0" smtClean="0"/>
              <a:t> </a:t>
            </a:r>
            <a:r>
              <a:rPr lang="nl-BE" sz="1200" i="1" dirty="0" err="1" smtClean="0"/>
              <a:t>a</a:t>
            </a:r>
            <a:r>
              <a:rPr lang="nl-BE" sz="1200" i="1" baseline="-25000" dirty="0" err="1" smtClean="0"/>
              <a:t>HO</a:t>
            </a:r>
            <a:endParaRPr lang="nl-BE" sz="1200" i="1" baseline="-25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i="1" baseline="-25000" dirty="0" smtClean="0"/>
          </a:p>
          <a:p>
            <a:r>
              <a:rPr lang="nl-BE" sz="1200" u="sng" dirty="0" err="1" smtClean="0"/>
              <a:t>Tuning</a:t>
            </a:r>
            <a:r>
              <a:rPr lang="nl-BE" sz="1200" u="sng" dirty="0" smtClean="0"/>
              <a:t>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 err="1" smtClean="0"/>
              <a:t>Temperature</a:t>
            </a:r>
            <a:r>
              <a:rPr lang="nl-BE" sz="1200" dirty="0" smtClean="0"/>
              <a:t> </a:t>
            </a:r>
            <a:r>
              <a:rPr lang="nl-BE" sz="1200" i="1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 smtClean="0"/>
              <a:t>“Spin-up” </a:t>
            </a:r>
            <a:r>
              <a:rPr lang="nl-BE" sz="1200" dirty="0" err="1" smtClean="0"/>
              <a:t>and</a:t>
            </a:r>
            <a:r>
              <a:rPr lang="nl-BE" sz="1200" dirty="0" smtClean="0"/>
              <a:t> “Spin-down” </a:t>
            </a:r>
            <a:r>
              <a:rPr lang="nl-BE" sz="1200" dirty="0" err="1" smtClean="0"/>
              <a:t>atoms</a:t>
            </a:r>
            <a:r>
              <a:rPr lang="nl-BE" sz="1200" dirty="0" smtClean="0"/>
              <a:t>  </a:t>
            </a:r>
            <a:r>
              <a:rPr lang="nl-BE" sz="1200" i="1" dirty="0" smtClean="0"/>
              <a:t>N</a:t>
            </a:r>
            <a:r>
              <a:rPr lang="nl-BE" sz="1200" i="1" baseline="-25000" dirty="0" smtClean="0">
                <a:sym typeface="Symbol" panose="05050102010706020507" pitchFamily="18" charset="2"/>
              </a:rPr>
              <a:t></a:t>
            </a:r>
            <a:r>
              <a:rPr lang="nl-BE" sz="1200" dirty="0" smtClean="0"/>
              <a:t> </a:t>
            </a:r>
            <a:r>
              <a:rPr lang="nl-BE" sz="1200" dirty="0" err="1" smtClean="0"/>
              <a:t>and</a:t>
            </a:r>
            <a:r>
              <a:rPr lang="nl-BE" sz="1200" dirty="0" smtClean="0"/>
              <a:t> </a:t>
            </a:r>
            <a:r>
              <a:rPr lang="nl-BE" sz="1200" i="1" dirty="0" smtClean="0"/>
              <a:t>N</a:t>
            </a:r>
            <a:r>
              <a:rPr lang="nl-BE" sz="1200" i="1" baseline="-25000" dirty="0">
                <a:sym typeface="Symbol" panose="05050102010706020507" pitchFamily="18" charset="2"/>
              </a:rPr>
              <a:t></a:t>
            </a:r>
            <a:endParaRPr lang="nl-BE" sz="1200" i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 smtClean="0"/>
              <a:t>Scattering </a:t>
            </a:r>
            <a:r>
              <a:rPr lang="nl-BE" sz="1200" dirty="0" err="1" smtClean="0"/>
              <a:t>length</a:t>
            </a:r>
            <a:r>
              <a:rPr lang="nl-BE" sz="1200" dirty="0" smtClean="0"/>
              <a:t> </a:t>
            </a:r>
            <a:r>
              <a:rPr lang="nl-BE" sz="1200" i="1" dirty="0" smtClean="0"/>
              <a:t>a</a:t>
            </a:r>
            <a:r>
              <a:rPr lang="nl-BE" sz="1200" i="1" baseline="-25000" dirty="0" smtClean="0"/>
              <a:t>s</a:t>
            </a:r>
            <a:endParaRPr lang="nl-BE" sz="1200" i="1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3601000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b="1" i="1" dirty="0" err="1" smtClean="0"/>
              <a:t>Introduction</a:t>
            </a:r>
            <a:r>
              <a:rPr lang="nl-BE" sz="3100" b="1" i="1" dirty="0" smtClean="0"/>
              <a:t>: The “</a:t>
            </a:r>
            <a:r>
              <a:rPr lang="nl-BE" sz="3100" b="1" i="1" dirty="0" err="1" smtClean="0"/>
              <a:t>history</a:t>
            </a:r>
            <a:r>
              <a:rPr lang="nl-BE" sz="3100" b="1" i="1" dirty="0" smtClean="0"/>
              <a:t>” </a:t>
            </a:r>
            <a:r>
              <a:rPr lang="nl-BE" sz="3100" b="1" i="1" dirty="0"/>
              <a:t>of </a:t>
            </a:r>
            <a:r>
              <a:rPr lang="nl-BE" sz="3100" b="1" i="1" dirty="0" err="1" smtClean="0"/>
              <a:t>ultracold</a:t>
            </a:r>
            <a:r>
              <a:rPr lang="nl-BE" sz="3100" b="1" i="1" dirty="0" smtClean="0"/>
              <a:t> </a:t>
            </a:r>
            <a:r>
              <a:rPr lang="nl-BE" sz="3100" b="1" i="1" dirty="0" err="1"/>
              <a:t>quantum</a:t>
            </a:r>
            <a:r>
              <a:rPr lang="nl-BE" sz="3100" b="1" i="1" dirty="0"/>
              <a:t> </a:t>
            </a:r>
            <a:r>
              <a:rPr lang="nl-BE" sz="3100" b="1" i="1" dirty="0" err="1"/>
              <a:t>gases</a:t>
            </a:r>
            <a:r>
              <a:rPr lang="nl-BE" b="1" dirty="0"/>
              <a:t/>
            </a:r>
            <a:br>
              <a:rPr lang="nl-BE" b="1" dirty="0"/>
            </a:b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57637460"/>
              </p:ext>
            </p:extLst>
          </p:nvPr>
        </p:nvGraphicFramePr>
        <p:xfrm>
          <a:off x="107900" y="817984"/>
          <a:ext cx="806450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1995: </a:t>
                      </a:r>
                      <a:r>
                        <a:rPr lang="nl-BE" sz="1400" b="1" dirty="0" err="1" smtClean="0"/>
                        <a:t>Bose</a:t>
                      </a:r>
                      <a:r>
                        <a:rPr lang="nl-BE" sz="1400" b="1" dirty="0" smtClean="0"/>
                        <a:t>-Einstein </a:t>
                      </a:r>
                      <a:r>
                        <a:rPr lang="nl-BE" sz="1400" b="1" dirty="0" err="1" smtClean="0"/>
                        <a:t>condensation</a:t>
                      </a:r>
                      <a:r>
                        <a:rPr lang="nl-BE" sz="1400" b="1" baseline="0" dirty="0" smtClean="0"/>
                        <a:t> </a:t>
                      </a:r>
                      <a:r>
                        <a:rPr lang="nl-BE" sz="1400" baseline="0" dirty="0" err="1" smtClean="0"/>
                        <a:t>demonstrated</a:t>
                      </a:r>
                      <a:r>
                        <a:rPr lang="nl-BE" sz="1400" baseline="0" dirty="0" smtClean="0"/>
                        <a:t> in a </a:t>
                      </a:r>
                      <a:r>
                        <a:rPr lang="nl-BE" sz="1400" b="1" baseline="0" dirty="0" err="1" smtClean="0">
                          <a:solidFill>
                            <a:srgbClr val="00B0F0"/>
                          </a:solidFill>
                        </a:rPr>
                        <a:t>Bose</a:t>
                      </a:r>
                      <a:r>
                        <a:rPr lang="nl-BE" sz="1400" b="1" baseline="0" dirty="0" smtClean="0">
                          <a:solidFill>
                            <a:srgbClr val="00B0F0"/>
                          </a:solidFill>
                        </a:rPr>
                        <a:t> gas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M. H. Anderson, J. R. </a:t>
                      </a:r>
                      <a:r>
                        <a:rPr lang="en-US" altLang="nl-BE" sz="1000" dirty="0" err="1" smtClean="0"/>
                        <a:t>Ensher</a:t>
                      </a:r>
                      <a:r>
                        <a:rPr lang="en-US" altLang="nl-BE" sz="1000" dirty="0" smtClean="0"/>
                        <a:t>, M. R. Matthews, C. E. </a:t>
                      </a:r>
                      <a:r>
                        <a:rPr lang="en-US" altLang="nl-BE" sz="1000" dirty="0" err="1" smtClean="0"/>
                        <a:t>Wieman</a:t>
                      </a:r>
                      <a:r>
                        <a:rPr lang="en-US" altLang="nl-BE" sz="1000" dirty="0" smtClean="0"/>
                        <a:t>, and E. A. Cornell, 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     Science </a:t>
                      </a:r>
                      <a:r>
                        <a:rPr lang="en-US" altLang="nl-BE" sz="1000" b="1" dirty="0" smtClean="0"/>
                        <a:t>269</a:t>
                      </a:r>
                      <a:r>
                        <a:rPr lang="en-US" altLang="nl-BE" sz="1000" dirty="0" smtClean="0"/>
                        <a:t>, 198 (1995);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K. B. Davis, M.-O. </a:t>
                      </a:r>
                      <a:r>
                        <a:rPr lang="en-US" altLang="nl-BE" sz="1000" dirty="0" err="1" smtClean="0"/>
                        <a:t>Mewes</a:t>
                      </a:r>
                      <a:r>
                        <a:rPr lang="en-US" altLang="nl-BE" sz="1000" dirty="0" smtClean="0"/>
                        <a:t>, M. R. Andrews, N. J. Van </a:t>
                      </a:r>
                      <a:r>
                        <a:rPr lang="en-US" altLang="nl-BE" sz="1000" dirty="0" err="1" smtClean="0"/>
                        <a:t>Druten</a:t>
                      </a:r>
                      <a:r>
                        <a:rPr lang="en-US" altLang="nl-BE" sz="1000" dirty="0" smtClean="0"/>
                        <a:t>, D. S. </a:t>
                      </a:r>
                      <a:r>
                        <a:rPr lang="en-US" altLang="nl-BE" sz="1000" dirty="0" err="1" smtClean="0"/>
                        <a:t>Durfee</a:t>
                      </a:r>
                      <a:r>
                        <a:rPr lang="en-US" altLang="nl-BE" sz="1000" dirty="0" smtClean="0"/>
                        <a:t>, D. M. </a:t>
                      </a:r>
                      <a:r>
                        <a:rPr lang="en-US" altLang="nl-BE" sz="1000" dirty="0" err="1" smtClean="0"/>
                        <a:t>Kurn</a:t>
                      </a:r>
                      <a:r>
                        <a:rPr lang="en-US" altLang="nl-BE" sz="1000" dirty="0" smtClean="0"/>
                        <a:t>, and 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     W. </a:t>
                      </a:r>
                      <a:r>
                        <a:rPr lang="en-US" altLang="nl-BE" sz="1000" dirty="0" err="1" smtClean="0"/>
                        <a:t>Ketterle</a:t>
                      </a:r>
                      <a:r>
                        <a:rPr lang="en-US" altLang="nl-BE" sz="1000" dirty="0" smtClean="0"/>
                        <a:t>, Phys. Rev. Lett. </a:t>
                      </a:r>
                      <a:r>
                        <a:rPr lang="en-US" altLang="nl-BE" sz="1000" b="1" dirty="0" smtClean="0"/>
                        <a:t>75</a:t>
                      </a:r>
                      <a:r>
                        <a:rPr lang="en-US" altLang="nl-BE" sz="1000" dirty="0" smtClean="0"/>
                        <a:t>, 3969 (1995);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C. C. Bradley, C. A. </a:t>
                      </a:r>
                      <a:r>
                        <a:rPr lang="en-US" altLang="nl-BE" sz="1000" dirty="0" err="1" smtClean="0"/>
                        <a:t>Sackett</a:t>
                      </a:r>
                      <a:r>
                        <a:rPr lang="en-US" altLang="nl-BE" sz="1000" dirty="0" smtClean="0"/>
                        <a:t>, J. J. </a:t>
                      </a:r>
                      <a:r>
                        <a:rPr lang="en-US" altLang="nl-BE" sz="1000" dirty="0" err="1" smtClean="0"/>
                        <a:t>Tollett</a:t>
                      </a:r>
                      <a:r>
                        <a:rPr lang="en-US" altLang="nl-BE" sz="1000" dirty="0" smtClean="0"/>
                        <a:t>, and R. G. </a:t>
                      </a:r>
                      <a:r>
                        <a:rPr lang="en-US" altLang="nl-BE" sz="1000" dirty="0" err="1" smtClean="0"/>
                        <a:t>Hulet</a:t>
                      </a:r>
                      <a:r>
                        <a:rPr lang="en-US" altLang="nl-BE" sz="1000" dirty="0" smtClean="0"/>
                        <a:t>, Phys. Rev. Lett. </a:t>
                      </a:r>
                      <a:r>
                        <a:rPr lang="en-US" altLang="nl-BE" sz="1000" b="1" dirty="0" smtClean="0"/>
                        <a:t>75</a:t>
                      </a:r>
                      <a:r>
                        <a:rPr lang="en-US" altLang="nl-BE" sz="1000" dirty="0" smtClean="0"/>
                        <a:t>, 1687 (1995).</a:t>
                      </a:r>
                    </a:p>
                    <a:p>
                      <a:pPr lvl="1"/>
                      <a:endParaRPr lang="en-US" altLang="nl-BE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1999: </a:t>
                      </a:r>
                      <a:r>
                        <a:rPr lang="nl-BE" sz="1400" b="1" dirty="0" err="1" smtClean="0"/>
                        <a:t>Superfluidity</a:t>
                      </a:r>
                      <a:r>
                        <a:rPr lang="nl-BE" sz="1400" dirty="0" smtClean="0"/>
                        <a:t> in</a:t>
                      </a:r>
                      <a:r>
                        <a:rPr lang="nl-BE" sz="1400" baseline="0" dirty="0" smtClean="0"/>
                        <a:t> a </a:t>
                      </a:r>
                      <a:r>
                        <a:rPr lang="nl-BE" sz="1400" baseline="0" dirty="0" err="1" smtClean="0"/>
                        <a:t>dilute</a:t>
                      </a:r>
                      <a:r>
                        <a:rPr lang="nl-BE" sz="1400" baseline="0" dirty="0" smtClean="0"/>
                        <a:t> </a:t>
                      </a:r>
                      <a:r>
                        <a:rPr lang="nl-BE" sz="1400" b="1" baseline="0" dirty="0" err="1" smtClean="0">
                          <a:solidFill>
                            <a:srgbClr val="00B0F0"/>
                          </a:solidFill>
                        </a:rPr>
                        <a:t>Bose</a:t>
                      </a:r>
                      <a:r>
                        <a:rPr lang="nl-BE" sz="1400" b="1" baseline="0" dirty="0" smtClean="0">
                          <a:solidFill>
                            <a:srgbClr val="00B0F0"/>
                          </a:solidFill>
                        </a:rPr>
                        <a:t> gas </a:t>
                      </a:r>
                      <a:r>
                        <a:rPr lang="nl-BE" sz="1400" baseline="0" dirty="0" err="1" smtClean="0"/>
                        <a:t>demonstrated</a:t>
                      </a:r>
                      <a:r>
                        <a:rPr lang="nl-BE" sz="1400" baseline="0" dirty="0" smtClean="0"/>
                        <a:t> </a:t>
                      </a:r>
                      <a:r>
                        <a:rPr lang="nl-BE" sz="1400" baseline="0" dirty="0" err="1" smtClean="0"/>
                        <a:t>through</a:t>
                      </a:r>
                      <a:r>
                        <a:rPr lang="nl-BE" sz="1400" baseline="0" dirty="0" smtClean="0"/>
                        <a:t> </a:t>
                      </a:r>
                      <a:r>
                        <a:rPr lang="nl-BE" sz="1400" baseline="0" dirty="0" err="1" smtClean="0"/>
                        <a:t>vorticity</a:t>
                      </a:r>
                      <a:endParaRPr lang="nl-BE" sz="1400" baseline="0" dirty="0" smtClean="0"/>
                    </a:p>
                    <a:p>
                      <a:pPr lvl="1"/>
                      <a:r>
                        <a:rPr lang="en-US" altLang="nl-BE" sz="1000" dirty="0" smtClean="0"/>
                        <a:t>M.R. Matthews, B.P. </a:t>
                      </a:r>
                      <a:r>
                        <a:rPr lang="en-US" altLang="nl-BE" sz="1000" dirty="0" err="1" smtClean="0"/>
                        <a:t>Anderson,P.C</a:t>
                      </a:r>
                      <a:r>
                        <a:rPr lang="en-US" altLang="nl-BE" sz="1000" dirty="0" smtClean="0"/>
                        <a:t>. </a:t>
                      </a:r>
                      <a:r>
                        <a:rPr lang="en-US" altLang="nl-BE" sz="1000" dirty="0" err="1" smtClean="0"/>
                        <a:t>Haljan</a:t>
                      </a:r>
                      <a:r>
                        <a:rPr lang="en-US" altLang="nl-BE" sz="1000" dirty="0" smtClean="0"/>
                        <a:t>, D.S. Hall, </a:t>
                      </a:r>
                      <a:r>
                        <a:rPr lang="en-US" altLang="nl-BE" sz="1000" dirty="0" err="1" smtClean="0"/>
                        <a:t>C.E.Wieman</a:t>
                      </a:r>
                      <a:r>
                        <a:rPr lang="en-US" altLang="nl-BE" sz="1000" dirty="0" smtClean="0"/>
                        <a:t>, 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     E.A. Cornell, Phys. Rev. Lett. </a:t>
                      </a:r>
                      <a:r>
                        <a:rPr lang="en-US" altLang="nl-BE" sz="1000" b="1" dirty="0" smtClean="0"/>
                        <a:t>83</a:t>
                      </a:r>
                      <a:r>
                        <a:rPr lang="en-US" altLang="nl-BE" sz="1000" dirty="0" smtClean="0"/>
                        <a:t>, pp. 2498 (1999);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K.W. Madison, F. Chevy, W. </a:t>
                      </a:r>
                      <a:r>
                        <a:rPr lang="en-US" altLang="nl-BE" sz="1000" dirty="0" err="1" smtClean="0"/>
                        <a:t>Wohlleben</a:t>
                      </a:r>
                      <a:r>
                        <a:rPr lang="en-US" altLang="nl-BE" sz="1000" dirty="0" smtClean="0"/>
                        <a:t>, and J. </a:t>
                      </a:r>
                      <a:r>
                        <a:rPr lang="en-US" altLang="nl-BE" sz="1000" dirty="0" err="1" smtClean="0"/>
                        <a:t>Dalibard</a:t>
                      </a:r>
                      <a:r>
                        <a:rPr lang="en-US" altLang="nl-BE" sz="1000" dirty="0" smtClean="0"/>
                        <a:t>, 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     Phys. Rev. Lett. </a:t>
                      </a:r>
                      <a:r>
                        <a:rPr lang="en-US" altLang="nl-BE" sz="1000" b="1" dirty="0" smtClean="0"/>
                        <a:t>84</a:t>
                      </a:r>
                      <a:r>
                        <a:rPr lang="en-US" altLang="nl-BE" sz="1000" dirty="0" smtClean="0"/>
                        <a:t>, 806 (2000);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C. Raman, J.R. Abo-</a:t>
                      </a:r>
                      <a:r>
                        <a:rPr lang="en-US" altLang="nl-BE" sz="1000" dirty="0" err="1" smtClean="0"/>
                        <a:t>Shaeer</a:t>
                      </a:r>
                      <a:r>
                        <a:rPr lang="en-US" altLang="nl-BE" sz="1000" dirty="0" smtClean="0"/>
                        <a:t>, J.M. </a:t>
                      </a:r>
                      <a:r>
                        <a:rPr lang="en-US" altLang="nl-BE" sz="1000" dirty="0" err="1" smtClean="0"/>
                        <a:t>Vogels</a:t>
                      </a:r>
                      <a:r>
                        <a:rPr lang="en-US" altLang="nl-BE" sz="1000" dirty="0" smtClean="0"/>
                        <a:t>, K. Xu, and W. </a:t>
                      </a:r>
                      <a:r>
                        <a:rPr lang="en-US" altLang="nl-BE" sz="1000" dirty="0" err="1" smtClean="0"/>
                        <a:t>Ketterle</a:t>
                      </a:r>
                      <a:r>
                        <a:rPr lang="en-US" altLang="nl-BE" sz="1000" dirty="0" smtClean="0"/>
                        <a:t>,</a:t>
                      </a:r>
                    </a:p>
                    <a:p>
                      <a:pPr lvl="1"/>
                      <a:r>
                        <a:rPr lang="en-US" altLang="nl-BE" sz="1000" dirty="0" smtClean="0"/>
                        <a:t>     Phys. Rev. Lett. </a:t>
                      </a:r>
                      <a:r>
                        <a:rPr lang="en-US" altLang="nl-BE" sz="1000" b="1" dirty="0" smtClean="0"/>
                        <a:t>87</a:t>
                      </a:r>
                      <a:r>
                        <a:rPr lang="en-US" altLang="nl-BE" sz="1000" dirty="0" smtClean="0"/>
                        <a:t>, 210402 (2001).</a:t>
                      </a:r>
                    </a:p>
                    <a:p>
                      <a:pPr lvl="1"/>
                      <a:endParaRPr lang="en-US" altLang="nl-BE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2003: </a:t>
                      </a:r>
                      <a:r>
                        <a:rPr lang="nl-BE" sz="1400" b="1" dirty="0" err="1" smtClean="0"/>
                        <a:t>Bose</a:t>
                      </a:r>
                      <a:r>
                        <a:rPr lang="nl-BE" sz="1400" b="1" dirty="0" smtClean="0"/>
                        <a:t>-Einstein </a:t>
                      </a:r>
                      <a:r>
                        <a:rPr lang="nl-BE" sz="1400" b="1" dirty="0" err="1" smtClean="0"/>
                        <a:t>condensation</a:t>
                      </a:r>
                      <a:r>
                        <a:rPr lang="nl-BE" sz="1400" b="1" dirty="0" smtClean="0"/>
                        <a:t> </a:t>
                      </a:r>
                      <a:r>
                        <a:rPr lang="nl-BE" sz="1400" dirty="0" smtClean="0"/>
                        <a:t>of pairs </a:t>
                      </a:r>
                      <a:r>
                        <a:rPr lang="nl-BE" sz="1400" dirty="0" err="1" smtClean="0"/>
                        <a:t>demonstrated</a:t>
                      </a:r>
                      <a:r>
                        <a:rPr lang="nl-BE" sz="1400" baseline="0" dirty="0" smtClean="0"/>
                        <a:t> in a </a:t>
                      </a:r>
                      <a:r>
                        <a:rPr lang="nl-BE" sz="1400" b="1" baseline="0" dirty="0" smtClean="0">
                          <a:solidFill>
                            <a:schemeClr val="accent2"/>
                          </a:solidFill>
                        </a:rPr>
                        <a:t>Fermi gas</a:t>
                      </a:r>
                      <a:r>
                        <a:rPr lang="nl-BE" sz="1400" baseline="0" dirty="0" smtClean="0"/>
                        <a:t>.</a:t>
                      </a:r>
                    </a:p>
                    <a:p>
                      <a:pPr lvl="1"/>
                      <a:r>
                        <a:rPr lang="fr-BE" altLang="nl-BE" sz="1000" dirty="0" smtClean="0"/>
                        <a:t>M.W. </a:t>
                      </a:r>
                      <a:r>
                        <a:rPr lang="fr-BE" altLang="nl-BE" sz="1000" dirty="0" err="1" smtClean="0"/>
                        <a:t>Zwierlein</a:t>
                      </a:r>
                      <a:r>
                        <a:rPr lang="fr-BE" altLang="nl-BE" sz="1000" dirty="0" smtClean="0"/>
                        <a:t> et al., Phys. </a:t>
                      </a:r>
                      <a:r>
                        <a:rPr lang="fr-BE" altLang="nl-BE" sz="1000" dirty="0" err="1" smtClean="0"/>
                        <a:t>Rev</a:t>
                      </a:r>
                      <a:r>
                        <a:rPr lang="fr-BE" altLang="nl-BE" sz="1000" dirty="0" smtClean="0"/>
                        <a:t>. </a:t>
                      </a:r>
                      <a:r>
                        <a:rPr lang="fr-BE" altLang="nl-BE" sz="1000" dirty="0" err="1" smtClean="0"/>
                        <a:t>Lett</a:t>
                      </a:r>
                      <a:r>
                        <a:rPr lang="fr-BE" altLang="nl-BE" sz="1000" dirty="0" smtClean="0"/>
                        <a:t>. </a:t>
                      </a:r>
                      <a:r>
                        <a:rPr lang="fr-BE" altLang="nl-BE" sz="1000" b="1" dirty="0" smtClean="0"/>
                        <a:t>91</a:t>
                      </a:r>
                      <a:r>
                        <a:rPr lang="fr-BE" altLang="nl-BE" sz="1000" dirty="0" smtClean="0"/>
                        <a:t>, 250401 (2003);</a:t>
                      </a:r>
                    </a:p>
                    <a:p>
                      <a:pPr lvl="1"/>
                      <a:r>
                        <a:rPr lang="fr-BE" altLang="nl-BE" sz="1000" dirty="0" smtClean="0"/>
                        <a:t>S. </a:t>
                      </a:r>
                      <a:r>
                        <a:rPr lang="fr-BE" altLang="nl-BE" sz="1000" dirty="0" err="1" smtClean="0"/>
                        <a:t>Jochim</a:t>
                      </a:r>
                      <a:r>
                        <a:rPr lang="fr-BE" altLang="nl-BE" sz="1000" dirty="0" smtClean="0"/>
                        <a:t>, et al., Science </a:t>
                      </a:r>
                      <a:r>
                        <a:rPr lang="fr-BE" altLang="nl-BE" sz="1000" b="1" dirty="0" smtClean="0"/>
                        <a:t>302</a:t>
                      </a:r>
                      <a:r>
                        <a:rPr lang="fr-BE" altLang="nl-BE" sz="1000" dirty="0" smtClean="0"/>
                        <a:t> (2003);</a:t>
                      </a:r>
                    </a:p>
                    <a:p>
                      <a:pPr lvl="1"/>
                      <a:r>
                        <a:rPr lang="fr-BE" altLang="nl-BE" sz="1000" dirty="0" smtClean="0"/>
                        <a:t>M. </a:t>
                      </a:r>
                      <a:r>
                        <a:rPr lang="fr-BE" altLang="nl-BE" sz="1000" dirty="0" err="1" smtClean="0"/>
                        <a:t>Bartenstein</a:t>
                      </a:r>
                      <a:r>
                        <a:rPr lang="fr-BE" altLang="nl-BE" sz="1000" dirty="0" smtClean="0"/>
                        <a:t> et al., Phys. </a:t>
                      </a:r>
                      <a:r>
                        <a:rPr lang="fr-BE" altLang="nl-BE" sz="1000" dirty="0" err="1" smtClean="0"/>
                        <a:t>Rev</a:t>
                      </a:r>
                      <a:r>
                        <a:rPr lang="fr-BE" altLang="nl-BE" sz="1000" dirty="0" smtClean="0"/>
                        <a:t>. </a:t>
                      </a:r>
                      <a:r>
                        <a:rPr lang="fr-BE" altLang="nl-BE" sz="1000" dirty="0" err="1" smtClean="0"/>
                        <a:t>Lett</a:t>
                      </a:r>
                      <a:r>
                        <a:rPr lang="fr-BE" altLang="nl-BE" sz="1000" dirty="0" smtClean="0"/>
                        <a:t>. </a:t>
                      </a:r>
                      <a:r>
                        <a:rPr lang="fr-BE" altLang="nl-BE" sz="1000" b="1" dirty="0" smtClean="0"/>
                        <a:t>92</a:t>
                      </a:r>
                      <a:r>
                        <a:rPr lang="fr-BE" altLang="nl-BE" sz="1000" dirty="0" smtClean="0"/>
                        <a:t>, 120401 (2004);</a:t>
                      </a:r>
                    </a:p>
                    <a:p>
                      <a:pPr lvl="1"/>
                      <a:r>
                        <a:rPr lang="fr-BE" altLang="nl-BE" sz="1000" dirty="0" smtClean="0"/>
                        <a:t>C. </a:t>
                      </a:r>
                      <a:r>
                        <a:rPr lang="fr-BE" altLang="nl-BE" sz="1000" dirty="0" err="1" smtClean="0"/>
                        <a:t>Regal</a:t>
                      </a:r>
                      <a:r>
                        <a:rPr lang="fr-BE" altLang="nl-BE" sz="1000" dirty="0" smtClean="0"/>
                        <a:t> et al., Phys. </a:t>
                      </a:r>
                      <a:r>
                        <a:rPr lang="fr-BE" altLang="nl-BE" sz="1000" dirty="0" err="1" smtClean="0"/>
                        <a:t>Rev</a:t>
                      </a:r>
                      <a:r>
                        <a:rPr lang="fr-BE" altLang="nl-BE" sz="1000" dirty="0" smtClean="0"/>
                        <a:t>. </a:t>
                      </a:r>
                      <a:r>
                        <a:rPr lang="fr-BE" altLang="nl-BE" sz="1000" dirty="0" err="1" smtClean="0"/>
                        <a:t>Lett</a:t>
                      </a:r>
                      <a:r>
                        <a:rPr lang="fr-BE" altLang="nl-BE" sz="1000" dirty="0" smtClean="0"/>
                        <a:t>. </a:t>
                      </a:r>
                      <a:r>
                        <a:rPr lang="fr-BE" altLang="nl-BE" sz="1000" b="1" dirty="0" smtClean="0"/>
                        <a:t>92</a:t>
                      </a:r>
                      <a:r>
                        <a:rPr lang="fr-BE" altLang="nl-BE" sz="1000" dirty="0" smtClean="0"/>
                        <a:t>, 040403 (2004); </a:t>
                      </a:r>
                    </a:p>
                    <a:p>
                      <a:pPr lvl="1"/>
                      <a:r>
                        <a:rPr lang="fr-BE" altLang="nl-BE" sz="1000" dirty="0" smtClean="0"/>
                        <a:t>T. </a:t>
                      </a:r>
                      <a:r>
                        <a:rPr lang="fr-BE" altLang="nl-BE" sz="1000" dirty="0" err="1" smtClean="0"/>
                        <a:t>Bourdel</a:t>
                      </a:r>
                      <a:r>
                        <a:rPr lang="fr-BE" altLang="nl-BE" sz="1000" dirty="0" smtClean="0"/>
                        <a:t> et al., Phys. </a:t>
                      </a:r>
                      <a:r>
                        <a:rPr lang="fr-BE" altLang="nl-BE" sz="1000" dirty="0" err="1" smtClean="0"/>
                        <a:t>Rev</a:t>
                      </a:r>
                      <a:r>
                        <a:rPr lang="fr-BE" altLang="nl-BE" sz="1000" dirty="0" smtClean="0"/>
                        <a:t>. </a:t>
                      </a:r>
                      <a:r>
                        <a:rPr lang="fr-BE" altLang="nl-BE" sz="1000" dirty="0" err="1" smtClean="0"/>
                        <a:t>Lett</a:t>
                      </a:r>
                      <a:r>
                        <a:rPr lang="fr-BE" altLang="nl-BE" sz="1000" dirty="0" smtClean="0"/>
                        <a:t>. </a:t>
                      </a:r>
                      <a:r>
                        <a:rPr lang="fr-BE" altLang="nl-BE" sz="1000" b="1" dirty="0" smtClean="0"/>
                        <a:t>93</a:t>
                      </a:r>
                      <a:r>
                        <a:rPr lang="fr-BE" altLang="nl-BE" sz="1000" dirty="0" smtClean="0"/>
                        <a:t>, 050401 (2004).</a:t>
                      </a:r>
                    </a:p>
                    <a:p>
                      <a:pPr lvl="1"/>
                      <a:endParaRPr lang="fr-BE" altLang="nl-BE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2005: </a:t>
                      </a:r>
                      <a:r>
                        <a:rPr lang="nl-BE" sz="1400" b="1" dirty="0" err="1" smtClean="0"/>
                        <a:t>Superfluidity</a:t>
                      </a:r>
                      <a:r>
                        <a:rPr lang="nl-BE" sz="1400" dirty="0" smtClean="0"/>
                        <a:t> in a </a:t>
                      </a:r>
                      <a:r>
                        <a:rPr lang="nl-BE" sz="1400" dirty="0" err="1" smtClean="0"/>
                        <a:t>dilute</a:t>
                      </a:r>
                      <a:r>
                        <a:rPr lang="nl-BE" sz="1400" dirty="0" smtClean="0"/>
                        <a:t> </a:t>
                      </a:r>
                      <a:r>
                        <a:rPr lang="nl-BE" sz="1400" b="1" dirty="0" smtClean="0">
                          <a:solidFill>
                            <a:schemeClr val="accent2"/>
                          </a:solidFill>
                        </a:rPr>
                        <a:t>Fermi gas</a:t>
                      </a:r>
                      <a:r>
                        <a:rPr lang="nl-BE" sz="14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400" baseline="0" dirty="0" err="1" smtClean="0"/>
                        <a:t>demonstrated</a:t>
                      </a:r>
                      <a:r>
                        <a:rPr lang="nl-BE" sz="1400" baseline="0" dirty="0" smtClean="0"/>
                        <a:t> </a:t>
                      </a:r>
                      <a:r>
                        <a:rPr lang="nl-BE" sz="1400" baseline="0" dirty="0" err="1" smtClean="0"/>
                        <a:t>through</a:t>
                      </a:r>
                      <a:r>
                        <a:rPr lang="nl-BE" sz="1400" baseline="0" dirty="0" smtClean="0"/>
                        <a:t> </a:t>
                      </a:r>
                      <a:r>
                        <a:rPr lang="nl-BE" sz="1400" baseline="0" dirty="0" err="1" smtClean="0"/>
                        <a:t>vorticity</a:t>
                      </a:r>
                      <a:endParaRPr lang="nl-BE" sz="1400" baseline="0" dirty="0" smtClean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nl-BE" sz="1000" dirty="0" smtClean="0"/>
                        <a:t>M. W. </a:t>
                      </a:r>
                      <a:r>
                        <a:rPr lang="de-DE" altLang="nl-BE" sz="1000" dirty="0" err="1" smtClean="0"/>
                        <a:t>Zwierlein</a:t>
                      </a:r>
                      <a:r>
                        <a:rPr lang="de-DE" altLang="nl-BE" sz="1000" dirty="0" smtClean="0"/>
                        <a:t> </a:t>
                      </a:r>
                      <a:r>
                        <a:rPr lang="de-DE" altLang="nl-BE" sz="1000" i="1" dirty="0" smtClean="0"/>
                        <a:t>et al.</a:t>
                      </a:r>
                      <a:r>
                        <a:rPr lang="de-DE" altLang="nl-BE" sz="1000" dirty="0" smtClean="0"/>
                        <a:t>, Nature </a:t>
                      </a:r>
                      <a:r>
                        <a:rPr lang="de-DE" altLang="nl-BE" sz="1000" b="1" dirty="0" smtClean="0"/>
                        <a:t>435</a:t>
                      </a:r>
                      <a:r>
                        <a:rPr lang="de-DE" altLang="nl-BE" sz="1000" dirty="0" smtClean="0"/>
                        <a:t>,  1047-1051 (2005).</a:t>
                      </a:r>
                      <a:endParaRPr lang="en-US" altLang="nl-BE" sz="1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92" y="3356992"/>
            <a:ext cx="3322608" cy="11705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69" y="2245550"/>
            <a:ext cx="3633531" cy="115834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9" y="562908"/>
            <a:ext cx="3194581" cy="168264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00" y="4564720"/>
            <a:ext cx="3505200" cy="1816608"/>
          </a:xfrm>
          <a:prstGeom prst="rect">
            <a:avLst/>
          </a:prstGeom>
        </p:spPr>
      </p:pic>
      <p:cxnSp>
        <p:nvCxnSpPr>
          <p:cNvPr id="15" name="Rechte verbindingslijn 14"/>
          <p:cNvCxnSpPr/>
          <p:nvPr/>
        </p:nvCxnSpPr>
        <p:spPr>
          <a:xfrm>
            <a:off x="0" y="3394725"/>
            <a:ext cx="91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2921"/>
            <a:ext cx="9162000" cy="835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7222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8" y="686931"/>
            <a:ext cx="2130667" cy="25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2921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b="1" i="1" dirty="0" err="1" smtClean="0"/>
              <a:t>Introduction</a:t>
            </a:r>
            <a:r>
              <a:rPr lang="nl-BE" sz="3100" b="1" i="1" dirty="0" smtClean="0"/>
              <a:t>: </a:t>
            </a:r>
            <a:r>
              <a:rPr lang="nl-BE" sz="3100" b="1" i="1" dirty="0" err="1" smtClean="0"/>
              <a:t>Superfluids</a:t>
            </a:r>
            <a:r>
              <a:rPr lang="nl-BE" sz="3100" b="1" i="1" dirty="0" smtClean="0"/>
              <a:t> versus </a:t>
            </a:r>
            <a:r>
              <a:rPr lang="nl-BE" sz="3100" b="1" i="1" dirty="0" err="1" smtClean="0"/>
              <a:t>superconductors</a:t>
            </a:r>
            <a:r>
              <a:rPr lang="nl-BE" sz="3100" b="1" i="1" dirty="0" smtClean="0"/>
              <a:t/>
            </a:r>
            <a:br>
              <a:rPr lang="nl-BE" sz="3100" b="1" i="1" dirty="0" smtClean="0"/>
            </a:br>
            <a:endParaRPr lang="nl-BE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4572000" y="584684"/>
            <a:ext cx="0" cy="6273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96" y="686931"/>
            <a:ext cx="2627561" cy="25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70" y="3323532"/>
            <a:ext cx="3480000" cy="60952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1" y="3335041"/>
            <a:ext cx="3680000" cy="1318095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5193476" y="4686134"/>
            <a:ext cx="34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E</a:t>
            </a:r>
            <a:r>
              <a:rPr lang="nl-BE" i="1" baseline="-25000" dirty="0" smtClean="0"/>
              <a:t>D</a:t>
            </a:r>
            <a:r>
              <a:rPr lang="nl-BE" dirty="0" smtClean="0"/>
              <a:t>: </a:t>
            </a:r>
            <a:r>
              <a:rPr lang="nl-BE" dirty="0" err="1" smtClean="0"/>
              <a:t>Debeye</a:t>
            </a:r>
            <a:r>
              <a:rPr lang="nl-BE" dirty="0" smtClean="0"/>
              <a:t> energy</a:t>
            </a:r>
          </a:p>
          <a:p>
            <a:r>
              <a:rPr lang="nl-BE" dirty="0" smtClean="0"/>
              <a:t>V: BCS </a:t>
            </a:r>
            <a:r>
              <a:rPr lang="nl-BE" dirty="0" err="1" smtClean="0"/>
              <a:t>interaction</a:t>
            </a:r>
            <a:r>
              <a:rPr lang="nl-BE" dirty="0" smtClean="0"/>
              <a:t> </a:t>
            </a:r>
            <a:r>
              <a:rPr lang="nl-BE" dirty="0" err="1" smtClean="0"/>
              <a:t>strength</a:t>
            </a:r>
            <a:endParaRPr lang="nl-BE" dirty="0" smtClean="0"/>
          </a:p>
          <a:p>
            <a:r>
              <a:rPr lang="nl-BE" dirty="0" smtClean="0">
                <a:latin typeface="Blackadder ITC" panose="04020505051007020D02" pitchFamily="82" charset="0"/>
              </a:rPr>
              <a:t>N</a:t>
            </a:r>
            <a:r>
              <a:rPr lang="nl-BE" dirty="0" smtClean="0"/>
              <a:t>(0): DOS at Fermi level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477650" y="4686134"/>
            <a:ext cx="3878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Calibri" panose="020F0502020204030204" pitchFamily="34" charset="0"/>
              </a:rPr>
              <a:t>ε</a:t>
            </a:r>
            <a:r>
              <a:rPr lang="nl-BE" i="1" baseline="-25000" dirty="0" smtClean="0">
                <a:latin typeface="Calibri" panose="020F0502020204030204" pitchFamily="34" charset="0"/>
              </a:rPr>
              <a:t>F</a:t>
            </a:r>
            <a:r>
              <a:rPr lang="nl-BE" dirty="0" smtClean="0"/>
              <a:t>: Fermi energy</a:t>
            </a:r>
          </a:p>
          <a:p>
            <a:r>
              <a:rPr lang="nl-BE" dirty="0" smtClean="0"/>
              <a:t>a</a:t>
            </a:r>
            <a:r>
              <a:rPr lang="nl-BE" baseline="-25000" dirty="0" smtClean="0"/>
              <a:t>s</a:t>
            </a:r>
            <a:r>
              <a:rPr lang="nl-BE" dirty="0" smtClean="0"/>
              <a:t>: Scattering </a:t>
            </a:r>
            <a:r>
              <a:rPr lang="nl-BE" dirty="0" err="1" smtClean="0"/>
              <a:t>length</a:t>
            </a:r>
            <a:r>
              <a:rPr lang="nl-BE" dirty="0" smtClean="0"/>
              <a:t> (BCS &lt;0; BEC &gt;0)</a:t>
            </a:r>
          </a:p>
          <a:p>
            <a:r>
              <a:rPr lang="nl-BE" dirty="0" err="1" smtClean="0"/>
              <a:t>k</a:t>
            </a:r>
            <a:r>
              <a:rPr lang="nl-BE" baseline="-25000" dirty="0" err="1" smtClean="0"/>
              <a:t>F</a:t>
            </a:r>
            <a:r>
              <a:rPr lang="nl-BE" dirty="0" smtClean="0"/>
              <a:t>: Fermi wave vector</a:t>
            </a:r>
          </a:p>
          <a:p>
            <a:endParaRPr lang="nl-BE" dirty="0"/>
          </a:p>
          <a:p>
            <a:r>
              <a:rPr lang="nl-BE" dirty="0" err="1" smtClean="0"/>
              <a:t>Adaptabele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interaction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strength</a:t>
            </a:r>
            <a:r>
              <a:rPr lang="nl-BE" dirty="0" smtClean="0"/>
              <a:t> (&amp; T</a:t>
            </a:r>
            <a:r>
              <a:rPr lang="nl-BE" baseline="-25000" dirty="0" smtClean="0"/>
              <a:t>c</a:t>
            </a:r>
            <a:r>
              <a:rPr lang="nl-BE" dirty="0" smtClean="0"/>
              <a:t>)</a:t>
            </a:r>
          </a:p>
          <a:p>
            <a:r>
              <a:rPr lang="nl-BE" dirty="0" err="1" smtClean="0"/>
              <a:t>Adaptable</a:t>
            </a:r>
            <a:r>
              <a:rPr lang="nl-BE" dirty="0" smtClean="0"/>
              <a:t> </a:t>
            </a:r>
            <a:r>
              <a:rPr lang="nl-BE" dirty="0" smtClean="0">
                <a:solidFill>
                  <a:schemeClr val="accent2"/>
                </a:solidFill>
              </a:rPr>
              <a:t>spin-</a:t>
            </a:r>
            <a:r>
              <a:rPr lang="nl-BE" dirty="0" err="1" smtClean="0">
                <a:solidFill>
                  <a:schemeClr val="accent2"/>
                </a:solidFill>
              </a:rPr>
              <a:t>imbalance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δ</a:t>
            </a:r>
            <a:r>
              <a:rPr lang="nl-BE" dirty="0" smtClean="0"/>
              <a:t>N/N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05653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b="1" i="1" dirty="0" err="1" smtClean="0"/>
              <a:t>Introduction</a:t>
            </a:r>
            <a:r>
              <a:rPr lang="nl-BE" sz="3100" b="1" i="1" dirty="0" smtClean="0"/>
              <a:t>: the BEC </a:t>
            </a:r>
            <a:r>
              <a:rPr lang="nl-BE" sz="2800" dirty="0">
                <a:sym typeface="Symbol" panose="05050102010706020507" pitchFamily="18" charset="2"/>
              </a:rPr>
              <a:t></a:t>
            </a:r>
            <a:r>
              <a:rPr lang="nl-BE" sz="3100" b="1" i="1" dirty="0" smtClean="0"/>
              <a:t> BCS </a:t>
            </a:r>
            <a:r>
              <a:rPr lang="nl-BE" sz="3100" b="1" i="1" dirty="0" err="1" smtClean="0"/>
              <a:t>crossover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6687" y="6309320"/>
            <a:ext cx="4272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M. </a:t>
            </a:r>
            <a:r>
              <a:rPr lang="nl-BE" sz="1100" dirty="0" err="1" smtClean="0"/>
              <a:t>Randeria</a:t>
            </a:r>
            <a:r>
              <a:rPr lang="nl-BE" sz="1100" i="1" dirty="0" smtClean="0"/>
              <a:t>, Pre-</a:t>
            </a:r>
            <a:r>
              <a:rPr lang="nl-BE" sz="1100" i="1" dirty="0" err="1" smtClean="0"/>
              <a:t>pairing</a:t>
            </a:r>
            <a:r>
              <a:rPr lang="nl-BE" sz="1100" i="1" dirty="0" smtClean="0"/>
              <a:t> </a:t>
            </a:r>
            <a:r>
              <a:rPr lang="nl-BE" sz="1100" i="1" dirty="0" err="1" smtClean="0"/>
              <a:t>for</a:t>
            </a:r>
            <a:r>
              <a:rPr lang="nl-BE" sz="1100" i="1" dirty="0" smtClean="0"/>
              <a:t> </a:t>
            </a:r>
            <a:r>
              <a:rPr lang="nl-BE" sz="1100" i="1" dirty="0" err="1" smtClean="0"/>
              <a:t>condensation</a:t>
            </a:r>
            <a:r>
              <a:rPr lang="nl-BE" sz="1100" i="1" dirty="0" smtClean="0"/>
              <a:t>,</a:t>
            </a:r>
            <a:r>
              <a:rPr lang="nl-BE" sz="1100" dirty="0" smtClean="0"/>
              <a:t> Nat. </a:t>
            </a:r>
            <a:r>
              <a:rPr lang="nl-BE" sz="1100" dirty="0" err="1" smtClean="0"/>
              <a:t>Phys</a:t>
            </a:r>
            <a:r>
              <a:rPr lang="nl-BE" sz="1100" dirty="0" smtClean="0"/>
              <a:t>. </a:t>
            </a:r>
            <a:r>
              <a:rPr lang="nl-BE" sz="1100" b="1" dirty="0" smtClean="0"/>
              <a:t>6</a:t>
            </a:r>
            <a:r>
              <a:rPr lang="nl-BE" sz="1100" dirty="0" smtClean="0"/>
              <a:t>, 561-562 (2010).</a:t>
            </a:r>
            <a:endParaRPr lang="nl-BE" sz="11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5" y="645951"/>
            <a:ext cx="6763470" cy="5663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4223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b="1" i="1" dirty="0" err="1" smtClean="0"/>
              <a:t>Introduction</a:t>
            </a:r>
            <a:r>
              <a:rPr lang="nl-BE" sz="3100" b="1" i="1" dirty="0" smtClean="0"/>
              <a:t>: the Clogston limit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2564904"/>
            <a:ext cx="4392488" cy="305033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4257" y="2566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T=0.01T</a:t>
            </a:r>
            <a:r>
              <a:rPr lang="nl-BE" baseline="-25000" dirty="0" smtClean="0"/>
              <a:t>F</a:t>
            </a:r>
            <a:endParaRPr lang="nl-BE" baseline="-25000" dirty="0"/>
          </a:p>
        </p:txBody>
      </p:sp>
      <p:sp>
        <p:nvSpPr>
          <p:cNvPr id="7" name="Tekstvak 6"/>
          <p:cNvSpPr txBox="1"/>
          <p:nvPr/>
        </p:nvSpPr>
        <p:spPr>
          <a:xfrm>
            <a:off x="16687" y="5949280"/>
            <a:ext cx="513473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accent2"/>
                </a:solidFill>
              </a:rPr>
              <a:t>A. M. Clogston, </a:t>
            </a:r>
            <a:r>
              <a:rPr lang="nl-BE" sz="1100" dirty="0" err="1" smtClean="0">
                <a:solidFill>
                  <a:schemeClr val="accent2"/>
                </a:solidFill>
              </a:rPr>
              <a:t>Phys</a:t>
            </a:r>
            <a:r>
              <a:rPr lang="nl-BE" sz="1100" dirty="0" smtClean="0">
                <a:solidFill>
                  <a:schemeClr val="accent2"/>
                </a:solidFill>
              </a:rPr>
              <a:t>. </a:t>
            </a:r>
            <a:r>
              <a:rPr lang="nl-BE" sz="1100" dirty="0" err="1" smtClean="0">
                <a:solidFill>
                  <a:schemeClr val="accent2"/>
                </a:solidFill>
              </a:rPr>
              <a:t>Rev</a:t>
            </a:r>
            <a:r>
              <a:rPr lang="nl-BE" sz="1100" dirty="0" smtClean="0">
                <a:solidFill>
                  <a:schemeClr val="accent2"/>
                </a:solidFill>
              </a:rPr>
              <a:t>. </a:t>
            </a:r>
            <a:r>
              <a:rPr lang="nl-BE" sz="1100" dirty="0" err="1" smtClean="0">
                <a:solidFill>
                  <a:schemeClr val="accent2"/>
                </a:solidFill>
              </a:rPr>
              <a:t>Lett</a:t>
            </a:r>
            <a:r>
              <a:rPr lang="nl-BE" sz="1100" dirty="0" smtClean="0">
                <a:solidFill>
                  <a:schemeClr val="accent2"/>
                </a:solidFill>
              </a:rPr>
              <a:t>. </a:t>
            </a:r>
            <a:r>
              <a:rPr lang="nl-BE" sz="1100" b="1" dirty="0" smtClean="0">
                <a:solidFill>
                  <a:schemeClr val="accent2"/>
                </a:solidFill>
              </a:rPr>
              <a:t>9</a:t>
            </a:r>
            <a:r>
              <a:rPr lang="nl-BE" sz="1100" dirty="0" smtClean="0">
                <a:solidFill>
                  <a:schemeClr val="accent2"/>
                </a:solidFill>
              </a:rPr>
              <a:t>, 266 (1962).</a:t>
            </a:r>
            <a:endParaRPr lang="nl-BE" sz="1100" dirty="0">
              <a:solidFill>
                <a:schemeClr val="accent2"/>
              </a:solidFill>
            </a:endParaRPr>
          </a:p>
          <a:p>
            <a:r>
              <a:rPr lang="nl-BE" sz="1100" dirty="0" smtClean="0">
                <a:solidFill>
                  <a:schemeClr val="accent2"/>
                </a:solidFill>
              </a:rPr>
              <a:t>B. S. </a:t>
            </a:r>
            <a:r>
              <a:rPr lang="nl-BE" sz="1100" dirty="0" err="1" smtClean="0">
                <a:solidFill>
                  <a:schemeClr val="accent2"/>
                </a:solidFill>
              </a:rPr>
              <a:t>Chandrasekhar</a:t>
            </a:r>
            <a:r>
              <a:rPr lang="nl-BE" sz="1100" dirty="0" smtClean="0">
                <a:solidFill>
                  <a:schemeClr val="accent2"/>
                </a:solidFill>
              </a:rPr>
              <a:t>, </a:t>
            </a:r>
            <a:r>
              <a:rPr lang="nl-BE" sz="1100" dirty="0" err="1" smtClean="0">
                <a:solidFill>
                  <a:schemeClr val="accent2"/>
                </a:solidFill>
              </a:rPr>
              <a:t>Appl</a:t>
            </a:r>
            <a:r>
              <a:rPr lang="nl-BE" sz="1100" dirty="0" smtClean="0">
                <a:solidFill>
                  <a:schemeClr val="accent2"/>
                </a:solidFill>
              </a:rPr>
              <a:t>. </a:t>
            </a:r>
            <a:r>
              <a:rPr lang="nl-BE" sz="1100" dirty="0" err="1" smtClean="0">
                <a:solidFill>
                  <a:schemeClr val="accent2"/>
                </a:solidFill>
              </a:rPr>
              <a:t>Phys</a:t>
            </a:r>
            <a:r>
              <a:rPr lang="nl-BE" sz="1100" dirty="0" smtClean="0">
                <a:solidFill>
                  <a:schemeClr val="accent2"/>
                </a:solidFill>
              </a:rPr>
              <a:t>. </a:t>
            </a:r>
            <a:r>
              <a:rPr lang="nl-BE" sz="1100" dirty="0" err="1" smtClean="0">
                <a:solidFill>
                  <a:schemeClr val="accent2"/>
                </a:solidFill>
              </a:rPr>
              <a:t>Lett</a:t>
            </a:r>
            <a:r>
              <a:rPr lang="nl-BE" sz="1100" dirty="0" smtClean="0">
                <a:solidFill>
                  <a:schemeClr val="accent2"/>
                </a:solidFill>
              </a:rPr>
              <a:t>. </a:t>
            </a:r>
            <a:r>
              <a:rPr lang="nl-BE" sz="1100" b="1" dirty="0" smtClean="0">
                <a:solidFill>
                  <a:schemeClr val="accent2"/>
                </a:solidFill>
              </a:rPr>
              <a:t>1</a:t>
            </a:r>
            <a:r>
              <a:rPr lang="nl-BE" sz="1100" dirty="0" smtClean="0">
                <a:solidFill>
                  <a:schemeClr val="accent2"/>
                </a:solidFill>
              </a:rPr>
              <a:t>, 7 (1962).</a:t>
            </a:r>
          </a:p>
          <a:p>
            <a:r>
              <a:rPr lang="nl-BE" sz="1100" dirty="0" smtClean="0">
                <a:solidFill>
                  <a:schemeClr val="accent2"/>
                </a:solidFill>
              </a:rPr>
              <a:t>M. W. </a:t>
            </a:r>
            <a:r>
              <a:rPr lang="nl-BE" sz="1100" dirty="0" err="1" smtClean="0">
                <a:solidFill>
                  <a:schemeClr val="accent2"/>
                </a:solidFill>
              </a:rPr>
              <a:t>Zwierlein</a:t>
            </a:r>
            <a:r>
              <a:rPr lang="nl-BE" sz="1100" dirty="0" smtClean="0">
                <a:solidFill>
                  <a:schemeClr val="accent2"/>
                </a:solidFill>
              </a:rPr>
              <a:t>, A. </a:t>
            </a:r>
            <a:r>
              <a:rPr lang="nl-BE" sz="1100" dirty="0" err="1" smtClean="0">
                <a:solidFill>
                  <a:schemeClr val="accent2"/>
                </a:solidFill>
              </a:rPr>
              <a:t>Schirotzek</a:t>
            </a:r>
            <a:r>
              <a:rPr lang="nl-BE" sz="1100" dirty="0" smtClean="0">
                <a:solidFill>
                  <a:schemeClr val="accent2"/>
                </a:solidFill>
              </a:rPr>
              <a:t>, C. H. </a:t>
            </a:r>
            <a:r>
              <a:rPr lang="nl-BE" sz="1100" dirty="0" err="1" smtClean="0">
                <a:solidFill>
                  <a:schemeClr val="accent2"/>
                </a:solidFill>
              </a:rPr>
              <a:t>Schunck</a:t>
            </a:r>
            <a:r>
              <a:rPr lang="nl-BE" sz="1100" dirty="0" smtClean="0">
                <a:solidFill>
                  <a:schemeClr val="accent2"/>
                </a:solidFill>
              </a:rPr>
              <a:t> </a:t>
            </a:r>
            <a:r>
              <a:rPr lang="nl-BE" sz="1100" dirty="0" err="1" smtClean="0">
                <a:solidFill>
                  <a:schemeClr val="accent2"/>
                </a:solidFill>
              </a:rPr>
              <a:t>and</a:t>
            </a:r>
            <a:r>
              <a:rPr lang="nl-BE" sz="1100" dirty="0" smtClean="0">
                <a:solidFill>
                  <a:schemeClr val="accent2"/>
                </a:solidFill>
              </a:rPr>
              <a:t> W. </a:t>
            </a:r>
            <a:r>
              <a:rPr lang="nl-BE" sz="1100" dirty="0" err="1" smtClean="0">
                <a:solidFill>
                  <a:schemeClr val="accent2"/>
                </a:solidFill>
              </a:rPr>
              <a:t>Ketterle</a:t>
            </a:r>
            <a:r>
              <a:rPr lang="nl-BE" sz="1100" dirty="0" smtClean="0">
                <a:solidFill>
                  <a:schemeClr val="accent2"/>
                </a:solidFill>
              </a:rPr>
              <a:t>, </a:t>
            </a:r>
            <a:r>
              <a:rPr lang="nl-BE" sz="1100" dirty="0" err="1" smtClean="0">
                <a:solidFill>
                  <a:schemeClr val="accent2"/>
                </a:solidFill>
              </a:rPr>
              <a:t>Science</a:t>
            </a:r>
            <a:r>
              <a:rPr lang="nl-BE" sz="1100" dirty="0" smtClean="0">
                <a:solidFill>
                  <a:schemeClr val="accent2"/>
                </a:solidFill>
              </a:rPr>
              <a:t> </a:t>
            </a:r>
            <a:r>
              <a:rPr lang="nl-BE" sz="1100" b="1" dirty="0" smtClean="0">
                <a:solidFill>
                  <a:schemeClr val="accent2"/>
                </a:solidFill>
              </a:rPr>
              <a:t>311</a:t>
            </a:r>
            <a:r>
              <a:rPr lang="nl-BE" sz="1100" dirty="0" smtClean="0">
                <a:solidFill>
                  <a:schemeClr val="accent2"/>
                </a:solidFill>
              </a:rPr>
              <a:t>, 492 (2006).</a:t>
            </a:r>
            <a:endParaRPr lang="nl-BE" sz="1100" dirty="0">
              <a:solidFill>
                <a:schemeClr val="accent2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2843808" y="439110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611560" y="439110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6122590" y="3929443"/>
            <a:ext cx="2314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/>
              <a:t>Saddle</a:t>
            </a:r>
            <a:r>
              <a:rPr lang="nl-BE" dirty="0" smtClean="0"/>
              <a:t> point minimum</a:t>
            </a:r>
          </a:p>
          <a:p>
            <a:pPr algn="ctr"/>
            <a:r>
              <a:rPr lang="nl-BE" dirty="0" err="1" smtClean="0"/>
              <a:t>About</a:t>
            </a:r>
            <a:r>
              <a:rPr lang="nl-BE" dirty="0" smtClean="0"/>
              <a:t> 0,38 E</a:t>
            </a:r>
            <a:r>
              <a:rPr lang="nl-BE" baseline="-25000" dirty="0" smtClean="0"/>
              <a:t>F</a:t>
            </a:r>
            <a:r>
              <a:rPr lang="nl-BE" dirty="0" smtClean="0"/>
              <a:t> </a:t>
            </a:r>
          </a:p>
          <a:p>
            <a:pPr algn="ctr"/>
            <a:r>
              <a:rPr lang="nl-BE" dirty="0" smtClean="0"/>
              <a:t>(</a:t>
            </a:r>
            <a:r>
              <a:rPr lang="nl-BE" dirty="0" err="1" smtClean="0"/>
              <a:t>balanced</a:t>
            </a:r>
            <a:r>
              <a:rPr lang="nl-BE" dirty="0" smtClean="0"/>
              <a:t> </a:t>
            </a:r>
            <a:r>
              <a:rPr lang="nl-BE" dirty="0" err="1" smtClean="0"/>
              <a:t>superfluid</a:t>
            </a:r>
            <a:r>
              <a:rPr lang="nl-BE" dirty="0" smtClean="0"/>
              <a:t>)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6438"/>
            <a:ext cx="8640960" cy="1808466"/>
          </a:xfrm>
          <a:prstGeom prst="rect">
            <a:avLst/>
          </a:prstGeom>
        </p:spPr>
      </p:pic>
      <p:cxnSp>
        <p:nvCxnSpPr>
          <p:cNvPr id="17" name="Rechte verbindingslijn met pijl 16"/>
          <p:cNvCxnSpPr/>
          <p:nvPr/>
        </p:nvCxnSpPr>
        <p:spPr>
          <a:xfrm flipH="1" flipV="1">
            <a:off x="755576" y="5085184"/>
            <a:ext cx="547260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228184" y="5541162"/>
            <a:ext cx="251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/>
              <a:t>Imbalanced</a:t>
            </a:r>
            <a:r>
              <a:rPr lang="nl-BE" dirty="0" smtClean="0"/>
              <a:t> </a:t>
            </a:r>
            <a:r>
              <a:rPr lang="nl-BE" dirty="0" err="1" smtClean="0"/>
              <a:t>normal</a:t>
            </a:r>
            <a:r>
              <a:rPr lang="nl-BE" dirty="0" smtClean="0"/>
              <a:t> state</a:t>
            </a:r>
          </a:p>
          <a:p>
            <a:pPr algn="ctr"/>
            <a:r>
              <a:rPr lang="nl-BE" dirty="0" err="1" smtClean="0"/>
              <a:t>Grows</a:t>
            </a:r>
            <a:r>
              <a:rPr lang="nl-BE" dirty="0" smtClean="0"/>
              <a:t> as </a:t>
            </a:r>
            <a:r>
              <a:rPr lang="el-GR" dirty="0" smtClean="0">
                <a:latin typeface="Calibri" panose="020F0502020204030204" pitchFamily="34" charset="0"/>
              </a:rPr>
              <a:t>ζ</a:t>
            </a:r>
            <a:r>
              <a:rPr lang="nl-BE" dirty="0" smtClean="0"/>
              <a:t> </a:t>
            </a:r>
            <a:r>
              <a:rPr lang="nl-BE" dirty="0" err="1" smtClean="0"/>
              <a:t>increases</a:t>
            </a:r>
            <a:endParaRPr lang="nl-BE" dirty="0" smtClean="0"/>
          </a:p>
        </p:txBody>
      </p:sp>
    </p:spTree>
    <p:extLst>
      <p:ext uri="{BB962C8B-B14F-4D97-AF65-F5344CB8AC3E}">
        <p14:creationId xmlns="" xmlns:p14="http://schemas.microsoft.com/office/powerpoint/2010/main" val="2117197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err="1" smtClean="0"/>
              <a:t>Theoretical</a:t>
            </a:r>
            <a:r>
              <a:rPr lang="nl-BE" sz="2800" b="1" i="1" dirty="0" smtClean="0"/>
              <a:t> </a:t>
            </a:r>
            <a:r>
              <a:rPr lang="nl-BE" sz="2800" b="1" i="1" dirty="0" err="1" smtClean="0"/>
              <a:t>description</a:t>
            </a:r>
            <a:r>
              <a:rPr lang="nl-BE" sz="2800" b="1" i="1" dirty="0" smtClean="0"/>
              <a:t>: The KTD </a:t>
            </a:r>
            <a:r>
              <a:rPr lang="nl-BE" sz="2800" b="1" i="1" dirty="0" err="1" smtClean="0"/>
              <a:t>effective</a:t>
            </a:r>
            <a:r>
              <a:rPr lang="nl-BE" sz="2800" b="1" i="1" dirty="0" smtClean="0"/>
              <a:t> field </a:t>
            </a:r>
            <a:r>
              <a:rPr lang="nl-BE" sz="2800" b="1" i="1" dirty="0" err="1" smtClean="0"/>
              <a:t>theory</a:t>
            </a:r>
            <a:r>
              <a:rPr lang="nl-BE" sz="2800" b="1" i="1" dirty="0" smtClean="0"/>
              <a:t/>
            </a:r>
            <a:br>
              <a:rPr lang="nl-BE" sz="2800" b="1" i="1" dirty="0" smtClean="0"/>
            </a:br>
            <a:endParaRPr lang="nl-BE" sz="2800" b="1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539552" y="1052737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Main</a:t>
            </a:r>
            <a:r>
              <a:rPr lang="nl-BE" b="1" dirty="0" smtClean="0"/>
              <a:t> </a:t>
            </a:r>
            <a:r>
              <a:rPr lang="nl-BE" b="1" dirty="0" err="1" smtClean="0"/>
              <a:t>idea</a:t>
            </a:r>
            <a:r>
              <a:rPr lang="nl-BE" dirty="0" smtClean="0"/>
              <a:t>: </a:t>
            </a:r>
            <a:r>
              <a:rPr lang="nl-BE" dirty="0" err="1" smtClean="0"/>
              <a:t>Ultracold</a:t>
            </a:r>
            <a:r>
              <a:rPr lang="nl-BE" dirty="0" smtClean="0"/>
              <a:t> </a:t>
            </a:r>
            <a:r>
              <a:rPr lang="nl-BE" dirty="0" err="1" smtClean="0"/>
              <a:t>gases</a:t>
            </a:r>
            <a:r>
              <a:rPr lang="nl-BE" dirty="0" smtClean="0"/>
              <a:t> </a:t>
            </a:r>
            <a:r>
              <a:rPr lang="nl-BE" dirty="0" smtClean="0">
                <a:latin typeface="Calibri" panose="020F0502020204030204" pitchFamily="34" charset="0"/>
              </a:rPr>
              <a:t>→ </a:t>
            </a:r>
            <a:r>
              <a:rPr lang="nl-BE" dirty="0" err="1" smtClean="0">
                <a:latin typeface="Calibri" panose="020F0502020204030204" pitchFamily="34" charset="0"/>
              </a:rPr>
              <a:t>Assume</a:t>
            </a:r>
            <a:r>
              <a:rPr lang="nl-BE" dirty="0" smtClean="0">
                <a:latin typeface="Calibri" panose="020F0502020204030204" pitchFamily="34" charset="0"/>
              </a:rPr>
              <a:t> slow </a:t>
            </a:r>
            <a:r>
              <a:rPr lang="nl-BE" dirty="0" err="1" smtClean="0">
                <a:latin typeface="Calibri" panose="020F0502020204030204" pitchFamily="34" charset="0"/>
              </a:rPr>
              <a:t>fluctuations</a:t>
            </a:r>
            <a:r>
              <a:rPr lang="nl-BE" dirty="0" smtClean="0">
                <a:latin typeface="Calibri" panose="020F0502020204030204" pitchFamily="34" charset="0"/>
              </a:rPr>
              <a:t> of the pair field</a:t>
            </a:r>
          </a:p>
          <a:p>
            <a:endParaRPr lang="nl-BE" dirty="0">
              <a:latin typeface="Calibri" panose="020F0502020204030204" pitchFamily="34" charset="0"/>
            </a:endParaRPr>
          </a:p>
          <a:p>
            <a:endParaRPr lang="nl-BE" dirty="0" smtClean="0">
              <a:latin typeface="Calibri" panose="020F0502020204030204" pitchFamily="34" charset="0"/>
            </a:endParaRPr>
          </a:p>
          <a:p>
            <a:endParaRPr lang="nl-BE" dirty="0">
              <a:latin typeface="Calibri" panose="020F0502020204030204" pitchFamily="34" charset="0"/>
            </a:endParaRPr>
          </a:p>
          <a:p>
            <a:endParaRPr lang="nl-BE" dirty="0" smtClean="0">
              <a:latin typeface="Calibri" panose="020F0502020204030204" pitchFamily="34" charset="0"/>
            </a:endParaRPr>
          </a:p>
          <a:p>
            <a:endParaRPr lang="nl-BE" dirty="0">
              <a:latin typeface="Calibri" panose="020F0502020204030204" pitchFamily="34" charset="0"/>
            </a:endParaRPr>
          </a:p>
          <a:p>
            <a:r>
              <a:rPr lang="nl-BE" dirty="0" err="1" smtClean="0">
                <a:latin typeface="Calibri" panose="020F0502020204030204" pitchFamily="34" charset="0"/>
              </a:rPr>
              <a:t>Expand</a:t>
            </a:r>
            <a:r>
              <a:rPr lang="nl-BE" dirty="0" smtClean="0">
                <a:latin typeface="Calibri" panose="020F0502020204030204" pitchFamily="34" charset="0"/>
              </a:rPr>
              <a:t> </a:t>
            </a:r>
            <a:r>
              <a:rPr lang="nl-BE" dirty="0" err="1" smtClean="0">
                <a:latin typeface="Calibri" panose="020F0502020204030204" pitchFamily="34" charset="0"/>
              </a:rPr>
              <a:t>fluctuations</a:t>
            </a:r>
            <a:r>
              <a:rPr lang="nl-BE" dirty="0" smtClean="0">
                <a:latin typeface="Calibri" panose="020F0502020204030204" pitchFamily="34" charset="0"/>
              </a:rPr>
              <a:t> up </a:t>
            </a:r>
            <a:r>
              <a:rPr lang="nl-BE" dirty="0" err="1" smtClean="0">
                <a:latin typeface="Calibri" panose="020F0502020204030204" pitchFamily="34" charset="0"/>
              </a:rPr>
              <a:t>to</a:t>
            </a:r>
            <a:r>
              <a:rPr lang="nl-BE" dirty="0" smtClean="0">
                <a:latin typeface="Calibri" panose="020F0502020204030204" pitchFamily="34" charset="0"/>
              </a:rPr>
              <a:t> </a:t>
            </a:r>
            <a:r>
              <a:rPr lang="nl-BE" dirty="0" err="1" smtClean="0">
                <a:latin typeface="Calibri" panose="020F0502020204030204" pitchFamily="34" charset="0"/>
              </a:rPr>
              <a:t>quadratic</a:t>
            </a:r>
            <a:r>
              <a:rPr lang="nl-BE" dirty="0" smtClean="0">
                <a:latin typeface="Calibri" panose="020F0502020204030204" pitchFamily="34" charset="0"/>
              </a:rPr>
              <a:t> </a:t>
            </a:r>
            <a:r>
              <a:rPr lang="nl-BE" dirty="0" err="1" smtClean="0">
                <a:latin typeface="Calibri" panose="020F0502020204030204" pitchFamily="34" charset="0"/>
              </a:rPr>
              <a:t>terms</a:t>
            </a:r>
            <a:r>
              <a:rPr lang="nl-BE" dirty="0" smtClean="0">
                <a:latin typeface="Calibri" panose="020F0502020204030204" pitchFamily="34" charset="0"/>
              </a:rPr>
              <a:t>.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67" y="1628800"/>
            <a:ext cx="2466667" cy="26666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6053226"/>
            <a:ext cx="386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smtClean="0">
                <a:solidFill>
                  <a:schemeClr val="accent2"/>
                </a:solidFill>
              </a:rPr>
              <a:t>Details of the </a:t>
            </a:r>
            <a:r>
              <a:rPr lang="nl-BE" sz="1000" dirty="0" err="1" smtClean="0">
                <a:solidFill>
                  <a:schemeClr val="accent2"/>
                </a:solidFill>
              </a:rPr>
              <a:t>calculation</a:t>
            </a:r>
            <a:r>
              <a:rPr lang="nl-BE" sz="1000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nl-BE" sz="1000" dirty="0" smtClean="0">
                <a:solidFill>
                  <a:schemeClr val="accent2"/>
                </a:solidFill>
              </a:rPr>
              <a:t>S.N. </a:t>
            </a:r>
            <a:r>
              <a:rPr lang="nl-BE" sz="1000" dirty="0" err="1" smtClean="0">
                <a:solidFill>
                  <a:schemeClr val="accent2"/>
                </a:solidFill>
              </a:rPr>
              <a:t>Klimin</a:t>
            </a:r>
            <a:r>
              <a:rPr lang="nl-BE" sz="1000" dirty="0" smtClean="0">
                <a:solidFill>
                  <a:schemeClr val="accent2"/>
                </a:solidFill>
              </a:rPr>
              <a:t>, J. </a:t>
            </a:r>
            <a:r>
              <a:rPr lang="nl-BE" sz="1000" dirty="0" err="1" smtClean="0">
                <a:solidFill>
                  <a:schemeClr val="accent2"/>
                </a:solidFill>
              </a:rPr>
              <a:t>Tempere</a:t>
            </a:r>
            <a:r>
              <a:rPr lang="nl-BE" sz="1000" dirty="0" smtClean="0">
                <a:solidFill>
                  <a:schemeClr val="accent2"/>
                </a:solidFill>
              </a:rPr>
              <a:t> </a:t>
            </a:r>
            <a:r>
              <a:rPr lang="nl-BE" sz="1000" dirty="0" err="1" smtClean="0">
                <a:solidFill>
                  <a:schemeClr val="accent2"/>
                </a:solidFill>
              </a:rPr>
              <a:t>and</a:t>
            </a:r>
            <a:r>
              <a:rPr lang="nl-BE" sz="1000" dirty="0" smtClean="0">
                <a:solidFill>
                  <a:schemeClr val="accent2"/>
                </a:solidFill>
              </a:rPr>
              <a:t> J.T. </a:t>
            </a:r>
            <a:r>
              <a:rPr lang="nl-BE" sz="1000" dirty="0" err="1" smtClean="0">
                <a:solidFill>
                  <a:schemeClr val="accent2"/>
                </a:solidFill>
              </a:rPr>
              <a:t>Devreese</a:t>
            </a:r>
            <a:r>
              <a:rPr lang="nl-BE" sz="1000" dirty="0" smtClean="0">
                <a:solidFill>
                  <a:schemeClr val="accent2"/>
                </a:solidFill>
              </a:rPr>
              <a:t>, </a:t>
            </a:r>
            <a:r>
              <a:rPr lang="nl-BE" sz="1000" dirty="0" err="1" smtClean="0">
                <a:solidFill>
                  <a:schemeClr val="accent2"/>
                </a:solidFill>
              </a:rPr>
              <a:t>Phys</a:t>
            </a:r>
            <a:r>
              <a:rPr lang="nl-BE" sz="1000" dirty="0" smtClean="0">
                <a:solidFill>
                  <a:schemeClr val="accent2"/>
                </a:solidFill>
              </a:rPr>
              <a:t>. C. </a:t>
            </a:r>
            <a:r>
              <a:rPr lang="nl-BE" sz="1000" b="1" dirty="0" smtClean="0">
                <a:solidFill>
                  <a:schemeClr val="accent2"/>
                </a:solidFill>
              </a:rPr>
              <a:t>503</a:t>
            </a:r>
            <a:r>
              <a:rPr lang="nl-BE" sz="1000" dirty="0" smtClean="0">
                <a:solidFill>
                  <a:schemeClr val="accent2"/>
                </a:solidFill>
              </a:rPr>
              <a:t>,136-139 (2014),</a:t>
            </a:r>
            <a:endParaRPr lang="nl-BE" sz="1000" dirty="0">
              <a:solidFill>
                <a:schemeClr val="accent2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842003" y="2185119"/>
            <a:ext cx="153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/>
              <a:t>Saddle</a:t>
            </a:r>
            <a:r>
              <a:rPr lang="nl-BE" sz="1400" dirty="0"/>
              <a:t> point </a:t>
            </a:r>
            <a:r>
              <a:rPr lang="nl-BE" sz="1400" dirty="0" err="1"/>
              <a:t>value</a:t>
            </a:r>
            <a:endParaRPr lang="nl-BE" sz="1400" dirty="0"/>
          </a:p>
        </p:txBody>
      </p:sp>
      <p:sp>
        <p:nvSpPr>
          <p:cNvPr id="11" name="Rechthoek 10"/>
          <p:cNvSpPr/>
          <p:nvPr/>
        </p:nvSpPr>
        <p:spPr>
          <a:xfrm>
            <a:off x="5793105" y="2184821"/>
            <a:ext cx="2255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dirty="0" smtClean="0"/>
              <a:t>Long wavelength </a:t>
            </a:r>
            <a:r>
              <a:rPr lang="nl-BE" sz="1400" dirty="0" err="1" smtClean="0"/>
              <a:t>fluctuation</a:t>
            </a:r>
            <a:endParaRPr lang="nl-BE" sz="1400" dirty="0" smtClean="0"/>
          </a:p>
          <a:p>
            <a:pPr algn="ctr"/>
            <a:r>
              <a:rPr lang="nl-BE" sz="1400" dirty="0" smtClean="0"/>
              <a:t>(</a:t>
            </a:r>
            <a:r>
              <a:rPr lang="nl-BE" sz="1400" dirty="0" err="1" smtClean="0"/>
              <a:t>Gradient</a:t>
            </a:r>
            <a:r>
              <a:rPr lang="nl-BE" sz="1400" dirty="0" smtClean="0"/>
              <a:t> </a:t>
            </a:r>
            <a:r>
              <a:rPr lang="nl-BE" sz="1400" dirty="0" err="1" smtClean="0"/>
              <a:t>expansion</a:t>
            </a:r>
            <a:r>
              <a:rPr lang="nl-BE" sz="1400" dirty="0" smtClean="0"/>
              <a:t>)</a:t>
            </a:r>
            <a:endParaRPr lang="nl-BE" sz="1400" dirty="0"/>
          </a:p>
        </p:txBody>
      </p:sp>
      <p:cxnSp>
        <p:nvCxnSpPr>
          <p:cNvPr id="13" name="Rechte verbindingslijn met pijl 12"/>
          <p:cNvCxnSpPr>
            <a:stCxn id="10" idx="0"/>
            <a:endCxn id="9" idx="2"/>
          </p:cNvCxnSpPr>
          <p:nvPr/>
        </p:nvCxnSpPr>
        <p:spPr>
          <a:xfrm flipV="1">
            <a:off x="3607053" y="1895467"/>
            <a:ext cx="964948" cy="289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11" idx="0"/>
          </p:cNvCxnSpPr>
          <p:nvPr/>
        </p:nvCxnSpPr>
        <p:spPr>
          <a:xfrm flipH="1" flipV="1">
            <a:off x="5868145" y="1852121"/>
            <a:ext cx="1052930" cy="33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539552" y="3103800"/>
            <a:ext cx="7149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Result</a:t>
            </a:r>
            <a:r>
              <a:rPr lang="nl-BE" dirty="0" smtClean="0"/>
              <a:t>: </a:t>
            </a:r>
            <a:r>
              <a:rPr lang="nl-BE" dirty="0" err="1" smtClean="0"/>
              <a:t>Path</a:t>
            </a:r>
            <a:r>
              <a:rPr lang="nl-BE" dirty="0" smtClean="0"/>
              <a:t> </a:t>
            </a:r>
            <a:r>
              <a:rPr lang="nl-BE" dirty="0" err="1" smtClean="0"/>
              <a:t>integral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resummed</a:t>
            </a:r>
            <a:r>
              <a:rPr lang="nl-BE" dirty="0" smtClean="0"/>
              <a:t> up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orders</a:t>
            </a:r>
          </a:p>
          <a:p>
            <a:endParaRPr lang="nl-BE" dirty="0"/>
          </a:p>
          <a:p>
            <a:r>
              <a:rPr lang="nl-BE" b="1" dirty="0" err="1" smtClean="0"/>
              <a:t>Advantages</a:t>
            </a:r>
            <a:r>
              <a:rPr lang="nl-BE" b="1" dirty="0" smtClean="0"/>
              <a:t>: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Range of </a:t>
            </a:r>
            <a:r>
              <a:rPr lang="nl-BE" dirty="0" err="1" smtClean="0"/>
              <a:t>applicability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Computational</a:t>
            </a:r>
            <a:r>
              <a:rPr lang="nl-BE" dirty="0" smtClean="0"/>
              <a:t> effort</a:t>
            </a:r>
            <a:endParaRPr lang="nl-BE" dirty="0"/>
          </a:p>
        </p:txBody>
      </p:sp>
      <p:grpSp>
        <p:nvGrpSpPr>
          <p:cNvPr id="18" name="Groep 17"/>
          <p:cNvGrpSpPr/>
          <p:nvPr/>
        </p:nvGrpSpPr>
        <p:grpSpPr>
          <a:xfrm>
            <a:off x="2415491" y="4581129"/>
            <a:ext cx="4313019" cy="1440159"/>
            <a:chOff x="395536" y="4481611"/>
            <a:chExt cx="5904965" cy="1971725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490912"/>
              <a:ext cx="1962424" cy="1962424"/>
            </a:xfrm>
            <a:prstGeom prst="rect">
              <a:avLst/>
            </a:prstGeom>
          </p:spPr>
        </p:pic>
        <p:pic>
          <p:nvPicPr>
            <p:cNvPr id="20" name="Afbeelding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366" b="14007"/>
            <a:stretch/>
          </p:blipFill>
          <p:spPr>
            <a:xfrm>
              <a:off x="2339752" y="4491336"/>
              <a:ext cx="1980375" cy="1962000"/>
            </a:xfrm>
            <a:prstGeom prst="rect">
              <a:avLst/>
            </a:prstGeom>
          </p:spPr>
        </p:pic>
        <p:pic>
          <p:nvPicPr>
            <p:cNvPr id="21" name="Afbeelding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837" b="15536"/>
            <a:stretch/>
          </p:blipFill>
          <p:spPr>
            <a:xfrm>
              <a:off x="4320127" y="4481611"/>
              <a:ext cx="1980374" cy="19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4378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smtClean="0"/>
              <a:t>The KTD </a:t>
            </a:r>
            <a:r>
              <a:rPr lang="nl-BE" sz="2800" b="1" i="1" dirty="0" err="1" smtClean="0"/>
              <a:t>effective</a:t>
            </a:r>
            <a:r>
              <a:rPr lang="nl-BE" sz="2800" b="1" i="1" dirty="0" smtClean="0"/>
              <a:t> field </a:t>
            </a:r>
            <a:r>
              <a:rPr lang="nl-BE" sz="2800" b="1" i="1" dirty="0" err="1" smtClean="0"/>
              <a:t>theory</a:t>
            </a:r>
            <a:r>
              <a:rPr lang="nl-BE" sz="2800" b="1" i="1" dirty="0" smtClean="0"/>
              <a:t>: practical </a:t>
            </a:r>
            <a:r>
              <a:rPr lang="nl-BE" sz="2800" b="1" i="1" dirty="0" err="1" smtClean="0"/>
              <a:t>calculations</a:t>
            </a:r>
            <a:r>
              <a:rPr lang="nl-BE" sz="2800" b="1" i="1" dirty="0" smtClean="0"/>
              <a:t/>
            </a:r>
            <a:br>
              <a:rPr lang="nl-BE" sz="2800" b="1" i="1" dirty="0" smtClean="0"/>
            </a:br>
            <a:endParaRPr lang="nl-BE" sz="2800" b="1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179512" y="5981218"/>
            <a:ext cx="3427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smtClean="0">
                <a:solidFill>
                  <a:schemeClr val="accent2"/>
                </a:solidFill>
              </a:rPr>
              <a:t>Details of the </a:t>
            </a:r>
            <a:r>
              <a:rPr lang="nl-BE" sz="1000" dirty="0" err="1" smtClean="0">
                <a:solidFill>
                  <a:schemeClr val="accent2"/>
                </a:solidFill>
              </a:rPr>
              <a:t>calculation</a:t>
            </a:r>
            <a:r>
              <a:rPr lang="nl-BE" sz="1000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nl-BE" sz="1000" dirty="0" smtClean="0">
                <a:solidFill>
                  <a:schemeClr val="accent2"/>
                </a:solidFill>
              </a:rPr>
              <a:t>S.N. </a:t>
            </a:r>
            <a:r>
              <a:rPr lang="nl-BE" sz="1000" dirty="0" err="1" smtClean="0">
                <a:solidFill>
                  <a:schemeClr val="accent2"/>
                </a:solidFill>
              </a:rPr>
              <a:t>Klimin</a:t>
            </a:r>
            <a:r>
              <a:rPr lang="nl-BE" sz="1000" dirty="0" smtClean="0">
                <a:solidFill>
                  <a:schemeClr val="accent2"/>
                </a:solidFill>
              </a:rPr>
              <a:t>, J. </a:t>
            </a:r>
            <a:r>
              <a:rPr lang="nl-BE" sz="1000" dirty="0" err="1" smtClean="0">
                <a:solidFill>
                  <a:schemeClr val="accent2"/>
                </a:solidFill>
              </a:rPr>
              <a:t>Tempere</a:t>
            </a:r>
            <a:r>
              <a:rPr lang="nl-BE" sz="1000" dirty="0" smtClean="0">
                <a:solidFill>
                  <a:schemeClr val="accent2"/>
                </a:solidFill>
              </a:rPr>
              <a:t> </a:t>
            </a:r>
            <a:r>
              <a:rPr lang="nl-BE" sz="1000" dirty="0" err="1" smtClean="0">
                <a:solidFill>
                  <a:schemeClr val="accent2"/>
                </a:solidFill>
              </a:rPr>
              <a:t>and</a:t>
            </a:r>
            <a:r>
              <a:rPr lang="nl-BE" sz="1000" dirty="0" smtClean="0">
                <a:solidFill>
                  <a:schemeClr val="accent2"/>
                </a:solidFill>
              </a:rPr>
              <a:t> J.T. </a:t>
            </a:r>
            <a:r>
              <a:rPr lang="nl-BE" sz="1000" dirty="0" err="1" smtClean="0">
                <a:solidFill>
                  <a:schemeClr val="accent2"/>
                </a:solidFill>
              </a:rPr>
              <a:t>Devreese</a:t>
            </a:r>
            <a:r>
              <a:rPr lang="nl-BE" sz="1000" dirty="0" smtClean="0">
                <a:solidFill>
                  <a:schemeClr val="accent2"/>
                </a:solidFill>
              </a:rPr>
              <a:t>, arXiv:1508.04693.</a:t>
            </a:r>
            <a:endParaRPr lang="nl-BE" sz="1000" dirty="0">
              <a:solidFill>
                <a:schemeClr val="accent2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95536" y="1063775"/>
            <a:ext cx="1656184" cy="1141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u="sng" dirty="0" smtClean="0">
                <a:solidFill>
                  <a:schemeClr val="accent2"/>
                </a:solidFill>
              </a:rPr>
              <a:t>Input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i="1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i="1" dirty="0" smtClean="0"/>
              <a:t>N</a:t>
            </a:r>
            <a:r>
              <a:rPr lang="nl-BE" sz="1400" i="1" baseline="-25000" dirty="0" smtClean="0">
                <a:sym typeface="Symbol" panose="05050102010706020507" pitchFamily="18" charset="2"/>
              </a:rPr>
              <a:t></a:t>
            </a:r>
            <a:r>
              <a:rPr lang="nl-BE" sz="1400" dirty="0" smtClean="0"/>
              <a:t> </a:t>
            </a:r>
            <a:r>
              <a:rPr lang="nl-BE" sz="1400" dirty="0" err="1" smtClean="0"/>
              <a:t>and</a:t>
            </a:r>
            <a:r>
              <a:rPr lang="nl-BE" sz="1400" dirty="0" smtClean="0"/>
              <a:t> </a:t>
            </a:r>
            <a:r>
              <a:rPr lang="nl-BE" sz="1400" i="1" dirty="0" smtClean="0"/>
              <a:t>N</a:t>
            </a:r>
            <a:r>
              <a:rPr lang="nl-BE" sz="1400" i="1" baseline="-25000" dirty="0">
                <a:sym typeface="Symbol" panose="05050102010706020507" pitchFamily="18" charset="2"/>
              </a:rPr>
              <a:t></a:t>
            </a:r>
            <a:endParaRPr lang="nl-BE" sz="1400" i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i="1" dirty="0" smtClean="0"/>
              <a:t>a</a:t>
            </a:r>
            <a:r>
              <a:rPr lang="nl-BE" sz="1400" i="1" baseline="-25000" dirty="0" smtClean="0"/>
              <a:t>s</a:t>
            </a:r>
            <a:endParaRPr lang="nl-BE" sz="1400" i="1" baseline="-25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4527054" y="1063775"/>
            <a:ext cx="3960440" cy="1141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u="sng" dirty="0" err="1" smtClean="0">
                <a:solidFill>
                  <a:schemeClr val="accent2"/>
                </a:solidFill>
              </a:rPr>
              <a:t>Saddle</a:t>
            </a:r>
            <a:r>
              <a:rPr lang="nl-BE" sz="1400" b="1" u="sng" dirty="0" smtClean="0">
                <a:solidFill>
                  <a:schemeClr val="accent2"/>
                </a:solidFill>
              </a:rPr>
              <a:t>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        Pair field (gap </a:t>
            </a:r>
            <a:r>
              <a:rPr lang="nl-BE" sz="1400" dirty="0" err="1" smtClean="0"/>
              <a:t>equation</a:t>
            </a:r>
            <a:r>
              <a:rPr lang="nl-BE" sz="1400" dirty="0"/>
              <a:t>)</a:t>
            </a: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i="1" dirty="0" smtClean="0">
                <a:latin typeface="Calibri" panose="020F0502020204030204" pitchFamily="34" charset="0"/>
              </a:rPr>
              <a:t>μ</a:t>
            </a:r>
            <a:r>
              <a:rPr lang="nl-BE" sz="1400" i="1" dirty="0" smtClean="0">
                <a:latin typeface="Calibri" panose="020F0502020204030204" pitchFamily="34" charset="0"/>
              </a:rPr>
              <a:t> </a:t>
            </a:r>
            <a:r>
              <a:rPr lang="nl-BE" sz="1400" dirty="0" smtClean="0">
                <a:latin typeface="Calibri" panose="020F0502020204030204" pitchFamily="34" charset="0"/>
              </a:rPr>
              <a:t>Chemical </a:t>
            </a:r>
            <a:r>
              <a:rPr lang="nl-BE" sz="1400" dirty="0" err="1" smtClean="0">
                <a:latin typeface="Calibri" panose="020F0502020204030204" pitchFamily="34" charset="0"/>
              </a:rPr>
              <a:t>potential</a:t>
            </a:r>
            <a:r>
              <a:rPr lang="nl-BE" sz="1400" dirty="0" smtClean="0">
                <a:latin typeface="Calibri" panose="020F0502020204030204" pitchFamily="34" charset="0"/>
              </a:rPr>
              <a:t> (first </a:t>
            </a:r>
            <a:r>
              <a:rPr lang="nl-BE" sz="1400" dirty="0" err="1" smtClean="0">
                <a:latin typeface="Calibri" panose="020F0502020204030204" pitchFamily="34" charset="0"/>
              </a:rPr>
              <a:t>number</a:t>
            </a:r>
            <a:r>
              <a:rPr lang="nl-BE" sz="1400" dirty="0" smtClean="0">
                <a:latin typeface="Calibri" panose="020F0502020204030204" pitchFamily="34" charset="0"/>
              </a:rPr>
              <a:t> </a:t>
            </a:r>
            <a:r>
              <a:rPr lang="nl-BE" sz="1400" dirty="0" err="1" smtClean="0">
                <a:latin typeface="Calibri" panose="020F0502020204030204" pitchFamily="34" charset="0"/>
              </a:rPr>
              <a:t>equation</a:t>
            </a:r>
            <a:r>
              <a:rPr lang="nl-BE" sz="14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i="1" dirty="0" smtClean="0">
                <a:latin typeface="Calibri" panose="020F0502020204030204" pitchFamily="34" charset="0"/>
              </a:rPr>
              <a:t>ζ</a:t>
            </a:r>
            <a:r>
              <a:rPr lang="nl-BE" sz="1400" dirty="0" smtClean="0">
                <a:latin typeface="Calibri" panose="020F0502020204030204" pitchFamily="34" charset="0"/>
              </a:rPr>
              <a:t> Spin-</a:t>
            </a:r>
            <a:r>
              <a:rPr lang="nl-BE" sz="1400" dirty="0" err="1" smtClean="0">
                <a:latin typeface="Calibri" panose="020F0502020204030204" pitchFamily="34" charset="0"/>
              </a:rPr>
              <a:t>Imbalance</a:t>
            </a:r>
            <a:r>
              <a:rPr lang="nl-BE" sz="1400" dirty="0" smtClean="0">
                <a:latin typeface="Calibri" panose="020F0502020204030204" pitchFamily="34" charset="0"/>
              </a:rPr>
              <a:t> (second </a:t>
            </a:r>
            <a:r>
              <a:rPr lang="nl-BE" sz="1400" dirty="0" err="1" smtClean="0">
                <a:latin typeface="Calibri" panose="020F0502020204030204" pitchFamily="34" charset="0"/>
              </a:rPr>
              <a:t>number</a:t>
            </a:r>
            <a:r>
              <a:rPr lang="nl-BE" sz="1400" dirty="0" smtClean="0">
                <a:latin typeface="Calibri" panose="020F0502020204030204" pitchFamily="34" charset="0"/>
              </a:rPr>
              <a:t> </a:t>
            </a:r>
            <a:r>
              <a:rPr lang="nl-BE" sz="1400" dirty="0" err="1" smtClean="0">
                <a:latin typeface="Calibri" panose="020F0502020204030204" pitchFamily="34" charset="0"/>
              </a:rPr>
              <a:t>equation</a:t>
            </a:r>
            <a:r>
              <a:rPr lang="nl-BE" sz="1400" dirty="0" smtClean="0">
                <a:latin typeface="Calibri" panose="020F0502020204030204" pitchFamily="34" charset="0"/>
              </a:rPr>
              <a:t>)</a:t>
            </a:r>
            <a:endParaRPr lang="nl-BE" sz="1400" dirty="0"/>
          </a:p>
        </p:txBody>
      </p:sp>
      <p:pic>
        <p:nvPicPr>
          <p:cNvPr id="2" name="Afbeelding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66335"/>
            <a:ext cx="288032" cy="157624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2051720" y="1634320"/>
            <a:ext cx="24753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970197" y="1772816"/>
            <a:ext cx="63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Hard</a:t>
            </a:r>
            <a:endParaRPr lang="nl-BE" dirty="0"/>
          </a:p>
        </p:txBody>
      </p:sp>
      <p:sp>
        <p:nvSpPr>
          <p:cNvPr id="18" name="Tekstvak 17"/>
          <p:cNvSpPr txBox="1"/>
          <p:nvPr/>
        </p:nvSpPr>
        <p:spPr>
          <a:xfrm>
            <a:off x="2377375" y="910461"/>
            <a:ext cx="1824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/>
              <a:t>Solve</a:t>
            </a:r>
            <a:r>
              <a:rPr lang="nl-BE" dirty="0" smtClean="0"/>
              <a:t> gap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</a:p>
          <a:p>
            <a:pPr algn="ctr"/>
            <a:r>
              <a:rPr lang="nl-BE" dirty="0" err="1" smtClean="0"/>
              <a:t>number</a:t>
            </a:r>
            <a:r>
              <a:rPr lang="nl-BE" dirty="0" smtClean="0"/>
              <a:t> </a:t>
            </a:r>
            <a:r>
              <a:rPr lang="nl-BE" dirty="0" err="1" smtClean="0"/>
              <a:t>equation</a:t>
            </a:r>
            <a:endParaRPr lang="nl-BE" dirty="0"/>
          </a:p>
        </p:txBody>
      </p:sp>
      <p:sp>
        <p:nvSpPr>
          <p:cNvPr id="19" name="Afgeronde rechthoek 18"/>
          <p:cNvSpPr/>
          <p:nvPr/>
        </p:nvSpPr>
        <p:spPr>
          <a:xfrm>
            <a:off x="4527054" y="3807768"/>
            <a:ext cx="3960440" cy="84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u="sng" dirty="0" smtClean="0">
                <a:solidFill>
                  <a:schemeClr val="accent2"/>
                </a:solidFill>
              </a:rPr>
              <a:t>KDT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i="1" dirty="0" smtClean="0">
                <a:latin typeface="Calibri" panose="020F0502020204030204" pitchFamily="34" charset="0"/>
              </a:rPr>
              <a:t>Ω</a:t>
            </a:r>
            <a:r>
              <a:rPr lang="nl-BE" sz="1400" i="1" baseline="-25000" dirty="0" err="1" smtClean="0">
                <a:latin typeface="Calibri" panose="020F0502020204030204" pitchFamily="34" charset="0"/>
              </a:rPr>
              <a:t>sp</a:t>
            </a:r>
            <a:r>
              <a:rPr lang="nl-BE" sz="1400" dirty="0" smtClean="0">
                <a:latin typeface="Calibri" panose="020F0502020204030204" pitchFamily="34" charset="0"/>
              </a:rPr>
              <a:t> </a:t>
            </a:r>
            <a:r>
              <a:rPr lang="nl-BE" sz="1400" dirty="0" err="1" smtClean="0">
                <a:latin typeface="Calibri" panose="020F0502020204030204" pitchFamily="34" charset="0"/>
              </a:rPr>
              <a:t>Saddle</a:t>
            </a:r>
            <a:r>
              <a:rPr lang="nl-BE" sz="1400" dirty="0" smtClean="0">
                <a:latin typeface="Calibri" panose="020F0502020204030204" pitchFamily="34" charset="0"/>
              </a:rPr>
              <a:t> point free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latin typeface="Blackadder ITC" panose="04020505051007020D02" pitchFamily="82" charset="0"/>
              </a:rPr>
              <a:t>C, D, E</a:t>
            </a:r>
            <a:r>
              <a:rPr lang="nl-BE" sz="1400" dirty="0" smtClean="0">
                <a:latin typeface="Brush Script Std" panose="03060802040607070404" pitchFamily="66" charset="0"/>
              </a:rPr>
              <a:t>, …</a:t>
            </a:r>
            <a:r>
              <a:rPr lang="nl-BE" sz="1400" i="1" dirty="0" smtClean="0">
                <a:latin typeface="Brush Script Std" panose="03060802040607070404" pitchFamily="66" charset="0"/>
              </a:rPr>
              <a:t> </a:t>
            </a:r>
            <a:r>
              <a:rPr lang="nl-BE" sz="1400" dirty="0" smtClean="0">
                <a:latin typeface="Calibri" panose="020F0502020204030204" pitchFamily="34" charset="0"/>
              </a:rPr>
              <a:t>KDT </a:t>
            </a:r>
            <a:r>
              <a:rPr lang="nl-BE" sz="1400" dirty="0" err="1" smtClean="0">
                <a:latin typeface="Calibri" panose="020F0502020204030204" pitchFamily="34" charset="0"/>
              </a:rPr>
              <a:t>coefficients</a:t>
            </a:r>
            <a:endParaRPr lang="nl-BE" sz="1400" dirty="0" smtClean="0">
              <a:latin typeface="Calibri" panose="020F0502020204030204" pitchFamily="34" charset="0"/>
            </a:endParaRPr>
          </a:p>
        </p:txBody>
      </p:sp>
      <p:cxnSp>
        <p:nvCxnSpPr>
          <p:cNvPr id="20" name="Rechte verbindingslijn met pijl 19"/>
          <p:cNvCxnSpPr>
            <a:stCxn id="14" idx="2"/>
            <a:endCxn id="19" idx="0"/>
          </p:cNvCxnSpPr>
          <p:nvPr/>
        </p:nvCxnSpPr>
        <p:spPr>
          <a:xfrm>
            <a:off x="6507274" y="2204864"/>
            <a:ext cx="0" cy="16029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5508104" y="281629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Easy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033123" y="2683150"/>
            <a:ext cx="1084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/>
              <a:t>Following</a:t>
            </a:r>
            <a:endParaRPr lang="nl-BE" dirty="0" smtClean="0"/>
          </a:p>
          <a:p>
            <a:pPr algn="ctr"/>
            <a:r>
              <a:rPr lang="nl-BE" dirty="0" err="1" smtClean="0"/>
              <a:t>Gor’Kov</a:t>
            </a:r>
            <a:endParaRPr lang="nl-BE" dirty="0" smtClean="0"/>
          </a:p>
          <a:p>
            <a:pPr algn="ctr"/>
            <a:r>
              <a:rPr lang="nl-BE" dirty="0" smtClean="0"/>
              <a:t>(BCS)</a:t>
            </a:r>
            <a:endParaRPr lang="nl-BE" dirty="0"/>
          </a:p>
        </p:txBody>
      </p:sp>
      <p:pic>
        <p:nvPicPr>
          <p:cNvPr id="36" name="Afbeelding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5013178"/>
            <a:ext cx="9036496" cy="691648"/>
          </a:xfrm>
          <a:prstGeom prst="rect">
            <a:avLst/>
          </a:prstGeom>
        </p:spPr>
      </p:pic>
      <p:cxnSp>
        <p:nvCxnSpPr>
          <p:cNvPr id="38" name="Rechte verbindingslijn met pijl 37"/>
          <p:cNvCxnSpPr/>
          <p:nvPr/>
        </p:nvCxnSpPr>
        <p:spPr>
          <a:xfrm flipH="1" flipV="1">
            <a:off x="2051720" y="4221088"/>
            <a:ext cx="325655" cy="79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/>
          <p:cNvSpPr txBox="1"/>
          <p:nvPr/>
        </p:nvSpPr>
        <p:spPr>
          <a:xfrm>
            <a:off x="251520" y="357112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Reduces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Ginzburg</a:t>
            </a:r>
            <a:r>
              <a:rPr lang="nl-BE" dirty="0" smtClean="0"/>
              <a:t>-Landau </a:t>
            </a:r>
            <a:r>
              <a:rPr lang="nl-BE" dirty="0" err="1" smtClean="0"/>
              <a:t>for</a:t>
            </a:r>
            <a:r>
              <a:rPr lang="nl-BE" dirty="0" smtClean="0"/>
              <a:t> small </a:t>
            </a:r>
            <a:r>
              <a:rPr lang="nl-BE" dirty="0" err="1" smtClean="0"/>
              <a:t>values</a:t>
            </a:r>
            <a:r>
              <a:rPr lang="nl-BE" dirty="0" smtClean="0"/>
              <a:t> of |</a:t>
            </a:r>
            <a:r>
              <a:rPr lang="el-GR" dirty="0" smtClean="0">
                <a:latin typeface="Calibri" panose="020F0502020204030204" pitchFamily="34" charset="0"/>
              </a:rPr>
              <a:t>ψ</a:t>
            </a:r>
            <a:r>
              <a:rPr lang="nl-BE" dirty="0" smtClean="0"/>
              <a:t>|</a:t>
            </a:r>
            <a:r>
              <a:rPr lang="nl-BE" baseline="30000" dirty="0"/>
              <a:t>2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4247255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i="1" dirty="0" err="1" smtClean="0"/>
              <a:t>Describing</a:t>
            </a:r>
            <a:r>
              <a:rPr lang="nl-BE" sz="2800" b="1" i="1" dirty="0" smtClean="0"/>
              <a:t> </a:t>
            </a:r>
            <a:r>
              <a:rPr lang="nl-BE" sz="2800" b="1" i="1" dirty="0" err="1" smtClean="0"/>
              <a:t>vortices</a:t>
            </a:r>
            <a:r>
              <a:rPr lang="nl-BE" sz="2800" b="1" i="1" dirty="0" smtClean="0"/>
              <a:t> in the KTD </a:t>
            </a:r>
            <a:r>
              <a:rPr lang="nl-BE" sz="2800" b="1" i="1" dirty="0" err="1" smtClean="0"/>
              <a:t>effective</a:t>
            </a:r>
            <a:r>
              <a:rPr lang="nl-BE" sz="2800" b="1" i="1" dirty="0" smtClean="0"/>
              <a:t> field </a:t>
            </a:r>
            <a:r>
              <a:rPr lang="nl-BE" sz="2800" b="1" i="1" dirty="0" err="1" smtClean="0"/>
              <a:t>theory</a:t>
            </a:r>
            <a:r>
              <a:rPr lang="nl-BE" sz="2800" b="1" i="1" dirty="0" smtClean="0"/>
              <a:t/>
            </a:r>
            <a:br>
              <a:rPr lang="nl-BE" sz="2800" b="1" i="1" dirty="0" smtClean="0"/>
            </a:br>
            <a:endParaRPr lang="nl-BE" sz="28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569753" y="836712"/>
            <a:ext cx="421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Suppose</a:t>
            </a:r>
            <a:r>
              <a:rPr lang="nl-BE" dirty="0" smtClean="0"/>
              <a:t> </a:t>
            </a:r>
            <a:r>
              <a:rPr lang="nl-BE" dirty="0" err="1" smtClean="0"/>
              <a:t>general</a:t>
            </a:r>
            <a:r>
              <a:rPr lang="nl-BE" dirty="0" smtClean="0"/>
              <a:t> </a:t>
            </a:r>
            <a:r>
              <a:rPr lang="nl-BE" dirty="0" err="1" smtClean="0"/>
              <a:t>shape</a:t>
            </a:r>
            <a:r>
              <a:rPr lang="nl-BE" dirty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vortex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24" y="1340768"/>
            <a:ext cx="2900952" cy="312381"/>
          </a:xfrm>
          <a:prstGeom prst="rect">
            <a:avLst/>
          </a:prstGeom>
        </p:spPr>
      </p:pic>
      <p:cxnSp>
        <p:nvCxnSpPr>
          <p:cNvPr id="10" name="Rechte verbindingslijn met pijl 9"/>
          <p:cNvCxnSpPr>
            <a:endCxn id="11" idx="3"/>
          </p:cNvCxnSpPr>
          <p:nvPr/>
        </p:nvCxnSpPr>
        <p:spPr>
          <a:xfrm flipH="1">
            <a:off x="3092602" y="1700808"/>
            <a:ext cx="1263374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797567" y="2241738"/>
            <a:ext cx="12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Background</a:t>
            </a:r>
          </a:p>
          <a:p>
            <a:r>
              <a:rPr lang="nl-BE" dirty="0" smtClean="0"/>
              <a:t>amplitude</a:t>
            </a:r>
            <a:endParaRPr lang="nl-BE" dirty="0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5796136" y="1541383"/>
            <a:ext cx="360040" cy="30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202693" y="1844824"/>
            <a:ext cx="1897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Phase</a:t>
            </a:r>
            <a:r>
              <a:rPr lang="nl-BE" dirty="0" smtClean="0"/>
              <a:t> field</a:t>
            </a:r>
          </a:p>
          <a:p>
            <a:r>
              <a:rPr lang="nl-BE" dirty="0" err="1"/>
              <a:t>a</a:t>
            </a:r>
            <a:r>
              <a:rPr lang="nl-BE" dirty="0" err="1" smtClean="0"/>
              <a:t>round</a:t>
            </a:r>
            <a:r>
              <a:rPr lang="nl-BE" dirty="0" smtClean="0"/>
              <a:t> </a:t>
            </a:r>
            <a:r>
              <a:rPr lang="nl-BE" dirty="0" err="1" smtClean="0"/>
              <a:t>vortex</a:t>
            </a:r>
            <a:r>
              <a:rPr lang="nl-BE" dirty="0" smtClean="0"/>
              <a:t> line</a:t>
            </a:r>
            <a:endParaRPr lang="nl-BE" dirty="0"/>
          </a:p>
        </p:txBody>
      </p:sp>
      <p:pic>
        <p:nvPicPr>
          <p:cNvPr id="23" name="Afbeelding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23" y="2491155"/>
            <a:ext cx="295238" cy="228571"/>
          </a:xfrm>
          <a:prstGeom prst="rect">
            <a:avLst/>
          </a:prstGeom>
        </p:spPr>
      </p:pic>
      <p:cxnSp>
        <p:nvCxnSpPr>
          <p:cNvPr id="26" name="Rechte verbindingslijn met pijl 25"/>
          <p:cNvCxnSpPr/>
          <p:nvPr/>
        </p:nvCxnSpPr>
        <p:spPr>
          <a:xfrm>
            <a:off x="5004048" y="1700808"/>
            <a:ext cx="504056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4346426" y="3248108"/>
            <a:ext cx="230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Amplitude </a:t>
            </a:r>
            <a:r>
              <a:rPr lang="nl-BE" dirty="0" err="1" smtClean="0"/>
              <a:t>modulation</a:t>
            </a:r>
            <a:endParaRPr lang="nl-BE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77" y="3933056"/>
            <a:ext cx="3029975" cy="2048434"/>
          </a:xfrm>
          <a:prstGeom prst="rect">
            <a:avLst/>
          </a:prstGeom>
        </p:spPr>
      </p:pic>
      <p:sp>
        <p:nvSpPr>
          <p:cNvPr id="32" name="Tekstvak 31"/>
          <p:cNvSpPr txBox="1"/>
          <p:nvPr/>
        </p:nvSpPr>
        <p:spPr>
          <a:xfrm>
            <a:off x="375565" y="4077072"/>
            <a:ext cx="332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analytically</a:t>
            </a:r>
            <a:r>
              <a:rPr lang="nl-BE" dirty="0" smtClean="0"/>
              <a:t> </a:t>
            </a:r>
            <a:r>
              <a:rPr lang="nl-BE" dirty="0" err="1" smtClean="0"/>
              <a:t>solvable</a:t>
            </a:r>
            <a:r>
              <a:rPr lang="nl-BE" dirty="0" smtClean="0"/>
              <a:t>,</a:t>
            </a:r>
          </a:p>
          <a:p>
            <a:r>
              <a:rPr lang="nl-BE" dirty="0" err="1" smtClean="0"/>
              <a:t>Popular</a:t>
            </a:r>
            <a:r>
              <a:rPr lang="nl-BE" dirty="0" smtClean="0"/>
              <a:t> </a:t>
            </a:r>
            <a:r>
              <a:rPr lang="nl-BE" dirty="0" err="1" smtClean="0"/>
              <a:t>choice</a:t>
            </a:r>
            <a:r>
              <a:rPr lang="nl-BE" dirty="0" smtClean="0"/>
              <a:t> </a:t>
            </a:r>
            <a:r>
              <a:rPr lang="nl-BE" dirty="0" err="1" smtClean="0"/>
              <a:t>variational</a:t>
            </a:r>
            <a:r>
              <a:rPr lang="nl-BE" dirty="0" smtClean="0"/>
              <a:t> model:</a:t>
            </a:r>
            <a:endParaRPr lang="nl-BE" dirty="0"/>
          </a:p>
        </p:txBody>
      </p:sp>
      <p:pic>
        <p:nvPicPr>
          <p:cNvPr id="28" name="Afbeelding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97152"/>
            <a:ext cx="2123810" cy="620952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1273667" y="6093296"/>
            <a:ext cx="343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2"/>
                </a:solidFill>
              </a:rPr>
              <a:t>Question: How </a:t>
            </a:r>
            <a:r>
              <a:rPr lang="nl-BE" b="1" dirty="0" err="1" smtClean="0">
                <a:solidFill>
                  <a:schemeClr val="accent2"/>
                </a:solidFill>
              </a:rPr>
              <a:t>good</a:t>
            </a:r>
            <a:r>
              <a:rPr lang="nl-BE" b="1" dirty="0" smtClean="0">
                <a:solidFill>
                  <a:schemeClr val="accent2"/>
                </a:solidFill>
              </a:rPr>
              <a:t> is </a:t>
            </a:r>
            <a:r>
              <a:rPr lang="nl-BE" b="1" dirty="0" err="1" smtClean="0">
                <a:solidFill>
                  <a:schemeClr val="accent2"/>
                </a:solidFill>
              </a:rPr>
              <a:t>this</a:t>
            </a:r>
            <a:r>
              <a:rPr lang="nl-BE" b="1" dirty="0" smtClean="0">
                <a:solidFill>
                  <a:schemeClr val="accent2"/>
                </a:solidFill>
              </a:rPr>
              <a:t> </a:t>
            </a:r>
            <a:r>
              <a:rPr lang="nl-BE" b="1" dirty="0" err="1" smtClean="0">
                <a:solidFill>
                  <a:schemeClr val="accent2"/>
                </a:solidFill>
              </a:rPr>
              <a:t>guess</a:t>
            </a:r>
            <a:r>
              <a:rPr lang="nl-BE" b="1" dirty="0" smtClean="0">
                <a:solidFill>
                  <a:schemeClr val="accent2"/>
                </a:solidFill>
              </a:rPr>
              <a:t>?</a:t>
            </a:r>
            <a:endParaRPr lang="nl-BE" b="1" dirty="0">
              <a:solidFill>
                <a:schemeClr val="accent2"/>
              </a:solidFill>
            </a:endParaRPr>
          </a:p>
        </p:txBody>
      </p:sp>
      <p:cxnSp>
        <p:nvCxnSpPr>
          <p:cNvPr id="33" name="Rechte verbindingslijn met pijl 32"/>
          <p:cNvCxnSpPr>
            <a:stCxn id="37" idx="0"/>
          </p:cNvCxnSpPr>
          <p:nvPr/>
        </p:nvCxnSpPr>
        <p:spPr>
          <a:xfrm flipH="1" flipV="1">
            <a:off x="2555776" y="5301208"/>
            <a:ext cx="1795967" cy="20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3235572" y="550794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Variational</a:t>
            </a:r>
            <a:r>
              <a:rPr lang="nl-BE" dirty="0" smtClean="0"/>
              <a:t> parameter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606571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[&#10;k_BT_c=1.14 E_D \exp(-\frac{1}{\mathcal{N}(0)V})&#10;\]&#10;\end{centering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begin{align*}&#10;k_BT_c&amp;=\left(\frac{e}{2}\right)^{7/3}\frac{\gamma}{\pi}\mu\exp(\frac{\pi}{2k_Fa_s}),\\&#10;&amp;\approx 0.28 \epsilon_F \exp(\frac{\pi}{2k_Fa_s})&#10;\end{align*}&#10;\end{centering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[&#10;\Psi(\mathbf{r},\tau)=\Psi_\mathrm{sp}+\delta(\mathbf{r},\tau)&#10;\]&#10;\end{centering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[&#10;|\Psi_\mathrm{sp}|&#10;\]&#10;\end{centering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[&#10;F=\int\dd{\mathbf{r}}\left(\Omega_\mathrm{s}(\abs{\Psi}^2)+\mathcal{C}(\abs{\Psi}^2)\abs{\grad\Psi}^2-\mathcal{E}(\abs{\Psi}^2)\left[\grad (\abs{\Psi}^2)\right]^2+i\frac{\mathcal{D}(\abs{\Psi}^2)}{2}\left(\bar{\Psi}\pdv{\Psi}{\tau}-\Psi\pdv{\bar{\Psi}}{\tau}\right)\right)&#10;\]&#10;\end{centering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[&#10;\Psi(\mathbf{r},t)=\abs{\Psi_\mathrm{sp}}a(\mathbf{r},t)e^{i\theta(\mathbf{r},t)}&#10;\]&#10;\end{centering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[&#10;e^{i\phi}&#10;\]&#10;\end{centering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[&#10;a(\mathbf{r})=\tanh(\frac{r}{\sqrt{2}\xi})&#10;\]&#10;\end{centering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physics}&#10;\pagestyle{empty}&#10;\begin{document}&#10;\begin{centering}&#10;\begin{align*}&#10;\xi_\mathrm{var}&amp;=\frac{1}{2}\sqrt{\frac{\rho_\mathrm{sf}}{A}},\\&#10;\rho_\mathrm{sf}&amp;=2C\abs{\Psi_\mathrm{sp}}^2,\\&#10;A&amp;=\int\limits_0^\infty t\left[\Omega_\mathrm{sp}\left(\abs{\Psi_\mathrm{sp}}^2\tanh^2\left(\frac{t}{\sqrt{2}}\right)\right)-\Omega_\mathrm{sp}\left(\abs{\Psi_\mathrm{sp}}^2\right)\right]\dd{t}&#10;\end{align*}&#10;\end{centering}&#10;\end{document}"/>
  <p:tag name="IGUANATEXSIZE" val="20"/>
</p:tagLst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Diavoorstelling (4:3)</PresentationFormat>
  <Paragraphs>215</Paragraphs>
  <Slides>15</Slides>
  <Notes>14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Vortex structures in ultracold Fermi gases</vt:lpstr>
      <vt:lpstr>Introduction: The system of ultracold quantum gases </vt:lpstr>
      <vt:lpstr>Introduction: The “history” of ultracold quantum gases </vt:lpstr>
      <vt:lpstr>Introduction: Superfluids versus superconductors </vt:lpstr>
      <vt:lpstr>Introduction: the BEC  BCS crossover </vt:lpstr>
      <vt:lpstr>Introduction: the Clogston limit </vt:lpstr>
      <vt:lpstr>Theoretical description: The KTD effective field theory </vt:lpstr>
      <vt:lpstr>The KTD effective field theory: practical calculations </vt:lpstr>
      <vt:lpstr>Describing vortices in the KTD effective field theory </vt:lpstr>
      <vt:lpstr>Describing vortices in the KTD effective field theory </vt:lpstr>
      <vt:lpstr>Describing vortices in the KTD effective field theory </vt:lpstr>
      <vt:lpstr>Describing vortices in the KTD effective field theory </vt:lpstr>
      <vt:lpstr>In conclusion </vt:lpstr>
      <vt:lpstr>For next year’s BPS meeting! </vt:lpstr>
      <vt:lpstr>Other interesting KTD research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2016-05-17T17:33:37Z</dcterms:modified>
</cp:coreProperties>
</file>