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96" r:id="rId2"/>
    <p:sldMasterId id="2147483684" r:id="rId3"/>
    <p:sldMasterId id="2147483708" r:id="rId4"/>
    <p:sldMasterId id="2147483720" r:id="rId5"/>
  </p:sldMasterIdLst>
  <p:notesMasterIdLst>
    <p:notesMasterId r:id="rId32"/>
  </p:notesMasterIdLst>
  <p:sldIdLst>
    <p:sldId id="575" r:id="rId6"/>
    <p:sldId id="594" r:id="rId7"/>
    <p:sldId id="597" r:id="rId8"/>
    <p:sldId id="631" r:id="rId9"/>
    <p:sldId id="633" r:id="rId10"/>
    <p:sldId id="605" r:id="rId11"/>
    <p:sldId id="626" r:id="rId12"/>
    <p:sldId id="607" r:id="rId13"/>
    <p:sldId id="609" r:id="rId14"/>
    <p:sldId id="610" r:id="rId15"/>
    <p:sldId id="615" r:id="rId16"/>
    <p:sldId id="611" r:id="rId17"/>
    <p:sldId id="535" r:id="rId18"/>
    <p:sldId id="606" r:id="rId19"/>
    <p:sldId id="628" r:id="rId20"/>
    <p:sldId id="632" r:id="rId21"/>
    <p:sldId id="595" r:id="rId22"/>
    <p:sldId id="634" r:id="rId23"/>
    <p:sldId id="629" r:id="rId24"/>
    <p:sldId id="630" r:id="rId25"/>
    <p:sldId id="598" r:id="rId26"/>
    <p:sldId id="604" r:id="rId27"/>
    <p:sldId id="619" r:id="rId28"/>
    <p:sldId id="622" r:id="rId29"/>
    <p:sldId id="618" r:id="rId30"/>
    <p:sldId id="583" r:id="rId31"/>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900"/>
    <a:srgbClr val="008000"/>
    <a:srgbClr val="6666FF"/>
    <a:srgbClr val="800080"/>
    <a:srgbClr val="3333CC"/>
    <a:srgbClr val="A50021"/>
    <a:srgbClr val="993366"/>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6" autoAdjust="0"/>
    <p:restoredTop sz="85991" autoAdjust="0"/>
  </p:normalViewPr>
  <p:slideViewPr>
    <p:cSldViewPr>
      <p:cViewPr varScale="1">
        <p:scale>
          <a:sx n="77" d="100"/>
          <a:sy n="77" d="100"/>
        </p:scale>
        <p:origin x="-1882" y="-7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4" d="100"/>
        <a:sy n="64" d="100"/>
      </p:scale>
      <p:origin x="0" y="0"/>
    </p:cViewPr>
  </p:sorterViewPr>
  <p:notesViewPr>
    <p:cSldViewPr showGuides="1">
      <p:cViewPr varScale="1">
        <p:scale>
          <a:sx n="68" d="100"/>
          <a:sy n="68" d="100"/>
        </p:scale>
        <p:origin x="-2995" y="-77"/>
      </p:cViewPr>
      <p:guideLst>
        <p:guide orient="horz" pos="3127"/>
        <p:guide pos="210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221EF18-1327-4EBF-B162-72EECDD54C9D}" type="datetimeFigureOut">
              <a:rPr lang="en-US" smtClean="0"/>
              <a:pPr/>
              <a:t>5/17/2016</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B756F89-E377-409E-A004-566FE43B3E6F}" type="slidenum">
              <a:rPr lang="en-US" smtClean="0"/>
              <a:pPr/>
              <a:t>‹#›</a:t>
            </a:fld>
            <a:endParaRPr lang="en-US"/>
          </a:p>
        </p:txBody>
      </p:sp>
    </p:spTree>
    <p:extLst>
      <p:ext uri="{BB962C8B-B14F-4D97-AF65-F5344CB8AC3E}">
        <p14:creationId xmlns:p14="http://schemas.microsoft.com/office/powerpoint/2010/main" val="326587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756F89-E377-409E-A004-566FE43B3E6F}" type="slidenum">
              <a:rPr lang="en-US" smtClean="0"/>
              <a:pPr/>
              <a:t>1</a:t>
            </a:fld>
            <a:endParaRPr lang="en-US"/>
          </a:p>
        </p:txBody>
      </p:sp>
    </p:spTree>
    <p:extLst>
      <p:ext uri="{BB962C8B-B14F-4D97-AF65-F5344CB8AC3E}">
        <p14:creationId xmlns:p14="http://schemas.microsoft.com/office/powerpoint/2010/main" val="234040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2173288" y="273050"/>
            <a:ext cx="2120900" cy="1590675"/>
          </a:xfrm>
          <a:noFill/>
          <a:ln>
            <a:solidFill>
              <a:srgbClr val="000000"/>
            </a:solidFill>
            <a:miter lim="800000"/>
            <a:headEnd/>
            <a:tailEnd/>
          </a:ln>
        </p:spPr>
      </p:sp>
      <p:sp>
        <p:nvSpPr>
          <p:cNvPr id="62467" name="Notes Placeholder 2"/>
          <p:cNvSpPr>
            <a:spLocks noGrp="1"/>
          </p:cNvSpPr>
          <p:nvPr>
            <p:ph type="body" idx="1"/>
          </p:nvPr>
        </p:nvSpPr>
        <p:spPr bwMode="auto">
          <a:xfrm>
            <a:off x="148431" y="2110071"/>
            <a:ext cx="6162152" cy="4466987"/>
          </a:xfrm>
          <a:noFill/>
        </p:spPr>
        <p:txBody>
          <a:bodyPr wrap="square" numCol="1" anchor="t" anchorCtr="0" compatLnSpc="1">
            <a:prstTxWarp prst="textNoShape">
              <a:avLst/>
            </a:prstTxWarp>
          </a:bodyPr>
          <a:lstStyle/>
          <a:p>
            <a:pPr lvl="0" algn="just"/>
            <a:r>
              <a:rPr lang="en-US" sz="1200" dirty="0" smtClean="0">
                <a:solidFill>
                  <a:srgbClr val="FF0000"/>
                </a:solidFill>
                <a:latin typeface="+mn-lt"/>
              </a:rPr>
              <a:t>At high densities</a:t>
            </a:r>
            <a:r>
              <a:rPr lang="en-US" sz="1200" dirty="0" smtClean="0">
                <a:solidFill>
                  <a:prstClr val="black"/>
                </a:solidFill>
                <a:latin typeface="+mn-lt"/>
              </a:rPr>
              <a:t>, the density dependence of the critical temperature </a:t>
            </a:r>
            <a:r>
              <a:rPr lang="en-US" sz="1200" baseline="0" dirty="0" smtClean="0">
                <a:solidFill>
                  <a:prstClr val="black"/>
                </a:solidFill>
                <a:latin typeface="+mn-lt"/>
              </a:rPr>
              <a:t> </a:t>
            </a:r>
            <a:r>
              <a:rPr lang="en-US" sz="1200" dirty="0" smtClean="0">
                <a:solidFill>
                  <a:prstClr val="black"/>
                </a:solidFill>
                <a:latin typeface="+mn-lt"/>
              </a:rPr>
              <a:t>shows the domination of the </a:t>
            </a:r>
            <a:r>
              <a:rPr lang="en-US" sz="1200" dirty="0" err="1" smtClean="0">
                <a:solidFill>
                  <a:prstClr val="black"/>
                </a:solidFill>
                <a:latin typeface="+mn-lt"/>
              </a:rPr>
              <a:t>plasmon</a:t>
            </a:r>
            <a:r>
              <a:rPr lang="en-US" sz="1200" dirty="0" smtClean="0">
                <a:solidFill>
                  <a:prstClr val="black"/>
                </a:solidFill>
                <a:latin typeface="+mn-lt"/>
              </a:rPr>
              <a:t> mechanism of superconductivity.</a:t>
            </a:r>
          </a:p>
          <a:p>
            <a:endParaRPr lang="en-US" dirty="0" smtClean="0">
              <a:sym typeface="Symbol" pitchFamily="18" charset="2"/>
            </a:endParaRPr>
          </a:p>
          <a:p>
            <a:r>
              <a:rPr lang="en-US" dirty="0" smtClean="0">
                <a:sym typeface="Symbol" pitchFamily="18" charset="2"/>
              </a:rPr>
              <a:t>The observed differences of the experimental results on the critical temperatures in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heterostructures</a:t>
            </a:r>
            <a:r>
              <a:rPr lang="en-US" dirty="0" smtClean="0">
                <a:sym typeface="Symbol" pitchFamily="18" charset="2"/>
              </a:rPr>
              <a:t> can be explained as follows. </a:t>
            </a:r>
          </a:p>
          <a:p>
            <a:endParaRPr lang="en-US" dirty="0" smtClean="0">
              <a:sym typeface="Symbol" pitchFamily="18" charset="2"/>
            </a:endParaRPr>
          </a:p>
          <a:p>
            <a:r>
              <a:rPr lang="en-US" dirty="0" smtClean="0">
                <a:sym typeface="Symbol" pitchFamily="18" charset="2"/>
              </a:rPr>
              <a:t>In different experiments,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heterostructures</a:t>
            </a:r>
            <a:r>
              <a:rPr lang="en-US" dirty="0" smtClean="0">
                <a:sym typeface="Symbol" pitchFamily="18" charset="2"/>
              </a:rPr>
              <a:t> have been grown independently. Therefore those </a:t>
            </a:r>
            <a:r>
              <a:rPr lang="en-US" dirty="0" err="1" smtClean="0">
                <a:sym typeface="Symbol" pitchFamily="18" charset="2"/>
              </a:rPr>
              <a:t>heterostructures</a:t>
            </a:r>
            <a:r>
              <a:rPr lang="en-US" dirty="0" smtClean="0">
                <a:sym typeface="Symbol" pitchFamily="18" charset="2"/>
              </a:rPr>
              <a:t> can at least slightly differ from each other. The thermal energy is extremely small compared to the characteristic energies involved in the superconducting phase transition: the Fermi energy of the electrons and the LO-phonon energies (which both are of order ∼100 </a:t>
            </a:r>
            <a:r>
              <a:rPr lang="en-US" dirty="0" err="1" smtClean="0">
                <a:sym typeface="Symbol" pitchFamily="18" charset="2"/>
              </a:rPr>
              <a:t>meV</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Under these conditions, the critical temperatures can be very sensitive to relatively small difference of the internal properties of the fabricated </a:t>
            </a:r>
            <a:r>
              <a:rPr lang="en-US" dirty="0" err="1" smtClean="0">
                <a:sym typeface="Symbol" pitchFamily="18" charset="2"/>
              </a:rPr>
              <a:t>heterostructures</a:t>
            </a:r>
            <a:r>
              <a:rPr lang="en-US" dirty="0" smtClean="0">
                <a:sym typeface="Symbol" pitchFamily="18" charset="2"/>
              </a:rPr>
              <a:t>. Additional factors (e. g., disorder, local phonons, defects, etc.) can substantially influence T_{c}. </a:t>
            </a:r>
          </a:p>
          <a:p>
            <a:endParaRPr lang="en-US" dirty="0" smtClean="0">
              <a:sym typeface="Symbol" pitchFamily="18" charset="2"/>
            </a:endParaRPr>
          </a:p>
          <a:p>
            <a:r>
              <a:rPr lang="en-US" dirty="0" smtClean="0">
                <a:sym typeface="Symbol" pitchFamily="18" charset="2"/>
              </a:rPr>
              <a:t>Moreover, the critical temperatures for bulk strontium </a:t>
            </a:r>
            <a:r>
              <a:rPr lang="en-US" dirty="0" err="1" smtClean="0">
                <a:sym typeface="Symbol" pitchFamily="18" charset="2"/>
              </a:rPr>
              <a:t>titanate</a:t>
            </a:r>
            <a:r>
              <a:rPr lang="en-US" dirty="0" smtClean="0">
                <a:sym typeface="Symbol" pitchFamily="18" charset="2"/>
              </a:rPr>
              <a:t> measured in different experiments differ substantially from each other. </a:t>
            </a:r>
          </a:p>
          <a:p>
            <a:endParaRPr lang="en-US" dirty="0" smtClean="0">
              <a:sym typeface="Symbol" pitchFamily="18" charset="2"/>
            </a:endParaRPr>
          </a:p>
          <a:p>
            <a:r>
              <a:rPr lang="en-US" dirty="0" smtClean="0">
                <a:sym typeface="Symbol" pitchFamily="18" charset="2"/>
              </a:rPr>
              <a:t>Consequently, the relatively large variation of the experimental results on the critical temperature in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a:t>
            </a:r>
            <a:r>
              <a:rPr lang="en-US" dirty="0" smtClean="0">
                <a:sym typeface="Symbol" pitchFamily="18" charset="2"/>
              </a:rPr>
              <a:t> is not surprising. Despite that uncertainty, the measured critical temperatures in different experiments are of the same order.    </a:t>
            </a:r>
          </a:p>
          <a:p>
            <a:endParaRPr lang="en-US" dirty="0" smtClean="0">
              <a:sym typeface="Symbol" pitchFamily="18" charset="2"/>
            </a:endParaRPr>
          </a:p>
          <a:p>
            <a:r>
              <a:rPr lang="en-US" dirty="0" smtClean="0">
                <a:sym typeface="Symbol" pitchFamily="18" charset="2"/>
              </a:rPr>
              <a:t>We can see that for each D, the curve is close to only few data points. However (</a:t>
            </a:r>
            <a:r>
              <a:rPr lang="en-US" dirty="0" err="1" smtClean="0">
                <a:sym typeface="Symbol" pitchFamily="18" charset="2"/>
              </a:rPr>
              <a:t>i</a:t>
            </a:r>
            <a:r>
              <a:rPr lang="en-US" dirty="0" smtClean="0">
                <a:sym typeface="Symbol" pitchFamily="18" charset="2"/>
              </a:rPr>
              <a:t>) experimental data are obtained with a substantial numeric inaccuracy, (ii) experimental data from different sources do not agree even with each other. </a:t>
            </a:r>
          </a:p>
          <a:p>
            <a:endParaRPr lang="en-US" dirty="0" smtClean="0">
              <a:sym typeface="Symbol" pitchFamily="18" charset="2"/>
            </a:endParaRPr>
          </a:p>
          <a:p>
            <a:r>
              <a:rPr lang="en-US" dirty="0" smtClean="0">
                <a:sym typeface="Symbol" pitchFamily="18" charset="2"/>
              </a:rPr>
              <a:t>It should be noted also that, since the thermal energy corresponding to the critical temperature in the LAO-STO structure is very small with respect to other energies participating in the superconductivity (the optical-phonon energies and the Fermi energy), even a small uncertainty of these parameters can then lead to a significant change of the critical temperature. </a:t>
            </a:r>
          </a:p>
          <a:p>
            <a:endParaRPr lang="en-US" dirty="0" smtClean="0">
              <a:sym typeface="Symbol" pitchFamily="18" charset="2"/>
            </a:endParaRPr>
          </a:p>
          <a:p>
            <a:r>
              <a:rPr lang="en-US" dirty="0" smtClean="0">
                <a:sym typeface="Symbol" pitchFamily="18" charset="2"/>
              </a:rPr>
              <a:t>Our calculation, performed without fit using parameter values known from literature, yields the critical temperatures within the same range as in the experiments. We can therefore conclude that, taking into account the uncertainty of the experimental results on the critical temperatures, the suggested theoretical explanation of the superconducting phase transition in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heterostructures</a:t>
            </a:r>
            <a:r>
              <a:rPr lang="en-US" dirty="0" smtClean="0">
                <a:sym typeface="Symbol" pitchFamily="18" charset="2"/>
              </a:rPr>
              <a:t> leads to tentative agreement with experiment.</a:t>
            </a: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706563" y="546100"/>
            <a:ext cx="3027362" cy="2271713"/>
          </a:xfrm>
          <a:noFill/>
          <a:ln>
            <a:solidFill>
              <a:srgbClr val="000000"/>
            </a:solidFill>
            <a:miter lim="800000"/>
            <a:headEnd/>
            <a:tailEnd/>
          </a:ln>
        </p:spPr>
      </p:sp>
      <p:sp>
        <p:nvSpPr>
          <p:cNvPr id="62467" name="Notes Placeholder 2"/>
          <p:cNvSpPr>
            <a:spLocks noGrp="1"/>
          </p:cNvSpPr>
          <p:nvPr>
            <p:ph type="body" idx="1"/>
          </p:nvPr>
        </p:nvSpPr>
        <p:spPr bwMode="auto">
          <a:xfrm>
            <a:off x="666909" y="3126296"/>
            <a:ext cx="5335270" cy="4466987"/>
          </a:xfrm>
          <a:noFill/>
        </p:spPr>
        <p:txBody>
          <a:bodyPr wrap="square" numCol="1" anchor="t" anchorCtr="0" compatLnSpc="1">
            <a:prstTxWarp prst="textNoShape">
              <a:avLst/>
            </a:prstTxWarp>
          </a:bodyPr>
          <a:lstStyle/>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743075" y="428625"/>
            <a:ext cx="2989263" cy="2243138"/>
          </a:xfrm>
          <a:noFill/>
          <a:ln>
            <a:solidFill>
              <a:srgbClr val="000000"/>
            </a:solidFill>
            <a:miter lim="800000"/>
            <a:headEnd/>
            <a:tailEnd/>
          </a:ln>
        </p:spPr>
      </p:sp>
      <p:sp>
        <p:nvSpPr>
          <p:cNvPr id="62467" name="Notes Placeholder 2"/>
          <p:cNvSpPr>
            <a:spLocks noGrp="1"/>
          </p:cNvSpPr>
          <p:nvPr>
            <p:ph type="body" idx="1"/>
          </p:nvPr>
        </p:nvSpPr>
        <p:spPr bwMode="auto">
          <a:xfrm>
            <a:off x="568578" y="3126296"/>
            <a:ext cx="5636968" cy="4651186"/>
          </a:xfrm>
          <a:noFill/>
        </p:spPr>
        <p:txBody>
          <a:bodyPr wrap="square" numCol="1" anchor="t" anchorCtr="0" compatLnSpc="1">
            <a:prstTxWarp prst="textNoShape">
              <a:avLst/>
            </a:prstTxWarp>
          </a:bodyPr>
          <a:lstStyle/>
          <a:p>
            <a:r>
              <a:rPr lang="en-US" dirty="0" smtClean="0">
                <a:sym typeface="Symbol" pitchFamily="18" charset="2"/>
              </a:rPr>
              <a:t>The calculation of the superconducting transition temperature is performed following the scheme proposed by </a:t>
            </a:r>
            <a:r>
              <a:rPr lang="en-US" dirty="0" err="1" smtClean="0">
                <a:sym typeface="Symbol" pitchFamily="18" charset="2"/>
              </a:rPr>
              <a:t>Kirzhnits</a:t>
            </a:r>
            <a:r>
              <a:rPr lang="en-US" dirty="0" smtClean="0">
                <a:sym typeface="Symbol" pitchFamily="18" charset="2"/>
              </a:rPr>
              <a:t> and Takada using the gap equation shown in the previous</a:t>
            </a:r>
            <a:r>
              <a:rPr lang="en-US" baseline="0" dirty="0" smtClean="0">
                <a:sym typeface="Symbol" pitchFamily="18" charset="2"/>
              </a:rPr>
              <a:t> slide,</a:t>
            </a:r>
            <a:r>
              <a:rPr lang="en-US" dirty="0" smtClean="0">
                <a:sym typeface="Symbol" pitchFamily="18" charset="2"/>
              </a:rPr>
              <a:t> with the effective interaction potential which is constituted</a:t>
            </a:r>
            <a:r>
              <a:rPr lang="en-US" baseline="0" dirty="0" smtClean="0">
                <a:sym typeface="Symbol" pitchFamily="18" charset="2"/>
              </a:rPr>
              <a:t> by </a:t>
            </a:r>
            <a:r>
              <a:rPr lang="en-US" baseline="0" dirty="0" err="1" smtClean="0">
                <a:sym typeface="Symbol" pitchFamily="18" charset="2"/>
              </a:rPr>
              <a:t>tho</a:t>
            </a:r>
            <a:r>
              <a:rPr lang="en-US" baseline="0" dirty="0" smtClean="0">
                <a:sym typeface="Symbol" pitchFamily="18" charset="2"/>
              </a:rPr>
              <a:t> contributions:</a:t>
            </a:r>
          </a:p>
          <a:p>
            <a:endParaRPr lang="en-US" baseline="0" dirty="0" smtClean="0">
              <a:sym typeface="Symbol" pitchFamily="18" charset="2"/>
            </a:endParaRPr>
          </a:p>
          <a:p>
            <a:r>
              <a:rPr lang="en-US" baseline="0" dirty="0" smtClean="0">
                <a:sym typeface="Symbol" pitchFamily="18" charset="2"/>
              </a:rPr>
              <a:t>(1) the effective interaction potential provided by a rather complicated interplay of the electron – LO-phonon </a:t>
            </a:r>
          </a:p>
          <a:p>
            <a:r>
              <a:rPr lang="en-US" baseline="0" dirty="0" smtClean="0">
                <a:sym typeface="Symbol" pitchFamily="18" charset="2"/>
              </a:rPr>
              <a:t>and the electron-electron interactions, </a:t>
            </a:r>
          </a:p>
          <a:p>
            <a:r>
              <a:rPr lang="en-US" dirty="0" smtClean="0">
                <a:sym typeface="Symbol" pitchFamily="18" charset="2"/>
              </a:rPr>
              <a:t>(2) the effective</a:t>
            </a:r>
            <a:r>
              <a:rPr lang="en-US" baseline="0" dirty="0" smtClean="0">
                <a:sym typeface="Symbol" pitchFamily="18" charset="2"/>
              </a:rPr>
              <a:t> interaction potential provided by the electron – acoustic-phonon interaction.</a:t>
            </a:r>
          </a:p>
          <a:p>
            <a:endParaRPr lang="en-US" baseline="0" dirty="0" smtClean="0">
              <a:sym typeface="Symbol" pitchFamily="18" charset="2"/>
            </a:endParaRPr>
          </a:p>
          <a:p>
            <a:r>
              <a:rPr lang="en-US" baseline="0" dirty="0" smtClean="0">
                <a:sym typeface="Symbol" pitchFamily="18" charset="2"/>
              </a:rPr>
              <a:t>Since the </a:t>
            </a:r>
            <a:r>
              <a:rPr lang="en-US" baseline="0" dirty="0" err="1" smtClean="0">
                <a:sym typeface="Symbol" pitchFamily="18" charset="2"/>
              </a:rPr>
              <a:t>Kirzhnits</a:t>
            </a:r>
            <a:r>
              <a:rPr lang="en-US" baseline="0" dirty="0" smtClean="0">
                <a:sym typeface="Symbol" pitchFamily="18" charset="2"/>
              </a:rPr>
              <a:t> theory assumes the weak-coupling regime, we suggest that the effective phonon-mediated interaction due to the acoustic phonons can be taken into account in an additive way with respect to the combined contribution of Coulomb interaction and optical phonons.</a:t>
            </a:r>
          </a:p>
          <a:p>
            <a:endParaRPr lang="en-US" baseline="0" dirty="0" smtClean="0">
              <a:sym typeface="Symbol" pitchFamily="18" charset="2"/>
            </a:endParaRPr>
          </a:p>
          <a:p>
            <a:r>
              <a:rPr lang="en-US" baseline="0" dirty="0" smtClean="0">
                <a:sym typeface="Symbol" pitchFamily="18" charset="2"/>
              </a:rPr>
              <a:t>The first of the aforesaid effective interaction potentials is expressed in terms of the dielectric function.</a:t>
            </a:r>
          </a:p>
          <a:p>
            <a:r>
              <a:rPr lang="en-US" baseline="0" dirty="0" smtClean="0">
                <a:sym typeface="Symbol" pitchFamily="18" charset="2"/>
              </a:rPr>
              <a:t>This interaction potential contains the non-screened effective potential (the third formula at the slide) which consists of the Coulomb </a:t>
            </a:r>
            <a:r>
              <a:rPr lang="en-US" baseline="0" dirty="0" err="1" smtClean="0">
                <a:sym typeface="Symbol" pitchFamily="18" charset="2"/>
              </a:rPr>
              <a:t>contrinution</a:t>
            </a:r>
            <a:r>
              <a:rPr lang="en-US" baseline="0" dirty="0" smtClean="0">
                <a:sym typeface="Symbol" pitchFamily="18" charset="2"/>
              </a:rPr>
              <a:t> and the electron-phonon contribution.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Symbol"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pitchFamily="18" charset="2"/>
              </a:rPr>
              <a:t>The </a:t>
            </a:r>
            <a:r>
              <a:rPr lang="en-US" dirty="0" smtClean="0">
                <a:sym typeface="Symbol" pitchFamily="18" charset="2"/>
              </a:rPr>
              <a:t> screening is accounted for </a:t>
            </a:r>
            <a:r>
              <a:rPr lang="en-US" baseline="0" dirty="0" smtClean="0">
                <a:sym typeface="Symbol" pitchFamily="18" charset="2"/>
              </a:rPr>
              <a:t>within the random-phase approximation (RPA) as expressed in the second formula at the slide, through the polarization function of the electron gas P</a:t>
            </a:r>
            <a:r>
              <a:rPr lang="en-US" baseline="30000" dirty="0" smtClean="0">
                <a:sym typeface="Symbol" pitchFamily="18" charset="2"/>
              </a:rPr>
              <a:t>(1)</a:t>
            </a:r>
            <a:r>
              <a:rPr lang="en-US" baseline="0" dirty="0" smtClean="0">
                <a:sym typeface="Symbol" pitchFamily="18" charset="2"/>
              </a:rPr>
              <a:t>(</a:t>
            </a:r>
            <a:r>
              <a:rPr lang="en-US" baseline="0" dirty="0" err="1" smtClean="0">
                <a:sym typeface="Symbol" pitchFamily="18" charset="2"/>
              </a:rPr>
              <a:t>q,i</a:t>
            </a:r>
            <a:r>
              <a:rPr lang="en-US" baseline="0" dirty="0" smtClean="0">
                <a:sym typeface="Symbol" pitchFamily="18" charset="2"/>
              </a:rPr>
              <a:t> \Omega).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Symbol"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Symbol" pitchFamily="18" charset="2"/>
              </a:rPr>
              <a:t>Finally, the acoustic-phonon contribution to the effective interaction potential is expressed in the straightforward way, similarly to the LO-phonon contribution.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Symbol" pitchFamily="18" charset="2"/>
            </a:endParaRPr>
          </a:p>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820863" y="233363"/>
            <a:ext cx="3027362" cy="2271712"/>
          </a:xfrm>
          <a:noFill/>
          <a:ln>
            <a:solidFill>
              <a:srgbClr val="000000"/>
            </a:solidFill>
            <a:miter lim="800000"/>
            <a:headEnd/>
            <a:tailEnd/>
          </a:ln>
        </p:spPr>
      </p:sp>
      <p:sp>
        <p:nvSpPr>
          <p:cNvPr id="62467" name="Notes Placeholder 2"/>
          <p:cNvSpPr>
            <a:spLocks noGrp="1"/>
          </p:cNvSpPr>
          <p:nvPr>
            <p:ph type="body" idx="1"/>
          </p:nvPr>
        </p:nvSpPr>
        <p:spPr bwMode="auto">
          <a:xfrm>
            <a:off x="666909" y="3048125"/>
            <a:ext cx="5335270" cy="4466987"/>
          </a:xfrm>
          <a:noFill/>
        </p:spPr>
        <p:txBody>
          <a:bodyPr wrap="square" numCol="1" anchor="t" anchorCtr="0" compatLnSpc="1">
            <a:prstTxWarp prst="textNoShape">
              <a:avLst/>
            </a:prstTxWarp>
          </a:bodyPr>
          <a:lstStyle/>
          <a:p>
            <a:r>
              <a:rPr lang="en-US" dirty="0" smtClean="0">
                <a:sym typeface="Symbol" pitchFamily="18" charset="2"/>
              </a:rPr>
              <a:t> Because strontium </a:t>
            </a:r>
            <a:r>
              <a:rPr lang="en-US" dirty="0" err="1" smtClean="0">
                <a:sym typeface="Symbol" pitchFamily="18" charset="2"/>
              </a:rPr>
              <a:t>titanate</a:t>
            </a:r>
            <a:r>
              <a:rPr lang="en-US" dirty="0" smtClean="0">
                <a:sym typeface="Symbol" pitchFamily="18" charset="2"/>
              </a:rPr>
              <a:t> is a highly polar crystal, the electron-phonon mechanism of superconductivity seems to be the most promising for the explanation of the experimental data on superconductivity in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heterostructures</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The </a:t>
            </a:r>
            <a:r>
              <a:rPr lang="en-US" dirty="0" err="1" smtClean="0">
                <a:sym typeface="Symbol" pitchFamily="18" charset="2"/>
              </a:rPr>
              <a:t>Migdal</a:t>
            </a:r>
            <a:r>
              <a:rPr lang="en-US" dirty="0" smtClean="0">
                <a:sym typeface="Symbol" pitchFamily="18" charset="2"/>
              </a:rPr>
              <a:t> – </a:t>
            </a:r>
            <a:r>
              <a:rPr lang="en-US" dirty="0" err="1" smtClean="0">
                <a:sym typeface="Symbol" pitchFamily="18" charset="2"/>
              </a:rPr>
              <a:t>Eliashberg</a:t>
            </a:r>
            <a:r>
              <a:rPr lang="en-US" dirty="0" smtClean="0">
                <a:sym typeface="Symbol" pitchFamily="18" charset="2"/>
              </a:rPr>
              <a:t> theory of superconductivity, as well the standard BCS theory, is valid when the phonon frequencies are much smaller than the electron Fermi energy. This is not the case for polar crystals with sufficiently high optical-phonon frequencies, like strontium </a:t>
            </a:r>
            <a:r>
              <a:rPr lang="en-US" dirty="0" err="1" smtClean="0">
                <a:sym typeface="Symbol" pitchFamily="18" charset="2"/>
              </a:rPr>
              <a:t>titanate</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To tackle such systems, several non-adiabatic extensions of the theory of superconductivity have been developed. For</a:t>
            </a:r>
            <a:r>
              <a:rPr lang="en-US" baseline="0" dirty="0" smtClean="0">
                <a:sym typeface="Symbol" pitchFamily="18" charset="2"/>
              </a:rPr>
              <a:t> example, </a:t>
            </a:r>
            <a:r>
              <a:rPr lang="en-US" dirty="0" err="1" smtClean="0">
                <a:sym typeface="Symbol" pitchFamily="18" charset="2"/>
              </a:rPr>
              <a:t>Pietronero</a:t>
            </a:r>
            <a:r>
              <a:rPr lang="en-US" dirty="0" smtClean="0">
                <a:sym typeface="Symbol" pitchFamily="18" charset="2"/>
              </a:rPr>
              <a:t> (Refs. 1-3) generalized the </a:t>
            </a:r>
            <a:r>
              <a:rPr lang="en-US" dirty="0" err="1" smtClean="0">
                <a:sym typeface="Symbol" pitchFamily="18" charset="2"/>
              </a:rPr>
              <a:t>Eliashberg</a:t>
            </a:r>
            <a:r>
              <a:rPr lang="en-US" dirty="0" smtClean="0">
                <a:sym typeface="Symbol" pitchFamily="18" charset="2"/>
              </a:rPr>
              <a:t> equations to include non-adiabatic corrections beyond </a:t>
            </a:r>
            <a:r>
              <a:rPr lang="en-US" dirty="0" err="1" smtClean="0">
                <a:sym typeface="Symbol" pitchFamily="18" charset="2"/>
              </a:rPr>
              <a:t>Migdal's</a:t>
            </a:r>
            <a:r>
              <a:rPr lang="en-US" dirty="0" smtClean="0">
                <a:sym typeface="Symbol" pitchFamily="18" charset="2"/>
              </a:rPr>
              <a:t> theorem. The method developed by </a:t>
            </a:r>
            <a:r>
              <a:rPr lang="en-US" dirty="0" err="1" smtClean="0">
                <a:sym typeface="Symbol" pitchFamily="18" charset="2"/>
              </a:rPr>
              <a:t>Kirzhnits</a:t>
            </a:r>
            <a:r>
              <a:rPr lang="en-US" dirty="0" smtClean="0">
                <a:sym typeface="Symbol" pitchFamily="18" charset="2"/>
              </a:rPr>
              <a:t> et al. is focused on the superconductivity caused by the </a:t>
            </a:r>
            <a:r>
              <a:rPr lang="en-US" dirty="0" err="1" smtClean="0">
                <a:sym typeface="Symbol" pitchFamily="18" charset="2"/>
              </a:rPr>
              <a:t>Fröhlich</a:t>
            </a:r>
            <a:r>
              <a:rPr lang="en-US" dirty="0" smtClean="0">
                <a:sym typeface="Symbol" pitchFamily="18" charset="2"/>
              </a:rPr>
              <a:t> electron-phonon interaction with polar optical phonons. It uses the total dielectric function of a polar crystal. </a:t>
            </a:r>
          </a:p>
          <a:p>
            <a:endParaRPr lang="en-US" dirty="0" smtClean="0">
              <a:sym typeface="Symbol" pitchFamily="18" charset="2"/>
            </a:endParaRPr>
          </a:p>
          <a:p>
            <a:r>
              <a:rPr lang="en-US" dirty="0" smtClean="0">
                <a:sym typeface="Symbol" pitchFamily="18" charset="2"/>
              </a:rPr>
              <a:t>The approaches mentioned here are complementary: the former is non-</a:t>
            </a:r>
            <a:r>
              <a:rPr lang="en-US" dirty="0" err="1" smtClean="0">
                <a:sym typeface="Symbol" pitchFamily="18" charset="2"/>
              </a:rPr>
              <a:t>perturbative</a:t>
            </a:r>
            <a:r>
              <a:rPr lang="en-US" dirty="0" smtClean="0">
                <a:sym typeface="Symbol" pitchFamily="18" charset="2"/>
              </a:rPr>
              <a:t> with respect to the coupling strength and </a:t>
            </a:r>
            <a:r>
              <a:rPr lang="en-US" dirty="0" err="1" smtClean="0">
                <a:sym typeface="Symbol" pitchFamily="18" charset="2"/>
              </a:rPr>
              <a:t>perturbative</a:t>
            </a:r>
            <a:r>
              <a:rPr lang="en-US" dirty="0" smtClean="0">
                <a:sym typeface="Symbol" pitchFamily="18" charset="2"/>
              </a:rPr>
              <a:t> with respect to the Debye energy, while the latter is weak-coupling but non-</a:t>
            </a:r>
            <a:r>
              <a:rPr lang="en-US" dirty="0" err="1" smtClean="0">
                <a:sym typeface="Symbol" pitchFamily="18" charset="2"/>
              </a:rPr>
              <a:t>perturbative</a:t>
            </a:r>
            <a:r>
              <a:rPr lang="en-US" dirty="0" smtClean="0">
                <a:sym typeface="Symbol" pitchFamily="18" charset="2"/>
              </a:rPr>
              <a:t> with respect to the optical-phonon energies.    </a:t>
            </a:r>
          </a:p>
          <a:p>
            <a:endParaRPr lang="en-US" dirty="0" smtClean="0">
              <a:sym typeface="Symbol" pitchFamily="18" charset="2"/>
            </a:endParaRPr>
          </a:p>
          <a:p>
            <a:r>
              <a:rPr lang="en-US" dirty="0" smtClean="0">
                <a:sym typeface="Symbol" pitchFamily="18" charset="2"/>
              </a:rPr>
              <a:t>Strontium </a:t>
            </a:r>
            <a:r>
              <a:rPr lang="en-US" dirty="0" err="1" smtClean="0">
                <a:sym typeface="Symbol" pitchFamily="18" charset="2"/>
              </a:rPr>
              <a:t>titanate</a:t>
            </a:r>
            <a:r>
              <a:rPr lang="en-US" dirty="0" smtClean="0">
                <a:sym typeface="Symbol" pitchFamily="18" charset="2"/>
              </a:rPr>
              <a:t> is a unique example of a polar medium in which superconductivity has been detected at very low carrier densities, so that the optical-phonon energies can be larger than the Fermi energy. Moreover, as found in 2008 by D. van der </a:t>
            </a:r>
            <a:r>
              <a:rPr lang="en-US" dirty="0" err="1" smtClean="0">
                <a:sym typeface="Symbol" pitchFamily="18" charset="2"/>
              </a:rPr>
              <a:t>Marel</a:t>
            </a:r>
            <a:r>
              <a:rPr lang="en-US" dirty="0" smtClean="0">
                <a:sym typeface="Symbol" pitchFamily="18" charset="2"/>
              </a:rPr>
              <a:t> et al., the electron -- LO-phonon coupling constant in </a:t>
            </a:r>
            <a:r>
              <a:rPr lang="en-US" dirty="0" err="1" smtClean="0">
                <a:sym typeface="Symbol" pitchFamily="18" charset="2"/>
              </a:rPr>
              <a:t>SrTiO</a:t>
            </a:r>
            <a:r>
              <a:rPr lang="en-US" dirty="0" smtClean="0">
                <a:sym typeface="Symbol" pitchFamily="18" charset="2"/>
              </a:rPr>
              <a:t>₃ is not very large. Therefore for the investigation of superconductivity in a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a:t>
            </a:r>
            <a:r>
              <a:rPr lang="en-US" dirty="0" smtClean="0">
                <a:sym typeface="Symbol" pitchFamily="18" charset="2"/>
              </a:rPr>
              <a:t>, the </a:t>
            </a:r>
            <a:r>
              <a:rPr lang="en-US" dirty="0" err="1" smtClean="0">
                <a:sym typeface="Symbol" pitchFamily="18" charset="2"/>
              </a:rPr>
              <a:t>Kirzhnits</a:t>
            </a:r>
            <a:r>
              <a:rPr lang="en-US" dirty="0" smtClean="0">
                <a:sym typeface="Symbol" pitchFamily="18" charset="2"/>
              </a:rPr>
              <a:t> method seems to be appropriate. In our recent study, we reformulated the </a:t>
            </a:r>
            <a:r>
              <a:rPr lang="en-US" dirty="0" err="1" smtClean="0">
                <a:sym typeface="Symbol" pitchFamily="18" charset="2"/>
              </a:rPr>
              <a:t>Kirzhnits</a:t>
            </a:r>
            <a:r>
              <a:rPr lang="en-US" dirty="0" smtClean="0">
                <a:sym typeface="Symbol" pitchFamily="18" charset="2"/>
              </a:rPr>
              <a:t> method for a multilayer structure with several polar layers.</a:t>
            </a: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ym typeface="Symbol" pitchFamily="18" charset="2"/>
              </a:rPr>
              <a:t>Because strontium </a:t>
            </a:r>
            <a:r>
              <a:rPr lang="en-US" dirty="0" err="1" smtClean="0">
                <a:sym typeface="Symbol" pitchFamily="18" charset="2"/>
              </a:rPr>
              <a:t>titanate</a:t>
            </a:r>
            <a:r>
              <a:rPr lang="en-US" dirty="0" smtClean="0">
                <a:sym typeface="Symbol" pitchFamily="18" charset="2"/>
              </a:rPr>
              <a:t> is a highly polar crystal, the electron-phonon mechanism of superconductivity seems to be the most promising for the explanation of the experimental data on superconductivity at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interfaces. </a:t>
            </a:r>
          </a:p>
          <a:p>
            <a:endParaRPr lang="en-US" dirty="0" smtClean="0">
              <a:sym typeface="Symbol" pitchFamily="18" charset="2"/>
            </a:endParaRPr>
          </a:p>
          <a:p>
            <a:r>
              <a:rPr lang="en-US" dirty="0" smtClean="0">
                <a:sym typeface="Symbol" pitchFamily="18" charset="2"/>
              </a:rPr>
              <a:t>This assumption is supported by the fact that critical temperatures detected in recent experiments</a:t>
            </a:r>
            <a:r>
              <a:rPr lang="en-US" baseline="0" dirty="0" smtClean="0">
                <a:sym typeface="Symbol" pitchFamily="18" charset="2"/>
              </a:rPr>
              <a:t> with the LAO-STO structures are of the order of 0.1K to 1 K. In other words, these critical temperatures lie in the same range as the critical temperatures of the superconducting phase transition observed many years ago, by </a:t>
            </a:r>
            <a:r>
              <a:rPr lang="en-US" baseline="0" dirty="0" err="1" smtClean="0">
                <a:sym typeface="Symbol" pitchFamily="18" charset="2"/>
              </a:rPr>
              <a:t>Koonce</a:t>
            </a:r>
            <a:r>
              <a:rPr lang="en-US" baseline="0" dirty="0" smtClean="0">
                <a:sym typeface="Symbol" pitchFamily="18" charset="2"/>
              </a:rPr>
              <a:t> with co-authors and Binnig with co-authors.</a:t>
            </a:r>
          </a:p>
          <a:p>
            <a:endParaRPr lang="en-US" baseline="0" dirty="0" smtClean="0">
              <a:sym typeface="Symbol" pitchFamily="18" charset="2"/>
            </a:endParaRPr>
          </a:p>
          <a:p>
            <a:r>
              <a:rPr lang="en-US" baseline="0" dirty="0" smtClean="0">
                <a:sym typeface="Symbol" pitchFamily="18" charset="2"/>
              </a:rPr>
              <a:t>The early theoretical interpretation of superconductivity in the work [1] was not confirmed by the subsequent theoretical studies, because it was based on the multi-valley band model, which contradicts to later experimental results revealing the band structure of strontium </a:t>
            </a:r>
            <a:r>
              <a:rPr lang="en-US" baseline="0" dirty="0" err="1" smtClean="0">
                <a:sym typeface="Symbol" pitchFamily="18" charset="2"/>
              </a:rPr>
              <a:t>titanate</a:t>
            </a:r>
            <a:r>
              <a:rPr lang="en-US" baseline="0" dirty="0" smtClean="0">
                <a:sym typeface="Symbol" pitchFamily="18" charset="2"/>
              </a:rPr>
              <a:t>, for example, in Ref. [3]. However, the physical mechanism proposed in the early works seems to be quite correct: this is the Froehlich electron-phonon interaction with the polar optical phonons – the same mechanism which is responsible for the formation of </a:t>
            </a:r>
            <a:r>
              <a:rPr lang="en-US" baseline="0" dirty="0" err="1" smtClean="0">
                <a:sym typeface="Symbol" pitchFamily="18" charset="2"/>
              </a:rPr>
              <a:t>polarons</a:t>
            </a:r>
            <a:r>
              <a:rPr lang="en-US" baseline="0" dirty="0" smtClean="0">
                <a:sym typeface="Symbol" pitchFamily="18" charset="2"/>
              </a:rPr>
              <a:t>. </a:t>
            </a:r>
          </a:p>
          <a:p>
            <a:endParaRPr lang="en-US" baseline="0" dirty="0" smtClean="0">
              <a:sym typeface="Symbol" pitchFamily="18" charset="2"/>
            </a:endParaRPr>
          </a:p>
          <a:p>
            <a:r>
              <a:rPr lang="en-US" dirty="0" smtClean="0">
                <a:sym typeface="Symbol" pitchFamily="18" charset="2"/>
              </a:rPr>
              <a:t>Strontium </a:t>
            </a:r>
            <a:r>
              <a:rPr lang="en-US" dirty="0" err="1" smtClean="0">
                <a:sym typeface="Symbol" pitchFamily="18" charset="2"/>
              </a:rPr>
              <a:t>titanate</a:t>
            </a:r>
            <a:r>
              <a:rPr lang="en-US" dirty="0" smtClean="0">
                <a:sym typeface="Symbol" pitchFamily="18" charset="2"/>
              </a:rPr>
              <a:t> is a unique example of a polar medium in which superconductivity has been detected at very low carrier densities, so that the optical-phonon energies can be larger than the Fermi energy.</a:t>
            </a: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ym typeface="Symbol" pitchFamily="18" charset="2"/>
              </a:rPr>
              <a:t>Because strontium </a:t>
            </a:r>
            <a:r>
              <a:rPr lang="en-US" dirty="0" err="1" smtClean="0">
                <a:sym typeface="Symbol" pitchFamily="18" charset="2"/>
              </a:rPr>
              <a:t>titanate</a:t>
            </a:r>
            <a:r>
              <a:rPr lang="en-US" dirty="0" smtClean="0">
                <a:sym typeface="Symbol" pitchFamily="18" charset="2"/>
              </a:rPr>
              <a:t> is a highly polar crystal, the electron-phonon mechanism of superconductivity seems to be the most promising for the explanation of the experimental data on superconductivity at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interfaces. </a:t>
            </a:r>
          </a:p>
          <a:p>
            <a:endParaRPr lang="en-US" dirty="0" smtClean="0">
              <a:sym typeface="Symbol" pitchFamily="18" charset="2"/>
            </a:endParaRPr>
          </a:p>
          <a:p>
            <a:r>
              <a:rPr lang="en-US" dirty="0" smtClean="0">
                <a:sym typeface="Symbol" pitchFamily="18" charset="2"/>
              </a:rPr>
              <a:t>This assumption is supported by the fact that critical temperatures detected in recent experiments</a:t>
            </a:r>
            <a:r>
              <a:rPr lang="en-US" baseline="0" dirty="0" smtClean="0">
                <a:sym typeface="Symbol" pitchFamily="18" charset="2"/>
              </a:rPr>
              <a:t> with the LAO-STO structures are of the order of 0.1K to 1 K. In other words, these critical temperatures lie in the same range as the critical temperatures of the superconducting phase transition observed many years ago, by </a:t>
            </a:r>
            <a:r>
              <a:rPr lang="en-US" baseline="0" dirty="0" err="1" smtClean="0">
                <a:sym typeface="Symbol" pitchFamily="18" charset="2"/>
              </a:rPr>
              <a:t>Koonce</a:t>
            </a:r>
            <a:r>
              <a:rPr lang="en-US" baseline="0" dirty="0" smtClean="0">
                <a:sym typeface="Symbol" pitchFamily="18" charset="2"/>
              </a:rPr>
              <a:t> with co-authors and Binnig with co-authors.</a:t>
            </a:r>
          </a:p>
          <a:p>
            <a:endParaRPr lang="en-US" baseline="0" dirty="0" smtClean="0">
              <a:sym typeface="Symbol" pitchFamily="18" charset="2"/>
            </a:endParaRPr>
          </a:p>
          <a:p>
            <a:r>
              <a:rPr lang="en-US" baseline="0" dirty="0" smtClean="0">
                <a:sym typeface="Symbol" pitchFamily="18" charset="2"/>
              </a:rPr>
              <a:t>The early theoretical interpretation of superconductivity in the work [1] was not confirmed by the subsequent theoretical studies, because it was based on the multi-valley band model, which contradicts to later experimental results revealing the band structure of strontium </a:t>
            </a:r>
            <a:r>
              <a:rPr lang="en-US" baseline="0" dirty="0" err="1" smtClean="0">
                <a:sym typeface="Symbol" pitchFamily="18" charset="2"/>
              </a:rPr>
              <a:t>titanate</a:t>
            </a:r>
            <a:r>
              <a:rPr lang="en-US" baseline="0" dirty="0" smtClean="0">
                <a:sym typeface="Symbol" pitchFamily="18" charset="2"/>
              </a:rPr>
              <a:t>, for example, in Ref. [3]. However, the physical mechanism proposed in the early works seems to be quite correct: this is the Froehlich electron-phonon interaction with the polar optical phonons – the same mechanism which is responsible for the formation of </a:t>
            </a:r>
            <a:r>
              <a:rPr lang="en-US" baseline="0" dirty="0" err="1" smtClean="0">
                <a:sym typeface="Symbol" pitchFamily="18" charset="2"/>
              </a:rPr>
              <a:t>polarons</a:t>
            </a:r>
            <a:r>
              <a:rPr lang="en-US" baseline="0" dirty="0" smtClean="0">
                <a:sym typeface="Symbol" pitchFamily="18" charset="2"/>
              </a:rPr>
              <a:t>. </a:t>
            </a:r>
          </a:p>
          <a:p>
            <a:endParaRPr lang="en-US" baseline="0" dirty="0" smtClean="0">
              <a:sym typeface="Symbol" pitchFamily="18" charset="2"/>
            </a:endParaRPr>
          </a:p>
          <a:p>
            <a:r>
              <a:rPr lang="en-US" dirty="0" smtClean="0">
                <a:sym typeface="Symbol" pitchFamily="18" charset="2"/>
              </a:rPr>
              <a:t>Strontium </a:t>
            </a:r>
            <a:r>
              <a:rPr lang="en-US" dirty="0" err="1" smtClean="0">
                <a:sym typeface="Symbol" pitchFamily="18" charset="2"/>
              </a:rPr>
              <a:t>titanate</a:t>
            </a:r>
            <a:r>
              <a:rPr lang="en-US" dirty="0" smtClean="0">
                <a:sym typeface="Symbol" pitchFamily="18" charset="2"/>
              </a:rPr>
              <a:t> is a unique example of a polar medium in which superconductivity has been detected at very low carrier densities, so that the optical-phonon energies can be larger than the Fermi energy.</a:t>
            </a: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Quasi two-dimensional conducting electron systems are generated at interfaces between a large variety of insulating oxides. These quasi two-dimensional systems exhibit a lot of interesting properties, in particular superconductivity.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seminal example is the experiment by </a:t>
            </a:r>
            <a:r>
              <a:rPr lang="en-US" sz="1200" kern="1200" dirty="0" err="1" smtClean="0">
                <a:solidFill>
                  <a:schemeClr val="tx1"/>
                </a:solidFill>
                <a:effectLst/>
                <a:latin typeface="+mn-lt"/>
                <a:ea typeface="+mn-ea"/>
                <a:cs typeface="+mn-cs"/>
              </a:rPr>
              <a:t>Reyren</a:t>
            </a:r>
            <a:r>
              <a:rPr lang="en-US" sz="1200" kern="1200" dirty="0" smtClean="0">
                <a:solidFill>
                  <a:schemeClr val="tx1"/>
                </a:solidFill>
                <a:effectLst/>
                <a:latin typeface="+mn-lt"/>
                <a:ea typeface="+mn-ea"/>
                <a:cs typeface="+mn-cs"/>
              </a:rPr>
              <a:t> with collaborators in 2006. They reported on the superconducting phase transition in the LaAlO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-SrTiO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structure at temperatures about 0.1 to 0.2 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Starting from this</a:t>
            </a:r>
            <a:r>
              <a:rPr lang="en-US" sz="1200" kern="1200" baseline="0" dirty="0" smtClean="0">
                <a:solidFill>
                  <a:schemeClr val="tx1"/>
                </a:solidFill>
                <a:effectLst/>
                <a:latin typeface="+mn-lt"/>
                <a:ea typeface="+mn-ea"/>
                <a:cs typeface="+mn-cs"/>
              </a:rPr>
              <a:t> work, many experimental and theoretical efforts were concentrated on the interface superconductivity in these structures, as well as those based on other materials, for example, iron </a:t>
            </a:r>
            <a:r>
              <a:rPr lang="en-US" sz="1200" kern="1200" baseline="0" dirty="0" err="1" smtClean="0">
                <a:solidFill>
                  <a:schemeClr val="tx1"/>
                </a:solidFill>
                <a:effectLst/>
                <a:latin typeface="+mn-lt"/>
                <a:ea typeface="+mn-ea"/>
                <a:cs typeface="+mn-cs"/>
              </a:rPr>
              <a:t>selenide</a:t>
            </a:r>
            <a:r>
              <a:rPr lang="en-US" sz="1200" kern="1200" baseline="0" dirty="0" smtClean="0">
                <a:solidFill>
                  <a:schemeClr val="tx1"/>
                </a:solidFill>
                <a:effectLst/>
                <a:latin typeface="+mn-lt"/>
                <a:ea typeface="+mn-ea"/>
                <a:cs typeface="+mn-cs"/>
              </a:rPr>
              <a:t>, which also exhibits interesting properties as a superconductor. </a:t>
            </a:r>
            <a:r>
              <a:rPr lang="en-US" sz="1200" b="0" i="0" u="none" strike="noStrike" kern="1200" baseline="0" dirty="0" smtClean="0">
                <a:solidFill>
                  <a:schemeClr val="tx1"/>
                </a:solidFill>
                <a:latin typeface="+mn-lt"/>
                <a:ea typeface="+mn-ea"/>
                <a:cs typeface="+mn-cs"/>
              </a:rPr>
              <a:t>Evidence for high-</a:t>
            </a:r>
            <a:r>
              <a:rPr lang="en-US" sz="1200" b="0" i="1" u="none" strike="noStrike" kern="1200" baseline="0" dirty="0" err="1" smtClean="0">
                <a:solidFill>
                  <a:schemeClr val="tx1"/>
                </a:solidFill>
                <a:latin typeface="+mn-lt"/>
                <a:ea typeface="+mn-ea"/>
                <a:cs typeface="+mn-cs"/>
              </a:rPr>
              <a:t>T</a:t>
            </a:r>
            <a:r>
              <a:rPr lang="en-US" sz="1200" b="0" i="1" u="none" strike="noStrike" kern="1200" baseline="-25000" dirty="0" err="1"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superconductivity has been reported for </a:t>
            </a:r>
            <a:r>
              <a:rPr lang="en-US" sz="1200" b="0" i="0" u="none" strike="noStrike" kern="1200" baseline="0" dirty="0" err="1" smtClean="0">
                <a:solidFill>
                  <a:schemeClr val="tx1"/>
                </a:solidFill>
                <a:latin typeface="+mn-lt"/>
                <a:ea typeface="+mn-ea"/>
                <a:cs typeface="+mn-cs"/>
              </a:rPr>
              <a:t>FeSe</a:t>
            </a:r>
            <a:r>
              <a:rPr lang="en-US" sz="1200" b="0" i="0" u="none" strike="noStrike" kern="1200" baseline="0" dirty="0" smtClean="0">
                <a:solidFill>
                  <a:schemeClr val="tx1"/>
                </a:solidFill>
                <a:latin typeface="+mn-lt"/>
                <a:ea typeface="+mn-ea"/>
                <a:cs typeface="+mn-cs"/>
              </a:rPr>
              <a:t> atomically thin films prepared on strontium </a:t>
            </a:r>
            <a:r>
              <a:rPr lang="en-US" sz="1200" b="0" i="0" u="none" strike="noStrike" kern="1200" baseline="0" dirty="0" err="1" smtClean="0">
                <a:solidFill>
                  <a:schemeClr val="tx1"/>
                </a:solidFill>
                <a:latin typeface="+mn-lt"/>
                <a:ea typeface="+mn-ea"/>
                <a:cs typeface="+mn-cs"/>
              </a:rPr>
              <a:t>titanate</a:t>
            </a:r>
            <a:r>
              <a:rPr lang="en-US" sz="1200" b="0" i="0" u="none" strike="noStrike" kern="1200" baseline="0" dirty="0" smtClean="0">
                <a:solidFill>
                  <a:schemeClr val="tx1"/>
                </a:solidFill>
                <a:latin typeface="+mn-lt"/>
                <a:ea typeface="+mn-ea"/>
                <a:cs typeface="+mn-cs"/>
              </a:rPr>
              <a:t>, see Reference 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discovery of high electron mobility and superconductivity at the interface between LAO and STO resulted in a large amount of work aiming at an understanding of the origin of the conduction and superconductivity in these structures.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Particularly, the physical mechanism of the interface superconductivity attracted</a:t>
            </a:r>
            <a:r>
              <a:rPr lang="en-US" sz="1200" kern="1200" baseline="0" dirty="0" smtClean="0">
                <a:solidFill>
                  <a:schemeClr val="tx1"/>
                </a:solidFill>
                <a:effectLst/>
                <a:latin typeface="+mn-lt"/>
                <a:ea typeface="+mn-ea"/>
                <a:cs typeface="+mn-cs"/>
              </a:rPr>
              <a:t> a lot of attention. Many different explanations were proposed, but a common opinion has not yet been achieved.</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2171700" y="312738"/>
            <a:ext cx="2176463" cy="1633537"/>
          </a:xfrm>
          <a:noFill/>
          <a:ln>
            <a:solidFill>
              <a:srgbClr val="000000"/>
            </a:solidFill>
            <a:miter lim="800000"/>
            <a:headEnd/>
            <a:tailEnd/>
          </a:ln>
        </p:spPr>
      </p:sp>
      <p:sp>
        <p:nvSpPr>
          <p:cNvPr id="62467" name="Notes Placeholder 2"/>
          <p:cNvSpPr>
            <a:spLocks noGrp="1"/>
          </p:cNvSpPr>
          <p:nvPr>
            <p:ph type="body" idx="1"/>
          </p:nvPr>
        </p:nvSpPr>
        <p:spPr bwMode="auto">
          <a:xfrm>
            <a:off x="666909" y="2729826"/>
            <a:ext cx="5335270" cy="4466987"/>
          </a:xfrm>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SrTiO3 has a cubic crystal structure at room temperature, which becomes tetragonal below a structural phase transition at 105 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In the literature, there are different and even contradictory theoretical models for the band structure of strontium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sym typeface="Symbol" pitchFamily="18" charset="2"/>
              </a:rPr>
              <a:t>titanate</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 In this connection, D. van der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sym typeface="Symbol" pitchFamily="18" charset="2"/>
              </a:rPr>
              <a:t>Marel</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 with co-workers have independently performed the first-principles calculations of the band structure of strontium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sym typeface="Symbol" pitchFamily="18" charset="2"/>
              </a:rPr>
              <a:t>titanate</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 using the linear augmented plane wave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Here, a detailed view of the band structure around the zone center is shown. In this limited region of k space, the band structure can be effectively described by a tight-binding model (the details are in the Appendix).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When neglecting the spin-orbit interaction, the result is a set of three mutually orthogonal ellipsoidal bands. They are degenerate at k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Consequently, the Fermi surface consists of three ellipsoids centered at the zone center, with the ellipsoids oriented along the x, y, and z axes of the reciprocal lattice of the cubic crystal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The aforesaid zone-center degeneracy is, however, lifted by the spin-orbit interaction. This results in two degenerate spin-orbit doublets at the lowest energy and an additional doublet at 29.2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sym typeface="Symbol" pitchFamily="18" charset="2"/>
              </a:rPr>
              <a:t>meV</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 higher energy.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The result is the following set of bands having their minimum energy at the zone center: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(1) The lowest band is the “heavy-electron” band.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(2) The second and third bands are the “light-electron” bands, which become occupied at sufficiently high critical carrier concentrations.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Symbol" pitchFamily="18" charset="2"/>
              </a:rPr>
              <a:t>The resulting Fermi surface is strongly warped at sufficiently high electron concentrations.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3D plots of the aforesaid three </a:t>
            </a:r>
            <a:r>
              <a:rPr lang="en-US" sz="1200" kern="1200" dirty="0" err="1" smtClean="0">
                <a:solidFill>
                  <a:schemeClr val="tx1"/>
                </a:solidFill>
                <a:effectLst/>
                <a:latin typeface="+mn-lt"/>
                <a:ea typeface="+mn-ea"/>
                <a:cs typeface="+mn-cs"/>
              </a:rPr>
              <a:t>subbands</a:t>
            </a:r>
            <a:r>
              <a:rPr lang="en-US" sz="1200" kern="1200" dirty="0" smtClean="0">
                <a:solidFill>
                  <a:schemeClr val="tx1"/>
                </a:solidFill>
                <a:effectLst/>
                <a:latin typeface="+mn-lt"/>
                <a:ea typeface="+mn-ea"/>
                <a:cs typeface="+mn-cs"/>
              </a:rPr>
              <a:t> (showing all directions of the electron in-plane momentum are represented the left-hand figure.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 see again that an enhancement of confinement results in an increasing splitting of the lowest </a:t>
            </a:r>
            <a:r>
              <a:rPr lang="en-US" sz="1200" kern="1200" dirty="0" err="1" smtClean="0">
                <a:solidFill>
                  <a:schemeClr val="tx1"/>
                </a:solidFill>
                <a:effectLst/>
                <a:latin typeface="+mn-lt"/>
                <a:ea typeface="+mn-ea"/>
                <a:cs typeface="+mn-cs"/>
              </a:rPr>
              <a:t>subband</a:t>
            </a:r>
            <a:r>
              <a:rPr lang="en-US" sz="1200" kern="1200" dirty="0" smtClean="0">
                <a:solidFill>
                  <a:schemeClr val="tx1"/>
                </a:solidFill>
                <a:effectLst/>
                <a:latin typeface="+mn-lt"/>
                <a:ea typeface="+mn-ea"/>
                <a:cs typeface="+mn-cs"/>
              </a:rPr>
              <a:t> from the higher </a:t>
            </a:r>
            <a:r>
              <a:rPr lang="en-US" sz="1200" kern="1200" dirty="0" err="1" smtClean="0">
                <a:solidFill>
                  <a:schemeClr val="tx1"/>
                </a:solidFill>
                <a:effectLst/>
                <a:latin typeface="+mn-lt"/>
                <a:ea typeface="+mn-ea"/>
                <a:cs typeface="+mn-cs"/>
              </a:rPr>
              <a:t>subbands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trend is even more clearly seen from the right-hand figure, where the bottoms of several lowest </a:t>
            </a:r>
            <a:r>
              <a:rPr lang="en-US" sz="1200" kern="1200" dirty="0" err="1" smtClean="0">
                <a:solidFill>
                  <a:schemeClr val="tx1"/>
                </a:solidFill>
                <a:effectLst/>
                <a:latin typeface="+mn-lt"/>
                <a:ea typeface="+mn-ea"/>
                <a:cs typeface="+mn-cs"/>
              </a:rPr>
              <a:t>subbands</a:t>
            </a:r>
            <a:r>
              <a:rPr lang="en-US" sz="1200" kern="1200" dirty="0" smtClean="0">
                <a:solidFill>
                  <a:schemeClr val="tx1"/>
                </a:solidFill>
                <a:effectLst/>
                <a:latin typeface="+mn-lt"/>
                <a:ea typeface="+mn-ea"/>
                <a:cs typeface="+mn-cs"/>
              </a:rPr>
              <a:t> are plotted as a function of the width of the confinement potential well. At sufficiently narrow AaAlO3 layer, the splitting can be significant.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far as the z-component of the electron wave vector is size-quantized, in the quasi 2D system, there is an additional splitting of the conduction band (with respect to bulk) -- due to the size quantization of the motion of the electrons along the growth axis of the layers (the z axis). The bottoms of these </a:t>
            </a:r>
            <a:r>
              <a:rPr lang="en-US" sz="1200" kern="1200" dirty="0" err="1" smtClean="0">
                <a:solidFill>
                  <a:schemeClr val="tx1"/>
                </a:solidFill>
                <a:effectLst/>
                <a:latin typeface="+mn-lt"/>
                <a:ea typeface="+mn-ea"/>
                <a:cs typeface="+mn-cs"/>
              </a:rPr>
              <a:t>subbands</a:t>
            </a:r>
            <a:r>
              <a:rPr lang="en-US" sz="1200" kern="1200" dirty="0" smtClean="0">
                <a:solidFill>
                  <a:schemeClr val="tx1"/>
                </a:solidFill>
                <a:effectLst/>
                <a:latin typeface="+mn-lt"/>
                <a:ea typeface="+mn-ea"/>
                <a:cs typeface="+mn-cs"/>
              </a:rPr>
              <a:t> are shown in the right-hand figure.</a:t>
            </a:r>
          </a:p>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95388" y="350838"/>
            <a:ext cx="4278312" cy="3209925"/>
          </a:xfrm>
          <a:noFill/>
          <a:ln>
            <a:solidFill>
              <a:srgbClr val="000000"/>
            </a:solidFill>
            <a:miter lim="800000"/>
            <a:headEnd/>
            <a:tailEnd/>
          </a:ln>
        </p:spPr>
      </p:sp>
      <mc:AlternateContent xmlns:mc="http://schemas.openxmlformats.org/markup-compatibility/2006" xmlns:a14="http://schemas.microsoft.com/office/drawing/2010/main">
        <mc:Choice Requires="a14">
          <p:sp>
            <p:nvSpPr>
              <p:cNvPr id="62467" name="Notes Placeholder 2"/>
              <p:cNvSpPr>
                <a:spLocks noGrp="1"/>
              </p:cNvSpPr>
              <p:nvPr>
                <p:ph type="body" idx="1"/>
              </p:nvPr>
            </p:nvSpPr>
            <p:spPr bwMode="auto">
              <a:xfrm>
                <a:off x="666909" y="3947094"/>
                <a:ext cx="5335270" cy="4466987"/>
              </a:xfrm>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 few words on the</a:t>
                </a:r>
                <a:r>
                  <a:rPr lang="en-US" sz="1200" kern="1200" baseline="0" dirty="0" smtClean="0">
                    <a:solidFill>
                      <a:schemeClr val="tx1"/>
                    </a:solidFill>
                    <a:effectLst/>
                    <a:latin typeface="+mn-lt"/>
                    <a:ea typeface="+mn-ea"/>
                    <a:cs typeface="+mn-cs"/>
                  </a:rPr>
                  <a:t> motivation of the present study. It </a:t>
                </a:r>
                <a:r>
                  <a:rPr lang="en-US" sz="1200" kern="1200" baseline="0" smtClean="0">
                    <a:solidFill>
                      <a:schemeClr val="tx1"/>
                    </a:solidFill>
                    <a:effectLst/>
                    <a:latin typeface="+mn-lt"/>
                    <a:ea typeface="+mn-ea"/>
                    <a:cs typeface="+mn-cs"/>
                  </a:rPr>
                  <a:t>was inspired </a:t>
                </a:r>
                <a:r>
                  <a:rPr lang="en-US" sz="1200" kern="1200" baseline="0" dirty="0" smtClean="0">
                    <a:solidFill>
                      <a:schemeClr val="tx1"/>
                    </a:solidFill>
                    <a:effectLst/>
                    <a:latin typeface="+mn-lt"/>
                    <a:ea typeface="+mn-ea"/>
                    <a:cs typeface="+mn-cs"/>
                  </a:rPr>
                  <a:t>by </a:t>
                </a:r>
                <a:r>
                  <a:rPr lang="en-US" sz="1200" kern="1200" dirty="0" smtClean="0">
                    <a:solidFill>
                      <a:schemeClr val="tx1"/>
                    </a:solidFill>
                    <a:effectLst/>
                    <a:latin typeface="+mn-lt"/>
                    <a:ea typeface="+mn-ea"/>
                    <a:cs typeface="+mn-cs"/>
                  </a:rPr>
                  <a:t>progress in the development of multilayer structures based on complex oxides.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discovery of superconductivity combined</a:t>
                </a:r>
                <a:r>
                  <a:rPr lang="en-US" sz="1200" kern="1200" baseline="0" dirty="0" smtClean="0">
                    <a:solidFill>
                      <a:schemeClr val="tx1"/>
                    </a:solidFill>
                    <a:effectLst/>
                    <a:latin typeface="+mn-lt"/>
                    <a:ea typeface="+mn-ea"/>
                    <a:cs typeface="+mn-cs"/>
                  </a:rPr>
                  <a:t> by other interesting effects such as </a:t>
                </a:r>
                <a:r>
                  <a:rPr lang="en-US" sz="1200" kern="1200" baseline="0" dirty="0" err="1" smtClean="0">
                    <a:solidFill>
                      <a:schemeClr val="tx1"/>
                    </a:solidFill>
                    <a:effectLst/>
                    <a:latin typeface="+mn-lt"/>
                    <a:ea typeface="+mn-ea"/>
                    <a:cs typeface="+mn-cs"/>
                  </a:rPr>
                  <a:t>ferromagnetim</a:t>
                </a:r>
                <a:r>
                  <a:rPr lang="en-US" sz="1200" kern="1200" dirty="0" smtClean="0">
                    <a:solidFill>
                      <a:schemeClr val="tx1"/>
                    </a:solidFill>
                    <a:effectLst/>
                    <a:latin typeface="+mn-lt"/>
                    <a:ea typeface="+mn-ea"/>
                    <a:cs typeface="+mn-cs"/>
                  </a:rPr>
                  <a:t> at the </a:t>
                </a:r>
                <a:r>
                  <a:rPr lang="en-US" sz="1200" kern="1200" dirty="0" err="1" smtClean="0">
                    <a:solidFill>
                      <a:schemeClr val="tx1"/>
                    </a:solidFill>
                    <a:effectLst/>
                    <a:latin typeface="+mn-lt"/>
                    <a:ea typeface="+mn-ea"/>
                    <a:cs typeface="+mn-cs"/>
                  </a:rPr>
                  <a:t>LaAlO</a:t>
                </a:r>
                <a:r>
                  <a:rPr lang="en-US" sz="1200" kern="1200" dirty="0" smtClean="0">
                    <a:solidFill>
                      <a:schemeClr val="tx1"/>
                    </a:solidFill>
                    <a:effectLst/>
                    <a:latin typeface="+mn-lt"/>
                    <a:ea typeface="+mn-ea"/>
                    <a:cs typeface="+mn-cs"/>
                  </a:rPr>
                  <a:t>₃-</a:t>
                </a:r>
                <a:r>
                  <a:rPr lang="en-US" sz="1200" kern="1200" dirty="0" err="1" smtClean="0">
                    <a:solidFill>
                      <a:schemeClr val="tx1"/>
                    </a:solidFill>
                    <a:effectLst/>
                    <a:latin typeface="+mn-lt"/>
                    <a:ea typeface="+mn-ea"/>
                    <a:cs typeface="+mn-cs"/>
                  </a:rPr>
                  <a:t>SrTiO</a:t>
                </a:r>
                <a:r>
                  <a:rPr lang="en-US" sz="1200" kern="1200" dirty="0" smtClean="0">
                    <a:solidFill>
                      <a:schemeClr val="tx1"/>
                    </a:solidFill>
                    <a:effectLst/>
                    <a:latin typeface="+mn-lt"/>
                    <a:ea typeface="+mn-ea"/>
                    <a:cs typeface="+mn-cs"/>
                  </a:rPr>
                  <a:t>₃ interface has stimulated increasing interest in the experimental and theoretical study of these structures.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Strontium </a:t>
                </a:r>
                <a:r>
                  <a:rPr lang="en-US" sz="1200" kern="1200" dirty="0" err="1" smtClean="0">
                    <a:solidFill>
                      <a:schemeClr val="tx1"/>
                    </a:solidFill>
                    <a:effectLst/>
                    <a:latin typeface="+mn-lt"/>
                    <a:ea typeface="+mn-ea"/>
                    <a:cs typeface="+mn-cs"/>
                  </a:rPr>
                  <a:t>titanate</a:t>
                </a:r>
                <a:r>
                  <a:rPr lang="en-US" sz="1200" kern="1200" dirty="0" smtClean="0">
                    <a:solidFill>
                      <a:schemeClr val="tx1"/>
                    </a:solidFill>
                    <a:effectLst/>
                    <a:latin typeface="+mn-lt"/>
                    <a:ea typeface="+mn-ea"/>
                    <a:cs typeface="+mn-cs"/>
                  </a:rPr>
                  <a:t> and Lanthanum-Aluminum oxide belong to the family of complex oxides. They exhibit an interesting spectrum of intrinsic properties, such as </a:t>
                </a:r>
                <a:r>
                  <a:rPr lang="en-US" sz="1200" kern="1200" dirty="0" err="1" smtClean="0">
                    <a:solidFill>
                      <a:schemeClr val="tx1"/>
                    </a:solidFill>
                    <a:effectLst/>
                    <a:latin typeface="+mn-lt"/>
                    <a:ea typeface="+mn-ea"/>
                    <a:cs typeface="+mn-cs"/>
                  </a:rPr>
                  <a:t>ferroelectricity</a:t>
                </a:r>
                <a:r>
                  <a:rPr lang="en-US" sz="1200" kern="1200" dirty="0" smtClean="0">
                    <a:solidFill>
                      <a:schemeClr val="tx1"/>
                    </a:solidFill>
                    <a:effectLst/>
                    <a:latin typeface="+mn-lt"/>
                    <a:ea typeface="+mn-ea"/>
                    <a:cs typeface="+mn-cs"/>
                  </a:rPr>
                  <a:t>, magnetism, superconductivity.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complex oxides can therefore be used and combined in electronic devices that are based on </a:t>
                </a:r>
                <a:r>
                  <a:rPr lang="en-US" sz="1200" kern="1200" dirty="0" err="1" smtClean="0">
                    <a:solidFill>
                      <a:schemeClr val="tx1"/>
                    </a:solidFill>
                    <a:effectLst/>
                    <a:latin typeface="+mn-lt"/>
                    <a:ea typeface="+mn-ea"/>
                    <a:cs typeface="+mn-cs"/>
                  </a:rPr>
                  <a:t>epitaxially</a:t>
                </a:r>
                <a:r>
                  <a:rPr lang="en-US" sz="1200" kern="1200" dirty="0" smtClean="0">
                    <a:solidFill>
                      <a:schemeClr val="tx1"/>
                    </a:solidFill>
                    <a:effectLst/>
                    <a:latin typeface="+mn-lt"/>
                    <a:ea typeface="+mn-ea"/>
                    <a:cs typeface="+mn-cs"/>
                  </a:rPr>
                  <a:t> grown </a:t>
                </a:r>
                <a:r>
                  <a:rPr lang="en-US" sz="1200" kern="1200" dirty="0" err="1" smtClean="0">
                    <a:solidFill>
                      <a:schemeClr val="tx1"/>
                    </a:solidFill>
                    <a:effectLst/>
                    <a:latin typeface="+mn-lt"/>
                    <a:ea typeface="+mn-ea"/>
                    <a:cs typeface="+mn-cs"/>
                  </a:rPr>
                  <a:t>heterostructures</a:t>
                </a:r>
                <a:r>
                  <a:rPr lang="en-US" sz="1200" kern="1200" dirty="0" smtClean="0">
                    <a:solidFill>
                      <a:schemeClr val="tx1"/>
                    </a:solidFill>
                    <a:effectLst/>
                    <a:latin typeface="+mn-lt"/>
                    <a:ea typeface="+mn-ea"/>
                    <a:cs typeface="+mn-cs"/>
                  </a:rPr>
                  <a:t>. Physical effects may be detected in such multilayers that are not found in either of their constituents.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example is a highly conducting quasi-two-dimensional electron gas which is formed at the interface between the two insulating, dielectric </a:t>
                </a:r>
                <a:r>
                  <a:rPr lang="en-US" sz="1200" kern="1200" dirty="0" err="1" smtClean="0">
                    <a:solidFill>
                      <a:schemeClr val="tx1"/>
                    </a:solidFill>
                    <a:effectLst/>
                    <a:latin typeface="+mn-lt"/>
                    <a:ea typeface="+mn-ea"/>
                    <a:cs typeface="+mn-cs"/>
                  </a:rPr>
                  <a:t>perovskites</a:t>
                </a:r>
                <a:r>
                  <a:rPr lang="en-US" sz="1200" kern="1200" dirty="0" smtClean="0">
                    <a:solidFill>
                      <a:schemeClr val="tx1"/>
                    </a:solidFill>
                    <a:effectLst/>
                    <a:latin typeface="+mn-lt"/>
                    <a:ea typeface="+mn-ea"/>
                    <a:cs typeface="+mn-cs"/>
                  </a:rPr>
                  <a:t>, LaAlO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SrTiO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reported in many works – for example, references 1-3.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electrons at this interface are highly mobile, and were found to have densities orders of magnitude higher than the densities of two-dimensional electron gases induced at interfaces in </a:t>
                </a:r>
                <a:r>
                  <a:rPr lang="en-US" sz="1200" kern="1200" dirty="0" err="1" smtClean="0">
                    <a:solidFill>
                      <a:schemeClr val="tx1"/>
                    </a:solidFill>
                    <a:effectLst/>
                    <a:latin typeface="+mn-lt"/>
                    <a:ea typeface="+mn-ea"/>
                    <a:cs typeface="+mn-cs"/>
                  </a:rPr>
                  <a:t>heterostructures</a:t>
                </a:r>
                <a:r>
                  <a:rPr lang="en-US" sz="1200" kern="1200" dirty="0" smtClean="0">
                    <a:solidFill>
                      <a:schemeClr val="tx1"/>
                    </a:solidFill>
                    <a:effectLst/>
                    <a:latin typeface="+mn-lt"/>
                    <a:ea typeface="+mn-ea"/>
                    <a:cs typeface="+mn-cs"/>
                  </a:rPr>
                  <a:t> based on III-V semiconductors.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summarized in the recent</a:t>
                </a:r>
                <a:r>
                  <a:rPr lang="en-US" sz="1200" kern="1200" baseline="0" dirty="0" smtClean="0">
                    <a:solidFill>
                      <a:schemeClr val="tx1"/>
                    </a:solidFill>
                    <a:effectLst/>
                    <a:latin typeface="+mn-lt"/>
                    <a:ea typeface="+mn-ea"/>
                    <a:cs typeface="+mn-cs"/>
                  </a:rPr>
                  <a:t> review by </a:t>
                </a:r>
                <a:r>
                  <a:rPr lang="en-US" sz="1200" kern="1200" baseline="0" dirty="0" err="1" smtClean="0">
                    <a:solidFill>
                      <a:schemeClr val="tx1"/>
                    </a:solidFill>
                    <a:effectLst/>
                    <a:latin typeface="+mn-lt"/>
                    <a:ea typeface="+mn-ea"/>
                    <a:cs typeface="+mn-cs"/>
                  </a:rPr>
                  <a:t>Triscone</a:t>
                </a:r>
                <a:r>
                  <a:rPr lang="en-US" sz="1200" kern="1200" baseline="0" dirty="0" smtClean="0">
                    <a:solidFill>
                      <a:schemeClr val="tx1"/>
                    </a:solidFill>
                    <a:effectLst/>
                    <a:latin typeface="+mn-lt"/>
                    <a:ea typeface="+mn-ea"/>
                    <a:cs typeface="+mn-cs"/>
                  </a:rPr>
                  <a:t> and collaborators  (2015), </a:t>
                </a:r>
                <a:r>
                  <a:rPr lang="en-US" sz="1200" kern="1200" dirty="0" smtClean="0">
                    <a:solidFill>
                      <a:schemeClr val="tx1"/>
                    </a:solidFill>
                    <a:effectLst/>
                    <a:latin typeface="+mn-lt"/>
                    <a:ea typeface="+mn-ea"/>
                    <a:cs typeface="+mn-cs"/>
                  </a:rPr>
                  <a:t>the discovery of interfacial superconductivity in structures based on transition metal oxide compounds has attracted a lot of attention. A frontrunner in that category is the interface between the two band-insulators: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lantanium</a:t>
                </a:r>
                <a:r>
                  <a:rPr lang="en-US" sz="1200" kern="1200" baseline="0" dirty="0" smtClean="0">
                    <a:solidFill>
                      <a:schemeClr val="tx1"/>
                    </a:solidFill>
                    <a:effectLst/>
                    <a:latin typeface="+mn-lt"/>
                    <a:ea typeface="+mn-ea"/>
                    <a:cs typeface="+mn-cs"/>
                  </a:rPr>
                  <a:t> oxide and strontium </a:t>
                </a:r>
                <a:r>
                  <a:rPr lang="en-US" sz="1200" kern="1200" baseline="0" dirty="0" err="1" smtClean="0">
                    <a:solidFill>
                      <a:schemeClr val="tx1"/>
                    </a:solidFill>
                    <a:effectLst/>
                    <a:latin typeface="+mn-lt"/>
                    <a:ea typeface="+mn-ea"/>
                    <a:cs typeface="+mn-cs"/>
                  </a:rPr>
                  <a:t>titanate</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mn-lt"/>
                  </a:rPr>
                  <a:t>Strontium </a:t>
                </a:r>
                <a:r>
                  <a:rPr lang="en-US" i="1" dirty="0" err="1" smtClean="0">
                    <a:latin typeface="+mn-lt"/>
                  </a:rPr>
                  <a:t>titanate</a:t>
                </a:r>
                <a:r>
                  <a:rPr lang="en-US" i="1" dirty="0" smtClean="0">
                    <a:latin typeface="+mn-lt"/>
                  </a:rPr>
                  <a:t> possesses  unique properties as a superconductor.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latin typeface="+mn-lt"/>
                </a:endParaRP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exhibits superconductivity at very low </a:t>
                </a:r>
                <a:r>
                  <a:rPr lang="en-US" dirty="0" err="1" smtClean="0">
                    <a:latin typeface="+mn-lt"/>
                  </a:rPr>
                  <a:t>electrton</a:t>
                </a:r>
                <a:r>
                  <a:rPr lang="en-US" dirty="0" smtClean="0">
                    <a:latin typeface="+mn-lt"/>
                  </a:rPr>
                  <a:t> densities </a:t>
                </a:r>
                <a14:m>
                  <m:oMath xmlns:m="http://schemas.openxmlformats.org/officeDocument/2006/math">
                    <m:sSub>
                      <m:sSubPr>
                        <m:ctrlPr>
                          <a:rPr lang="en-US" i="1" smtClean="0">
                            <a:latin typeface="Cambria Math"/>
                          </a:rPr>
                        </m:ctrlPr>
                      </m:sSubPr>
                      <m:e>
                        <m:r>
                          <a:rPr lang="en-US" b="0" i="1" smtClean="0">
                            <a:latin typeface="Cambria Math"/>
                          </a:rPr>
                          <m:t>𝑛</m:t>
                        </m:r>
                      </m:e>
                      <m:sub>
                        <m:r>
                          <a:rPr lang="en-US" b="0" i="1" smtClean="0">
                            <a:latin typeface="Cambria Math"/>
                          </a:rPr>
                          <m:t>0</m:t>
                        </m:r>
                      </m:sub>
                    </m:sSub>
                    <m:r>
                      <a:rPr lang="en-US" i="1" smtClean="0">
                        <a:latin typeface="Cambria Math"/>
                        <a:ea typeface="Cambria Math"/>
                      </a:rPr>
                      <m:t>≈</m:t>
                    </m:r>
                    <m:r>
                      <a:rPr lang="en-US" b="0" i="1" smtClean="0">
                        <a:latin typeface="Cambria Math"/>
                        <a:ea typeface="Cambria Math"/>
                      </a:rPr>
                      <m:t>5.5×</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17</m:t>
                        </m:r>
                      </m:sup>
                    </m:sSup>
                    <m:sSup>
                      <m:sSupPr>
                        <m:ctrlPr>
                          <a:rPr lang="en-US" b="0" i="1" smtClean="0">
                            <a:latin typeface="Cambria Math"/>
                            <a:ea typeface="Cambria Math"/>
                          </a:rPr>
                        </m:ctrlPr>
                      </m:sSupPr>
                      <m:e>
                        <m:r>
                          <m:rPr>
                            <m:sty m:val="p"/>
                          </m:rPr>
                          <a:rPr lang="en-US" b="0" i="0" smtClean="0">
                            <a:latin typeface="Cambria Math"/>
                            <a:ea typeface="Cambria Math"/>
                          </a:rPr>
                          <m:t>cm</m:t>
                        </m:r>
                      </m:e>
                      <m:sup>
                        <m:r>
                          <a:rPr lang="en-US" b="0" i="1" smtClean="0">
                            <a:latin typeface="Cambria Math"/>
                            <a:ea typeface="Cambria Math"/>
                          </a:rPr>
                          <m:t>−3</m:t>
                        </m:r>
                      </m:sup>
                    </m:sSup>
                  </m:oMath>
                </a14:m>
                <a:r>
                  <a:rPr lang="en-US" dirty="0" smtClean="0">
                    <a:latin typeface="+mn-lt"/>
                  </a:rPr>
                  <a:t>. </a:t>
                </a:r>
                <a:br>
                  <a:rPr lang="en-US" dirty="0" smtClean="0">
                    <a:latin typeface="+mn-lt"/>
                  </a:rPr>
                </a:br>
                <a:r>
                  <a:rPr lang="en-US" dirty="0" smtClean="0">
                    <a:latin typeface="+mn-lt"/>
                  </a:rPr>
                  <a:t>It was called “the most dilute superconductor” [1].</a:t>
                </a: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is a strongly polar crystal. The static dielectric constant of strontium </a:t>
                </a:r>
                <a:r>
                  <a:rPr lang="en-US" dirty="0" err="1" smtClean="0">
                    <a:latin typeface="+mn-lt"/>
                  </a:rPr>
                  <a:t>titanate</a:t>
                </a:r>
                <a:r>
                  <a:rPr lang="en-US" dirty="0" smtClean="0">
                    <a:latin typeface="+mn-lt"/>
                  </a:rPr>
                  <a:t> reaches </a:t>
                </a:r>
                <a14:m>
                  <m:oMath xmlns:m="http://schemas.openxmlformats.org/officeDocument/2006/math">
                    <m:sSub>
                      <m:sSubPr>
                        <m:ctrlPr>
                          <a:rPr lang="en-US" i="1" smtClean="0">
                            <a:latin typeface="Cambria Math"/>
                          </a:rPr>
                        </m:ctrlPr>
                      </m:sSubPr>
                      <m:e>
                        <m:r>
                          <a:rPr lang="en-US" i="1" smtClean="0">
                            <a:latin typeface="Cambria Math"/>
                            <a:ea typeface="Cambria Math"/>
                          </a:rPr>
                          <m:t>𝜀</m:t>
                        </m:r>
                      </m:e>
                      <m:sub>
                        <m:r>
                          <a:rPr lang="en-US" b="0" i="1" smtClean="0">
                            <a:latin typeface="Cambria Math"/>
                          </a:rPr>
                          <m:t>0</m:t>
                        </m:r>
                      </m:sub>
                    </m:sSub>
                    <m:r>
                      <a:rPr lang="en-US" i="1" smtClean="0">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m:t>
                        </m:r>
                      </m:sup>
                    </m:sSup>
                  </m:oMath>
                </a14:m>
                <a:r>
                  <a:rPr lang="en-US" dirty="0" smtClean="0">
                    <a:latin typeface="+mn-lt"/>
                  </a:rPr>
                  <a:t> at helium temperatures.</a:t>
                </a:r>
              </a:p>
              <a:p>
                <a:pPr marL="285750" indent="-285750">
                  <a:spcAft>
                    <a:spcPts val="1200"/>
                  </a:spcAft>
                  <a:buFont typeface="Arial" panose="020B0604020202020204" pitchFamily="34" charset="0"/>
                  <a:buChar char="•"/>
                </a:pPr>
                <a:r>
                  <a:rPr lang="en-US" dirty="0">
                    <a:latin typeface="+mn-lt"/>
                  </a:rPr>
                  <a:t>SrTiO</a:t>
                </a:r>
                <a:r>
                  <a:rPr lang="en-US" baseline="-25000" dirty="0">
                    <a:latin typeface="+mn-lt"/>
                  </a:rPr>
                  <a:t>3</a:t>
                </a:r>
                <a:r>
                  <a:rPr lang="en-US" dirty="0">
                    <a:latin typeface="+mn-lt"/>
                  </a:rPr>
                  <a:t> exhibits </a:t>
                </a:r>
                <a:r>
                  <a:rPr lang="en-US" dirty="0" smtClean="0">
                    <a:latin typeface="+mn-lt"/>
                  </a:rPr>
                  <a:t>an </a:t>
                </a:r>
                <a:r>
                  <a:rPr lang="en-US" dirty="0">
                    <a:latin typeface="+mn-lt"/>
                  </a:rPr>
                  <a:t>interesting spectrum of intrinsic properties, such as ferroelectricity, magnetism, </a:t>
                </a:r>
                <a:r>
                  <a:rPr lang="en-US" dirty="0" smtClean="0">
                    <a:latin typeface="+mn-lt"/>
                  </a:rPr>
                  <a:t>superconductivity.</a:t>
                </a:r>
              </a:p>
              <a:p>
                <a:pPr marL="285750" indent="-285750">
                  <a:spcAft>
                    <a:spcPts val="1200"/>
                  </a:spcAft>
                  <a:buFont typeface="Arial" panose="020B0604020202020204" pitchFamily="34" charset="0"/>
                  <a:buChar char="•"/>
                </a:pPr>
                <a:r>
                  <a:rPr lang="en-US" dirty="0">
                    <a:latin typeface="+mn-lt"/>
                  </a:rPr>
                  <a:t>At </a:t>
                </a:r>
                <a:r>
                  <a:rPr lang="en-US" dirty="0" smtClean="0">
                    <a:latin typeface="+mn-lt"/>
                  </a:rPr>
                  <a:t>a LaAlO</a:t>
                </a:r>
                <a:r>
                  <a:rPr lang="en-US" baseline="-25000" dirty="0" smtClean="0">
                    <a:latin typeface="+mn-lt"/>
                  </a:rPr>
                  <a:t>3</a:t>
                </a:r>
                <a:r>
                  <a:rPr lang="en-US" dirty="0" smtClean="0">
                    <a:latin typeface="+mn-lt"/>
                  </a:rPr>
                  <a:t>-SrTiO</a:t>
                </a:r>
                <a:r>
                  <a:rPr lang="en-US" baseline="-25000" dirty="0" smtClean="0">
                    <a:latin typeface="+mn-lt"/>
                  </a:rPr>
                  <a:t>3</a:t>
                </a:r>
                <a:r>
                  <a:rPr lang="en-US" dirty="0" smtClean="0">
                    <a:latin typeface="+mn-lt"/>
                  </a:rPr>
                  <a:t> interfaces, the electrons </a:t>
                </a:r>
                <a:r>
                  <a:rPr lang="en-US" dirty="0">
                    <a:latin typeface="+mn-lt"/>
                  </a:rPr>
                  <a:t>form a </a:t>
                </a:r>
                <a:r>
                  <a:rPr lang="en-US" dirty="0" smtClean="0">
                    <a:latin typeface="+mn-lt"/>
                  </a:rPr>
                  <a:t>highly conducting gas which exhibits </a:t>
                </a:r>
                <a:r>
                  <a:rPr lang="en-US" dirty="0">
                    <a:latin typeface="+mn-lt"/>
                  </a:rPr>
                  <a:t>two-dimensional </a:t>
                </a:r>
                <a:r>
                  <a:rPr lang="en-US" dirty="0" smtClean="0">
                    <a:latin typeface="+mn-lt"/>
                  </a:rPr>
                  <a:t>ferromagnetism </a:t>
                </a:r>
                <a:r>
                  <a:rPr lang="en-US" dirty="0">
                    <a:latin typeface="+mn-lt"/>
                  </a:rPr>
                  <a:t>and </a:t>
                </a:r>
                <a:r>
                  <a:rPr lang="en-US" dirty="0" smtClean="0">
                    <a:latin typeface="+mn-lt"/>
                  </a:rPr>
                  <a:t>superconductivity.</a:t>
                </a:r>
              </a:p>
              <a:p>
                <a:pPr marL="285750" indent="-285750">
                  <a:spcAft>
                    <a:spcPts val="1200"/>
                  </a:spcAft>
                  <a:buFont typeface="Arial" panose="020B0604020202020204" pitchFamily="34" charset="0"/>
                  <a:buChar char="•"/>
                </a:pPr>
                <a:r>
                  <a:rPr lang="en-US" dirty="0" smtClean="0">
                    <a:latin typeface="+mn-lt"/>
                  </a:rPr>
                  <a:t>The electron-phonon interaction with LO phonons is the most likely candidate to provide superconductivity </a:t>
                </a:r>
                <a:r>
                  <a:rPr lang="en-US" dirty="0">
                    <a:latin typeface="+mn-lt"/>
                  </a:rPr>
                  <a:t>in strontium </a:t>
                </a:r>
                <a:r>
                  <a:rPr lang="en-US" dirty="0" err="1" smtClean="0">
                    <a:latin typeface="+mn-lt"/>
                  </a:rPr>
                  <a:t>titanate</a:t>
                </a:r>
                <a:r>
                  <a:rPr lang="en-US" dirty="0" smtClean="0">
                    <a:latin typeface="+mn-lt"/>
                  </a:rPr>
                  <a:t>.</a:t>
                </a:r>
                <a:endParaRPr lang="en-US" i="1" dirty="0" smtClean="0">
                  <a:latin typeface="+mn-lt"/>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sym typeface="Symbol" pitchFamily="18" charset="2"/>
                </a:endParaRPr>
              </a:p>
            </p:txBody>
          </p:sp>
        </mc:Choice>
        <mc:Fallback xmlns="">
          <p:sp>
            <p:nvSpPr>
              <p:cNvPr id="62467" name="Notes Placeholder 2"/>
              <p:cNvSpPr>
                <a:spLocks noGrp="1"/>
              </p:cNvSpPr>
              <p:nvPr>
                <p:ph type="body" idx="1"/>
              </p:nvPr>
            </p:nvSpPr>
            <p:spPr bwMode="auto">
              <a:xfrm>
                <a:off x="666909" y="3947094"/>
                <a:ext cx="5335270" cy="4466987"/>
              </a:xfrm>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Recent progress in the development of multilayer structures based on complex oxides provides the means to generate a two-dimensional electron gas at the oxide interfaces. The discovery of superconductivity at the </a:t>
                </a:r>
                <a:r>
                  <a:rPr lang="en-US" sz="1200" kern="1200" dirty="0" err="1" smtClean="0">
                    <a:solidFill>
                      <a:schemeClr val="tx1"/>
                    </a:solidFill>
                    <a:effectLst/>
                    <a:latin typeface="+mn-lt"/>
                    <a:ea typeface="+mn-ea"/>
                    <a:cs typeface="+mn-cs"/>
                  </a:rPr>
                  <a:t>LaAlO</a:t>
                </a:r>
                <a:r>
                  <a:rPr lang="en-US" sz="1200" kern="1200" dirty="0" smtClean="0">
                    <a:solidFill>
                      <a:schemeClr val="tx1"/>
                    </a:solidFill>
                    <a:effectLst/>
                    <a:latin typeface="+mn-lt"/>
                    <a:ea typeface="+mn-ea"/>
                    <a:cs typeface="+mn-cs"/>
                  </a:rPr>
                  <a:t>₃-</a:t>
                </a:r>
                <a:r>
                  <a:rPr lang="en-US" sz="1200" kern="1200" dirty="0" err="1" smtClean="0">
                    <a:solidFill>
                      <a:schemeClr val="tx1"/>
                    </a:solidFill>
                    <a:effectLst/>
                    <a:latin typeface="+mn-lt"/>
                    <a:ea typeface="+mn-ea"/>
                    <a:cs typeface="+mn-cs"/>
                  </a:rPr>
                  <a:t>SrTiO</a:t>
                </a:r>
                <a:r>
                  <a:rPr lang="en-US" sz="1200" kern="1200" dirty="0" smtClean="0">
                    <a:solidFill>
                      <a:schemeClr val="tx1"/>
                    </a:solidFill>
                    <a:effectLst/>
                    <a:latin typeface="+mn-lt"/>
                    <a:ea typeface="+mn-ea"/>
                    <a:cs typeface="+mn-cs"/>
                  </a:rPr>
                  <a:t>₃ interface has stimulated increasing interest in the experimental and theoretical study of these structures.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Strontium </a:t>
                </a:r>
                <a:r>
                  <a:rPr lang="en-US" sz="1200" kern="1200" dirty="0" err="1" smtClean="0">
                    <a:solidFill>
                      <a:schemeClr val="tx1"/>
                    </a:solidFill>
                    <a:effectLst/>
                    <a:latin typeface="+mn-lt"/>
                    <a:ea typeface="+mn-ea"/>
                    <a:cs typeface="+mn-cs"/>
                  </a:rPr>
                  <a:t>titanate</a:t>
                </a:r>
                <a:r>
                  <a:rPr lang="en-US" sz="1200" kern="1200" dirty="0" smtClean="0">
                    <a:solidFill>
                      <a:schemeClr val="tx1"/>
                    </a:solidFill>
                    <a:effectLst/>
                    <a:latin typeface="+mn-lt"/>
                    <a:ea typeface="+mn-ea"/>
                    <a:cs typeface="+mn-cs"/>
                  </a:rPr>
                  <a:t> and Lanthanum-Aluminum oxide belong to the family of complex oxides. They exhibit an interesting spectrum of intrinsic properties, such as </a:t>
                </a:r>
                <a:r>
                  <a:rPr lang="en-US" sz="1200" kern="1200" dirty="0" err="1" smtClean="0">
                    <a:solidFill>
                      <a:schemeClr val="tx1"/>
                    </a:solidFill>
                    <a:effectLst/>
                    <a:latin typeface="+mn-lt"/>
                    <a:ea typeface="+mn-ea"/>
                    <a:cs typeface="+mn-cs"/>
                  </a:rPr>
                  <a:t>ferroelectricity</a:t>
                </a:r>
                <a:r>
                  <a:rPr lang="en-US" sz="1200" kern="1200" dirty="0" smtClean="0">
                    <a:solidFill>
                      <a:schemeClr val="tx1"/>
                    </a:solidFill>
                    <a:effectLst/>
                    <a:latin typeface="+mn-lt"/>
                    <a:ea typeface="+mn-ea"/>
                    <a:cs typeface="+mn-cs"/>
                  </a:rPr>
                  <a:t>, magnetism, superconductivity.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complex oxides can therefore be used and combined in electronic devices that are based on </a:t>
                </a:r>
                <a:r>
                  <a:rPr lang="en-US" sz="1200" kern="1200" dirty="0" err="1" smtClean="0">
                    <a:solidFill>
                      <a:schemeClr val="tx1"/>
                    </a:solidFill>
                    <a:effectLst/>
                    <a:latin typeface="+mn-lt"/>
                    <a:ea typeface="+mn-ea"/>
                    <a:cs typeface="+mn-cs"/>
                  </a:rPr>
                  <a:t>epitaxially</a:t>
                </a:r>
                <a:r>
                  <a:rPr lang="en-US" sz="1200" kern="1200" dirty="0" smtClean="0">
                    <a:solidFill>
                      <a:schemeClr val="tx1"/>
                    </a:solidFill>
                    <a:effectLst/>
                    <a:latin typeface="+mn-lt"/>
                    <a:ea typeface="+mn-ea"/>
                    <a:cs typeface="+mn-cs"/>
                  </a:rPr>
                  <a:t> grown </a:t>
                </a:r>
                <a:r>
                  <a:rPr lang="en-US" sz="1200" kern="1200" dirty="0" err="1" smtClean="0">
                    <a:solidFill>
                      <a:schemeClr val="tx1"/>
                    </a:solidFill>
                    <a:effectLst/>
                    <a:latin typeface="+mn-lt"/>
                    <a:ea typeface="+mn-ea"/>
                    <a:cs typeface="+mn-cs"/>
                  </a:rPr>
                  <a:t>heterostructures</a:t>
                </a:r>
                <a:r>
                  <a:rPr lang="en-US" sz="1200" kern="1200" dirty="0" smtClean="0">
                    <a:solidFill>
                      <a:schemeClr val="tx1"/>
                    </a:solidFill>
                    <a:effectLst/>
                    <a:latin typeface="+mn-lt"/>
                    <a:ea typeface="+mn-ea"/>
                    <a:cs typeface="+mn-cs"/>
                  </a:rPr>
                  <a:t>. Physical effects may be detected in such multilayers that are not found in either of their constituents.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example is a highly conducting quasi-two-dimensional electron gas which is formed at the interface between the two insulating, dielectric </a:t>
                </a:r>
                <a:r>
                  <a:rPr lang="en-US" sz="1200" kern="1200" dirty="0" err="1" smtClean="0">
                    <a:solidFill>
                      <a:schemeClr val="tx1"/>
                    </a:solidFill>
                    <a:effectLst/>
                    <a:latin typeface="+mn-lt"/>
                    <a:ea typeface="+mn-ea"/>
                    <a:cs typeface="+mn-cs"/>
                  </a:rPr>
                  <a:t>perovskites</a:t>
                </a:r>
                <a:r>
                  <a:rPr lang="en-US" sz="1200" kern="1200" dirty="0" smtClean="0">
                    <a:solidFill>
                      <a:schemeClr val="tx1"/>
                    </a:solidFill>
                    <a:effectLst/>
                    <a:latin typeface="+mn-lt"/>
                    <a:ea typeface="+mn-ea"/>
                    <a:cs typeface="+mn-cs"/>
                  </a:rPr>
                  <a:t>, LaAlO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SrTiO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reported in many works – for example, references 1-3.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electrons at this interface are highly mobile, and were found to have densities orders of magnitude higher than the densities of two-dimensional electron gases induced at interfaces in </a:t>
                </a:r>
                <a:r>
                  <a:rPr lang="en-US" sz="1200" kern="1200" dirty="0" err="1" smtClean="0">
                    <a:solidFill>
                      <a:schemeClr val="tx1"/>
                    </a:solidFill>
                    <a:effectLst/>
                    <a:latin typeface="+mn-lt"/>
                    <a:ea typeface="+mn-ea"/>
                    <a:cs typeface="+mn-cs"/>
                  </a:rPr>
                  <a:t>heterostructures</a:t>
                </a:r>
                <a:r>
                  <a:rPr lang="en-US" sz="1200" kern="1200" dirty="0" smtClean="0">
                    <a:solidFill>
                      <a:schemeClr val="tx1"/>
                    </a:solidFill>
                    <a:effectLst/>
                    <a:latin typeface="+mn-lt"/>
                    <a:ea typeface="+mn-ea"/>
                    <a:cs typeface="+mn-cs"/>
                  </a:rPr>
                  <a:t> based on III-V semiconductors.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summarized in the recent</a:t>
                </a:r>
                <a:r>
                  <a:rPr lang="en-US" sz="1200" kern="1200" baseline="0" dirty="0" smtClean="0">
                    <a:solidFill>
                      <a:schemeClr val="tx1"/>
                    </a:solidFill>
                    <a:effectLst/>
                    <a:latin typeface="+mn-lt"/>
                    <a:ea typeface="+mn-ea"/>
                    <a:cs typeface="+mn-cs"/>
                  </a:rPr>
                  <a:t> review by </a:t>
                </a:r>
                <a:r>
                  <a:rPr lang="en-US" sz="1200" kern="1200" baseline="0" dirty="0" err="1" smtClean="0">
                    <a:solidFill>
                      <a:schemeClr val="tx1"/>
                    </a:solidFill>
                    <a:effectLst/>
                    <a:latin typeface="+mn-lt"/>
                    <a:ea typeface="+mn-ea"/>
                    <a:cs typeface="+mn-cs"/>
                  </a:rPr>
                  <a:t>Triscone</a:t>
                </a:r>
                <a:r>
                  <a:rPr lang="en-US" sz="1200" kern="1200" baseline="0" dirty="0" smtClean="0">
                    <a:solidFill>
                      <a:schemeClr val="tx1"/>
                    </a:solidFill>
                    <a:effectLst/>
                    <a:latin typeface="+mn-lt"/>
                    <a:ea typeface="+mn-ea"/>
                    <a:cs typeface="+mn-cs"/>
                  </a:rPr>
                  <a:t> and collaborators  (2015), </a:t>
                </a:r>
                <a:r>
                  <a:rPr lang="en-US" sz="1200" kern="1200" dirty="0" smtClean="0">
                    <a:solidFill>
                      <a:schemeClr val="tx1"/>
                    </a:solidFill>
                    <a:effectLst/>
                    <a:latin typeface="+mn-lt"/>
                    <a:ea typeface="+mn-ea"/>
                    <a:cs typeface="+mn-cs"/>
                  </a:rPr>
                  <a:t>the discovery of interfacial superconductivity in structures based on transition metal oxide compounds has attracted a lot of attention. A frontrunner in that category is the interface between the two band-insulators: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lantanium</a:t>
                </a:r>
                <a:r>
                  <a:rPr lang="en-US" sz="1200" kern="1200" baseline="0" dirty="0" smtClean="0">
                    <a:solidFill>
                      <a:schemeClr val="tx1"/>
                    </a:solidFill>
                    <a:effectLst/>
                    <a:latin typeface="+mn-lt"/>
                    <a:ea typeface="+mn-ea"/>
                    <a:cs typeface="+mn-cs"/>
                  </a:rPr>
                  <a:t> oxide and strontium </a:t>
                </a:r>
                <a:r>
                  <a:rPr lang="en-US" sz="1200" kern="1200" baseline="0" dirty="0" err="1" smtClean="0">
                    <a:solidFill>
                      <a:schemeClr val="tx1"/>
                    </a:solidFill>
                    <a:effectLst/>
                    <a:latin typeface="+mn-lt"/>
                    <a:ea typeface="+mn-ea"/>
                    <a:cs typeface="+mn-cs"/>
                  </a:rPr>
                  <a:t>titanate</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mn-lt"/>
                  </a:rPr>
                  <a:t>Strontium </a:t>
                </a:r>
                <a:r>
                  <a:rPr lang="en-US" i="1" dirty="0" err="1" smtClean="0">
                    <a:latin typeface="+mn-lt"/>
                  </a:rPr>
                  <a:t>titanate</a:t>
                </a:r>
                <a:r>
                  <a:rPr lang="en-US" i="1" dirty="0" smtClean="0">
                    <a:latin typeface="+mn-lt"/>
                  </a:rPr>
                  <a:t> possesses  unique properties as a superconductor.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latin typeface="+mn-lt"/>
                </a:endParaRP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exhibits superconductivity at very low </a:t>
                </a:r>
                <a:r>
                  <a:rPr lang="en-US" dirty="0" err="1" smtClean="0">
                    <a:latin typeface="+mn-lt"/>
                  </a:rPr>
                  <a:t>electrton</a:t>
                </a:r>
                <a:r>
                  <a:rPr lang="en-US" dirty="0" smtClean="0">
                    <a:latin typeface="+mn-lt"/>
                  </a:rPr>
                  <a:t> densities </a:t>
                </a:r>
                <a:r>
                  <a:rPr lang="en-US" b="0" i="0" smtClean="0">
                    <a:latin typeface="Cambria Math"/>
                  </a:rPr>
                  <a:t>𝑛_0</a:t>
                </a:r>
                <a:r>
                  <a:rPr lang="en-US" i="0" smtClean="0">
                    <a:latin typeface="Cambria Math"/>
                    <a:ea typeface="Cambria Math"/>
                  </a:rPr>
                  <a:t>≈</a:t>
                </a:r>
                <a:r>
                  <a:rPr lang="en-US" b="0" i="0" smtClean="0">
                    <a:latin typeface="Cambria Math"/>
                    <a:ea typeface="Cambria Math"/>
                  </a:rPr>
                  <a:t>5.5×〖10〗^17 cm^(−3)</a:t>
                </a:r>
                <a:r>
                  <a:rPr lang="en-US" dirty="0" smtClean="0">
                    <a:latin typeface="+mn-lt"/>
                  </a:rPr>
                  <a:t>. </a:t>
                </a:r>
                <a:br>
                  <a:rPr lang="en-US" dirty="0" smtClean="0">
                    <a:latin typeface="+mn-lt"/>
                  </a:rPr>
                </a:br>
                <a:r>
                  <a:rPr lang="en-US" dirty="0" smtClean="0">
                    <a:latin typeface="+mn-lt"/>
                  </a:rPr>
                  <a:t>It was called “the most dilute superconductor” [1].</a:t>
                </a: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is a strongly polar crystal. The static dielectric constant of strontium </a:t>
                </a:r>
                <a:r>
                  <a:rPr lang="en-US" dirty="0" err="1" smtClean="0">
                    <a:latin typeface="+mn-lt"/>
                  </a:rPr>
                  <a:t>titanate</a:t>
                </a:r>
                <a:r>
                  <a:rPr lang="en-US" dirty="0" smtClean="0">
                    <a:latin typeface="+mn-lt"/>
                  </a:rPr>
                  <a:t> reaches </a:t>
                </a:r>
                <a:r>
                  <a:rPr lang="en-US" i="0" smtClean="0">
                    <a:latin typeface="Cambria Math"/>
                    <a:ea typeface="Cambria Math"/>
                  </a:rPr>
                  <a:t>𝜀_</a:t>
                </a:r>
                <a:r>
                  <a:rPr lang="en-US" b="0" i="0" smtClean="0">
                    <a:latin typeface="Cambria Math"/>
                  </a:rPr>
                  <a:t>0</a:t>
                </a:r>
                <a:r>
                  <a:rPr lang="en-US" i="0" smtClean="0">
                    <a:latin typeface="Cambria Math"/>
                    <a:ea typeface="Cambria Math"/>
                  </a:rPr>
                  <a:t>~〖</a:t>
                </a:r>
                <a:r>
                  <a:rPr lang="en-US" b="0" i="0" smtClean="0">
                    <a:latin typeface="Cambria Math"/>
                    <a:ea typeface="Cambria Math"/>
                  </a:rPr>
                  <a:t>10〗^4</a:t>
                </a:r>
                <a:r>
                  <a:rPr lang="en-US" dirty="0" smtClean="0">
                    <a:latin typeface="+mn-lt"/>
                  </a:rPr>
                  <a:t> at helium temperatures.</a:t>
                </a:r>
              </a:p>
              <a:p>
                <a:pPr marL="285750" indent="-285750">
                  <a:spcAft>
                    <a:spcPts val="1200"/>
                  </a:spcAft>
                  <a:buFont typeface="Arial" panose="020B0604020202020204" pitchFamily="34" charset="0"/>
                  <a:buChar char="•"/>
                </a:pPr>
                <a:r>
                  <a:rPr lang="en-US" dirty="0">
                    <a:latin typeface="+mn-lt"/>
                  </a:rPr>
                  <a:t>SrTiO</a:t>
                </a:r>
                <a:r>
                  <a:rPr lang="en-US" baseline="-25000" dirty="0">
                    <a:latin typeface="+mn-lt"/>
                  </a:rPr>
                  <a:t>3</a:t>
                </a:r>
                <a:r>
                  <a:rPr lang="en-US" dirty="0">
                    <a:latin typeface="+mn-lt"/>
                  </a:rPr>
                  <a:t> exhibits </a:t>
                </a:r>
                <a:r>
                  <a:rPr lang="en-US" dirty="0" smtClean="0">
                    <a:latin typeface="+mn-lt"/>
                  </a:rPr>
                  <a:t>an </a:t>
                </a:r>
                <a:r>
                  <a:rPr lang="en-US" dirty="0">
                    <a:latin typeface="+mn-lt"/>
                  </a:rPr>
                  <a:t>interesting spectrum of intrinsic properties, such as ferroelectricity, magnetism, </a:t>
                </a:r>
                <a:r>
                  <a:rPr lang="en-US" dirty="0" smtClean="0">
                    <a:latin typeface="+mn-lt"/>
                  </a:rPr>
                  <a:t>superconductivity.</a:t>
                </a:r>
              </a:p>
              <a:p>
                <a:pPr marL="285750" indent="-285750">
                  <a:spcAft>
                    <a:spcPts val="1200"/>
                  </a:spcAft>
                  <a:buFont typeface="Arial" panose="020B0604020202020204" pitchFamily="34" charset="0"/>
                  <a:buChar char="•"/>
                </a:pPr>
                <a:r>
                  <a:rPr lang="en-US" dirty="0">
                    <a:latin typeface="+mn-lt"/>
                  </a:rPr>
                  <a:t>At </a:t>
                </a:r>
                <a:r>
                  <a:rPr lang="en-US" dirty="0" smtClean="0">
                    <a:latin typeface="+mn-lt"/>
                  </a:rPr>
                  <a:t>a LaAlO</a:t>
                </a:r>
                <a:r>
                  <a:rPr lang="en-US" baseline="-25000" dirty="0" smtClean="0">
                    <a:latin typeface="+mn-lt"/>
                  </a:rPr>
                  <a:t>3</a:t>
                </a:r>
                <a:r>
                  <a:rPr lang="en-US" dirty="0" smtClean="0">
                    <a:latin typeface="+mn-lt"/>
                  </a:rPr>
                  <a:t>-SrTiO</a:t>
                </a:r>
                <a:r>
                  <a:rPr lang="en-US" baseline="-25000" dirty="0" smtClean="0">
                    <a:latin typeface="+mn-lt"/>
                  </a:rPr>
                  <a:t>3</a:t>
                </a:r>
                <a:r>
                  <a:rPr lang="en-US" dirty="0" smtClean="0">
                    <a:latin typeface="+mn-lt"/>
                  </a:rPr>
                  <a:t> interfaces, the electrons </a:t>
                </a:r>
                <a:r>
                  <a:rPr lang="en-US" dirty="0">
                    <a:latin typeface="+mn-lt"/>
                  </a:rPr>
                  <a:t>form a </a:t>
                </a:r>
                <a:r>
                  <a:rPr lang="en-US" dirty="0" smtClean="0">
                    <a:latin typeface="+mn-lt"/>
                  </a:rPr>
                  <a:t>highly conducting gas which exhibits </a:t>
                </a:r>
                <a:r>
                  <a:rPr lang="en-US" dirty="0">
                    <a:latin typeface="+mn-lt"/>
                  </a:rPr>
                  <a:t>two-dimensional </a:t>
                </a:r>
                <a:r>
                  <a:rPr lang="en-US" dirty="0" smtClean="0">
                    <a:latin typeface="+mn-lt"/>
                  </a:rPr>
                  <a:t>ferromagnetism </a:t>
                </a:r>
                <a:r>
                  <a:rPr lang="en-US" dirty="0">
                    <a:latin typeface="+mn-lt"/>
                  </a:rPr>
                  <a:t>and </a:t>
                </a:r>
                <a:r>
                  <a:rPr lang="en-US" dirty="0" smtClean="0">
                    <a:latin typeface="+mn-lt"/>
                  </a:rPr>
                  <a:t>superconductivity.</a:t>
                </a:r>
              </a:p>
              <a:p>
                <a:pPr marL="285750" indent="-285750">
                  <a:spcAft>
                    <a:spcPts val="1200"/>
                  </a:spcAft>
                  <a:buFont typeface="Arial" panose="020B0604020202020204" pitchFamily="34" charset="0"/>
                  <a:buChar char="•"/>
                </a:pPr>
                <a:r>
                  <a:rPr lang="en-US" dirty="0" smtClean="0">
                    <a:latin typeface="+mn-lt"/>
                  </a:rPr>
                  <a:t>The electron-phonon interaction with LO phonons is the most likely candidate to provide superconductivity </a:t>
                </a:r>
                <a:r>
                  <a:rPr lang="en-US" dirty="0">
                    <a:latin typeface="+mn-lt"/>
                  </a:rPr>
                  <a:t>in strontium </a:t>
                </a:r>
                <a:r>
                  <a:rPr lang="en-US" dirty="0" err="1" smtClean="0">
                    <a:latin typeface="+mn-lt"/>
                  </a:rPr>
                  <a:t>titanate</a:t>
                </a:r>
                <a:r>
                  <a:rPr lang="en-US" dirty="0" smtClean="0">
                    <a:latin typeface="+mn-lt"/>
                  </a:rPr>
                  <a:t>.</a:t>
                </a:r>
                <a:endParaRPr lang="en-US" i="1" dirty="0" smtClean="0">
                  <a:latin typeface="+mn-lt"/>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sym typeface="Symbol" pitchFamily="18" charset="2"/>
                </a:endParaRPr>
              </a:p>
            </p:txBody>
          </p:sp>
        </mc:Fallback>
      </mc:AlternateContent>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474788" y="508000"/>
            <a:ext cx="3457575" cy="2593975"/>
          </a:xfrm>
          <a:noFill/>
          <a:ln>
            <a:solidFill>
              <a:srgbClr val="000000"/>
            </a:solidFill>
            <a:miter lim="800000"/>
            <a:headEnd/>
            <a:tailEnd/>
          </a:ln>
        </p:spPr>
      </p:sp>
      <p:sp>
        <p:nvSpPr>
          <p:cNvPr id="62467" name="Notes Placeholder 2"/>
          <p:cNvSpPr>
            <a:spLocks noGrp="1"/>
          </p:cNvSpPr>
          <p:nvPr>
            <p:ph type="body" idx="1"/>
          </p:nvPr>
        </p:nvSpPr>
        <p:spPr bwMode="auto">
          <a:xfrm>
            <a:off x="743639" y="3360810"/>
            <a:ext cx="5335270" cy="4466987"/>
          </a:xfrm>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consider a multi-layer structure consisting of K parallel layers with the lateral size L (in the final results, L→∞) and the sizes along the growth axis </a:t>
            </a:r>
            <a:r>
              <a:rPr kumimoji="0" lang="en-US" sz="1200" b="0" i="1" u="none" strike="noStrike" kern="1200" cap="none" spc="0" normalizeH="0" baseline="0" noProof="0" dirty="0" err="1" smtClean="0">
                <a:ln>
                  <a:noFill/>
                </a:ln>
                <a:solidFill>
                  <a:prstClr val="black"/>
                </a:solidFill>
                <a:effectLst/>
                <a:uLnTx/>
                <a:uFillTx/>
                <a:latin typeface="+mn-lt"/>
                <a:ea typeface="+mn-ea"/>
                <a:cs typeface="+mn-cs"/>
              </a:rPr>
              <a:t>l</a:t>
            </a:r>
            <a:r>
              <a:rPr kumimoji="0" lang="en-US" sz="1200" b="0" i="0" u="none" strike="noStrike" kern="1200" cap="none" spc="0" normalizeH="0" baseline="-25000" noProof="0" dirty="0" err="1" smtClean="0">
                <a:ln>
                  <a:noFill/>
                </a:ln>
                <a:solidFill>
                  <a:prstClr val="black"/>
                </a:solidFill>
                <a:effectLst/>
                <a:uLnTx/>
                <a:uFillTx/>
                <a:latin typeface="+mn-lt"/>
                <a:ea typeface="+mn-ea"/>
                <a:cs typeface="+mn-cs"/>
              </a:rPr>
              <a:t>n</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layers are numbered by the index n=1,2,…,K, and the interfaces by </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n=1,2,…,K-1.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Thus the coordinate z for the n-</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th</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layer lies in the range z</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n-1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&lt;z&lt;</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z</a:t>
            </a:r>
            <a:r>
              <a:rPr kumimoji="0" lang="en-US" sz="1200" b="0" i="0" u="none" strike="noStrike" kern="1200" cap="none" spc="0" normalizeH="0" baseline="-25000" noProof="0" dirty="0" err="1" smtClean="0">
                <a:ln>
                  <a:noFill/>
                </a:ln>
                <a:solidFill>
                  <a:prstClr val="black"/>
                </a:solidFill>
                <a:effectLst/>
                <a:uLnTx/>
                <a:uFillTx/>
                <a:latin typeface="+mn-lt"/>
                <a:ea typeface="+mn-ea"/>
                <a:cs typeface="+mn-cs"/>
              </a:rPr>
              <a:t>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particular case is the LaAlO</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-SrTiO</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structure, which can be described as an asymmetric three-layer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this system, SrTiO</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LaAlO</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vacuum represent the layers 1, 2 and 3, respectively. We suggest that the width of the lanthanum oxide is extremely smaller than the width of the SrTiO</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substrate.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Therefore we assume z</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0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-&gt; -∞, and z</a:t>
            </a:r>
            <a:r>
              <a:rPr kumimoji="0" lang="en-US" sz="1200" b="0" i="0" u="none" strike="noStrike" kern="1200" cap="none" spc="0" normalizeH="0" baseline="-25000" noProof="0" dirty="0" smtClean="0">
                <a:ln>
                  <a:noFill/>
                </a:ln>
                <a:solidFill>
                  <a:prstClr val="black"/>
                </a:solidFill>
                <a:effectLst/>
                <a:uLnTx/>
                <a:uFillTx/>
                <a:latin typeface="+mn-lt"/>
                <a:ea typeface="+mn-ea"/>
                <a:cs typeface="+mn-cs"/>
              </a:rPr>
              <a:t>3</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-&gt; +∞.</a:t>
            </a:r>
          </a:p>
          <a:p>
            <a:endParaRPr lang="en-US" dirty="0" smtClean="0">
              <a:sym typeface="Symbol" pitchFamily="18" charset="2"/>
            </a:endParaRPr>
          </a:p>
          <a:p>
            <a:r>
              <a:rPr lang="en-US" sz="1200" kern="1200" dirty="0" smtClean="0">
                <a:solidFill>
                  <a:schemeClr val="tx1"/>
                </a:solidFill>
                <a:effectLst/>
                <a:latin typeface="+mn-lt"/>
                <a:ea typeface="+mn-ea"/>
                <a:cs typeface="+mn-cs"/>
              </a:rPr>
              <a:t>In the planar multilayer structure, the electrostatic potential of a spatially distributed charge with the charge density in the n-</a:t>
            </a:r>
            <a:r>
              <a:rPr lang="en-US" sz="1200" kern="1200" dirty="0" err="1"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layer obeys the Poisson equation.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solve the </a:t>
            </a:r>
            <a:r>
              <a:rPr lang="en-US" sz="1200" kern="1200" dirty="0" err="1" smtClean="0">
                <a:solidFill>
                  <a:schemeClr val="tx1"/>
                </a:solidFill>
                <a:effectLst/>
                <a:latin typeface="+mn-lt"/>
                <a:ea typeface="+mn-ea"/>
                <a:cs typeface="+mn-cs"/>
              </a:rPr>
              <a:t>poisson</a:t>
            </a:r>
            <a:r>
              <a:rPr lang="en-US" sz="1200" kern="1200" dirty="0" smtClean="0">
                <a:solidFill>
                  <a:schemeClr val="tx1"/>
                </a:solidFill>
                <a:effectLst/>
                <a:latin typeface="+mn-lt"/>
                <a:ea typeface="+mn-ea"/>
                <a:cs typeface="+mn-cs"/>
              </a:rPr>
              <a:t> equation accounting for the electrostatic boundary conditions: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the continuity of the electrostatic potential (or, the same, the continuity of the tangential components of the electric field E),</a:t>
            </a:r>
          </a:p>
          <a:p>
            <a:r>
              <a:rPr lang="en-US" sz="1200" kern="1200" dirty="0" smtClean="0">
                <a:solidFill>
                  <a:schemeClr val="tx1"/>
                </a:solidFill>
                <a:effectLst/>
                <a:latin typeface="+mn-lt"/>
                <a:ea typeface="+mn-ea"/>
                <a:cs typeface="+mn-cs"/>
              </a:rPr>
              <a:t>(2) the continuity of the normal components of the electrostatic displacement 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result, we obtain the potential energy of the electrostatic electron-electron interaction in a multilayer structure, different from the bulk Coulomb potential.</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 discussed, the conduction band in the LAO-STO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heterostructure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is split in three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subbands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numbered here by the index 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Moreover, the size quantization of the motion along the growth axis leads to additional multiple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subbands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(numbered here by the index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Within this approach the quasi 2D electron-phonon system is described by the Hamiltonian, which includes the Hamiltonian of non-interacting electrons and phonons, the Hamiltonian of the Coulomb-like electron-electron interaction, and the Hamiltonian of the electron-phonon interaction.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latter one includes the electron-phonon interaction with all types of the phonons presenting in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heterostructure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They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 the interface phonons, which, in general are not purely STO or LAO but belong to the whole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 the half-space LO phonons;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(3) the acoustic phonons.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amplitudes of the electron-electron and electron-phonon interactions written here are expressed through the matrix elements of the corresponding interactions with the size-quantization functions for the electron motion perpendicular to the layer (the details can be found in the Appendix).</a:t>
            </a:r>
          </a:p>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706563" y="546100"/>
            <a:ext cx="3027362" cy="2271713"/>
          </a:xfrm>
          <a:noFill/>
          <a:ln>
            <a:solidFill>
              <a:srgbClr val="000000"/>
            </a:solidFill>
            <a:miter lim="800000"/>
            <a:headEnd/>
            <a:tailEnd/>
          </a:ln>
        </p:spPr>
      </p:sp>
      <p:sp>
        <p:nvSpPr>
          <p:cNvPr id="62467" name="Notes Placeholder 2"/>
          <p:cNvSpPr>
            <a:spLocks noGrp="1"/>
          </p:cNvSpPr>
          <p:nvPr>
            <p:ph type="body" idx="1"/>
          </p:nvPr>
        </p:nvSpPr>
        <p:spPr bwMode="auto">
          <a:xfrm>
            <a:off x="666909" y="3126296"/>
            <a:ext cx="5335270" cy="4466987"/>
          </a:xfrm>
          <a:noFill/>
        </p:spPr>
        <p:txBody>
          <a:bodyPr wrap="square" numCol="1" anchor="t" anchorCtr="0" compatLnSpc="1">
            <a:prstTxWarp prst="textNoShape">
              <a:avLst/>
            </a:prstTxWarp>
          </a:bodyPr>
          <a:lstStyle/>
          <a:p>
            <a:r>
              <a:rPr lang="en-US" dirty="0" smtClean="0">
                <a:sym typeface="Symbol" pitchFamily="18" charset="2"/>
              </a:rPr>
              <a:t> Because strontium </a:t>
            </a:r>
            <a:r>
              <a:rPr lang="en-US" dirty="0" err="1" smtClean="0">
                <a:sym typeface="Symbol" pitchFamily="18" charset="2"/>
              </a:rPr>
              <a:t>titanate</a:t>
            </a:r>
            <a:r>
              <a:rPr lang="en-US" dirty="0" smtClean="0">
                <a:sym typeface="Symbol" pitchFamily="18" charset="2"/>
              </a:rPr>
              <a:t> is a highly polar crystal, the electron-phonon mechanism of superconductivity seems to be the most promising for the explanation of the experimental data on superconductivity in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heterostructures</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The </a:t>
            </a:r>
            <a:r>
              <a:rPr lang="en-US" dirty="0" err="1" smtClean="0">
                <a:sym typeface="Symbol" pitchFamily="18" charset="2"/>
              </a:rPr>
              <a:t>Migdal</a:t>
            </a:r>
            <a:r>
              <a:rPr lang="en-US" dirty="0" smtClean="0">
                <a:sym typeface="Symbol" pitchFamily="18" charset="2"/>
              </a:rPr>
              <a:t> – </a:t>
            </a:r>
            <a:r>
              <a:rPr lang="en-US" dirty="0" err="1" smtClean="0">
                <a:sym typeface="Symbol" pitchFamily="18" charset="2"/>
              </a:rPr>
              <a:t>Eliashberg</a:t>
            </a:r>
            <a:r>
              <a:rPr lang="en-US" dirty="0" smtClean="0">
                <a:sym typeface="Symbol" pitchFamily="18" charset="2"/>
              </a:rPr>
              <a:t> theory of superconductivity, as well the standard BCS theory, is valid when the phonon frequencies are much smaller than the electron Fermi energy. This is not the case for polar crystals with sufficiently high optical-phonon frequencies, like strontium </a:t>
            </a:r>
            <a:r>
              <a:rPr lang="en-US" dirty="0" err="1" smtClean="0">
                <a:sym typeface="Symbol" pitchFamily="18" charset="2"/>
              </a:rPr>
              <a:t>titanate</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To tackle such systems, several non-adiabatic extensions of the theory of superconductivity have been developed. For</a:t>
            </a:r>
            <a:r>
              <a:rPr lang="en-US" baseline="0" dirty="0" smtClean="0">
                <a:sym typeface="Symbol" pitchFamily="18" charset="2"/>
              </a:rPr>
              <a:t> example, </a:t>
            </a:r>
            <a:r>
              <a:rPr lang="en-US" dirty="0" err="1" smtClean="0">
                <a:sym typeface="Symbol" pitchFamily="18" charset="2"/>
              </a:rPr>
              <a:t>Pietronero</a:t>
            </a:r>
            <a:r>
              <a:rPr lang="en-US" dirty="0" smtClean="0">
                <a:sym typeface="Symbol" pitchFamily="18" charset="2"/>
              </a:rPr>
              <a:t> (Refs. 1-3) generalized the </a:t>
            </a:r>
            <a:r>
              <a:rPr lang="en-US" dirty="0" err="1" smtClean="0">
                <a:sym typeface="Symbol" pitchFamily="18" charset="2"/>
              </a:rPr>
              <a:t>Eliashberg</a:t>
            </a:r>
            <a:r>
              <a:rPr lang="en-US" dirty="0" smtClean="0">
                <a:sym typeface="Symbol" pitchFamily="18" charset="2"/>
              </a:rPr>
              <a:t> equations to include non-adiabatic corrections beyond </a:t>
            </a:r>
            <a:r>
              <a:rPr lang="en-US" dirty="0" err="1" smtClean="0">
                <a:sym typeface="Symbol" pitchFamily="18" charset="2"/>
              </a:rPr>
              <a:t>Migdal's</a:t>
            </a:r>
            <a:r>
              <a:rPr lang="en-US" dirty="0" smtClean="0">
                <a:sym typeface="Symbol" pitchFamily="18" charset="2"/>
              </a:rPr>
              <a:t> theorem. The method developed by </a:t>
            </a:r>
            <a:r>
              <a:rPr lang="en-US" dirty="0" err="1" smtClean="0">
                <a:sym typeface="Symbol" pitchFamily="18" charset="2"/>
              </a:rPr>
              <a:t>Kirzhnits</a:t>
            </a:r>
            <a:r>
              <a:rPr lang="en-US" dirty="0" smtClean="0">
                <a:sym typeface="Symbol" pitchFamily="18" charset="2"/>
              </a:rPr>
              <a:t> et al. is focused on the superconductivity caused by the </a:t>
            </a:r>
            <a:r>
              <a:rPr lang="en-US" dirty="0" err="1" smtClean="0">
                <a:sym typeface="Symbol" pitchFamily="18" charset="2"/>
              </a:rPr>
              <a:t>Fröhlich</a:t>
            </a:r>
            <a:r>
              <a:rPr lang="en-US" dirty="0" smtClean="0">
                <a:sym typeface="Symbol" pitchFamily="18" charset="2"/>
              </a:rPr>
              <a:t> electron-phonon interaction with polar optical phonons. It uses the total dielectric function of a polar crystal. </a:t>
            </a:r>
          </a:p>
          <a:p>
            <a:endParaRPr lang="en-US" dirty="0" smtClean="0">
              <a:sym typeface="Symbol" pitchFamily="18" charset="2"/>
            </a:endParaRPr>
          </a:p>
          <a:p>
            <a:r>
              <a:rPr lang="en-US" dirty="0" smtClean="0">
                <a:sym typeface="Symbol" pitchFamily="18" charset="2"/>
              </a:rPr>
              <a:t>The approaches mentioned here are complementary: the former is non-</a:t>
            </a:r>
            <a:r>
              <a:rPr lang="en-US" dirty="0" err="1" smtClean="0">
                <a:sym typeface="Symbol" pitchFamily="18" charset="2"/>
              </a:rPr>
              <a:t>perturbative</a:t>
            </a:r>
            <a:r>
              <a:rPr lang="en-US" dirty="0" smtClean="0">
                <a:sym typeface="Symbol" pitchFamily="18" charset="2"/>
              </a:rPr>
              <a:t> with respect to the coupling strength and </a:t>
            </a:r>
            <a:r>
              <a:rPr lang="en-US" dirty="0" err="1" smtClean="0">
                <a:sym typeface="Symbol" pitchFamily="18" charset="2"/>
              </a:rPr>
              <a:t>perturbative</a:t>
            </a:r>
            <a:r>
              <a:rPr lang="en-US" dirty="0" smtClean="0">
                <a:sym typeface="Symbol" pitchFamily="18" charset="2"/>
              </a:rPr>
              <a:t> with respect to the Debye energy, while the latter is weak-coupling but non-</a:t>
            </a:r>
            <a:r>
              <a:rPr lang="en-US" dirty="0" err="1" smtClean="0">
                <a:sym typeface="Symbol" pitchFamily="18" charset="2"/>
              </a:rPr>
              <a:t>perturbative</a:t>
            </a:r>
            <a:r>
              <a:rPr lang="en-US" dirty="0" smtClean="0">
                <a:sym typeface="Symbol" pitchFamily="18" charset="2"/>
              </a:rPr>
              <a:t> with respect to the optical-phonon energies.    </a:t>
            </a:r>
          </a:p>
          <a:p>
            <a:endParaRPr lang="en-US" dirty="0" smtClean="0">
              <a:sym typeface="Symbol" pitchFamily="18" charset="2"/>
            </a:endParaRPr>
          </a:p>
          <a:p>
            <a:r>
              <a:rPr lang="en-US" dirty="0" smtClean="0">
                <a:sym typeface="Symbol" pitchFamily="18" charset="2"/>
              </a:rPr>
              <a:t>Strontium </a:t>
            </a:r>
            <a:r>
              <a:rPr lang="en-US" dirty="0" err="1" smtClean="0">
                <a:sym typeface="Symbol" pitchFamily="18" charset="2"/>
              </a:rPr>
              <a:t>titanate</a:t>
            </a:r>
            <a:r>
              <a:rPr lang="en-US" dirty="0" smtClean="0">
                <a:sym typeface="Symbol" pitchFamily="18" charset="2"/>
              </a:rPr>
              <a:t> is a unique example of a polar medium in which superconductivity has been detected at very low carrier densities, so that the optical-phonon energies can be larger than the Fermi energy. Moreover, as found in 2008 by D. van der </a:t>
            </a:r>
            <a:r>
              <a:rPr lang="en-US" dirty="0" err="1" smtClean="0">
                <a:sym typeface="Symbol" pitchFamily="18" charset="2"/>
              </a:rPr>
              <a:t>Marel</a:t>
            </a:r>
            <a:r>
              <a:rPr lang="en-US" dirty="0" smtClean="0">
                <a:sym typeface="Symbol" pitchFamily="18" charset="2"/>
              </a:rPr>
              <a:t> et al., the electron -- LO-phonon coupling constant in </a:t>
            </a:r>
            <a:r>
              <a:rPr lang="en-US" dirty="0" err="1" smtClean="0">
                <a:sym typeface="Symbol" pitchFamily="18" charset="2"/>
              </a:rPr>
              <a:t>SrTiO</a:t>
            </a:r>
            <a:r>
              <a:rPr lang="en-US" dirty="0" smtClean="0">
                <a:sym typeface="Symbol" pitchFamily="18" charset="2"/>
              </a:rPr>
              <a:t>₃ is not very large. Therefore for the investigation of superconductivity in a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a:t>
            </a:r>
            <a:r>
              <a:rPr lang="en-US" dirty="0" smtClean="0">
                <a:sym typeface="Symbol" pitchFamily="18" charset="2"/>
              </a:rPr>
              <a:t>, the </a:t>
            </a:r>
            <a:r>
              <a:rPr lang="en-US" dirty="0" err="1" smtClean="0">
                <a:sym typeface="Symbol" pitchFamily="18" charset="2"/>
              </a:rPr>
              <a:t>Kirzhnits</a:t>
            </a:r>
            <a:r>
              <a:rPr lang="en-US" dirty="0" smtClean="0">
                <a:sym typeface="Symbol" pitchFamily="18" charset="2"/>
              </a:rPr>
              <a:t> method seems to be appropriate. In our recent study, we reformulated the </a:t>
            </a:r>
            <a:r>
              <a:rPr lang="en-US" dirty="0" err="1" smtClean="0">
                <a:sym typeface="Symbol" pitchFamily="18" charset="2"/>
              </a:rPr>
              <a:t>Kirzhnits</a:t>
            </a:r>
            <a:r>
              <a:rPr lang="en-US" dirty="0" smtClean="0">
                <a:sym typeface="Symbol" pitchFamily="18" charset="2"/>
              </a:rPr>
              <a:t> method for a multilayer structure with several polar layers.</a:t>
            </a: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ym typeface="Symbol" pitchFamily="18" charset="2"/>
              </a:rPr>
              <a:t>The simplest model for the total interaction between two electrons in momentum states k and k0, with q = k−k0, </a:t>
            </a:r>
          </a:p>
          <a:p>
            <a:r>
              <a:rPr lang="en-US" dirty="0" smtClean="0">
                <a:sym typeface="Symbol" pitchFamily="18" charset="2"/>
              </a:rPr>
              <a:t>interacting both by direct Coulomb and electron-phonon forces, is given by a sum of the Coulomb and phonon-mediated contributions.</a:t>
            </a: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LaAlO3/SrTiO3 interface, the electron gas is sandwiched between two insulators.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thus rather natural to try and explore the system’s ground states by modulating the carrier density with an electric field.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sym typeface="Symbol"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sym typeface="Symbol" pitchFamily="18" charset="2"/>
              </a:rPr>
              <a:t>In recent experiments, the critical temperature of the superconducting phase transition at</a:t>
            </a:r>
            <a:r>
              <a:rPr lang="en-US" sz="1200" baseline="0" dirty="0" smtClean="0">
                <a:latin typeface="+mn-lt"/>
                <a:sym typeface="Symbol" pitchFamily="18" charset="2"/>
              </a:rPr>
              <a:t> the LAO-STO interface is controlled by the gate voltage.</a:t>
            </a:r>
            <a:endParaRPr lang="en-US" sz="1200" dirty="0" smtClean="0">
              <a:latin typeface="+mn-lt"/>
              <a:sym typeface="Symbol" pitchFamily="18" charset="2"/>
            </a:endParaRPr>
          </a:p>
          <a:p>
            <a:r>
              <a:rPr lang="en-US" sz="1200" dirty="0" smtClean="0">
                <a:latin typeface="+mn-lt"/>
                <a:sym typeface="Symbol" pitchFamily="18" charset="2"/>
              </a:rPr>
              <a:t>A modulation of the gate voltage leads to a modulation of the carrier density in the quasi two-dimensional electron gas at the interface. </a:t>
            </a:r>
          </a:p>
          <a:p>
            <a:r>
              <a:rPr lang="en-US" sz="1200" dirty="0" smtClean="0">
                <a:latin typeface="+mn-lt"/>
                <a:sym typeface="Symbol" pitchFamily="18" charset="2"/>
              </a:rPr>
              <a:t>As a consequence, the density-dependent critical temperature is experimentally detected. </a:t>
            </a:r>
          </a:p>
          <a:p>
            <a:endParaRPr lang="en-US" sz="1200" dirty="0" smtClean="0">
              <a:latin typeface="+mn-lt"/>
              <a:sym typeface="Symbol"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series of experiments, using the strontium </a:t>
            </a:r>
            <a:r>
              <a:rPr lang="en-US" sz="1200" kern="1200" dirty="0" err="1" smtClean="0">
                <a:solidFill>
                  <a:schemeClr val="tx1"/>
                </a:solidFill>
                <a:effectLst/>
                <a:latin typeface="+mn-lt"/>
                <a:ea typeface="+mn-ea"/>
                <a:cs typeface="+mn-cs"/>
              </a:rPr>
              <a:t>titanate</a:t>
            </a:r>
            <a:r>
              <a:rPr lang="en-US" sz="1200" kern="1200" dirty="0" smtClean="0">
                <a:solidFill>
                  <a:schemeClr val="tx1"/>
                </a:solidFill>
                <a:effectLst/>
                <a:latin typeface="+mn-lt"/>
                <a:ea typeface="+mn-ea"/>
                <a:cs typeface="+mn-cs"/>
              </a:rPr>
              <a:t> substrate as the gate dielectric, has revealed a very interesting phase diagram.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critical temperature exhibits a dome-shaped behavior: a superconducting dome appears within a certain range of carrier densities.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Quantum critical points separate the superconducting state from a peculiar insulating state at low voltage and from a metallic state at high voltage,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optimal doping, the critical temperature reaches a maximum of about 300 </a:t>
            </a:r>
            <a:r>
              <a:rPr lang="en-US" sz="1200" kern="1200" dirty="0" err="1" smtClean="0">
                <a:solidFill>
                  <a:schemeClr val="tx1"/>
                </a:solidFill>
                <a:effectLst/>
                <a:latin typeface="+mn-lt"/>
                <a:ea typeface="+mn-ea"/>
                <a:cs typeface="+mn-cs"/>
              </a:rPr>
              <a:t>mK.</a:t>
            </a:r>
            <a:endParaRPr lang="en-US" sz="1200" kern="1200" dirty="0" smtClean="0">
              <a:solidFill>
                <a:schemeClr val="tx1"/>
              </a:solidFill>
              <a:effectLst/>
              <a:latin typeface="+mn-lt"/>
              <a:ea typeface="+mn-ea"/>
              <a:cs typeface="+mn-cs"/>
            </a:endParaRPr>
          </a:p>
          <a:p>
            <a:endParaRPr lang="en-US" sz="1200" dirty="0" smtClean="0">
              <a:latin typeface="+mn-lt"/>
            </a:endParaRPr>
          </a:p>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706563" y="546100"/>
            <a:ext cx="3027362" cy="2271713"/>
          </a:xfrm>
          <a:noFill/>
          <a:ln>
            <a:solidFill>
              <a:srgbClr val="000000"/>
            </a:solidFill>
            <a:miter lim="800000"/>
            <a:headEnd/>
            <a:tailEnd/>
          </a:ln>
        </p:spPr>
      </p:sp>
      <mc:AlternateContent xmlns:mc="http://schemas.openxmlformats.org/markup-compatibility/2006" xmlns:a14="http://schemas.microsoft.com/office/drawing/2010/main">
        <mc:Choice Requires="a14">
          <p:sp>
            <p:nvSpPr>
              <p:cNvPr id="62467" name="Notes Placeholder 2"/>
              <p:cNvSpPr>
                <a:spLocks noGrp="1"/>
              </p:cNvSpPr>
              <p:nvPr>
                <p:ph type="body" idx="1"/>
              </p:nvPr>
            </p:nvSpPr>
            <p:spPr bwMode="auto">
              <a:xfrm>
                <a:off x="666909" y="3126296"/>
                <a:ext cx="5335270" cy="4466987"/>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mn-lt"/>
                  </a:rPr>
                  <a:t>Strontium </a:t>
                </a:r>
                <a:r>
                  <a:rPr lang="en-US" i="1" dirty="0" err="1" smtClean="0">
                    <a:latin typeface="+mn-lt"/>
                  </a:rPr>
                  <a:t>titanate</a:t>
                </a:r>
                <a:r>
                  <a:rPr lang="en-US" i="1" dirty="0" smtClean="0">
                    <a:latin typeface="+mn-lt"/>
                  </a:rPr>
                  <a:t> possesses  unique properties as a superconductor.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latin typeface="+mn-lt"/>
                </a:endParaRP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exhibits superconductivity at very low </a:t>
                </a:r>
                <a:r>
                  <a:rPr lang="en-US" dirty="0" err="1" smtClean="0">
                    <a:latin typeface="+mn-lt"/>
                  </a:rPr>
                  <a:t>electrton</a:t>
                </a:r>
                <a:r>
                  <a:rPr lang="en-US" dirty="0" smtClean="0">
                    <a:latin typeface="+mn-lt"/>
                  </a:rPr>
                  <a:t> densities </a:t>
                </a:r>
                <a14:m>
                  <m:oMath xmlns:m="http://schemas.openxmlformats.org/officeDocument/2006/math">
                    <m:sSub>
                      <m:sSubPr>
                        <m:ctrlPr>
                          <a:rPr lang="en-US" i="1" smtClean="0">
                            <a:latin typeface="Cambria Math"/>
                          </a:rPr>
                        </m:ctrlPr>
                      </m:sSubPr>
                      <m:e>
                        <m:r>
                          <a:rPr lang="en-US" b="0" i="1" smtClean="0">
                            <a:latin typeface="Cambria Math"/>
                          </a:rPr>
                          <m:t>𝑛</m:t>
                        </m:r>
                      </m:e>
                      <m:sub>
                        <m:r>
                          <a:rPr lang="en-US" b="0" i="1" smtClean="0">
                            <a:latin typeface="Cambria Math"/>
                          </a:rPr>
                          <m:t>0</m:t>
                        </m:r>
                      </m:sub>
                    </m:sSub>
                    <m:r>
                      <a:rPr lang="en-US" i="1" smtClean="0">
                        <a:latin typeface="Cambria Math"/>
                        <a:ea typeface="Cambria Math"/>
                      </a:rPr>
                      <m:t>≈</m:t>
                    </m:r>
                    <m:r>
                      <a:rPr lang="en-US" b="0" i="1" smtClean="0">
                        <a:latin typeface="Cambria Math"/>
                        <a:ea typeface="Cambria Math"/>
                      </a:rPr>
                      <m:t>5.5×</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17</m:t>
                        </m:r>
                      </m:sup>
                    </m:sSup>
                    <m:sSup>
                      <m:sSupPr>
                        <m:ctrlPr>
                          <a:rPr lang="en-US" b="0" i="1" smtClean="0">
                            <a:latin typeface="Cambria Math"/>
                            <a:ea typeface="Cambria Math"/>
                          </a:rPr>
                        </m:ctrlPr>
                      </m:sSupPr>
                      <m:e>
                        <m:r>
                          <m:rPr>
                            <m:sty m:val="p"/>
                          </m:rPr>
                          <a:rPr lang="en-US" b="0" i="0" smtClean="0">
                            <a:latin typeface="Cambria Math"/>
                            <a:ea typeface="Cambria Math"/>
                          </a:rPr>
                          <m:t>cm</m:t>
                        </m:r>
                      </m:e>
                      <m:sup>
                        <m:r>
                          <a:rPr lang="en-US" b="0" i="1" smtClean="0">
                            <a:latin typeface="Cambria Math"/>
                            <a:ea typeface="Cambria Math"/>
                          </a:rPr>
                          <m:t>−3</m:t>
                        </m:r>
                      </m:sup>
                    </m:sSup>
                  </m:oMath>
                </a14:m>
                <a:r>
                  <a:rPr lang="en-US" dirty="0" smtClean="0">
                    <a:latin typeface="+mn-lt"/>
                  </a:rPr>
                  <a:t>. </a:t>
                </a:r>
                <a:br>
                  <a:rPr lang="en-US" dirty="0" smtClean="0">
                    <a:latin typeface="+mn-lt"/>
                  </a:rPr>
                </a:br>
                <a:r>
                  <a:rPr lang="en-US" dirty="0" smtClean="0">
                    <a:latin typeface="+mn-lt"/>
                  </a:rPr>
                  <a:t>It was called “the most dilute superconductor” [1].</a:t>
                </a: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is a strongly polar crystal. The static dielectric constant of strontium </a:t>
                </a:r>
                <a:r>
                  <a:rPr lang="en-US" dirty="0" err="1" smtClean="0">
                    <a:latin typeface="+mn-lt"/>
                  </a:rPr>
                  <a:t>titanate</a:t>
                </a:r>
                <a:r>
                  <a:rPr lang="en-US" dirty="0" smtClean="0">
                    <a:latin typeface="+mn-lt"/>
                  </a:rPr>
                  <a:t> reaches </a:t>
                </a:r>
                <a14:m>
                  <m:oMath xmlns:m="http://schemas.openxmlformats.org/officeDocument/2006/math">
                    <m:sSub>
                      <m:sSubPr>
                        <m:ctrlPr>
                          <a:rPr lang="en-US" i="1" smtClean="0">
                            <a:latin typeface="Cambria Math"/>
                          </a:rPr>
                        </m:ctrlPr>
                      </m:sSubPr>
                      <m:e>
                        <m:r>
                          <a:rPr lang="en-US" i="1" smtClean="0">
                            <a:latin typeface="Cambria Math"/>
                            <a:ea typeface="Cambria Math"/>
                          </a:rPr>
                          <m:t>𝜀</m:t>
                        </m:r>
                      </m:e>
                      <m:sub>
                        <m:r>
                          <a:rPr lang="en-US" b="0" i="1" smtClean="0">
                            <a:latin typeface="Cambria Math"/>
                          </a:rPr>
                          <m:t>0</m:t>
                        </m:r>
                      </m:sub>
                    </m:sSub>
                    <m:r>
                      <a:rPr lang="en-US" i="1" smtClean="0">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m:t>
                        </m:r>
                      </m:sup>
                    </m:sSup>
                  </m:oMath>
                </a14:m>
                <a:r>
                  <a:rPr lang="en-US" dirty="0" smtClean="0">
                    <a:latin typeface="+mn-lt"/>
                  </a:rPr>
                  <a:t> at helium temperatures.</a:t>
                </a:r>
              </a:p>
              <a:p>
                <a:pPr marL="285750" indent="-285750">
                  <a:spcAft>
                    <a:spcPts val="1200"/>
                  </a:spcAft>
                  <a:buFont typeface="Arial" panose="020B0604020202020204" pitchFamily="34" charset="0"/>
                  <a:buChar char="•"/>
                </a:pPr>
                <a:r>
                  <a:rPr lang="en-US" dirty="0">
                    <a:latin typeface="+mn-lt"/>
                  </a:rPr>
                  <a:t>SrTiO</a:t>
                </a:r>
                <a:r>
                  <a:rPr lang="en-US" baseline="-25000" dirty="0">
                    <a:latin typeface="+mn-lt"/>
                  </a:rPr>
                  <a:t>3</a:t>
                </a:r>
                <a:r>
                  <a:rPr lang="en-US" dirty="0">
                    <a:latin typeface="+mn-lt"/>
                  </a:rPr>
                  <a:t> exhibits </a:t>
                </a:r>
                <a:r>
                  <a:rPr lang="en-US" dirty="0" smtClean="0">
                    <a:latin typeface="+mn-lt"/>
                  </a:rPr>
                  <a:t>an </a:t>
                </a:r>
                <a:r>
                  <a:rPr lang="en-US" dirty="0">
                    <a:latin typeface="+mn-lt"/>
                  </a:rPr>
                  <a:t>interesting spectrum of intrinsic properties, such as ferroelectricity, magnetism, </a:t>
                </a:r>
                <a:r>
                  <a:rPr lang="en-US" dirty="0" smtClean="0">
                    <a:latin typeface="+mn-lt"/>
                  </a:rPr>
                  <a:t>superconductivity.</a:t>
                </a:r>
              </a:p>
              <a:p>
                <a:pPr marL="285750" indent="-285750">
                  <a:spcAft>
                    <a:spcPts val="1200"/>
                  </a:spcAft>
                  <a:buFont typeface="Arial" panose="020B0604020202020204" pitchFamily="34" charset="0"/>
                  <a:buChar char="•"/>
                </a:pPr>
                <a:r>
                  <a:rPr lang="en-US" dirty="0">
                    <a:latin typeface="+mn-lt"/>
                  </a:rPr>
                  <a:t>At </a:t>
                </a:r>
                <a:r>
                  <a:rPr lang="en-US" dirty="0" smtClean="0">
                    <a:latin typeface="+mn-lt"/>
                  </a:rPr>
                  <a:t>a LaAlO</a:t>
                </a:r>
                <a:r>
                  <a:rPr lang="en-US" baseline="-25000" dirty="0" smtClean="0">
                    <a:latin typeface="+mn-lt"/>
                  </a:rPr>
                  <a:t>3</a:t>
                </a:r>
                <a:r>
                  <a:rPr lang="en-US" dirty="0" smtClean="0">
                    <a:latin typeface="+mn-lt"/>
                  </a:rPr>
                  <a:t>-SrTiO</a:t>
                </a:r>
                <a:r>
                  <a:rPr lang="en-US" baseline="-25000" dirty="0" smtClean="0">
                    <a:latin typeface="+mn-lt"/>
                  </a:rPr>
                  <a:t>3</a:t>
                </a:r>
                <a:r>
                  <a:rPr lang="en-US" dirty="0" smtClean="0">
                    <a:latin typeface="+mn-lt"/>
                  </a:rPr>
                  <a:t> interfaces, the electrons </a:t>
                </a:r>
                <a:r>
                  <a:rPr lang="en-US" dirty="0">
                    <a:latin typeface="+mn-lt"/>
                  </a:rPr>
                  <a:t>form a </a:t>
                </a:r>
                <a:r>
                  <a:rPr lang="en-US" dirty="0" smtClean="0">
                    <a:latin typeface="+mn-lt"/>
                  </a:rPr>
                  <a:t>highly conducting gas which exhibits </a:t>
                </a:r>
                <a:r>
                  <a:rPr lang="en-US" dirty="0">
                    <a:latin typeface="+mn-lt"/>
                  </a:rPr>
                  <a:t>two-dimensional </a:t>
                </a:r>
                <a:r>
                  <a:rPr lang="en-US" dirty="0" smtClean="0">
                    <a:latin typeface="+mn-lt"/>
                  </a:rPr>
                  <a:t>ferromagnetism </a:t>
                </a:r>
                <a:r>
                  <a:rPr lang="en-US" dirty="0">
                    <a:latin typeface="+mn-lt"/>
                  </a:rPr>
                  <a:t>and </a:t>
                </a:r>
                <a:r>
                  <a:rPr lang="en-US" dirty="0" smtClean="0">
                    <a:latin typeface="+mn-lt"/>
                  </a:rPr>
                  <a:t>superconductivity.</a:t>
                </a:r>
              </a:p>
              <a:p>
                <a:pPr marL="285750" indent="-285750">
                  <a:spcAft>
                    <a:spcPts val="1200"/>
                  </a:spcAft>
                  <a:buFont typeface="Arial" panose="020B0604020202020204" pitchFamily="34" charset="0"/>
                  <a:buChar char="•"/>
                </a:pPr>
                <a:r>
                  <a:rPr lang="en-US" dirty="0" smtClean="0">
                    <a:latin typeface="+mn-lt"/>
                  </a:rPr>
                  <a:t>The electron-phonon interaction with LO phonons is the most likely candidate to provide superconductivity </a:t>
                </a:r>
                <a:r>
                  <a:rPr lang="en-US" dirty="0">
                    <a:latin typeface="+mn-lt"/>
                  </a:rPr>
                  <a:t>in strontium </a:t>
                </a:r>
                <a:r>
                  <a:rPr lang="en-US" dirty="0" err="1" smtClean="0">
                    <a:latin typeface="+mn-lt"/>
                  </a:rPr>
                  <a:t>titanate</a:t>
                </a:r>
                <a:r>
                  <a:rPr lang="en-US" dirty="0" smtClean="0">
                    <a:latin typeface="+mn-lt"/>
                  </a:rPr>
                  <a:t>.</a:t>
                </a:r>
                <a:endParaRPr lang="en-US" i="1" dirty="0" smtClean="0">
                  <a:latin typeface="+mn-lt"/>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sym typeface="Symbol" pitchFamily="18" charset="2"/>
                </a:endParaRPr>
              </a:p>
            </p:txBody>
          </p:sp>
        </mc:Choice>
        <mc:Fallback xmlns="">
          <p:sp>
            <p:nvSpPr>
              <p:cNvPr id="62467" name="Notes Placeholder 2"/>
              <p:cNvSpPr>
                <a:spLocks noGrp="1"/>
              </p:cNvSpPr>
              <p:nvPr>
                <p:ph type="body" idx="1"/>
              </p:nvPr>
            </p:nvSpPr>
            <p:spPr bwMode="auto">
              <a:xfrm>
                <a:off x="666909" y="3126296"/>
                <a:ext cx="5335270" cy="4466987"/>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mn-lt"/>
                  </a:rPr>
                  <a:t>Strontium </a:t>
                </a:r>
                <a:r>
                  <a:rPr lang="en-US" i="1" dirty="0" err="1" smtClean="0">
                    <a:latin typeface="+mn-lt"/>
                  </a:rPr>
                  <a:t>titanate</a:t>
                </a:r>
                <a:r>
                  <a:rPr lang="en-US" i="1" dirty="0" smtClean="0">
                    <a:latin typeface="+mn-lt"/>
                  </a:rPr>
                  <a:t> possesses  unique properties as a superconductor.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latin typeface="+mn-lt"/>
                </a:endParaRP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exhibits superconductivity at very low </a:t>
                </a:r>
                <a:r>
                  <a:rPr lang="en-US" dirty="0" err="1" smtClean="0">
                    <a:latin typeface="+mn-lt"/>
                  </a:rPr>
                  <a:t>electrton</a:t>
                </a:r>
                <a:r>
                  <a:rPr lang="en-US" dirty="0" smtClean="0">
                    <a:latin typeface="+mn-lt"/>
                  </a:rPr>
                  <a:t> densities </a:t>
                </a:r>
                <a:r>
                  <a:rPr lang="en-US" b="0" i="0" smtClean="0">
                    <a:latin typeface="Cambria Math"/>
                  </a:rPr>
                  <a:t>𝑛_0</a:t>
                </a:r>
                <a:r>
                  <a:rPr lang="en-US" i="0" smtClean="0">
                    <a:latin typeface="Cambria Math"/>
                    <a:ea typeface="Cambria Math"/>
                  </a:rPr>
                  <a:t>≈</a:t>
                </a:r>
                <a:r>
                  <a:rPr lang="en-US" b="0" i="0" smtClean="0">
                    <a:latin typeface="Cambria Math"/>
                    <a:ea typeface="Cambria Math"/>
                  </a:rPr>
                  <a:t>5.5×〖10〗^17 cm^(−3)</a:t>
                </a:r>
                <a:r>
                  <a:rPr lang="en-US" dirty="0" smtClean="0">
                    <a:latin typeface="+mn-lt"/>
                  </a:rPr>
                  <a:t>. </a:t>
                </a:r>
                <a:br>
                  <a:rPr lang="en-US" dirty="0" smtClean="0">
                    <a:latin typeface="+mn-lt"/>
                  </a:rPr>
                </a:br>
                <a:r>
                  <a:rPr lang="en-US" dirty="0" smtClean="0">
                    <a:latin typeface="+mn-lt"/>
                  </a:rPr>
                  <a:t>It was called “the most dilute superconductor” [1].</a:t>
                </a: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is a strongly polar crystal. The static dielectric constant of strontium </a:t>
                </a:r>
                <a:r>
                  <a:rPr lang="en-US" dirty="0" err="1" smtClean="0">
                    <a:latin typeface="+mn-lt"/>
                  </a:rPr>
                  <a:t>titanate</a:t>
                </a:r>
                <a:r>
                  <a:rPr lang="en-US" dirty="0" smtClean="0">
                    <a:latin typeface="+mn-lt"/>
                  </a:rPr>
                  <a:t> reaches </a:t>
                </a:r>
                <a:r>
                  <a:rPr lang="en-US" i="0" smtClean="0">
                    <a:latin typeface="Cambria Math"/>
                    <a:ea typeface="Cambria Math"/>
                  </a:rPr>
                  <a:t>𝜀_</a:t>
                </a:r>
                <a:r>
                  <a:rPr lang="en-US" b="0" i="0" smtClean="0">
                    <a:latin typeface="Cambria Math"/>
                  </a:rPr>
                  <a:t>0</a:t>
                </a:r>
                <a:r>
                  <a:rPr lang="en-US" i="0" smtClean="0">
                    <a:latin typeface="Cambria Math"/>
                    <a:ea typeface="Cambria Math"/>
                  </a:rPr>
                  <a:t>~〖</a:t>
                </a:r>
                <a:r>
                  <a:rPr lang="en-US" b="0" i="0" smtClean="0">
                    <a:latin typeface="Cambria Math"/>
                    <a:ea typeface="Cambria Math"/>
                  </a:rPr>
                  <a:t>10〗^4</a:t>
                </a:r>
                <a:r>
                  <a:rPr lang="en-US" dirty="0" smtClean="0">
                    <a:latin typeface="+mn-lt"/>
                  </a:rPr>
                  <a:t> at helium temperatures.</a:t>
                </a:r>
              </a:p>
              <a:p>
                <a:pPr marL="285750" indent="-285750">
                  <a:spcAft>
                    <a:spcPts val="1200"/>
                  </a:spcAft>
                  <a:buFont typeface="Arial" panose="020B0604020202020204" pitchFamily="34" charset="0"/>
                  <a:buChar char="•"/>
                </a:pPr>
                <a:r>
                  <a:rPr lang="en-US" dirty="0">
                    <a:latin typeface="+mn-lt"/>
                  </a:rPr>
                  <a:t>SrTiO</a:t>
                </a:r>
                <a:r>
                  <a:rPr lang="en-US" baseline="-25000" dirty="0">
                    <a:latin typeface="+mn-lt"/>
                  </a:rPr>
                  <a:t>3</a:t>
                </a:r>
                <a:r>
                  <a:rPr lang="en-US" dirty="0">
                    <a:latin typeface="+mn-lt"/>
                  </a:rPr>
                  <a:t> exhibits </a:t>
                </a:r>
                <a:r>
                  <a:rPr lang="en-US" dirty="0" smtClean="0">
                    <a:latin typeface="+mn-lt"/>
                  </a:rPr>
                  <a:t>an </a:t>
                </a:r>
                <a:r>
                  <a:rPr lang="en-US" dirty="0">
                    <a:latin typeface="+mn-lt"/>
                  </a:rPr>
                  <a:t>interesting spectrum of intrinsic properties, such as ferroelectricity, magnetism, </a:t>
                </a:r>
                <a:r>
                  <a:rPr lang="en-US" dirty="0" smtClean="0">
                    <a:latin typeface="+mn-lt"/>
                  </a:rPr>
                  <a:t>superconductivity.</a:t>
                </a:r>
              </a:p>
              <a:p>
                <a:pPr marL="285750" indent="-285750">
                  <a:spcAft>
                    <a:spcPts val="1200"/>
                  </a:spcAft>
                  <a:buFont typeface="Arial" panose="020B0604020202020204" pitchFamily="34" charset="0"/>
                  <a:buChar char="•"/>
                </a:pPr>
                <a:r>
                  <a:rPr lang="en-US" dirty="0">
                    <a:latin typeface="+mn-lt"/>
                  </a:rPr>
                  <a:t>At </a:t>
                </a:r>
                <a:r>
                  <a:rPr lang="en-US" dirty="0" smtClean="0">
                    <a:latin typeface="+mn-lt"/>
                  </a:rPr>
                  <a:t>a LaAlO</a:t>
                </a:r>
                <a:r>
                  <a:rPr lang="en-US" baseline="-25000" dirty="0" smtClean="0">
                    <a:latin typeface="+mn-lt"/>
                  </a:rPr>
                  <a:t>3</a:t>
                </a:r>
                <a:r>
                  <a:rPr lang="en-US" dirty="0" smtClean="0">
                    <a:latin typeface="+mn-lt"/>
                  </a:rPr>
                  <a:t>-SrTiO</a:t>
                </a:r>
                <a:r>
                  <a:rPr lang="en-US" baseline="-25000" dirty="0" smtClean="0">
                    <a:latin typeface="+mn-lt"/>
                  </a:rPr>
                  <a:t>3</a:t>
                </a:r>
                <a:r>
                  <a:rPr lang="en-US" dirty="0" smtClean="0">
                    <a:latin typeface="+mn-lt"/>
                  </a:rPr>
                  <a:t> interfaces, the electrons </a:t>
                </a:r>
                <a:r>
                  <a:rPr lang="en-US" dirty="0">
                    <a:latin typeface="+mn-lt"/>
                  </a:rPr>
                  <a:t>form a </a:t>
                </a:r>
                <a:r>
                  <a:rPr lang="en-US" dirty="0" smtClean="0">
                    <a:latin typeface="+mn-lt"/>
                  </a:rPr>
                  <a:t>highly conducting gas which exhibits </a:t>
                </a:r>
                <a:r>
                  <a:rPr lang="en-US" dirty="0">
                    <a:latin typeface="+mn-lt"/>
                  </a:rPr>
                  <a:t>two-dimensional </a:t>
                </a:r>
                <a:r>
                  <a:rPr lang="en-US" dirty="0" smtClean="0">
                    <a:latin typeface="+mn-lt"/>
                  </a:rPr>
                  <a:t>ferromagnetism </a:t>
                </a:r>
                <a:r>
                  <a:rPr lang="en-US" dirty="0">
                    <a:latin typeface="+mn-lt"/>
                  </a:rPr>
                  <a:t>and </a:t>
                </a:r>
                <a:r>
                  <a:rPr lang="en-US" dirty="0" smtClean="0">
                    <a:latin typeface="+mn-lt"/>
                  </a:rPr>
                  <a:t>superconductivity.</a:t>
                </a:r>
              </a:p>
              <a:p>
                <a:pPr marL="285750" indent="-285750">
                  <a:spcAft>
                    <a:spcPts val="1200"/>
                  </a:spcAft>
                  <a:buFont typeface="Arial" panose="020B0604020202020204" pitchFamily="34" charset="0"/>
                  <a:buChar char="•"/>
                </a:pPr>
                <a:r>
                  <a:rPr lang="en-US" dirty="0" smtClean="0">
                    <a:latin typeface="+mn-lt"/>
                  </a:rPr>
                  <a:t>The electron-phonon interaction with LO phonons is the most likely candidate to provide superconductivity </a:t>
                </a:r>
                <a:r>
                  <a:rPr lang="en-US" dirty="0">
                    <a:latin typeface="+mn-lt"/>
                  </a:rPr>
                  <a:t>in strontium </a:t>
                </a:r>
                <a:r>
                  <a:rPr lang="en-US" dirty="0" err="1" smtClean="0">
                    <a:latin typeface="+mn-lt"/>
                  </a:rPr>
                  <a:t>titanate</a:t>
                </a:r>
                <a:r>
                  <a:rPr lang="en-US" dirty="0" smtClean="0">
                    <a:latin typeface="+mn-lt"/>
                  </a:rPr>
                  <a:t>.</a:t>
                </a:r>
                <a:endParaRPr lang="en-US" i="1" dirty="0" smtClean="0">
                  <a:latin typeface="+mn-lt"/>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sym typeface="Symbol" pitchFamily="18" charset="2"/>
                </a:endParaRPr>
              </a:p>
            </p:txBody>
          </p:sp>
        </mc:Fallback>
      </mc:AlternateContent>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706563" y="546100"/>
            <a:ext cx="3027362" cy="2271713"/>
          </a:xfrm>
          <a:noFill/>
          <a:ln>
            <a:solidFill>
              <a:srgbClr val="000000"/>
            </a:solidFill>
            <a:miter lim="800000"/>
            <a:headEnd/>
            <a:tailEnd/>
          </a:ln>
        </p:spPr>
      </p:sp>
      <p:sp>
        <p:nvSpPr>
          <p:cNvPr id="62467" name="Notes Placeholder 2"/>
          <p:cNvSpPr>
            <a:spLocks noGrp="1"/>
          </p:cNvSpPr>
          <p:nvPr>
            <p:ph type="body" idx="1"/>
          </p:nvPr>
        </p:nvSpPr>
        <p:spPr bwMode="auto">
          <a:xfrm>
            <a:off x="666909" y="3126296"/>
            <a:ext cx="5335270" cy="4466987"/>
          </a:xfrm>
          <a:noFill/>
        </p:spPr>
        <p:txBody>
          <a:bodyPr wrap="square" numCol="1" anchor="t" anchorCtr="0" compatLnSpc="1">
            <a:prstTxWarp prst="textNoShape">
              <a:avLst/>
            </a:prstTxWarp>
          </a:bodyPr>
          <a:lstStyle/>
          <a:p>
            <a:r>
              <a:rPr lang="en-US" dirty="0" smtClean="0">
                <a:sym typeface="Symbol" pitchFamily="18" charset="2"/>
              </a:rPr>
              <a:t>Because strontium </a:t>
            </a:r>
            <a:r>
              <a:rPr lang="en-US" dirty="0" err="1" smtClean="0">
                <a:sym typeface="Symbol" pitchFamily="18" charset="2"/>
              </a:rPr>
              <a:t>titanate</a:t>
            </a:r>
            <a:r>
              <a:rPr lang="en-US" dirty="0" smtClean="0">
                <a:sym typeface="Symbol" pitchFamily="18" charset="2"/>
              </a:rPr>
              <a:t> is a highly polar crystal, the electron-phonon mechanism of superconductivity seems to be the most promising for the explanation of the experimental data on superconductivity at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interfaces. </a:t>
            </a:r>
          </a:p>
          <a:p>
            <a:endParaRPr lang="en-US" dirty="0" smtClean="0">
              <a:sym typeface="Symbol" pitchFamily="18" charset="2"/>
            </a:endParaRPr>
          </a:p>
          <a:p>
            <a:r>
              <a:rPr lang="en-US" dirty="0" smtClean="0">
                <a:sym typeface="Symbol" pitchFamily="18" charset="2"/>
              </a:rPr>
              <a:t>This assumption is supported by the fact that critical temperatures detected in recent experiments</a:t>
            </a:r>
            <a:r>
              <a:rPr lang="en-US" baseline="0" dirty="0" smtClean="0">
                <a:sym typeface="Symbol" pitchFamily="18" charset="2"/>
              </a:rPr>
              <a:t> with the LAO-STO structures are of the order of 0.1K to 1 K. In other words, these critical temperatures lie in the same range as the critical temperatures of the superconducting phase transition observed many years ago, by </a:t>
            </a:r>
            <a:r>
              <a:rPr lang="en-US" baseline="0" dirty="0" err="1" smtClean="0">
                <a:sym typeface="Symbol" pitchFamily="18" charset="2"/>
              </a:rPr>
              <a:t>Koonce</a:t>
            </a:r>
            <a:r>
              <a:rPr lang="en-US" baseline="0" dirty="0" smtClean="0">
                <a:sym typeface="Symbol" pitchFamily="18" charset="2"/>
              </a:rPr>
              <a:t> with co-authors and Binnig with co-authors.</a:t>
            </a:r>
          </a:p>
          <a:p>
            <a:endParaRPr lang="en-US" baseline="0" dirty="0" smtClean="0">
              <a:sym typeface="Symbol" pitchFamily="18" charset="2"/>
            </a:endParaRPr>
          </a:p>
          <a:p>
            <a:r>
              <a:rPr lang="en-US" baseline="0" dirty="0" smtClean="0">
                <a:sym typeface="Symbol" pitchFamily="18" charset="2"/>
              </a:rPr>
              <a:t>The early theoretical interpretation of superconductivity in the work [1] was not confirmed by the subsequent theoretical studies, because it was based on the multi-valley band model, which contradicts to later experimental results revealing the band structure of strontium </a:t>
            </a:r>
            <a:r>
              <a:rPr lang="en-US" baseline="0" dirty="0" err="1" smtClean="0">
                <a:sym typeface="Symbol" pitchFamily="18" charset="2"/>
              </a:rPr>
              <a:t>titanate</a:t>
            </a:r>
            <a:r>
              <a:rPr lang="en-US" baseline="0" dirty="0" smtClean="0">
                <a:sym typeface="Symbol" pitchFamily="18" charset="2"/>
              </a:rPr>
              <a:t>, for example, in Ref. [3]. However, the physical mechanism proposed in the early works seems to be quite correct: this is the Froehlich electron-phonon interaction with the polar optical phonons – the same mechanism which is responsible for the formation of </a:t>
            </a:r>
            <a:r>
              <a:rPr lang="en-US" baseline="0" dirty="0" err="1" smtClean="0">
                <a:sym typeface="Symbol" pitchFamily="18" charset="2"/>
              </a:rPr>
              <a:t>polarons</a:t>
            </a:r>
            <a:r>
              <a:rPr lang="en-US" baseline="0" dirty="0" smtClean="0">
                <a:sym typeface="Symbol" pitchFamily="18" charset="2"/>
              </a:rPr>
              <a:t>. </a:t>
            </a:r>
          </a:p>
          <a:p>
            <a:endParaRPr lang="en-US" baseline="0" dirty="0" smtClean="0">
              <a:sym typeface="Symbol" pitchFamily="18" charset="2"/>
            </a:endParaRPr>
          </a:p>
          <a:p>
            <a:r>
              <a:rPr lang="en-US" dirty="0" smtClean="0">
                <a:sym typeface="Symbol" pitchFamily="18" charset="2"/>
              </a:rPr>
              <a:t>Strontium </a:t>
            </a:r>
            <a:r>
              <a:rPr lang="en-US" dirty="0" err="1" smtClean="0">
                <a:sym typeface="Symbol" pitchFamily="18" charset="2"/>
              </a:rPr>
              <a:t>titanate</a:t>
            </a:r>
            <a:r>
              <a:rPr lang="en-US" dirty="0" smtClean="0">
                <a:sym typeface="Symbol" pitchFamily="18" charset="2"/>
              </a:rPr>
              <a:t> is a unique example of a polar medium in which superconductivity has been detected at very low carrier densities, so that the optical-phonon energies can be larger than the Fermi energy.</a:t>
            </a:r>
          </a:p>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820863" y="233363"/>
            <a:ext cx="3027362" cy="2271712"/>
          </a:xfrm>
          <a:noFill/>
          <a:ln>
            <a:solidFill>
              <a:srgbClr val="000000"/>
            </a:solidFill>
            <a:miter lim="800000"/>
            <a:headEnd/>
            <a:tailEnd/>
          </a:ln>
        </p:spPr>
      </p:sp>
      <p:sp>
        <p:nvSpPr>
          <p:cNvPr id="62467" name="Notes Placeholder 2"/>
          <p:cNvSpPr>
            <a:spLocks noGrp="1"/>
          </p:cNvSpPr>
          <p:nvPr>
            <p:ph type="body" idx="1"/>
          </p:nvPr>
        </p:nvSpPr>
        <p:spPr bwMode="auto">
          <a:xfrm>
            <a:off x="666909" y="3048125"/>
            <a:ext cx="5335270" cy="4466987"/>
          </a:xfrm>
          <a:noFill/>
        </p:spPr>
        <p:txBody>
          <a:bodyPr wrap="square" numCol="1" anchor="t" anchorCtr="0" compatLnSpc="1">
            <a:prstTxWarp prst="textNoShape">
              <a:avLst/>
            </a:prstTxWarp>
          </a:bodyPr>
          <a:lstStyle/>
          <a:p>
            <a:r>
              <a:rPr lang="en-US" dirty="0" smtClean="0">
                <a:sym typeface="Symbol" pitchFamily="18" charset="2"/>
              </a:rPr>
              <a:t>Because strontium </a:t>
            </a:r>
            <a:r>
              <a:rPr lang="en-US" dirty="0" err="1" smtClean="0">
                <a:sym typeface="Symbol" pitchFamily="18" charset="2"/>
              </a:rPr>
              <a:t>titanate</a:t>
            </a:r>
            <a:r>
              <a:rPr lang="en-US" dirty="0" smtClean="0">
                <a:sym typeface="Symbol" pitchFamily="18" charset="2"/>
              </a:rPr>
              <a:t> is a highly polar crystal, the electron-phonon mechanism of superconductivity seems to be the most promising for the explanation of the experimental data on superconductivity in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heterostructures</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The </a:t>
            </a:r>
            <a:r>
              <a:rPr lang="en-US" dirty="0" err="1" smtClean="0">
                <a:sym typeface="Symbol" pitchFamily="18" charset="2"/>
              </a:rPr>
              <a:t>Migdal</a:t>
            </a:r>
            <a:r>
              <a:rPr lang="en-US" dirty="0" smtClean="0">
                <a:sym typeface="Symbol" pitchFamily="18" charset="2"/>
              </a:rPr>
              <a:t> – </a:t>
            </a:r>
            <a:r>
              <a:rPr lang="en-US" dirty="0" err="1" smtClean="0">
                <a:sym typeface="Symbol" pitchFamily="18" charset="2"/>
              </a:rPr>
              <a:t>Eliashberg</a:t>
            </a:r>
            <a:r>
              <a:rPr lang="en-US" dirty="0" smtClean="0">
                <a:sym typeface="Symbol" pitchFamily="18" charset="2"/>
              </a:rPr>
              <a:t> theory of superconductivity, as well the standard BCS theory, is valid when the phonon frequencies are much smaller than the electron Fermi energy. This is not the case for polar crystals with sufficiently high optical-phonon frequencies, like strontium </a:t>
            </a:r>
            <a:r>
              <a:rPr lang="en-US" dirty="0" err="1" smtClean="0">
                <a:sym typeface="Symbol" pitchFamily="18" charset="2"/>
              </a:rPr>
              <a:t>titanate</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To tackle such systems, several non-adiabatic extensions of the theory of superconductivity have been developed. For</a:t>
            </a:r>
            <a:r>
              <a:rPr lang="en-US" baseline="0" dirty="0" smtClean="0">
                <a:sym typeface="Symbol" pitchFamily="18" charset="2"/>
              </a:rPr>
              <a:t> example, </a:t>
            </a:r>
            <a:r>
              <a:rPr lang="en-US" dirty="0" err="1" smtClean="0">
                <a:sym typeface="Symbol" pitchFamily="18" charset="2"/>
              </a:rPr>
              <a:t>Pietronero</a:t>
            </a:r>
            <a:r>
              <a:rPr lang="en-US" dirty="0" smtClean="0">
                <a:sym typeface="Symbol" pitchFamily="18" charset="2"/>
              </a:rPr>
              <a:t> (Refs. 1-3) generalized the </a:t>
            </a:r>
            <a:r>
              <a:rPr lang="en-US" dirty="0" err="1" smtClean="0">
                <a:sym typeface="Symbol" pitchFamily="18" charset="2"/>
              </a:rPr>
              <a:t>Eliashberg</a:t>
            </a:r>
            <a:r>
              <a:rPr lang="en-US" dirty="0" smtClean="0">
                <a:sym typeface="Symbol" pitchFamily="18" charset="2"/>
              </a:rPr>
              <a:t> equations to include non-adiabatic corrections beyond </a:t>
            </a:r>
            <a:r>
              <a:rPr lang="en-US" dirty="0" err="1" smtClean="0">
                <a:sym typeface="Symbol" pitchFamily="18" charset="2"/>
              </a:rPr>
              <a:t>Migdal's</a:t>
            </a:r>
            <a:r>
              <a:rPr lang="en-US" dirty="0" smtClean="0">
                <a:sym typeface="Symbol" pitchFamily="18" charset="2"/>
              </a:rPr>
              <a:t> theorem. The method developed by </a:t>
            </a:r>
            <a:r>
              <a:rPr lang="en-US" dirty="0" err="1" smtClean="0">
                <a:sym typeface="Symbol" pitchFamily="18" charset="2"/>
              </a:rPr>
              <a:t>Kirzhnits</a:t>
            </a:r>
            <a:r>
              <a:rPr lang="en-US" dirty="0" smtClean="0">
                <a:sym typeface="Symbol" pitchFamily="18" charset="2"/>
              </a:rPr>
              <a:t> et al. is focused on the superconductivity caused by the </a:t>
            </a:r>
            <a:r>
              <a:rPr lang="en-US" dirty="0" err="1" smtClean="0">
                <a:sym typeface="Symbol" pitchFamily="18" charset="2"/>
              </a:rPr>
              <a:t>Fröhlich</a:t>
            </a:r>
            <a:r>
              <a:rPr lang="en-US" dirty="0" smtClean="0">
                <a:sym typeface="Symbol" pitchFamily="18" charset="2"/>
              </a:rPr>
              <a:t> electron-phonon interaction with polar optical phonons. It uses the total dielectric function of a polar crystal. </a:t>
            </a:r>
          </a:p>
          <a:p>
            <a:endParaRPr lang="en-US" dirty="0" smtClean="0">
              <a:sym typeface="Symbol" pitchFamily="18" charset="2"/>
            </a:endParaRPr>
          </a:p>
          <a:p>
            <a:r>
              <a:rPr lang="en-US" dirty="0" smtClean="0">
                <a:sym typeface="Symbol" pitchFamily="18" charset="2"/>
              </a:rPr>
              <a:t>The approaches mentioned here are complementary: the former is non-</a:t>
            </a:r>
            <a:r>
              <a:rPr lang="en-US" dirty="0" err="1" smtClean="0">
                <a:sym typeface="Symbol" pitchFamily="18" charset="2"/>
              </a:rPr>
              <a:t>perturbative</a:t>
            </a:r>
            <a:r>
              <a:rPr lang="en-US" dirty="0" smtClean="0">
                <a:sym typeface="Symbol" pitchFamily="18" charset="2"/>
              </a:rPr>
              <a:t> with respect to the coupling strength and </a:t>
            </a:r>
            <a:r>
              <a:rPr lang="en-US" dirty="0" err="1" smtClean="0">
                <a:sym typeface="Symbol" pitchFamily="18" charset="2"/>
              </a:rPr>
              <a:t>perturbative</a:t>
            </a:r>
            <a:r>
              <a:rPr lang="en-US" dirty="0" smtClean="0">
                <a:sym typeface="Symbol" pitchFamily="18" charset="2"/>
              </a:rPr>
              <a:t> with respect to the Debye energy, while the latter is weak-coupling but non-</a:t>
            </a:r>
            <a:r>
              <a:rPr lang="en-US" dirty="0" err="1" smtClean="0">
                <a:sym typeface="Symbol" pitchFamily="18" charset="2"/>
              </a:rPr>
              <a:t>perturbative</a:t>
            </a:r>
            <a:r>
              <a:rPr lang="en-US" dirty="0" smtClean="0">
                <a:sym typeface="Symbol" pitchFamily="18" charset="2"/>
              </a:rPr>
              <a:t> with respect to the optical-phonon energies.    </a:t>
            </a:r>
          </a:p>
          <a:p>
            <a:endParaRPr lang="en-US" dirty="0" smtClean="0">
              <a:sym typeface="Symbol" pitchFamily="18" charset="2"/>
            </a:endParaRPr>
          </a:p>
          <a:p>
            <a:r>
              <a:rPr lang="en-US" dirty="0" smtClean="0">
                <a:sym typeface="Symbol" pitchFamily="18" charset="2"/>
              </a:rPr>
              <a:t>Strontium </a:t>
            </a:r>
            <a:r>
              <a:rPr lang="en-US" dirty="0" err="1" smtClean="0">
                <a:sym typeface="Symbol" pitchFamily="18" charset="2"/>
              </a:rPr>
              <a:t>titanate</a:t>
            </a:r>
            <a:r>
              <a:rPr lang="en-US" dirty="0" smtClean="0">
                <a:sym typeface="Symbol" pitchFamily="18" charset="2"/>
              </a:rPr>
              <a:t> is a unique example of a polar medium in which superconductivity has been detected at very low carrier densities, so that the optical-phonon energies can be larger than the Fermi energy. Moreover, as found in 2008 by D. van der </a:t>
            </a:r>
            <a:r>
              <a:rPr lang="en-US" dirty="0" err="1" smtClean="0">
                <a:sym typeface="Symbol" pitchFamily="18" charset="2"/>
              </a:rPr>
              <a:t>Marel</a:t>
            </a:r>
            <a:r>
              <a:rPr lang="en-US" dirty="0" smtClean="0">
                <a:sym typeface="Symbol" pitchFamily="18" charset="2"/>
              </a:rPr>
              <a:t> et al., the electron -- LO-phonon coupling constant in </a:t>
            </a:r>
            <a:r>
              <a:rPr lang="en-US" dirty="0" err="1" smtClean="0">
                <a:sym typeface="Symbol" pitchFamily="18" charset="2"/>
              </a:rPr>
              <a:t>SrTiO</a:t>
            </a:r>
            <a:r>
              <a:rPr lang="en-US" dirty="0" smtClean="0">
                <a:sym typeface="Symbol" pitchFamily="18" charset="2"/>
              </a:rPr>
              <a:t>₃ is not very large. Therefore for the investigation of superconductivity in a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a:t>
            </a:r>
            <a:r>
              <a:rPr lang="en-US" dirty="0" smtClean="0">
                <a:sym typeface="Symbol" pitchFamily="18" charset="2"/>
              </a:rPr>
              <a:t>, the </a:t>
            </a:r>
            <a:r>
              <a:rPr lang="en-US" dirty="0" err="1" smtClean="0">
                <a:sym typeface="Symbol" pitchFamily="18" charset="2"/>
              </a:rPr>
              <a:t>Kirzhnits</a:t>
            </a:r>
            <a:r>
              <a:rPr lang="en-US" dirty="0" smtClean="0">
                <a:sym typeface="Symbol" pitchFamily="18" charset="2"/>
              </a:rPr>
              <a:t> method seems to be appropriate. In our recent study, we reformulated the </a:t>
            </a:r>
            <a:r>
              <a:rPr lang="en-US" dirty="0" err="1" smtClean="0">
                <a:sym typeface="Symbol" pitchFamily="18" charset="2"/>
              </a:rPr>
              <a:t>Kirzhnits</a:t>
            </a:r>
            <a:r>
              <a:rPr lang="en-US" dirty="0" smtClean="0">
                <a:sym typeface="Symbol" pitchFamily="18" charset="2"/>
              </a:rPr>
              <a:t> method for a multilayer structure with several polar layers.</a:t>
            </a: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706563" y="546100"/>
            <a:ext cx="3027362" cy="2271713"/>
          </a:xfrm>
          <a:noFill/>
          <a:ln>
            <a:solidFill>
              <a:srgbClr val="000000"/>
            </a:solidFill>
            <a:miter lim="800000"/>
            <a:headEnd/>
            <a:tailEnd/>
          </a:ln>
        </p:spPr>
      </p:sp>
      <p:sp>
        <p:nvSpPr>
          <p:cNvPr id="62467" name="Notes Placeholder 2"/>
          <p:cNvSpPr>
            <a:spLocks noGrp="1"/>
          </p:cNvSpPr>
          <p:nvPr>
            <p:ph type="body" idx="1"/>
          </p:nvPr>
        </p:nvSpPr>
        <p:spPr bwMode="auto">
          <a:xfrm>
            <a:off x="666909" y="3126296"/>
            <a:ext cx="5335270" cy="4466987"/>
          </a:xfrm>
          <a:noFill/>
        </p:spPr>
        <p:txBody>
          <a:bodyPr wrap="square" numCol="1" anchor="t" anchorCtr="0" compatLnSpc="1">
            <a:prstTxWarp prst="textNoShape">
              <a:avLst/>
            </a:prstTxWarp>
          </a:bodyPr>
          <a:lstStyle/>
          <a:p>
            <a:r>
              <a:rPr lang="en-US" dirty="0" smtClean="0">
                <a:sym typeface="Symbol" pitchFamily="18" charset="2"/>
              </a:rPr>
              <a:t> Because strontium </a:t>
            </a:r>
            <a:r>
              <a:rPr lang="en-US" dirty="0" err="1" smtClean="0">
                <a:sym typeface="Symbol" pitchFamily="18" charset="2"/>
              </a:rPr>
              <a:t>titanate</a:t>
            </a:r>
            <a:r>
              <a:rPr lang="en-US" dirty="0" smtClean="0">
                <a:sym typeface="Symbol" pitchFamily="18" charset="2"/>
              </a:rPr>
              <a:t> is a highly polar crystal, the electron-phonon mechanism of superconductivity seems to be the most promising for the explanation of the experimental data on superconductivity in the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heterostructures</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The </a:t>
            </a:r>
            <a:r>
              <a:rPr lang="en-US" dirty="0" err="1" smtClean="0">
                <a:sym typeface="Symbol" pitchFamily="18" charset="2"/>
              </a:rPr>
              <a:t>Migdal</a:t>
            </a:r>
            <a:r>
              <a:rPr lang="en-US" dirty="0" smtClean="0">
                <a:sym typeface="Symbol" pitchFamily="18" charset="2"/>
              </a:rPr>
              <a:t> – </a:t>
            </a:r>
            <a:r>
              <a:rPr lang="en-US" dirty="0" err="1" smtClean="0">
                <a:sym typeface="Symbol" pitchFamily="18" charset="2"/>
              </a:rPr>
              <a:t>Eliashberg</a:t>
            </a:r>
            <a:r>
              <a:rPr lang="en-US" dirty="0" smtClean="0">
                <a:sym typeface="Symbol" pitchFamily="18" charset="2"/>
              </a:rPr>
              <a:t> theory of superconductivity, as well the standard BCS theory, is valid when the phonon frequencies are much smaller than the electron Fermi energy. This is not the case for polar crystals with sufficiently high optical-phonon frequencies, like strontium </a:t>
            </a:r>
            <a:r>
              <a:rPr lang="en-US" dirty="0" err="1" smtClean="0">
                <a:sym typeface="Symbol" pitchFamily="18" charset="2"/>
              </a:rPr>
              <a:t>titanate</a:t>
            </a:r>
            <a:r>
              <a:rPr lang="en-US" dirty="0" smtClean="0">
                <a:sym typeface="Symbol" pitchFamily="18" charset="2"/>
              </a:rPr>
              <a:t>. </a:t>
            </a:r>
          </a:p>
          <a:p>
            <a:endParaRPr lang="en-US" dirty="0" smtClean="0">
              <a:sym typeface="Symbol" pitchFamily="18" charset="2"/>
            </a:endParaRPr>
          </a:p>
          <a:p>
            <a:r>
              <a:rPr lang="en-US" dirty="0" smtClean="0">
                <a:sym typeface="Symbol" pitchFamily="18" charset="2"/>
              </a:rPr>
              <a:t>To tackle such systems, several non-adiabatic extensions of the theory of superconductivity have been developed. For</a:t>
            </a:r>
            <a:r>
              <a:rPr lang="en-US" baseline="0" dirty="0" smtClean="0">
                <a:sym typeface="Symbol" pitchFamily="18" charset="2"/>
              </a:rPr>
              <a:t> example, </a:t>
            </a:r>
            <a:r>
              <a:rPr lang="en-US" dirty="0" err="1" smtClean="0">
                <a:sym typeface="Symbol" pitchFamily="18" charset="2"/>
              </a:rPr>
              <a:t>Pietronero</a:t>
            </a:r>
            <a:r>
              <a:rPr lang="en-US" dirty="0" smtClean="0">
                <a:sym typeface="Symbol" pitchFamily="18" charset="2"/>
              </a:rPr>
              <a:t> (Refs. 1-3) generalized the </a:t>
            </a:r>
            <a:r>
              <a:rPr lang="en-US" dirty="0" err="1" smtClean="0">
                <a:sym typeface="Symbol" pitchFamily="18" charset="2"/>
              </a:rPr>
              <a:t>Eliashberg</a:t>
            </a:r>
            <a:r>
              <a:rPr lang="en-US" dirty="0" smtClean="0">
                <a:sym typeface="Symbol" pitchFamily="18" charset="2"/>
              </a:rPr>
              <a:t> equations to include non-adiabatic corrections beyond </a:t>
            </a:r>
            <a:r>
              <a:rPr lang="en-US" dirty="0" err="1" smtClean="0">
                <a:sym typeface="Symbol" pitchFamily="18" charset="2"/>
              </a:rPr>
              <a:t>Migdal's</a:t>
            </a:r>
            <a:r>
              <a:rPr lang="en-US" dirty="0" smtClean="0">
                <a:sym typeface="Symbol" pitchFamily="18" charset="2"/>
              </a:rPr>
              <a:t> theorem. The method developed by </a:t>
            </a:r>
            <a:r>
              <a:rPr lang="en-US" dirty="0" err="1" smtClean="0">
                <a:sym typeface="Symbol" pitchFamily="18" charset="2"/>
              </a:rPr>
              <a:t>Kirzhnits</a:t>
            </a:r>
            <a:r>
              <a:rPr lang="en-US" dirty="0" smtClean="0">
                <a:sym typeface="Symbol" pitchFamily="18" charset="2"/>
              </a:rPr>
              <a:t> et al. is focused on the superconductivity caused by the </a:t>
            </a:r>
            <a:r>
              <a:rPr lang="en-US" dirty="0" err="1" smtClean="0">
                <a:sym typeface="Symbol" pitchFamily="18" charset="2"/>
              </a:rPr>
              <a:t>Fröhlich</a:t>
            </a:r>
            <a:r>
              <a:rPr lang="en-US" dirty="0" smtClean="0">
                <a:sym typeface="Symbol" pitchFamily="18" charset="2"/>
              </a:rPr>
              <a:t> electron-phonon interaction with polar optical phonons. It uses the total dielectric function of a polar crystal. </a:t>
            </a:r>
          </a:p>
          <a:p>
            <a:endParaRPr lang="en-US" dirty="0" smtClean="0">
              <a:sym typeface="Symbol" pitchFamily="18" charset="2"/>
            </a:endParaRPr>
          </a:p>
          <a:p>
            <a:r>
              <a:rPr lang="en-US" dirty="0" smtClean="0">
                <a:sym typeface="Symbol" pitchFamily="18" charset="2"/>
              </a:rPr>
              <a:t>The approaches mentioned here are complementary: the former is non-perturbative with respect to the coupling strength and perturbative with respect to the Debye energy, while the latter is weak-coupling but non-perturbative with respect to the optical-phonon energies.    </a:t>
            </a:r>
          </a:p>
          <a:p>
            <a:endParaRPr lang="en-US" dirty="0" smtClean="0">
              <a:sym typeface="Symbol" pitchFamily="18" charset="2"/>
            </a:endParaRPr>
          </a:p>
          <a:p>
            <a:r>
              <a:rPr lang="en-US" dirty="0" smtClean="0">
                <a:sym typeface="Symbol" pitchFamily="18" charset="2"/>
              </a:rPr>
              <a:t>In the standard BCS-</a:t>
            </a:r>
            <a:r>
              <a:rPr lang="en-US" dirty="0" err="1" smtClean="0">
                <a:sym typeface="Symbol" pitchFamily="18" charset="2"/>
              </a:rPr>
              <a:t>Eliashberg</a:t>
            </a:r>
            <a:r>
              <a:rPr lang="en-US" dirty="0" smtClean="0">
                <a:sym typeface="Symbol" pitchFamily="18" charset="2"/>
              </a:rPr>
              <a:t> approach, crudely speaking, we generate an effective attraction between pairs of electrons, the electron with k and -k will form a pair with that attraction. The attraction may be an exchange of some kinds of bosons, such as phonons, spin fluctuations, or excitons , but it must be attractive.    </a:t>
            </a:r>
          </a:p>
          <a:p>
            <a:endParaRPr lang="en-US" dirty="0" smtClean="0">
              <a:sym typeface="Symbol" pitchFamily="18" charset="2"/>
            </a:endParaRPr>
          </a:p>
          <a:p>
            <a:r>
              <a:rPr lang="en-US" dirty="0" smtClean="0">
                <a:sym typeface="Symbol" pitchFamily="18" charset="2"/>
              </a:rPr>
              <a:t>In the dynamic picture, the main effect of pairing is not coming from the electrons interacting in the opposite momentum, but from all momenta. The contribution comes from the modification of the interaction energy between those electrons. The advantage of this picture is that it does not require an attractive interaction in the normal phase. Thus it is a different picture from the BCS-</a:t>
            </a:r>
            <a:r>
              <a:rPr lang="en-US" dirty="0" err="1" smtClean="0">
                <a:sym typeface="Symbol" pitchFamily="18" charset="2"/>
              </a:rPr>
              <a:t>Eliashberg</a:t>
            </a:r>
            <a:r>
              <a:rPr lang="en-US" dirty="0" smtClean="0">
                <a:sym typeface="Symbol" pitchFamily="18" charset="2"/>
              </a:rPr>
              <a:t> types of theories.</a:t>
            </a:r>
          </a:p>
          <a:p>
            <a:endParaRPr lang="en-US" dirty="0" smtClean="0">
              <a:sym typeface="Symbol"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Symbol" pitchFamily="18" charset="2"/>
              </a:rPr>
              <a:t>Strontium </a:t>
            </a:r>
            <a:r>
              <a:rPr lang="en-US" dirty="0" err="1" smtClean="0">
                <a:sym typeface="Symbol" pitchFamily="18" charset="2"/>
              </a:rPr>
              <a:t>titanate</a:t>
            </a:r>
            <a:r>
              <a:rPr lang="en-US" dirty="0" smtClean="0">
                <a:sym typeface="Symbol" pitchFamily="18" charset="2"/>
              </a:rPr>
              <a:t> is a polar medium in which superconductivity has been detected at very low carrier densities, so that the optical-phonon energies can be larger than the Fermi energy. Moreover, as found in 2008 by D. van der </a:t>
            </a:r>
            <a:r>
              <a:rPr lang="en-US" dirty="0" err="1" smtClean="0">
                <a:sym typeface="Symbol" pitchFamily="18" charset="2"/>
              </a:rPr>
              <a:t>Marel</a:t>
            </a:r>
            <a:r>
              <a:rPr lang="en-US" dirty="0" smtClean="0">
                <a:sym typeface="Symbol" pitchFamily="18" charset="2"/>
              </a:rPr>
              <a:t> et al., the electron - LO-phonon coupling constant in </a:t>
            </a:r>
            <a:r>
              <a:rPr lang="en-US" dirty="0" err="1" smtClean="0">
                <a:sym typeface="Symbol" pitchFamily="18" charset="2"/>
              </a:rPr>
              <a:t>SrTiO</a:t>
            </a:r>
            <a:r>
              <a:rPr lang="en-US" dirty="0" smtClean="0">
                <a:sym typeface="Symbol" pitchFamily="18" charset="2"/>
              </a:rPr>
              <a:t>₃ is not very large. Therefore for the investigation of superconductivity in a </a:t>
            </a:r>
            <a:r>
              <a:rPr lang="en-US" dirty="0" err="1" smtClean="0">
                <a:sym typeface="Symbol" pitchFamily="18" charset="2"/>
              </a:rPr>
              <a:t>LaAlO</a:t>
            </a:r>
            <a:r>
              <a:rPr lang="en-US" dirty="0" smtClean="0">
                <a:sym typeface="Symbol" pitchFamily="18" charset="2"/>
              </a:rPr>
              <a:t>₃-</a:t>
            </a:r>
            <a:r>
              <a:rPr lang="en-US" dirty="0" err="1" smtClean="0">
                <a:sym typeface="Symbol" pitchFamily="18" charset="2"/>
              </a:rPr>
              <a:t>SrTiO</a:t>
            </a:r>
            <a:r>
              <a:rPr lang="en-US" dirty="0" smtClean="0">
                <a:sym typeface="Symbol" pitchFamily="18" charset="2"/>
              </a:rPr>
              <a:t>₃ </a:t>
            </a:r>
            <a:r>
              <a:rPr lang="en-US" dirty="0" err="1" smtClean="0">
                <a:sym typeface="Symbol" pitchFamily="18" charset="2"/>
              </a:rPr>
              <a:t>heterostructure</a:t>
            </a:r>
            <a:r>
              <a:rPr lang="en-US" dirty="0" smtClean="0">
                <a:sym typeface="Symbol" pitchFamily="18" charset="2"/>
              </a:rPr>
              <a:t>, the </a:t>
            </a:r>
            <a:r>
              <a:rPr lang="en-US" dirty="0" err="1" smtClean="0">
                <a:sym typeface="Symbol" pitchFamily="18" charset="2"/>
              </a:rPr>
              <a:t>Kirzhnits</a:t>
            </a:r>
            <a:r>
              <a:rPr lang="en-US" dirty="0" smtClean="0">
                <a:sym typeface="Symbol" pitchFamily="18" charset="2"/>
              </a:rPr>
              <a:t> method seems to be appropriate. In our recent study, we reformulated the </a:t>
            </a:r>
            <a:r>
              <a:rPr lang="en-US" dirty="0" err="1" smtClean="0">
                <a:sym typeface="Symbol" pitchFamily="18" charset="2"/>
              </a:rPr>
              <a:t>Kirzhnits</a:t>
            </a:r>
            <a:r>
              <a:rPr lang="en-US" dirty="0" smtClean="0">
                <a:sym typeface="Symbol" pitchFamily="18" charset="2"/>
              </a:rPr>
              <a:t> method for a multilayer structure with several polar layers and for a multiband bulk</a:t>
            </a:r>
            <a:r>
              <a:rPr lang="en-US" baseline="0" dirty="0" smtClean="0">
                <a:sym typeface="Symbol" pitchFamily="18" charset="2"/>
              </a:rPr>
              <a:t> superconductor</a:t>
            </a:r>
            <a:r>
              <a:rPr lang="en-US" dirty="0" smtClean="0">
                <a:sym typeface="Symbol" pitchFamily="18" charset="2"/>
              </a:rPr>
              <a:t>.</a:t>
            </a:r>
          </a:p>
          <a:p>
            <a:endParaRPr lang="en-US" dirty="0" smtClean="0">
              <a:sym typeface="Symbol" pitchFamily="18" charset="2"/>
            </a:endParaRPr>
          </a:p>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435100" y="625475"/>
            <a:ext cx="3536950" cy="2652713"/>
          </a:xfrm>
          <a:noFill/>
          <a:ln>
            <a:solidFill>
              <a:srgbClr val="000000"/>
            </a:solidFill>
            <a:miter lim="800000"/>
            <a:headEnd/>
            <a:tailEnd/>
          </a:ln>
        </p:spPr>
      </p:sp>
      <p:sp>
        <p:nvSpPr>
          <p:cNvPr id="62467" name="Notes Placeholder 2"/>
          <p:cNvSpPr>
            <a:spLocks noGrp="1"/>
          </p:cNvSpPr>
          <p:nvPr>
            <p:ph type="body" idx="1"/>
          </p:nvPr>
        </p:nvSpPr>
        <p:spPr bwMode="auto">
          <a:xfrm>
            <a:off x="568578" y="3829837"/>
            <a:ext cx="5671981" cy="4807528"/>
          </a:xfrm>
          <a:noFill/>
        </p:spPr>
        <p:txBody>
          <a:bodyPr wrap="square" numCol="1" anchor="t" anchorCtr="0" compatLnSpc="1">
            <a:prstTxWarp prst="textNoShape">
              <a:avLst/>
            </a:prstTxWarp>
          </a:bodyPr>
          <a:lstStyle/>
          <a:p>
            <a:pPr algn="just"/>
            <a:r>
              <a:rPr lang="en-US" sz="1200" dirty="0" smtClean="0">
                <a:latin typeface="+mn-lt"/>
              </a:rPr>
              <a:t>The kernel function which enters the gap equation is a key element of the approach to superconductivity based on the dielectric function.</a:t>
            </a:r>
          </a:p>
          <a:p>
            <a:pPr algn="just"/>
            <a:endParaRPr lang="en-US" sz="1200" dirty="0" smtClean="0">
              <a:latin typeface="+mn-lt"/>
            </a:endParaRPr>
          </a:p>
          <a:p>
            <a:pPr algn="just"/>
            <a:r>
              <a:rPr lang="en-US" sz="1200" dirty="0" smtClean="0">
                <a:latin typeface="+mn-lt"/>
              </a:rPr>
              <a:t>As distinct from the BCS and </a:t>
            </a:r>
            <a:r>
              <a:rPr lang="en-US" sz="1200" dirty="0" err="1" smtClean="0">
                <a:latin typeface="+mn-lt"/>
              </a:rPr>
              <a:t>Migdal-Eliashberg</a:t>
            </a:r>
            <a:r>
              <a:rPr lang="en-US" sz="1200" dirty="0" smtClean="0">
                <a:latin typeface="+mn-lt"/>
              </a:rPr>
              <a:t> approaches, the kernel function within the present approach</a:t>
            </a:r>
            <a:r>
              <a:rPr lang="en-US" sz="1200" baseline="0" dirty="0" smtClean="0">
                <a:latin typeface="+mn-lt"/>
              </a:rPr>
              <a:t> </a:t>
            </a:r>
            <a:r>
              <a:rPr lang="en-US" sz="1200" dirty="0" smtClean="0">
                <a:latin typeface="+mn-lt"/>
              </a:rPr>
              <a:t>is essentially energy dependent.</a:t>
            </a:r>
            <a:r>
              <a:rPr lang="en-US" sz="1200" baseline="0" dirty="0" smtClean="0">
                <a:latin typeface="+mn-lt"/>
              </a:rPr>
              <a:t> This is explained </a:t>
            </a:r>
            <a:r>
              <a:rPr lang="en-US" sz="1200" dirty="0" smtClean="0">
                <a:latin typeface="+mn-lt"/>
              </a:rPr>
              <a:t>by the fact that the effective electron-electron interaction through the </a:t>
            </a:r>
            <a:r>
              <a:rPr lang="en-US" sz="1200" dirty="0" err="1" smtClean="0">
                <a:latin typeface="+mn-lt"/>
              </a:rPr>
              <a:t>plasmon</a:t>
            </a:r>
            <a:r>
              <a:rPr lang="en-US" sz="1200" dirty="0" smtClean="0">
                <a:latin typeface="+mn-lt"/>
              </a:rPr>
              <a:t>-phonon excitations</a:t>
            </a:r>
            <a:r>
              <a:rPr lang="en-US" sz="1200" baseline="0" dirty="0" smtClean="0">
                <a:latin typeface="+mn-lt"/>
              </a:rPr>
              <a:t> is retarded.</a:t>
            </a:r>
          </a:p>
          <a:p>
            <a:pPr algn="just"/>
            <a:endParaRPr lang="en-US" sz="1200" baseline="0" dirty="0" smtClean="0">
              <a:latin typeface="+mn-lt"/>
            </a:endParaRPr>
          </a:p>
          <a:p>
            <a:pPr algn="just"/>
            <a:r>
              <a:rPr lang="en-US" sz="1200" dirty="0" smtClean="0">
                <a:latin typeface="+mn-lt"/>
              </a:rPr>
              <a:t>Consequently, the frequency dependence of the gap Δ(ω) can differ from that within the BCS or </a:t>
            </a:r>
            <a:r>
              <a:rPr lang="en-US" sz="1200" dirty="0" err="1" smtClean="0">
                <a:latin typeface="+mn-lt"/>
              </a:rPr>
              <a:t>Migdal-Eiashberg</a:t>
            </a:r>
            <a:r>
              <a:rPr lang="en-US" sz="1200" dirty="0" smtClean="0">
                <a:latin typeface="+mn-lt"/>
              </a:rPr>
              <a:t> pictures.</a:t>
            </a:r>
          </a:p>
          <a:p>
            <a:pPr algn="just"/>
            <a:endParaRPr lang="en-US" sz="1200" dirty="0" smtClean="0">
              <a:latin typeface="+mn-lt"/>
            </a:endParaRPr>
          </a:p>
          <a:p>
            <a:pPr algn="just"/>
            <a:r>
              <a:rPr lang="en-US" sz="1200" dirty="0" smtClean="0">
                <a:latin typeface="+mn-lt"/>
              </a:rPr>
              <a:t>Beyond the </a:t>
            </a:r>
            <a:r>
              <a:rPr lang="en-US" sz="1200" dirty="0" err="1" smtClean="0">
                <a:latin typeface="+mn-lt"/>
              </a:rPr>
              <a:t>Migdal</a:t>
            </a:r>
            <a:r>
              <a:rPr lang="en-US" sz="1200" dirty="0" smtClean="0">
                <a:latin typeface="+mn-lt"/>
              </a:rPr>
              <a:t> theorem, superconductivity in an electron-phonon system can exist despite the fact that the kernel function is positive for all energies. The kernel for energies larger than the Fermi energy is dominated by the Coulomb repulsion between two electrons whose spatial distance is small, while the behavior of the kernel near the Fermi surface is due to both the Coulomb interaction and the attraction mediated by the </a:t>
            </a:r>
            <a:r>
              <a:rPr lang="en-US" sz="1200" dirty="0" err="1" smtClean="0">
                <a:latin typeface="+mn-lt"/>
              </a:rPr>
              <a:t>plasmon</a:t>
            </a:r>
            <a:r>
              <a:rPr lang="en-US" sz="1200" dirty="0" smtClean="0">
                <a:latin typeface="+mn-lt"/>
              </a:rPr>
              <a:t>-phonon excitations, between two electrons whose distance is rather large. Because of the nonlocal kernel function, the effective attraction may overcome</a:t>
            </a:r>
            <a:r>
              <a:rPr lang="en-US" sz="1200" baseline="0" dirty="0" smtClean="0">
                <a:latin typeface="+mn-lt"/>
              </a:rPr>
              <a:t> the Coulomb repulsion, that makes superconductivity possible.</a:t>
            </a:r>
            <a:endParaRPr lang="en-US" sz="1200" dirty="0" smtClean="0">
              <a:latin typeface="+mn-lt"/>
            </a:endParaRPr>
          </a:p>
          <a:p>
            <a:pPr algn="just"/>
            <a:endParaRPr lang="en-US" sz="1200" dirty="0" smtClean="0">
              <a:latin typeface="+mn-lt"/>
            </a:endParaRPr>
          </a:p>
          <a:p>
            <a:pPr algn="just"/>
            <a:r>
              <a:rPr lang="en-US" sz="1200" dirty="0" smtClean="0">
                <a:solidFill>
                  <a:srgbClr val="000000"/>
                </a:solidFill>
                <a:latin typeface="Calibri" pitchFamily="34" charset="0"/>
              </a:rPr>
              <a:t>As soon as the kernel</a:t>
            </a:r>
            <a:r>
              <a:rPr lang="en-US" sz="1200" baseline="0" dirty="0" smtClean="0">
                <a:solidFill>
                  <a:srgbClr val="000000"/>
                </a:solidFill>
                <a:latin typeface="Calibri" pitchFamily="34" charset="0"/>
              </a:rPr>
              <a:t> function is found numerically, t</a:t>
            </a:r>
            <a:r>
              <a:rPr lang="en-US" sz="1200" dirty="0" smtClean="0">
                <a:solidFill>
                  <a:srgbClr val="000000"/>
                </a:solidFill>
                <a:latin typeface="Calibri" pitchFamily="34" charset="0"/>
              </a:rPr>
              <a:t>he critical temperature has been explicitly expressed through the kernel function.</a:t>
            </a:r>
          </a:p>
          <a:p>
            <a:pPr algn="just"/>
            <a:endParaRPr lang="en-US" sz="1200" dirty="0" smtClean="0">
              <a:solidFill>
                <a:srgbClr val="000000"/>
              </a:solidFill>
              <a:latin typeface="Calibri" pitchFamily="34" charset="0"/>
              <a:sym typeface="Symbol" pitchFamily="18" charset="2"/>
            </a:endParaRPr>
          </a:p>
          <a:p>
            <a:pPr algn="just"/>
            <a:r>
              <a:rPr lang="en-US" dirty="0" smtClean="0">
                <a:sym typeface="Symbol" pitchFamily="18" charset="2"/>
              </a:rPr>
              <a:t>The superconducting transition temperature is obtained within the dielectric function method from the linearized gap equation with pairing kernel K. The critical temperature was then determined as a function of carrier concentration. The key finding is that the interplay between the screening of the Coulomb interaction, as encoded in the pairing kernel, and the size of the Fermi energy gives rise to a non-monotonic dome-shape of the critical temperature, in qualitative agreement with experiment.     </a:t>
            </a:r>
          </a:p>
          <a:p>
            <a:pPr algn="just"/>
            <a:endParaRPr lang="en-US" dirty="0" smtClean="0">
              <a:sym typeface="Symbol" pitchFamily="18" charset="2"/>
            </a:endParaRPr>
          </a:p>
          <a:p>
            <a:pPr algn="just"/>
            <a:r>
              <a:rPr lang="en-US" dirty="0" smtClean="0">
                <a:sym typeface="Symbol" pitchFamily="18" charset="2"/>
              </a:rPr>
              <a:t>Another interesting aspect of the theory is that the effective pairing interaction is always repulsive, i.e. , an effect primarily caused by the rather moderate screening of the Coulomb repulsion at low carrier concentrations. A sizable frequency dependence of the kernel function does, however, allow for non-trivial solutions of the superconducting gap-equation. Such solutions should come along with a significant variation of the gap function as a function of frequency, where one expects a sign change of the gap in the vicinity of the Fermi energy. This behavior might be visible in tunneling experiments.</a:t>
            </a: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663700" y="585788"/>
            <a:ext cx="3341688" cy="2506662"/>
          </a:xfrm>
          <a:noFill/>
          <a:ln>
            <a:solidFill>
              <a:srgbClr val="000000"/>
            </a:solidFill>
            <a:miter lim="800000"/>
            <a:headEnd/>
            <a:tailEnd/>
          </a:ln>
        </p:spPr>
      </p:sp>
      <p:sp>
        <p:nvSpPr>
          <p:cNvPr id="62467" name="Notes Placeholder 2"/>
          <p:cNvSpPr>
            <a:spLocks noGrp="1"/>
          </p:cNvSpPr>
          <p:nvPr>
            <p:ph type="body" idx="1"/>
          </p:nvPr>
        </p:nvSpPr>
        <p:spPr bwMode="auto">
          <a:xfrm>
            <a:off x="666909" y="3634409"/>
            <a:ext cx="5335270" cy="4466987"/>
          </a:xfrm>
          <a:noFill/>
        </p:spPr>
        <p:txBody>
          <a:bodyPr wrap="square" numCol="1" anchor="t" anchorCtr="0" compatLnSpc="1">
            <a:prstTxWarp prst="textNoShape">
              <a:avLst/>
            </a:prstTxWarp>
          </a:bodyPr>
          <a:lstStyle/>
          <a:p>
            <a:r>
              <a:rPr lang="en-US" dirty="0" smtClean="0">
                <a:sym typeface="Symbol" pitchFamily="18" charset="2"/>
              </a:rPr>
              <a:t>For the numerical calculations of the critical temperatures in the LAO-STO structure, we use a well-determined set of material parameters already used in earlier works:</a:t>
            </a:r>
            <a:r>
              <a:rPr lang="en-US" baseline="0" dirty="0" smtClean="0">
                <a:sym typeface="Symbol" pitchFamily="18" charset="2"/>
              </a:rPr>
              <a:t> the high-frequency and static dielectric constants, the band structure parameters, and the LO- and TO-phonon frequencies. </a:t>
            </a:r>
          </a:p>
          <a:p>
            <a:endParaRPr lang="en-US" baseline="0" dirty="0" smtClean="0">
              <a:sym typeface="Symbol" pitchFamily="18" charset="2"/>
            </a:endParaRPr>
          </a:p>
          <a:p>
            <a:r>
              <a:rPr lang="en-US" baseline="0" dirty="0" smtClean="0">
                <a:sym typeface="Symbol" pitchFamily="18" charset="2"/>
              </a:rPr>
              <a:t>The only material parameter which is not yet well-determined, is the acoustic deformation potential D in strontium </a:t>
            </a:r>
            <a:r>
              <a:rPr lang="en-US" baseline="0" dirty="0" err="1" smtClean="0">
                <a:sym typeface="Symbol" pitchFamily="18" charset="2"/>
              </a:rPr>
              <a:t>titanate</a:t>
            </a:r>
            <a:r>
              <a:rPr lang="en-US" baseline="0" dirty="0" smtClean="0">
                <a:sym typeface="Symbol" pitchFamily="18" charset="2"/>
              </a:rPr>
              <a:t>. It should be noted that the deformation potential responsible for the interaction of an electron with the acoustic phonons is the "absolute" rather than "relative" deformation potential. In the literature, we can find several different suggestions on the values of the deformation potential in strontium </a:t>
            </a:r>
            <a:r>
              <a:rPr lang="en-US" baseline="0" dirty="0" err="1" smtClean="0">
                <a:sym typeface="Symbol" pitchFamily="18" charset="2"/>
              </a:rPr>
              <a:t>titanate</a:t>
            </a:r>
            <a:r>
              <a:rPr lang="en-US" baseline="0" dirty="0" smtClean="0">
                <a:sym typeface="Symbol" pitchFamily="18" charset="2"/>
              </a:rPr>
              <a:t>. In our calculation, we use several reasonable values for D.</a:t>
            </a:r>
          </a:p>
          <a:p>
            <a:endParaRPr lang="en-US" baseline="0" dirty="0" smtClean="0">
              <a:sym typeface="Symbol" pitchFamily="18" charset="2"/>
            </a:endParaRPr>
          </a:p>
          <a:p>
            <a:r>
              <a:rPr lang="en-US" baseline="0" dirty="0" smtClean="0">
                <a:sym typeface="Symbol" pitchFamily="18" charset="2"/>
              </a:rPr>
              <a:t>For the comparison of the calculated critical temperatures with the known experimental data, we use in the numeric calculations the model of the </a:t>
            </a:r>
            <a:r>
              <a:rPr lang="en-US" baseline="0" dirty="0" err="1" smtClean="0">
                <a:sym typeface="Symbol" pitchFamily="18" charset="2"/>
              </a:rPr>
              <a:t>LaAlO</a:t>
            </a:r>
            <a:r>
              <a:rPr lang="en-US" baseline="0" dirty="0" smtClean="0">
                <a:sym typeface="Symbol" pitchFamily="18" charset="2"/>
              </a:rPr>
              <a:t>₃-</a:t>
            </a:r>
            <a:r>
              <a:rPr lang="en-US" baseline="0" dirty="0" err="1" smtClean="0">
                <a:sym typeface="Symbol" pitchFamily="18" charset="2"/>
              </a:rPr>
              <a:t>SrTiO</a:t>
            </a:r>
            <a:r>
              <a:rPr lang="en-US" baseline="0" dirty="0" smtClean="0">
                <a:sym typeface="Symbol" pitchFamily="18" charset="2"/>
              </a:rPr>
              <a:t>₃ </a:t>
            </a:r>
            <a:r>
              <a:rPr lang="en-US" baseline="0" dirty="0" err="1" smtClean="0">
                <a:sym typeface="Symbol" pitchFamily="18" charset="2"/>
              </a:rPr>
              <a:t>heterostructure</a:t>
            </a:r>
            <a:r>
              <a:rPr lang="en-US" baseline="0" dirty="0" smtClean="0">
                <a:sym typeface="Symbol" pitchFamily="18" charset="2"/>
              </a:rPr>
              <a:t> accounting for the presence of an electrode at the oxide layer.</a:t>
            </a:r>
          </a:p>
          <a:p>
            <a:endParaRPr lang="en-US" baseline="0" dirty="0" smtClean="0">
              <a:sym typeface="Symbol" pitchFamily="18" charset="2"/>
            </a:endParaRPr>
          </a:p>
          <a:p>
            <a:pPr algn="just"/>
            <a:r>
              <a:rPr lang="en-US" sz="1200" dirty="0" smtClean="0">
                <a:latin typeface="+mn-lt"/>
              </a:rPr>
              <a:t>The calculation, performed without fit and using parameter values known from literature, yields the critical </a:t>
            </a:r>
            <a:r>
              <a:rPr lang="en-US" sz="1200" i="0" dirty="0" smtClean="0">
                <a:latin typeface="+mn-lt"/>
              </a:rPr>
              <a:t>temperatures within the same range as in the experiments.</a:t>
            </a:r>
          </a:p>
          <a:p>
            <a:pPr algn="just"/>
            <a:endParaRPr lang="en-US" sz="1200" i="0" dirty="0" smtClean="0">
              <a:latin typeface="+mn-lt"/>
            </a:endParaRPr>
          </a:p>
          <a:p>
            <a:pPr algn="just"/>
            <a:r>
              <a:rPr lang="en-US" sz="1200" dirty="0" smtClean="0">
                <a:solidFill>
                  <a:srgbClr val="3333CC"/>
                </a:solidFill>
                <a:latin typeface="+mn-lt"/>
              </a:rPr>
              <a:t>At low densities</a:t>
            </a:r>
            <a:r>
              <a:rPr lang="en-US" sz="1200" dirty="0" smtClean="0">
                <a:latin typeface="+mn-lt"/>
              </a:rPr>
              <a:t>, the critical temperature depends on the carrier density almost linearly. In this regime it is well described by a BCS-like expression with the Fermi energy instead of the Debye energy.</a:t>
            </a:r>
            <a:endParaRPr lang="en-US" baseline="0" dirty="0" smtClean="0">
              <a:sym typeface="Symbol" pitchFamily="18" charset="2"/>
            </a:endParaRPr>
          </a:p>
          <a:p>
            <a:endParaRPr lang="en-US" baseline="0" dirty="0" smtClean="0">
              <a:sym typeface="Symbol" pitchFamily="18" charset="2"/>
            </a:endParaRPr>
          </a:p>
          <a:p>
            <a:endParaRPr lang="en-US" dirty="0" smtClean="0">
              <a:sym typeface="Symbol" pitchFamily="18" charset="2"/>
            </a:endParaRPr>
          </a:p>
        </p:txBody>
      </p:sp>
      <p:sp>
        <p:nvSpPr>
          <p:cNvPr id="4" name="Slide Number Placeholder 3"/>
          <p:cNvSpPr>
            <a:spLocks noGrp="1"/>
          </p:cNvSpPr>
          <p:nvPr>
            <p:ph type="sldNum" sz="quarter" idx="5"/>
          </p:nvPr>
        </p:nvSpPr>
        <p:spPr/>
        <p:txBody>
          <a:bodyPr/>
          <a:lstStyle/>
          <a:p>
            <a:pPr>
              <a:defRPr/>
            </a:pPr>
            <a:fld id="{BD743B84-24BB-4524-9360-F30415B1BDB3}"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966C38-94F9-47E5-97DF-9F70278864DD}"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6A4F5A-BAE0-4C3D-A25A-F87B13109F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8579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08C95B-EA65-462C-AFC3-977323346444}"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EB1594-9E7C-4C40-9338-8C271937ED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79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DB2011-673B-432F-8111-AA8D615FC952}"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6D01A5-E5A6-41B0-B005-C561AE3037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789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A885AC-D3D7-49B6-AC35-D145AC7D4F60}" type="datetime10">
              <a:rPr lang="en-US" smtClean="0"/>
              <a:t>18:01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221793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3A286-7CEA-4D99-BA62-37B7FB4ECCB3}" type="datetime10">
              <a:rPr lang="en-US" smtClean="0"/>
              <a:t>18:01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379932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EAFD0-9B60-4E26-88CD-B36EAE2BD72B}" type="datetime10">
              <a:rPr lang="en-US" smtClean="0"/>
              <a:t>18:01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1851611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8DF97C-9C58-404A-B035-7789590EF0E7}" type="datetime10">
              <a:rPr lang="en-US" smtClean="0"/>
              <a:t>18:01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186411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0BEA51-4821-4A68-8782-9CD7D9159197}" type="datetime10">
              <a:rPr lang="en-US" smtClean="0"/>
              <a:t>18:01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1420493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i="1" u="sng">
                <a:solidFill>
                  <a:srgbClr val="C00000"/>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76456" y="6479344"/>
            <a:ext cx="467544" cy="365125"/>
          </a:xfrm>
        </p:spPr>
        <p:txBody>
          <a:bodyPr/>
          <a:lstStyle/>
          <a:p>
            <a:fld id="{D437FC66-1B82-45E9-9FA4-D8862687C5D9}" type="slidenum">
              <a:rPr lang="en-US" smtClean="0"/>
              <a:t>‹#›</a:t>
            </a:fld>
            <a:endParaRPr lang="en-US"/>
          </a:p>
        </p:txBody>
      </p:sp>
      <p:sp>
        <p:nvSpPr>
          <p:cNvPr id="6" name="Date Placeholder 1"/>
          <p:cNvSpPr>
            <a:spLocks noGrp="1"/>
          </p:cNvSpPr>
          <p:nvPr>
            <p:ph type="dt" sz="half" idx="10"/>
          </p:nvPr>
        </p:nvSpPr>
        <p:spPr>
          <a:xfrm>
            <a:off x="8460432" y="44624"/>
            <a:ext cx="612068" cy="365125"/>
          </a:xfrm>
        </p:spPr>
        <p:txBody>
          <a:bodyPr/>
          <a:lstStyle/>
          <a:p>
            <a:fld id="{969175A4-F0ED-4EFA-BDC9-911F5E235C75}" type="datetime10">
              <a:rPr lang="en-US" smtClean="0"/>
              <a:t>18:01</a:t>
            </a:fld>
            <a:endParaRPr lang="en-US" dirty="0"/>
          </a:p>
        </p:txBody>
      </p:sp>
    </p:spTree>
    <p:extLst>
      <p:ext uri="{BB962C8B-B14F-4D97-AF65-F5344CB8AC3E}">
        <p14:creationId xmlns:p14="http://schemas.microsoft.com/office/powerpoint/2010/main" val="3949984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60432" y="44624"/>
            <a:ext cx="612068" cy="365125"/>
          </a:xfrm>
        </p:spPr>
        <p:txBody>
          <a:bodyPr/>
          <a:lstStyle/>
          <a:p>
            <a:fld id="{4EF22CAD-80F0-4AC9-956C-2940A22658EC}" type="datetime10">
              <a:rPr lang="en-US" smtClean="0"/>
              <a:t>18:01</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2928863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0D99D-2957-4CB2-8EA7-1B63BCDC19FC}" type="datetime10">
              <a:rPr lang="en-US" smtClean="0"/>
              <a:t>18:01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22293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CA4D9-7AF9-443E-9BC7-6B04B655FC27}"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BE7904-4D10-4904-84B1-6F2DE50B5F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0178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FAB8D-A686-4495-AADB-6D43C08507A8}" type="datetime10">
              <a:rPr lang="en-US" smtClean="0"/>
              <a:t>18:01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2366669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54C97-4DCF-480C-B1F6-0D036C1489B1}" type="datetime10">
              <a:rPr lang="en-US" smtClean="0"/>
              <a:t>18:01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133320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4FA31-CFC1-4671-8815-A21FACD9091E}" type="datetime10">
              <a:rPr lang="en-US" smtClean="0"/>
              <a:t>18:01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7FC66-1B82-45E9-9FA4-D8862687C5D9}" type="slidenum">
              <a:rPr lang="en-US" smtClean="0"/>
              <a:t>‹#›</a:t>
            </a:fld>
            <a:endParaRPr lang="en-US"/>
          </a:p>
        </p:txBody>
      </p:sp>
    </p:spTree>
    <p:extLst>
      <p:ext uri="{BB962C8B-B14F-4D97-AF65-F5344CB8AC3E}">
        <p14:creationId xmlns:p14="http://schemas.microsoft.com/office/powerpoint/2010/main" val="2258802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6D1A27-7FCA-4AE5-B5A0-5C2DC18F7ADB}"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6A4F5A-BAE0-4C3D-A25A-F87B13109F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4722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565C4-652B-455C-956F-8B7664CA709C}"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BE7904-4D10-4904-84B1-6F2DE50B5F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1655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F4F1BF-2DE7-408B-BD62-AC102DEE89B9}"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292E7C-0AFE-4505-9ED5-EC42C7A61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544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81D8DC-00FF-4B35-AD25-AD89B8283AA1}"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A8649A-5C64-4C20-88D1-E4F1DA1CAA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8672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3D3785-CF9D-44E3-8706-6B482D7FA1FA}" type="datetime10">
              <a:rPr lang="en-US" smtClean="0">
                <a:solidFill>
                  <a:prstClr val="black">
                    <a:tint val="75000"/>
                  </a:prstClr>
                </a:solidFill>
              </a:rPr>
              <a:t>18:01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862919B-E618-4347-B525-AEC489087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8153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i="1" u="sng">
                <a:solidFill>
                  <a:srgbClr val="C00000"/>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5B93C01-4795-4E86-8799-4C1035446063}" type="datetime10">
              <a:rPr lang="en-US" smtClean="0">
                <a:solidFill>
                  <a:prstClr val="black">
                    <a:tint val="75000"/>
                  </a:prstClr>
                </a:solidFill>
              </a:rPr>
              <a:t>18:01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F8A0F27-E37D-4469-B088-59DFBA2E95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507623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A2E346-20C4-469E-AD2F-34F6DB15654C}" type="datetime10">
              <a:rPr lang="en-US" smtClean="0">
                <a:solidFill>
                  <a:prstClr val="black">
                    <a:tint val="75000"/>
                  </a:prstClr>
                </a:solidFill>
              </a:rPr>
              <a:t>18:01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9ED369-48E3-46A8-8939-1F14B2B8C8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36638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11BDC4-5058-43FE-93F4-6A06F2B9EC5A}"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292E7C-0AFE-4505-9ED5-EC42C7A61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5605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25AE05-00EE-4217-BABE-FA2D432ECA25}"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E05122-099A-4A32-8C91-92D183F221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280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B377CC-2F72-487B-8FBA-F27EFC1A3B4A}"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32F4DA-B312-4B1A-9315-BAAE4CC9CA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3210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EBB8C-B6F1-4A31-899E-0921136CD62E}"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EB1594-9E7C-4C40-9338-8C271937ED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6695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E3B33C-54EF-4038-A494-F57E6E34B8B0}"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96D01A5-E5A6-41B0-B005-C561AE3037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7866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F2E965-1B5E-40B6-AD10-689F3393D052}"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978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16FDC-D405-4F09-8516-E60BC2FAAF42}"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622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147CE-B0FD-4BEC-BF33-68F67F7808E6}"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6245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5539B-D38D-4CF0-9D18-79447461DFBB}"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849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669E0C-E5DC-4494-93DA-24064E8AA299}" type="datetime10">
              <a:rPr lang="en-US" smtClean="0">
                <a:solidFill>
                  <a:prstClr val="black">
                    <a:tint val="75000"/>
                  </a:prstClr>
                </a:solidFill>
              </a:rPr>
              <a:t>18:01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182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i="1" u="sng">
                <a:solidFill>
                  <a:srgbClr val="C00000"/>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676456" y="6479344"/>
            <a:ext cx="467544" cy="365125"/>
          </a:xfrm>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14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E7EDA7-2F93-41ED-8291-67784AF26432}"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A8649A-5C64-4C20-88D1-E4F1DA1CAA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1946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20B8F-0E3B-4C4D-9043-8109F158B839}" type="datetime10">
              <a:rPr lang="en-US" smtClean="0">
                <a:solidFill>
                  <a:prstClr val="black">
                    <a:tint val="75000"/>
                  </a:prstClr>
                </a:solidFill>
              </a:rPr>
              <a:t>18:01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44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F2449-38B6-47E8-A281-1210F3122C44}"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25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E4E04-41E9-4506-BACF-CA4CB0B77355}"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180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C6ABE-479C-4648-ACC3-7054D449DEA2}"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986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7D43A5-9689-487E-A2D0-D86EB0C12779}"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128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5D3B5-194E-418E-9903-8527DBB79DD7}"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411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E51E7-D5BC-4222-A047-2555C982D499}"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983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0B8AB-6B35-47A6-B826-FDA228FA0518}"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24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E00E4-FCCE-44E3-9B16-BF0F0B1118B9}"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85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0FCE9-29BC-4AEB-A697-735549E54E2B}" type="datetime10">
              <a:rPr lang="en-US" smtClean="0">
                <a:solidFill>
                  <a:prstClr val="black">
                    <a:tint val="75000"/>
                  </a:prstClr>
                </a:solidFill>
              </a:rPr>
              <a:t>18:01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27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926D65-25E9-472B-906A-FDC8F11EDE81}" type="datetime10">
              <a:rPr lang="en-US" smtClean="0">
                <a:solidFill>
                  <a:prstClr val="black">
                    <a:tint val="75000"/>
                  </a:prstClr>
                </a:solidFill>
              </a:rPr>
              <a:t>18:01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862919B-E618-4347-B525-AEC4890878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412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i="1" u="sng">
                <a:solidFill>
                  <a:srgbClr val="C00000"/>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676456" y="6479344"/>
            <a:ext cx="467544" cy="365125"/>
          </a:xfrm>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70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CFDB2-3449-430F-84D5-547C54B159C0}" type="datetime10">
              <a:rPr lang="en-US" smtClean="0">
                <a:solidFill>
                  <a:prstClr val="black">
                    <a:tint val="75000"/>
                  </a:prstClr>
                </a:solidFill>
              </a:rPr>
              <a:t>18:01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38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194CB-E1DA-4020-BF2C-FE119EBA84F7}"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23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E19AD-E578-459D-806D-104D9C464DD8}"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405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4D461-C700-4B96-B328-2732D1F26ABC}"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528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517EF-D3BE-4BF0-8824-F4E64D9C1D56}"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3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i="1" u="sng">
                <a:solidFill>
                  <a:srgbClr val="C00000"/>
                </a:solidFill>
              </a:defRPr>
            </a:lvl1pPr>
          </a:lstStyle>
          <a:p>
            <a:r>
              <a:rPr lang="en-US" dirty="0" smtClean="0"/>
              <a:t>Click to edit Master title style</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F8A0F27-E37D-4469-B088-59DFBA2E95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78047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64E733-8A2D-4C63-A30B-B73E6A12B08C}" type="datetime10">
              <a:rPr lang="en-US" smtClean="0">
                <a:solidFill>
                  <a:prstClr val="black">
                    <a:tint val="75000"/>
                  </a:prstClr>
                </a:solidFill>
              </a:rPr>
              <a:t>18:01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89ED369-48E3-46A8-8939-1F14B2B8C8D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0868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5602B0-DB72-4893-9FE7-F2AA5725AAAC}"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E05122-099A-4A32-8C91-92D183F221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799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56B94E-430C-4965-AC5D-EAEDB937C7CB}" type="datetime10">
              <a:rPr lang="en-US" smtClean="0">
                <a:solidFill>
                  <a:prstClr val="black">
                    <a:tint val="75000"/>
                  </a:prstClr>
                </a:solidFill>
              </a:rPr>
              <a:t>18:01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32F4DA-B312-4B1A-9315-BAAE4CC9CA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270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496300" y="0"/>
            <a:ext cx="6477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auto">
              <a:spcBef>
                <a:spcPts val="0"/>
              </a:spcBef>
              <a:spcAft>
                <a:spcPts val="0"/>
              </a:spcAft>
              <a:defRPr/>
            </a:pPr>
            <a:fld id="{735B2167-2ED5-45BC-BA0C-DA2292FF427E}" type="datetime10">
              <a:rPr lang="en-US" smtClean="0">
                <a:solidFill>
                  <a:prstClr val="black">
                    <a:tint val="75000"/>
                  </a:prstClr>
                </a:solidFill>
                <a:latin typeface="Calibri"/>
              </a:rPr>
              <a:t>18:01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48700" y="6492875"/>
            <a:ext cx="4953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auto">
              <a:spcBef>
                <a:spcPts val="0"/>
              </a:spcBef>
              <a:spcAft>
                <a:spcPts val="0"/>
              </a:spcAft>
              <a:defRPr/>
            </a:pPr>
            <a:fld id="{5D43019F-4742-4CEB-A44C-2D1998421D7F}" type="slidenum">
              <a:rPr lang="en-US">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
        <p:nvSpPr>
          <p:cNvPr id="7" name="Rectangle 2"/>
          <p:cNvSpPr>
            <a:spLocks noChangeArrowheads="1"/>
          </p:cNvSpPr>
          <p:nvPr userDrawn="1"/>
        </p:nvSpPr>
        <p:spPr bwMode="auto">
          <a:xfrm flipV="1">
            <a:off x="0" y="0"/>
            <a:ext cx="666750" cy="696913"/>
          </a:xfrm>
          <a:prstGeom prst="rect">
            <a:avLst/>
          </a:prstGeom>
          <a:gradFill rotWithShape="0">
            <a:gsLst>
              <a:gs pos="0">
                <a:srgbClr val="FFFFFF"/>
              </a:gs>
              <a:gs pos="100000">
                <a:srgbClr val="005664"/>
              </a:gs>
            </a:gsLst>
            <a:lin ang="5400000" scaled="1"/>
          </a:gradFill>
          <a:ln w="9525">
            <a:no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8" name="Rectangle 3"/>
          <p:cNvSpPr>
            <a:spLocks noChangeArrowheads="1"/>
          </p:cNvSpPr>
          <p:nvPr userDrawn="1"/>
        </p:nvSpPr>
        <p:spPr bwMode="auto">
          <a:xfrm>
            <a:off x="0" y="695325"/>
            <a:ext cx="666750" cy="5686425"/>
          </a:xfrm>
          <a:prstGeom prst="rect">
            <a:avLst/>
          </a:prstGeom>
          <a:gradFill rotWithShape="0">
            <a:gsLst>
              <a:gs pos="0">
                <a:srgbClr val="005664"/>
              </a:gs>
              <a:gs pos="100000">
                <a:srgbClr val="FFFFFF"/>
              </a:gs>
            </a:gsLst>
            <a:lin ang="5400000" scaled="1"/>
          </a:gradFill>
          <a:ln w="9525">
            <a:no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pic>
        <p:nvPicPr>
          <p:cNvPr id="8201" name="Picture 4"/>
          <p:cNvPicPr>
            <a:picLocks noChangeAspect="1" noChangeArrowheads="1"/>
          </p:cNvPicPr>
          <p:nvPr userDrawn="1"/>
        </p:nvPicPr>
        <p:blipFill>
          <a:blip r:embed="rId13" cstate="print"/>
          <a:srcRect/>
          <a:stretch>
            <a:fillRect/>
          </a:stretch>
        </p:blipFill>
        <p:spPr bwMode="auto">
          <a:xfrm>
            <a:off x="55563" y="6416675"/>
            <a:ext cx="533400" cy="441325"/>
          </a:xfrm>
          <a:prstGeom prst="rect">
            <a:avLst/>
          </a:prstGeom>
          <a:noFill/>
          <a:ln w="9525">
            <a:noFill/>
            <a:miter lim="800000"/>
            <a:headEnd/>
            <a:tailEnd/>
          </a:ln>
        </p:spPr>
      </p:pic>
      <p:grpSp>
        <p:nvGrpSpPr>
          <p:cNvPr id="2" name="Group 5"/>
          <p:cNvGrpSpPr>
            <a:grpSpLocks noChangeAspect="1"/>
          </p:cNvGrpSpPr>
          <p:nvPr userDrawn="1"/>
        </p:nvGrpSpPr>
        <p:grpSpPr bwMode="auto">
          <a:xfrm>
            <a:off x="28575" y="53975"/>
            <a:ext cx="566738" cy="238125"/>
            <a:chOff x="3642" y="982"/>
            <a:chExt cx="1177" cy="492"/>
          </a:xfrm>
        </p:grpSpPr>
        <p:sp>
          <p:nvSpPr>
            <p:cNvPr id="11" name="Arc 6"/>
            <p:cNvSpPr>
              <a:spLocks noChangeAspect="1"/>
            </p:cNvSpPr>
            <p:nvPr/>
          </p:nvSpPr>
          <p:spPr bwMode="auto">
            <a:xfrm>
              <a:off x="4460" y="982"/>
              <a:ext cx="359" cy="482"/>
            </a:xfrm>
            <a:custGeom>
              <a:avLst/>
              <a:gdLst>
                <a:gd name="G0" fmla="+- 21600 0 0"/>
                <a:gd name="G1" fmla="+- 21600 0 0"/>
                <a:gd name="G2" fmla="+- 21600 0 0"/>
                <a:gd name="T0" fmla="*/ 32351 w 32351"/>
                <a:gd name="T1" fmla="*/ 40334 h 43200"/>
                <a:gd name="T2" fmla="*/ 31205 w 32351"/>
                <a:gd name="T3" fmla="*/ 2253 h 43200"/>
                <a:gd name="T4" fmla="*/ 21600 w 32351"/>
                <a:gd name="T5" fmla="*/ 21600 h 43200"/>
              </a:gdLst>
              <a:ahLst/>
              <a:cxnLst>
                <a:cxn ang="0">
                  <a:pos x="T0" y="T1"/>
                </a:cxn>
                <a:cxn ang="0">
                  <a:pos x="T2" y="T3"/>
                </a:cxn>
                <a:cxn ang="0">
                  <a:pos x="T4" y="T5"/>
                </a:cxn>
              </a:cxnLst>
              <a:rect l="0" t="0" r="r" b="b"/>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noFill/>
            <a:ln w="28575">
              <a:solidFill>
                <a:srgbClr val="003D64"/>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12" name="Line 7"/>
            <p:cNvSpPr>
              <a:spLocks noChangeAspect="1" noChangeShapeType="1"/>
            </p:cNvSpPr>
            <p:nvPr/>
          </p:nvSpPr>
          <p:spPr bwMode="auto">
            <a:xfrm>
              <a:off x="3883" y="989"/>
              <a:ext cx="0" cy="485"/>
            </a:xfrm>
            <a:prstGeom prst="line">
              <a:avLst/>
            </a:prstGeom>
            <a:noFill/>
            <a:ln w="28575">
              <a:solidFill>
                <a:srgbClr val="003D64"/>
              </a:solidFill>
              <a:round/>
              <a:headEnd/>
              <a:tailEnd/>
            </a:ln>
            <a:effectLst/>
          </p:spPr>
          <p:txBody>
            <a:bodyPr/>
            <a:lstStyle/>
            <a:p>
              <a:pPr fontAlgn="auto">
                <a:spcBef>
                  <a:spcPts val="0"/>
                </a:spcBef>
                <a:spcAft>
                  <a:spcPts val="0"/>
                </a:spcAft>
                <a:defRPr/>
              </a:pPr>
              <a:endParaRPr lang="en-US">
                <a:solidFill>
                  <a:prstClr val="black"/>
                </a:solidFill>
                <a:latin typeface="Calibri"/>
              </a:endParaRPr>
            </a:p>
          </p:txBody>
        </p:sp>
        <p:sp>
          <p:nvSpPr>
            <p:cNvPr id="13" name="Line 8"/>
            <p:cNvSpPr>
              <a:spLocks noChangeAspect="1" noChangeShapeType="1"/>
            </p:cNvSpPr>
            <p:nvPr/>
          </p:nvSpPr>
          <p:spPr bwMode="auto">
            <a:xfrm>
              <a:off x="3642" y="985"/>
              <a:ext cx="577" cy="0"/>
            </a:xfrm>
            <a:prstGeom prst="line">
              <a:avLst/>
            </a:prstGeom>
            <a:noFill/>
            <a:ln w="28575">
              <a:solidFill>
                <a:srgbClr val="003D64"/>
              </a:solidFill>
              <a:round/>
              <a:headEnd/>
              <a:tailEnd/>
            </a:ln>
            <a:effectLst/>
          </p:spPr>
          <p:txBody>
            <a:bodyPr/>
            <a:lstStyle/>
            <a:p>
              <a:pPr fontAlgn="auto">
                <a:spcBef>
                  <a:spcPts val="0"/>
                </a:spcBef>
                <a:spcAft>
                  <a:spcPts val="0"/>
                </a:spcAft>
                <a:defRPr/>
              </a:pPr>
              <a:endParaRPr lang="en-US">
                <a:solidFill>
                  <a:prstClr val="black"/>
                </a:solidFill>
                <a:latin typeface="Calibri"/>
              </a:endParaRPr>
            </a:p>
          </p:txBody>
        </p:sp>
        <p:sp>
          <p:nvSpPr>
            <p:cNvPr id="14" name="Oval 9"/>
            <p:cNvSpPr>
              <a:spLocks noChangeAspect="1" noChangeArrowheads="1"/>
            </p:cNvSpPr>
            <p:nvPr/>
          </p:nvSpPr>
          <p:spPr bwMode="auto">
            <a:xfrm>
              <a:off x="3978" y="985"/>
              <a:ext cx="481" cy="479"/>
            </a:xfrm>
            <a:prstGeom prst="ellipse">
              <a:avLst/>
            </a:prstGeom>
            <a:noFill/>
            <a:ln w="28575">
              <a:solidFill>
                <a:srgbClr val="7E002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pic>
          <p:nvPicPr>
            <p:cNvPr id="8207" name="Picture 10" descr="krul2"/>
            <p:cNvPicPr>
              <a:picLocks noChangeAspect="1" noChangeArrowheads="1"/>
            </p:cNvPicPr>
            <p:nvPr/>
          </p:nvPicPr>
          <p:blipFill>
            <a:blip r:embed="rId14" cstate="print"/>
            <a:srcRect/>
            <a:stretch>
              <a:fillRect/>
            </a:stretch>
          </p:blipFill>
          <p:spPr bwMode="auto">
            <a:xfrm rot="1200000">
              <a:off x="4223" y="1343"/>
              <a:ext cx="305" cy="121"/>
            </a:xfrm>
            <a:prstGeom prst="rect">
              <a:avLst/>
            </a:prstGeom>
            <a:noFill/>
            <a:ln w="9525">
              <a:noFill/>
              <a:miter lim="800000"/>
              <a:headEnd/>
              <a:tailEnd/>
            </a:ln>
          </p:spPr>
        </p:pic>
        <p:sp>
          <p:nvSpPr>
            <p:cNvPr id="16" name="Freeform 11"/>
            <p:cNvSpPr>
              <a:spLocks noChangeAspect="1"/>
            </p:cNvSpPr>
            <p:nvPr/>
          </p:nvSpPr>
          <p:spPr bwMode="auto">
            <a:xfrm>
              <a:off x="4051" y="1294"/>
              <a:ext cx="204" cy="112"/>
            </a:xfrm>
            <a:custGeom>
              <a:avLst/>
              <a:gdLst/>
              <a:ahLst/>
              <a:cxnLst>
                <a:cxn ang="0">
                  <a:pos x="0" y="269"/>
                </a:cxn>
                <a:cxn ang="0">
                  <a:pos x="12" y="203"/>
                </a:cxn>
                <a:cxn ang="0">
                  <a:pos x="24" y="131"/>
                </a:cxn>
                <a:cxn ang="0">
                  <a:pos x="39" y="68"/>
                </a:cxn>
                <a:cxn ang="0">
                  <a:pos x="48" y="32"/>
                </a:cxn>
                <a:cxn ang="0">
                  <a:pos x="66" y="2"/>
                </a:cxn>
                <a:cxn ang="0">
                  <a:pos x="87" y="17"/>
                </a:cxn>
                <a:cxn ang="0">
                  <a:pos x="102" y="68"/>
                </a:cxn>
                <a:cxn ang="0">
                  <a:pos x="117" y="137"/>
                </a:cxn>
                <a:cxn ang="0">
                  <a:pos x="135" y="221"/>
                </a:cxn>
                <a:cxn ang="0">
                  <a:pos x="156" y="329"/>
                </a:cxn>
                <a:cxn ang="0">
                  <a:pos x="165" y="374"/>
                </a:cxn>
                <a:cxn ang="0">
                  <a:pos x="180" y="413"/>
                </a:cxn>
                <a:cxn ang="0">
                  <a:pos x="198" y="428"/>
                </a:cxn>
                <a:cxn ang="0">
                  <a:pos x="213" y="416"/>
                </a:cxn>
                <a:cxn ang="0">
                  <a:pos x="234" y="374"/>
                </a:cxn>
                <a:cxn ang="0">
                  <a:pos x="246" y="326"/>
                </a:cxn>
                <a:cxn ang="0">
                  <a:pos x="264" y="251"/>
                </a:cxn>
                <a:cxn ang="0">
                  <a:pos x="282" y="191"/>
                </a:cxn>
                <a:cxn ang="0">
                  <a:pos x="306" y="146"/>
                </a:cxn>
                <a:cxn ang="0">
                  <a:pos x="336" y="155"/>
                </a:cxn>
                <a:cxn ang="0">
                  <a:pos x="351" y="191"/>
                </a:cxn>
                <a:cxn ang="0">
                  <a:pos x="366" y="236"/>
                </a:cxn>
                <a:cxn ang="0">
                  <a:pos x="387" y="302"/>
                </a:cxn>
                <a:cxn ang="0">
                  <a:pos x="411" y="356"/>
                </a:cxn>
                <a:cxn ang="0">
                  <a:pos x="432" y="374"/>
                </a:cxn>
                <a:cxn ang="0">
                  <a:pos x="456" y="359"/>
                </a:cxn>
                <a:cxn ang="0">
                  <a:pos x="477" y="305"/>
                </a:cxn>
                <a:cxn ang="0">
                  <a:pos x="498" y="251"/>
                </a:cxn>
                <a:cxn ang="0">
                  <a:pos x="519" y="203"/>
                </a:cxn>
                <a:cxn ang="0">
                  <a:pos x="543" y="173"/>
                </a:cxn>
                <a:cxn ang="0">
                  <a:pos x="570" y="185"/>
                </a:cxn>
                <a:cxn ang="0">
                  <a:pos x="588" y="221"/>
                </a:cxn>
                <a:cxn ang="0">
                  <a:pos x="603" y="263"/>
                </a:cxn>
                <a:cxn ang="0">
                  <a:pos x="618" y="305"/>
                </a:cxn>
                <a:cxn ang="0">
                  <a:pos x="645" y="350"/>
                </a:cxn>
                <a:cxn ang="0">
                  <a:pos x="666" y="356"/>
                </a:cxn>
                <a:cxn ang="0">
                  <a:pos x="690" y="338"/>
                </a:cxn>
                <a:cxn ang="0">
                  <a:pos x="708" y="308"/>
                </a:cxn>
                <a:cxn ang="0">
                  <a:pos x="726" y="266"/>
                </a:cxn>
              </a:cxnLst>
              <a:rect l="0" t="0" r="r" b="b"/>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noFill/>
            <a:ln w="9525">
              <a:solidFill>
                <a:srgbClr val="003D64"/>
              </a:solidFill>
              <a:round/>
              <a:headEnd/>
              <a:tailEnd/>
            </a:ln>
            <a:effectLst/>
          </p:spPr>
          <p:txBody>
            <a:bodyPr/>
            <a:lstStyle/>
            <a:p>
              <a:pPr fontAlgn="auto">
                <a:spcBef>
                  <a:spcPts val="0"/>
                </a:spcBef>
                <a:spcAft>
                  <a:spcPts val="0"/>
                </a:spcAft>
                <a:defRPr/>
              </a:pPr>
              <a:endParaRPr lang="en-US">
                <a:solidFill>
                  <a:prstClr val="black"/>
                </a:solidFill>
                <a:latin typeface="Calibri"/>
              </a:endParaRPr>
            </a:p>
          </p:txBody>
        </p:sp>
        <p:sp>
          <p:nvSpPr>
            <p:cNvPr id="17" name="Freeform 12"/>
            <p:cNvSpPr>
              <a:spLocks noChangeAspect="1"/>
            </p:cNvSpPr>
            <p:nvPr/>
          </p:nvSpPr>
          <p:spPr bwMode="auto">
            <a:xfrm>
              <a:off x="3978" y="1051"/>
              <a:ext cx="73" cy="338"/>
            </a:xfrm>
            <a:custGeom>
              <a:avLst/>
              <a:gdLst/>
              <a:ahLst/>
              <a:cxnLst>
                <a:cxn ang="0">
                  <a:pos x="70" y="0"/>
                </a:cxn>
                <a:cxn ang="0">
                  <a:pos x="70" y="338"/>
                </a:cxn>
                <a:cxn ang="0">
                  <a:pos x="36" y="292"/>
                </a:cxn>
                <a:cxn ang="0">
                  <a:pos x="6" y="232"/>
                </a:cxn>
                <a:cxn ang="0">
                  <a:pos x="0" y="176"/>
                </a:cxn>
                <a:cxn ang="0">
                  <a:pos x="2" y="120"/>
                </a:cxn>
                <a:cxn ang="0">
                  <a:pos x="24" y="62"/>
                </a:cxn>
                <a:cxn ang="0">
                  <a:pos x="54" y="18"/>
                </a:cxn>
                <a:cxn ang="0">
                  <a:pos x="70" y="0"/>
                </a:cxn>
              </a:cxnLst>
              <a:rect l="0" t="0" r="r" b="b"/>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7E002F"/>
            </a:solidFill>
            <a:ln w="12700">
              <a:solidFill>
                <a:srgbClr val="7E002F"/>
              </a:solidFill>
              <a:round/>
              <a:headEnd/>
              <a:tailEnd/>
            </a:ln>
            <a:effectLst/>
          </p:spPr>
          <p:txBody>
            <a:bodyPr/>
            <a:lstStyle/>
            <a:p>
              <a:pPr fontAlgn="auto">
                <a:spcBef>
                  <a:spcPts val="0"/>
                </a:spcBef>
                <a:spcAft>
                  <a:spcPts val="0"/>
                </a:spcAft>
                <a:defRPr/>
              </a:pPr>
              <a:endParaRPr lang="en-US">
                <a:solidFill>
                  <a:prstClr val="black"/>
                </a:solidFill>
                <a:latin typeface="Calibri"/>
              </a:endParaRPr>
            </a:p>
          </p:txBody>
        </p:sp>
      </p:grpSp>
    </p:spTree>
    <p:extLst>
      <p:ext uri="{BB962C8B-B14F-4D97-AF65-F5344CB8AC3E}">
        <p14:creationId xmlns:p14="http://schemas.microsoft.com/office/powerpoint/2010/main" val="61700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4A6D0-732C-49E6-93C2-F5B13F81C6B3}" type="datetime10">
              <a:rPr lang="en-US" smtClean="0"/>
              <a:t>18:01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7FC66-1B82-45E9-9FA4-D8862687C5D9}" type="slidenum">
              <a:rPr lang="en-US" smtClean="0"/>
              <a:t>‹#›</a:t>
            </a:fld>
            <a:endParaRPr lang="en-US"/>
          </a:p>
        </p:txBody>
      </p:sp>
    </p:spTree>
    <p:extLst>
      <p:ext uri="{BB962C8B-B14F-4D97-AF65-F5344CB8AC3E}">
        <p14:creationId xmlns:p14="http://schemas.microsoft.com/office/powerpoint/2010/main" val="12581398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496300" y="0"/>
            <a:ext cx="6477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auto">
              <a:spcBef>
                <a:spcPts val="0"/>
              </a:spcBef>
              <a:spcAft>
                <a:spcPts val="0"/>
              </a:spcAft>
              <a:defRPr/>
            </a:pPr>
            <a:fld id="{4F22CE7D-174B-4860-8DA4-595BB4721317}" type="datetime10">
              <a:rPr lang="en-US" smtClean="0">
                <a:solidFill>
                  <a:prstClr val="black">
                    <a:tint val="75000"/>
                  </a:prstClr>
                </a:solidFill>
                <a:latin typeface="Calibri"/>
              </a:rPr>
              <a:t>18:01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48700" y="6492875"/>
            <a:ext cx="4953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auto">
              <a:spcBef>
                <a:spcPts val="0"/>
              </a:spcBef>
              <a:spcAft>
                <a:spcPts val="0"/>
              </a:spcAft>
              <a:defRPr/>
            </a:pPr>
            <a:fld id="{5D43019F-4742-4CEB-A44C-2D1998421D7F}" type="slidenum">
              <a:rPr lang="en-US">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
        <p:nvSpPr>
          <p:cNvPr id="7" name="Rectangle 2"/>
          <p:cNvSpPr>
            <a:spLocks noChangeArrowheads="1"/>
          </p:cNvSpPr>
          <p:nvPr userDrawn="1"/>
        </p:nvSpPr>
        <p:spPr bwMode="auto">
          <a:xfrm flipV="1">
            <a:off x="0" y="0"/>
            <a:ext cx="666750" cy="696913"/>
          </a:xfrm>
          <a:prstGeom prst="rect">
            <a:avLst/>
          </a:prstGeom>
          <a:gradFill rotWithShape="0">
            <a:gsLst>
              <a:gs pos="0">
                <a:srgbClr val="FFFFFF"/>
              </a:gs>
              <a:gs pos="100000">
                <a:srgbClr val="005664"/>
              </a:gs>
            </a:gsLst>
            <a:lin ang="5400000" scaled="1"/>
          </a:gradFill>
          <a:ln w="9525">
            <a:no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8" name="Rectangle 3"/>
          <p:cNvSpPr>
            <a:spLocks noChangeArrowheads="1"/>
          </p:cNvSpPr>
          <p:nvPr userDrawn="1"/>
        </p:nvSpPr>
        <p:spPr bwMode="auto">
          <a:xfrm>
            <a:off x="0" y="695325"/>
            <a:ext cx="666750" cy="5686425"/>
          </a:xfrm>
          <a:prstGeom prst="rect">
            <a:avLst/>
          </a:prstGeom>
          <a:gradFill rotWithShape="0">
            <a:gsLst>
              <a:gs pos="0">
                <a:srgbClr val="005664"/>
              </a:gs>
              <a:gs pos="100000">
                <a:srgbClr val="FFFFFF"/>
              </a:gs>
            </a:gsLst>
            <a:lin ang="5400000" scaled="1"/>
          </a:gradFill>
          <a:ln w="9525">
            <a:no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pic>
        <p:nvPicPr>
          <p:cNvPr id="8201" name="Picture 4"/>
          <p:cNvPicPr>
            <a:picLocks noChangeAspect="1" noChangeArrowheads="1"/>
          </p:cNvPicPr>
          <p:nvPr userDrawn="1"/>
        </p:nvPicPr>
        <p:blipFill>
          <a:blip r:embed="rId13" cstate="print"/>
          <a:srcRect/>
          <a:stretch>
            <a:fillRect/>
          </a:stretch>
        </p:blipFill>
        <p:spPr bwMode="auto">
          <a:xfrm>
            <a:off x="55563" y="6416675"/>
            <a:ext cx="533400" cy="441325"/>
          </a:xfrm>
          <a:prstGeom prst="rect">
            <a:avLst/>
          </a:prstGeom>
          <a:noFill/>
          <a:ln w="9525">
            <a:noFill/>
            <a:miter lim="800000"/>
            <a:headEnd/>
            <a:tailEnd/>
          </a:ln>
        </p:spPr>
      </p:pic>
      <p:grpSp>
        <p:nvGrpSpPr>
          <p:cNvPr id="2" name="Group 5"/>
          <p:cNvGrpSpPr>
            <a:grpSpLocks noChangeAspect="1"/>
          </p:cNvGrpSpPr>
          <p:nvPr userDrawn="1"/>
        </p:nvGrpSpPr>
        <p:grpSpPr bwMode="auto">
          <a:xfrm>
            <a:off x="28575" y="53975"/>
            <a:ext cx="566738" cy="238125"/>
            <a:chOff x="3642" y="982"/>
            <a:chExt cx="1177" cy="492"/>
          </a:xfrm>
        </p:grpSpPr>
        <p:sp>
          <p:nvSpPr>
            <p:cNvPr id="11" name="Arc 6"/>
            <p:cNvSpPr>
              <a:spLocks noChangeAspect="1"/>
            </p:cNvSpPr>
            <p:nvPr/>
          </p:nvSpPr>
          <p:spPr bwMode="auto">
            <a:xfrm>
              <a:off x="4460" y="982"/>
              <a:ext cx="359" cy="482"/>
            </a:xfrm>
            <a:custGeom>
              <a:avLst/>
              <a:gdLst>
                <a:gd name="G0" fmla="+- 21600 0 0"/>
                <a:gd name="G1" fmla="+- 21600 0 0"/>
                <a:gd name="G2" fmla="+- 21600 0 0"/>
                <a:gd name="T0" fmla="*/ 32351 w 32351"/>
                <a:gd name="T1" fmla="*/ 40334 h 43200"/>
                <a:gd name="T2" fmla="*/ 31205 w 32351"/>
                <a:gd name="T3" fmla="*/ 2253 h 43200"/>
                <a:gd name="T4" fmla="*/ 21600 w 32351"/>
                <a:gd name="T5" fmla="*/ 21600 h 43200"/>
              </a:gdLst>
              <a:ahLst/>
              <a:cxnLst>
                <a:cxn ang="0">
                  <a:pos x="T0" y="T1"/>
                </a:cxn>
                <a:cxn ang="0">
                  <a:pos x="T2" y="T3"/>
                </a:cxn>
                <a:cxn ang="0">
                  <a:pos x="T4" y="T5"/>
                </a:cxn>
              </a:cxnLst>
              <a:rect l="0" t="0" r="r" b="b"/>
              <a:pathLst>
                <a:path w="32351" h="43200" fill="none"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path>
                <a:path w="32351" h="43200" stroke="0" extrusionOk="0">
                  <a:moveTo>
                    <a:pt x="32351" y="40334"/>
                  </a:moveTo>
                  <a:cubicBezTo>
                    <a:pt x="29079" y="42211"/>
                    <a:pt x="25372" y="43199"/>
                    <a:pt x="21600" y="43200"/>
                  </a:cubicBezTo>
                  <a:cubicBezTo>
                    <a:pt x="9670" y="43200"/>
                    <a:pt x="0" y="33529"/>
                    <a:pt x="0" y="21600"/>
                  </a:cubicBezTo>
                  <a:cubicBezTo>
                    <a:pt x="0" y="9670"/>
                    <a:pt x="9670" y="0"/>
                    <a:pt x="21600" y="0"/>
                  </a:cubicBezTo>
                  <a:cubicBezTo>
                    <a:pt x="24932" y="-1"/>
                    <a:pt x="28219" y="771"/>
                    <a:pt x="31204" y="2253"/>
                  </a:cubicBezTo>
                  <a:lnTo>
                    <a:pt x="21600" y="21600"/>
                  </a:lnTo>
                  <a:close/>
                </a:path>
              </a:pathLst>
            </a:custGeom>
            <a:noFill/>
            <a:ln w="28575">
              <a:solidFill>
                <a:srgbClr val="003D64"/>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12" name="Line 7"/>
            <p:cNvSpPr>
              <a:spLocks noChangeAspect="1" noChangeShapeType="1"/>
            </p:cNvSpPr>
            <p:nvPr/>
          </p:nvSpPr>
          <p:spPr bwMode="auto">
            <a:xfrm>
              <a:off x="3883" y="989"/>
              <a:ext cx="0" cy="485"/>
            </a:xfrm>
            <a:prstGeom prst="line">
              <a:avLst/>
            </a:prstGeom>
            <a:noFill/>
            <a:ln w="28575">
              <a:solidFill>
                <a:srgbClr val="003D64"/>
              </a:solidFill>
              <a:round/>
              <a:headEnd/>
              <a:tailEnd/>
            </a:ln>
            <a:effectLst/>
          </p:spPr>
          <p:txBody>
            <a:bodyPr/>
            <a:lstStyle/>
            <a:p>
              <a:pPr fontAlgn="auto">
                <a:spcBef>
                  <a:spcPts val="0"/>
                </a:spcBef>
                <a:spcAft>
                  <a:spcPts val="0"/>
                </a:spcAft>
                <a:defRPr/>
              </a:pPr>
              <a:endParaRPr lang="en-US">
                <a:solidFill>
                  <a:prstClr val="black"/>
                </a:solidFill>
                <a:latin typeface="Calibri"/>
              </a:endParaRPr>
            </a:p>
          </p:txBody>
        </p:sp>
        <p:sp>
          <p:nvSpPr>
            <p:cNvPr id="13" name="Line 8"/>
            <p:cNvSpPr>
              <a:spLocks noChangeAspect="1" noChangeShapeType="1"/>
            </p:cNvSpPr>
            <p:nvPr/>
          </p:nvSpPr>
          <p:spPr bwMode="auto">
            <a:xfrm>
              <a:off x="3642" y="985"/>
              <a:ext cx="577" cy="0"/>
            </a:xfrm>
            <a:prstGeom prst="line">
              <a:avLst/>
            </a:prstGeom>
            <a:noFill/>
            <a:ln w="28575">
              <a:solidFill>
                <a:srgbClr val="003D64"/>
              </a:solidFill>
              <a:round/>
              <a:headEnd/>
              <a:tailEnd/>
            </a:ln>
            <a:effectLst/>
          </p:spPr>
          <p:txBody>
            <a:bodyPr/>
            <a:lstStyle/>
            <a:p>
              <a:pPr fontAlgn="auto">
                <a:spcBef>
                  <a:spcPts val="0"/>
                </a:spcBef>
                <a:spcAft>
                  <a:spcPts val="0"/>
                </a:spcAft>
                <a:defRPr/>
              </a:pPr>
              <a:endParaRPr lang="en-US">
                <a:solidFill>
                  <a:prstClr val="black"/>
                </a:solidFill>
                <a:latin typeface="Calibri"/>
              </a:endParaRPr>
            </a:p>
          </p:txBody>
        </p:sp>
        <p:sp>
          <p:nvSpPr>
            <p:cNvPr id="14" name="Oval 9"/>
            <p:cNvSpPr>
              <a:spLocks noChangeAspect="1" noChangeArrowheads="1"/>
            </p:cNvSpPr>
            <p:nvPr/>
          </p:nvSpPr>
          <p:spPr bwMode="auto">
            <a:xfrm>
              <a:off x="3978" y="985"/>
              <a:ext cx="481" cy="479"/>
            </a:xfrm>
            <a:prstGeom prst="ellipse">
              <a:avLst/>
            </a:prstGeom>
            <a:noFill/>
            <a:ln w="28575">
              <a:solidFill>
                <a:srgbClr val="7E002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pic>
          <p:nvPicPr>
            <p:cNvPr id="8207" name="Picture 10" descr="krul2"/>
            <p:cNvPicPr>
              <a:picLocks noChangeAspect="1" noChangeArrowheads="1"/>
            </p:cNvPicPr>
            <p:nvPr/>
          </p:nvPicPr>
          <p:blipFill>
            <a:blip r:embed="rId14" cstate="print"/>
            <a:srcRect/>
            <a:stretch>
              <a:fillRect/>
            </a:stretch>
          </p:blipFill>
          <p:spPr bwMode="auto">
            <a:xfrm rot="1200000">
              <a:off x="4223" y="1343"/>
              <a:ext cx="305" cy="121"/>
            </a:xfrm>
            <a:prstGeom prst="rect">
              <a:avLst/>
            </a:prstGeom>
            <a:noFill/>
            <a:ln w="9525">
              <a:noFill/>
              <a:miter lim="800000"/>
              <a:headEnd/>
              <a:tailEnd/>
            </a:ln>
          </p:spPr>
        </p:pic>
        <p:sp>
          <p:nvSpPr>
            <p:cNvPr id="16" name="Freeform 11"/>
            <p:cNvSpPr>
              <a:spLocks noChangeAspect="1"/>
            </p:cNvSpPr>
            <p:nvPr/>
          </p:nvSpPr>
          <p:spPr bwMode="auto">
            <a:xfrm>
              <a:off x="4051" y="1294"/>
              <a:ext cx="204" cy="112"/>
            </a:xfrm>
            <a:custGeom>
              <a:avLst/>
              <a:gdLst/>
              <a:ahLst/>
              <a:cxnLst>
                <a:cxn ang="0">
                  <a:pos x="0" y="269"/>
                </a:cxn>
                <a:cxn ang="0">
                  <a:pos x="12" y="203"/>
                </a:cxn>
                <a:cxn ang="0">
                  <a:pos x="24" y="131"/>
                </a:cxn>
                <a:cxn ang="0">
                  <a:pos x="39" y="68"/>
                </a:cxn>
                <a:cxn ang="0">
                  <a:pos x="48" y="32"/>
                </a:cxn>
                <a:cxn ang="0">
                  <a:pos x="66" y="2"/>
                </a:cxn>
                <a:cxn ang="0">
                  <a:pos x="87" y="17"/>
                </a:cxn>
                <a:cxn ang="0">
                  <a:pos x="102" y="68"/>
                </a:cxn>
                <a:cxn ang="0">
                  <a:pos x="117" y="137"/>
                </a:cxn>
                <a:cxn ang="0">
                  <a:pos x="135" y="221"/>
                </a:cxn>
                <a:cxn ang="0">
                  <a:pos x="156" y="329"/>
                </a:cxn>
                <a:cxn ang="0">
                  <a:pos x="165" y="374"/>
                </a:cxn>
                <a:cxn ang="0">
                  <a:pos x="180" y="413"/>
                </a:cxn>
                <a:cxn ang="0">
                  <a:pos x="198" y="428"/>
                </a:cxn>
                <a:cxn ang="0">
                  <a:pos x="213" y="416"/>
                </a:cxn>
                <a:cxn ang="0">
                  <a:pos x="234" y="374"/>
                </a:cxn>
                <a:cxn ang="0">
                  <a:pos x="246" y="326"/>
                </a:cxn>
                <a:cxn ang="0">
                  <a:pos x="264" y="251"/>
                </a:cxn>
                <a:cxn ang="0">
                  <a:pos x="282" y="191"/>
                </a:cxn>
                <a:cxn ang="0">
                  <a:pos x="306" y="146"/>
                </a:cxn>
                <a:cxn ang="0">
                  <a:pos x="336" y="155"/>
                </a:cxn>
                <a:cxn ang="0">
                  <a:pos x="351" y="191"/>
                </a:cxn>
                <a:cxn ang="0">
                  <a:pos x="366" y="236"/>
                </a:cxn>
                <a:cxn ang="0">
                  <a:pos x="387" y="302"/>
                </a:cxn>
                <a:cxn ang="0">
                  <a:pos x="411" y="356"/>
                </a:cxn>
                <a:cxn ang="0">
                  <a:pos x="432" y="374"/>
                </a:cxn>
                <a:cxn ang="0">
                  <a:pos x="456" y="359"/>
                </a:cxn>
                <a:cxn ang="0">
                  <a:pos x="477" y="305"/>
                </a:cxn>
                <a:cxn ang="0">
                  <a:pos x="498" y="251"/>
                </a:cxn>
                <a:cxn ang="0">
                  <a:pos x="519" y="203"/>
                </a:cxn>
                <a:cxn ang="0">
                  <a:pos x="543" y="173"/>
                </a:cxn>
                <a:cxn ang="0">
                  <a:pos x="570" y="185"/>
                </a:cxn>
                <a:cxn ang="0">
                  <a:pos x="588" y="221"/>
                </a:cxn>
                <a:cxn ang="0">
                  <a:pos x="603" y="263"/>
                </a:cxn>
                <a:cxn ang="0">
                  <a:pos x="618" y="305"/>
                </a:cxn>
                <a:cxn ang="0">
                  <a:pos x="645" y="350"/>
                </a:cxn>
                <a:cxn ang="0">
                  <a:pos x="666" y="356"/>
                </a:cxn>
                <a:cxn ang="0">
                  <a:pos x="690" y="338"/>
                </a:cxn>
                <a:cxn ang="0">
                  <a:pos x="708" y="308"/>
                </a:cxn>
                <a:cxn ang="0">
                  <a:pos x="726" y="266"/>
                </a:cxn>
              </a:cxnLst>
              <a:rect l="0" t="0" r="r" b="b"/>
              <a:pathLst>
                <a:path w="726" h="428">
                  <a:moveTo>
                    <a:pt x="0" y="269"/>
                  </a:moveTo>
                  <a:cubicBezTo>
                    <a:pt x="2" y="258"/>
                    <a:pt x="8" y="226"/>
                    <a:pt x="12" y="203"/>
                  </a:cubicBezTo>
                  <a:cubicBezTo>
                    <a:pt x="16" y="180"/>
                    <a:pt x="20" y="153"/>
                    <a:pt x="24" y="131"/>
                  </a:cubicBezTo>
                  <a:cubicBezTo>
                    <a:pt x="28" y="109"/>
                    <a:pt x="35" y="84"/>
                    <a:pt x="39" y="68"/>
                  </a:cubicBezTo>
                  <a:cubicBezTo>
                    <a:pt x="43" y="52"/>
                    <a:pt x="44" y="43"/>
                    <a:pt x="48" y="32"/>
                  </a:cubicBezTo>
                  <a:cubicBezTo>
                    <a:pt x="52" y="21"/>
                    <a:pt x="60" y="4"/>
                    <a:pt x="66" y="2"/>
                  </a:cubicBezTo>
                  <a:cubicBezTo>
                    <a:pt x="72" y="0"/>
                    <a:pt x="81" y="6"/>
                    <a:pt x="87" y="17"/>
                  </a:cubicBezTo>
                  <a:cubicBezTo>
                    <a:pt x="93" y="28"/>
                    <a:pt x="97" y="48"/>
                    <a:pt x="102" y="68"/>
                  </a:cubicBezTo>
                  <a:cubicBezTo>
                    <a:pt x="107" y="88"/>
                    <a:pt x="112" y="112"/>
                    <a:pt x="117" y="137"/>
                  </a:cubicBezTo>
                  <a:cubicBezTo>
                    <a:pt x="122" y="162"/>
                    <a:pt x="128" y="189"/>
                    <a:pt x="135" y="221"/>
                  </a:cubicBezTo>
                  <a:cubicBezTo>
                    <a:pt x="142" y="253"/>
                    <a:pt x="151" y="304"/>
                    <a:pt x="156" y="329"/>
                  </a:cubicBezTo>
                  <a:cubicBezTo>
                    <a:pt x="161" y="354"/>
                    <a:pt x="161" y="360"/>
                    <a:pt x="165" y="374"/>
                  </a:cubicBezTo>
                  <a:cubicBezTo>
                    <a:pt x="169" y="388"/>
                    <a:pt x="175" y="404"/>
                    <a:pt x="180" y="413"/>
                  </a:cubicBezTo>
                  <a:cubicBezTo>
                    <a:pt x="185" y="422"/>
                    <a:pt x="193" y="428"/>
                    <a:pt x="198" y="428"/>
                  </a:cubicBezTo>
                  <a:cubicBezTo>
                    <a:pt x="203" y="428"/>
                    <a:pt x="207" y="425"/>
                    <a:pt x="213" y="416"/>
                  </a:cubicBezTo>
                  <a:cubicBezTo>
                    <a:pt x="219" y="407"/>
                    <a:pt x="229" y="389"/>
                    <a:pt x="234" y="374"/>
                  </a:cubicBezTo>
                  <a:cubicBezTo>
                    <a:pt x="239" y="359"/>
                    <a:pt x="241" y="346"/>
                    <a:pt x="246" y="326"/>
                  </a:cubicBezTo>
                  <a:cubicBezTo>
                    <a:pt x="251" y="306"/>
                    <a:pt x="258" y="273"/>
                    <a:pt x="264" y="251"/>
                  </a:cubicBezTo>
                  <a:cubicBezTo>
                    <a:pt x="270" y="229"/>
                    <a:pt x="275" y="209"/>
                    <a:pt x="282" y="191"/>
                  </a:cubicBezTo>
                  <a:cubicBezTo>
                    <a:pt x="289" y="173"/>
                    <a:pt x="297" y="152"/>
                    <a:pt x="306" y="146"/>
                  </a:cubicBezTo>
                  <a:cubicBezTo>
                    <a:pt x="315" y="140"/>
                    <a:pt x="329" y="148"/>
                    <a:pt x="336" y="155"/>
                  </a:cubicBezTo>
                  <a:cubicBezTo>
                    <a:pt x="343" y="162"/>
                    <a:pt x="346" y="178"/>
                    <a:pt x="351" y="191"/>
                  </a:cubicBezTo>
                  <a:cubicBezTo>
                    <a:pt x="356" y="204"/>
                    <a:pt x="360" y="218"/>
                    <a:pt x="366" y="236"/>
                  </a:cubicBezTo>
                  <a:cubicBezTo>
                    <a:pt x="372" y="254"/>
                    <a:pt x="380" y="282"/>
                    <a:pt x="387" y="302"/>
                  </a:cubicBezTo>
                  <a:cubicBezTo>
                    <a:pt x="394" y="322"/>
                    <a:pt x="403" y="344"/>
                    <a:pt x="411" y="356"/>
                  </a:cubicBezTo>
                  <a:cubicBezTo>
                    <a:pt x="419" y="368"/>
                    <a:pt x="425" y="374"/>
                    <a:pt x="432" y="374"/>
                  </a:cubicBezTo>
                  <a:cubicBezTo>
                    <a:pt x="439" y="374"/>
                    <a:pt x="448" y="370"/>
                    <a:pt x="456" y="359"/>
                  </a:cubicBezTo>
                  <a:cubicBezTo>
                    <a:pt x="464" y="348"/>
                    <a:pt x="470" y="323"/>
                    <a:pt x="477" y="305"/>
                  </a:cubicBezTo>
                  <a:cubicBezTo>
                    <a:pt x="484" y="287"/>
                    <a:pt x="491" y="268"/>
                    <a:pt x="498" y="251"/>
                  </a:cubicBezTo>
                  <a:cubicBezTo>
                    <a:pt x="505" y="234"/>
                    <a:pt x="512" y="216"/>
                    <a:pt x="519" y="203"/>
                  </a:cubicBezTo>
                  <a:cubicBezTo>
                    <a:pt x="526" y="190"/>
                    <a:pt x="535" y="176"/>
                    <a:pt x="543" y="173"/>
                  </a:cubicBezTo>
                  <a:cubicBezTo>
                    <a:pt x="551" y="170"/>
                    <a:pt x="563" y="177"/>
                    <a:pt x="570" y="185"/>
                  </a:cubicBezTo>
                  <a:cubicBezTo>
                    <a:pt x="577" y="193"/>
                    <a:pt x="583" y="208"/>
                    <a:pt x="588" y="221"/>
                  </a:cubicBezTo>
                  <a:cubicBezTo>
                    <a:pt x="593" y="234"/>
                    <a:pt x="598" y="249"/>
                    <a:pt x="603" y="263"/>
                  </a:cubicBezTo>
                  <a:cubicBezTo>
                    <a:pt x="608" y="277"/>
                    <a:pt x="611" y="291"/>
                    <a:pt x="618" y="305"/>
                  </a:cubicBezTo>
                  <a:cubicBezTo>
                    <a:pt x="625" y="319"/>
                    <a:pt x="637" y="341"/>
                    <a:pt x="645" y="350"/>
                  </a:cubicBezTo>
                  <a:cubicBezTo>
                    <a:pt x="653" y="359"/>
                    <a:pt x="659" y="358"/>
                    <a:pt x="666" y="356"/>
                  </a:cubicBezTo>
                  <a:cubicBezTo>
                    <a:pt x="673" y="354"/>
                    <a:pt x="683" y="346"/>
                    <a:pt x="690" y="338"/>
                  </a:cubicBezTo>
                  <a:cubicBezTo>
                    <a:pt x="697" y="330"/>
                    <a:pt x="702" y="320"/>
                    <a:pt x="708" y="308"/>
                  </a:cubicBezTo>
                  <a:cubicBezTo>
                    <a:pt x="714" y="296"/>
                    <a:pt x="720" y="281"/>
                    <a:pt x="726" y="266"/>
                  </a:cubicBezTo>
                </a:path>
              </a:pathLst>
            </a:custGeom>
            <a:noFill/>
            <a:ln w="9525">
              <a:solidFill>
                <a:srgbClr val="003D64"/>
              </a:solidFill>
              <a:round/>
              <a:headEnd/>
              <a:tailEnd/>
            </a:ln>
            <a:effectLst/>
          </p:spPr>
          <p:txBody>
            <a:bodyPr/>
            <a:lstStyle/>
            <a:p>
              <a:pPr fontAlgn="auto">
                <a:spcBef>
                  <a:spcPts val="0"/>
                </a:spcBef>
                <a:spcAft>
                  <a:spcPts val="0"/>
                </a:spcAft>
                <a:defRPr/>
              </a:pPr>
              <a:endParaRPr lang="en-US">
                <a:solidFill>
                  <a:prstClr val="black"/>
                </a:solidFill>
                <a:latin typeface="Calibri"/>
              </a:endParaRPr>
            </a:p>
          </p:txBody>
        </p:sp>
        <p:sp>
          <p:nvSpPr>
            <p:cNvPr id="17" name="Freeform 12"/>
            <p:cNvSpPr>
              <a:spLocks noChangeAspect="1"/>
            </p:cNvSpPr>
            <p:nvPr/>
          </p:nvSpPr>
          <p:spPr bwMode="auto">
            <a:xfrm>
              <a:off x="3978" y="1051"/>
              <a:ext cx="73" cy="338"/>
            </a:xfrm>
            <a:custGeom>
              <a:avLst/>
              <a:gdLst/>
              <a:ahLst/>
              <a:cxnLst>
                <a:cxn ang="0">
                  <a:pos x="70" y="0"/>
                </a:cxn>
                <a:cxn ang="0">
                  <a:pos x="70" y="338"/>
                </a:cxn>
                <a:cxn ang="0">
                  <a:pos x="36" y="292"/>
                </a:cxn>
                <a:cxn ang="0">
                  <a:pos x="6" y="232"/>
                </a:cxn>
                <a:cxn ang="0">
                  <a:pos x="0" y="176"/>
                </a:cxn>
                <a:cxn ang="0">
                  <a:pos x="2" y="120"/>
                </a:cxn>
                <a:cxn ang="0">
                  <a:pos x="24" y="62"/>
                </a:cxn>
                <a:cxn ang="0">
                  <a:pos x="54" y="18"/>
                </a:cxn>
                <a:cxn ang="0">
                  <a:pos x="70" y="0"/>
                </a:cxn>
              </a:cxnLst>
              <a:rect l="0" t="0" r="r" b="b"/>
              <a:pathLst>
                <a:path w="70" h="338">
                  <a:moveTo>
                    <a:pt x="70" y="0"/>
                  </a:moveTo>
                  <a:lnTo>
                    <a:pt x="70" y="338"/>
                  </a:lnTo>
                  <a:lnTo>
                    <a:pt x="36" y="292"/>
                  </a:lnTo>
                  <a:lnTo>
                    <a:pt x="6" y="232"/>
                  </a:lnTo>
                  <a:lnTo>
                    <a:pt x="0" y="176"/>
                  </a:lnTo>
                  <a:lnTo>
                    <a:pt x="2" y="120"/>
                  </a:lnTo>
                  <a:lnTo>
                    <a:pt x="24" y="62"/>
                  </a:lnTo>
                  <a:lnTo>
                    <a:pt x="54" y="18"/>
                  </a:lnTo>
                  <a:lnTo>
                    <a:pt x="70" y="0"/>
                  </a:lnTo>
                  <a:close/>
                </a:path>
              </a:pathLst>
            </a:custGeom>
            <a:solidFill>
              <a:srgbClr val="7E002F"/>
            </a:solidFill>
            <a:ln w="12700">
              <a:solidFill>
                <a:srgbClr val="7E002F"/>
              </a:solidFill>
              <a:round/>
              <a:headEnd/>
              <a:tailEnd/>
            </a:ln>
            <a:effectLst/>
          </p:spPr>
          <p:txBody>
            <a:bodyPr/>
            <a:lstStyle/>
            <a:p>
              <a:pPr fontAlgn="auto">
                <a:spcBef>
                  <a:spcPts val="0"/>
                </a:spcBef>
                <a:spcAft>
                  <a:spcPts val="0"/>
                </a:spcAft>
                <a:defRPr/>
              </a:pPr>
              <a:endParaRPr lang="en-US">
                <a:solidFill>
                  <a:prstClr val="black"/>
                </a:solidFill>
                <a:latin typeface="Calibri"/>
              </a:endParaRPr>
            </a:p>
          </p:txBody>
        </p:sp>
      </p:grpSp>
    </p:spTree>
    <p:extLst>
      <p:ext uri="{BB962C8B-B14F-4D97-AF65-F5344CB8AC3E}">
        <p14:creationId xmlns:p14="http://schemas.microsoft.com/office/powerpoint/2010/main" val="4266647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B74E1-8BE4-4800-8D78-EC2410E8E62E}"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8982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B1B12-1C40-466A-93C7-2AC5AEC85629}" type="datetime10">
              <a:rPr lang="en-US" smtClean="0">
                <a:solidFill>
                  <a:prstClr val="black">
                    <a:tint val="75000"/>
                  </a:prstClr>
                </a:solidFill>
              </a:rPr>
              <a:t>18:01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7FC66-1B82-45E9-9FA4-D8862687C5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8944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60.jp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66.png"/><Relationship Id="rId5" Type="http://schemas.openxmlformats.org/officeDocument/2006/relationships/image" Target="../media/image140.png"/><Relationship Id="rId4" Type="http://schemas.openxmlformats.org/officeDocument/2006/relationships/image" Target="../media/image1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7272" y="1952836"/>
            <a:ext cx="751441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dirty="0">
                <a:solidFill>
                  <a:srgbClr val="800080"/>
                </a:solidFill>
                <a:latin typeface="Arial Rounded MT Bold" pitchFamily="34" charset="0"/>
              </a:rPr>
              <a:t>Superconductivity in strontium </a:t>
            </a:r>
            <a:r>
              <a:rPr lang="en-US" sz="2400" dirty="0" err="1">
                <a:solidFill>
                  <a:srgbClr val="800080"/>
                </a:solidFill>
                <a:latin typeface="Arial Rounded MT Bold" pitchFamily="34" charset="0"/>
              </a:rPr>
              <a:t>titanate</a:t>
            </a:r>
            <a:r>
              <a:rPr lang="en-US" sz="2400" dirty="0">
                <a:solidFill>
                  <a:srgbClr val="800080"/>
                </a:solidFill>
                <a:latin typeface="Arial Rounded MT Bold" pitchFamily="34" charset="0"/>
              </a:rPr>
              <a:t> and SrTiO</a:t>
            </a:r>
            <a:r>
              <a:rPr lang="en-US" sz="2400" baseline="-25000" dirty="0">
                <a:solidFill>
                  <a:srgbClr val="800080"/>
                </a:solidFill>
                <a:latin typeface="Arial Rounded MT Bold" pitchFamily="34" charset="0"/>
              </a:rPr>
              <a:t>3</a:t>
            </a:r>
            <a:r>
              <a:rPr lang="en-US" sz="2400" dirty="0">
                <a:solidFill>
                  <a:srgbClr val="800080"/>
                </a:solidFill>
                <a:latin typeface="Arial Rounded MT Bold" pitchFamily="34" charset="0"/>
              </a:rPr>
              <a:t>-based </a:t>
            </a:r>
            <a:r>
              <a:rPr lang="en-US" sz="2400" dirty="0" smtClean="0">
                <a:solidFill>
                  <a:srgbClr val="800080"/>
                </a:solidFill>
                <a:latin typeface="Arial Rounded MT Bold" pitchFamily="34" charset="0"/>
              </a:rPr>
              <a:t>structures due </a:t>
            </a:r>
            <a:r>
              <a:rPr lang="en-US" sz="2400" dirty="0">
                <a:solidFill>
                  <a:srgbClr val="800080"/>
                </a:solidFill>
                <a:latin typeface="Arial Rounded MT Bold" pitchFamily="34" charset="0"/>
              </a:rPr>
              <a:t>to the electron – </a:t>
            </a:r>
            <a:r>
              <a:rPr lang="en-US" sz="2400" dirty="0" smtClean="0">
                <a:solidFill>
                  <a:srgbClr val="800080"/>
                </a:solidFill>
                <a:latin typeface="Arial Rounded MT Bold" pitchFamily="34" charset="0"/>
              </a:rPr>
              <a:t/>
            </a:r>
            <a:br>
              <a:rPr lang="en-US" sz="2400" dirty="0" smtClean="0">
                <a:solidFill>
                  <a:srgbClr val="800080"/>
                </a:solidFill>
                <a:latin typeface="Arial Rounded MT Bold" pitchFamily="34" charset="0"/>
              </a:rPr>
            </a:br>
            <a:r>
              <a:rPr lang="en-US" sz="2400" dirty="0" smtClean="0">
                <a:solidFill>
                  <a:srgbClr val="800080"/>
                </a:solidFill>
                <a:latin typeface="Arial Rounded MT Bold" pitchFamily="34" charset="0"/>
              </a:rPr>
              <a:t>LO-phonon </a:t>
            </a:r>
            <a:r>
              <a:rPr lang="en-US" sz="2400" dirty="0">
                <a:solidFill>
                  <a:srgbClr val="800080"/>
                </a:solidFill>
                <a:latin typeface="Arial Rounded MT Bold" pitchFamily="34" charset="0"/>
              </a:rPr>
              <a:t>interaction</a:t>
            </a:r>
          </a:p>
        </p:txBody>
      </p:sp>
      <p:sp>
        <p:nvSpPr>
          <p:cNvPr id="15" name="Subtitle 14"/>
          <p:cNvSpPr txBox="1">
            <a:spLocks/>
          </p:cNvSpPr>
          <p:nvPr/>
        </p:nvSpPr>
        <p:spPr>
          <a:xfrm>
            <a:off x="1079612" y="3897052"/>
            <a:ext cx="6944816" cy="59406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BE" sz="1800" b="1" i="1" dirty="0" smtClean="0">
                <a:latin typeface="Times New Roman" pitchFamily="18" charset="0"/>
                <a:cs typeface="Times New Roman" pitchFamily="18" charset="0"/>
              </a:rPr>
              <a:t>S. N. Klimin</a:t>
            </a:r>
            <a:r>
              <a:rPr lang="nl-BE" sz="1800" b="1" baseline="30000" dirty="0" smtClean="0">
                <a:latin typeface="Times New Roman" pitchFamily="18" charset="0"/>
                <a:cs typeface="Times New Roman" pitchFamily="18" charset="0"/>
              </a:rPr>
              <a:t>1</a:t>
            </a:r>
            <a:r>
              <a:rPr lang="nl-BE" sz="1800" b="1" i="1" dirty="0" smtClean="0">
                <a:latin typeface="Times New Roman" pitchFamily="18" charset="0"/>
                <a:cs typeface="Times New Roman" pitchFamily="18" charset="0"/>
              </a:rPr>
              <a:t>, </a:t>
            </a:r>
            <a:r>
              <a:rPr lang="nl-NL" sz="1800" b="1" i="1" dirty="0">
                <a:latin typeface="Times New Roman" pitchFamily="18" charset="0"/>
                <a:cs typeface="Times New Roman" pitchFamily="18" charset="0"/>
              </a:rPr>
              <a:t>J. Tempere</a:t>
            </a:r>
            <a:r>
              <a:rPr lang="nl-NL" sz="1800" b="1" baseline="30000" dirty="0">
                <a:latin typeface="Times New Roman" pitchFamily="18" charset="0"/>
                <a:cs typeface="Times New Roman" pitchFamily="18" charset="0"/>
              </a:rPr>
              <a:t>1, </a:t>
            </a:r>
            <a:r>
              <a:rPr lang="nl-NL" sz="1800" b="1" baseline="30000" dirty="0" smtClean="0">
                <a:latin typeface="Times New Roman" pitchFamily="18" charset="0"/>
                <a:cs typeface="Times New Roman" pitchFamily="18" charset="0"/>
              </a:rPr>
              <a:t>2</a:t>
            </a:r>
            <a:r>
              <a:rPr lang="nl-NL" sz="1800" b="1" i="1" dirty="0" smtClean="0">
                <a:latin typeface="Times New Roman" pitchFamily="18" charset="0"/>
                <a:cs typeface="Times New Roman" pitchFamily="18" charset="0"/>
              </a:rPr>
              <a:t> and </a:t>
            </a:r>
            <a:r>
              <a:rPr lang="nl-NL" sz="1800" b="1" i="1" dirty="0">
                <a:latin typeface="Times New Roman" pitchFamily="18" charset="0"/>
                <a:cs typeface="Times New Roman" pitchFamily="18" charset="0"/>
              </a:rPr>
              <a:t>J. T. </a:t>
            </a:r>
            <a:r>
              <a:rPr lang="nl-NL" sz="1800" b="1" i="1" dirty="0" smtClean="0">
                <a:latin typeface="Times New Roman" pitchFamily="18" charset="0"/>
                <a:cs typeface="Times New Roman" pitchFamily="18" charset="0"/>
              </a:rPr>
              <a:t>Devreese</a:t>
            </a:r>
            <a:r>
              <a:rPr lang="nl-NL" sz="1800" b="1" baseline="30000" dirty="0" smtClean="0">
                <a:latin typeface="Times New Roman" pitchFamily="18" charset="0"/>
                <a:cs typeface="Times New Roman" pitchFamily="18" charset="0"/>
              </a:rPr>
              <a:t>1</a:t>
            </a:r>
            <a:endParaRPr lang="en-US" sz="1800" b="1" i="1" dirty="0">
              <a:latin typeface="Times New Roman" pitchFamily="18" charset="0"/>
              <a:cs typeface="Times New Roman" pitchFamily="18" charset="0"/>
            </a:endParaRPr>
          </a:p>
        </p:txBody>
      </p:sp>
      <p:sp>
        <p:nvSpPr>
          <p:cNvPr id="17" name="TextBox 16"/>
          <p:cNvSpPr txBox="1"/>
          <p:nvPr/>
        </p:nvSpPr>
        <p:spPr>
          <a:xfrm>
            <a:off x="287524" y="224644"/>
            <a:ext cx="3960440" cy="523220"/>
          </a:xfrm>
          <a:prstGeom prst="rect">
            <a:avLst/>
          </a:prstGeom>
          <a:noFill/>
        </p:spPr>
        <p:txBody>
          <a:bodyPr wrap="square" rtlCol="0">
            <a:spAutoFit/>
          </a:bodyPr>
          <a:lstStyle/>
          <a:p>
            <a:pPr>
              <a:spcAft>
                <a:spcPts val="0"/>
              </a:spcAft>
            </a:pPr>
            <a:r>
              <a:rPr lang="en-US" sz="1400" b="1" i="1" kern="50" dirty="0" smtClean="0">
                <a:solidFill>
                  <a:schemeClr val="accent1">
                    <a:lumMod val="75000"/>
                  </a:schemeClr>
                </a:solidFill>
                <a:latin typeface="Times New Roman" pitchFamily="18" charset="0"/>
                <a:ea typeface="Lucida Sans Unicode"/>
                <a:cs typeface="Times New Roman" pitchFamily="18" charset="0"/>
              </a:rPr>
              <a:t>Conference of the Belgian Physical Society  </a:t>
            </a:r>
          </a:p>
          <a:p>
            <a:pPr>
              <a:spcAft>
                <a:spcPts val="0"/>
              </a:spcAft>
            </a:pPr>
            <a:r>
              <a:rPr lang="en-US" sz="1400" b="1" i="1" kern="50" dirty="0" smtClean="0">
                <a:solidFill>
                  <a:schemeClr val="accent1">
                    <a:lumMod val="75000"/>
                  </a:schemeClr>
                </a:solidFill>
                <a:latin typeface="Times New Roman" pitchFamily="18" charset="0"/>
                <a:ea typeface="Lucida Sans Unicode"/>
                <a:cs typeface="Times New Roman" pitchFamily="18" charset="0"/>
              </a:rPr>
              <a:t>Gent</a:t>
            </a:r>
            <a:r>
              <a:rPr lang="nl-BE" sz="1400" b="1" i="1" kern="50" dirty="0" smtClean="0">
                <a:solidFill>
                  <a:schemeClr val="accent1">
                    <a:lumMod val="75000"/>
                  </a:schemeClr>
                </a:solidFill>
                <a:latin typeface="Times New Roman" pitchFamily="18" charset="0"/>
                <a:ea typeface="Lucida Sans Unicode"/>
                <a:cs typeface="Times New Roman" pitchFamily="18" charset="0"/>
              </a:rPr>
              <a:t>, 18 </a:t>
            </a:r>
            <a:r>
              <a:rPr lang="en-US" sz="1400" b="1" i="1" kern="50" dirty="0" smtClean="0">
                <a:solidFill>
                  <a:schemeClr val="accent1">
                    <a:lumMod val="75000"/>
                  </a:schemeClr>
                </a:solidFill>
                <a:latin typeface="Times New Roman" pitchFamily="18" charset="0"/>
                <a:ea typeface="Lucida Sans Unicode"/>
                <a:cs typeface="Times New Roman" pitchFamily="18" charset="0"/>
              </a:rPr>
              <a:t>May, 2016 </a:t>
            </a:r>
            <a:endParaRPr lang="nl-BE" sz="1400" b="1" i="1" kern="50" dirty="0">
              <a:solidFill>
                <a:schemeClr val="accent1">
                  <a:lumMod val="75000"/>
                </a:schemeClr>
              </a:solidFill>
              <a:latin typeface="Times New Roman" pitchFamily="18" charset="0"/>
              <a:ea typeface="Lucida Sans Unicode"/>
              <a:cs typeface="Times New Roman" pitchFamily="18" charset="0"/>
            </a:endParaRPr>
          </a:p>
        </p:txBody>
      </p:sp>
      <p:sp>
        <p:nvSpPr>
          <p:cNvPr id="16" name="TextBox 15"/>
          <p:cNvSpPr txBox="1"/>
          <p:nvPr/>
        </p:nvSpPr>
        <p:spPr>
          <a:xfrm>
            <a:off x="1079612" y="5013176"/>
            <a:ext cx="6989733" cy="830997"/>
          </a:xfrm>
          <a:prstGeom prst="rect">
            <a:avLst/>
          </a:prstGeom>
          <a:noFill/>
        </p:spPr>
        <p:txBody>
          <a:bodyPr wrap="square" rtlCol="0">
            <a:spAutoFit/>
          </a:bodyPr>
          <a:lstStyle/>
          <a:p>
            <a:pPr lvl="0" algn="ctr">
              <a:spcAft>
                <a:spcPts val="0"/>
              </a:spcAft>
            </a:pPr>
            <a:r>
              <a:rPr lang="nl-BE" sz="1600" kern="50" baseline="30000" dirty="0">
                <a:solidFill>
                  <a:prstClr val="black"/>
                </a:solidFill>
                <a:latin typeface="Times New Roman" pitchFamily="18" charset="0"/>
                <a:ea typeface="Lucida Sans Unicode"/>
                <a:cs typeface="Times New Roman" pitchFamily="18" charset="0"/>
              </a:rPr>
              <a:t>1 </a:t>
            </a:r>
            <a:r>
              <a:rPr lang="nl-BE" sz="1600" i="1" kern="50" dirty="0">
                <a:solidFill>
                  <a:prstClr val="black"/>
                </a:solidFill>
                <a:latin typeface="Times New Roman" pitchFamily="18" charset="0"/>
                <a:ea typeface="Lucida Sans Unicode"/>
                <a:cs typeface="Times New Roman" pitchFamily="18" charset="0"/>
              </a:rPr>
              <a:t>Theorie van Kwantumsystemen en Complexe Systemen (TQC), </a:t>
            </a:r>
            <a:br>
              <a:rPr lang="nl-BE" sz="1600" i="1" kern="50" dirty="0">
                <a:solidFill>
                  <a:prstClr val="black"/>
                </a:solidFill>
                <a:latin typeface="Times New Roman" pitchFamily="18" charset="0"/>
                <a:ea typeface="Lucida Sans Unicode"/>
                <a:cs typeface="Times New Roman" pitchFamily="18" charset="0"/>
              </a:rPr>
            </a:br>
            <a:r>
              <a:rPr lang="nl-BE" sz="1600" i="1" kern="50" dirty="0">
                <a:solidFill>
                  <a:prstClr val="black"/>
                </a:solidFill>
                <a:latin typeface="Times New Roman" pitchFamily="18" charset="0"/>
                <a:ea typeface="Lucida Sans Unicode"/>
                <a:cs typeface="Times New Roman" pitchFamily="18" charset="0"/>
              </a:rPr>
              <a:t>Universiteit Antwerpen, Universiteitsplein 1, B-2610 Antwerpen, Belgium</a:t>
            </a:r>
            <a:endParaRPr lang="en-US" sz="1600" kern="50" dirty="0">
              <a:solidFill>
                <a:prstClr val="black"/>
              </a:solidFill>
              <a:latin typeface="Times New Roman" pitchFamily="18" charset="0"/>
              <a:ea typeface="Lucida Sans Unicode"/>
              <a:cs typeface="Times New Roman" pitchFamily="18" charset="0"/>
            </a:endParaRPr>
          </a:p>
          <a:p>
            <a:pPr lvl="0" algn="ctr">
              <a:spcAft>
                <a:spcPts val="0"/>
              </a:spcAft>
            </a:pPr>
            <a:r>
              <a:rPr lang="en-US" sz="1600" kern="50" baseline="30000" dirty="0">
                <a:solidFill>
                  <a:prstClr val="black"/>
                </a:solidFill>
                <a:latin typeface="Times New Roman" pitchFamily="18" charset="0"/>
                <a:ea typeface="Lucida Sans Unicode"/>
                <a:cs typeface="Times New Roman" pitchFamily="18" charset="0"/>
              </a:rPr>
              <a:t>2 </a:t>
            </a:r>
            <a:r>
              <a:rPr lang="en-US" sz="1600" i="1" kern="50" dirty="0">
                <a:solidFill>
                  <a:prstClr val="black"/>
                </a:solidFill>
                <a:latin typeface="Times New Roman" pitchFamily="18" charset="0"/>
                <a:ea typeface="Lucida Sans Unicode"/>
                <a:cs typeface="Times New Roman" pitchFamily="18" charset="0"/>
              </a:rPr>
              <a:t>Lyman Laboratory of Physics, Harvard University, Cambridge, MA 02138, </a:t>
            </a:r>
            <a:r>
              <a:rPr lang="en-US" sz="1600" i="1" kern="50" dirty="0" smtClean="0">
                <a:solidFill>
                  <a:prstClr val="black"/>
                </a:solidFill>
                <a:latin typeface="Times New Roman" pitchFamily="18" charset="0"/>
                <a:ea typeface="Lucida Sans Unicode"/>
                <a:cs typeface="Times New Roman" pitchFamily="18" charset="0"/>
              </a:rPr>
              <a:t>USA</a:t>
            </a:r>
            <a:endParaRPr lang="en-US" sz="1600" dirty="0">
              <a:solidFill>
                <a:prstClr val="black"/>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851" y="294526"/>
            <a:ext cx="3212599" cy="445009"/>
          </a:xfrm>
          <a:prstGeom prst="rect">
            <a:avLst/>
          </a:prstGeom>
        </p:spPr>
      </p:pic>
    </p:spTree>
    <p:extLst>
      <p:ext uri="{BB962C8B-B14F-4D97-AF65-F5344CB8AC3E}">
        <p14:creationId xmlns:p14="http://schemas.microsoft.com/office/powerpoint/2010/main" val="9563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4"/>
            <a:ext cx="8229600" cy="526070"/>
          </a:xfrm>
        </p:spPr>
        <p:txBody>
          <a:bodyPr/>
          <a:lstStyle/>
          <a:p>
            <a:r>
              <a:rPr lang="en-US" dirty="0" smtClean="0">
                <a:solidFill>
                  <a:srgbClr val="7D002E"/>
                </a:solidFill>
                <a:latin typeface="Calibri" pitchFamily="34" charset="0"/>
              </a:rPr>
              <a:t>Critical temperatures: theory and experiment</a:t>
            </a:r>
            <a:endParaRPr lang="en-US" baseline="30000" dirty="0" smtClean="0"/>
          </a:p>
        </p:txBody>
      </p:sp>
      <p:sp>
        <p:nvSpPr>
          <p:cNvPr id="4" name="Rectangle 3"/>
          <p:cNvSpPr/>
          <p:nvPr/>
        </p:nvSpPr>
        <p:spPr>
          <a:xfrm>
            <a:off x="719572" y="1004530"/>
            <a:ext cx="3636404" cy="4031873"/>
          </a:xfrm>
          <a:prstGeom prst="rect">
            <a:avLst/>
          </a:prstGeom>
        </p:spPr>
        <p:txBody>
          <a:bodyPr wrap="square">
            <a:spAutoFit/>
          </a:bodyPr>
          <a:lstStyle/>
          <a:p>
            <a:pPr lvl="0" algn="just"/>
            <a:r>
              <a:rPr lang="en-US" sz="1600" dirty="0">
                <a:solidFill>
                  <a:prstClr val="black"/>
                </a:solidFill>
                <a:latin typeface="Calibri"/>
              </a:rPr>
              <a:t>The calculation, performed without fit and using parameter values known from literature, yields the critical temperatures </a:t>
            </a:r>
            <a:r>
              <a:rPr lang="en-US" sz="1600" i="1" dirty="0">
                <a:solidFill>
                  <a:prstClr val="black"/>
                </a:solidFill>
                <a:latin typeface="Calibri"/>
              </a:rPr>
              <a:t>within the same range as in the experiments</a:t>
            </a:r>
            <a:r>
              <a:rPr lang="en-US" sz="1600" dirty="0">
                <a:solidFill>
                  <a:prstClr val="black"/>
                </a:solidFill>
                <a:latin typeface="Calibri"/>
              </a:rPr>
              <a:t>.</a:t>
            </a:r>
          </a:p>
          <a:p>
            <a:pPr lvl="0" algn="just"/>
            <a:endParaRPr lang="en-US" sz="1600" dirty="0">
              <a:solidFill>
                <a:prstClr val="black"/>
              </a:solidFill>
              <a:latin typeface="Calibri"/>
            </a:endParaRPr>
          </a:p>
          <a:p>
            <a:pPr lvl="0" algn="just"/>
            <a:r>
              <a:rPr lang="en-US" sz="1600" dirty="0">
                <a:solidFill>
                  <a:srgbClr val="FF0000"/>
                </a:solidFill>
                <a:latin typeface="Calibri"/>
              </a:rPr>
              <a:t>At high densities</a:t>
            </a:r>
            <a:r>
              <a:rPr lang="en-US" sz="1600" dirty="0">
                <a:solidFill>
                  <a:prstClr val="black"/>
                </a:solidFill>
                <a:latin typeface="Calibri"/>
              </a:rPr>
              <a:t>, the density dependence of the critical temperature </a:t>
            </a: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r>
              <a:rPr lang="en-US" sz="1600" dirty="0">
                <a:solidFill>
                  <a:prstClr val="black"/>
                </a:solidFill>
                <a:latin typeface="Calibri"/>
              </a:rPr>
              <a:t>shows the domination of the </a:t>
            </a:r>
            <a:r>
              <a:rPr lang="en-US" sz="1600" dirty="0" err="1">
                <a:solidFill>
                  <a:prstClr val="black"/>
                </a:solidFill>
                <a:latin typeface="Calibri"/>
              </a:rPr>
              <a:t>plasmon</a:t>
            </a:r>
            <a:r>
              <a:rPr lang="en-US" sz="1600" dirty="0">
                <a:solidFill>
                  <a:prstClr val="black"/>
                </a:solidFill>
                <a:latin typeface="Calibri"/>
              </a:rPr>
              <a:t> mechanism of superconductivity.</a:t>
            </a:r>
          </a:p>
        </p:txBody>
      </p:sp>
      <p:grpSp>
        <p:nvGrpSpPr>
          <p:cNvPr id="6" name="Group 5"/>
          <p:cNvGrpSpPr>
            <a:grpSpLocks noChangeAspect="1"/>
          </p:cNvGrpSpPr>
          <p:nvPr/>
        </p:nvGrpSpPr>
        <p:grpSpPr>
          <a:xfrm>
            <a:off x="4896036" y="656692"/>
            <a:ext cx="3987055" cy="5796644"/>
            <a:chOff x="4896036" y="790968"/>
            <a:chExt cx="3894697" cy="5662368"/>
          </a:xfrm>
        </p:grpSpPr>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036" y="790968"/>
              <a:ext cx="3894697" cy="566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482279" y="2663154"/>
              <a:ext cx="807977" cy="16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482279" y="2830619"/>
              <a:ext cx="807977" cy="16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482279" y="2996428"/>
              <a:ext cx="807977"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71500" y="6099393"/>
            <a:ext cx="4996117" cy="707886"/>
          </a:xfrm>
          <a:prstGeom prst="rect">
            <a:avLst/>
          </a:prstGeom>
          <a:noFill/>
        </p:spPr>
        <p:txBody>
          <a:bodyPr wrap="square" rtlCol="0">
            <a:spAutoFit/>
          </a:bodyPr>
          <a:lstStyle/>
          <a:p>
            <a:r>
              <a:rPr lang="en-US" sz="1000" dirty="0">
                <a:latin typeface="+mn-lt"/>
              </a:rPr>
              <a:t>S. N. </a:t>
            </a:r>
            <a:r>
              <a:rPr lang="en-US" sz="1000" dirty="0" err="1">
                <a:latin typeface="+mn-lt"/>
              </a:rPr>
              <a:t>Klimin</a:t>
            </a:r>
            <a:r>
              <a:rPr lang="en-US" sz="1000" dirty="0">
                <a:latin typeface="+mn-lt"/>
              </a:rPr>
              <a:t>, J. </a:t>
            </a:r>
            <a:r>
              <a:rPr lang="en-US" sz="1000" dirty="0" err="1">
                <a:latin typeface="+mn-lt"/>
              </a:rPr>
              <a:t>Tempere</a:t>
            </a:r>
            <a:r>
              <a:rPr lang="en-US" sz="1000" dirty="0">
                <a:latin typeface="+mn-lt"/>
              </a:rPr>
              <a:t>, J. T. </a:t>
            </a:r>
            <a:r>
              <a:rPr lang="en-US" sz="1000" dirty="0" err="1">
                <a:latin typeface="+mn-lt"/>
              </a:rPr>
              <a:t>Devreese</a:t>
            </a:r>
            <a:r>
              <a:rPr lang="en-US" sz="1000" dirty="0">
                <a:latin typeface="+mn-lt"/>
              </a:rPr>
              <a:t>, and D. van der </a:t>
            </a:r>
            <a:r>
              <a:rPr lang="en-US" sz="1000" dirty="0" err="1" smtClean="0">
                <a:latin typeface="+mn-lt"/>
              </a:rPr>
              <a:t>Marel</a:t>
            </a:r>
            <a:r>
              <a:rPr lang="en-US" sz="1000" dirty="0" smtClean="0">
                <a:latin typeface="+mn-lt"/>
              </a:rPr>
              <a:t>, Phys</a:t>
            </a:r>
            <a:r>
              <a:rPr lang="en-US" sz="1000" dirty="0">
                <a:latin typeface="+mn-lt"/>
              </a:rPr>
              <a:t>. Rev. B </a:t>
            </a:r>
            <a:r>
              <a:rPr lang="en-US" sz="1000" b="1" dirty="0">
                <a:latin typeface="+mn-lt"/>
              </a:rPr>
              <a:t>89</a:t>
            </a:r>
            <a:r>
              <a:rPr lang="en-US" sz="1000" dirty="0">
                <a:latin typeface="+mn-lt"/>
              </a:rPr>
              <a:t>, 184514 </a:t>
            </a:r>
            <a:r>
              <a:rPr lang="en-US" sz="1000" dirty="0" smtClean="0">
                <a:latin typeface="+mn-lt"/>
              </a:rPr>
              <a:t>(2014)</a:t>
            </a:r>
          </a:p>
          <a:p>
            <a:pPr algn="just"/>
            <a:r>
              <a:rPr lang="fr-FR" sz="1000" dirty="0">
                <a:latin typeface="Calibri" pitchFamily="34" charset="0"/>
              </a:rPr>
              <a:t>N. </a:t>
            </a:r>
            <a:r>
              <a:rPr lang="fr-FR" sz="1000" dirty="0" err="1">
                <a:latin typeface="Calibri" pitchFamily="34" charset="0"/>
              </a:rPr>
              <a:t>Reyren</a:t>
            </a:r>
            <a:r>
              <a:rPr lang="fr-FR" sz="1000" dirty="0">
                <a:latin typeface="Calibri" pitchFamily="34" charset="0"/>
              </a:rPr>
              <a:t> </a:t>
            </a:r>
            <a:r>
              <a:rPr lang="fr-FR" sz="1000" i="1" dirty="0">
                <a:latin typeface="Calibri" pitchFamily="34" charset="0"/>
              </a:rPr>
              <a:t>et al</a:t>
            </a:r>
            <a:r>
              <a:rPr lang="fr-FR" sz="1000" dirty="0">
                <a:latin typeface="Calibri" pitchFamily="34" charset="0"/>
              </a:rPr>
              <a:t>., Science </a:t>
            </a:r>
            <a:r>
              <a:rPr lang="fr-FR" sz="1000" b="1" dirty="0">
                <a:latin typeface="Calibri" pitchFamily="34" charset="0"/>
              </a:rPr>
              <a:t>317</a:t>
            </a:r>
            <a:r>
              <a:rPr lang="fr-FR" sz="1000" dirty="0">
                <a:latin typeface="Calibri" pitchFamily="34" charset="0"/>
              </a:rPr>
              <a:t>, 1196 (2007).</a:t>
            </a:r>
          </a:p>
          <a:p>
            <a:pPr algn="just"/>
            <a:r>
              <a:rPr lang="en-US" sz="1000" dirty="0">
                <a:latin typeface="Calibri" pitchFamily="34" charset="0"/>
              </a:rPr>
              <a:t>A. </a:t>
            </a:r>
            <a:r>
              <a:rPr lang="en-US" sz="1000" dirty="0" err="1">
                <a:latin typeface="Calibri" pitchFamily="34" charset="0"/>
              </a:rPr>
              <a:t>Caviglia</a:t>
            </a:r>
            <a:r>
              <a:rPr lang="en-US" sz="1000" dirty="0">
                <a:latin typeface="Calibri" pitchFamily="34" charset="0"/>
              </a:rPr>
              <a:t> </a:t>
            </a:r>
            <a:r>
              <a:rPr lang="en-US" sz="1000" i="1" dirty="0">
                <a:latin typeface="Calibri" pitchFamily="34" charset="0"/>
              </a:rPr>
              <a:t>et al</a:t>
            </a:r>
            <a:r>
              <a:rPr lang="en-US" sz="1000" dirty="0">
                <a:latin typeface="Calibri" pitchFamily="34" charset="0"/>
              </a:rPr>
              <a:t>., Nature </a:t>
            </a:r>
            <a:r>
              <a:rPr lang="en-US" sz="1000" b="1" dirty="0">
                <a:latin typeface="Calibri" pitchFamily="34" charset="0"/>
              </a:rPr>
              <a:t>456</a:t>
            </a:r>
            <a:r>
              <a:rPr lang="en-US" sz="1000" dirty="0">
                <a:latin typeface="Calibri" pitchFamily="34" charset="0"/>
              </a:rPr>
              <a:t>, 624 (2008).</a:t>
            </a:r>
          </a:p>
          <a:p>
            <a:pPr algn="just"/>
            <a:r>
              <a:rPr lang="en-US" sz="1000" dirty="0">
                <a:latin typeface="Calibri" pitchFamily="34" charset="0"/>
              </a:rPr>
              <a:t>C. Richter </a:t>
            </a:r>
            <a:r>
              <a:rPr lang="en-US" sz="1000" i="1" dirty="0">
                <a:latin typeface="Calibri" pitchFamily="34" charset="0"/>
              </a:rPr>
              <a:t>et al</a:t>
            </a:r>
            <a:r>
              <a:rPr lang="en-US" sz="1000" dirty="0">
                <a:latin typeface="Calibri" pitchFamily="34" charset="0"/>
              </a:rPr>
              <a:t>., Nature </a:t>
            </a:r>
            <a:r>
              <a:rPr lang="en-US" sz="1000" b="1" dirty="0">
                <a:latin typeface="Calibri" pitchFamily="34" charset="0"/>
              </a:rPr>
              <a:t>502</a:t>
            </a:r>
            <a:r>
              <a:rPr lang="en-US" sz="1000" dirty="0">
                <a:latin typeface="Calibri" pitchFamily="34" charset="0"/>
              </a:rPr>
              <a:t>, 528 (2013</a:t>
            </a:r>
            <a:r>
              <a:rPr lang="en-US" sz="1000" dirty="0" smtClean="0">
                <a:latin typeface="Calibri" pitchFamily="34" charset="0"/>
              </a:rPr>
              <a:t>).</a:t>
            </a:r>
            <a:endParaRPr lang="en-US" sz="1000" dirty="0">
              <a:latin typeface="Calibri" pitchFamily="34" charset="0"/>
            </a:endParaRPr>
          </a:p>
        </p:txBody>
      </p:sp>
      <p:cxnSp>
        <p:nvCxnSpPr>
          <p:cNvPr id="15" name="Straight Connector 14"/>
          <p:cNvCxnSpPr/>
          <p:nvPr/>
        </p:nvCxnSpPr>
        <p:spPr>
          <a:xfrm>
            <a:off x="35496" y="6021288"/>
            <a:ext cx="49325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46831" y="3907533"/>
            <a:ext cx="3709445" cy="889619"/>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4661" y="3527107"/>
            <a:ext cx="2122170" cy="3810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437FC66-1B82-45E9-9FA4-D8862687C5D9}" type="slidenum">
              <a:rPr lang="en-US" smtClean="0"/>
              <a:t>10</a:t>
            </a:fld>
            <a:endParaRPr lang="en-US"/>
          </a:p>
        </p:txBody>
      </p:sp>
      <p:sp>
        <p:nvSpPr>
          <p:cNvPr id="5" name="Date Placeholder 4"/>
          <p:cNvSpPr>
            <a:spLocks noGrp="1"/>
          </p:cNvSpPr>
          <p:nvPr>
            <p:ph type="dt" sz="half" idx="10"/>
          </p:nvPr>
        </p:nvSpPr>
        <p:spPr/>
        <p:txBody>
          <a:bodyPr/>
          <a:lstStyle/>
          <a:p>
            <a:fld id="{AB8F209A-191F-4C5D-908C-1BB84315F8AD}" type="datetime10">
              <a:rPr lang="en-US" smtClean="0"/>
              <a:t>18:01</a:t>
            </a:fld>
            <a:endParaRPr lang="en-US" dirty="0"/>
          </a:p>
        </p:txBody>
      </p:sp>
    </p:spTree>
    <p:extLst>
      <p:ext uri="{BB962C8B-B14F-4D97-AF65-F5344CB8AC3E}">
        <p14:creationId xmlns:p14="http://schemas.microsoft.com/office/powerpoint/2010/main" val="834766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944724"/>
          </a:xfrm>
        </p:spPr>
        <p:txBody>
          <a:bodyPr/>
          <a:lstStyle/>
          <a:p>
            <a:r>
              <a:rPr lang="en-US" dirty="0">
                <a:solidFill>
                  <a:srgbClr val="7D002E"/>
                </a:solidFill>
                <a:latin typeface="Calibri" pitchFamily="34" charset="0"/>
              </a:rPr>
              <a:t>Dielectric function method for </a:t>
            </a:r>
            <a:r>
              <a:rPr lang="en-US" dirty="0" smtClean="0">
                <a:solidFill>
                  <a:srgbClr val="7D002E"/>
                </a:solidFill>
                <a:latin typeface="Calibri" pitchFamily="34" charset="0"/>
              </a:rPr>
              <a:t>superconductivity: </a:t>
            </a:r>
            <a:br>
              <a:rPr lang="en-US" dirty="0" smtClean="0">
                <a:solidFill>
                  <a:srgbClr val="7D002E"/>
                </a:solidFill>
                <a:latin typeface="Calibri" pitchFamily="34" charset="0"/>
              </a:rPr>
            </a:br>
            <a:r>
              <a:rPr lang="en-US" dirty="0" smtClean="0">
                <a:solidFill>
                  <a:srgbClr val="7D002E"/>
                </a:solidFill>
                <a:latin typeface="Calibri" pitchFamily="34" charset="0"/>
              </a:rPr>
              <a:t>application to SrTiO</a:t>
            </a:r>
            <a:r>
              <a:rPr lang="en-US" baseline="-25000" dirty="0" smtClean="0">
                <a:solidFill>
                  <a:srgbClr val="7D002E"/>
                </a:solidFill>
                <a:latin typeface="Calibri" pitchFamily="34" charset="0"/>
              </a:rPr>
              <a:t>3</a:t>
            </a:r>
            <a:endParaRPr lang="en-US" baseline="30000" dirty="0" smtClean="0"/>
          </a:p>
        </p:txBody>
      </p:sp>
      <p:sp>
        <p:nvSpPr>
          <p:cNvPr id="34" name="TextBox 33"/>
          <p:cNvSpPr txBox="1"/>
          <p:nvPr/>
        </p:nvSpPr>
        <p:spPr>
          <a:xfrm>
            <a:off x="214778" y="6387715"/>
            <a:ext cx="7692377" cy="461665"/>
          </a:xfrm>
          <a:prstGeom prst="rect">
            <a:avLst/>
          </a:prstGeom>
          <a:noFill/>
        </p:spPr>
        <p:txBody>
          <a:bodyPr wrap="square" rtlCol="0">
            <a:spAutoFit/>
          </a:bodyPr>
          <a:lstStyle/>
          <a:p>
            <a:r>
              <a:rPr lang="en-US" sz="1200" baseline="30000" dirty="0" smtClean="0">
                <a:latin typeface="+mn-lt"/>
              </a:rPr>
              <a:t>1 </a:t>
            </a:r>
            <a:r>
              <a:rPr lang="en-US" sz="1200" dirty="0" smtClean="0">
                <a:latin typeface="+mn-lt"/>
              </a:rPr>
              <a:t>D</a:t>
            </a:r>
            <a:r>
              <a:rPr lang="en-US" sz="1200" dirty="0">
                <a:latin typeface="+mn-lt"/>
              </a:rPr>
              <a:t>. A. </a:t>
            </a:r>
            <a:r>
              <a:rPr lang="en-US" sz="1200" dirty="0" err="1">
                <a:latin typeface="+mn-lt"/>
              </a:rPr>
              <a:t>Kirzhnits</a:t>
            </a:r>
            <a:r>
              <a:rPr lang="en-US" sz="1200" dirty="0">
                <a:latin typeface="+mn-lt"/>
              </a:rPr>
              <a:t>, E. G. </a:t>
            </a:r>
            <a:r>
              <a:rPr lang="en-US" sz="1200" dirty="0" err="1">
                <a:latin typeface="+mn-lt"/>
              </a:rPr>
              <a:t>Maksimov</a:t>
            </a:r>
            <a:r>
              <a:rPr lang="en-US" sz="1200" dirty="0">
                <a:latin typeface="+mn-lt"/>
              </a:rPr>
              <a:t> and D. I. </a:t>
            </a:r>
            <a:r>
              <a:rPr lang="en-US" sz="1200" dirty="0" err="1">
                <a:latin typeface="+mn-lt"/>
              </a:rPr>
              <a:t>Khomskii</a:t>
            </a:r>
            <a:r>
              <a:rPr lang="en-US" sz="1200" dirty="0">
                <a:latin typeface="+mn-lt"/>
              </a:rPr>
              <a:t>, J. Low Temp. Phys. </a:t>
            </a:r>
            <a:r>
              <a:rPr lang="en-US" sz="1200" b="1" dirty="0">
                <a:latin typeface="+mn-lt"/>
              </a:rPr>
              <a:t>10</a:t>
            </a:r>
            <a:r>
              <a:rPr lang="en-US" sz="1200" dirty="0">
                <a:latin typeface="+mn-lt"/>
              </a:rPr>
              <a:t>, 79 (1973</a:t>
            </a:r>
            <a:r>
              <a:rPr lang="en-US" sz="1200" dirty="0" smtClean="0">
                <a:latin typeface="+mn-lt"/>
              </a:rPr>
              <a:t>).</a:t>
            </a:r>
          </a:p>
          <a:p>
            <a:pPr lvl="0"/>
            <a:r>
              <a:rPr lang="en-US" sz="1200" baseline="30000" dirty="0" smtClean="0">
                <a:latin typeface="+mn-lt"/>
              </a:rPr>
              <a:t>2 </a:t>
            </a:r>
            <a:r>
              <a:rPr lang="en-US" sz="1200" dirty="0">
                <a:solidFill>
                  <a:prstClr val="black"/>
                </a:solidFill>
                <a:latin typeface="Calibri"/>
              </a:rPr>
              <a:t>S. N. </a:t>
            </a:r>
            <a:r>
              <a:rPr lang="en-US" sz="1200" dirty="0" err="1">
                <a:solidFill>
                  <a:prstClr val="black"/>
                </a:solidFill>
                <a:latin typeface="Calibri"/>
              </a:rPr>
              <a:t>Klimin</a:t>
            </a:r>
            <a:r>
              <a:rPr lang="en-US" sz="1200" dirty="0">
                <a:solidFill>
                  <a:prstClr val="black"/>
                </a:solidFill>
                <a:latin typeface="Calibri"/>
              </a:rPr>
              <a:t>, J. </a:t>
            </a:r>
            <a:r>
              <a:rPr lang="en-US" sz="1200" dirty="0" err="1">
                <a:solidFill>
                  <a:prstClr val="black"/>
                </a:solidFill>
                <a:latin typeface="Calibri"/>
              </a:rPr>
              <a:t>Tempere</a:t>
            </a:r>
            <a:r>
              <a:rPr lang="en-US" sz="1200" dirty="0">
                <a:solidFill>
                  <a:prstClr val="black"/>
                </a:solidFill>
                <a:latin typeface="Calibri"/>
              </a:rPr>
              <a:t>, J. T. </a:t>
            </a:r>
            <a:r>
              <a:rPr lang="en-US" sz="1200" dirty="0" err="1">
                <a:solidFill>
                  <a:prstClr val="black"/>
                </a:solidFill>
                <a:latin typeface="Calibri"/>
              </a:rPr>
              <a:t>Devreese</a:t>
            </a:r>
            <a:r>
              <a:rPr lang="en-US" sz="1200" dirty="0">
                <a:solidFill>
                  <a:prstClr val="black"/>
                </a:solidFill>
                <a:latin typeface="Calibri"/>
              </a:rPr>
              <a:t>, and D. van der </a:t>
            </a:r>
            <a:r>
              <a:rPr lang="en-US" sz="1200" dirty="0" err="1" smtClean="0">
                <a:solidFill>
                  <a:prstClr val="black"/>
                </a:solidFill>
                <a:latin typeface="Calibri"/>
              </a:rPr>
              <a:t>Marel</a:t>
            </a:r>
            <a:r>
              <a:rPr lang="en-US" sz="1200" dirty="0" smtClean="0">
                <a:solidFill>
                  <a:prstClr val="black"/>
                </a:solidFill>
                <a:latin typeface="Calibri"/>
              </a:rPr>
              <a:t>  (</a:t>
            </a:r>
            <a:r>
              <a:rPr lang="en-US" sz="1200" i="1" dirty="0" smtClean="0">
                <a:solidFill>
                  <a:prstClr val="black"/>
                </a:solidFill>
                <a:latin typeface="Calibri"/>
              </a:rPr>
              <a:t>to be published</a:t>
            </a:r>
            <a:r>
              <a:rPr lang="en-US" sz="1200" dirty="0" smtClean="0">
                <a:solidFill>
                  <a:prstClr val="black"/>
                </a:solidFill>
                <a:latin typeface="Calibri"/>
              </a:rPr>
              <a:t>, 2016)</a:t>
            </a:r>
            <a:endParaRPr lang="en-US" sz="1200" dirty="0">
              <a:latin typeface="+mn-lt"/>
            </a:endParaRPr>
          </a:p>
        </p:txBody>
      </p:sp>
      <p:cxnSp>
        <p:nvCxnSpPr>
          <p:cNvPr id="10" name="Straight Connector 9"/>
          <p:cNvCxnSpPr/>
          <p:nvPr/>
        </p:nvCxnSpPr>
        <p:spPr>
          <a:xfrm>
            <a:off x="35496" y="6309320"/>
            <a:ext cx="81361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9924" y="5610726"/>
            <a:ext cx="8424936" cy="646331"/>
          </a:xfrm>
          <a:prstGeom prst="rect">
            <a:avLst/>
          </a:prstGeom>
          <a:noFill/>
        </p:spPr>
        <p:txBody>
          <a:bodyPr wrap="square" rtlCol="0">
            <a:spAutoFit/>
          </a:bodyPr>
          <a:lstStyle/>
          <a:p>
            <a:r>
              <a:rPr lang="en-US" dirty="0" smtClean="0">
                <a:latin typeface="+mn-lt"/>
              </a:rPr>
              <a:t>Using realistic parameters and the band structure of strontium </a:t>
            </a:r>
            <a:r>
              <a:rPr lang="en-US" dirty="0" err="1" smtClean="0">
                <a:latin typeface="+mn-lt"/>
              </a:rPr>
              <a:t>titanate</a:t>
            </a:r>
            <a:r>
              <a:rPr lang="en-US" dirty="0" smtClean="0">
                <a:latin typeface="+mn-lt"/>
              </a:rPr>
              <a:t>, </a:t>
            </a:r>
          </a:p>
          <a:p>
            <a:r>
              <a:rPr lang="en-US" dirty="0" smtClean="0">
                <a:latin typeface="+mn-lt"/>
              </a:rPr>
              <a:t>the multi-peak dome-shaped density dependence of </a:t>
            </a:r>
            <a:r>
              <a:rPr lang="en-US" i="1" dirty="0" smtClean="0">
                <a:latin typeface="+mn-lt"/>
              </a:rPr>
              <a:t>T</a:t>
            </a:r>
            <a:r>
              <a:rPr lang="en-US" i="1" baseline="-25000" dirty="0" smtClean="0">
                <a:latin typeface="+mn-lt"/>
              </a:rPr>
              <a:t>c</a:t>
            </a:r>
            <a:r>
              <a:rPr lang="en-US" dirty="0" smtClean="0">
                <a:latin typeface="+mn-lt"/>
              </a:rPr>
              <a:t> is explained [2] </a:t>
            </a:r>
            <a:endParaRPr lang="en-US"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025" y="1160748"/>
            <a:ext cx="5402275" cy="430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437FC66-1B82-45E9-9FA4-D8862687C5D9}" type="slidenum">
              <a:rPr lang="en-US" smtClean="0"/>
              <a:t>11</a:t>
            </a:fld>
            <a:endParaRPr lang="en-US"/>
          </a:p>
        </p:txBody>
      </p:sp>
      <p:sp>
        <p:nvSpPr>
          <p:cNvPr id="5" name="Date Placeholder 4"/>
          <p:cNvSpPr>
            <a:spLocks noGrp="1"/>
          </p:cNvSpPr>
          <p:nvPr>
            <p:ph type="dt" sz="half" idx="10"/>
          </p:nvPr>
        </p:nvSpPr>
        <p:spPr/>
        <p:txBody>
          <a:bodyPr/>
          <a:lstStyle/>
          <a:p>
            <a:fld id="{EC5D977F-C72C-4B38-A60B-1733AA3CC0BD}" type="datetime10">
              <a:rPr lang="en-US" smtClean="0"/>
              <a:t>18:01</a:t>
            </a:fld>
            <a:endParaRPr lang="en-US" dirty="0"/>
          </a:p>
        </p:txBody>
      </p:sp>
    </p:spTree>
    <p:extLst>
      <p:ext uri="{BB962C8B-B14F-4D97-AF65-F5344CB8AC3E}">
        <p14:creationId xmlns:p14="http://schemas.microsoft.com/office/powerpoint/2010/main" val="1550487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solidFill>
                  <a:srgbClr val="7D002E"/>
                </a:solidFill>
                <a:latin typeface="Calibri" pitchFamily="34" charset="0"/>
              </a:rPr>
              <a:t>Conclusions</a:t>
            </a:r>
            <a:endParaRPr lang="en-US" baseline="30000" dirty="0" smtClean="0"/>
          </a:p>
        </p:txBody>
      </p:sp>
      <p:sp>
        <p:nvSpPr>
          <p:cNvPr id="5" name="TextBox 4"/>
          <p:cNvSpPr txBox="1"/>
          <p:nvPr/>
        </p:nvSpPr>
        <p:spPr>
          <a:xfrm>
            <a:off x="961930" y="1700808"/>
            <a:ext cx="7220140" cy="3323987"/>
          </a:xfrm>
          <a:prstGeom prst="rect">
            <a:avLst/>
          </a:prstGeom>
          <a:noFill/>
        </p:spPr>
        <p:txBody>
          <a:bodyPr wrap="square" rtlCol="0">
            <a:spAutoFit/>
          </a:bodyPr>
          <a:lstStyle/>
          <a:p>
            <a:pPr marL="549275" lvl="0" indent="-549275" defTabSz="4114604" fontAlgn="auto">
              <a:spcBef>
                <a:spcPts val="0"/>
              </a:spcBef>
              <a:spcAft>
                <a:spcPts val="1200"/>
              </a:spcAft>
              <a:buFont typeface="Wingdings" pitchFamily="2" charset="2"/>
              <a:buChar char="v"/>
            </a:pPr>
            <a:r>
              <a:rPr lang="en-US" dirty="0" smtClean="0">
                <a:solidFill>
                  <a:srgbClr val="2F2B20"/>
                </a:solidFill>
                <a:latin typeface="Calibri" pitchFamily="34" charset="0"/>
              </a:rPr>
              <a:t>The </a:t>
            </a:r>
            <a:r>
              <a:rPr lang="en-US" dirty="0">
                <a:solidFill>
                  <a:srgbClr val="2F2B20"/>
                </a:solidFill>
                <a:latin typeface="Calibri" pitchFamily="34" charset="0"/>
              </a:rPr>
              <a:t>dielectric function method </a:t>
            </a:r>
            <a:r>
              <a:rPr lang="en-US" dirty="0" smtClean="0">
                <a:solidFill>
                  <a:srgbClr val="2F2B20"/>
                </a:solidFill>
                <a:latin typeface="Calibri" pitchFamily="34" charset="0"/>
              </a:rPr>
              <a:t>is capable to interpret superconductivity in bulk strontium </a:t>
            </a:r>
            <a:r>
              <a:rPr lang="en-US" dirty="0" err="1" smtClean="0">
                <a:solidFill>
                  <a:srgbClr val="2F2B20"/>
                </a:solidFill>
                <a:latin typeface="Calibri" pitchFamily="34" charset="0"/>
              </a:rPr>
              <a:t>titanate</a:t>
            </a:r>
            <a:r>
              <a:rPr lang="en-US" dirty="0" smtClean="0">
                <a:solidFill>
                  <a:srgbClr val="2F2B20"/>
                </a:solidFill>
                <a:latin typeface="Calibri" pitchFamily="34" charset="0"/>
              </a:rPr>
              <a:t> and in </a:t>
            </a:r>
            <a:r>
              <a:rPr lang="en-US" dirty="0">
                <a:solidFill>
                  <a:srgbClr val="2F2B20"/>
                </a:solidFill>
                <a:latin typeface="Calibri" pitchFamily="34" charset="0"/>
              </a:rPr>
              <a:t>a </a:t>
            </a:r>
            <a:r>
              <a:rPr lang="en-US" dirty="0" smtClean="0">
                <a:solidFill>
                  <a:srgbClr val="2F2B20"/>
                </a:solidFill>
                <a:latin typeface="Calibri" pitchFamily="34" charset="0"/>
              </a:rPr>
              <a:t>SrTiO</a:t>
            </a:r>
            <a:r>
              <a:rPr lang="en-US" baseline="-25000" dirty="0" smtClean="0">
                <a:solidFill>
                  <a:srgbClr val="2F2B20"/>
                </a:solidFill>
                <a:latin typeface="Calibri" pitchFamily="34" charset="0"/>
              </a:rPr>
              <a:t>3</a:t>
            </a:r>
            <a:r>
              <a:rPr lang="en-US" dirty="0" smtClean="0">
                <a:solidFill>
                  <a:srgbClr val="2F2B20"/>
                </a:solidFill>
                <a:latin typeface="Calibri" pitchFamily="34" charset="0"/>
              </a:rPr>
              <a:t>-based multilayer structure.</a:t>
            </a:r>
            <a:endParaRPr lang="en-US" dirty="0">
              <a:solidFill>
                <a:srgbClr val="2F2B20"/>
              </a:solidFill>
              <a:latin typeface="Calibri" pitchFamily="34" charset="0"/>
            </a:endParaRPr>
          </a:p>
          <a:p>
            <a:pPr marL="549275" lvl="0" indent="-549275" defTabSz="4114604" fontAlgn="auto">
              <a:spcBef>
                <a:spcPts val="0"/>
              </a:spcBef>
              <a:spcAft>
                <a:spcPts val="1200"/>
              </a:spcAft>
              <a:buFont typeface="Wingdings" pitchFamily="2" charset="2"/>
              <a:buChar char="v"/>
            </a:pPr>
            <a:r>
              <a:rPr lang="en-US" dirty="0">
                <a:solidFill>
                  <a:srgbClr val="2F2B20"/>
                </a:solidFill>
                <a:latin typeface="Calibri" pitchFamily="34" charset="0"/>
              </a:rPr>
              <a:t>All phonon branches existing in the multilayer structure are taken into account. </a:t>
            </a:r>
          </a:p>
          <a:p>
            <a:pPr marL="549275" lvl="0" indent="-549275" defTabSz="4114604" fontAlgn="auto">
              <a:spcBef>
                <a:spcPts val="0"/>
              </a:spcBef>
              <a:spcAft>
                <a:spcPts val="1200"/>
              </a:spcAft>
              <a:buFont typeface="Wingdings" pitchFamily="2" charset="2"/>
              <a:buChar char="v"/>
            </a:pPr>
            <a:r>
              <a:rPr lang="en-US" dirty="0">
                <a:solidFill>
                  <a:srgbClr val="2F2B20"/>
                </a:solidFill>
                <a:latin typeface="Calibri" pitchFamily="34" charset="0"/>
                <a:cs typeface="Calibri" pitchFamily="34" charset="0"/>
              </a:rPr>
              <a:t>The calculated critical temperatures lie within the same range as in the experiments without fitting.</a:t>
            </a:r>
          </a:p>
          <a:p>
            <a:pPr marL="549275" lvl="0" indent="-549275" defTabSz="4114604" fontAlgn="auto">
              <a:spcBef>
                <a:spcPts val="0"/>
              </a:spcBef>
              <a:spcAft>
                <a:spcPts val="1200"/>
              </a:spcAft>
              <a:buFont typeface="Wingdings" pitchFamily="2" charset="2"/>
              <a:buChar char="v"/>
            </a:pPr>
            <a:r>
              <a:rPr lang="en-US" dirty="0">
                <a:solidFill>
                  <a:srgbClr val="2F2B20"/>
                </a:solidFill>
                <a:latin typeface="Calibri" pitchFamily="34" charset="0"/>
              </a:rPr>
              <a:t>The obtained critical temperatures support the hypothesis that the mechanism of </a:t>
            </a:r>
            <a:r>
              <a:rPr lang="en-US" dirty="0" smtClean="0">
                <a:solidFill>
                  <a:srgbClr val="2F2B20"/>
                </a:solidFill>
                <a:latin typeface="Calibri" pitchFamily="34" charset="0"/>
              </a:rPr>
              <a:t>superconductivity in SrTiO</a:t>
            </a:r>
            <a:r>
              <a:rPr lang="en-US" baseline="-25000" dirty="0" smtClean="0">
                <a:solidFill>
                  <a:srgbClr val="2F2B20"/>
                </a:solidFill>
                <a:latin typeface="Calibri" pitchFamily="34" charset="0"/>
              </a:rPr>
              <a:t>3</a:t>
            </a:r>
            <a:r>
              <a:rPr lang="en-US" dirty="0" smtClean="0">
                <a:solidFill>
                  <a:srgbClr val="2F2B20"/>
                </a:solidFill>
                <a:latin typeface="Calibri" pitchFamily="34" charset="0"/>
              </a:rPr>
              <a:t> and on </a:t>
            </a:r>
            <a:r>
              <a:rPr lang="en-US" dirty="0">
                <a:solidFill>
                  <a:srgbClr val="2F2B20"/>
                </a:solidFill>
                <a:latin typeface="Calibri" pitchFamily="34" charset="0"/>
              </a:rPr>
              <a:t>the LaAlO</a:t>
            </a:r>
            <a:r>
              <a:rPr lang="en-US" baseline="-25000" dirty="0">
                <a:solidFill>
                  <a:srgbClr val="2F2B20"/>
                </a:solidFill>
                <a:latin typeface="Calibri" pitchFamily="34" charset="0"/>
              </a:rPr>
              <a:t>3</a:t>
            </a:r>
            <a:r>
              <a:rPr lang="en-US" dirty="0">
                <a:solidFill>
                  <a:srgbClr val="2F2B20"/>
                </a:solidFill>
                <a:latin typeface="Calibri" pitchFamily="34" charset="0"/>
              </a:rPr>
              <a:t>-SrTiO</a:t>
            </a:r>
            <a:r>
              <a:rPr lang="en-US" baseline="-25000" dirty="0">
                <a:solidFill>
                  <a:srgbClr val="2F2B20"/>
                </a:solidFill>
                <a:latin typeface="Calibri" pitchFamily="34" charset="0"/>
              </a:rPr>
              <a:t>3</a:t>
            </a:r>
            <a:r>
              <a:rPr lang="en-US" dirty="0">
                <a:solidFill>
                  <a:srgbClr val="2F2B20"/>
                </a:solidFill>
                <a:latin typeface="Calibri" pitchFamily="34" charset="0"/>
              </a:rPr>
              <a:t> </a:t>
            </a:r>
            <a:r>
              <a:rPr lang="en-US" dirty="0" smtClean="0">
                <a:solidFill>
                  <a:srgbClr val="2F2B20"/>
                </a:solidFill>
                <a:latin typeface="Calibri" pitchFamily="34" charset="0"/>
              </a:rPr>
              <a:t>interface </a:t>
            </a:r>
            <a:r>
              <a:rPr lang="en-US" dirty="0">
                <a:solidFill>
                  <a:srgbClr val="2F2B20"/>
                </a:solidFill>
                <a:latin typeface="Calibri" pitchFamily="34" charset="0"/>
              </a:rPr>
              <a:t>is provided by the electron - optical-phonon interaction.</a:t>
            </a:r>
            <a:endParaRPr lang="nl-NL" dirty="0">
              <a:solidFill>
                <a:srgbClr val="2F2B20"/>
              </a:solidFill>
              <a:latin typeface="Calibri" pitchFamily="34" charset="0"/>
            </a:endParaRPr>
          </a:p>
        </p:txBody>
      </p:sp>
      <p:sp>
        <p:nvSpPr>
          <p:cNvPr id="3" name="Slide Number Placeholder 2"/>
          <p:cNvSpPr>
            <a:spLocks noGrp="1"/>
          </p:cNvSpPr>
          <p:nvPr>
            <p:ph type="sldNum" sz="quarter" idx="12"/>
          </p:nvPr>
        </p:nvSpPr>
        <p:spPr/>
        <p:txBody>
          <a:bodyPr/>
          <a:lstStyle/>
          <a:p>
            <a:fld id="{D437FC66-1B82-45E9-9FA4-D8862687C5D9}" type="slidenum">
              <a:rPr lang="en-US" smtClean="0"/>
              <a:t>12</a:t>
            </a:fld>
            <a:endParaRPr lang="en-US"/>
          </a:p>
        </p:txBody>
      </p:sp>
      <p:sp>
        <p:nvSpPr>
          <p:cNvPr id="4" name="Date Placeholder 3"/>
          <p:cNvSpPr>
            <a:spLocks noGrp="1"/>
          </p:cNvSpPr>
          <p:nvPr>
            <p:ph type="dt" sz="half" idx="10"/>
          </p:nvPr>
        </p:nvSpPr>
        <p:spPr/>
        <p:txBody>
          <a:bodyPr/>
          <a:lstStyle/>
          <a:p>
            <a:fld id="{E6B46094-A5F3-41CA-BF5E-53F977A703CE}" type="datetime10">
              <a:rPr lang="en-US" smtClean="0"/>
              <a:t>18:01</a:t>
            </a:fld>
            <a:endParaRPr lang="en-US" dirty="0"/>
          </a:p>
        </p:txBody>
      </p:sp>
    </p:spTree>
    <p:extLst>
      <p:ext uri="{BB962C8B-B14F-4D97-AF65-F5344CB8AC3E}">
        <p14:creationId xmlns:p14="http://schemas.microsoft.com/office/powerpoint/2010/main" val="4180383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564" y="2024844"/>
            <a:ext cx="7884876" cy="2232248"/>
          </a:xfrm>
        </p:spPr>
        <p:txBody>
          <a:bodyPr>
            <a:noAutofit/>
          </a:bodyPr>
          <a:lstStyle/>
          <a:p>
            <a:r>
              <a:rPr lang="en-US" sz="3200" b="1" dirty="0" smtClean="0">
                <a:solidFill>
                  <a:schemeClr val="tx1"/>
                </a:solidFill>
              </a:rPr>
              <a:t>Appendices</a:t>
            </a:r>
            <a:endParaRPr lang="en-US" sz="3200" b="1" dirty="0">
              <a:solidFill>
                <a:schemeClr val="tx1"/>
              </a:solidFill>
            </a:endParaRPr>
          </a:p>
        </p:txBody>
      </p:sp>
      <p:sp>
        <p:nvSpPr>
          <p:cNvPr id="4" name="Slide Number Placeholder 3"/>
          <p:cNvSpPr>
            <a:spLocks noGrp="1"/>
          </p:cNvSpPr>
          <p:nvPr>
            <p:ph type="sldNum" sz="quarter" idx="12"/>
          </p:nvPr>
        </p:nvSpPr>
        <p:spPr/>
        <p:txBody>
          <a:bodyPr/>
          <a:lstStyle/>
          <a:p>
            <a:fld id="{D437FC66-1B82-45E9-9FA4-D8862687C5D9}" type="slidenum">
              <a:rPr lang="en-US" smtClean="0"/>
              <a:t>13</a:t>
            </a:fld>
            <a:endParaRPr lang="en-US"/>
          </a:p>
        </p:txBody>
      </p:sp>
      <p:sp>
        <p:nvSpPr>
          <p:cNvPr id="5" name="Date Placeholder 4"/>
          <p:cNvSpPr>
            <a:spLocks noGrp="1"/>
          </p:cNvSpPr>
          <p:nvPr>
            <p:ph type="dt" sz="half" idx="10"/>
          </p:nvPr>
        </p:nvSpPr>
        <p:spPr/>
        <p:txBody>
          <a:bodyPr/>
          <a:lstStyle/>
          <a:p>
            <a:fld id="{111BA5D1-9094-4AAD-A2F1-8C2AAA198180}" type="datetime10">
              <a:rPr lang="en-US" smtClean="0"/>
              <a:t>18:01</a:t>
            </a:fld>
            <a:endParaRPr lang="en-US" dirty="0"/>
          </a:p>
        </p:txBody>
      </p:sp>
    </p:spTree>
    <p:extLst>
      <p:ext uri="{BB962C8B-B14F-4D97-AF65-F5344CB8AC3E}">
        <p14:creationId xmlns:p14="http://schemas.microsoft.com/office/powerpoint/2010/main" val="3249737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7544" y="0"/>
            <a:ext cx="8193596" cy="728700"/>
          </a:xfrm>
        </p:spPr>
        <p:txBody>
          <a:bodyPr/>
          <a:lstStyle/>
          <a:p>
            <a:r>
              <a:rPr lang="en-US" dirty="0">
                <a:solidFill>
                  <a:srgbClr val="7D002E"/>
                </a:solidFill>
                <a:latin typeface="Calibri" pitchFamily="34" charset="0"/>
              </a:rPr>
              <a:t>Electron-phonon mechanism for superconductivity</a:t>
            </a:r>
            <a:endParaRPr lang="en-US" baseline="30000" dirty="0" smtClean="0"/>
          </a:p>
        </p:txBody>
      </p:sp>
      <p:sp>
        <p:nvSpPr>
          <p:cNvPr id="5" name="TextBox 4"/>
          <p:cNvSpPr txBox="1"/>
          <p:nvPr/>
        </p:nvSpPr>
        <p:spPr>
          <a:xfrm>
            <a:off x="971600" y="1142739"/>
            <a:ext cx="7308812" cy="4770537"/>
          </a:xfrm>
          <a:prstGeom prst="rect">
            <a:avLst/>
          </a:prstGeom>
          <a:noFill/>
        </p:spPr>
        <p:txBody>
          <a:bodyPr wrap="square" rtlCol="0">
            <a:spAutoFit/>
          </a:bodyPr>
          <a:lstStyle/>
          <a:p>
            <a:pPr algn="just"/>
            <a:r>
              <a:rPr lang="en-US" sz="1600" dirty="0" smtClean="0">
                <a:latin typeface="+mn-lt"/>
              </a:rPr>
              <a:t>The </a:t>
            </a:r>
            <a:r>
              <a:rPr lang="en-US" sz="1600" dirty="0">
                <a:latin typeface="+mn-lt"/>
              </a:rPr>
              <a:t>effective interaction potential:</a:t>
            </a:r>
          </a:p>
          <a:p>
            <a:pPr algn="just"/>
            <a:endParaRPr lang="en-US" sz="1600" dirty="0">
              <a:latin typeface="+mn-lt"/>
            </a:endParaRPr>
          </a:p>
          <a:p>
            <a:pPr algn="just"/>
            <a:endParaRPr lang="en-US" sz="1600" dirty="0">
              <a:latin typeface="+mn-lt"/>
            </a:endParaRPr>
          </a:p>
          <a:p>
            <a:pPr algn="just"/>
            <a:endParaRPr lang="en-US" sz="1600" dirty="0" smtClean="0">
              <a:latin typeface="+mn-lt"/>
            </a:endParaRPr>
          </a:p>
          <a:p>
            <a:pPr algn="just"/>
            <a:endParaRPr lang="en-US" sz="1600" dirty="0">
              <a:latin typeface="+mn-lt"/>
            </a:endParaRPr>
          </a:p>
          <a:p>
            <a:pPr algn="just"/>
            <a:r>
              <a:rPr lang="en-US" sz="1600" dirty="0" smtClean="0">
                <a:latin typeface="+mn-lt"/>
              </a:rPr>
              <a:t>Screening is taken into account within </a:t>
            </a:r>
            <a:r>
              <a:rPr lang="en-US" sz="1600" dirty="0">
                <a:latin typeface="+mn-lt"/>
              </a:rPr>
              <a:t>RPA:</a:t>
            </a:r>
          </a:p>
          <a:p>
            <a:pPr algn="just"/>
            <a:endParaRPr lang="en-US" sz="1600" dirty="0">
              <a:latin typeface="+mn-lt"/>
            </a:endParaRPr>
          </a:p>
          <a:p>
            <a:pPr algn="just"/>
            <a:endParaRPr lang="en-US" sz="1600" dirty="0">
              <a:latin typeface="+mn-lt"/>
            </a:endParaRPr>
          </a:p>
          <a:p>
            <a:pPr algn="just"/>
            <a:endParaRPr lang="en-US" sz="1600" dirty="0" smtClean="0">
              <a:latin typeface="+mn-lt"/>
            </a:endParaRPr>
          </a:p>
          <a:p>
            <a:pPr algn="just"/>
            <a:endParaRPr lang="en-US" sz="1600" dirty="0">
              <a:latin typeface="+mn-lt"/>
            </a:endParaRPr>
          </a:p>
          <a:p>
            <a:pPr algn="just"/>
            <a:endParaRPr lang="en-US" sz="1600" dirty="0" smtClean="0">
              <a:latin typeface="+mn-lt"/>
            </a:endParaRPr>
          </a:p>
          <a:p>
            <a:pPr algn="just"/>
            <a:r>
              <a:rPr lang="en-US" sz="1600" dirty="0" smtClean="0">
                <a:latin typeface="+mn-lt"/>
              </a:rPr>
              <a:t/>
            </a:r>
            <a:br>
              <a:rPr lang="en-US" sz="1600" dirty="0" smtClean="0">
                <a:latin typeface="+mn-lt"/>
              </a:rPr>
            </a:br>
            <a:r>
              <a:rPr lang="en-US" sz="1600" dirty="0" smtClean="0">
                <a:latin typeface="+mn-lt"/>
              </a:rPr>
              <a:t>The </a:t>
            </a:r>
            <a:r>
              <a:rPr lang="en-US" sz="1600" dirty="0">
                <a:latin typeface="+mn-lt"/>
              </a:rPr>
              <a:t>non-screened potential</a:t>
            </a:r>
          </a:p>
          <a:p>
            <a:pPr algn="just"/>
            <a:endParaRPr lang="en-US" sz="1600" dirty="0">
              <a:latin typeface="+mn-lt"/>
            </a:endParaRPr>
          </a:p>
          <a:p>
            <a:pPr algn="just"/>
            <a:endParaRPr lang="en-US" sz="1600" dirty="0">
              <a:latin typeface="+mn-lt"/>
            </a:endParaRPr>
          </a:p>
          <a:p>
            <a:pPr algn="just"/>
            <a:endParaRPr lang="en-US" sz="1600" dirty="0">
              <a:latin typeface="+mn-lt"/>
            </a:endParaRPr>
          </a:p>
          <a:p>
            <a:pPr algn="just"/>
            <a:endParaRPr lang="en-US" sz="1600" dirty="0" smtClean="0">
              <a:latin typeface="+mn-lt"/>
            </a:endParaRPr>
          </a:p>
          <a:p>
            <a:pPr algn="just"/>
            <a:endParaRPr lang="en-US" sz="1600" dirty="0">
              <a:latin typeface="+mn-lt"/>
            </a:endParaRPr>
          </a:p>
          <a:p>
            <a:pPr algn="just"/>
            <a:r>
              <a:rPr lang="en-US" sz="1600" dirty="0" smtClean="0">
                <a:latin typeface="+mn-lt"/>
              </a:rPr>
              <a:t>The </a:t>
            </a:r>
            <a:r>
              <a:rPr lang="en-US" sz="1600" dirty="0">
                <a:latin typeface="+mn-lt"/>
              </a:rPr>
              <a:t>acoustic-phonon contribution</a:t>
            </a:r>
            <a:r>
              <a:rPr lang="en-US" sz="1600" dirty="0" smtClean="0">
                <a:latin typeface="+mn-lt"/>
              </a:rPr>
              <a:t>:</a:t>
            </a:r>
            <a:endParaRPr lang="en-US" sz="1600" dirty="0">
              <a:latin typeface="+mn-lt"/>
            </a:endParaRPr>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964" y="1742904"/>
            <a:ext cx="3284220" cy="28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948" y="2885884"/>
            <a:ext cx="3444240" cy="57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5652" y="5481228"/>
            <a:ext cx="2994660" cy="5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707904" y="3888341"/>
            <a:ext cx="4788532" cy="1196843"/>
            <a:chOff x="2591780" y="3933056"/>
            <a:chExt cx="4788532" cy="1196843"/>
          </a:xfrm>
        </p:grpSpPr>
        <p:pic>
          <p:nvPicPr>
            <p:cNvPr id="1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1780" y="3979148"/>
              <a:ext cx="4008120" cy="6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73698" y="4545124"/>
              <a:ext cx="3806614" cy="584775"/>
            </a:xfrm>
            <a:prstGeom prst="rect">
              <a:avLst/>
            </a:prstGeom>
            <a:noFill/>
          </p:spPr>
          <p:txBody>
            <a:bodyPr wrap="square" rtlCol="0">
              <a:spAutoFit/>
            </a:bodyPr>
            <a:lstStyle/>
            <a:p>
              <a:r>
                <a:rPr lang="en-US" sz="1600" i="1" dirty="0" smtClean="0">
                  <a:solidFill>
                    <a:srgbClr val="00B050"/>
                  </a:solidFill>
                  <a:latin typeface="Calibri" pitchFamily="34" charset="0"/>
                  <a:cs typeface="Calibri" pitchFamily="34" charset="0"/>
                </a:rPr>
                <a:t>Coulomb</a:t>
              </a:r>
              <a:r>
                <a:rPr lang="en-US" sz="1600" i="1" dirty="0" smtClean="0">
                  <a:solidFill>
                    <a:schemeClr val="bg1"/>
                  </a:solidFill>
                  <a:latin typeface="Calibri" pitchFamily="34" charset="0"/>
                  <a:cs typeface="Calibri" pitchFamily="34" charset="0"/>
                </a:rPr>
                <a:t>             d              </a:t>
              </a:r>
              <a:r>
                <a:rPr lang="en-US" sz="1600" i="1" dirty="0" smtClean="0">
                  <a:solidFill>
                    <a:srgbClr val="FF0000"/>
                  </a:solidFill>
                  <a:latin typeface="Calibri" pitchFamily="34" charset="0"/>
                  <a:cs typeface="Calibri" pitchFamily="34" charset="0"/>
                </a:rPr>
                <a:t>Electron-phonon</a:t>
              </a:r>
            </a:p>
            <a:p>
              <a:r>
                <a:rPr lang="en-US" sz="1600" i="1" dirty="0" smtClean="0">
                  <a:solidFill>
                    <a:schemeClr val="bg1"/>
                  </a:solidFill>
                  <a:latin typeface="Calibri" pitchFamily="34" charset="0"/>
                  <a:cs typeface="Calibri" pitchFamily="34" charset="0"/>
                </a:rPr>
                <a:t>                    </a:t>
              </a:r>
              <a:r>
                <a:rPr lang="en-US" sz="1600" i="1" dirty="0" smtClean="0">
                  <a:latin typeface="Calibri" pitchFamily="34" charset="0"/>
                  <a:cs typeface="Calibri" pitchFamily="34" charset="0"/>
                </a:rPr>
                <a:t>matrix elements </a:t>
              </a:r>
              <a:endParaRPr lang="en-US" sz="1600" i="1" dirty="0">
                <a:latin typeface="Calibri" pitchFamily="34" charset="0"/>
                <a:cs typeface="Calibri" pitchFamily="34" charset="0"/>
              </a:endParaRPr>
            </a:p>
          </p:txBody>
        </p:sp>
        <p:sp>
          <p:nvSpPr>
            <p:cNvPr id="15" name="Oval 14"/>
            <p:cNvSpPr>
              <a:spLocks noChangeAspect="1"/>
            </p:cNvSpPr>
            <p:nvPr/>
          </p:nvSpPr>
          <p:spPr>
            <a:xfrm>
              <a:off x="3701181" y="3969059"/>
              <a:ext cx="546783" cy="533153"/>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832140" y="3933056"/>
              <a:ext cx="828092" cy="569157"/>
            </a:xfrm>
            <a:prstGeom prst="roundRect">
              <a:avLst>
                <a:gd name="adj" fmla="val 34340"/>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43508" y="6500373"/>
            <a:ext cx="6125548" cy="276999"/>
          </a:xfrm>
          <a:prstGeom prst="rect">
            <a:avLst/>
          </a:prstGeom>
          <a:noFill/>
        </p:spPr>
        <p:txBody>
          <a:bodyPr wrap="square" rtlCol="0">
            <a:spAutoFit/>
          </a:bodyPr>
          <a:lstStyle/>
          <a:p>
            <a:r>
              <a:rPr lang="en-US" sz="1200" dirty="0">
                <a:latin typeface="+mn-lt"/>
              </a:rPr>
              <a:t>S. N. </a:t>
            </a:r>
            <a:r>
              <a:rPr lang="en-US" sz="1200" dirty="0" err="1">
                <a:latin typeface="+mn-lt"/>
              </a:rPr>
              <a:t>Klimin</a:t>
            </a:r>
            <a:r>
              <a:rPr lang="en-US" sz="1200" dirty="0">
                <a:latin typeface="+mn-lt"/>
              </a:rPr>
              <a:t>, J. </a:t>
            </a:r>
            <a:r>
              <a:rPr lang="en-US" sz="1200" dirty="0" err="1">
                <a:latin typeface="+mn-lt"/>
              </a:rPr>
              <a:t>Tempere</a:t>
            </a:r>
            <a:r>
              <a:rPr lang="en-US" sz="1200" dirty="0">
                <a:latin typeface="+mn-lt"/>
              </a:rPr>
              <a:t>, J. T. </a:t>
            </a:r>
            <a:r>
              <a:rPr lang="en-US" sz="1200" dirty="0" err="1">
                <a:latin typeface="+mn-lt"/>
              </a:rPr>
              <a:t>Devreese</a:t>
            </a:r>
            <a:r>
              <a:rPr lang="en-US" sz="1200" dirty="0">
                <a:latin typeface="+mn-lt"/>
              </a:rPr>
              <a:t>, and D. van der </a:t>
            </a:r>
            <a:r>
              <a:rPr lang="en-US" sz="1200" dirty="0" err="1" smtClean="0">
                <a:latin typeface="+mn-lt"/>
              </a:rPr>
              <a:t>Marel</a:t>
            </a:r>
            <a:r>
              <a:rPr lang="en-US" sz="1200" dirty="0" smtClean="0">
                <a:latin typeface="+mn-lt"/>
              </a:rPr>
              <a:t>, Phys</a:t>
            </a:r>
            <a:r>
              <a:rPr lang="en-US" sz="1200" dirty="0">
                <a:latin typeface="+mn-lt"/>
              </a:rPr>
              <a:t>. Rev. B </a:t>
            </a:r>
            <a:r>
              <a:rPr lang="en-US" sz="1200" b="1" dirty="0">
                <a:latin typeface="+mn-lt"/>
              </a:rPr>
              <a:t>89</a:t>
            </a:r>
            <a:r>
              <a:rPr lang="en-US" sz="1200" dirty="0">
                <a:latin typeface="+mn-lt"/>
              </a:rPr>
              <a:t>, 184514 </a:t>
            </a:r>
            <a:r>
              <a:rPr lang="en-US" sz="1200" dirty="0" smtClean="0">
                <a:latin typeface="+mn-lt"/>
              </a:rPr>
              <a:t>(2014)</a:t>
            </a:r>
            <a:endParaRPr lang="en-US" sz="1200" dirty="0">
              <a:latin typeface="+mn-lt"/>
            </a:endParaRPr>
          </a:p>
        </p:txBody>
      </p:sp>
      <p:cxnSp>
        <p:nvCxnSpPr>
          <p:cNvPr id="18" name="Straight Connector 17"/>
          <p:cNvCxnSpPr/>
          <p:nvPr/>
        </p:nvCxnSpPr>
        <p:spPr>
          <a:xfrm>
            <a:off x="35496" y="6417332"/>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437FC66-1B82-45E9-9FA4-D8862687C5D9}" type="slidenum">
              <a:rPr lang="en-US" smtClean="0"/>
              <a:t>14</a:t>
            </a:fld>
            <a:endParaRPr lang="en-US"/>
          </a:p>
        </p:txBody>
      </p:sp>
      <p:sp>
        <p:nvSpPr>
          <p:cNvPr id="4" name="Date Placeholder 3"/>
          <p:cNvSpPr>
            <a:spLocks noGrp="1"/>
          </p:cNvSpPr>
          <p:nvPr>
            <p:ph type="dt" sz="half" idx="10"/>
          </p:nvPr>
        </p:nvSpPr>
        <p:spPr/>
        <p:txBody>
          <a:bodyPr/>
          <a:lstStyle/>
          <a:p>
            <a:fld id="{37350AED-4879-4226-93A4-E49E6045569C}" type="datetime10">
              <a:rPr lang="en-US" smtClean="0"/>
              <a:t>18:01</a:t>
            </a:fld>
            <a:endParaRPr lang="en-US" dirty="0"/>
          </a:p>
        </p:txBody>
      </p:sp>
      <p:sp>
        <p:nvSpPr>
          <p:cNvPr id="19" name="TextBox 18"/>
          <p:cNvSpPr txBox="1"/>
          <p:nvPr/>
        </p:nvSpPr>
        <p:spPr>
          <a:xfrm>
            <a:off x="863588" y="647400"/>
            <a:ext cx="2839239" cy="369332"/>
          </a:xfrm>
          <a:prstGeom prst="rect">
            <a:avLst/>
          </a:prstGeom>
          <a:noFill/>
        </p:spPr>
        <p:txBody>
          <a:bodyPr wrap="none" rtlCol="0">
            <a:spAutoFit/>
          </a:bodyPr>
          <a:lstStyle/>
          <a:p>
            <a:r>
              <a:rPr lang="en-US" i="1" dirty="0" smtClean="0">
                <a:solidFill>
                  <a:schemeClr val="accent3">
                    <a:lumMod val="50000"/>
                  </a:schemeClr>
                </a:solidFill>
              </a:rPr>
              <a:t>Dielectric function method</a:t>
            </a:r>
            <a:endParaRPr lang="en-US" i="1" dirty="0">
              <a:solidFill>
                <a:schemeClr val="accent3">
                  <a:lumMod val="50000"/>
                </a:schemeClr>
              </a:solidFill>
            </a:endParaRPr>
          </a:p>
        </p:txBody>
      </p:sp>
    </p:spTree>
    <p:extLst>
      <p:ext uri="{BB962C8B-B14F-4D97-AF65-F5344CB8AC3E}">
        <p14:creationId xmlns:p14="http://schemas.microsoft.com/office/powerpoint/2010/main" val="1406945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
            <a:ext cx="8229600" cy="729275"/>
          </a:xfrm>
        </p:spPr>
        <p:txBody>
          <a:bodyPr/>
          <a:lstStyle/>
          <a:p>
            <a:r>
              <a:rPr lang="en-US" dirty="0">
                <a:solidFill>
                  <a:srgbClr val="7D002E"/>
                </a:solidFill>
                <a:latin typeface="Calibri" pitchFamily="34" charset="0"/>
              </a:rPr>
              <a:t>Electron-phonon mechanism for superconductivity</a:t>
            </a:r>
            <a:endParaRPr lang="en-US" baseline="30000" dirty="0" smtClean="0"/>
          </a:p>
        </p:txBody>
      </p:sp>
      <p:sp>
        <p:nvSpPr>
          <p:cNvPr id="3" name="Slide Number Placeholder 2"/>
          <p:cNvSpPr>
            <a:spLocks noGrp="1"/>
          </p:cNvSpPr>
          <p:nvPr>
            <p:ph type="sldNum" sz="quarter" idx="12"/>
          </p:nvPr>
        </p:nvSpPr>
        <p:spPr/>
        <p:txBody>
          <a:bodyPr/>
          <a:lstStyle/>
          <a:p>
            <a:fld id="{D437FC66-1B82-45E9-9FA4-D8862687C5D9}" type="slidenum">
              <a:rPr lang="en-US" smtClean="0"/>
              <a:t>15</a:t>
            </a:fld>
            <a:endParaRPr lang="en-US"/>
          </a:p>
        </p:txBody>
      </p:sp>
      <p:sp>
        <p:nvSpPr>
          <p:cNvPr id="4" name="Date Placeholder 3"/>
          <p:cNvSpPr>
            <a:spLocks noGrp="1"/>
          </p:cNvSpPr>
          <p:nvPr>
            <p:ph type="dt" sz="half" idx="10"/>
          </p:nvPr>
        </p:nvSpPr>
        <p:spPr/>
        <p:txBody>
          <a:bodyPr/>
          <a:lstStyle/>
          <a:p>
            <a:fld id="{B9A5DA58-A5EC-49CA-8362-EEF0BA1F8E70}" type="datetime10">
              <a:rPr lang="en-US" smtClean="0"/>
              <a:t>18:01</a:t>
            </a:fld>
            <a:endParaRPr lang="en-US" dirty="0"/>
          </a:p>
        </p:txBody>
      </p:sp>
      <p:sp>
        <p:nvSpPr>
          <p:cNvPr id="2" name="TextBox 1"/>
          <p:cNvSpPr txBox="1"/>
          <p:nvPr/>
        </p:nvSpPr>
        <p:spPr>
          <a:xfrm>
            <a:off x="287524" y="647400"/>
            <a:ext cx="2839239" cy="369332"/>
          </a:xfrm>
          <a:prstGeom prst="rect">
            <a:avLst/>
          </a:prstGeom>
          <a:noFill/>
        </p:spPr>
        <p:txBody>
          <a:bodyPr wrap="none" rtlCol="0">
            <a:spAutoFit/>
          </a:bodyPr>
          <a:lstStyle/>
          <a:p>
            <a:r>
              <a:rPr lang="en-US" i="1" dirty="0" smtClean="0">
                <a:solidFill>
                  <a:schemeClr val="accent3">
                    <a:lumMod val="50000"/>
                  </a:schemeClr>
                </a:solidFill>
              </a:rPr>
              <a:t>Dielectric function method</a:t>
            </a:r>
            <a:endParaRPr lang="en-US" i="1" dirty="0">
              <a:solidFill>
                <a:schemeClr val="accent3">
                  <a:lumMod val="50000"/>
                </a:schemeClr>
              </a:solidFill>
            </a:endParaRPr>
          </a:p>
        </p:txBody>
      </p:sp>
      <p:sp>
        <p:nvSpPr>
          <p:cNvPr id="12" name="TextBox 11"/>
          <p:cNvSpPr txBox="1"/>
          <p:nvPr/>
        </p:nvSpPr>
        <p:spPr>
          <a:xfrm>
            <a:off x="239757" y="1016732"/>
            <a:ext cx="8316924" cy="4278094"/>
          </a:xfrm>
          <a:prstGeom prst="rect">
            <a:avLst/>
          </a:prstGeom>
          <a:noFill/>
        </p:spPr>
        <p:txBody>
          <a:bodyPr wrap="square" rtlCol="0">
            <a:spAutoFit/>
          </a:bodyPr>
          <a:lstStyle/>
          <a:p>
            <a:pPr lvl="0" algn="just"/>
            <a:r>
              <a:rPr lang="en-US" sz="1600" dirty="0">
                <a:solidFill>
                  <a:prstClr val="black"/>
                </a:solidFill>
                <a:latin typeface="Calibri"/>
              </a:rPr>
              <a:t>For polar crystals with sufficiently high optical-phonon frequencies and/or low carrier densities, the conditions for the </a:t>
            </a:r>
            <a:r>
              <a:rPr lang="en-US" sz="1600" dirty="0" err="1">
                <a:solidFill>
                  <a:prstClr val="black"/>
                </a:solidFill>
                <a:latin typeface="Calibri"/>
              </a:rPr>
              <a:t>Migdal</a:t>
            </a:r>
            <a:r>
              <a:rPr lang="en-US" sz="1600" dirty="0">
                <a:solidFill>
                  <a:prstClr val="black"/>
                </a:solidFill>
                <a:latin typeface="Calibri"/>
              </a:rPr>
              <a:t> theorem are not fulfilled. </a:t>
            </a:r>
          </a:p>
          <a:p>
            <a:pPr lvl="0" algn="just"/>
            <a:r>
              <a:rPr lang="en-US" sz="1600" dirty="0">
                <a:solidFill>
                  <a:prstClr val="black"/>
                </a:solidFill>
                <a:latin typeface="Calibri"/>
              </a:rPr>
              <a:t>There are extensions beyond the </a:t>
            </a:r>
            <a:r>
              <a:rPr lang="en-US" sz="1600" dirty="0" err="1">
                <a:solidFill>
                  <a:prstClr val="black"/>
                </a:solidFill>
                <a:latin typeface="Calibri"/>
              </a:rPr>
              <a:t>Migdal-Eilashberg</a:t>
            </a:r>
            <a:r>
              <a:rPr lang="en-US" sz="1600" dirty="0">
                <a:solidFill>
                  <a:prstClr val="black"/>
                </a:solidFill>
                <a:latin typeface="Calibri"/>
              </a:rPr>
              <a:t> approach, e. g. </a:t>
            </a:r>
            <a:r>
              <a:rPr lang="en-US" sz="1600" baseline="30000" dirty="0">
                <a:solidFill>
                  <a:prstClr val="black"/>
                </a:solidFill>
                <a:latin typeface="Calibri"/>
              </a:rPr>
              <a:t>1-5</a:t>
            </a:r>
            <a:r>
              <a:rPr lang="en-US" sz="1600" dirty="0">
                <a:solidFill>
                  <a:prstClr val="black"/>
                </a:solidFill>
                <a:latin typeface="Calibri"/>
              </a:rPr>
              <a:t>.</a:t>
            </a:r>
          </a:p>
          <a:p>
            <a:pPr lvl="0" algn="just"/>
            <a:r>
              <a:rPr lang="en-US" sz="1600" dirty="0">
                <a:solidFill>
                  <a:prstClr val="black"/>
                </a:solidFill>
                <a:latin typeface="Calibri"/>
              </a:rPr>
              <a:t>We use the dielectric function method </a:t>
            </a:r>
            <a:r>
              <a:rPr lang="en-US" sz="1600" baseline="30000" dirty="0">
                <a:solidFill>
                  <a:prstClr val="black"/>
                </a:solidFill>
                <a:latin typeface="Calibri"/>
              </a:rPr>
              <a:t>4-6</a:t>
            </a:r>
            <a:r>
              <a:rPr lang="en-US" sz="1600" dirty="0">
                <a:solidFill>
                  <a:prstClr val="black"/>
                </a:solidFill>
                <a:latin typeface="Calibri"/>
              </a:rPr>
              <a:t> valid far beyond the adiabatic case.</a:t>
            </a:r>
          </a:p>
          <a:p>
            <a:pPr lvl="0" algn="just"/>
            <a:endParaRPr lang="en-US" sz="1600" dirty="0">
              <a:solidFill>
                <a:prstClr val="black"/>
              </a:solidFill>
              <a:latin typeface="Calibri"/>
            </a:endParaRPr>
          </a:p>
          <a:p>
            <a:pPr lvl="0" algn="just"/>
            <a:r>
              <a:rPr lang="en-US" sz="1600" dirty="0">
                <a:solidFill>
                  <a:prstClr val="black"/>
                </a:solidFill>
                <a:latin typeface="Calibri"/>
              </a:rPr>
              <a:t>The gap equation</a:t>
            </a: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r>
              <a:rPr lang="en-US" sz="1600" dirty="0">
                <a:solidFill>
                  <a:prstClr val="black"/>
                </a:solidFill>
                <a:latin typeface="Calibri"/>
              </a:rPr>
              <a:t>contains the kernel function:</a:t>
            </a: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endParaRPr lang="en-US" sz="1600" dirty="0">
              <a:solidFill>
                <a:prstClr val="black"/>
              </a:solidFill>
              <a:latin typeface="Calibri"/>
            </a:endParaRPr>
          </a:p>
          <a:p>
            <a:pPr lvl="0" algn="just"/>
            <a:r>
              <a:rPr lang="en-US" sz="1600" dirty="0">
                <a:solidFill>
                  <a:prstClr val="black"/>
                </a:solidFill>
                <a:latin typeface="Calibri"/>
              </a:rPr>
              <a:t/>
            </a:r>
            <a:br>
              <a:rPr lang="en-US" sz="1600" dirty="0">
                <a:solidFill>
                  <a:prstClr val="black"/>
                </a:solidFill>
                <a:latin typeface="Calibri"/>
              </a:rPr>
            </a:br>
            <a:r>
              <a:rPr lang="en-US" sz="1600" dirty="0">
                <a:solidFill>
                  <a:prstClr val="black"/>
                </a:solidFill>
                <a:latin typeface="Calibri"/>
              </a:rPr>
              <a:t>with</a:t>
            </a:r>
          </a:p>
        </p:txBody>
      </p:sp>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2564904"/>
            <a:ext cx="4769358" cy="69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7684" y="3933056"/>
            <a:ext cx="5678805" cy="65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3628" y="4905164"/>
            <a:ext cx="6705600" cy="36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35496" y="5661248"/>
            <a:ext cx="81361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9982" y="5697252"/>
            <a:ext cx="8556474" cy="1200329"/>
          </a:xfrm>
          <a:prstGeom prst="rect">
            <a:avLst/>
          </a:prstGeom>
          <a:noFill/>
        </p:spPr>
        <p:txBody>
          <a:bodyPr wrap="square" rtlCol="0">
            <a:spAutoFit/>
          </a:bodyPr>
          <a:lstStyle/>
          <a:p>
            <a:pPr marL="93663" indent="-93663"/>
            <a:r>
              <a:rPr lang="en-US" sz="1200" baseline="30000" dirty="0" smtClean="0">
                <a:latin typeface="+mn-lt"/>
              </a:rPr>
              <a:t>1 </a:t>
            </a:r>
            <a:r>
              <a:rPr lang="en-US" sz="1200" dirty="0" smtClean="0">
                <a:latin typeface="+mn-lt"/>
              </a:rPr>
              <a:t>C</a:t>
            </a:r>
            <a:r>
              <a:rPr lang="en-US" sz="1200" dirty="0">
                <a:latin typeface="+mn-lt"/>
              </a:rPr>
              <a:t>. </a:t>
            </a:r>
            <a:r>
              <a:rPr lang="en-US" sz="1200" dirty="0" err="1">
                <a:latin typeface="+mn-lt"/>
              </a:rPr>
              <a:t>Grimaldi</a:t>
            </a:r>
            <a:r>
              <a:rPr lang="en-US" sz="1200" dirty="0">
                <a:latin typeface="+mn-lt"/>
              </a:rPr>
              <a:t>, L. </a:t>
            </a:r>
            <a:r>
              <a:rPr lang="en-US" sz="1200" dirty="0" err="1">
                <a:latin typeface="+mn-lt"/>
              </a:rPr>
              <a:t>Pietronero</a:t>
            </a:r>
            <a:r>
              <a:rPr lang="en-US" sz="1200" dirty="0">
                <a:latin typeface="+mn-lt"/>
              </a:rPr>
              <a:t> and S. </a:t>
            </a:r>
            <a:r>
              <a:rPr lang="en-US" sz="1200" dirty="0" err="1">
                <a:latin typeface="+mn-lt"/>
              </a:rPr>
              <a:t>Strässler</a:t>
            </a:r>
            <a:r>
              <a:rPr lang="en-US" sz="1200" dirty="0">
                <a:latin typeface="+mn-lt"/>
              </a:rPr>
              <a:t>, Phys. Rev. </a:t>
            </a:r>
            <a:r>
              <a:rPr lang="en-US" sz="1200" dirty="0" err="1">
                <a:latin typeface="+mn-lt"/>
              </a:rPr>
              <a:t>Lett</a:t>
            </a:r>
            <a:r>
              <a:rPr lang="en-US" sz="1200" dirty="0">
                <a:latin typeface="+mn-lt"/>
              </a:rPr>
              <a:t>. </a:t>
            </a:r>
            <a:r>
              <a:rPr lang="en-US" sz="1200" b="1" dirty="0">
                <a:latin typeface="+mn-lt"/>
              </a:rPr>
              <a:t>75</a:t>
            </a:r>
            <a:r>
              <a:rPr lang="en-US" sz="1200" dirty="0">
                <a:latin typeface="+mn-lt"/>
              </a:rPr>
              <a:t>, 1158 (1995</a:t>
            </a:r>
            <a:r>
              <a:rPr lang="en-US" sz="1200" dirty="0" smtClean="0">
                <a:latin typeface="+mn-lt"/>
              </a:rPr>
              <a:t>); </a:t>
            </a:r>
            <a:r>
              <a:rPr lang="en-US" sz="1200" dirty="0">
                <a:latin typeface="+mn-lt"/>
              </a:rPr>
              <a:t>Phys. Rev. B </a:t>
            </a:r>
            <a:r>
              <a:rPr lang="en-US" sz="1200" b="1" dirty="0">
                <a:latin typeface="+mn-lt"/>
              </a:rPr>
              <a:t>52</a:t>
            </a:r>
            <a:r>
              <a:rPr lang="en-US" sz="1200" dirty="0">
                <a:latin typeface="+mn-lt"/>
              </a:rPr>
              <a:t>, 10516 (1995</a:t>
            </a:r>
            <a:r>
              <a:rPr lang="en-US" sz="1200" dirty="0" smtClean="0">
                <a:latin typeface="+mn-lt"/>
              </a:rPr>
              <a:t>); </a:t>
            </a:r>
            <a:r>
              <a:rPr lang="en-US" sz="1200" b="1" dirty="0" smtClean="0">
                <a:latin typeface="+mn-lt"/>
              </a:rPr>
              <a:t>52</a:t>
            </a:r>
            <a:r>
              <a:rPr lang="en-US" sz="1200" dirty="0">
                <a:latin typeface="+mn-lt"/>
              </a:rPr>
              <a:t>, 10530 (1995</a:t>
            </a:r>
            <a:r>
              <a:rPr lang="en-US" sz="1200" dirty="0" smtClean="0">
                <a:latin typeface="+mn-lt"/>
              </a:rPr>
              <a:t>).</a:t>
            </a:r>
          </a:p>
          <a:p>
            <a:pPr marL="93663" indent="-93663"/>
            <a:r>
              <a:rPr lang="en-US" sz="1200" baseline="30000" dirty="0" smtClean="0">
                <a:latin typeface="+mn-lt"/>
              </a:rPr>
              <a:t>2 </a:t>
            </a:r>
            <a:r>
              <a:rPr lang="en-US" sz="1200" dirty="0" smtClean="0">
                <a:latin typeface="+mn-lt"/>
              </a:rPr>
              <a:t>D</a:t>
            </a:r>
            <a:r>
              <a:rPr lang="en-US" sz="1200" dirty="0">
                <a:latin typeface="+mn-lt"/>
              </a:rPr>
              <a:t>. A. </a:t>
            </a:r>
            <a:r>
              <a:rPr lang="en-US" sz="1200" dirty="0" err="1">
                <a:latin typeface="+mn-lt"/>
              </a:rPr>
              <a:t>Kirzhnits</a:t>
            </a:r>
            <a:r>
              <a:rPr lang="en-US" sz="1200" dirty="0">
                <a:latin typeface="+mn-lt"/>
              </a:rPr>
              <a:t>, E. G. </a:t>
            </a:r>
            <a:r>
              <a:rPr lang="en-US" sz="1200" dirty="0" err="1">
                <a:latin typeface="+mn-lt"/>
              </a:rPr>
              <a:t>Maksimov</a:t>
            </a:r>
            <a:r>
              <a:rPr lang="en-US" sz="1200" dirty="0">
                <a:latin typeface="+mn-lt"/>
              </a:rPr>
              <a:t> and D. I. </a:t>
            </a:r>
            <a:r>
              <a:rPr lang="en-US" sz="1200" dirty="0" err="1">
                <a:latin typeface="+mn-lt"/>
              </a:rPr>
              <a:t>Khomskii</a:t>
            </a:r>
            <a:r>
              <a:rPr lang="en-US" sz="1200" dirty="0">
                <a:latin typeface="+mn-lt"/>
              </a:rPr>
              <a:t>, J. Low Temp. Phys. </a:t>
            </a:r>
            <a:r>
              <a:rPr lang="en-US" sz="1200" b="1" dirty="0">
                <a:latin typeface="+mn-lt"/>
              </a:rPr>
              <a:t>10</a:t>
            </a:r>
            <a:r>
              <a:rPr lang="en-US" sz="1200" dirty="0">
                <a:latin typeface="+mn-lt"/>
              </a:rPr>
              <a:t>, 79 (1973</a:t>
            </a:r>
            <a:r>
              <a:rPr lang="en-US" sz="1200" dirty="0" smtClean="0">
                <a:latin typeface="+mn-lt"/>
              </a:rPr>
              <a:t>).</a:t>
            </a:r>
          </a:p>
          <a:p>
            <a:pPr marL="93663" indent="-93663"/>
            <a:r>
              <a:rPr lang="en-US" sz="1200" baseline="30000" dirty="0" smtClean="0">
                <a:latin typeface="+mn-lt"/>
              </a:rPr>
              <a:t>3 </a:t>
            </a:r>
            <a:r>
              <a:rPr lang="en-US" sz="1200" dirty="0">
                <a:latin typeface="+mn-lt"/>
              </a:rPr>
              <a:t>Y. Takada, J. Phys. Soc. </a:t>
            </a:r>
            <a:r>
              <a:rPr lang="en-US" sz="1200" dirty="0" err="1">
                <a:latin typeface="+mn-lt"/>
              </a:rPr>
              <a:t>Jpn</a:t>
            </a:r>
            <a:r>
              <a:rPr lang="en-US" sz="1200" dirty="0">
                <a:latin typeface="+mn-lt"/>
              </a:rPr>
              <a:t>. </a:t>
            </a:r>
            <a:r>
              <a:rPr lang="en-US" sz="1200" b="1" dirty="0">
                <a:latin typeface="+mn-lt"/>
              </a:rPr>
              <a:t>49</a:t>
            </a:r>
            <a:r>
              <a:rPr lang="en-US" sz="1200" dirty="0">
                <a:latin typeface="+mn-lt"/>
              </a:rPr>
              <a:t>, 1267 (1980</a:t>
            </a:r>
            <a:r>
              <a:rPr lang="en-US" sz="1200" dirty="0" smtClean="0">
                <a:latin typeface="+mn-lt"/>
              </a:rPr>
              <a:t>).</a:t>
            </a:r>
          </a:p>
          <a:p>
            <a:pPr marL="93663" indent="-93663"/>
            <a:r>
              <a:rPr lang="en-US" sz="1200" baseline="30000" dirty="0" smtClean="0">
                <a:latin typeface="+mn-lt"/>
              </a:rPr>
              <a:t>4 </a:t>
            </a:r>
            <a:r>
              <a:rPr lang="en-US" sz="1200" dirty="0" smtClean="0">
                <a:latin typeface="+mn-lt"/>
              </a:rPr>
              <a:t>S</a:t>
            </a:r>
            <a:r>
              <a:rPr lang="en-US" sz="1200" dirty="0">
                <a:latin typeface="+mn-lt"/>
              </a:rPr>
              <a:t>. N. </a:t>
            </a:r>
            <a:r>
              <a:rPr lang="en-US" sz="1200" dirty="0" err="1">
                <a:latin typeface="+mn-lt"/>
              </a:rPr>
              <a:t>Klimin</a:t>
            </a:r>
            <a:r>
              <a:rPr lang="en-US" sz="1200" dirty="0">
                <a:latin typeface="+mn-lt"/>
              </a:rPr>
              <a:t>, J. </a:t>
            </a:r>
            <a:r>
              <a:rPr lang="en-US" sz="1200" dirty="0" err="1">
                <a:latin typeface="+mn-lt"/>
              </a:rPr>
              <a:t>Tempere</a:t>
            </a:r>
            <a:r>
              <a:rPr lang="en-US" sz="1200" dirty="0">
                <a:latin typeface="+mn-lt"/>
              </a:rPr>
              <a:t>, J. T. </a:t>
            </a:r>
            <a:r>
              <a:rPr lang="en-US" sz="1200" dirty="0" err="1" smtClean="0">
                <a:latin typeface="+mn-lt"/>
              </a:rPr>
              <a:t>Devreese</a:t>
            </a:r>
            <a:r>
              <a:rPr lang="en-US" sz="1200" dirty="0">
                <a:latin typeface="+mn-lt"/>
              </a:rPr>
              <a:t>, and D. van der </a:t>
            </a:r>
            <a:r>
              <a:rPr lang="en-US" sz="1200" dirty="0" err="1" smtClean="0">
                <a:latin typeface="+mn-lt"/>
              </a:rPr>
              <a:t>Marel</a:t>
            </a:r>
            <a:r>
              <a:rPr lang="en-US" sz="1200" dirty="0" smtClean="0">
                <a:latin typeface="+mn-lt"/>
              </a:rPr>
              <a:t>, Phys</a:t>
            </a:r>
            <a:r>
              <a:rPr lang="en-US" sz="1200" dirty="0">
                <a:latin typeface="+mn-lt"/>
              </a:rPr>
              <a:t>. Rev. B </a:t>
            </a:r>
            <a:r>
              <a:rPr lang="en-US" sz="1200" b="1" dirty="0">
                <a:latin typeface="+mn-lt"/>
              </a:rPr>
              <a:t>89</a:t>
            </a:r>
            <a:r>
              <a:rPr lang="en-US" sz="1200" dirty="0">
                <a:latin typeface="+mn-lt"/>
              </a:rPr>
              <a:t>, 184514 </a:t>
            </a:r>
            <a:r>
              <a:rPr lang="en-US" sz="1200" dirty="0" smtClean="0">
                <a:latin typeface="+mn-lt"/>
              </a:rPr>
              <a:t>(2014)</a:t>
            </a:r>
          </a:p>
          <a:p>
            <a:pPr marL="93663" indent="-93663"/>
            <a:r>
              <a:rPr lang="en-US" sz="1200" baseline="30000" dirty="0" smtClean="0">
                <a:latin typeface="+mn-lt"/>
              </a:rPr>
              <a:t>5 </a:t>
            </a:r>
            <a:r>
              <a:rPr lang="en-US" sz="1200" dirty="0" smtClean="0">
                <a:latin typeface="+mn-lt"/>
              </a:rPr>
              <a:t>L. P. </a:t>
            </a:r>
            <a:r>
              <a:rPr lang="en-US" sz="1200" dirty="0" err="1" smtClean="0">
                <a:latin typeface="+mn-lt"/>
              </a:rPr>
              <a:t>Gor’kov</a:t>
            </a:r>
            <a:r>
              <a:rPr lang="en-US" sz="1200" dirty="0" smtClean="0">
                <a:latin typeface="+mn-lt"/>
              </a:rPr>
              <a:t>, arXiv:1508.00529 (2015); </a:t>
            </a:r>
            <a:r>
              <a:rPr lang="pt-BR" sz="1200" dirty="0">
                <a:latin typeface="+mn-lt"/>
              </a:rPr>
              <a:t>Phys. Rev. B </a:t>
            </a:r>
            <a:r>
              <a:rPr lang="pt-BR" sz="1200" b="1" dirty="0">
                <a:latin typeface="+mn-lt"/>
              </a:rPr>
              <a:t>93</a:t>
            </a:r>
            <a:r>
              <a:rPr lang="pt-BR" sz="1200" dirty="0">
                <a:latin typeface="+mn-lt"/>
              </a:rPr>
              <a:t>, 060507(R) (2016</a:t>
            </a:r>
            <a:r>
              <a:rPr lang="pt-BR" sz="1200" dirty="0" smtClean="0">
                <a:latin typeface="+mn-lt"/>
              </a:rPr>
              <a:t>).</a:t>
            </a:r>
          </a:p>
          <a:p>
            <a:pPr marL="93663" indent="-93663"/>
            <a:r>
              <a:rPr lang="en-US" sz="1200" baseline="30000" dirty="0">
                <a:latin typeface="+mn-lt"/>
              </a:rPr>
              <a:t>6 </a:t>
            </a:r>
            <a:r>
              <a:rPr lang="en-US" sz="1200" dirty="0">
                <a:latin typeface="+mn-lt"/>
              </a:rPr>
              <a:t>R. Akashi and R. </a:t>
            </a:r>
            <a:r>
              <a:rPr lang="en-US" sz="1200" dirty="0" err="1">
                <a:latin typeface="+mn-lt"/>
              </a:rPr>
              <a:t>Arita</a:t>
            </a:r>
            <a:r>
              <a:rPr lang="en-US" sz="1200" dirty="0">
                <a:latin typeface="+mn-lt"/>
              </a:rPr>
              <a:t>, Phys. Rev. Lett. </a:t>
            </a:r>
            <a:r>
              <a:rPr lang="en-US" sz="1200" b="1" dirty="0">
                <a:latin typeface="+mn-lt"/>
              </a:rPr>
              <a:t>111</a:t>
            </a:r>
            <a:r>
              <a:rPr lang="en-US" sz="1200" dirty="0">
                <a:latin typeface="+mn-lt"/>
              </a:rPr>
              <a:t>, 057006 (2013)</a:t>
            </a:r>
          </a:p>
        </p:txBody>
      </p:sp>
    </p:spTree>
    <p:extLst>
      <p:ext uri="{BB962C8B-B14F-4D97-AF65-F5344CB8AC3E}">
        <p14:creationId xmlns:p14="http://schemas.microsoft.com/office/powerpoint/2010/main" val="1910181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7748"/>
            <a:ext cx="8229600" cy="638944"/>
          </a:xfrm>
        </p:spPr>
        <p:txBody>
          <a:bodyPr/>
          <a:lstStyle/>
          <a:p>
            <a:r>
              <a:rPr lang="en-US" dirty="0" smtClean="0">
                <a:solidFill>
                  <a:srgbClr val="7D002E"/>
                </a:solidFill>
                <a:latin typeface="Calibri" pitchFamily="34" charset="0"/>
              </a:rPr>
              <a:t>Superconductivity in bulk strontium </a:t>
            </a:r>
            <a:r>
              <a:rPr lang="en-US" dirty="0" err="1" smtClean="0">
                <a:solidFill>
                  <a:srgbClr val="7D002E"/>
                </a:solidFill>
                <a:latin typeface="Calibri" pitchFamily="34" charset="0"/>
              </a:rPr>
              <a:t>titanate</a:t>
            </a:r>
            <a:endParaRPr lang="en-US" dirty="0" smtClean="0"/>
          </a:p>
        </p:txBody>
      </p:sp>
      <p:sp>
        <p:nvSpPr>
          <p:cNvPr id="7" name="Rectangle 6"/>
          <p:cNvSpPr/>
          <p:nvPr/>
        </p:nvSpPr>
        <p:spPr>
          <a:xfrm>
            <a:off x="35496" y="6279703"/>
            <a:ext cx="6682416" cy="461665"/>
          </a:xfrm>
          <a:prstGeom prst="rect">
            <a:avLst/>
          </a:prstGeom>
        </p:spPr>
        <p:txBody>
          <a:bodyPr wrap="square">
            <a:spAutoFit/>
          </a:bodyPr>
          <a:lstStyle/>
          <a:p>
            <a:r>
              <a:rPr lang="en-US" sz="1200" baseline="30000" dirty="0" smtClean="0">
                <a:solidFill>
                  <a:prstClr val="black"/>
                </a:solidFill>
                <a:latin typeface="Calibri"/>
              </a:rPr>
              <a:t>1</a:t>
            </a:r>
            <a:r>
              <a:rPr lang="en-US" sz="1200" dirty="0" smtClean="0">
                <a:solidFill>
                  <a:prstClr val="black"/>
                </a:solidFill>
                <a:latin typeface="Calibri"/>
              </a:rPr>
              <a:t> </a:t>
            </a:r>
            <a:r>
              <a:rPr lang="da-DK" sz="1200" dirty="0" smtClean="0">
                <a:solidFill>
                  <a:prstClr val="black"/>
                </a:solidFill>
                <a:latin typeface="Calibri"/>
              </a:rPr>
              <a:t>C</a:t>
            </a:r>
            <a:r>
              <a:rPr lang="da-DK" sz="1200" dirty="0">
                <a:solidFill>
                  <a:prstClr val="black"/>
                </a:solidFill>
                <a:latin typeface="Calibri"/>
              </a:rPr>
              <a:t>. S. </a:t>
            </a:r>
            <a:r>
              <a:rPr lang="da-DK" sz="1200" dirty="0" smtClean="0">
                <a:solidFill>
                  <a:prstClr val="black"/>
                </a:solidFill>
                <a:latin typeface="Calibri"/>
              </a:rPr>
              <a:t>Koonce </a:t>
            </a:r>
            <a:r>
              <a:rPr lang="da-DK" sz="1200" i="1" dirty="0" smtClean="0">
                <a:solidFill>
                  <a:prstClr val="black"/>
                </a:solidFill>
                <a:latin typeface="Calibri"/>
              </a:rPr>
              <a:t>et al</a:t>
            </a:r>
            <a:r>
              <a:rPr lang="da-DK" sz="1200" dirty="0" smtClean="0">
                <a:solidFill>
                  <a:prstClr val="black"/>
                </a:solidFill>
                <a:latin typeface="Calibri"/>
              </a:rPr>
              <a:t>., </a:t>
            </a:r>
            <a:r>
              <a:rPr lang="da-DK" sz="1200" dirty="0">
                <a:solidFill>
                  <a:prstClr val="black"/>
                </a:solidFill>
                <a:latin typeface="Calibri"/>
              </a:rPr>
              <a:t>Phys. Rev. </a:t>
            </a:r>
            <a:r>
              <a:rPr lang="da-DK" sz="1200" b="1" dirty="0">
                <a:solidFill>
                  <a:prstClr val="black"/>
                </a:solidFill>
                <a:latin typeface="Calibri"/>
              </a:rPr>
              <a:t>163</a:t>
            </a:r>
            <a:r>
              <a:rPr lang="da-DK" sz="1200" dirty="0">
                <a:solidFill>
                  <a:prstClr val="black"/>
                </a:solidFill>
                <a:latin typeface="Calibri"/>
              </a:rPr>
              <a:t>, 380 (1967). </a:t>
            </a:r>
            <a:endParaRPr lang="da-DK" sz="1200" dirty="0" smtClean="0">
              <a:solidFill>
                <a:prstClr val="black"/>
              </a:solidFill>
              <a:latin typeface="Calibri"/>
            </a:endParaRPr>
          </a:p>
          <a:p>
            <a:r>
              <a:rPr lang="da-DK" sz="1200" baseline="30000" dirty="0" smtClean="0">
                <a:solidFill>
                  <a:prstClr val="black"/>
                </a:solidFill>
                <a:latin typeface="Calibri"/>
              </a:rPr>
              <a:t>2 </a:t>
            </a:r>
            <a:r>
              <a:rPr lang="da-DK" sz="1200" dirty="0" smtClean="0">
                <a:solidFill>
                  <a:prstClr val="black"/>
                </a:solidFill>
                <a:latin typeface="Calibri"/>
              </a:rPr>
              <a:t>G</a:t>
            </a:r>
            <a:r>
              <a:rPr lang="da-DK" sz="1200" dirty="0">
                <a:solidFill>
                  <a:prstClr val="black"/>
                </a:solidFill>
                <a:latin typeface="Calibri"/>
              </a:rPr>
              <a:t>. </a:t>
            </a:r>
            <a:r>
              <a:rPr lang="da-DK" sz="1200" dirty="0" smtClean="0">
                <a:solidFill>
                  <a:prstClr val="black"/>
                </a:solidFill>
                <a:latin typeface="Calibri"/>
              </a:rPr>
              <a:t>Binnig </a:t>
            </a:r>
            <a:r>
              <a:rPr lang="da-DK" sz="1200" i="1" dirty="0" smtClean="0">
                <a:solidFill>
                  <a:prstClr val="black"/>
                </a:solidFill>
                <a:latin typeface="Calibri"/>
              </a:rPr>
              <a:t>et al</a:t>
            </a:r>
            <a:r>
              <a:rPr lang="da-DK" sz="1200" dirty="0" smtClean="0">
                <a:solidFill>
                  <a:prstClr val="black"/>
                </a:solidFill>
                <a:latin typeface="Calibri"/>
              </a:rPr>
              <a:t>., </a:t>
            </a:r>
            <a:r>
              <a:rPr lang="da-DK" sz="1200" dirty="0">
                <a:solidFill>
                  <a:prstClr val="black"/>
                </a:solidFill>
                <a:latin typeface="Calibri"/>
              </a:rPr>
              <a:t>Phys. Rev. Lett. </a:t>
            </a:r>
            <a:r>
              <a:rPr lang="da-DK" sz="1200" b="1" dirty="0">
                <a:solidFill>
                  <a:prstClr val="black"/>
                </a:solidFill>
                <a:latin typeface="Calibri"/>
              </a:rPr>
              <a:t>45</a:t>
            </a:r>
            <a:r>
              <a:rPr lang="da-DK" sz="1200" dirty="0">
                <a:solidFill>
                  <a:prstClr val="black"/>
                </a:solidFill>
                <a:latin typeface="Calibri"/>
              </a:rPr>
              <a:t>, 1352 (1980); </a:t>
            </a:r>
            <a:r>
              <a:rPr lang="da-DK" sz="1200" dirty="0" smtClean="0">
                <a:solidFill>
                  <a:prstClr val="black"/>
                </a:solidFill>
                <a:latin typeface="Calibri"/>
              </a:rPr>
              <a:t>A. </a:t>
            </a:r>
            <a:r>
              <a:rPr lang="da-DK" sz="1200" dirty="0">
                <a:solidFill>
                  <a:prstClr val="black"/>
                </a:solidFill>
                <a:latin typeface="Calibri"/>
              </a:rPr>
              <a:t>Baratoff and </a:t>
            </a:r>
            <a:r>
              <a:rPr lang="da-DK" sz="1200" dirty="0" smtClean="0">
                <a:solidFill>
                  <a:prstClr val="black"/>
                </a:solidFill>
                <a:latin typeface="Calibri"/>
              </a:rPr>
              <a:t>G. Binnig, Physica </a:t>
            </a:r>
            <a:r>
              <a:rPr lang="da-DK" sz="1200" dirty="0">
                <a:solidFill>
                  <a:prstClr val="black"/>
                </a:solidFill>
                <a:latin typeface="Calibri"/>
              </a:rPr>
              <a:t>B+C </a:t>
            </a:r>
            <a:r>
              <a:rPr lang="da-DK" sz="1200" b="1" dirty="0">
                <a:solidFill>
                  <a:prstClr val="black"/>
                </a:solidFill>
                <a:latin typeface="Calibri"/>
              </a:rPr>
              <a:t>108</a:t>
            </a:r>
            <a:r>
              <a:rPr lang="da-DK" sz="1200" dirty="0">
                <a:solidFill>
                  <a:prstClr val="black"/>
                </a:solidFill>
                <a:latin typeface="Calibri"/>
              </a:rPr>
              <a:t>, 1335 (1981</a:t>
            </a:r>
            <a:r>
              <a:rPr lang="da-DK" sz="1200" dirty="0" smtClean="0">
                <a:solidFill>
                  <a:prstClr val="black"/>
                </a:solidFill>
                <a:latin typeface="Calibri"/>
              </a:rPr>
              <a:t>).</a:t>
            </a:r>
            <a:endParaRPr lang="en-US" sz="1200" dirty="0">
              <a:solidFill>
                <a:prstClr val="black"/>
              </a:solidFill>
              <a:latin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40" y="2744924"/>
            <a:ext cx="4320480" cy="290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059" y="1991559"/>
            <a:ext cx="3605895" cy="39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5496" y="6207695"/>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9532" y="1008021"/>
            <a:ext cx="7618520" cy="584775"/>
          </a:xfrm>
          <a:prstGeom prst="rect">
            <a:avLst/>
          </a:prstGeom>
          <a:noFill/>
        </p:spPr>
        <p:txBody>
          <a:bodyPr wrap="square" rtlCol="0">
            <a:spAutoFit/>
          </a:bodyPr>
          <a:lstStyle/>
          <a:p>
            <a:r>
              <a:rPr lang="en-US" sz="1600" dirty="0" smtClean="0">
                <a:solidFill>
                  <a:prstClr val="black"/>
                </a:solidFill>
                <a:latin typeface="Calibri"/>
              </a:rPr>
              <a:t>Superconductivity occurs in strontium </a:t>
            </a:r>
            <a:r>
              <a:rPr lang="en-US" sz="1600" dirty="0" err="1" smtClean="0">
                <a:solidFill>
                  <a:prstClr val="black"/>
                </a:solidFill>
                <a:latin typeface="Calibri"/>
              </a:rPr>
              <a:t>titanate</a:t>
            </a:r>
            <a:r>
              <a:rPr lang="en-US" sz="1600" dirty="0" smtClean="0">
                <a:solidFill>
                  <a:prstClr val="black"/>
                </a:solidFill>
                <a:latin typeface="Calibri"/>
              </a:rPr>
              <a:t> at very low temperatures T &lt; 1 K</a:t>
            </a:r>
          </a:p>
          <a:p>
            <a:r>
              <a:rPr lang="en-US" sz="1600" dirty="0" smtClean="0">
                <a:solidFill>
                  <a:prstClr val="black"/>
                </a:solidFill>
                <a:latin typeface="Calibri"/>
              </a:rPr>
              <a:t>The critical temperature non-monotonically depends on the carrier density</a:t>
            </a:r>
            <a:endParaRPr lang="en-US" sz="1600" dirty="0">
              <a:solidFill>
                <a:prstClr val="black"/>
              </a:solidFill>
              <a:latin typeface="Calibri"/>
            </a:endParaRPr>
          </a:p>
        </p:txBody>
      </p:sp>
      <p:sp>
        <p:nvSpPr>
          <p:cNvPr id="13" name="TextBox 12"/>
          <p:cNvSpPr txBox="1"/>
          <p:nvPr/>
        </p:nvSpPr>
        <p:spPr>
          <a:xfrm>
            <a:off x="863588" y="2427274"/>
            <a:ext cx="1836204" cy="307777"/>
          </a:xfrm>
          <a:prstGeom prst="rect">
            <a:avLst/>
          </a:prstGeom>
          <a:noFill/>
        </p:spPr>
        <p:txBody>
          <a:bodyPr wrap="square" rtlCol="0">
            <a:spAutoFit/>
          </a:bodyPr>
          <a:lstStyle/>
          <a:p>
            <a:r>
              <a:rPr lang="en-US" sz="1400" dirty="0" err="1" smtClean="0">
                <a:solidFill>
                  <a:prstClr val="black"/>
                </a:solidFill>
                <a:latin typeface="Calibri"/>
              </a:rPr>
              <a:t>Koonce</a:t>
            </a:r>
            <a:r>
              <a:rPr lang="en-US" sz="1400" dirty="0" smtClean="0">
                <a:solidFill>
                  <a:prstClr val="black"/>
                </a:solidFill>
                <a:latin typeface="Calibri"/>
              </a:rPr>
              <a:t> </a:t>
            </a:r>
            <a:r>
              <a:rPr lang="en-US" sz="1400" i="1" dirty="0" smtClean="0">
                <a:solidFill>
                  <a:prstClr val="black"/>
                </a:solidFill>
                <a:latin typeface="Calibri"/>
              </a:rPr>
              <a:t>et al</a:t>
            </a:r>
            <a:r>
              <a:rPr lang="en-US" sz="1400" dirty="0" smtClean="0">
                <a:solidFill>
                  <a:prstClr val="black"/>
                </a:solidFill>
                <a:latin typeface="Calibri"/>
              </a:rPr>
              <a:t>., 1967</a:t>
            </a:r>
            <a:endParaRPr lang="en-US" sz="1400" dirty="0">
              <a:solidFill>
                <a:prstClr val="black"/>
              </a:solidFill>
              <a:latin typeface="Calibri"/>
            </a:endParaRPr>
          </a:p>
        </p:txBody>
      </p:sp>
      <p:sp>
        <p:nvSpPr>
          <p:cNvPr id="15" name="TextBox 14"/>
          <p:cNvSpPr txBox="1"/>
          <p:nvPr/>
        </p:nvSpPr>
        <p:spPr>
          <a:xfrm>
            <a:off x="5724128" y="1717067"/>
            <a:ext cx="1980220" cy="307777"/>
          </a:xfrm>
          <a:prstGeom prst="rect">
            <a:avLst/>
          </a:prstGeom>
          <a:noFill/>
        </p:spPr>
        <p:txBody>
          <a:bodyPr wrap="square" rtlCol="0">
            <a:spAutoFit/>
          </a:bodyPr>
          <a:lstStyle/>
          <a:p>
            <a:r>
              <a:rPr lang="en-US" sz="1400" dirty="0" err="1" smtClean="0">
                <a:solidFill>
                  <a:prstClr val="black"/>
                </a:solidFill>
                <a:latin typeface="Calibri"/>
              </a:rPr>
              <a:t>Baratov</a:t>
            </a:r>
            <a:r>
              <a:rPr lang="en-US" sz="1400" dirty="0" smtClean="0">
                <a:solidFill>
                  <a:prstClr val="black"/>
                </a:solidFill>
                <a:latin typeface="Calibri"/>
              </a:rPr>
              <a:t> &amp; Binnig, 1981</a:t>
            </a:r>
            <a:endParaRPr lang="en-US" sz="1400" dirty="0">
              <a:solidFill>
                <a:prstClr val="black"/>
              </a:solidFill>
              <a:latin typeface="Calibri"/>
            </a:endParaRPr>
          </a:p>
        </p:txBody>
      </p:sp>
      <p:sp>
        <p:nvSpPr>
          <p:cNvPr id="3" name="Slide Number Placeholder 2"/>
          <p:cNvSpPr>
            <a:spLocks noGrp="1"/>
          </p:cNvSpPr>
          <p:nvPr>
            <p:ph type="sldNum" sz="quarter" idx="12"/>
          </p:nvPr>
        </p:nvSpPr>
        <p:spPr/>
        <p:txBody>
          <a:bodyPr/>
          <a:lstStyle/>
          <a:p>
            <a:fld id="{D437FC66-1B82-45E9-9FA4-D8862687C5D9}" type="slidenum">
              <a:rPr lang="en-US" smtClean="0">
                <a:solidFill>
                  <a:prstClr val="black">
                    <a:tint val="75000"/>
                  </a:prstClr>
                </a:solidFill>
              </a:rPr>
              <a:pPr/>
              <a:t>16</a:t>
            </a:fld>
            <a:endParaRPr lang="en-US">
              <a:solidFill>
                <a:prstClr val="black">
                  <a:tint val="75000"/>
                </a:prstClr>
              </a:solidFill>
            </a:endParaRPr>
          </a:p>
        </p:txBody>
      </p:sp>
      <p:sp>
        <p:nvSpPr>
          <p:cNvPr id="4" name="Date Placeholder 3"/>
          <p:cNvSpPr>
            <a:spLocks noGrp="1"/>
          </p:cNvSpPr>
          <p:nvPr>
            <p:ph type="dt" sz="half" idx="10"/>
          </p:nvPr>
        </p:nvSpPr>
        <p:spPr/>
        <p:txBody>
          <a:bodyPr/>
          <a:lstStyle/>
          <a:p>
            <a:fld id="{81B80FA6-1F4C-4A24-941D-4FC7794AC913}" type="datetime10">
              <a:rPr lang="en-US" smtClean="0">
                <a:solidFill>
                  <a:prstClr val="black">
                    <a:tint val="75000"/>
                  </a:prstClr>
                </a:solidFill>
              </a:rPr>
              <a:pPr/>
              <a:t>18:01</a:t>
            </a:fld>
            <a:endParaRPr lang="en-US" dirty="0">
              <a:solidFill>
                <a:prstClr val="black">
                  <a:tint val="75000"/>
                </a:prstClr>
              </a:solidFill>
            </a:endParaRPr>
          </a:p>
        </p:txBody>
      </p:sp>
    </p:spTree>
    <p:extLst>
      <p:ext uri="{BB962C8B-B14F-4D97-AF65-F5344CB8AC3E}">
        <p14:creationId xmlns:p14="http://schemas.microsoft.com/office/powerpoint/2010/main" val="253835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25760"/>
            <a:ext cx="8229600" cy="638944"/>
          </a:xfrm>
        </p:spPr>
        <p:txBody>
          <a:bodyPr/>
          <a:lstStyle/>
          <a:p>
            <a:r>
              <a:rPr lang="en-US" dirty="0" smtClean="0">
                <a:solidFill>
                  <a:srgbClr val="7D002E"/>
                </a:solidFill>
                <a:latin typeface="Calibri" pitchFamily="34" charset="0"/>
              </a:rPr>
              <a:t>Strontium </a:t>
            </a:r>
            <a:r>
              <a:rPr lang="en-US" dirty="0" err="1" smtClean="0">
                <a:solidFill>
                  <a:srgbClr val="7D002E"/>
                </a:solidFill>
                <a:latin typeface="Calibri" pitchFamily="34" charset="0"/>
              </a:rPr>
              <a:t>titanate</a:t>
            </a:r>
            <a:r>
              <a:rPr lang="en-US" dirty="0" smtClean="0">
                <a:solidFill>
                  <a:srgbClr val="7D002E"/>
                </a:solidFill>
                <a:latin typeface="Calibri" pitchFamily="34" charset="0"/>
              </a:rPr>
              <a:t>: why is it interesting?</a:t>
            </a:r>
            <a:endParaRPr lang="en-US" dirty="0" smtClean="0"/>
          </a:p>
        </p:txBody>
      </p:sp>
      <p:sp>
        <p:nvSpPr>
          <p:cNvPr id="7" name="Rectangle 6"/>
          <p:cNvSpPr/>
          <p:nvPr/>
        </p:nvSpPr>
        <p:spPr>
          <a:xfrm>
            <a:off x="35496" y="6356357"/>
            <a:ext cx="6682416" cy="307777"/>
          </a:xfrm>
          <a:prstGeom prst="rect">
            <a:avLst/>
          </a:prstGeom>
        </p:spPr>
        <p:txBody>
          <a:bodyPr wrap="square">
            <a:spAutoFit/>
          </a:bodyPr>
          <a:lstStyle/>
          <a:p>
            <a:r>
              <a:rPr lang="en-US" sz="1400" baseline="30000" dirty="0" smtClean="0">
                <a:latin typeface="+mn-lt"/>
              </a:rPr>
              <a:t>1</a:t>
            </a:r>
            <a:r>
              <a:rPr lang="en-US" sz="1400" dirty="0" smtClean="0">
                <a:latin typeface="+mn-lt"/>
              </a:rPr>
              <a:t> </a:t>
            </a:r>
            <a:r>
              <a:rPr lang="da-DK" sz="1400" dirty="0" smtClean="0">
                <a:latin typeface="+mn-lt"/>
              </a:rPr>
              <a:t>X. Lin et al., Phys</a:t>
            </a:r>
            <a:r>
              <a:rPr lang="da-DK" sz="1400" dirty="0">
                <a:latin typeface="+mn-lt"/>
              </a:rPr>
              <a:t>. Rev. X </a:t>
            </a:r>
            <a:r>
              <a:rPr lang="da-DK" sz="1400" b="1" dirty="0">
                <a:latin typeface="+mn-lt"/>
              </a:rPr>
              <a:t>3</a:t>
            </a:r>
            <a:r>
              <a:rPr lang="da-DK" sz="1400" dirty="0">
                <a:latin typeface="+mn-lt"/>
              </a:rPr>
              <a:t>, 021002 (2013</a:t>
            </a:r>
            <a:r>
              <a:rPr lang="da-DK" sz="1400" dirty="0" smtClean="0">
                <a:latin typeface="+mn-lt"/>
              </a:rPr>
              <a:t>)</a:t>
            </a:r>
            <a:endParaRPr lang="en-US" sz="1400" dirty="0">
              <a:latin typeface="+mn-lt"/>
            </a:endParaRPr>
          </a:p>
        </p:txBody>
      </p:sp>
      <p:cxnSp>
        <p:nvCxnSpPr>
          <p:cNvPr id="5" name="Straight Connector 4"/>
          <p:cNvCxnSpPr/>
          <p:nvPr/>
        </p:nvCxnSpPr>
        <p:spPr>
          <a:xfrm>
            <a:off x="35496" y="6284349"/>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79612" y="1390124"/>
            <a:ext cx="6984776" cy="369332"/>
          </a:xfrm>
          <a:prstGeom prst="rect">
            <a:avLst/>
          </a:prstGeom>
          <a:noFill/>
        </p:spPr>
        <p:txBody>
          <a:bodyPr wrap="square" rtlCol="0">
            <a:spAutoFit/>
          </a:bodyPr>
          <a:lstStyle/>
          <a:p>
            <a:r>
              <a:rPr lang="en-US" i="1" dirty="0" smtClean="0">
                <a:latin typeface="+mn-lt"/>
              </a:rPr>
              <a:t>Strontium </a:t>
            </a:r>
            <a:r>
              <a:rPr lang="en-US" i="1" dirty="0" err="1" smtClean="0">
                <a:latin typeface="+mn-lt"/>
              </a:rPr>
              <a:t>titanate</a:t>
            </a:r>
            <a:r>
              <a:rPr lang="en-US" i="1" dirty="0" smtClean="0">
                <a:latin typeface="+mn-lt"/>
              </a:rPr>
              <a:t> possesses  unique properties as a superconductor.</a:t>
            </a:r>
          </a:p>
        </p:txBody>
      </p:sp>
      <mc:AlternateContent xmlns:mc="http://schemas.openxmlformats.org/markup-compatibility/2006" xmlns:a14="http://schemas.microsoft.com/office/drawing/2010/main">
        <mc:Choice Requires="a14">
          <p:sp>
            <p:nvSpPr>
              <p:cNvPr id="2" name="TextBox 1"/>
              <p:cNvSpPr txBox="1"/>
              <p:nvPr/>
            </p:nvSpPr>
            <p:spPr>
              <a:xfrm>
                <a:off x="971600" y="2060848"/>
                <a:ext cx="7200800" cy="375487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exhibits superconductivity at very low </a:t>
                </a:r>
                <a:r>
                  <a:rPr lang="en-US" dirty="0" err="1" smtClean="0">
                    <a:latin typeface="+mn-lt"/>
                  </a:rPr>
                  <a:t>electrton</a:t>
                </a:r>
                <a:r>
                  <a:rPr lang="en-US" dirty="0" smtClean="0">
                    <a:latin typeface="+mn-lt"/>
                  </a:rPr>
                  <a:t> densities </a:t>
                </a:r>
                <a14:m>
                  <m:oMath xmlns:m="http://schemas.openxmlformats.org/officeDocument/2006/math">
                    <m:sSub>
                      <m:sSubPr>
                        <m:ctrlPr>
                          <a:rPr lang="en-US" i="1" smtClean="0">
                            <a:latin typeface="Cambria Math"/>
                          </a:rPr>
                        </m:ctrlPr>
                      </m:sSubPr>
                      <m:e>
                        <m:r>
                          <a:rPr lang="en-US" b="0" i="1" smtClean="0">
                            <a:latin typeface="Cambria Math"/>
                          </a:rPr>
                          <m:t>𝑛</m:t>
                        </m:r>
                      </m:e>
                      <m:sub>
                        <m:r>
                          <a:rPr lang="en-US" b="0" i="1" smtClean="0">
                            <a:latin typeface="Cambria Math"/>
                          </a:rPr>
                          <m:t>0</m:t>
                        </m:r>
                      </m:sub>
                    </m:sSub>
                    <m:r>
                      <a:rPr lang="en-US" i="1" smtClean="0">
                        <a:latin typeface="Cambria Math"/>
                        <a:ea typeface="Cambria Math"/>
                      </a:rPr>
                      <m:t>≈</m:t>
                    </m:r>
                    <m:r>
                      <a:rPr lang="en-US" b="0" i="1" smtClean="0">
                        <a:latin typeface="Cambria Math"/>
                        <a:ea typeface="Cambria Math"/>
                      </a:rPr>
                      <m:t>5.5×</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17</m:t>
                        </m:r>
                      </m:sup>
                    </m:sSup>
                    <m:sSup>
                      <m:sSupPr>
                        <m:ctrlPr>
                          <a:rPr lang="en-US" b="0" i="1" smtClean="0">
                            <a:latin typeface="Cambria Math"/>
                            <a:ea typeface="Cambria Math"/>
                          </a:rPr>
                        </m:ctrlPr>
                      </m:sSupPr>
                      <m:e>
                        <m:r>
                          <m:rPr>
                            <m:sty m:val="p"/>
                          </m:rPr>
                          <a:rPr lang="en-US" b="0" i="0" smtClean="0">
                            <a:latin typeface="Cambria Math"/>
                            <a:ea typeface="Cambria Math"/>
                          </a:rPr>
                          <m:t>cm</m:t>
                        </m:r>
                      </m:e>
                      <m:sup>
                        <m:r>
                          <a:rPr lang="en-US" b="0" i="1" smtClean="0">
                            <a:latin typeface="Cambria Math"/>
                            <a:ea typeface="Cambria Math"/>
                          </a:rPr>
                          <m:t>−3</m:t>
                        </m:r>
                      </m:sup>
                    </m:sSup>
                  </m:oMath>
                </a14:m>
                <a:r>
                  <a:rPr lang="en-US" dirty="0" smtClean="0">
                    <a:latin typeface="+mn-lt"/>
                  </a:rPr>
                  <a:t>. </a:t>
                </a:r>
                <a:br>
                  <a:rPr lang="en-US" dirty="0" smtClean="0">
                    <a:latin typeface="+mn-lt"/>
                  </a:rPr>
                </a:br>
                <a:r>
                  <a:rPr lang="en-US" dirty="0" smtClean="0">
                    <a:latin typeface="+mn-lt"/>
                  </a:rPr>
                  <a:t>It was called “the most dilute superconductor” [1].</a:t>
                </a:r>
              </a:p>
              <a:p>
                <a:pPr marL="285750" indent="-285750">
                  <a:spcAft>
                    <a:spcPts val="1200"/>
                  </a:spcAft>
                  <a:buFont typeface="Arial" panose="020B0604020202020204" pitchFamily="34" charset="0"/>
                  <a:buChar char="•"/>
                </a:pPr>
                <a:r>
                  <a:rPr lang="en-US" dirty="0" smtClean="0">
                    <a:latin typeface="+mn-lt"/>
                  </a:rPr>
                  <a:t>SrTiO</a:t>
                </a:r>
                <a:r>
                  <a:rPr lang="en-US" baseline="-25000" dirty="0" smtClean="0">
                    <a:latin typeface="+mn-lt"/>
                  </a:rPr>
                  <a:t>3</a:t>
                </a:r>
                <a:r>
                  <a:rPr lang="en-US" dirty="0" smtClean="0">
                    <a:latin typeface="+mn-lt"/>
                  </a:rPr>
                  <a:t> is a strongly polar crystal. The static dielectric constant of strontium </a:t>
                </a:r>
                <a:r>
                  <a:rPr lang="en-US" dirty="0" err="1" smtClean="0">
                    <a:latin typeface="+mn-lt"/>
                  </a:rPr>
                  <a:t>titanate</a:t>
                </a:r>
                <a:r>
                  <a:rPr lang="en-US" dirty="0" smtClean="0">
                    <a:latin typeface="+mn-lt"/>
                  </a:rPr>
                  <a:t> reaches </a:t>
                </a:r>
                <a14:m>
                  <m:oMath xmlns:m="http://schemas.openxmlformats.org/officeDocument/2006/math">
                    <m:sSub>
                      <m:sSubPr>
                        <m:ctrlPr>
                          <a:rPr lang="en-US" i="1" smtClean="0">
                            <a:latin typeface="Cambria Math"/>
                          </a:rPr>
                        </m:ctrlPr>
                      </m:sSubPr>
                      <m:e>
                        <m:r>
                          <a:rPr lang="en-US" i="1" smtClean="0">
                            <a:latin typeface="Cambria Math"/>
                            <a:ea typeface="Cambria Math"/>
                          </a:rPr>
                          <m:t>𝜀</m:t>
                        </m:r>
                      </m:e>
                      <m:sub>
                        <m:r>
                          <a:rPr lang="en-US" b="0" i="1" smtClean="0">
                            <a:latin typeface="Cambria Math"/>
                          </a:rPr>
                          <m:t>0</m:t>
                        </m:r>
                      </m:sub>
                    </m:sSub>
                    <m:r>
                      <a:rPr lang="en-US" i="1" smtClean="0">
                        <a:latin typeface="Cambria Math"/>
                        <a:ea typeface="Cambria Math"/>
                      </a:rPr>
                      <m:t>~</m:t>
                    </m:r>
                    <m:sSup>
                      <m:sSupPr>
                        <m:ctrlPr>
                          <a:rPr lang="en-US"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m:t>
                        </m:r>
                      </m:sup>
                    </m:sSup>
                  </m:oMath>
                </a14:m>
                <a:r>
                  <a:rPr lang="en-US" dirty="0" smtClean="0">
                    <a:latin typeface="+mn-lt"/>
                  </a:rPr>
                  <a:t> at helium temperatures.</a:t>
                </a:r>
              </a:p>
              <a:p>
                <a:pPr marL="285750" indent="-285750">
                  <a:spcAft>
                    <a:spcPts val="1200"/>
                  </a:spcAft>
                  <a:buFont typeface="Arial" panose="020B0604020202020204" pitchFamily="34" charset="0"/>
                  <a:buChar char="•"/>
                </a:pPr>
                <a:r>
                  <a:rPr lang="en-US" dirty="0">
                    <a:latin typeface="+mn-lt"/>
                  </a:rPr>
                  <a:t>SrTiO</a:t>
                </a:r>
                <a:r>
                  <a:rPr lang="en-US" baseline="-25000" dirty="0">
                    <a:latin typeface="+mn-lt"/>
                  </a:rPr>
                  <a:t>3</a:t>
                </a:r>
                <a:r>
                  <a:rPr lang="en-US" dirty="0">
                    <a:latin typeface="+mn-lt"/>
                  </a:rPr>
                  <a:t> exhibits </a:t>
                </a:r>
                <a:r>
                  <a:rPr lang="en-US" dirty="0" smtClean="0">
                    <a:latin typeface="+mn-lt"/>
                  </a:rPr>
                  <a:t>an </a:t>
                </a:r>
                <a:r>
                  <a:rPr lang="en-US" dirty="0">
                    <a:latin typeface="+mn-lt"/>
                  </a:rPr>
                  <a:t>interesting spectrum of intrinsic properties, such as ferroelectricity, magnetism, </a:t>
                </a:r>
                <a:r>
                  <a:rPr lang="en-US" dirty="0" smtClean="0">
                    <a:latin typeface="+mn-lt"/>
                  </a:rPr>
                  <a:t>superconductivity.</a:t>
                </a:r>
              </a:p>
              <a:p>
                <a:pPr marL="285750" indent="-285750">
                  <a:spcAft>
                    <a:spcPts val="1200"/>
                  </a:spcAft>
                  <a:buFont typeface="Arial" panose="020B0604020202020204" pitchFamily="34" charset="0"/>
                  <a:buChar char="•"/>
                </a:pPr>
                <a:r>
                  <a:rPr lang="en-US" dirty="0">
                    <a:latin typeface="+mn-lt"/>
                  </a:rPr>
                  <a:t>At </a:t>
                </a:r>
                <a:r>
                  <a:rPr lang="en-US" dirty="0" smtClean="0">
                    <a:latin typeface="+mn-lt"/>
                  </a:rPr>
                  <a:t>a LaAlO</a:t>
                </a:r>
                <a:r>
                  <a:rPr lang="en-US" baseline="-25000" dirty="0" smtClean="0">
                    <a:latin typeface="+mn-lt"/>
                  </a:rPr>
                  <a:t>3</a:t>
                </a:r>
                <a:r>
                  <a:rPr lang="en-US" dirty="0" smtClean="0">
                    <a:latin typeface="+mn-lt"/>
                  </a:rPr>
                  <a:t>-SrTiO</a:t>
                </a:r>
                <a:r>
                  <a:rPr lang="en-US" baseline="-25000" dirty="0" smtClean="0">
                    <a:latin typeface="+mn-lt"/>
                  </a:rPr>
                  <a:t>3</a:t>
                </a:r>
                <a:r>
                  <a:rPr lang="en-US" dirty="0" smtClean="0">
                    <a:latin typeface="+mn-lt"/>
                  </a:rPr>
                  <a:t> interfaces, the electrons </a:t>
                </a:r>
                <a:r>
                  <a:rPr lang="en-US" dirty="0">
                    <a:latin typeface="+mn-lt"/>
                  </a:rPr>
                  <a:t>form a </a:t>
                </a:r>
                <a:r>
                  <a:rPr lang="en-US" dirty="0" smtClean="0">
                    <a:latin typeface="+mn-lt"/>
                  </a:rPr>
                  <a:t>highly conducting gas which exhibits </a:t>
                </a:r>
                <a:r>
                  <a:rPr lang="en-US" dirty="0">
                    <a:latin typeface="+mn-lt"/>
                  </a:rPr>
                  <a:t>two-dimensional </a:t>
                </a:r>
                <a:r>
                  <a:rPr lang="en-US" dirty="0" smtClean="0">
                    <a:latin typeface="+mn-lt"/>
                  </a:rPr>
                  <a:t>ferromagnetism </a:t>
                </a:r>
                <a:r>
                  <a:rPr lang="en-US" dirty="0">
                    <a:latin typeface="+mn-lt"/>
                  </a:rPr>
                  <a:t>and </a:t>
                </a:r>
                <a:r>
                  <a:rPr lang="en-US" dirty="0" smtClean="0">
                    <a:latin typeface="+mn-lt"/>
                  </a:rPr>
                  <a:t>superconductivity.</a:t>
                </a:r>
              </a:p>
              <a:p>
                <a:pPr marL="285750" indent="-285750">
                  <a:spcAft>
                    <a:spcPts val="1200"/>
                  </a:spcAft>
                  <a:buFont typeface="Arial" panose="020B0604020202020204" pitchFamily="34" charset="0"/>
                  <a:buChar char="•"/>
                </a:pPr>
                <a:r>
                  <a:rPr lang="en-US" dirty="0" smtClean="0">
                    <a:latin typeface="+mn-lt"/>
                  </a:rPr>
                  <a:t>The electron-phonon interaction with LO phonons is the most likely candidate to provide superconductivity </a:t>
                </a:r>
                <a:r>
                  <a:rPr lang="en-US" dirty="0">
                    <a:latin typeface="+mn-lt"/>
                  </a:rPr>
                  <a:t>in strontium </a:t>
                </a:r>
                <a:r>
                  <a:rPr lang="en-US" dirty="0" err="1" smtClean="0">
                    <a:latin typeface="+mn-lt"/>
                  </a:rPr>
                  <a:t>titanate</a:t>
                </a:r>
                <a:r>
                  <a:rPr lang="en-US" dirty="0" smtClean="0">
                    <a:latin typeface="+mn-lt"/>
                  </a:rPr>
                  <a:t>. </a:t>
                </a:r>
                <a:endParaRPr lang="en-US"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71600" y="2060848"/>
                <a:ext cx="7200800" cy="3754874"/>
              </a:xfrm>
              <a:prstGeom prst="rect">
                <a:avLst/>
              </a:prstGeom>
              <a:blipFill rotWithShape="1">
                <a:blip r:embed="rId3"/>
                <a:stretch>
                  <a:fillRect l="-508" t="-812" r="-846" b="-16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437FC66-1B82-45E9-9FA4-D8862687C5D9}" type="slidenum">
              <a:rPr lang="en-US" smtClean="0"/>
              <a:t>17</a:t>
            </a:fld>
            <a:endParaRPr lang="en-US"/>
          </a:p>
        </p:txBody>
      </p:sp>
      <p:sp>
        <p:nvSpPr>
          <p:cNvPr id="8" name="Date Placeholder 7"/>
          <p:cNvSpPr>
            <a:spLocks noGrp="1"/>
          </p:cNvSpPr>
          <p:nvPr>
            <p:ph type="dt" sz="half" idx="10"/>
          </p:nvPr>
        </p:nvSpPr>
        <p:spPr/>
        <p:txBody>
          <a:bodyPr/>
          <a:lstStyle/>
          <a:p>
            <a:fld id="{FDD25564-1CD5-47C1-A695-AC247E7E3755}" type="datetime10">
              <a:rPr lang="en-US" smtClean="0"/>
              <a:t>18:01</a:t>
            </a:fld>
            <a:endParaRPr lang="en-US" dirty="0"/>
          </a:p>
        </p:txBody>
      </p:sp>
    </p:spTree>
    <p:extLst>
      <p:ext uri="{BB962C8B-B14F-4D97-AF65-F5344CB8AC3E}">
        <p14:creationId xmlns:p14="http://schemas.microsoft.com/office/powerpoint/2010/main" val="4183972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4"/>
            <a:ext cx="8229600" cy="720080"/>
          </a:xfrm>
        </p:spPr>
        <p:txBody>
          <a:bodyPr/>
          <a:lstStyle/>
          <a:p>
            <a:r>
              <a:rPr lang="en-US" dirty="0" smtClean="0">
                <a:solidFill>
                  <a:srgbClr val="7D002E"/>
                </a:solidFill>
                <a:latin typeface="Calibri" pitchFamily="34" charset="0"/>
              </a:rPr>
              <a:t>Interface superconductivity</a:t>
            </a:r>
            <a:endParaRPr lang="en-US"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0116" y="1196752"/>
            <a:ext cx="5346180" cy="36724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188" y="5761709"/>
            <a:ext cx="7383132" cy="1015663"/>
          </a:xfrm>
          <a:prstGeom prst="rect">
            <a:avLst/>
          </a:prstGeom>
          <a:noFill/>
        </p:spPr>
        <p:txBody>
          <a:bodyPr wrap="square" rtlCol="0">
            <a:spAutoFit/>
          </a:bodyPr>
          <a:lstStyle/>
          <a:p>
            <a:r>
              <a:rPr lang="en-US" sz="1200" dirty="0" smtClean="0">
                <a:latin typeface="+mn-lt"/>
              </a:rPr>
              <a:t>1. N</a:t>
            </a:r>
            <a:r>
              <a:rPr lang="en-US" sz="1200" dirty="0">
                <a:latin typeface="+mn-lt"/>
              </a:rPr>
              <a:t>. </a:t>
            </a:r>
            <a:r>
              <a:rPr lang="en-US" sz="1200" dirty="0" err="1">
                <a:latin typeface="+mn-lt"/>
              </a:rPr>
              <a:t>Reyren</a:t>
            </a:r>
            <a:r>
              <a:rPr lang="en-US" sz="1200" dirty="0">
                <a:latin typeface="+mn-lt"/>
              </a:rPr>
              <a:t>, S. Thiel, A. D. </a:t>
            </a:r>
            <a:r>
              <a:rPr lang="en-US" sz="1200" dirty="0" err="1">
                <a:latin typeface="+mn-lt"/>
              </a:rPr>
              <a:t>Caviglia</a:t>
            </a:r>
            <a:r>
              <a:rPr lang="en-US" sz="1200" dirty="0">
                <a:latin typeface="+mn-lt"/>
              </a:rPr>
              <a:t>, L. F. </a:t>
            </a:r>
            <a:r>
              <a:rPr lang="en-US" sz="1200" dirty="0" err="1">
                <a:latin typeface="+mn-lt"/>
              </a:rPr>
              <a:t>Kourkoutis</a:t>
            </a:r>
            <a:r>
              <a:rPr lang="en-US" sz="1200" dirty="0">
                <a:latin typeface="+mn-lt"/>
              </a:rPr>
              <a:t>, G. </a:t>
            </a:r>
            <a:r>
              <a:rPr lang="en-US" sz="1200" dirty="0" err="1">
                <a:latin typeface="+mn-lt"/>
              </a:rPr>
              <a:t>Hammerl</a:t>
            </a:r>
            <a:r>
              <a:rPr lang="en-US" sz="1200" dirty="0">
                <a:latin typeface="+mn-lt"/>
              </a:rPr>
              <a:t>, C. Richter, C. W. Schneider, T. Kopp, A.-S. </a:t>
            </a:r>
            <a:r>
              <a:rPr lang="en-US" sz="1200" dirty="0" err="1">
                <a:latin typeface="+mn-lt"/>
              </a:rPr>
              <a:t>Ruetschi</a:t>
            </a:r>
            <a:r>
              <a:rPr lang="en-US" sz="1200" dirty="0">
                <a:latin typeface="+mn-lt"/>
              </a:rPr>
              <a:t>, D. </a:t>
            </a:r>
            <a:r>
              <a:rPr lang="en-US" sz="1200" dirty="0" err="1">
                <a:latin typeface="+mn-lt"/>
              </a:rPr>
              <a:t>Jaccard</a:t>
            </a:r>
            <a:r>
              <a:rPr lang="en-US" sz="1200" dirty="0">
                <a:latin typeface="+mn-lt"/>
              </a:rPr>
              <a:t>, M. </a:t>
            </a:r>
            <a:r>
              <a:rPr lang="en-US" sz="1200" dirty="0" err="1">
                <a:latin typeface="+mn-lt"/>
              </a:rPr>
              <a:t>Gabay</a:t>
            </a:r>
            <a:r>
              <a:rPr lang="en-US" sz="1200" dirty="0">
                <a:latin typeface="+mn-lt"/>
              </a:rPr>
              <a:t>, D. A. Muller, J.-M. </a:t>
            </a:r>
            <a:r>
              <a:rPr lang="en-US" sz="1200" dirty="0" err="1">
                <a:latin typeface="+mn-lt"/>
              </a:rPr>
              <a:t>Triscone</a:t>
            </a:r>
            <a:r>
              <a:rPr lang="en-US" sz="1200" dirty="0">
                <a:latin typeface="+mn-lt"/>
              </a:rPr>
              <a:t>, and J. </a:t>
            </a:r>
            <a:r>
              <a:rPr lang="en-US" sz="1200" dirty="0" err="1">
                <a:latin typeface="+mn-lt"/>
              </a:rPr>
              <a:t>Mannhart</a:t>
            </a:r>
            <a:r>
              <a:rPr lang="en-US" sz="1200" dirty="0">
                <a:latin typeface="+mn-lt"/>
              </a:rPr>
              <a:t>, Science </a:t>
            </a:r>
            <a:r>
              <a:rPr lang="en-US" sz="1200" b="1" dirty="0">
                <a:latin typeface="+mn-lt"/>
              </a:rPr>
              <a:t>317</a:t>
            </a:r>
            <a:r>
              <a:rPr lang="en-US" sz="1200" dirty="0">
                <a:latin typeface="+mn-lt"/>
              </a:rPr>
              <a:t>, 1196 (2007</a:t>
            </a:r>
            <a:r>
              <a:rPr lang="en-US" sz="1200" dirty="0" smtClean="0">
                <a:latin typeface="+mn-lt"/>
              </a:rPr>
              <a:t>).</a:t>
            </a:r>
          </a:p>
          <a:p>
            <a:pPr lvl="0"/>
            <a:r>
              <a:rPr lang="en-US" sz="1200" dirty="0" smtClean="0">
                <a:solidFill>
                  <a:prstClr val="black"/>
                </a:solidFill>
                <a:latin typeface="Calibri"/>
              </a:rPr>
              <a:t>2. BKT in superconductors: B</a:t>
            </a:r>
            <a:r>
              <a:rPr lang="en-US" sz="1200" dirty="0">
                <a:solidFill>
                  <a:prstClr val="black"/>
                </a:solidFill>
                <a:latin typeface="Calibri"/>
              </a:rPr>
              <a:t>. I. </a:t>
            </a:r>
            <a:r>
              <a:rPr lang="en-US" sz="1200" dirty="0" err="1">
                <a:solidFill>
                  <a:prstClr val="black"/>
                </a:solidFill>
                <a:latin typeface="Calibri"/>
              </a:rPr>
              <a:t>Halperin</a:t>
            </a:r>
            <a:r>
              <a:rPr lang="en-US" sz="1200" dirty="0">
                <a:solidFill>
                  <a:prstClr val="black"/>
                </a:solidFill>
                <a:latin typeface="Calibri"/>
              </a:rPr>
              <a:t> and D. R. Nelson, J. Low Temp. Phys. </a:t>
            </a:r>
            <a:r>
              <a:rPr lang="en-US" sz="1200" b="1" dirty="0">
                <a:solidFill>
                  <a:prstClr val="black"/>
                </a:solidFill>
                <a:latin typeface="Calibri"/>
              </a:rPr>
              <a:t>36</a:t>
            </a:r>
            <a:r>
              <a:rPr lang="en-US" sz="1200" dirty="0">
                <a:solidFill>
                  <a:prstClr val="black"/>
                </a:solidFill>
                <a:latin typeface="Calibri"/>
              </a:rPr>
              <a:t>, 599 (1979</a:t>
            </a:r>
            <a:r>
              <a:rPr lang="en-US" sz="1200" dirty="0" smtClean="0">
                <a:solidFill>
                  <a:prstClr val="black"/>
                </a:solidFill>
                <a:latin typeface="Calibri"/>
              </a:rPr>
              <a:t>)</a:t>
            </a:r>
          </a:p>
          <a:p>
            <a:pPr lvl="0"/>
            <a:r>
              <a:rPr lang="en-US" sz="1200" dirty="0">
                <a:solidFill>
                  <a:prstClr val="black"/>
                </a:solidFill>
                <a:latin typeface="Calibri"/>
              </a:rPr>
              <a:t>3. Q.-Y. </a:t>
            </a:r>
            <a:r>
              <a:rPr lang="en-US" sz="1200" dirty="0" smtClean="0">
                <a:solidFill>
                  <a:prstClr val="black"/>
                </a:solidFill>
                <a:latin typeface="Calibri"/>
              </a:rPr>
              <a:t>Wang et al., Chin</a:t>
            </a:r>
            <a:r>
              <a:rPr lang="en-US" sz="1200" dirty="0">
                <a:solidFill>
                  <a:prstClr val="black"/>
                </a:solidFill>
                <a:latin typeface="Calibri"/>
              </a:rPr>
              <a:t>. Phys. </a:t>
            </a:r>
            <a:r>
              <a:rPr lang="en-US" sz="1200" dirty="0" err="1">
                <a:solidFill>
                  <a:prstClr val="black"/>
                </a:solidFill>
                <a:latin typeface="Calibri"/>
              </a:rPr>
              <a:t>Lett</a:t>
            </a:r>
            <a:r>
              <a:rPr lang="en-US" sz="1200" dirty="0">
                <a:solidFill>
                  <a:prstClr val="black"/>
                </a:solidFill>
                <a:latin typeface="Calibri"/>
              </a:rPr>
              <a:t>. </a:t>
            </a:r>
            <a:r>
              <a:rPr lang="en-US" sz="1200" b="1" dirty="0" smtClean="0">
                <a:solidFill>
                  <a:prstClr val="black"/>
                </a:solidFill>
                <a:latin typeface="Calibri"/>
              </a:rPr>
              <a:t>29</a:t>
            </a:r>
            <a:r>
              <a:rPr lang="en-US" sz="1200" dirty="0" smtClean="0">
                <a:solidFill>
                  <a:prstClr val="black"/>
                </a:solidFill>
                <a:latin typeface="Calibri"/>
              </a:rPr>
              <a:t>, 037402 (2012)</a:t>
            </a:r>
          </a:p>
          <a:p>
            <a:pPr lvl="0"/>
            <a:r>
              <a:rPr lang="en-US" sz="1200" dirty="0" smtClean="0">
                <a:solidFill>
                  <a:prstClr val="black"/>
                </a:solidFill>
                <a:latin typeface="Calibri"/>
              </a:rPr>
              <a:t>4. </a:t>
            </a:r>
            <a:r>
              <a:rPr lang="it-IT" sz="1200" dirty="0">
                <a:solidFill>
                  <a:prstClr val="black"/>
                </a:solidFill>
                <a:latin typeface="Calibri"/>
              </a:rPr>
              <a:t>S. Gariglio, M. Gabay, J. Mannhart, J.-M. Triscone, Physica C </a:t>
            </a:r>
            <a:r>
              <a:rPr lang="it-IT" sz="1200" b="1" dirty="0">
                <a:solidFill>
                  <a:prstClr val="black"/>
                </a:solidFill>
                <a:latin typeface="Calibri"/>
              </a:rPr>
              <a:t>514</a:t>
            </a:r>
            <a:r>
              <a:rPr lang="it-IT" sz="1200" dirty="0">
                <a:solidFill>
                  <a:prstClr val="black"/>
                </a:solidFill>
                <a:latin typeface="Calibri"/>
              </a:rPr>
              <a:t>, 189 (2015</a:t>
            </a:r>
            <a:r>
              <a:rPr lang="it-IT" sz="1200" dirty="0" smtClean="0">
                <a:solidFill>
                  <a:prstClr val="black"/>
                </a:solidFill>
                <a:latin typeface="Calibri"/>
              </a:rPr>
              <a:t>)</a:t>
            </a:r>
            <a:endParaRPr lang="it-IT" sz="1200" dirty="0">
              <a:solidFill>
                <a:prstClr val="black"/>
              </a:solidFill>
              <a:latin typeface="Calibri"/>
            </a:endParaRPr>
          </a:p>
        </p:txBody>
      </p:sp>
      <p:cxnSp>
        <p:nvCxnSpPr>
          <p:cNvPr id="7" name="Straight Connector 6"/>
          <p:cNvCxnSpPr/>
          <p:nvPr/>
        </p:nvCxnSpPr>
        <p:spPr>
          <a:xfrm>
            <a:off x="35496" y="5728610"/>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83668" y="800708"/>
            <a:ext cx="5976664" cy="338554"/>
          </a:xfrm>
          <a:prstGeom prst="rect">
            <a:avLst/>
          </a:prstGeom>
          <a:noFill/>
        </p:spPr>
        <p:txBody>
          <a:bodyPr wrap="square" rtlCol="0">
            <a:spAutoFit/>
          </a:bodyPr>
          <a:lstStyle/>
          <a:p>
            <a:pPr algn="ctr"/>
            <a:r>
              <a:rPr lang="en-US" sz="1600" dirty="0" smtClean="0">
                <a:latin typeface="+mn-lt"/>
              </a:rPr>
              <a:t>Superconductivity at the LaAlO</a:t>
            </a:r>
            <a:r>
              <a:rPr lang="en-US" sz="1600" baseline="-25000" dirty="0" smtClean="0">
                <a:latin typeface="+mn-lt"/>
              </a:rPr>
              <a:t>3</a:t>
            </a:r>
            <a:r>
              <a:rPr lang="en-US" sz="1600" dirty="0" smtClean="0">
                <a:latin typeface="+mn-lt"/>
              </a:rPr>
              <a:t>-SrTiO</a:t>
            </a:r>
            <a:r>
              <a:rPr lang="en-US" sz="1600" baseline="-25000" dirty="0" smtClean="0">
                <a:latin typeface="+mn-lt"/>
              </a:rPr>
              <a:t>3</a:t>
            </a:r>
            <a:r>
              <a:rPr lang="en-US" sz="1600" dirty="0" smtClean="0">
                <a:latin typeface="+mn-lt"/>
              </a:rPr>
              <a:t> interface (</a:t>
            </a:r>
            <a:r>
              <a:rPr lang="en-US" sz="1600" dirty="0" err="1" smtClean="0">
                <a:latin typeface="+mn-lt"/>
              </a:rPr>
              <a:t>Reyren</a:t>
            </a:r>
            <a:r>
              <a:rPr lang="en-US" sz="1600" dirty="0" smtClean="0">
                <a:latin typeface="+mn-lt"/>
              </a:rPr>
              <a:t> </a:t>
            </a:r>
            <a:r>
              <a:rPr lang="en-US" sz="1600" i="1" dirty="0" smtClean="0">
                <a:latin typeface="+mn-lt"/>
              </a:rPr>
              <a:t>et al</a:t>
            </a:r>
            <a:r>
              <a:rPr lang="en-US" sz="1600" dirty="0" smtClean="0">
                <a:latin typeface="+mn-lt"/>
              </a:rPr>
              <a:t>., 2007)</a:t>
            </a:r>
            <a:endParaRPr lang="en-US" sz="1600" dirty="0">
              <a:latin typeface="+mn-lt"/>
            </a:endParaRPr>
          </a:p>
        </p:txBody>
      </p:sp>
      <p:sp>
        <p:nvSpPr>
          <p:cNvPr id="5" name="Slide Number Placeholder 4"/>
          <p:cNvSpPr>
            <a:spLocks noGrp="1"/>
          </p:cNvSpPr>
          <p:nvPr>
            <p:ph type="sldNum" sz="quarter" idx="12"/>
          </p:nvPr>
        </p:nvSpPr>
        <p:spPr/>
        <p:txBody>
          <a:bodyPr/>
          <a:lstStyle/>
          <a:p>
            <a:fld id="{D437FC66-1B82-45E9-9FA4-D8862687C5D9}" type="slidenum">
              <a:rPr lang="en-US" smtClean="0"/>
              <a:t>18</a:t>
            </a:fld>
            <a:endParaRPr lang="en-US"/>
          </a:p>
        </p:txBody>
      </p:sp>
      <p:sp>
        <p:nvSpPr>
          <p:cNvPr id="6" name="Date Placeholder 5"/>
          <p:cNvSpPr>
            <a:spLocks noGrp="1"/>
          </p:cNvSpPr>
          <p:nvPr>
            <p:ph type="dt" sz="half" idx="10"/>
          </p:nvPr>
        </p:nvSpPr>
        <p:spPr/>
        <p:txBody>
          <a:bodyPr/>
          <a:lstStyle/>
          <a:p>
            <a:fld id="{5529C78D-7EBB-44A3-A948-11E14A0F43AA}" type="datetime10">
              <a:rPr lang="en-US" smtClean="0"/>
              <a:t>18:01</a:t>
            </a:fld>
            <a:endParaRPr lang="en-US" dirty="0"/>
          </a:p>
        </p:txBody>
      </p:sp>
      <p:sp>
        <p:nvSpPr>
          <p:cNvPr id="4" name="TextBox 3"/>
          <p:cNvSpPr txBox="1"/>
          <p:nvPr/>
        </p:nvSpPr>
        <p:spPr>
          <a:xfrm>
            <a:off x="2195736" y="5250686"/>
            <a:ext cx="4734526" cy="369332"/>
          </a:xfrm>
          <a:prstGeom prst="rect">
            <a:avLst/>
          </a:prstGeom>
          <a:noFill/>
        </p:spPr>
        <p:txBody>
          <a:bodyPr wrap="square" rtlCol="0">
            <a:spAutoFit/>
          </a:bodyPr>
          <a:lstStyle/>
          <a:p>
            <a:pPr algn="ctr"/>
            <a:r>
              <a:rPr lang="en-US" i="1" dirty="0" smtClean="0">
                <a:solidFill>
                  <a:srgbClr val="FF0000"/>
                </a:solidFill>
                <a:latin typeface="+mn-lt"/>
              </a:rPr>
              <a:t>Renewed interest to strontium </a:t>
            </a:r>
            <a:r>
              <a:rPr lang="en-US" i="1" dirty="0" err="1" smtClean="0">
                <a:solidFill>
                  <a:srgbClr val="FF0000"/>
                </a:solidFill>
                <a:latin typeface="+mn-lt"/>
              </a:rPr>
              <a:t>titanate</a:t>
            </a:r>
            <a:endParaRPr lang="en-US" i="1" dirty="0">
              <a:solidFill>
                <a:srgbClr val="FF0000"/>
              </a:solidFill>
              <a:latin typeface="+mn-lt"/>
            </a:endParaRPr>
          </a:p>
        </p:txBody>
      </p:sp>
      <p:sp>
        <p:nvSpPr>
          <p:cNvPr id="8" name="Down Arrow 7"/>
          <p:cNvSpPr/>
          <p:nvPr/>
        </p:nvSpPr>
        <p:spPr>
          <a:xfrm>
            <a:off x="4319972" y="4969343"/>
            <a:ext cx="468052" cy="259857"/>
          </a:xfrm>
          <a:prstGeom prst="downArrow">
            <a:avLst>
              <a:gd name="adj1" fmla="val 50000"/>
              <a:gd name="adj2" fmla="val 81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859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80629"/>
            <a:ext cx="8229600" cy="648072"/>
          </a:xfrm>
        </p:spPr>
        <p:txBody>
          <a:bodyPr/>
          <a:lstStyle/>
          <a:p>
            <a:r>
              <a:rPr lang="en-US" dirty="0" smtClean="0">
                <a:solidFill>
                  <a:srgbClr val="7D002E"/>
                </a:solidFill>
                <a:latin typeface="Calibri" pitchFamily="34" charset="0"/>
              </a:rPr>
              <a:t>SrTiO</a:t>
            </a:r>
            <a:r>
              <a:rPr lang="en-US" baseline="-25000" dirty="0" smtClean="0">
                <a:solidFill>
                  <a:srgbClr val="7D002E"/>
                </a:solidFill>
                <a:latin typeface="Calibri" pitchFamily="34" charset="0"/>
              </a:rPr>
              <a:t>3</a:t>
            </a:r>
            <a:r>
              <a:rPr lang="en-US" dirty="0" smtClean="0">
                <a:solidFill>
                  <a:srgbClr val="7D002E"/>
                </a:solidFill>
                <a:latin typeface="Calibri" pitchFamily="34" charset="0"/>
              </a:rPr>
              <a:t>: </a:t>
            </a:r>
            <a:r>
              <a:rPr lang="en-US" dirty="0">
                <a:solidFill>
                  <a:srgbClr val="7D002E"/>
                </a:solidFill>
                <a:latin typeface="Calibri" pitchFamily="34" charset="0"/>
              </a:rPr>
              <a:t>band structure</a:t>
            </a:r>
            <a:endParaRPr lang="en-US" baseline="300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00" y="460826"/>
            <a:ext cx="3789398" cy="500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7215" y="855865"/>
            <a:ext cx="3648475" cy="384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85"/>
          <p:cNvSpPr txBox="1">
            <a:spLocks noChangeArrowheads="1"/>
          </p:cNvSpPr>
          <p:nvPr/>
        </p:nvSpPr>
        <p:spPr bwMode="auto">
          <a:xfrm>
            <a:off x="4687215" y="5386177"/>
            <a:ext cx="4224550" cy="747897"/>
          </a:xfrm>
          <a:prstGeom prst="rect">
            <a:avLst/>
          </a:prstGeom>
          <a:noFill/>
          <a:ln w="9525">
            <a:noFill/>
            <a:miter lim="800000"/>
            <a:headEnd/>
            <a:tailEnd/>
          </a:ln>
        </p:spPr>
        <p:txBody>
          <a:bodyPr wrap="square" lIns="274320" tIns="9144" rIns="274320" bIns="0">
            <a:spAutoFit/>
          </a:bodyPr>
          <a:lstStyle/>
          <a:p>
            <a:pPr algn="just"/>
            <a:r>
              <a:rPr lang="en-US" sz="1600" dirty="0">
                <a:solidFill>
                  <a:prstClr val="black"/>
                </a:solidFill>
                <a:latin typeface="Calibri" pitchFamily="34" charset="0"/>
              </a:rPr>
              <a:t>Fermi surface of the </a:t>
            </a:r>
            <a:r>
              <a:rPr lang="en-US" sz="1600" dirty="0" smtClean="0">
                <a:solidFill>
                  <a:prstClr val="black"/>
                </a:solidFill>
                <a:latin typeface="Calibri" pitchFamily="34" charset="0"/>
              </a:rPr>
              <a:t>cubic </a:t>
            </a:r>
            <a:r>
              <a:rPr lang="en-US" sz="1600" dirty="0">
                <a:solidFill>
                  <a:prstClr val="black"/>
                </a:solidFill>
                <a:latin typeface="Calibri" pitchFamily="34" charset="0"/>
              </a:rPr>
              <a:t>phase at 2% doping, showing the large anisotropy of the </a:t>
            </a:r>
            <a:r>
              <a:rPr lang="en-US" sz="1600" dirty="0" smtClean="0">
                <a:solidFill>
                  <a:prstClr val="black"/>
                </a:solidFill>
                <a:latin typeface="Calibri" pitchFamily="34" charset="0"/>
              </a:rPr>
              <a:t>lowest band</a:t>
            </a:r>
            <a:endParaRPr lang="en-US" sz="1600" dirty="0">
              <a:solidFill>
                <a:prstClr val="black"/>
              </a:solidFill>
              <a:latin typeface="Calibri" pitchFamily="34" charset="0"/>
            </a:endParaRPr>
          </a:p>
        </p:txBody>
      </p:sp>
      <p:sp>
        <p:nvSpPr>
          <p:cNvPr id="3" name="TextBox 2"/>
          <p:cNvSpPr txBox="1"/>
          <p:nvPr/>
        </p:nvSpPr>
        <p:spPr>
          <a:xfrm>
            <a:off x="215516" y="6454831"/>
            <a:ext cx="5607130" cy="276999"/>
          </a:xfrm>
          <a:prstGeom prst="rect">
            <a:avLst/>
          </a:prstGeom>
          <a:noFill/>
        </p:spPr>
        <p:txBody>
          <a:bodyPr wrap="square" rtlCol="0">
            <a:spAutoFit/>
          </a:bodyPr>
          <a:lstStyle/>
          <a:p>
            <a:r>
              <a:rPr lang="en-US" sz="1200" dirty="0">
                <a:solidFill>
                  <a:prstClr val="black"/>
                </a:solidFill>
                <a:latin typeface="Calibri" pitchFamily="34" charset="0"/>
              </a:rPr>
              <a:t>D. van der </a:t>
            </a:r>
            <a:r>
              <a:rPr lang="en-US" sz="1200" dirty="0" err="1">
                <a:solidFill>
                  <a:prstClr val="black"/>
                </a:solidFill>
                <a:latin typeface="Calibri" pitchFamily="34" charset="0"/>
              </a:rPr>
              <a:t>Marel</a:t>
            </a:r>
            <a:r>
              <a:rPr lang="en-US" sz="1200" dirty="0">
                <a:solidFill>
                  <a:prstClr val="black"/>
                </a:solidFill>
                <a:latin typeface="Calibri" pitchFamily="34" charset="0"/>
              </a:rPr>
              <a:t>, J. L. M. van </a:t>
            </a:r>
            <a:r>
              <a:rPr lang="en-US" sz="1200" dirty="0" err="1">
                <a:solidFill>
                  <a:prstClr val="black"/>
                </a:solidFill>
                <a:latin typeface="Calibri" pitchFamily="34" charset="0"/>
              </a:rPr>
              <a:t>Mechelen</a:t>
            </a:r>
            <a:r>
              <a:rPr lang="en-US" sz="1200" dirty="0">
                <a:solidFill>
                  <a:prstClr val="black"/>
                </a:solidFill>
                <a:latin typeface="Calibri" pitchFamily="34" charset="0"/>
              </a:rPr>
              <a:t>, and I. I. </a:t>
            </a:r>
            <a:r>
              <a:rPr lang="en-US" sz="1200" dirty="0" err="1">
                <a:solidFill>
                  <a:prstClr val="black"/>
                </a:solidFill>
                <a:latin typeface="Calibri" pitchFamily="34" charset="0"/>
              </a:rPr>
              <a:t>Mazin</a:t>
            </a:r>
            <a:r>
              <a:rPr lang="en-US" sz="1200" dirty="0">
                <a:solidFill>
                  <a:prstClr val="black"/>
                </a:solidFill>
                <a:latin typeface="Calibri" pitchFamily="34" charset="0"/>
              </a:rPr>
              <a:t>, Phys. Rev. B </a:t>
            </a:r>
            <a:r>
              <a:rPr lang="en-US" sz="1200" b="1" dirty="0">
                <a:solidFill>
                  <a:prstClr val="black"/>
                </a:solidFill>
                <a:latin typeface="Calibri" pitchFamily="34" charset="0"/>
              </a:rPr>
              <a:t>84</a:t>
            </a:r>
            <a:r>
              <a:rPr lang="en-US" sz="1200" dirty="0">
                <a:solidFill>
                  <a:prstClr val="black"/>
                </a:solidFill>
                <a:latin typeface="Calibri" pitchFamily="34" charset="0"/>
              </a:rPr>
              <a:t>, 205111 (2011</a:t>
            </a:r>
            <a:r>
              <a:rPr lang="en-US" sz="1200" dirty="0" smtClean="0">
                <a:solidFill>
                  <a:prstClr val="black"/>
                </a:solidFill>
                <a:latin typeface="Calibri" pitchFamily="34" charset="0"/>
              </a:rPr>
              <a:t>)</a:t>
            </a:r>
            <a:endParaRPr lang="en-US" sz="1200" dirty="0">
              <a:solidFill>
                <a:prstClr val="black"/>
              </a:solidFill>
              <a:latin typeface="Calibri"/>
            </a:endParaRPr>
          </a:p>
        </p:txBody>
      </p:sp>
      <p:sp>
        <p:nvSpPr>
          <p:cNvPr id="4" name="TextBox 3"/>
          <p:cNvSpPr txBox="1"/>
          <p:nvPr/>
        </p:nvSpPr>
        <p:spPr>
          <a:xfrm>
            <a:off x="1000335" y="5460637"/>
            <a:ext cx="3341235" cy="584775"/>
          </a:xfrm>
          <a:prstGeom prst="rect">
            <a:avLst/>
          </a:prstGeom>
          <a:noFill/>
        </p:spPr>
        <p:txBody>
          <a:bodyPr wrap="square" rtlCol="0">
            <a:spAutoFit/>
          </a:bodyPr>
          <a:lstStyle/>
          <a:p>
            <a:pPr algn="just"/>
            <a:r>
              <a:rPr lang="en-US" sz="1600" dirty="0">
                <a:solidFill>
                  <a:prstClr val="black"/>
                </a:solidFill>
                <a:latin typeface="Calibri" pitchFamily="34" charset="0"/>
              </a:rPr>
              <a:t>Band dispersion of the lowest unoccupied bands of </a:t>
            </a:r>
            <a:r>
              <a:rPr lang="en-US" sz="1600" dirty="0" smtClean="0">
                <a:solidFill>
                  <a:prstClr val="black"/>
                </a:solidFill>
                <a:latin typeface="Calibri" pitchFamily="34" charset="0"/>
              </a:rPr>
              <a:t>SrTiO</a:t>
            </a:r>
            <a:r>
              <a:rPr lang="en-US" sz="1600" baseline="-25000" dirty="0" smtClean="0">
                <a:solidFill>
                  <a:prstClr val="black"/>
                </a:solidFill>
                <a:latin typeface="Calibri" pitchFamily="34" charset="0"/>
              </a:rPr>
              <a:t>3</a:t>
            </a:r>
            <a:endParaRPr lang="en-US" sz="1600" dirty="0">
              <a:solidFill>
                <a:prstClr val="black"/>
              </a:solidFill>
              <a:latin typeface="Calibri" pitchFamily="34" charset="0"/>
            </a:endParaRPr>
          </a:p>
        </p:txBody>
      </p:sp>
      <p:cxnSp>
        <p:nvCxnSpPr>
          <p:cNvPr id="10" name="Straight Connector 9"/>
          <p:cNvCxnSpPr/>
          <p:nvPr/>
        </p:nvCxnSpPr>
        <p:spPr>
          <a:xfrm>
            <a:off x="35496" y="6381328"/>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D437FC66-1B82-45E9-9FA4-D8862687C5D9}" type="slidenum">
              <a:rPr lang="en-US" smtClean="0">
                <a:solidFill>
                  <a:prstClr val="black">
                    <a:tint val="75000"/>
                  </a:prstClr>
                </a:solidFill>
              </a:rPr>
              <a:pPr/>
              <a:t>19</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fld id="{011AE9E4-9F08-4FC3-B7C4-330A3B9CB28A}" type="datetime10">
              <a:rPr lang="en-US" smtClean="0">
                <a:solidFill>
                  <a:prstClr val="black">
                    <a:tint val="75000"/>
                  </a:prstClr>
                </a:solidFill>
              </a:rPr>
              <a:pPr/>
              <a:t>18:01</a:t>
            </a:fld>
            <a:endParaRPr lang="en-US" dirty="0">
              <a:solidFill>
                <a:prstClr val="black">
                  <a:tint val="75000"/>
                </a:prstClr>
              </a:solidFill>
            </a:endParaRPr>
          </a:p>
        </p:txBody>
      </p:sp>
    </p:spTree>
    <p:extLst>
      <p:ext uri="{BB962C8B-B14F-4D97-AF65-F5344CB8AC3E}">
        <p14:creationId xmlns:p14="http://schemas.microsoft.com/office/powerpoint/2010/main" val="1386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8620"/>
            <a:ext cx="8229600" cy="742094"/>
          </a:xfrm>
        </p:spPr>
        <p:txBody>
          <a:bodyPr/>
          <a:lstStyle/>
          <a:p>
            <a:r>
              <a:rPr lang="en-US" dirty="0" smtClean="0">
                <a:solidFill>
                  <a:srgbClr val="7D002E"/>
                </a:solidFill>
                <a:latin typeface="Calibri" pitchFamily="34" charset="0"/>
              </a:rPr>
              <a:t>Structures with highly conducting 2DEG</a:t>
            </a:r>
            <a:endParaRPr lang="en-US" baseline="30000" dirty="0" smtClean="0"/>
          </a:p>
        </p:txBody>
      </p:sp>
      <p:sp>
        <p:nvSpPr>
          <p:cNvPr id="5" name="TextBox 4"/>
          <p:cNvSpPr txBox="1"/>
          <p:nvPr/>
        </p:nvSpPr>
        <p:spPr>
          <a:xfrm>
            <a:off x="152783" y="5607821"/>
            <a:ext cx="7452828" cy="1169551"/>
          </a:xfrm>
          <a:prstGeom prst="rect">
            <a:avLst/>
          </a:prstGeom>
          <a:noFill/>
        </p:spPr>
        <p:txBody>
          <a:bodyPr wrap="square" rtlCol="0">
            <a:spAutoFit/>
          </a:bodyPr>
          <a:lstStyle/>
          <a:p>
            <a:r>
              <a:rPr lang="en-US" sz="1400" baseline="30000" dirty="0" smtClean="0">
                <a:latin typeface="+mn-lt"/>
              </a:rPr>
              <a:t>1 </a:t>
            </a:r>
            <a:r>
              <a:rPr lang="en-US" sz="1400" dirty="0" smtClean="0">
                <a:latin typeface="+mn-lt"/>
              </a:rPr>
              <a:t>A. </a:t>
            </a:r>
            <a:r>
              <a:rPr lang="en-US" sz="1400" dirty="0" err="1" smtClean="0">
                <a:latin typeface="+mn-lt"/>
              </a:rPr>
              <a:t>Ohtomo</a:t>
            </a:r>
            <a:r>
              <a:rPr lang="en-US" sz="1400" dirty="0">
                <a:latin typeface="+mn-lt"/>
              </a:rPr>
              <a:t>, H. Y. Hwang, Nature </a:t>
            </a:r>
            <a:r>
              <a:rPr lang="en-US" sz="1400" b="1" dirty="0">
                <a:latin typeface="+mn-lt"/>
              </a:rPr>
              <a:t>427</a:t>
            </a:r>
            <a:r>
              <a:rPr lang="en-US" sz="1400" dirty="0">
                <a:latin typeface="+mn-lt"/>
              </a:rPr>
              <a:t>, 423 (2004</a:t>
            </a:r>
            <a:r>
              <a:rPr lang="en-US" sz="1400" dirty="0" smtClean="0">
                <a:latin typeface="+mn-lt"/>
              </a:rPr>
              <a:t>)</a:t>
            </a:r>
          </a:p>
          <a:p>
            <a:r>
              <a:rPr lang="en-US" sz="1400" baseline="30000" dirty="0">
                <a:latin typeface="+mn-lt"/>
              </a:rPr>
              <a:t>2</a:t>
            </a:r>
            <a:r>
              <a:rPr lang="en-US" sz="1400" dirty="0">
                <a:latin typeface="+mn-lt"/>
              </a:rPr>
              <a:t> N. Nakagawa, H. Y. Hwang, D. A. Muller, Nat. Mater. </a:t>
            </a:r>
            <a:r>
              <a:rPr lang="en-US" sz="1400" b="1" dirty="0" smtClean="0">
                <a:latin typeface="+mn-lt"/>
              </a:rPr>
              <a:t>5</a:t>
            </a:r>
            <a:r>
              <a:rPr lang="en-US" sz="1400" dirty="0" smtClean="0">
                <a:latin typeface="+mn-lt"/>
              </a:rPr>
              <a:t>, 204 </a:t>
            </a:r>
            <a:r>
              <a:rPr lang="en-US" sz="1400" dirty="0">
                <a:latin typeface="+mn-lt"/>
              </a:rPr>
              <a:t>(2006</a:t>
            </a:r>
            <a:r>
              <a:rPr lang="en-US" sz="1400" dirty="0" smtClean="0">
                <a:latin typeface="+mn-lt"/>
              </a:rPr>
              <a:t>)</a:t>
            </a:r>
          </a:p>
          <a:p>
            <a:r>
              <a:rPr lang="en-US" sz="1400" baseline="30000" dirty="0" smtClean="0">
                <a:latin typeface="+mn-lt"/>
              </a:rPr>
              <a:t>3 </a:t>
            </a:r>
            <a:r>
              <a:rPr lang="de-DE" sz="1400" dirty="0">
                <a:latin typeface="+mn-lt"/>
              </a:rPr>
              <a:t>S. Thiel, G. Hammerl, A. Schmehl, C. W. </a:t>
            </a:r>
            <a:r>
              <a:rPr lang="de-DE" sz="1400" dirty="0" smtClean="0">
                <a:latin typeface="+mn-lt"/>
              </a:rPr>
              <a:t>Schneider, and J</a:t>
            </a:r>
            <a:r>
              <a:rPr lang="de-DE" sz="1400" dirty="0">
                <a:latin typeface="+mn-lt"/>
              </a:rPr>
              <a:t>. Mannhart, Science </a:t>
            </a:r>
            <a:r>
              <a:rPr lang="de-DE" sz="1400" b="1" dirty="0">
                <a:latin typeface="+mn-lt"/>
              </a:rPr>
              <a:t>313</a:t>
            </a:r>
            <a:r>
              <a:rPr lang="de-DE" sz="1400" dirty="0">
                <a:latin typeface="+mn-lt"/>
              </a:rPr>
              <a:t>, 1942 (2006</a:t>
            </a:r>
            <a:r>
              <a:rPr lang="de-DE" sz="1400" dirty="0" smtClean="0">
                <a:latin typeface="+mn-lt"/>
              </a:rPr>
              <a:t>)</a:t>
            </a:r>
          </a:p>
          <a:p>
            <a:r>
              <a:rPr lang="it-IT" sz="1400" baseline="30000" dirty="0" smtClean="0">
                <a:latin typeface="+mn-lt"/>
              </a:rPr>
              <a:t>4 </a:t>
            </a:r>
            <a:r>
              <a:rPr lang="it-IT" sz="1400" dirty="0" smtClean="0">
                <a:latin typeface="+mn-lt"/>
              </a:rPr>
              <a:t>S</a:t>
            </a:r>
            <a:r>
              <a:rPr lang="it-IT" sz="1400" dirty="0">
                <a:latin typeface="+mn-lt"/>
              </a:rPr>
              <a:t>. </a:t>
            </a:r>
            <a:r>
              <a:rPr lang="it-IT" sz="1400" dirty="0" smtClean="0">
                <a:latin typeface="+mn-lt"/>
              </a:rPr>
              <a:t>Gariglio, </a:t>
            </a:r>
            <a:r>
              <a:rPr lang="it-IT" sz="1400" dirty="0">
                <a:latin typeface="+mn-lt"/>
              </a:rPr>
              <a:t>M. </a:t>
            </a:r>
            <a:r>
              <a:rPr lang="it-IT" sz="1400" dirty="0" smtClean="0">
                <a:latin typeface="+mn-lt"/>
              </a:rPr>
              <a:t>Gabay, </a:t>
            </a:r>
            <a:r>
              <a:rPr lang="it-IT" sz="1400" dirty="0">
                <a:latin typeface="+mn-lt"/>
              </a:rPr>
              <a:t>J. </a:t>
            </a:r>
            <a:r>
              <a:rPr lang="it-IT" sz="1400" dirty="0" smtClean="0">
                <a:latin typeface="+mn-lt"/>
              </a:rPr>
              <a:t>Mannhart, </a:t>
            </a:r>
            <a:r>
              <a:rPr lang="it-IT" sz="1400" dirty="0">
                <a:latin typeface="+mn-lt"/>
              </a:rPr>
              <a:t>J.-M. </a:t>
            </a:r>
            <a:r>
              <a:rPr lang="it-IT" sz="1400" dirty="0" smtClean="0">
                <a:latin typeface="+mn-lt"/>
              </a:rPr>
              <a:t>Triscone, </a:t>
            </a:r>
            <a:r>
              <a:rPr lang="en-US" sz="1400" dirty="0" err="1">
                <a:latin typeface="+mn-lt"/>
              </a:rPr>
              <a:t>Physica</a:t>
            </a:r>
            <a:r>
              <a:rPr lang="en-US" sz="1400" dirty="0">
                <a:latin typeface="+mn-lt"/>
              </a:rPr>
              <a:t> C </a:t>
            </a:r>
            <a:r>
              <a:rPr lang="en-US" sz="1400" b="1" dirty="0" smtClean="0">
                <a:latin typeface="+mn-lt"/>
              </a:rPr>
              <a:t>514</a:t>
            </a:r>
            <a:r>
              <a:rPr lang="en-US" sz="1400" dirty="0" smtClean="0">
                <a:latin typeface="+mn-lt"/>
              </a:rPr>
              <a:t>, 189 </a:t>
            </a:r>
            <a:r>
              <a:rPr lang="en-US" sz="1400" dirty="0">
                <a:latin typeface="+mn-lt"/>
              </a:rPr>
              <a:t>(2015</a:t>
            </a:r>
            <a:r>
              <a:rPr lang="en-US" sz="1400" dirty="0" smtClean="0">
                <a:latin typeface="+mn-lt"/>
              </a:rPr>
              <a:t>)</a:t>
            </a:r>
          </a:p>
          <a:p>
            <a:r>
              <a:rPr lang="en-US" sz="1400" baseline="30000" dirty="0" smtClean="0">
                <a:latin typeface="+mn-lt"/>
              </a:rPr>
              <a:t>5 </a:t>
            </a:r>
            <a:r>
              <a:rPr lang="en-US" sz="1400" dirty="0" smtClean="0">
                <a:latin typeface="+mn-lt"/>
              </a:rPr>
              <a:t>J</a:t>
            </a:r>
            <a:r>
              <a:rPr lang="en-US" sz="1400" dirty="0">
                <a:latin typeface="+mn-lt"/>
              </a:rPr>
              <a:t>.-</a:t>
            </a:r>
            <a:r>
              <a:rPr lang="en-US" sz="1400" dirty="0" smtClean="0">
                <a:latin typeface="+mn-lt"/>
              </a:rPr>
              <a:t>F. Ge </a:t>
            </a:r>
            <a:r>
              <a:rPr lang="en-US" sz="1400" i="1" dirty="0" smtClean="0">
                <a:latin typeface="+mn-lt"/>
              </a:rPr>
              <a:t>et al</a:t>
            </a:r>
            <a:r>
              <a:rPr lang="en-US" sz="1400" dirty="0" smtClean="0">
                <a:latin typeface="+mn-lt"/>
              </a:rPr>
              <a:t>., </a:t>
            </a:r>
            <a:r>
              <a:rPr lang="en-US" sz="1400" dirty="0">
                <a:latin typeface="+mn-lt"/>
              </a:rPr>
              <a:t>Nature Materials, </a:t>
            </a:r>
            <a:r>
              <a:rPr lang="en-US" sz="1400" b="1" dirty="0">
                <a:latin typeface="+mn-lt"/>
              </a:rPr>
              <a:t>14</a:t>
            </a:r>
            <a:r>
              <a:rPr lang="en-US" sz="1400" dirty="0">
                <a:latin typeface="+mn-lt"/>
              </a:rPr>
              <a:t>, 285 (2015)</a:t>
            </a:r>
          </a:p>
        </p:txBody>
      </p:sp>
      <p:grpSp>
        <p:nvGrpSpPr>
          <p:cNvPr id="13" name="Group 12"/>
          <p:cNvGrpSpPr>
            <a:grpSpLocks noChangeAspect="1"/>
          </p:cNvGrpSpPr>
          <p:nvPr/>
        </p:nvGrpSpPr>
        <p:grpSpPr>
          <a:xfrm>
            <a:off x="3923928" y="620688"/>
            <a:ext cx="4938612" cy="2660042"/>
            <a:chOff x="107504" y="1088740"/>
            <a:chExt cx="4938612" cy="2660042"/>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47" y="1088740"/>
              <a:ext cx="4917169" cy="266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2744924"/>
              <a:ext cx="2172380" cy="584775"/>
            </a:xfrm>
            <a:prstGeom prst="rect">
              <a:avLst/>
            </a:prstGeom>
            <a:noFill/>
          </p:spPr>
          <p:txBody>
            <a:bodyPr wrap="square" rtlCol="0">
              <a:spAutoFit/>
            </a:bodyPr>
            <a:lstStyle/>
            <a:p>
              <a:r>
                <a:rPr lang="en-US" sz="1600" b="1" dirty="0" smtClean="0">
                  <a:solidFill>
                    <a:srgbClr val="92D050"/>
                  </a:solidFill>
                  <a:latin typeface="+mn-lt"/>
                </a:rPr>
                <a:t>High-mobility</a:t>
              </a:r>
              <a:br>
                <a:rPr lang="en-US" sz="1600" b="1" dirty="0" smtClean="0">
                  <a:solidFill>
                    <a:srgbClr val="92D050"/>
                  </a:solidFill>
                  <a:latin typeface="+mn-lt"/>
                </a:rPr>
              </a:br>
              <a:r>
                <a:rPr lang="en-US" sz="1600" b="1" dirty="0" smtClean="0">
                  <a:solidFill>
                    <a:srgbClr val="92D050"/>
                  </a:solidFill>
                  <a:latin typeface="+mn-lt"/>
                </a:rPr>
                <a:t>quasi 2D electron gas</a:t>
              </a:r>
              <a:endParaRPr lang="en-US" sz="1600" b="1" dirty="0">
                <a:solidFill>
                  <a:srgbClr val="92D050"/>
                </a:solidFill>
                <a:latin typeface="+mn-lt"/>
              </a:endParaRPr>
            </a:p>
          </p:txBody>
        </p:sp>
        <p:cxnSp>
          <p:nvCxnSpPr>
            <p:cNvPr id="8" name="Straight Arrow Connector 7"/>
            <p:cNvCxnSpPr/>
            <p:nvPr/>
          </p:nvCxnSpPr>
          <p:spPr>
            <a:xfrm flipV="1">
              <a:off x="777019" y="1736812"/>
              <a:ext cx="792088" cy="1008112"/>
            </a:xfrm>
            <a:prstGeom prst="straightConnector1">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35496" y="5409220"/>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288" y="3383495"/>
            <a:ext cx="4005892" cy="16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66968" y="2899973"/>
            <a:ext cx="3652533" cy="276999"/>
          </a:xfrm>
          <a:prstGeom prst="rect">
            <a:avLst/>
          </a:prstGeom>
          <a:noFill/>
        </p:spPr>
        <p:txBody>
          <a:bodyPr wrap="square" rtlCol="0">
            <a:spAutoFit/>
          </a:bodyPr>
          <a:lstStyle/>
          <a:p>
            <a:r>
              <a:rPr lang="en-US" sz="1200" dirty="0" smtClean="0">
                <a:latin typeface="+mn-lt"/>
              </a:rPr>
              <a:t>Picture from: S</a:t>
            </a:r>
            <a:r>
              <a:rPr lang="en-US" sz="1200" dirty="0">
                <a:latin typeface="+mn-lt"/>
              </a:rPr>
              <a:t>. Thiel </a:t>
            </a:r>
            <a:r>
              <a:rPr lang="en-US" sz="1200" i="1" dirty="0">
                <a:latin typeface="+mn-lt"/>
              </a:rPr>
              <a:t>et al</a:t>
            </a:r>
            <a:r>
              <a:rPr lang="en-US" sz="1200" dirty="0">
                <a:latin typeface="+mn-lt"/>
              </a:rPr>
              <a:t>., Science </a:t>
            </a:r>
            <a:r>
              <a:rPr lang="en-US" sz="1200" b="1" dirty="0">
                <a:latin typeface="+mn-lt"/>
              </a:rPr>
              <a:t>313</a:t>
            </a:r>
            <a:r>
              <a:rPr lang="en-US" sz="1200" dirty="0">
                <a:latin typeface="+mn-lt"/>
              </a:rPr>
              <a:t>, 1942 (2006)</a:t>
            </a:r>
          </a:p>
        </p:txBody>
      </p:sp>
      <p:sp>
        <p:nvSpPr>
          <p:cNvPr id="18" name="TextBox 17"/>
          <p:cNvSpPr txBox="1"/>
          <p:nvPr/>
        </p:nvSpPr>
        <p:spPr>
          <a:xfrm>
            <a:off x="4415351" y="5121188"/>
            <a:ext cx="3955766" cy="276999"/>
          </a:xfrm>
          <a:prstGeom prst="rect">
            <a:avLst/>
          </a:prstGeom>
          <a:noFill/>
        </p:spPr>
        <p:txBody>
          <a:bodyPr wrap="square" rtlCol="0">
            <a:spAutoFit/>
          </a:bodyPr>
          <a:lstStyle/>
          <a:p>
            <a:r>
              <a:rPr lang="en-US" sz="1200" dirty="0" smtClean="0">
                <a:latin typeface="+mn-lt"/>
              </a:rPr>
              <a:t>Picture from: </a:t>
            </a:r>
            <a:r>
              <a:rPr lang="it-IT" sz="1200" dirty="0">
                <a:latin typeface="+mn-lt"/>
              </a:rPr>
              <a:t>J.-M. </a:t>
            </a:r>
            <a:r>
              <a:rPr lang="it-IT" sz="1200" dirty="0" smtClean="0">
                <a:latin typeface="+mn-lt"/>
              </a:rPr>
              <a:t>Triscone </a:t>
            </a:r>
            <a:r>
              <a:rPr lang="it-IT" sz="1200" i="1" dirty="0" smtClean="0">
                <a:latin typeface="+mn-lt"/>
              </a:rPr>
              <a:t>et al</a:t>
            </a:r>
            <a:r>
              <a:rPr lang="it-IT" sz="1200" dirty="0" smtClean="0">
                <a:latin typeface="+mn-lt"/>
              </a:rPr>
              <a:t>., </a:t>
            </a:r>
            <a:r>
              <a:rPr lang="it-IT" sz="1200" dirty="0">
                <a:latin typeface="+mn-lt"/>
              </a:rPr>
              <a:t>Physica C </a:t>
            </a:r>
            <a:r>
              <a:rPr lang="it-IT" sz="1200" b="1" dirty="0">
                <a:latin typeface="+mn-lt"/>
              </a:rPr>
              <a:t>514</a:t>
            </a:r>
            <a:r>
              <a:rPr lang="it-IT" sz="1200" dirty="0">
                <a:latin typeface="+mn-lt"/>
              </a:rPr>
              <a:t>, 189 (2015)</a:t>
            </a:r>
            <a:endParaRPr lang="en-US" sz="1200" dirty="0">
              <a:latin typeface="+mn-lt"/>
            </a:endParaRPr>
          </a:p>
        </p:txBody>
      </p:sp>
      <p:sp>
        <p:nvSpPr>
          <p:cNvPr id="15" name="TextBox 14"/>
          <p:cNvSpPr txBox="1"/>
          <p:nvPr/>
        </p:nvSpPr>
        <p:spPr>
          <a:xfrm>
            <a:off x="143508" y="1668866"/>
            <a:ext cx="3600400" cy="2492990"/>
          </a:xfrm>
          <a:prstGeom prst="rect">
            <a:avLst/>
          </a:prstGeom>
          <a:noFill/>
        </p:spPr>
        <p:txBody>
          <a:bodyPr wrap="square" rtlCol="0">
            <a:spAutoFit/>
          </a:bodyPr>
          <a:lstStyle/>
          <a:p>
            <a:pPr algn="just"/>
            <a:r>
              <a:rPr lang="en-US" sz="1600" i="1" dirty="0" smtClean="0"/>
              <a:t>“Recently</a:t>
            </a:r>
            <a:r>
              <a:rPr lang="en-US" sz="1600" i="1" dirty="0"/>
              <a:t>, the discovery of interfacial </a:t>
            </a:r>
            <a:r>
              <a:rPr lang="en-US" sz="1600" i="1" dirty="0" smtClean="0"/>
              <a:t>superconductivity in </a:t>
            </a:r>
            <a:r>
              <a:rPr lang="en-US" sz="1600" i="1" dirty="0" err="1"/>
              <a:t>heterostructures</a:t>
            </a:r>
            <a:r>
              <a:rPr lang="en-US" sz="1600" i="1" dirty="0"/>
              <a:t> whose building blocks consist of transition metal oxide compounds has attracted a lot of attention. A frontrunner in that category is the interface between the two band-insulators </a:t>
            </a:r>
            <a:r>
              <a:rPr lang="en-US" sz="1600" i="1" dirty="0" smtClean="0"/>
              <a:t>LaAlO</a:t>
            </a:r>
            <a:r>
              <a:rPr lang="en-US" sz="1600" i="1" baseline="-25000" dirty="0" smtClean="0"/>
              <a:t>3</a:t>
            </a:r>
            <a:r>
              <a:rPr lang="en-US" sz="1600" i="1" dirty="0" smtClean="0"/>
              <a:t> </a:t>
            </a:r>
            <a:r>
              <a:rPr lang="en-US" sz="1600" i="1" dirty="0"/>
              <a:t>and SrTiO</a:t>
            </a:r>
            <a:r>
              <a:rPr lang="en-US" sz="1600" i="1" baseline="-25000" dirty="0"/>
              <a:t>3</a:t>
            </a:r>
            <a:r>
              <a:rPr lang="en-US" sz="1600" i="1" dirty="0" smtClean="0"/>
              <a:t>.”</a:t>
            </a:r>
          </a:p>
          <a:p>
            <a:endParaRPr lang="en-US" sz="1600" dirty="0"/>
          </a:p>
          <a:p>
            <a:r>
              <a:rPr lang="it-IT" sz="1200" dirty="0"/>
              <a:t>[</a:t>
            </a:r>
            <a:r>
              <a:rPr lang="it-IT" sz="1200" dirty="0" smtClean="0"/>
              <a:t>J</a:t>
            </a:r>
            <a:r>
              <a:rPr lang="it-IT" sz="1200" dirty="0"/>
              <a:t>.-M. Triscone </a:t>
            </a:r>
            <a:r>
              <a:rPr lang="it-IT" sz="1200" i="1" dirty="0"/>
              <a:t>et al</a:t>
            </a:r>
            <a:r>
              <a:rPr lang="it-IT" sz="1200" dirty="0"/>
              <a:t>., Physica C </a:t>
            </a:r>
            <a:r>
              <a:rPr lang="it-IT" sz="1200" b="1" dirty="0"/>
              <a:t>514</a:t>
            </a:r>
            <a:r>
              <a:rPr lang="it-IT" sz="1200" dirty="0"/>
              <a:t>, 189 (2015</a:t>
            </a:r>
            <a:r>
              <a:rPr lang="it-IT" sz="1200" dirty="0" smtClean="0"/>
              <a:t>)]</a:t>
            </a:r>
            <a:endParaRPr lang="en-US" sz="1200" dirty="0"/>
          </a:p>
        </p:txBody>
      </p:sp>
      <p:sp>
        <p:nvSpPr>
          <p:cNvPr id="3" name="Slide Number Placeholder 2"/>
          <p:cNvSpPr>
            <a:spLocks noGrp="1"/>
          </p:cNvSpPr>
          <p:nvPr>
            <p:ph type="sldNum" sz="quarter" idx="12"/>
          </p:nvPr>
        </p:nvSpPr>
        <p:spPr/>
        <p:txBody>
          <a:bodyPr/>
          <a:lstStyle/>
          <a:p>
            <a:fld id="{D437FC66-1B82-45E9-9FA4-D8862687C5D9}" type="slidenum">
              <a:rPr lang="en-US" smtClean="0"/>
              <a:t>2</a:t>
            </a:fld>
            <a:endParaRPr lang="en-US"/>
          </a:p>
        </p:txBody>
      </p:sp>
      <p:sp>
        <p:nvSpPr>
          <p:cNvPr id="7" name="Date Placeholder 6"/>
          <p:cNvSpPr>
            <a:spLocks noGrp="1"/>
          </p:cNvSpPr>
          <p:nvPr>
            <p:ph type="dt" sz="half" idx="10"/>
          </p:nvPr>
        </p:nvSpPr>
        <p:spPr/>
        <p:txBody>
          <a:bodyPr/>
          <a:lstStyle/>
          <a:p>
            <a:fld id="{EEC62DDF-1A9B-47C7-ABCE-B16D7E1B09AA}" type="datetime10">
              <a:rPr lang="en-US" smtClean="0"/>
              <a:t>18:01</a:t>
            </a:fld>
            <a:endParaRPr lang="en-US" dirty="0"/>
          </a:p>
        </p:txBody>
      </p:sp>
    </p:spTree>
    <p:extLst>
      <p:ext uri="{BB962C8B-B14F-4D97-AF65-F5344CB8AC3E}">
        <p14:creationId xmlns:p14="http://schemas.microsoft.com/office/powerpoint/2010/main" val="2657277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7252"/>
            <a:ext cx="8229600" cy="723398"/>
          </a:xfrm>
        </p:spPr>
        <p:txBody>
          <a:bodyPr/>
          <a:lstStyle/>
          <a:p>
            <a:r>
              <a:rPr lang="en-US" dirty="0" smtClean="0">
                <a:solidFill>
                  <a:srgbClr val="7D002E"/>
                </a:solidFill>
                <a:latin typeface="Calibri" pitchFamily="34" charset="0"/>
              </a:rPr>
              <a:t>Band splitting for the quasi 2D electron gas</a:t>
            </a:r>
            <a:endParaRPr lang="en-US" baseline="30000" dirty="0" smtClean="0"/>
          </a:p>
        </p:txBody>
      </p:sp>
      <p:pic>
        <p:nvPicPr>
          <p:cNvPr id="177157" name="Picture 5"/>
          <p:cNvPicPr>
            <a:picLocks noChangeAspect="1" noChangeArrowheads="1"/>
          </p:cNvPicPr>
          <p:nvPr/>
        </p:nvPicPr>
        <p:blipFill>
          <a:blip r:embed="rId3" cstate="print"/>
          <a:srcRect/>
          <a:stretch>
            <a:fillRect/>
          </a:stretch>
        </p:blipFill>
        <p:spPr bwMode="auto">
          <a:xfrm>
            <a:off x="4226355" y="740650"/>
            <a:ext cx="4709014" cy="3533260"/>
          </a:xfrm>
          <a:prstGeom prst="rect">
            <a:avLst/>
          </a:prstGeom>
          <a:noFill/>
          <a:ln w="9525">
            <a:noFill/>
            <a:miter lim="800000"/>
            <a:headEnd/>
            <a:tailEnd/>
          </a:ln>
        </p:spPr>
      </p:pic>
      <p:sp>
        <p:nvSpPr>
          <p:cNvPr id="3" name="TextBox 2"/>
          <p:cNvSpPr txBox="1"/>
          <p:nvPr/>
        </p:nvSpPr>
        <p:spPr>
          <a:xfrm>
            <a:off x="4764025" y="4941168"/>
            <a:ext cx="3955715" cy="830997"/>
          </a:xfrm>
          <a:prstGeom prst="rect">
            <a:avLst/>
          </a:prstGeom>
          <a:noFill/>
        </p:spPr>
        <p:txBody>
          <a:bodyPr wrap="square" rtlCol="0">
            <a:spAutoFit/>
          </a:bodyPr>
          <a:lstStyle/>
          <a:p>
            <a:r>
              <a:rPr lang="en-US" sz="1600" dirty="0" smtClean="0">
                <a:solidFill>
                  <a:prstClr val="black"/>
                </a:solidFill>
                <a:latin typeface="Calibri"/>
              </a:rPr>
              <a:t>In addition to the </a:t>
            </a:r>
            <a:r>
              <a:rPr lang="en-US" sz="1600" dirty="0" smtClean="0">
                <a:solidFill>
                  <a:srgbClr val="993366"/>
                </a:solidFill>
                <a:latin typeface="Calibri"/>
              </a:rPr>
              <a:t>enhanced splitting of the bulk bands</a:t>
            </a:r>
            <a:r>
              <a:rPr lang="en-US" sz="1600" dirty="0" smtClean="0">
                <a:solidFill>
                  <a:prstClr val="black"/>
                </a:solidFill>
                <a:latin typeface="Calibri"/>
              </a:rPr>
              <a:t>, the </a:t>
            </a:r>
            <a:r>
              <a:rPr lang="en-US" sz="1600" dirty="0" smtClean="0">
                <a:solidFill>
                  <a:srgbClr val="00B050"/>
                </a:solidFill>
                <a:latin typeface="Calibri"/>
              </a:rPr>
              <a:t>size-quantization </a:t>
            </a:r>
            <a:r>
              <a:rPr lang="en-US" sz="1600" dirty="0" err="1" smtClean="0">
                <a:solidFill>
                  <a:srgbClr val="00B050"/>
                </a:solidFill>
                <a:latin typeface="Calibri"/>
              </a:rPr>
              <a:t>subbands</a:t>
            </a:r>
            <a:r>
              <a:rPr lang="en-US" sz="1600" dirty="0" smtClean="0">
                <a:solidFill>
                  <a:prstClr val="black"/>
                </a:solidFill>
                <a:latin typeface="Calibri"/>
              </a:rPr>
              <a:t> appear</a:t>
            </a:r>
            <a:endParaRPr lang="en-US" sz="1600" dirty="0">
              <a:solidFill>
                <a:prstClr val="black"/>
              </a:solidFill>
              <a:latin typeface="Calibri"/>
            </a:endParaRPr>
          </a:p>
        </p:txBody>
      </p:sp>
      <p:cxnSp>
        <p:nvCxnSpPr>
          <p:cNvPr id="6" name="Straight Arrow Connector 5"/>
          <p:cNvCxnSpPr/>
          <p:nvPr/>
        </p:nvCxnSpPr>
        <p:spPr>
          <a:xfrm flipH="1" flipV="1">
            <a:off x="3573471" y="4389128"/>
            <a:ext cx="3007391" cy="655483"/>
          </a:xfrm>
          <a:prstGeom prst="straightConnector1">
            <a:avLst/>
          </a:prstGeom>
          <a:ln w="25400">
            <a:solidFill>
              <a:srgbClr val="993366"/>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531876" y="4113149"/>
            <a:ext cx="422455" cy="1157774"/>
          </a:xfrm>
          <a:prstGeom prst="straightConnector1">
            <a:avLst/>
          </a:prstGeom>
          <a:ln w="2540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11560" y="728700"/>
            <a:ext cx="2934212" cy="5714962"/>
            <a:chOff x="716068" y="788007"/>
            <a:chExt cx="2934212" cy="5714962"/>
          </a:xfrm>
        </p:grpSpPr>
        <p:pic>
          <p:nvPicPr>
            <p:cNvPr id="177156" name="Picture 4"/>
            <p:cNvPicPr>
              <a:picLocks noChangeAspect="1" noChangeArrowheads="1"/>
            </p:cNvPicPr>
            <p:nvPr/>
          </p:nvPicPr>
          <p:blipFill>
            <a:blip r:embed="rId4" cstate="print"/>
            <a:srcRect/>
            <a:stretch>
              <a:fillRect/>
            </a:stretch>
          </p:blipFill>
          <p:spPr bwMode="auto">
            <a:xfrm>
              <a:off x="731500" y="788007"/>
              <a:ext cx="2918780" cy="5714962"/>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474024" y="2522944"/>
              <a:ext cx="313038" cy="2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766043">
              <a:off x="3208899" y="2265830"/>
              <a:ext cx="165847" cy="13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rot="766043">
              <a:off x="3208591" y="4047034"/>
              <a:ext cx="165847" cy="13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rot="766043">
              <a:off x="3213382" y="5806077"/>
              <a:ext cx="165847" cy="13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23585" y="2265848"/>
              <a:ext cx="306779" cy="20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rot="766043">
              <a:off x="1694960" y="6146716"/>
              <a:ext cx="165847" cy="13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59373" y="5351661"/>
              <a:ext cx="284744" cy="13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57875" y="3579373"/>
              <a:ext cx="284744" cy="13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748720" y="1832691"/>
              <a:ext cx="276891" cy="11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1006017" y="1845054"/>
              <a:ext cx="60783" cy="59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23585" y="4026730"/>
              <a:ext cx="306779" cy="20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23585" y="5941850"/>
              <a:ext cx="306779" cy="20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474024" y="4349928"/>
              <a:ext cx="313038" cy="2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474024" y="6165895"/>
              <a:ext cx="313038" cy="2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596671" y="806893"/>
              <a:ext cx="307577" cy="1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580484" y="2578380"/>
              <a:ext cx="307577" cy="1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580484" y="4356435"/>
              <a:ext cx="307577" cy="1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rot="16200000">
              <a:off x="394017" y="5479243"/>
              <a:ext cx="863630" cy="21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rot="16200000">
              <a:off x="397521" y="3715047"/>
              <a:ext cx="863630" cy="21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rot="16200000">
              <a:off x="397522" y="1914847"/>
              <a:ext cx="863630" cy="21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143508" y="6561348"/>
            <a:ext cx="6125548" cy="276999"/>
          </a:xfrm>
          <a:prstGeom prst="rect">
            <a:avLst/>
          </a:prstGeom>
          <a:noFill/>
        </p:spPr>
        <p:txBody>
          <a:bodyPr wrap="square" rtlCol="0">
            <a:spAutoFit/>
          </a:bodyPr>
          <a:lstStyle/>
          <a:p>
            <a:r>
              <a:rPr lang="en-US" sz="1200" dirty="0">
                <a:solidFill>
                  <a:prstClr val="black"/>
                </a:solidFill>
                <a:latin typeface="Calibri"/>
              </a:rPr>
              <a:t>S. N. </a:t>
            </a:r>
            <a:r>
              <a:rPr lang="en-US" sz="1200" dirty="0" err="1">
                <a:solidFill>
                  <a:prstClr val="black"/>
                </a:solidFill>
                <a:latin typeface="Calibri"/>
              </a:rPr>
              <a:t>Klimin</a:t>
            </a:r>
            <a:r>
              <a:rPr lang="en-US" sz="1200" dirty="0">
                <a:solidFill>
                  <a:prstClr val="black"/>
                </a:solidFill>
                <a:latin typeface="Calibri"/>
              </a:rPr>
              <a:t>, J. </a:t>
            </a:r>
            <a:r>
              <a:rPr lang="en-US" sz="1200" dirty="0" err="1">
                <a:solidFill>
                  <a:prstClr val="black"/>
                </a:solidFill>
                <a:latin typeface="Calibri"/>
              </a:rPr>
              <a:t>Tempere</a:t>
            </a:r>
            <a:r>
              <a:rPr lang="en-US" sz="1200" dirty="0">
                <a:solidFill>
                  <a:prstClr val="black"/>
                </a:solidFill>
                <a:latin typeface="Calibri"/>
              </a:rPr>
              <a:t>, J. T. </a:t>
            </a:r>
            <a:r>
              <a:rPr lang="en-US" sz="1200" dirty="0" err="1">
                <a:solidFill>
                  <a:prstClr val="black"/>
                </a:solidFill>
                <a:latin typeface="Calibri"/>
              </a:rPr>
              <a:t>Devreese</a:t>
            </a:r>
            <a:r>
              <a:rPr lang="en-US" sz="1200" dirty="0">
                <a:solidFill>
                  <a:prstClr val="black"/>
                </a:solidFill>
                <a:latin typeface="Calibri"/>
              </a:rPr>
              <a:t>, and D. van der </a:t>
            </a:r>
            <a:r>
              <a:rPr lang="en-US" sz="1200" dirty="0" err="1" smtClean="0">
                <a:solidFill>
                  <a:prstClr val="black"/>
                </a:solidFill>
                <a:latin typeface="Calibri"/>
              </a:rPr>
              <a:t>Marel</a:t>
            </a:r>
            <a:r>
              <a:rPr lang="en-US" sz="1200" dirty="0" smtClean="0">
                <a:solidFill>
                  <a:prstClr val="black"/>
                </a:solidFill>
                <a:latin typeface="Calibri"/>
              </a:rPr>
              <a:t>, Phys</a:t>
            </a:r>
            <a:r>
              <a:rPr lang="en-US" sz="1200" dirty="0">
                <a:solidFill>
                  <a:prstClr val="black"/>
                </a:solidFill>
                <a:latin typeface="Calibri"/>
              </a:rPr>
              <a:t>. Rev. B </a:t>
            </a:r>
            <a:r>
              <a:rPr lang="en-US" sz="1200" b="1" dirty="0">
                <a:solidFill>
                  <a:prstClr val="black"/>
                </a:solidFill>
                <a:latin typeface="Calibri"/>
              </a:rPr>
              <a:t>89</a:t>
            </a:r>
            <a:r>
              <a:rPr lang="en-US" sz="1200" dirty="0">
                <a:solidFill>
                  <a:prstClr val="black"/>
                </a:solidFill>
                <a:latin typeface="Calibri"/>
              </a:rPr>
              <a:t>, 184514 </a:t>
            </a:r>
            <a:r>
              <a:rPr lang="en-US" sz="1200" dirty="0" smtClean="0">
                <a:solidFill>
                  <a:prstClr val="black"/>
                </a:solidFill>
                <a:latin typeface="Calibri"/>
              </a:rPr>
              <a:t>(2014)</a:t>
            </a:r>
            <a:endParaRPr lang="en-US" sz="1200" dirty="0">
              <a:solidFill>
                <a:prstClr val="black"/>
              </a:solidFill>
              <a:latin typeface="Calibri"/>
            </a:endParaRPr>
          </a:p>
        </p:txBody>
      </p:sp>
      <p:cxnSp>
        <p:nvCxnSpPr>
          <p:cNvPr id="33" name="Straight Connector 32"/>
          <p:cNvCxnSpPr/>
          <p:nvPr/>
        </p:nvCxnSpPr>
        <p:spPr>
          <a:xfrm>
            <a:off x="35496" y="6525344"/>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D437FC66-1B82-45E9-9FA4-D8862687C5D9}" type="slidenum">
              <a:rPr lang="en-US" smtClean="0">
                <a:solidFill>
                  <a:prstClr val="black">
                    <a:tint val="75000"/>
                  </a:prstClr>
                </a:solidFill>
              </a:rPr>
              <a:pPr/>
              <a:t>20</a:t>
            </a:fld>
            <a:endParaRPr lang="en-US">
              <a:solidFill>
                <a:prstClr val="black">
                  <a:tint val="75000"/>
                </a:prstClr>
              </a:solidFill>
            </a:endParaRPr>
          </a:p>
        </p:txBody>
      </p:sp>
      <p:sp>
        <p:nvSpPr>
          <p:cNvPr id="7" name="Date Placeholder 6"/>
          <p:cNvSpPr>
            <a:spLocks noGrp="1"/>
          </p:cNvSpPr>
          <p:nvPr>
            <p:ph type="dt" sz="half" idx="10"/>
          </p:nvPr>
        </p:nvSpPr>
        <p:spPr/>
        <p:txBody>
          <a:bodyPr/>
          <a:lstStyle/>
          <a:p>
            <a:fld id="{58B01980-F987-4DA8-80C8-AE35E905FCA1}" type="datetime10">
              <a:rPr lang="en-US" smtClean="0">
                <a:solidFill>
                  <a:prstClr val="black">
                    <a:tint val="75000"/>
                  </a:prstClr>
                </a:solidFill>
              </a:rPr>
              <a:pPr/>
              <a:t>18:01</a:t>
            </a:fld>
            <a:endParaRPr lang="en-US" dirty="0">
              <a:solidFill>
                <a:prstClr val="black">
                  <a:tint val="75000"/>
                </a:prstClr>
              </a:solidFill>
            </a:endParaRPr>
          </a:p>
        </p:txBody>
      </p:sp>
    </p:spTree>
    <p:extLst>
      <p:ext uri="{BB962C8B-B14F-4D97-AF65-F5344CB8AC3E}">
        <p14:creationId xmlns:p14="http://schemas.microsoft.com/office/powerpoint/2010/main" val="3538452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a:off x="1094132" y="5018323"/>
            <a:ext cx="0" cy="1675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975977" y="5018323"/>
            <a:ext cx="0" cy="1675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72714" y="3505810"/>
            <a:ext cx="2402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94132" y="4067167"/>
            <a:ext cx="2402528" cy="14718"/>
          </a:xfrm>
          <a:prstGeom prst="line">
            <a:avLst/>
          </a:prstGeom>
        </p:spPr>
        <p:style>
          <a:lnRef idx="1">
            <a:schemeClr val="accent1"/>
          </a:lnRef>
          <a:fillRef idx="0">
            <a:schemeClr val="accent1"/>
          </a:fillRef>
          <a:effectRef idx="0">
            <a:schemeClr val="accent1"/>
          </a:effectRef>
          <a:fontRef idx="minor">
            <a:schemeClr val="tx1"/>
          </a:fontRef>
        </p:style>
      </p:cxnSp>
      <p:sp>
        <p:nvSpPr>
          <p:cNvPr id="33794" name="Title 1"/>
          <p:cNvSpPr>
            <a:spLocks noGrp="1"/>
          </p:cNvSpPr>
          <p:nvPr>
            <p:ph type="title"/>
          </p:nvPr>
        </p:nvSpPr>
        <p:spPr>
          <a:xfrm>
            <a:off x="457200" y="44624"/>
            <a:ext cx="8229600" cy="703793"/>
          </a:xfrm>
        </p:spPr>
        <p:txBody>
          <a:bodyPr/>
          <a:lstStyle/>
          <a:p>
            <a:r>
              <a:rPr lang="en-US" dirty="0" smtClean="0">
                <a:solidFill>
                  <a:srgbClr val="7D002E"/>
                </a:solidFill>
                <a:latin typeface="Calibri" pitchFamily="34" charset="0"/>
              </a:rPr>
              <a:t>Our theoretical model: multilayer structure</a:t>
            </a:r>
            <a:endParaRPr lang="en-US" baseline="30000" dirty="0" smtClean="0"/>
          </a:p>
        </p:txBody>
      </p:sp>
      <p:sp>
        <p:nvSpPr>
          <p:cNvPr id="4" name="Rectangle 3"/>
          <p:cNvSpPr/>
          <p:nvPr/>
        </p:nvSpPr>
        <p:spPr>
          <a:xfrm>
            <a:off x="1094132" y="2077466"/>
            <a:ext cx="1881845" cy="4116694"/>
          </a:xfrm>
          <a:prstGeom prst="rect">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94132" y="2077466"/>
            <a:ext cx="1881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4132" y="2883971"/>
            <a:ext cx="1881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94132" y="4081885"/>
            <a:ext cx="1881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94132" y="3505810"/>
            <a:ext cx="1881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4132" y="5003605"/>
            <a:ext cx="0" cy="1190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5977" y="5003605"/>
            <a:ext cx="0" cy="1190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5977" y="2077466"/>
            <a:ext cx="0" cy="806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94132" y="2077466"/>
            <a:ext cx="0" cy="8065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47752" y="5733300"/>
            <a:ext cx="268835" cy="36933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1</a:t>
            </a:r>
            <a:endParaRPr lang="en-US" dirty="0">
              <a:solidFill>
                <a:srgbClr val="FF0000"/>
              </a:solidFill>
              <a:latin typeface="Times New Roman" pitchFamily="18" charset="0"/>
              <a:cs typeface="Times New Roman" pitchFamily="18" charset="0"/>
            </a:endParaRPr>
          </a:p>
        </p:txBody>
      </p:sp>
      <p:sp>
        <p:nvSpPr>
          <p:cNvPr id="27" name="TextBox 26"/>
          <p:cNvSpPr txBox="1"/>
          <p:nvPr/>
        </p:nvSpPr>
        <p:spPr>
          <a:xfrm>
            <a:off x="1247752" y="3621025"/>
            <a:ext cx="268835" cy="369332"/>
          </a:xfrm>
          <a:prstGeom prst="rect">
            <a:avLst/>
          </a:prstGeom>
          <a:noFill/>
        </p:spPr>
        <p:txBody>
          <a:bodyPr wrap="square" rtlCol="0">
            <a:spAutoFit/>
          </a:bodyPr>
          <a:lstStyle/>
          <a:p>
            <a:r>
              <a:rPr lang="en-US" i="1" dirty="0" smtClean="0">
                <a:solidFill>
                  <a:srgbClr val="FF0000"/>
                </a:solidFill>
                <a:latin typeface="Times New Roman" pitchFamily="18" charset="0"/>
                <a:cs typeface="Times New Roman" pitchFamily="18" charset="0"/>
              </a:rPr>
              <a:t>n</a:t>
            </a:r>
            <a:endParaRPr lang="en-US" i="1" dirty="0">
              <a:solidFill>
                <a:srgbClr val="FF0000"/>
              </a:solidFill>
              <a:latin typeface="Times New Roman" pitchFamily="18" charset="0"/>
              <a:cs typeface="Times New Roman" pitchFamily="18" charset="0"/>
            </a:endParaRPr>
          </a:p>
        </p:txBody>
      </p:sp>
      <p:sp>
        <p:nvSpPr>
          <p:cNvPr id="28" name="TextBox 27"/>
          <p:cNvSpPr txBox="1"/>
          <p:nvPr/>
        </p:nvSpPr>
        <p:spPr>
          <a:xfrm>
            <a:off x="1247752" y="2284209"/>
            <a:ext cx="268835" cy="369332"/>
          </a:xfrm>
          <a:prstGeom prst="rect">
            <a:avLst/>
          </a:prstGeom>
          <a:noFill/>
        </p:spPr>
        <p:txBody>
          <a:bodyPr wrap="square" rtlCol="0">
            <a:spAutoFit/>
          </a:bodyPr>
          <a:lstStyle/>
          <a:p>
            <a:r>
              <a:rPr lang="en-US" i="1" dirty="0" smtClean="0">
                <a:solidFill>
                  <a:srgbClr val="FF0000"/>
                </a:solidFill>
                <a:latin typeface="Times New Roman" pitchFamily="18" charset="0"/>
                <a:cs typeface="Times New Roman" pitchFamily="18" charset="0"/>
              </a:rPr>
              <a:t>K</a:t>
            </a:r>
            <a:endParaRPr lang="en-US" i="1" dirty="0">
              <a:solidFill>
                <a:srgbClr val="FF0000"/>
              </a:solidFill>
              <a:latin typeface="Times New Roman" pitchFamily="18" charset="0"/>
              <a:cs typeface="Times New Roman" pitchFamily="18" charset="0"/>
            </a:endParaRPr>
          </a:p>
        </p:txBody>
      </p:sp>
      <p:cxnSp>
        <p:nvCxnSpPr>
          <p:cNvPr id="29" name="Straight Arrow Connector 28"/>
          <p:cNvCxnSpPr>
            <a:stCxn id="4" idx="2"/>
          </p:cNvCxnSpPr>
          <p:nvPr/>
        </p:nvCxnSpPr>
        <p:spPr>
          <a:xfrm flipH="1" flipV="1">
            <a:off x="2015852" y="1424584"/>
            <a:ext cx="19203" cy="4769576"/>
          </a:xfrm>
          <a:prstGeom prst="straightConnector1">
            <a:avLst/>
          </a:prstGeom>
          <a:ln w="19050">
            <a:tailEnd type="triangle" w="sm"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747018" y="1239915"/>
            <a:ext cx="384050"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z</a:t>
            </a:r>
            <a:endParaRPr lang="en-US" i="1" dirty="0">
              <a:latin typeface="Times New Roman" pitchFamily="18" charset="0"/>
              <a:cs typeface="Times New Roman" pitchFamily="18" charset="0"/>
            </a:endParaRPr>
          </a:p>
        </p:txBody>
      </p:sp>
      <p:sp>
        <p:nvSpPr>
          <p:cNvPr id="36" name="TextBox 35"/>
          <p:cNvSpPr txBox="1"/>
          <p:nvPr/>
        </p:nvSpPr>
        <p:spPr>
          <a:xfrm>
            <a:off x="2015852" y="5824828"/>
            <a:ext cx="4992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z</a:t>
            </a:r>
            <a:r>
              <a:rPr lang="en-US" baseline="-25000"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sp>
        <p:nvSpPr>
          <p:cNvPr id="38" name="TextBox 37"/>
          <p:cNvSpPr txBox="1"/>
          <p:nvPr/>
        </p:nvSpPr>
        <p:spPr>
          <a:xfrm>
            <a:off x="2015852" y="3712553"/>
            <a:ext cx="65288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z</a:t>
            </a:r>
            <a:r>
              <a:rPr lang="en-US" i="1" baseline="-25000" dirty="0" smtClean="0">
                <a:latin typeface="Times New Roman" pitchFamily="18" charset="0"/>
                <a:cs typeface="Times New Roman" pitchFamily="18" charset="0"/>
              </a:rPr>
              <a:t>n</a:t>
            </a:r>
            <a:r>
              <a:rPr lang="en-US" baseline="-25000" dirty="0">
                <a:latin typeface="Symbol" pitchFamily="18" charset="2"/>
                <a:cs typeface="Times New Roman" pitchFamily="18" charset="0"/>
              </a:rPr>
              <a:t>-</a:t>
            </a:r>
            <a:r>
              <a:rPr lang="en-US" baseline="-250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39" name="TextBox 38"/>
          <p:cNvSpPr txBox="1"/>
          <p:nvPr/>
        </p:nvSpPr>
        <p:spPr>
          <a:xfrm>
            <a:off x="2015852" y="3151196"/>
            <a:ext cx="499265"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n</a:t>
            </a:r>
            <a:endParaRPr lang="en-US" i="1" dirty="0">
              <a:latin typeface="Times New Roman" pitchFamily="18" charset="0"/>
              <a:cs typeface="Times New Roman" pitchFamily="18" charset="0"/>
            </a:endParaRPr>
          </a:p>
        </p:txBody>
      </p:sp>
      <p:cxnSp>
        <p:nvCxnSpPr>
          <p:cNvPr id="40" name="Straight Connector 39"/>
          <p:cNvCxnSpPr/>
          <p:nvPr/>
        </p:nvCxnSpPr>
        <p:spPr>
          <a:xfrm>
            <a:off x="1094132" y="6194160"/>
            <a:ext cx="1881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94132" y="5579680"/>
            <a:ext cx="1881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94132" y="5003605"/>
            <a:ext cx="18818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47752" y="5118820"/>
            <a:ext cx="268835" cy="36933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2</a:t>
            </a:r>
            <a:endParaRPr lang="en-US" dirty="0">
              <a:solidFill>
                <a:srgbClr val="FF0000"/>
              </a:solidFill>
              <a:latin typeface="Times New Roman" pitchFamily="18" charset="0"/>
              <a:cs typeface="Times New Roman" pitchFamily="18" charset="0"/>
            </a:endParaRPr>
          </a:p>
        </p:txBody>
      </p:sp>
      <p:sp>
        <p:nvSpPr>
          <p:cNvPr id="45" name="TextBox 44"/>
          <p:cNvSpPr txBox="1"/>
          <p:nvPr/>
        </p:nvSpPr>
        <p:spPr>
          <a:xfrm>
            <a:off x="2015852" y="2514639"/>
            <a:ext cx="65288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z</a:t>
            </a:r>
            <a:r>
              <a:rPr lang="en-US" i="1" baseline="-25000" dirty="0" smtClean="0">
                <a:latin typeface="Times New Roman" pitchFamily="18" charset="0"/>
                <a:cs typeface="Times New Roman" pitchFamily="18" charset="0"/>
              </a:rPr>
              <a:t>K</a:t>
            </a:r>
            <a:r>
              <a:rPr lang="en-US" baseline="-25000" dirty="0" smtClean="0">
                <a:latin typeface="Symbol" pitchFamily="18" charset="2"/>
                <a:cs typeface="Times New Roman" pitchFamily="18" charset="0"/>
              </a:rPr>
              <a:t>-</a:t>
            </a:r>
            <a:r>
              <a:rPr lang="en-US" baseline="-250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46" name="TextBox 45"/>
          <p:cNvSpPr txBox="1"/>
          <p:nvPr/>
        </p:nvSpPr>
        <p:spPr>
          <a:xfrm>
            <a:off x="2015852" y="1722852"/>
            <a:ext cx="499265"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K</a:t>
            </a:r>
            <a:endParaRPr lang="en-US" i="1" dirty="0">
              <a:latin typeface="Times New Roman" pitchFamily="18" charset="0"/>
              <a:cs typeface="Times New Roman" pitchFamily="18" charset="0"/>
            </a:endParaRPr>
          </a:p>
        </p:txBody>
      </p:sp>
      <p:sp>
        <p:nvSpPr>
          <p:cNvPr id="47" name="TextBox 46"/>
          <p:cNvSpPr txBox="1"/>
          <p:nvPr/>
        </p:nvSpPr>
        <p:spPr>
          <a:xfrm>
            <a:off x="2015852" y="5210348"/>
            <a:ext cx="4992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z</a:t>
            </a:r>
            <a:r>
              <a:rPr lang="en-US" baseline="-250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48" name="TextBox 47"/>
          <p:cNvSpPr txBox="1"/>
          <p:nvPr/>
        </p:nvSpPr>
        <p:spPr>
          <a:xfrm>
            <a:off x="2015852" y="4648991"/>
            <a:ext cx="4992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z</a:t>
            </a:r>
            <a:r>
              <a:rPr lang="en-US" baseline="-25000"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cxnSp>
        <p:nvCxnSpPr>
          <p:cNvPr id="50" name="Straight Connector 49"/>
          <p:cNvCxnSpPr/>
          <p:nvPr/>
        </p:nvCxnSpPr>
        <p:spPr>
          <a:xfrm>
            <a:off x="2981298" y="3505810"/>
            <a:ext cx="0" cy="576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94132" y="3505810"/>
            <a:ext cx="0" cy="576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48487" y="702245"/>
            <a:ext cx="2133693" cy="584775"/>
          </a:xfrm>
          <a:prstGeom prst="rect">
            <a:avLst/>
          </a:prstGeom>
          <a:noFill/>
        </p:spPr>
        <p:txBody>
          <a:bodyPr wrap="square" rtlCol="0">
            <a:spAutoFit/>
          </a:bodyPr>
          <a:lstStyle/>
          <a:p>
            <a:r>
              <a:rPr lang="en-US" sz="1600" dirty="0" smtClean="0">
                <a:latin typeface="+mn-lt"/>
              </a:rPr>
              <a:t>Scheme of a multilayer structure</a:t>
            </a:r>
            <a:endParaRPr lang="en-US" sz="1600" dirty="0">
              <a:latin typeface="+mn-lt"/>
            </a:endParaRPr>
          </a:p>
        </p:txBody>
      </p:sp>
      <p:sp>
        <p:nvSpPr>
          <p:cNvPr id="55" name="TextBox 54"/>
          <p:cNvSpPr txBox="1"/>
          <p:nvPr/>
        </p:nvSpPr>
        <p:spPr>
          <a:xfrm>
            <a:off x="3381444" y="978975"/>
            <a:ext cx="5415105" cy="338554"/>
          </a:xfrm>
          <a:prstGeom prst="rect">
            <a:avLst/>
          </a:prstGeom>
          <a:noFill/>
        </p:spPr>
        <p:txBody>
          <a:bodyPr wrap="square" rtlCol="0">
            <a:spAutoFit/>
          </a:bodyPr>
          <a:lstStyle/>
          <a:p>
            <a:r>
              <a:rPr lang="en-US" sz="1600" dirty="0" smtClean="0">
                <a:latin typeface="+mn-lt"/>
              </a:rPr>
              <a:t>The coordinate </a:t>
            </a:r>
            <a:r>
              <a:rPr lang="en-US" sz="1600" i="1" dirty="0" smtClean="0">
                <a:latin typeface="Times New Roman" pitchFamily="18" charset="0"/>
                <a:cs typeface="Times New Roman" pitchFamily="18" charset="0"/>
              </a:rPr>
              <a:t>z</a:t>
            </a:r>
            <a:r>
              <a:rPr lang="en-US" sz="1600" dirty="0" smtClean="0">
                <a:latin typeface="+mn-lt"/>
              </a:rPr>
              <a:t> for the </a:t>
            </a:r>
            <a:r>
              <a:rPr lang="en-US" sz="1600" i="1" dirty="0" smtClean="0">
                <a:latin typeface="Times New Roman" pitchFamily="18" charset="0"/>
                <a:cs typeface="Times New Roman" pitchFamily="18" charset="0"/>
              </a:rPr>
              <a:t>n</a:t>
            </a:r>
            <a:r>
              <a:rPr lang="en-US" sz="1600" dirty="0" smtClean="0">
                <a:latin typeface="+mn-lt"/>
              </a:rPr>
              <a:t>-</a:t>
            </a:r>
            <a:r>
              <a:rPr lang="en-US" sz="1600" dirty="0" err="1" smtClean="0">
                <a:latin typeface="+mn-lt"/>
              </a:rPr>
              <a:t>th</a:t>
            </a:r>
            <a:r>
              <a:rPr lang="en-US" sz="1600" dirty="0" smtClean="0">
                <a:latin typeface="+mn-lt"/>
              </a:rPr>
              <a:t> layer lies in the range </a:t>
            </a:r>
            <a:r>
              <a:rPr lang="en-US" sz="1600" i="1" dirty="0" smtClean="0">
                <a:latin typeface="Times New Roman" pitchFamily="18" charset="0"/>
                <a:cs typeface="Times New Roman" pitchFamily="18" charset="0"/>
              </a:rPr>
              <a:t>z</a:t>
            </a:r>
            <a:r>
              <a:rPr lang="en-US" sz="1600" i="1" baseline="-25000" dirty="0" smtClean="0">
                <a:latin typeface="Times New Roman" pitchFamily="18" charset="0"/>
                <a:cs typeface="Times New Roman" pitchFamily="18" charset="0"/>
              </a:rPr>
              <a:t>n</a:t>
            </a:r>
            <a:r>
              <a:rPr lang="en-US" sz="1600" baseline="-25000" dirty="0" smtClean="0">
                <a:latin typeface="Symbol" pitchFamily="18" charset="2"/>
                <a:cs typeface="Times New Roman" pitchFamily="18" charset="0"/>
              </a:rPr>
              <a:t>-</a:t>
            </a:r>
            <a:r>
              <a:rPr lang="en-US" sz="1600" baseline="-250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&lt; </a:t>
            </a:r>
            <a:r>
              <a:rPr lang="en-US" sz="1600" i="1" dirty="0" smtClean="0">
                <a:latin typeface="Times New Roman" pitchFamily="18" charset="0"/>
                <a:cs typeface="Times New Roman" pitchFamily="18" charset="0"/>
              </a:rPr>
              <a:t>z</a:t>
            </a:r>
            <a:r>
              <a:rPr lang="en-US" sz="1600" dirty="0" smtClean="0">
                <a:latin typeface="Times New Roman" pitchFamily="18" charset="0"/>
                <a:cs typeface="Times New Roman" pitchFamily="18" charset="0"/>
              </a:rPr>
              <a:t> &lt; </a:t>
            </a:r>
            <a:r>
              <a:rPr lang="en-US" sz="1600" i="1" dirty="0" err="1" smtClean="0">
                <a:latin typeface="Times New Roman" pitchFamily="18" charset="0"/>
                <a:cs typeface="Times New Roman" pitchFamily="18" charset="0"/>
              </a:rPr>
              <a:t>z</a:t>
            </a:r>
            <a:r>
              <a:rPr lang="en-US" sz="1600" i="1" baseline="-25000" dirty="0" err="1" smtClean="0">
                <a:latin typeface="Times New Roman" pitchFamily="18" charset="0"/>
                <a:cs typeface="Times New Roman" pitchFamily="18" charset="0"/>
              </a:rPr>
              <a:t>n</a:t>
            </a:r>
            <a:endParaRPr lang="en-US" sz="1600" i="1" baseline="-25000" dirty="0">
              <a:latin typeface="Times New Roman" pitchFamily="18" charset="0"/>
              <a:cs typeface="Times New Roman" pitchFamily="18" charset="0"/>
            </a:endParaRPr>
          </a:p>
        </p:txBody>
      </p:sp>
      <p:cxnSp>
        <p:nvCxnSpPr>
          <p:cNvPr id="33796" name="Straight Arrow Connector 33795"/>
          <p:cNvCxnSpPr/>
          <p:nvPr/>
        </p:nvCxnSpPr>
        <p:spPr>
          <a:xfrm>
            <a:off x="3436837" y="3505810"/>
            <a:ext cx="0" cy="576075"/>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16200000">
            <a:off x="2987821" y="3532372"/>
            <a:ext cx="499265"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l</a:t>
            </a:r>
            <a:r>
              <a:rPr lang="en-US" i="1" baseline="-25000" dirty="0" err="1" smtClean="0">
                <a:latin typeface="Times New Roman" pitchFamily="18" charset="0"/>
                <a:cs typeface="Times New Roman" pitchFamily="18" charset="0"/>
              </a:rPr>
              <a:t>n</a:t>
            </a:r>
            <a:endParaRPr lang="en-US" i="1" dirty="0">
              <a:latin typeface="Times New Roman" pitchFamily="18" charset="0"/>
              <a:cs typeface="Times New Roman" pitchFamily="18" charset="0"/>
            </a:endParaRPr>
          </a:p>
        </p:txBody>
      </p:sp>
      <p:cxnSp>
        <p:nvCxnSpPr>
          <p:cNvPr id="76" name="Straight Arrow Connector 75"/>
          <p:cNvCxnSpPr/>
          <p:nvPr/>
        </p:nvCxnSpPr>
        <p:spPr>
          <a:xfrm flipH="1">
            <a:off x="1094133" y="6655020"/>
            <a:ext cx="1881844" cy="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900637" y="6347780"/>
            <a:ext cx="4992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L</a:t>
            </a:r>
            <a:endParaRPr lang="en-US" i="1" dirty="0">
              <a:latin typeface="Times New Roman" pitchFamily="18" charset="0"/>
              <a:cs typeface="Times New Roman" pitchFamily="18" charset="0"/>
            </a:endParaRPr>
          </a:p>
        </p:txBody>
      </p:sp>
      <p:sp>
        <p:nvSpPr>
          <p:cNvPr id="80" name="TextBox 79"/>
          <p:cNvSpPr txBox="1"/>
          <p:nvPr/>
        </p:nvSpPr>
        <p:spPr>
          <a:xfrm>
            <a:off x="4896226" y="1494291"/>
            <a:ext cx="3341235" cy="584775"/>
          </a:xfrm>
          <a:prstGeom prst="rect">
            <a:avLst/>
          </a:prstGeom>
          <a:noFill/>
        </p:spPr>
        <p:txBody>
          <a:bodyPr wrap="square" rtlCol="0">
            <a:spAutoFit/>
          </a:bodyPr>
          <a:lstStyle/>
          <a:p>
            <a:r>
              <a:rPr lang="en-US" sz="1600" dirty="0" smtClean="0">
                <a:latin typeface="+mn-lt"/>
              </a:rPr>
              <a:t>LaAlO</a:t>
            </a:r>
            <a:r>
              <a:rPr lang="en-US" sz="1600" baseline="-25000" dirty="0" smtClean="0">
                <a:latin typeface="+mn-lt"/>
              </a:rPr>
              <a:t>3</a:t>
            </a:r>
            <a:r>
              <a:rPr lang="en-US" sz="1600" dirty="0" smtClean="0">
                <a:latin typeface="+mn-lt"/>
              </a:rPr>
              <a:t>-SrTiO</a:t>
            </a:r>
            <a:r>
              <a:rPr lang="en-US" sz="1600" baseline="-25000" dirty="0" smtClean="0">
                <a:latin typeface="+mn-lt"/>
              </a:rPr>
              <a:t>3</a:t>
            </a:r>
            <a:r>
              <a:rPr lang="en-US" sz="1600" dirty="0" smtClean="0">
                <a:latin typeface="+mn-lt"/>
              </a:rPr>
              <a:t>: the asymmetric three-layer structure</a:t>
            </a:r>
            <a:endParaRPr lang="en-US" sz="1600" dirty="0">
              <a:latin typeface="+mn-lt"/>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2446338"/>
            <a:ext cx="4251325" cy="412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437FC66-1B82-45E9-9FA4-D8862687C5D9}" type="slidenum">
              <a:rPr lang="en-US" smtClean="0"/>
              <a:t>21</a:t>
            </a:fld>
            <a:endParaRPr lang="en-US"/>
          </a:p>
        </p:txBody>
      </p:sp>
      <p:sp>
        <p:nvSpPr>
          <p:cNvPr id="5" name="Date Placeholder 4"/>
          <p:cNvSpPr>
            <a:spLocks noGrp="1"/>
          </p:cNvSpPr>
          <p:nvPr>
            <p:ph type="dt" sz="half" idx="10"/>
          </p:nvPr>
        </p:nvSpPr>
        <p:spPr/>
        <p:txBody>
          <a:bodyPr/>
          <a:lstStyle/>
          <a:p>
            <a:fld id="{2E91B2CC-0C17-4A91-9BFE-28F8F1B803A9}" type="datetime10">
              <a:rPr lang="en-US" smtClean="0"/>
              <a:t>18:01</a:t>
            </a:fld>
            <a:endParaRPr lang="en-US" dirty="0"/>
          </a:p>
        </p:txBody>
      </p:sp>
    </p:spTree>
    <p:extLst>
      <p:ext uri="{BB962C8B-B14F-4D97-AF65-F5344CB8AC3E}">
        <p14:creationId xmlns:p14="http://schemas.microsoft.com/office/powerpoint/2010/main" val="80298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4"/>
            <a:ext cx="8229600" cy="481270"/>
          </a:xfrm>
        </p:spPr>
        <p:txBody>
          <a:bodyPr/>
          <a:lstStyle/>
          <a:p>
            <a:r>
              <a:rPr lang="en-US" dirty="0" smtClean="0">
                <a:solidFill>
                  <a:srgbClr val="7D002E"/>
                </a:solidFill>
                <a:latin typeface="Calibri" pitchFamily="34" charset="0"/>
              </a:rPr>
              <a:t>Mechanism of superconductivity</a:t>
            </a:r>
            <a:endParaRPr lang="en-US" baseline="30000" dirty="0" smtClean="0"/>
          </a:p>
        </p:txBody>
      </p:sp>
      <p:pic>
        <p:nvPicPr>
          <p:cNvPr id="82945" name="Picture 1"/>
          <p:cNvPicPr>
            <a:picLocks noChangeAspect="1" noChangeArrowheads="1"/>
          </p:cNvPicPr>
          <p:nvPr/>
        </p:nvPicPr>
        <p:blipFill>
          <a:blip r:embed="rId3" cstate="print"/>
          <a:srcRect/>
          <a:stretch>
            <a:fillRect/>
          </a:stretch>
        </p:blipFill>
        <p:spPr bwMode="auto">
          <a:xfrm>
            <a:off x="5148064" y="800708"/>
            <a:ext cx="1522095" cy="284988"/>
          </a:xfrm>
          <a:prstGeom prst="rect">
            <a:avLst/>
          </a:prstGeom>
          <a:noFill/>
          <a:ln w="9525">
            <a:noFill/>
            <a:miter lim="800000"/>
            <a:headEnd/>
            <a:tailEnd/>
          </a:ln>
        </p:spPr>
      </p:pic>
      <p:sp>
        <p:nvSpPr>
          <p:cNvPr id="6" name="TextBox 5"/>
          <p:cNvSpPr txBox="1"/>
          <p:nvPr/>
        </p:nvSpPr>
        <p:spPr>
          <a:xfrm>
            <a:off x="1034144" y="674914"/>
            <a:ext cx="1458686" cy="400110"/>
          </a:xfrm>
          <a:prstGeom prst="rect">
            <a:avLst/>
          </a:prstGeom>
          <a:noFill/>
        </p:spPr>
        <p:txBody>
          <a:bodyPr wrap="square" rtlCol="0">
            <a:spAutoFit/>
          </a:bodyPr>
          <a:lstStyle/>
          <a:p>
            <a:r>
              <a:rPr lang="en-US" sz="2000" i="1" u="sng" dirty="0" smtClean="0">
                <a:solidFill>
                  <a:srgbClr val="A50021"/>
                </a:solidFill>
                <a:latin typeface="Calibri"/>
              </a:rPr>
              <a:t>The system</a:t>
            </a:r>
            <a:endParaRPr lang="en-US" sz="2000" i="1" u="sng" dirty="0">
              <a:solidFill>
                <a:srgbClr val="A50021"/>
              </a:solidFill>
              <a:latin typeface="Calibri"/>
            </a:endParaRPr>
          </a:p>
        </p:txBody>
      </p:sp>
      <p:pic>
        <p:nvPicPr>
          <p:cNvPr id="82946" name="Picture 2"/>
          <p:cNvPicPr>
            <a:picLocks noChangeAspect="1" noChangeArrowheads="1"/>
          </p:cNvPicPr>
          <p:nvPr/>
        </p:nvPicPr>
        <p:blipFill>
          <a:blip r:embed="rId4" cstate="print"/>
          <a:srcRect/>
          <a:stretch>
            <a:fillRect/>
          </a:stretch>
        </p:blipFill>
        <p:spPr bwMode="auto">
          <a:xfrm>
            <a:off x="3105159" y="1348745"/>
            <a:ext cx="4002786" cy="1768221"/>
          </a:xfrm>
          <a:prstGeom prst="rect">
            <a:avLst/>
          </a:prstGeom>
          <a:noFill/>
          <a:ln w="9525">
            <a:noFill/>
            <a:miter lim="800000"/>
            <a:headEnd/>
            <a:tailEnd/>
          </a:ln>
        </p:spPr>
      </p:pic>
      <p:pic>
        <p:nvPicPr>
          <p:cNvPr id="82947" name="Picture 3"/>
          <p:cNvPicPr>
            <a:picLocks noChangeAspect="1" noChangeArrowheads="1"/>
          </p:cNvPicPr>
          <p:nvPr/>
        </p:nvPicPr>
        <p:blipFill>
          <a:blip r:embed="rId5" cstate="print"/>
          <a:srcRect/>
          <a:stretch>
            <a:fillRect/>
          </a:stretch>
        </p:blipFill>
        <p:spPr bwMode="auto">
          <a:xfrm>
            <a:off x="903040" y="3162302"/>
            <a:ext cx="6923913" cy="783717"/>
          </a:xfrm>
          <a:prstGeom prst="rect">
            <a:avLst/>
          </a:prstGeom>
          <a:noFill/>
          <a:ln w="9525">
            <a:noFill/>
            <a:miter lim="800000"/>
            <a:headEnd/>
            <a:tailEnd/>
          </a:ln>
        </p:spPr>
      </p:pic>
      <p:pic>
        <p:nvPicPr>
          <p:cNvPr id="82948" name="Picture 4"/>
          <p:cNvPicPr>
            <a:picLocks noChangeAspect="1" noChangeArrowheads="1"/>
          </p:cNvPicPr>
          <p:nvPr/>
        </p:nvPicPr>
        <p:blipFill>
          <a:blip r:embed="rId6" cstate="print"/>
          <a:srcRect/>
          <a:stretch>
            <a:fillRect/>
          </a:stretch>
        </p:blipFill>
        <p:spPr bwMode="auto">
          <a:xfrm>
            <a:off x="2492830" y="4086766"/>
            <a:ext cx="3400425" cy="699516"/>
          </a:xfrm>
          <a:prstGeom prst="rect">
            <a:avLst/>
          </a:prstGeom>
          <a:noFill/>
          <a:ln w="9525">
            <a:noFill/>
            <a:miter lim="800000"/>
            <a:headEnd/>
            <a:tailEnd/>
          </a:ln>
        </p:spPr>
      </p:pic>
      <p:pic>
        <p:nvPicPr>
          <p:cNvPr id="82949" name="Picture 5"/>
          <p:cNvPicPr>
            <a:picLocks noChangeAspect="1" noChangeArrowheads="1"/>
          </p:cNvPicPr>
          <p:nvPr/>
        </p:nvPicPr>
        <p:blipFill>
          <a:blip r:embed="rId7" cstate="print"/>
          <a:srcRect/>
          <a:stretch>
            <a:fillRect/>
          </a:stretch>
        </p:blipFill>
        <p:spPr bwMode="auto">
          <a:xfrm>
            <a:off x="2473125" y="4889776"/>
            <a:ext cx="4099941" cy="595884"/>
          </a:xfrm>
          <a:prstGeom prst="rect">
            <a:avLst/>
          </a:prstGeom>
          <a:noFill/>
          <a:ln w="9525">
            <a:noFill/>
            <a:miter lim="800000"/>
            <a:headEnd/>
            <a:tailEnd/>
          </a:ln>
        </p:spPr>
      </p:pic>
      <p:sp>
        <p:nvSpPr>
          <p:cNvPr id="3" name="TextBox 2"/>
          <p:cNvSpPr txBox="1"/>
          <p:nvPr/>
        </p:nvSpPr>
        <p:spPr>
          <a:xfrm>
            <a:off x="791580" y="1814166"/>
            <a:ext cx="1886441" cy="338554"/>
          </a:xfrm>
          <a:prstGeom prst="rect">
            <a:avLst/>
          </a:prstGeom>
          <a:noFill/>
        </p:spPr>
        <p:txBody>
          <a:bodyPr wrap="square" rtlCol="0">
            <a:spAutoFit/>
          </a:bodyPr>
          <a:lstStyle/>
          <a:p>
            <a:r>
              <a:rPr lang="en-US" sz="1600" dirty="0" smtClean="0">
                <a:solidFill>
                  <a:prstClr val="black"/>
                </a:solidFill>
                <a:latin typeface="Calibri"/>
              </a:rPr>
              <a:t>Electron subsystem</a:t>
            </a:r>
            <a:endParaRPr lang="en-US" sz="1600" dirty="0">
              <a:solidFill>
                <a:prstClr val="black"/>
              </a:solidFill>
              <a:latin typeface="Calibri"/>
            </a:endParaRPr>
          </a:p>
        </p:txBody>
      </p:sp>
      <p:sp>
        <p:nvSpPr>
          <p:cNvPr id="12" name="TextBox 11"/>
          <p:cNvSpPr txBox="1"/>
          <p:nvPr/>
        </p:nvSpPr>
        <p:spPr>
          <a:xfrm>
            <a:off x="3779912" y="772158"/>
            <a:ext cx="1886441" cy="338554"/>
          </a:xfrm>
          <a:prstGeom prst="rect">
            <a:avLst/>
          </a:prstGeom>
          <a:noFill/>
        </p:spPr>
        <p:txBody>
          <a:bodyPr wrap="square" rtlCol="0">
            <a:spAutoFit/>
          </a:bodyPr>
          <a:lstStyle/>
          <a:p>
            <a:r>
              <a:rPr lang="en-US" sz="1600" dirty="0" smtClean="0">
                <a:solidFill>
                  <a:prstClr val="black"/>
                </a:solidFill>
                <a:latin typeface="Calibri"/>
              </a:rPr>
              <a:t>Hamiltonian</a:t>
            </a:r>
            <a:endParaRPr lang="en-US" sz="1600" dirty="0">
              <a:solidFill>
                <a:prstClr val="black"/>
              </a:solidFill>
              <a:latin typeface="Calibri"/>
            </a:endParaRPr>
          </a:p>
        </p:txBody>
      </p:sp>
      <p:sp>
        <p:nvSpPr>
          <p:cNvPr id="13" name="TextBox 12"/>
          <p:cNvSpPr txBox="1"/>
          <p:nvPr/>
        </p:nvSpPr>
        <p:spPr>
          <a:xfrm>
            <a:off x="796176" y="2508277"/>
            <a:ext cx="1886441" cy="338554"/>
          </a:xfrm>
          <a:prstGeom prst="rect">
            <a:avLst/>
          </a:prstGeom>
          <a:noFill/>
        </p:spPr>
        <p:txBody>
          <a:bodyPr wrap="square" rtlCol="0">
            <a:spAutoFit/>
          </a:bodyPr>
          <a:lstStyle/>
          <a:p>
            <a:r>
              <a:rPr lang="en-US" sz="1600" dirty="0" smtClean="0">
                <a:solidFill>
                  <a:prstClr val="black"/>
                </a:solidFill>
                <a:latin typeface="Calibri"/>
              </a:rPr>
              <a:t>Phonons</a:t>
            </a:r>
            <a:endParaRPr lang="en-US" sz="1600" dirty="0">
              <a:solidFill>
                <a:prstClr val="black"/>
              </a:solidFill>
              <a:latin typeface="Calibri"/>
            </a:endParaRPr>
          </a:p>
        </p:txBody>
      </p:sp>
      <p:sp>
        <p:nvSpPr>
          <p:cNvPr id="15" name="TextBox 14"/>
          <p:cNvSpPr txBox="1"/>
          <p:nvPr/>
        </p:nvSpPr>
        <p:spPr>
          <a:xfrm>
            <a:off x="7667625" y="1424084"/>
            <a:ext cx="1137535" cy="584775"/>
          </a:xfrm>
          <a:prstGeom prst="rect">
            <a:avLst/>
          </a:prstGeom>
          <a:noFill/>
          <a:ln w="22225">
            <a:solidFill>
              <a:srgbClr val="00B050"/>
            </a:solidFill>
          </a:ln>
          <a:effectLst>
            <a:softEdge rad="0"/>
          </a:effectLst>
        </p:spPr>
        <p:txBody>
          <a:bodyPr wrap="square" rtlCol="0">
            <a:spAutoFit/>
          </a:bodyPr>
          <a:lstStyle/>
          <a:p>
            <a:r>
              <a:rPr lang="en-US" sz="1600" dirty="0" smtClean="0">
                <a:solidFill>
                  <a:srgbClr val="00B050"/>
                </a:solidFill>
                <a:latin typeface="Calibri"/>
              </a:rPr>
              <a:t>Coulomb interaction</a:t>
            </a:r>
            <a:endParaRPr lang="en-US" sz="1600" dirty="0">
              <a:solidFill>
                <a:srgbClr val="00B050"/>
              </a:solidFill>
              <a:latin typeface="Calibri"/>
            </a:endParaRPr>
          </a:p>
        </p:txBody>
      </p:sp>
      <p:sp>
        <p:nvSpPr>
          <p:cNvPr id="16" name="TextBox 15"/>
          <p:cNvSpPr txBox="1"/>
          <p:nvPr/>
        </p:nvSpPr>
        <p:spPr>
          <a:xfrm>
            <a:off x="777347" y="4144136"/>
            <a:ext cx="1886441" cy="584775"/>
          </a:xfrm>
          <a:prstGeom prst="rect">
            <a:avLst/>
          </a:prstGeom>
          <a:noFill/>
        </p:spPr>
        <p:txBody>
          <a:bodyPr wrap="square" rtlCol="0">
            <a:spAutoFit/>
          </a:bodyPr>
          <a:lstStyle/>
          <a:p>
            <a:r>
              <a:rPr lang="en-US" sz="1600" dirty="0" smtClean="0">
                <a:solidFill>
                  <a:prstClr val="black"/>
                </a:solidFill>
                <a:latin typeface="Calibri"/>
              </a:rPr>
              <a:t>Electron-phonon interaction</a:t>
            </a:r>
            <a:endParaRPr lang="en-US" sz="1600" dirty="0">
              <a:solidFill>
                <a:prstClr val="black"/>
              </a:solidFill>
              <a:latin typeface="Calibri"/>
            </a:endParaRPr>
          </a:p>
        </p:txBody>
      </p:sp>
      <p:sp>
        <p:nvSpPr>
          <p:cNvPr id="8" name="Rectangle 7"/>
          <p:cNvSpPr/>
          <p:nvPr/>
        </p:nvSpPr>
        <p:spPr>
          <a:xfrm>
            <a:off x="773493" y="1306056"/>
            <a:ext cx="6560757" cy="18109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84463" y="3166262"/>
            <a:ext cx="7171913" cy="77975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83551" y="4005064"/>
            <a:ext cx="5984693" cy="1548172"/>
          </a:xfrm>
          <a:prstGeom prst="rect">
            <a:avLst/>
          </a:prstGeom>
          <a:no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3779912" y="764704"/>
            <a:ext cx="2988332" cy="3614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696329" y="5740685"/>
            <a:ext cx="6153815" cy="646331"/>
          </a:xfrm>
          <a:prstGeom prst="rect">
            <a:avLst/>
          </a:prstGeom>
          <a:noFill/>
        </p:spPr>
        <p:txBody>
          <a:bodyPr wrap="square" rtlCol="0">
            <a:spAutoFit/>
          </a:bodyPr>
          <a:lstStyle/>
          <a:p>
            <a:r>
              <a:rPr lang="en-US" dirty="0" smtClean="0">
                <a:solidFill>
                  <a:prstClr val="black"/>
                </a:solidFill>
                <a:latin typeface="Calibri"/>
              </a:rPr>
              <a:t>Because the </a:t>
            </a:r>
            <a:r>
              <a:rPr lang="en-US" dirty="0" smtClean="0">
                <a:solidFill>
                  <a:srgbClr val="3333CC"/>
                </a:solidFill>
                <a:latin typeface="Calibri"/>
              </a:rPr>
              <a:t>optical-phonon energies </a:t>
            </a:r>
            <a:r>
              <a:rPr lang="en-US" dirty="0" smtClean="0">
                <a:solidFill>
                  <a:prstClr val="black"/>
                </a:solidFill>
                <a:latin typeface="Calibri"/>
              </a:rPr>
              <a:t>can exceed the Fermi energy, the BCS and </a:t>
            </a:r>
            <a:r>
              <a:rPr lang="en-US" dirty="0" err="1" smtClean="0">
                <a:solidFill>
                  <a:prstClr val="black"/>
                </a:solidFill>
                <a:latin typeface="Calibri"/>
              </a:rPr>
              <a:t>Eliashberg</a:t>
            </a:r>
            <a:r>
              <a:rPr lang="en-US" dirty="0" smtClean="0">
                <a:solidFill>
                  <a:prstClr val="black"/>
                </a:solidFill>
                <a:latin typeface="Calibri"/>
              </a:rPr>
              <a:t> approaches can be inapplicable</a:t>
            </a:r>
            <a:endParaRPr lang="en-US" dirty="0">
              <a:solidFill>
                <a:prstClr val="black"/>
              </a:solidFill>
              <a:latin typeface="Calibri"/>
            </a:endParaRPr>
          </a:p>
        </p:txBody>
      </p:sp>
      <p:cxnSp>
        <p:nvCxnSpPr>
          <p:cNvPr id="11" name="Straight Arrow Connector 10"/>
          <p:cNvCxnSpPr>
            <a:stCxn id="15" idx="1"/>
          </p:cNvCxnSpPr>
          <p:nvPr/>
        </p:nvCxnSpPr>
        <p:spPr>
          <a:xfrm flipH="1">
            <a:off x="7107946" y="1716472"/>
            <a:ext cx="559679" cy="97694"/>
          </a:xfrm>
          <a:prstGeom prst="straightConnector1">
            <a:avLst/>
          </a:prstGeom>
          <a:ln w="25400">
            <a:solidFill>
              <a:srgbClr val="00B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726502" y="1752952"/>
            <a:ext cx="437786" cy="415908"/>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p:nvSpPr>
        <p:spPr>
          <a:xfrm>
            <a:off x="4521958" y="1778467"/>
            <a:ext cx="592982" cy="41209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7667625" y="800708"/>
            <a:ext cx="1352550" cy="584775"/>
          </a:xfrm>
          <a:prstGeom prst="rect">
            <a:avLst/>
          </a:prstGeom>
          <a:noFill/>
          <a:ln w="22225">
            <a:solidFill>
              <a:srgbClr val="FF0000"/>
            </a:solidFill>
          </a:ln>
          <a:effectLst>
            <a:softEdge rad="0"/>
          </a:effectLst>
        </p:spPr>
        <p:txBody>
          <a:bodyPr wrap="square" rtlCol="0">
            <a:spAutoFit/>
          </a:bodyPr>
          <a:lstStyle/>
          <a:p>
            <a:r>
              <a:rPr lang="en-US" sz="1600" dirty="0" smtClean="0">
                <a:solidFill>
                  <a:srgbClr val="FF0000"/>
                </a:solidFill>
                <a:latin typeface="Calibri"/>
              </a:rPr>
              <a:t>One-electron energy</a:t>
            </a:r>
            <a:endParaRPr lang="en-US" sz="1600" dirty="0">
              <a:solidFill>
                <a:srgbClr val="FF0000"/>
              </a:solidFill>
              <a:latin typeface="Calibri"/>
            </a:endParaRPr>
          </a:p>
        </p:txBody>
      </p:sp>
      <p:cxnSp>
        <p:nvCxnSpPr>
          <p:cNvPr id="32" name="Straight Arrow Connector 31"/>
          <p:cNvCxnSpPr/>
          <p:nvPr/>
        </p:nvCxnSpPr>
        <p:spPr>
          <a:xfrm flipH="1">
            <a:off x="5157589" y="1124161"/>
            <a:ext cx="2505757" cy="654306"/>
          </a:xfrm>
          <a:prstGeom prst="straightConnector1">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67625" y="2069860"/>
            <a:ext cx="885825" cy="584775"/>
          </a:xfrm>
          <a:prstGeom prst="rect">
            <a:avLst/>
          </a:prstGeom>
          <a:noFill/>
          <a:ln w="22225">
            <a:solidFill>
              <a:srgbClr val="3333CC"/>
            </a:solidFill>
          </a:ln>
          <a:effectLst>
            <a:softEdge rad="0"/>
          </a:effectLst>
        </p:spPr>
        <p:txBody>
          <a:bodyPr wrap="square" rtlCol="0">
            <a:spAutoFit/>
          </a:bodyPr>
          <a:lstStyle/>
          <a:p>
            <a:r>
              <a:rPr lang="en-US" sz="1600" dirty="0" smtClean="0">
                <a:solidFill>
                  <a:srgbClr val="3333CC"/>
                </a:solidFill>
                <a:latin typeface="Calibri"/>
              </a:rPr>
              <a:t>Phonon energy</a:t>
            </a:r>
            <a:endParaRPr lang="en-US" sz="1600" dirty="0">
              <a:solidFill>
                <a:srgbClr val="3333CC"/>
              </a:solidFill>
              <a:latin typeface="Calibri"/>
            </a:endParaRPr>
          </a:p>
        </p:txBody>
      </p:sp>
      <p:cxnSp>
        <p:nvCxnSpPr>
          <p:cNvPr id="35" name="Straight Arrow Connector 34"/>
          <p:cNvCxnSpPr/>
          <p:nvPr/>
        </p:nvCxnSpPr>
        <p:spPr>
          <a:xfrm flipH="1">
            <a:off x="5114940" y="2362247"/>
            <a:ext cx="2548407" cy="146030"/>
          </a:xfrm>
          <a:prstGeom prst="straightConnector1">
            <a:avLst/>
          </a:prstGeom>
          <a:ln w="25400">
            <a:solidFill>
              <a:srgbClr val="3333CC"/>
            </a:solidFill>
            <a:tailEnd type="triangle" w="med"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067550" y="5485660"/>
            <a:ext cx="2000250" cy="830997"/>
          </a:xfrm>
          <a:prstGeom prst="rect">
            <a:avLst/>
          </a:prstGeom>
          <a:noFill/>
          <a:ln w="22225">
            <a:solidFill>
              <a:srgbClr val="3333CC"/>
            </a:solidFill>
          </a:ln>
          <a:effectLst>
            <a:softEdge rad="0"/>
          </a:effectLst>
        </p:spPr>
        <p:txBody>
          <a:bodyPr wrap="square" rtlCol="0">
            <a:spAutoFit/>
          </a:bodyPr>
          <a:lstStyle/>
          <a:p>
            <a:r>
              <a:rPr lang="en-US" sz="1600" dirty="0" smtClean="0">
                <a:solidFill>
                  <a:srgbClr val="3333CC"/>
                </a:solidFill>
                <a:latin typeface="Calibri"/>
              </a:rPr>
              <a:t>Matrix element for the electron-phonon interaction</a:t>
            </a:r>
            <a:endParaRPr lang="en-US" sz="1600" dirty="0">
              <a:solidFill>
                <a:srgbClr val="3333CC"/>
              </a:solidFill>
              <a:latin typeface="Calibri"/>
            </a:endParaRPr>
          </a:p>
        </p:txBody>
      </p:sp>
      <p:cxnSp>
        <p:nvCxnSpPr>
          <p:cNvPr id="42" name="Straight Arrow Connector 41"/>
          <p:cNvCxnSpPr/>
          <p:nvPr/>
        </p:nvCxnSpPr>
        <p:spPr>
          <a:xfrm flipH="1" flipV="1">
            <a:off x="4396989" y="5284715"/>
            <a:ext cx="2670561" cy="696985"/>
          </a:xfrm>
          <a:prstGeom prst="straightConnector1">
            <a:avLst/>
          </a:prstGeom>
          <a:ln w="25400">
            <a:solidFill>
              <a:srgbClr val="3333CC"/>
            </a:solidFill>
            <a:tailEnd type="triangle" w="med" len="lg"/>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3822576" y="4872622"/>
            <a:ext cx="592982" cy="412093"/>
          </a:xfrm>
          <a:prstGeom prst="roundRect">
            <a:avLst/>
          </a:prstGeom>
          <a:noFill/>
          <a:ln w="19050">
            <a:solidFill>
              <a:srgbClr val="33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7067550" y="4022485"/>
            <a:ext cx="1737610" cy="830997"/>
          </a:xfrm>
          <a:prstGeom prst="rect">
            <a:avLst/>
          </a:prstGeom>
          <a:noFill/>
          <a:ln w="22225">
            <a:solidFill>
              <a:srgbClr val="7030A0"/>
            </a:solidFill>
          </a:ln>
          <a:effectLst>
            <a:softEdge rad="0"/>
          </a:effectLst>
        </p:spPr>
        <p:txBody>
          <a:bodyPr wrap="square" rtlCol="0">
            <a:spAutoFit/>
          </a:bodyPr>
          <a:lstStyle/>
          <a:p>
            <a:r>
              <a:rPr lang="en-US" sz="1600" dirty="0" smtClean="0">
                <a:solidFill>
                  <a:srgbClr val="7030A0"/>
                </a:solidFill>
                <a:latin typeface="Calibri"/>
              </a:rPr>
              <a:t>Matrix element for the Coulomb interaction</a:t>
            </a:r>
            <a:endParaRPr lang="en-US" sz="1600" dirty="0">
              <a:solidFill>
                <a:srgbClr val="7030A0"/>
              </a:solidFill>
              <a:latin typeface="Calibri"/>
            </a:endParaRPr>
          </a:p>
        </p:txBody>
      </p:sp>
      <p:cxnSp>
        <p:nvCxnSpPr>
          <p:cNvPr id="46" name="Straight Arrow Connector 45"/>
          <p:cNvCxnSpPr>
            <a:stCxn id="45" idx="1"/>
          </p:cNvCxnSpPr>
          <p:nvPr/>
        </p:nvCxnSpPr>
        <p:spPr>
          <a:xfrm flipH="1" flipV="1">
            <a:off x="4177916" y="3674992"/>
            <a:ext cx="2889634" cy="762992"/>
          </a:xfrm>
          <a:prstGeom prst="straightConnector1">
            <a:avLst/>
          </a:prstGeom>
          <a:ln w="2540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3603501" y="3262897"/>
            <a:ext cx="592982" cy="412093"/>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ounded Rectangle 49"/>
          <p:cNvSpPr/>
          <p:nvPr/>
        </p:nvSpPr>
        <p:spPr>
          <a:xfrm>
            <a:off x="4516982" y="2494574"/>
            <a:ext cx="592982" cy="412093"/>
          </a:xfrm>
          <a:prstGeom prst="roundRect">
            <a:avLst/>
          </a:prstGeom>
          <a:noFill/>
          <a:ln w="19050">
            <a:solidFill>
              <a:srgbClr val="33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35496" y="6500373"/>
            <a:ext cx="6125548" cy="276999"/>
          </a:xfrm>
          <a:prstGeom prst="rect">
            <a:avLst/>
          </a:prstGeom>
          <a:noFill/>
        </p:spPr>
        <p:txBody>
          <a:bodyPr wrap="square" rtlCol="0">
            <a:spAutoFit/>
          </a:bodyPr>
          <a:lstStyle/>
          <a:p>
            <a:r>
              <a:rPr lang="en-US" sz="1200" dirty="0">
                <a:latin typeface="+mn-lt"/>
              </a:rPr>
              <a:t>S. N. </a:t>
            </a:r>
            <a:r>
              <a:rPr lang="en-US" sz="1200" dirty="0" err="1">
                <a:latin typeface="+mn-lt"/>
              </a:rPr>
              <a:t>Klimin</a:t>
            </a:r>
            <a:r>
              <a:rPr lang="en-US" sz="1200" dirty="0">
                <a:latin typeface="+mn-lt"/>
              </a:rPr>
              <a:t>, J. </a:t>
            </a:r>
            <a:r>
              <a:rPr lang="en-US" sz="1200" dirty="0" err="1">
                <a:latin typeface="+mn-lt"/>
              </a:rPr>
              <a:t>Tempere</a:t>
            </a:r>
            <a:r>
              <a:rPr lang="en-US" sz="1200" dirty="0">
                <a:latin typeface="+mn-lt"/>
              </a:rPr>
              <a:t>, J. T. </a:t>
            </a:r>
            <a:r>
              <a:rPr lang="en-US" sz="1200" dirty="0" err="1">
                <a:latin typeface="+mn-lt"/>
              </a:rPr>
              <a:t>Devreese</a:t>
            </a:r>
            <a:r>
              <a:rPr lang="en-US" sz="1200" dirty="0">
                <a:latin typeface="+mn-lt"/>
              </a:rPr>
              <a:t>, and D. van der </a:t>
            </a:r>
            <a:r>
              <a:rPr lang="en-US" sz="1200" dirty="0" err="1" smtClean="0">
                <a:latin typeface="+mn-lt"/>
              </a:rPr>
              <a:t>Marel</a:t>
            </a:r>
            <a:r>
              <a:rPr lang="en-US" sz="1200" dirty="0" smtClean="0">
                <a:latin typeface="+mn-lt"/>
              </a:rPr>
              <a:t>, Phys</a:t>
            </a:r>
            <a:r>
              <a:rPr lang="en-US" sz="1200" dirty="0">
                <a:latin typeface="+mn-lt"/>
              </a:rPr>
              <a:t>. Rev. B </a:t>
            </a:r>
            <a:r>
              <a:rPr lang="en-US" sz="1200" b="1" dirty="0">
                <a:latin typeface="+mn-lt"/>
              </a:rPr>
              <a:t>89</a:t>
            </a:r>
            <a:r>
              <a:rPr lang="en-US" sz="1200" dirty="0">
                <a:latin typeface="+mn-lt"/>
              </a:rPr>
              <a:t>, 184514 </a:t>
            </a:r>
            <a:r>
              <a:rPr lang="en-US" sz="1200" dirty="0" smtClean="0">
                <a:latin typeface="+mn-lt"/>
              </a:rPr>
              <a:t>(2014)</a:t>
            </a:r>
            <a:endParaRPr lang="en-US" sz="1200" dirty="0">
              <a:latin typeface="+mn-lt"/>
            </a:endParaRPr>
          </a:p>
        </p:txBody>
      </p:sp>
      <p:cxnSp>
        <p:nvCxnSpPr>
          <p:cNvPr id="37" name="Straight Connector 36"/>
          <p:cNvCxnSpPr/>
          <p:nvPr/>
        </p:nvCxnSpPr>
        <p:spPr>
          <a:xfrm>
            <a:off x="35496" y="6453336"/>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437FC66-1B82-45E9-9FA4-D8862687C5D9}" type="slidenum">
              <a:rPr lang="en-US" smtClean="0"/>
              <a:t>22</a:t>
            </a:fld>
            <a:endParaRPr lang="en-US"/>
          </a:p>
        </p:txBody>
      </p:sp>
      <p:sp>
        <p:nvSpPr>
          <p:cNvPr id="5" name="Date Placeholder 4"/>
          <p:cNvSpPr>
            <a:spLocks noGrp="1"/>
          </p:cNvSpPr>
          <p:nvPr>
            <p:ph type="dt" sz="half" idx="10"/>
          </p:nvPr>
        </p:nvSpPr>
        <p:spPr/>
        <p:txBody>
          <a:bodyPr/>
          <a:lstStyle/>
          <a:p>
            <a:fld id="{75D9BE30-09FD-4A22-9808-05C8A1D568A2}" type="datetime10">
              <a:rPr lang="en-US" smtClean="0"/>
              <a:t>18:01</a:t>
            </a:fld>
            <a:endParaRPr lang="en-US" dirty="0"/>
          </a:p>
        </p:txBody>
      </p:sp>
    </p:spTree>
    <p:extLst>
      <p:ext uri="{BB962C8B-B14F-4D97-AF65-F5344CB8AC3E}">
        <p14:creationId xmlns:p14="http://schemas.microsoft.com/office/powerpoint/2010/main" val="865284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05909"/>
            <a:ext cx="8229600" cy="504056"/>
          </a:xfrm>
        </p:spPr>
        <p:txBody>
          <a:bodyPr>
            <a:normAutofit fontScale="90000"/>
          </a:bodyPr>
          <a:lstStyle/>
          <a:p>
            <a:r>
              <a:rPr lang="en-US" dirty="0">
                <a:solidFill>
                  <a:srgbClr val="7D002E"/>
                </a:solidFill>
                <a:latin typeface="Calibri" pitchFamily="34" charset="0"/>
              </a:rPr>
              <a:t>Dielectric function method for </a:t>
            </a:r>
            <a:r>
              <a:rPr lang="en-US" dirty="0" smtClean="0">
                <a:solidFill>
                  <a:srgbClr val="7D002E"/>
                </a:solidFill>
                <a:latin typeface="Calibri" pitchFamily="34" charset="0"/>
              </a:rPr>
              <a:t>superconductivity: </a:t>
            </a:r>
            <a:br>
              <a:rPr lang="en-US" dirty="0" smtClean="0">
                <a:solidFill>
                  <a:srgbClr val="7D002E"/>
                </a:solidFill>
                <a:latin typeface="Calibri" pitchFamily="34" charset="0"/>
              </a:rPr>
            </a:br>
            <a:r>
              <a:rPr lang="en-US" dirty="0" smtClean="0">
                <a:solidFill>
                  <a:srgbClr val="7D002E"/>
                </a:solidFill>
                <a:latin typeface="Calibri" pitchFamily="34" charset="0"/>
              </a:rPr>
              <a:t>application to bulk SrTiO</a:t>
            </a:r>
            <a:r>
              <a:rPr lang="en-US" baseline="-25000" dirty="0" smtClean="0">
                <a:solidFill>
                  <a:srgbClr val="7D002E"/>
                </a:solidFill>
                <a:latin typeface="Calibri" pitchFamily="34" charset="0"/>
              </a:rPr>
              <a:t>3</a:t>
            </a:r>
            <a:endParaRPr lang="en-US" baseline="-25000" dirty="0" smtClean="0"/>
          </a:p>
        </p:txBody>
      </p:sp>
      <p:sp>
        <p:nvSpPr>
          <p:cNvPr id="34" name="TextBox 33"/>
          <p:cNvSpPr txBox="1"/>
          <p:nvPr/>
        </p:nvSpPr>
        <p:spPr>
          <a:xfrm>
            <a:off x="214778" y="6387715"/>
            <a:ext cx="7692377" cy="461665"/>
          </a:xfrm>
          <a:prstGeom prst="rect">
            <a:avLst/>
          </a:prstGeom>
          <a:noFill/>
        </p:spPr>
        <p:txBody>
          <a:bodyPr wrap="square" rtlCol="0">
            <a:spAutoFit/>
          </a:bodyPr>
          <a:lstStyle/>
          <a:p>
            <a:r>
              <a:rPr lang="en-US" sz="1200" baseline="30000" dirty="0" smtClean="0">
                <a:solidFill>
                  <a:prstClr val="black"/>
                </a:solidFill>
                <a:latin typeface="Calibri"/>
              </a:rPr>
              <a:t>1 </a:t>
            </a:r>
            <a:r>
              <a:rPr lang="en-US" sz="1200" dirty="0" smtClean="0">
                <a:solidFill>
                  <a:prstClr val="black"/>
                </a:solidFill>
                <a:latin typeface="Calibri"/>
              </a:rPr>
              <a:t>D</a:t>
            </a:r>
            <a:r>
              <a:rPr lang="en-US" sz="1200" dirty="0">
                <a:solidFill>
                  <a:prstClr val="black"/>
                </a:solidFill>
                <a:latin typeface="Calibri"/>
              </a:rPr>
              <a:t>. A. </a:t>
            </a:r>
            <a:r>
              <a:rPr lang="en-US" sz="1200" dirty="0" err="1">
                <a:solidFill>
                  <a:prstClr val="black"/>
                </a:solidFill>
                <a:latin typeface="Calibri"/>
              </a:rPr>
              <a:t>Kirzhnits</a:t>
            </a:r>
            <a:r>
              <a:rPr lang="en-US" sz="1200" dirty="0">
                <a:solidFill>
                  <a:prstClr val="black"/>
                </a:solidFill>
                <a:latin typeface="Calibri"/>
              </a:rPr>
              <a:t>, E. G. </a:t>
            </a:r>
            <a:r>
              <a:rPr lang="en-US" sz="1200" dirty="0" err="1">
                <a:solidFill>
                  <a:prstClr val="black"/>
                </a:solidFill>
                <a:latin typeface="Calibri"/>
              </a:rPr>
              <a:t>Maksimov</a:t>
            </a:r>
            <a:r>
              <a:rPr lang="en-US" sz="1200" dirty="0">
                <a:solidFill>
                  <a:prstClr val="black"/>
                </a:solidFill>
                <a:latin typeface="Calibri"/>
              </a:rPr>
              <a:t> and D. I. </a:t>
            </a:r>
            <a:r>
              <a:rPr lang="en-US" sz="1200" dirty="0" err="1">
                <a:solidFill>
                  <a:prstClr val="black"/>
                </a:solidFill>
                <a:latin typeface="Calibri"/>
              </a:rPr>
              <a:t>Khomskii</a:t>
            </a:r>
            <a:r>
              <a:rPr lang="en-US" sz="1200" dirty="0">
                <a:solidFill>
                  <a:prstClr val="black"/>
                </a:solidFill>
                <a:latin typeface="Calibri"/>
              </a:rPr>
              <a:t>, J. Low Temp. Phys. </a:t>
            </a:r>
            <a:r>
              <a:rPr lang="en-US" sz="1200" b="1" dirty="0">
                <a:solidFill>
                  <a:prstClr val="black"/>
                </a:solidFill>
                <a:latin typeface="Calibri"/>
              </a:rPr>
              <a:t>10</a:t>
            </a:r>
            <a:r>
              <a:rPr lang="en-US" sz="1200" dirty="0">
                <a:solidFill>
                  <a:prstClr val="black"/>
                </a:solidFill>
                <a:latin typeface="Calibri"/>
              </a:rPr>
              <a:t>, 79 (1973</a:t>
            </a:r>
            <a:r>
              <a:rPr lang="en-US" sz="1200" dirty="0" smtClean="0">
                <a:solidFill>
                  <a:prstClr val="black"/>
                </a:solidFill>
                <a:latin typeface="Calibri"/>
              </a:rPr>
              <a:t>).</a:t>
            </a:r>
          </a:p>
          <a:p>
            <a:r>
              <a:rPr lang="en-US" sz="1200" baseline="30000" dirty="0" smtClean="0">
                <a:solidFill>
                  <a:prstClr val="black"/>
                </a:solidFill>
                <a:latin typeface="Calibri"/>
              </a:rPr>
              <a:t>2 </a:t>
            </a:r>
            <a:r>
              <a:rPr lang="en-US" sz="1200" dirty="0">
                <a:solidFill>
                  <a:prstClr val="black"/>
                </a:solidFill>
                <a:latin typeface="Calibri"/>
              </a:rPr>
              <a:t>Y. Takada, J. Phys. Soc. </a:t>
            </a:r>
            <a:r>
              <a:rPr lang="en-US" sz="1200" dirty="0" err="1">
                <a:solidFill>
                  <a:prstClr val="black"/>
                </a:solidFill>
                <a:latin typeface="Calibri"/>
              </a:rPr>
              <a:t>Jpn</a:t>
            </a:r>
            <a:r>
              <a:rPr lang="en-US" sz="1200" dirty="0">
                <a:solidFill>
                  <a:prstClr val="black"/>
                </a:solidFill>
                <a:latin typeface="Calibri"/>
              </a:rPr>
              <a:t>. </a:t>
            </a:r>
            <a:r>
              <a:rPr lang="en-US" sz="1200" b="1" dirty="0">
                <a:solidFill>
                  <a:prstClr val="black"/>
                </a:solidFill>
                <a:latin typeface="Calibri"/>
              </a:rPr>
              <a:t>49</a:t>
            </a:r>
            <a:r>
              <a:rPr lang="en-US" sz="1200" dirty="0">
                <a:solidFill>
                  <a:prstClr val="black"/>
                </a:solidFill>
                <a:latin typeface="Calibri"/>
              </a:rPr>
              <a:t>, 1267 (1980</a:t>
            </a:r>
            <a:r>
              <a:rPr lang="en-US" sz="1200" dirty="0" smtClean="0">
                <a:solidFill>
                  <a:prstClr val="black"/>
                </a:solidFill>
                <a:latin typeface="Calibri"/>
              </a:rPr>
              <a:t>).</a:t>
            </a:r>
            <a:endParaRPr lang="en-US" sz="1200" dirty="0">
              <a:solidFill>
                <a:prstClr val="black"/>
              </a:solidFill>
              <a:latin typeface="Calibri"/>
            </a:endParaRPr>
          </a:p>
        </p:txBody>
      </p:sp>
      <p:cxnSp>
        <p:nvCxnSpPr>
          <p:cNvPr id="10" name="Straight Connector 9"/>
          <p:cNvCxnSpPr/>
          <p:nvPr/>
        </p:nvCxnSpPr>
        <p:spPr>
          <a:xfrm>
            <a:off x="35496" y="6309320"/>
            <a:ext cx="813614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723" y="1196752"/>
            <a:ext cx="5702585" cy="409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46412" y="5445223"/>
            <a:ext cx="1251176" cy="307777"/>
          </a:xfrm>
          <a:prstGeom prst="rect">
            <a:avLst/>
          </a:prstGeom>
          <a:noFill/>
        </p:spPr>
        <p:txBody>
          <a:bodyPr wrap="none" rtlCol="0">
            <a:spAutoFit/>
          </a:bodyPr>
          <a:lstStyle/>
          <a:p>
            <a:r>
              <a:rPr lang="en-US" sz="1400" dirty="0" smtClean="0">
                <a:solidFill>
                  <a:prstClr val="black"/>
                </a:solidFill>
                <a:latin typeface="Calibri"/>
              </a:rPr>
              <a:t>(Takada, 1980)</a:t>
            </a:r>
            <a:endParaRPr lang="en-US" sz="1400" dirty="0">
              <a:solidFill>
                <a:prstClr val="black"/>
              </a:solidFill>
              <a:latin typeface="Calibri"/>
            </a:endParaRPr>
          </a:p>
        </p:txBody>
      </p:sp>
      <p:sp>
        <p:nvSpPr>
          <p:cNvPr id="3" name="TextBox 2"/>
          <p:cNvSpPr txBox="1"/>
          <p:nvPr/>
        </p:nvSpPr>
        <p:spPr>
          <a:xfrm>
            <a:off x="323528" y="5841268"/>
            <a:ext cx="8424936" cy="338554"/>
          </a:xfrm>
          <a:prstGeom prst="rect">
            <a:avLst/>
          </a:prstGeom>
          <a:noFill/>
        </p:spPr>
        <p:txBody>
          <a:bodyPr wrap="square" rtlCol="0">
            <a:spAutoFit/>
          </a:bodyPr>
          <a:lstStyle/>
          <a:p>
            <a:r>
              <a:rPr lang="en-US" sz="1600" dirty="0" smtClean="0">
                <a:solidFill>
                  <a:prstClr val="black"/>
                </a:solidFill>
              </a:rPr>
              <a:t>The dome-shaped density dependence of </a:t>
            </a:r>
            <a:r>
              <a:rPr lang="en-US" sz="1600" i="1" dirty="0" err="1" smtClean="0">
                <a:solidFill>
                  <a:prstClr val="black"/>
                </a:solidFill>
              </a:rPr>
              <a:t>T</a:t>
            </a:r>
            <a:r>
              <a:rPr lang="en-US" sz="1600" i="1" baseline="-25000" dirty="0" err="1" smtClean="0">
                <a:solidFill>
                  <a:prstClr val="black"/>
                </a:solidFill>
              </a:rPr>
              <a:t>c</a:t>
            </a:r>
            <a:r>
              <a:rPr lang="en-US" sz="1600" dirty="0" smtClean="0">
                <a:solidFill>
                  <a:prstClr val="black"/>
                </a:solidFill>
              </a:rPr>
              <a:t> is explained </a:t>
            </a:r>
            <a:endParaRPr lang="en-US" sz="1600" dirty="0">
              <a:solidFill>
                <a:prstClr val="black"/>
              </a:solidFill>
            </a:endParaRPr>
          </a:p>
        </p:txBody>
      </p:sp>
      <p:sp>
        <p:nvSpPr>
          <p:cNvPr id="5" name="Slide Number Placeholder 4"/>
          <p:cNvSpPr>
            <a:spLocks noGrp="1"/>
          </p:cNvSpPr>
          <p:nvPr>
            <p:ph type="sldNum" sz="quarter" idx="12"/>
          </p:nvPr>
        </p:nvSpPr>
        <p:spPr/>
        <p:txBody>
          <a:bodyPr/>
          <a:lstStyle/>
          <a:p>
            <a:fld id="{D437FC66-1B82-45E9-9FA4-D8862687C5D9}" type="slidenum">
              <a:rPr lang="en-US" smtClean="0"/>
              <a:t>23</a:t>
            </a:fld>
            <a:endParaRPr lang="en-US"/>
          </a:p>
        </p:txBody>
      </p:sp>
      <p:sp>
        <p:nvSpPr>
          <p:cNvPr id="6" name="Date Placeholder 5"/>
          <p:cNvSpPr>
            <a:spLocks noGrp="1"/>
          </p:cNvSpPr>
          <p:nvPr>
            <p:ph type="dt" sz="half" idx="10"/>
          </p:nvPr>
        </p:nvSpPr>
        <p:spPr/>
        <p:txBody>
          <a:bodyPr/>
          <a:lstStyle/>
          <a:p>
            <a:fld id="{C47416E6-1700-47CE-865B-7FF0FF1D6CF1}" type="datetime10">
              <a:rPr lang="en-US" smtClean="0"/>
              <a:t>18:01</a:t>
            </a:fld>
            <a:endParaRPr lang="en-US" dirty="0"/>
          </a:p>
        </p:txBody>
      </p:sp>
    </p:spTree>
    <p:extLst>
      <p:ext uri="{BB962C8B-B14F-4D97-AF65-F5344CB8AC3E}">
        <p14:creationId xmlns:p14="http://schemas.microsoft.com/office/powerpoint/2010/main" val="3334853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30"/>
          <p:cNvSpPr txBox="1">
            <a:spLocks noChangeArrowheads="1"/>
          </p:cNvSpPr>
          <p:nvPr/>
        </p:nvSpPr>
        <p:spPr bwMode="auto">
          <a:xfrm>
            <a:off x="5182846" y="5289113"/>
            <a:ext cx="20593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600" dirty="0" smtClean="0">
                <a:solidFill>
                  <a:prstClr val="black"/>
                </a:solidFill>
                <a:latin typeface="Times New Roman" panose="02020603050405020304" pitchFamily="18" charset="0"/>
                <a:cs typeface="Times New Roman" panose="02020603050405020304" pitchFamily="18" charset="0"/>
              </a:rPr>
              <a:t>Transition temperature</a:t>
            </a:r>
            <a:endParaRPr lang="en-US" altLang="en-US" sz="1600" dirty="0">
              <a:solidFill>
                <a:prstClr val="black"/>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79512" y="4061390"/>
            <a:ext cx="4148336" cy="1815882"/>
          </a:xfrm>
          <a:prstGeom prst="rect">
            <a:avLst/>
          </a:prstGeom>
          <a:noFill/>
        </p:spPr>
        <p:txBody>
          <a:bodyPr wrap="square" rtlCol="0">
            <a:spAutoFit/>
          </a:bodyPr>
          <a:lstStyle/>
          <a:p>
            <a:pPr algn="just"/>
            <a:r>
              <a:rPr lang="en-US" sz="1600" dirty="0">
                <a:solidFill>
                  <a:prstClr val="black"/>
                </a:solidFill>
                <a:latin typeface="Calibri"/>
              </a:rPr>
              <a:t>In 1911, </a:t>
            </a:r>
            <a:r>
              <a:rPr lang="en-US" sz="1600" dirty="0" smtClean="0">
                <a:solidFill>
                  <a:prstClr val="black"/>
                </a:solidFill>
                <a:latin typeface="Calibri"/>
              </a:rPr>
              <a:t>H. </a:t>
            </a:r>
            <a:r>
              <a:rPr lang="en-US" sz="1600" dirty="0" err="1">
                <a:solidFill>
                  <a:prstClr val="black"/>
                </a:solidFill>
                <a:latin typeface="Calibri"/>
              </a:rPr>
              <a:t>Kamerlingh</a:t>
            </a:r>
            <a:r>
              <a:rPr lang="en-US" sz="1600" dirty="0">
                <a:solidFill>
                  <a:prstClr val="black"/>
                </a:solidFill>
                <a:latin typeface="Calibri"/>
              </a:rPr>
              <a:t> </a:t>
            </a:r>
            <a:r>
              <a:rPr lang="en-US" sz="1600" dirty="0" err="1">
                <a:solidFill>
                  <a:prstClr val="black"/>
                </a:solidFill>
                <a:latin typeface="Calibri"/>
              </a:rPr>
              <a:t>Onnes</a:t>
            </a:r>
            <a:r>
              <a:rPr lang="en-US" sz="1600" dirty="0">
                <a:solidFill>
                  <a:prstClr val="black"/>
                </a:solidFill>
                <a:latin typeface="Calibri"/>
              </a:rPr>
              <a:t> found </a:t>
            </a:r>
            <a:r>
              <a:rPr lang="en-US" sz="1600" dirty="0" smtClean="0">
                <a:solidFill>
                  <a:prstClr val="black"/>
                </a:solidFill>
                <a:latin typeface="Calibri"/>
              </a:rPr>
              <a:t>that the </a:t>
            </a:r>
            <a:r>
              <a:rPr lang="en-US" sz="1600" dirty="0">
                <a:solidFill>
                  <a:prstClr val="black"/>
                </a:solidFill>
                <a:latin typeface="Calibri"/>
              </a:rPr>
              <a:t>resistance of a mercury </a:t>
            </a:r>
            <a:r>
              <a:rPr lang="en-US" sz="1600" dirty="0" smtClean="0">
                <a:solidFill>
                  <a:prstClr val="black"/>
                </a:solidFill>
                <a:latin typeface="Calibri"/>
              </a:rPr>
              <a:t>sample disappeared </a:t>
            </a:r>
            <a:r>
              <a:rPr lang="en-US" sz="1600" dirty="0">
                <a:solidFill>
                  <a:prstClr val="black"/>
                </a:solidFill>
                <a:latin typeface="Calibri"/>
              </a:rPr>
              <a:t>suddenly below a </a:t>
            </a:r>
            <a:r>
              <a:rPr lang="en-US" sz="1600" dirty="0" smtClean="0">
                <a:solidFill>
                  <a:prstClr val="black"/>
                </a:solidFill>
                <a:latin typeface="Calibri"/>
              </a:rPr>
              <a:t>critical temperature.</a:t>
            </a:r>
          </a:p>
          <a:p>
            <a:pPr algn="just"/>
            <a:endParaRPr lang="nl-BE" sz="1600" dirty="0" smtClean="0">
              <a:solidFill>
                <a:prstClr val="black"/>
              </a:solidFill>
              <a:latin typeface="Calibri"/>
            </a:endParaRPr>
          </a:p>
          <a:p>
            <a:pPr algn="just"/>
            <a:r>
              <a:rPr lang="nl-BE" sz="1600" dirty="0" smtClean="0">
                <a:solidFill>
                  <a:prstClr val="black"/>
                </a:solidFill>
                <a:latin typeface="Calibri"/>
              </a:rPr>
              <a:t>In 1913, he was</a:t>
            </a:r>
            <a:r>
              <a:rPr lang="en-US" sz="1600" dirty="0" smtClean="0">
                <a:solidFill>
                  <a:prstClr val="black"/>
                </a:solidFill>
                <a:latin typeface="Calibri"/>
              </a:rPr>
              <a:t> awarded with the Nobel prize  “</a:t>
            </a:r>
            <a:r>
              <a:rPr lang="en-US" sz="1600" dirty="0">
                <a:solidFill>
                  <a:prstClr val="black"/>
                </a:solidFill>
                <a:latin typeface="Calibri"/>
              </a:rPr>
              <a:t>for his investigations on the </a:t>
            </a:r>
            <a:r>
              <a:rPr lang="en-US" sz="1600" dirty="0" smtClean="0">
                <a:solidFill>
                  <a:prstClr val="black"/>
                </a:solidFill>
                <a:latin typeface="Calibri"/>
              </a:rPr>
              <a:t>properties of </a:t>
            </a:r>
            <a:r>
              <a:rPr lang="en-US" sz="1600" dirty="0">
                <a:solidFill>
                  <a:prstClr val="black"/>
                </a:solidFill>
                <a:latin typeface="Calibri"/>
              </a:rPr>
              <a:t>matter at low </a:t>
            </a:r>
            <a:r>
              <a:rPr lang="en-US" sz="1600" dirty="0" smtClean="0">
                <a:solidFill>
                  <a:prstClr val="black"/>
                </a:solidFill>
                <a:latin typeface="Calibri"/>
              </a:rPr>
              <a:t>temperatures”</a:t>
            </a:r>
            <a:endParaRPr lang="en-US" sz="1600" dirty="0">
              <a:solidFill>
                <a:prstClr val="black"/>
              </a:solidFill>
              <a:latin typeface="Calibri"/>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871" y="1304764"/>
            <a:ext cx="449262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790" y="1304764"/>
            <a:ext cx="1751779" cy="2420640"/>
          </a:xfrm>
          <a:prstGeom prst="rect">
            <a:avLst/>
          </a:prstGeom>
        </p:spPr>
      </p:pic>
      <p:sp>
        <p:nvSpPr>
          <p:cNvPr id="3" name="Title 2"/>
          <p:cNvSpPr>
            <a:spLocks noGrp="1"/>
          </p:cNvSpPr>
          <p:nvPr>
            <p:ph type="title"/>
          </p:nvPr>
        </p:nvSpPr>
        <p:spPr>
          <a:xfrm>
            <a:off x="457200" y="0"/>
            <a:ext cx="8229600" cy="620688"/>
          </a:xfrm>
        </p:spPr>
        <p:txBody>
          <a:bodyPr/>
          <a:lstStyle/>
          <a:p>
            <a:r>
              <a:rPr lang="en-US" dirty="0">
                <a:solidFill>
                  <a:srgbClr val="7D002E"/>
                </a:solidFill>
                <a:latin typeface="Calibri" pitchFamily="34" charset="0"/>
              </a:rPr>
              <a:t>Phenomenon of </a:t>
            </a:r>
            <a:r>
              <a:rPr lang="en-US" dirty="0" smtClean="0">
                <a:solidFill>
                  <a:srgbClr val="7D002E"/>
                </a:solidFill>
                <a:latin typeface="Calibri" pitchFamily="34" charset="0"/>
              </a:rPr>
              <a:t>superconductivity</a:t>
            </a:r>
            <a:endParaRPr lang="en-US" dirty="0"/>
          </a:p>
        </p:txBody>
      </p:sp>
      <p:sp>
        <p:nvSpPr>
          <p:cNvPr id="8" name="Slide Number Placeholder 7"/>
          <p:cNvSpPr>
            <a:spLocks noGrp="1"/>
          </p:cNvSpPr>
          <p:nvPr>
            <p:ph type="sldNum" sz="quarter" idx="12"/>
          </p:nvPr>
        </p:nvSpPr>
        <p:spPr/>
        <p:txBody>
          <a:bodyPr/>
          <a:lstStyle/>
          <a:p>
            <a:fld id="{D437FC66-1B82-45E9-9FA4-D8862687C5D9}" type="slidenum">
              <a:rPr lang="en-US" smtClean="0">
                <a:solidFill>
                  <a:prstClr val="black">
                    <a:tint val="75000"/>
                  </a:prstClr>
                </a:solidFill>
              </a:rPr>
              <a:pPr/>
              <a:t>24</a:t>
            </a:fld>
            <a:endParaRPr lang="en-US">
              <a:solidFill>
                <a:prstClr val="black">
                  <a:tint val="75000"/>
                </a:prstClr>
              </a:solidFill>
            </a:endParaRPr>
          </a:p>
        </p:txBody>
      </p:sp>
      <p:sp>
        <p:nvSpPr>
          <p:cNvPr id="9" name="Date Placeholder 8"/>
          <p:cNvSpPr>
            <a:spLocks noGrp="1"/>
          </p:cNvSpPr>
          <p:nvPr>
            <p:ph type="dt" sz="half" idx="10"/>
          </p:nvPr>
        </p:nvSpPr>
        <p:spPr/>
        <p:txBody>
          <a:bodyPr/>
          <a:lstStyle/>
          <a:p>
            <a:fld id="{A5EA400C-5E34-4FA2-AC00-DAE3392544A3}" type="datetime10">
              <a:rPr lang="en-US" smtClean="0">
                <a:solidFill>
                  <a:prstClr val="black">
                    <a:tint val="75000"/>
                  </a:prstClr>
                </a:solidFill>
              </a:rPr>
              <a:pPr/>
              <a:t>18:01</a:t>
            </a:fld>
            <a:endParaRPr lang="en-US" dirty="0">
              <a:solidFill>
                <a:prstClr val="black">
                  <a:tint val="75000"/>
                </a:prstClr>
              </a:solidFill>
            </a:endParaRPr>
          </a:p>
        </p:txBody>
      </p:sp>
    </p:spTree>
    <p:extLst>
      <p:ext uri="{BB962C8B-B14F-4D97-AF65-F5344CB8AC3E}">
        <p14:creationId xmlns:p14="http://schemas.microsoft.com/office/powerpoint/2010/main" val="3144608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7748"/>
            <a:ext cx="8229600" cy="638944"/>
          </a:xfrm>
        </p:spPr>
        <p:txBody>
          <a:bodyPr/>
          <a:lstStyle/>
          <a:p>
            <a:r>
              <a:rPr lang="en-US" dirty="0" smtClean="0">
                <a:solidFill>
                  <a:srgbClr val="7D002E"/>
                </a:solidFill>
                <a:latin typeface="Calibri" pitchFamily="34" charset="0"/>
              </a:rPr>
              <a:t>Physics of Superconductivity: BCS picture</a:t>
            </a:r>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016732"/>
            <a:ext cx="3494936" cy="157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7524" y="3818938"/>
            <a:ext cx="3674956" cy="1323439"/>
          </a:xfrm>
          <a:prstGeom prst="rect">
            <a:avLst/>
          </a:prstGeom>
          <a:noFill/>
        </p:spPr>
        <p:txBody>
          <a:bodyPr wrap="square" rtlCol="0">
            <a:spAutoFit/>
          </a:bodyPr>
          <a:lstStyle/>
          <a:p>
            <a:pPr algn="just"/>
            <a:r>
              <a:rPr lang="nl-BE" sz="1600" b="1" i="1" dirty="0" smtClean="0">
                <a:solidFill>
                  <a:prstClr val="black"/>
                </a:solidFill>
                <a:latin typeface="Calibri"/>
              </a:rPr>
              <a:t>Nobel prize 1972</a:t>
            </a:r>
            <a:r>
              <a:rPr lang="nl-BE" sz="1600" dirty="0" smtClean="0">
                <a:solidFill>
                  <a:prstClr val="black"/>
                </a:solidFill>
                <a:latin typeface="Calibri"/>
              </a:rPr>
              <a:t>:</a:t>
            </a:r>
            <a:r>
              <a:rPr lang="en-US" sz="1600" dirty="0" smtClean="0">
                <a:solidFill>
                  <a:prstClr val="black"/>
                </a:solidFill>
                <a:latin typeface="Calibri"/>
              </a:rPr>
              <a:t> </a:t>
            </a:r>
          </a:p>
          <a:p>
            <a:pPr algn="just"/>
            <a:r>
              <a:rPr lang="en-US" sz="1600" dirty="0">
                <a:solidFill>
                  <a:prstClr val="black"/>
                </a:solidFill>
                <a:latin typeface="Calibri"/>
              </a:rPr>
              <a:t>John Bardeen, Leon N. Cooper and J. Robert Schrieffer </a:t>
            </a:r>
            <a:r>
              <a:rPr lang="en-US" sz="1600" dirty="0" smtClean="0">
                <a:solidFill>
                  <a:prstClr val="black"/>
                </a:solidFill>
                <a:latin typeface="Calibri"/>
              </a:rPr>
              <a:t>“for </a:t>
            </a:r>
            <a:r>
              <a:rPr lang="en-US" sz="1600" dirty="0">
                <a:solidFill>
                  <a:prstClr val="black"/>
                </a:solidFill>
                <a:latin typeface="Calibri"/>
              </a:rPr>
              <a:t>their jointly developed theory of superconductivity, usually called the BCS theory</a:t>
            </a:r>
            <a:r>
              <a:rPr lang="en-US" sz="1600" dirty="0" smtClean="0">
                <a:solidFill>
                  <a:prstClr val="black"/>
                </a:solidFill>
                <a:latin typeface="Calibri"/>
              </a:rPr>
              <a:t>”</a:t>
            </a:r>
            <a:endParaRPr lang="en-US" sz="16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D437FC66-1B82-45E9-9FA4-D8862687C5D9}" type="slidenum">
              <a:rPr lang="en-US" smtClean="0"/>
              <a:t>25</a:t>
            </a:fld>
            <a:endParaRPr lang="en-US"/>
          </a:p>
        </p:txBody>
      </p:sp>
      <p:sp>
        <p:nvSpPr>
          <p:cNvPr id="5" name="Date Placeholder 4"/>
          <p:cNvSpPr>
            <a:spLocks noGrp="1"/>
          </p:cNvSpPr>
          <p:nvPr>
            <p:ph type="dt" sz="half" idx="10"/>
          </p:nvPr>
        </p:nvSpPr>
        <p:spPr/>
        <p:txBody>
          <a:bodyPr/>
          <a:lstStyle/>
          <a:p>
            <a:fld id="{71530426-C8AE-4C2B-AA71-B637F6B0F3F3}" type="datetime10">
              <a:rPr lang="en-US" smtClean="0"/>
              <a:t>18:01</a:t>
            </a:fld>
            <a:endParaRPr lang="en-U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222397"/>
            <a:ext cx="2299302" cy="334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2960948"/>
            <a:ext cx="2988332" cy="369332"/>
          </a:xfrm>
          <a:prstGeom prst="rect">
            <a:avLst/>
          </a:prstGeom>
          <a:noFill/>
        </p:spPr>
        <p:txBody>
          <a:bodyPr wrap="square" rtlCol="0">
            <a:spAutoFit/>
          </a:bodyPr>
          <a:lstStyle/>
          <a:p>
            <a:r>
              <a:rPr lang="en-US" dirty="0" smtClean="0">
                <a:latin typeface="+mn-lt"/>
              </a:rPr>
              <a:t>BCS theory (1957)</a:t>
            </a:r>
            <a:endParaRPr lang="en-US" dirty="0">
              <a:latin typeface="+mn-lt"/>
            </a:endParaRPr>
          </a:p>
        </p:txBody>
      </p:sp>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0053" y="1304764"/>
            <a:ext cx="2686050" cy="59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244892" y="2102004"/>
            <a:ext cx="3215540" cy="830997"/>
          </a:xfrm>
          <a:prstGeom prst="rect">
            <a:avLst/>
          </a:prstGeom>
          <a:noFill/>
        </p:spPr>
        <p:txBody>
          <a:bodyPr wrap="square" rtlCol="0">
            <a:spAutoFit/>
          </a:bodyPr>
          <a:lstStyle/>
          <a:p>
            <a:r>
              <a:rPr lang="en-US" sz="1600" dirty="0" smtClean="0">
                <a:latin typeface="+mn-lt"/>
              </a:rPr>
              <a:t>Excitations                                        are separated by the energy gap </a:t>
            </a:r>
            <a:r>
              <a:rPr lang="en-US" sz="1600" dirty="0" err="1" smtClean="0">
                <a:latin typeface="Symbol" panose="05050102010706020507" pitchFamily="18" charset="2"/>
                <a:cs typeface="Times New Roman" panose="02020603050405020304" pitchFamily="18" charset="0"/>
              </a:rPr>
              <a:t>D</a:t>
            </a:r>
            <a:r>
              <a:rPr lang="en-US" sz="1600" b="1" baseline="-25000" dirty="0" err="1" smtClean="0">
                <a:latin typeface="Times New Roman" panose="02020603050405020304" pitchFamily="18" charset="0"/>
                <a:cs typeface="Times New Roman" panose="02020603050405020304" pitchFamily="18" charset="0"/>
              </a:rPr>
              <a:t>k</a:t>
            </a:r>
            <a:r>
              <a:rPr lang="en-US" sz="1600" dirty="0" smtClean="0">
                <a:latin typeface="+mn-lt"/>
              </a:rPr>
              <a:t> from the ground state </a:t>
            </a:r>
            <a:endParaRPr lang="en-US" sz="1600" dirty="0">
              <a:latin typeface="+mn-lt"/>
            </a:endParaRPr>
          </a:p>
        </p:txBody>
      </p:sp>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8204" y="2024844"/>
            <a:ext cx="1497330" cy="41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364088" y="862716"/>
            <a:ext cx="3264393" cy="338554"/>
          </a:xfrm>
          <a:prstGeom prst="rect">
            <a:avLst/>
          </a:prstGeom>
          <a:noFill/>
        </p:spPr>
        <p:txBody>
          <a:bodyPr wrap="square" rtlCol="0">
            <a:spAutoFit/>
          </a:bodyPr>
          <a:lstStyle/>
          <a:p>
            <a:r>
              <a:rPr lang="en-US" sz="1600" dirty="0">
                <a:latin typeface="+mn-lt"/>
              </a:rPr>
              <a:t>Gap equation in the BCS theory</a:t>
            </a:r>
          </a:p>
        </p:txBody>
      </p:sp>
      <p:sp>
        <p:nvSpPr>
          <p:cNvPr id="14" name="TextBox 13"/>
          <p:cNvSpPr txBox="1"/>
          <p:nvPr/>
        </p:nvSpPr>
        <p:spPr>
          <a:xfrm>
            <a:off x="287524" y="5661248"/>
            <a:ext cx="4774724" cy="830997"/>
          </a:xfrm>
          <a:prstGeom prst="rect">
            <a:avLst/>
          </a:prstGeom>
          <a:noFill/>
          <a:ln w="19050">
            <a:solidFill>
              <a:srgbClr val="00B050"/>
            </a:solidFill>
          </a:ln>
        </p:spPr>
        <p:txBody>
          <a:bodyPr wrap="square" rtlCol="0">
            <a:spAutoFit/>
          </a:bodyPr>
          <a:lstStyle/>
          <a:p>
            <a:pPr algn="just"/>
            <a:r>
              <a:rPr lang="en-US" sz="1600" dirty="0" smtClean="0">
                <a:latin typeface="+mn-lt"/>
              </a:rPr>
              <a:t>When the electron-electron interaction is attractive, a normal </a:t>
            </a:r>
            <a:r>
              <a:rPr lang="en-US" sz="1600" dirty="0">
                <a:latin typeface="+mn-lt"/>
              </a:rPr>
              <a:t>fermi-liquid </a:t>
            </a:r>
            <a:r>
              <a:rPr lang="en-US" sz="1600" dirty="0" smtClean="0">
                <a:latin typeface="+mn-lt"/>
              </a:rPr>
              <a:t>is  unstable  against </a:t>
            </a:r>
            <a:r>
              <a:rPr lang="en-US" sz="1600" dirty="0">
                <a:latin typeface="+mn-lt"/>
              </a:rPr>
              <a:t>the </a:t>
            </a:r>
            <a:r>
              <a:rPr lang="en-US" sz="1600" dirty="0" smtClean="0">
                <a:solidFill>
                  <a:srgbClr val="FF0000"/>
                </a:solidFill>
                <a:latin typeface="+mn-lt"/>
              </a:rPr>
              <a:t>formation of pairs</a:t>
            </a:r>
            <a:r>
              <a:rPr lang="en-US" sz="1600" dirty="0" smtClean="0">
                <a:latin typeface="+mn-lt"/>
              </a:rPr>
              <a:t>. </a:t>
            </a:r>
            <a:endParaRPr lang="en-US" sz="1600" dirty="0">
              <a:latin typeface="+mn-lt"/>
            </a:endParaRPr>
          </a:p>
        </p:txBody>
      </p:sp>
      <p:cxnSp>
        <p:nvCxnSpPr>
          <p:cNvPr id="7" name="Straight Arrow Connector 6"/>
          <p:cNvCxnSpPr/>
          <p:nvPr/>
        </p:nvCxnSpPr>
        <p:spPr>
          <a:xfrm>
            <a:off x="5244892" y="5841268"/>
            <a:ext cx="335220"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37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25760"/>
            <a:ext cx="8229600" cy="638944"/>
          </a:xfrm>
        </p:spPr>
        <p:txBody>
          <a:bodyPr/>
          <a:lstStyle/>
          <a:p>
            <a:r>
              <a:rPr lang="en-US" dirty="0" smtClean="0">
                <a:solidFill>
                  <a:srgbClr val="7D002E"/>
                </a:solidFill>
                <a:latin typeface="Calibri" pitchFamily="34" charset="0"/>
              </a:rPr>
              <a:t>Physics of Superconductivity: BCS picture</a:t>
            </a:r>
            <a:endParaRPr lang="en-US" dirty="0" smtClean="0"/>
          </a:p>
        </p:txBody>
      </p:sp>
      <p:sp>
        <p:nvSpPr>
          <p:cNvPr id="2" name="TextBox 1"/>
          <p:cNvSpPr txBox="1"/>
          <p:nvPr/>
        </p:nvSpPr>
        <p:spPr>
          <a:xfrm>
            <a:off x="131420" y="1232756"/>
            <a:ext cx="8820471" cy="1077218"/>
          </a:xfrm>
          <a:prstGeom prst="rect">
            <a:avLst/>
          </a:prstGeom>
          <a:noFill/>
        </p:spPr>
        <p:txBody>
          <a:bodyPr wrap="square" rtlCol="0">
            <a:spAutoFit/>
          </a:bodyPr>
          <a:lstStyle/>
          <a:p>
            <a:pPr algn="just"/>
            <a:r>
              <a:rPr lang="en-US" sz="1600" dirty="0" smtClean="0">
                <a:solidFill>
                  <a:srgbClr val="00B050"/>
                </a:solidFill>
                <a:latin typeface="+mn-lt"/>
              </a:rPr>
              <a:t>The </a:t>
            </a:r>
            <a:r>
              <a:rPr lang="en-US" sz="1600" dirty="0">
                <a:solidFill>
                  <a:srgbClr val="00B050"/>
                </a:solidFill>
                <a:latin typeface="+mn-lt"/>
              </a:rPr>
              <a:t>exchange of phonons can </a:t>
            </a:r>
            <a:r>
              <a:rPr lang="en-US" sz="1600" dirty="0" smtClean="0">
                <a:solidFill>
                  <a:srgbClr val="00B050"/>
                </a:solidFill>
                <a:latin typeface="+mn-lt"/>
              </a:rPr>
              <a:t>produce an attractive </a:t>
            </a:r>
            <a:r>
              <a:rPr lang="en-US" sz="1600" dirty="0">
                <a:solidFill>
                  <a:srgbClr val="00B050"/>
                </a:solidFill>
                <a:latin typeface="+mn-lt"/>
              </a:rPr>
              <a:t>interaction between </a:t>
            </a:r>
            <a:r>
              <a:rPr lang="en-US" sz="1600" dirty="0" smtClean="0">
                <a:solidFill>
                  <a:srgbClr val="00B050"/>
                </a:solidFill>
                <a:latin typeface="+mn-lt"/>
              </a:rPr>
              <a:t>electrons</a:t>
            </a:r>
            <a:r>
              <a:rPr lang="en-US" sz="1600" dirty="0" smtClean="0">
                <a:latin typeface="+mn-lt"/>
              </a:rPr>
              <a:t>.</a:t>
            </a:r>
          </a:p>
          <a:p>
            <a:pPr algn="just"/>
            <a:endParaRPr lang="en-US" sz="1600" dirty="0">
              <a:latin typeface="+mn-lt"/>
            </a:endParaRPr>
          </a:p>
          <a:p>
            <a:pPr algn="just"/>
            <a:r>
              <a:rPr lang="en-US" sz="1600" dirty="0" smtClean="0">
                <a:latin typeface="+mn-lt"/>
              </a:rPr>
              <a:t>The </a:t>
            </a:r>
            <a:r>
              <a:rPr lang="en-US" sz="1600" dirty="0">
                <a:latin typeface="+mn-lt"/>
              </a:rPr>
              <a:t>simplest model for the total interaction between two electrons </a:t>
            </a:r>
            <a:r>
              <a:rPr lang="en-US" sz="1600" dirty="0" smtClean="0">
                <a:latin typeface="+mn-lt"/>
              </a:rPr>
              <a:t>interacting </a:t>
            </a:r>
            <a:r>
              <a:rPr lang="en-US" sz="1600" dirty="0">
                <a:latin typeface="+mn-lt"/>
              </a:rPr>
              <a:t>both by direct Coulomb and electron-phonon forces, is given by </a:t>
            </a:r>
            <a:r>
              <a:rPr lang="en-US" sz="1600" dirty="0" smtClean="0">
                <a:latin typeface="+mn-lt"/>
              </a:rPr>
              <a:t>the scattering matrix element for the </a:t>
            </a:r>
            <a:r>
              <a:rPr lang="en-US" sz="1600" dirty="0">
                <a:latin typeface="+mn-lt"/>
              </a:rPr>
              <a:t>effective potential</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040" y="3235355"/>
            <a:ext cx="3360420" cy="1705813"/>
          </a:xfrm>
          <a:prstGeom prst="rect">
            <a:avLst/>
          </a:prstGeom>
          <a:noFill/>
          <a:ln w="1905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82829" y="3252234"/>
            <a:ext cx="4860031" cy="584775"/>
          </a:xfrm>
          <a:prstGeom prst="rect">
            <a:avLst/>
          </a:prstGeom>
          <a:noFill/>
        </p:spPr>
        <p:txBody>
          <a:bodyPr wrap="square" rtlCol="0">
            <a:spAutoFit/>
          </a:bodyPr>
          <a:lstStyle/>
          <a:p>
            <a:pPr algn="just"/>
            <a:r>
              <a:rPr lang="en-US" sz="1600" dirty="0">
                <a:latin typeface="+mn-lt"/>
              </a:rPr>
              <a:t>Electrons scattered by phonon exchange are confined to shell of thickness </a:t>
            </a:r>
            <a:r>
              <a:rPr lang="en-US" sz="1600" dirty="0" err="1" smtClean="0">
                <a:latin typeface="Symbol" panose="05050102010706020507" pitchFamily="18" charset="2"/>
              </a:rPr>
              <a:t>w</a:t>
            </a:r>
            <a:r>
              <a:rPr lang="en-US" sz="1600" i="1" baseline="-25000" dirty="0" err="1" smtClean="0">
                <a:latin typeface="Times New Roman" panose="02020603050405020304" pitchFamily="18" charset="0"/>
                <a:cs typeface="Times New Roman" panose="02020603050405020304" pitchFamily="18" charset="0"/>
              </a:rPr>
              <a:t>D</a:t>
            </a:r>
            <a:r>
              <a:rPr lang="en-US" sz="1600" dirty="0" smtClean="0">
                <a:latin typeface="+mn-lt"/>
              </a:rPr>
              <a:t> about Fermi surface</a:t>
            </a:r>
            <a:endParaRPr lang="en-US" sz="1600" dirty="0">
              <a:latin typeface="+mn-lt"/>
            </a:endParaRPr>
          </a:p>
        </p:txBody>
      </p:sp>
      <p:sp>
        <p:nvSpPr>
          <p:cNvPr id="9" name="TextBox 8"/>
          <p:cNvSpPr txBox="1"/>
          <p:nvPr/>
        </p:nvSpPr>
        <p:spPr>
          <a:xfrm>
            <a:off x="97995" y="4110171"/>
            <a:ext cx="4774724" cy="830997"/>
          </a:xfrm>
          <a:prstGeom prst="rect">
            <a:avLst/>
          </a:prstGeom>
          <a:noFill/>
          <a:ln w="19050">
            <a:solidFill>
              <a:srgbClr val="00B050"/>
            </a:solidFill>
          </a:ln>
        </p:spPr>
        <p:txBody>
          <a:bodyPr wrap="square" rtlCol="0">
            <a:spAutoFit/>
          </a:bodyPr>
          <a:lstStyle/>
          <a:p>
            <a:pPr algn="just"/>
            <a:r>
              <a:rPr lang="en-US" sz="1600" dirty="0" smtClean="0">
                <a:latin typeface="+mn-lt"/>
              </a:rPr>
              <a:t>When the electron-electron interaction is attractive, a normal </a:t>
            </a:r>
            <a:r>
              <a:rPr lang="en-US" sz="1600" dirty="0">
                <a:latin typeface="+mn-lt"/>
              </a:rPr>
              <a:t>fermi-liquid </a:t>
            </a:r>
            <a:r>
              <a:rPr lang="en-US" sz="1600" dirty="0" smtClean="0">
                <a:latin typeface="+mn-lt"/>
              </a:rPr>
              <a:t>is  unstable  against </a:t>
            </a:r>
            <a:r>
              <a:rPr lang="en-US" sz="1600" dirty="0">
                <a:latin typeface="+mn-lt"/>
              </a:rPr>
              <a:t>the </a:t>
            </a:r>
            <a:r>
              <a:rPr lang="en-US" sz="1600" dirty="0" smtClean="0">
                <a:solidFill>
                  <a:srgbClr val="FF0000"/>
                </a:solidFill>
                <a:latin typeface="+mn-lt"/>
              </a:rPr>
              <a:t>formation of pairs</a:t>
            </a:r>
            <a:r>
              <a:rPr lang="en-US" sz="1600" dirty="0" smtClean="0">
                <a:latin typeface="+mn-lt"/>
              </a:rPr>
              <a:t>. </a:t>
            </a:r>
            <a:endParaRPr lang="en-US" sz="1600" dirty="0">
              <a:latin typeface="+mn-lt"/>
            </a:endParaRPr>
          </a:p>
        </p:txBody>
      </p:sp>
      <p:sp>
        <p:nvSpPr>
          <p:cNvPr id="13" name="TextBox 12"/>
          <p:cNvSpPr txBox="1"/>
          <p:nvPr/>
        </p:nvSpPr>
        <p:spPr>
          <a:xfrm>
            <a:off x="763485" y="5622339"/>
            <a:ext cx="6228691" cy="830997"/>
          </a:xfrm>
          <a:prstGeom prst="rect">
            <a:avLst/>
          </a:prstGeom>
          <a:noFill/>
        </p:spPr>
        <p:txBody>
          <a:bodyPr wrap="square" rtlCol="0">
            <a:spAutoFit/>
          </a:bodyPr>
          <a:lstStyle/>
          <a:p>
            <a:r>
              <a:rPr lang="en-US" sz="1600" dirty="0" smtClean="0">
                <a:latin typeface="+mn-lt"/>
              </a:rPr>
              <a:t>In </a:t>
            </a:r>
            <a:r>
              <a:rPr lang="en-US" sz="1600" dirty="0">
                <a:latin typeface="+mn-lt"/>
              </a:rPr>
              <a:t>the BCS </a:t>
            </a:r>
            <a:r>
              <a:rPr lang="en-US" sz="1600" dirty="0" smtClean="0">
                <a:latin typeface="+mn-lt"/>
              </a:rPr>
              <a:t>theory, the adiabatic regime is assumed:</a:t>
            </a:r>
          </a:p>
          <a:p>
            <a:endParaRPr lang="en-US" sz="1600" dirty="0">
              <a:latin typeface="+mn-lt"/>
            </a:endParaRPr>
          </a:p>
          <a:p>
            <a:r>
              <a:rPr lang="en-US" sz="1600" dirty="0" smtClean="0">
                <a:latin typeface="+mn-lt"/>
              </a:rPr>
              <a:t>Strontium </a:t>
            </a:r>
            <a:r>
              <a:rPr lang="en-US" sz="1600" dirty="0" err="1" smtClean="0">
                <a:latin typeface="+mn-lt"/>
              </a:rPr>
              <a:t>titanate</a:t>
            </a:r>
            <a:r>
              <a:rPr lang="en-US" sz="1600" dirty="0" smtClean="0">
                <a:latin typeface="+mn-lt"/>
              </a:rPr>
              <a:t> is </a:t>
            </a:r>
            <a:r>
              <a:rPr lang="en-US" sz="1600" i="1" dirty="0" smtClean="0">
                <a:solidFill>
                  <a:srgbClr val="FF0000"/>
                </a:solidFill>
                <a:latin typeface="+mn-lt"/>
              </a:rPr>
              <a:t>not</a:t>
            </a:r>
            <a:r>
              <a:rPr lang="en-US" sz="1600" dirty="0" smtClean="0">
                <a:latin typeface="+mn-lt"/>
              </a:rPr>
              <a:t> the case of the adiabatic regime:   in SrTiO</a:t>
            </a:r>
            <a:r>
              <a:rPr lang="en-US" sz="1600" baseline="-25000" dirty="0" smtClean="0">
                <a:latin typeface="+mn-lt"/>
              </a:rPr>
              <a:t>3</a:t>
            </a:r>
            <a:r>
              <a:rPr lang="en-US" sz="1600" dirty="0" smtClean="0">
                <a:latin typeface="+mn-lt"/>
              </a:rPr>
              <a:t>,</a:t>
            </a:r>
            <a:endParaRPr lang="en-US" sz="1600" dirty="0">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5229824" y="5589240"/>
                <a:ext cx="12720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ℏ</m:t>
                          </m:r>
                          <m:r>
                            <a:rPr lang="en-US" i="1" smtClean="0">
                              <a:latin typeface="Cambria Math"/>
                              <a:ea typeface="Cambria Math"/>
                            </a:rPr>
                            <m:t>𝜔</m:t>
                          </m:r>
                        </m:e>
                        <m:sub>
                          <m:r>
                            <a:rPr lang="en-US" b="0" i="1" smtClean="0">
                              <a:latin typeface="Cambria Math"/>
                            </a:rPr>
                            <m:t>𝐷</m:t>
                          </m:r>
                        </m:sub>
                      </m:sSub>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𝐹</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229824" y="5589240"/>
                <a:ext cx="1272079" cy="369332"/>
              </a:xfrm>
              <a:prstGeom prst="rect">
                <a:avLst/>
              </a:prstGeom>
              <a:blipFill rotWithShape="1">
                <a:blip r:embed="rId4"/>
                <a:stretch>
                  <a:fillRect b="-1667"/>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D437FC66-1B82-45E9-9FA4-D8862687C5D9}" type="slidenum">
              <a:rPr lang="en-US" smtClean="0"/>
              <a:t>26</a:t>
            </a:fld>
            <a:endParaRPr lang="en-US"/>
          </a:p>
        </p:txBody>
      </p:sp>
      <p:sp>
        <p:nvSpPr>
          <p:cNvPr id="7" name="Date Placeholder 6"/>
          <p:cNvSpPr>
            <a:spLocks noGrp="1"/>
          </p:cNvSpPr>
          <p:nvPr>
            <p:ph type="dt" sz="half" idx="10"/>
          </p:nvPr>
        </p:nvSpPr>
        <p:spPr/>
        <p:txBody>
          <a:bodyPr/>
          <a:lstStyle/>
          <a:p>
            <a:fld id="{43B2420A-DE59-4445-85A4-2EFEE6026C19}" type="datetime10">
              <a:rPr lang="en-US" smtClean="0"/>
              <a:t>18:01</a:t>
            </a:fld>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6488120" y="6084004"/>
                <a:ext cx="1360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ℏ</m:t>
                          </m:r>
                          <m:r>
                            <a:rPr lang="en-US" i="1" smtClean="0">
                              <a:latin typeface="Cambria Math"/>
                              <a:ea typeface="Cambria Math"/>
                            </a:rPr>
                            <m:t>𝜔</m:t>
                          </m:r>
                        </m:e>
                        <m:sub>
                          <m:r>
                            <a:rPr lang="en-US" b="0" i="1" smtClean="0">
                              <a:latin typeface="Cambria Math"/>
                            </a:rPr>
                            <m:t>𝐿𝑂</m:t>
                          </m:r>
                        </m:sub>
                      </m:sSub>
                      <m:r>
                        <a:rPr lang="en-US" i="1">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𝐹</m:t>
                          </m:r>
                        </m:sub>
                      </m:sSub>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6488120" y="6084004"/>
                <a:ext cx="1360244" cy="369332"/>
              </a:xfrm>
              <a:prstGeom prst="rect">
                <a:avLst/>
              </a:prstGeom>
              <a:blipFill rotWithShape="1">
                <a:blip r:embed="rId5"/>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435" y="2431928"/>
            <a:ext cx="3910203" cy="63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871700" y="2321133"/>
            <a:ext cx="6756155" cy="821436"/>
            <a:chOff x="2195736" y="2321133"/>
            <a:chExt cx="6756155" cy="821436"/>
          </a:xfrm>
        </p:grpSpPr>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2321133"/>
              <a:ext cx="4719066" cy="821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11627" y="2390497"/>
              <a:ext cx="1540264" cy="338554"/>
            </a:xfrm>
            <a:prstGeom prst="rect">
              <a:avLst/>
            </a:prstGeom>
            <a:noFill/>
          </p:spPr>
          <p:txBody>
            <a:bodyPr wrap="square" rtlCol="0">
              <a:spAutoFit/>
            </a:bodyPr>
            <a:lstStyle/>
            <a:p>
              <a:r>
                <a:rPr lang="en-US" sz="1600" i="1" dirty="0" smtClean="0">
                  <a:latin typeface="+mj-lt"/>
                </a:rPr>
                <a:t>For LO  phonons</a:t>
              </a:r>
              <a:endParaRPr lang="en-US" sz="1600" i="1" dirty="0">
                <a:latin typeface="+mj-lt"/>
              </a:endParaRPr>
            </a:p>
          </p:txBody>
        </p:sp>
        <p:cxnSp>
          <p:nvCxnSpPr>
            <p:cNvPr id="11" name="Straight Arrow Connector 10"/>
            <p:cNvCxnSpPr>
              <a:stCxn id="5" idx="1"/>
            </p:cNvCxnSpPr>
            <p:nvPr/>
          </p:nvCxnSpPr>
          <p:spPr>
            <a:xfrm flipH="1">
              <a:off x="6992176" y="2559774"/>
              <a:ext cx="419451" cy="1692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81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5"/>
            <a:ext cx="8229600" cy="792087"/>
          </a:xfrm>
        </p:spPr>
        <p:txBody>
          <a:bodyPr>
            <a:normAutofit fontScale="90000"/>
          </a:bodyPr>
          <a:lstStyle/>
          <a:p>
            <a:r>
              <a:rPr lang="en-US" dirty="0" smtClean="0">
                <a:solidFill>
                  <a:srgbClr val="7D002E"/>
                </a:solidFill>
                <a:latin typeface="Calibri" pitchFamily="34" charset="0"/>
              </a:rPr>
              <a:t>Concentration-dependent superconductivity</a:t>
            </a:r>
            <a:br>
              <a:rPr lang="en-US" dirty="0" smtClean="0">
                <a:solidFill>
                  <a:srgbClr val="7D002E"/>
                </a:solidFill>
                <a:latin typeface="Calibri" pitchFamily="34" charset="0"/>
              </a:rPr>
            </a:br>
            <a:r>
              <a:rPr lang="en-US" dirty="0" smtClean="0">
                <a:solidFill>
                  <a:srgbClr val="7D002E"/>
                </a:solidFill>
                <a:latin typeface="Calibri" pitchFamily="34" charset="0"/>
              </a:rPr>
              <a:t>in the LAO-STO structure</a:t>
            </a:r>
            <a:endParaRPr lang="en-US" dirty="0" smtClean="0"/>
          </a:p>
        </p:txBody>
      </p:sp>
      <p:sp>
        <p:nvSpPr>
          <p:cNvPr id="3" name="TextBox 2"/>
          <p:cNvSpPr txBox="1"/>
          <p:nvPr/>
        </p:nvSpPr>
        <p:spPr>
          <a:xfrm>
            <a:off x="251520" y="5763453"/>
            <a:ext cx="6951305" cy="1015663"/>
          </a:xfrm>
          <a:prstGeom prst="rect">
            <a:avLst/>
          </a:prstGeom>
          <a:noFill/>
        </p:spPr>
        <p:txBody>
          <a:bodyPr wrap="square" rtlCol="0">
            <a:spAutoFit/>
          </a:bodyPr>
          <a:lstStyle/>
          <a:p>
            <a:pPr marL="228600" indent="-228600">
              <a:buFont typeface="+mj-lt"/>
              <a:buAutoNum type="arabicPeriod"/>
            </a:pPr>
            <a:r>
              <a:rPr lang="en-US" sz="1200" dirty="0" smtClean="0">
                <a:latin typeface="+mn-lt"/>
              </a:rPr>
              <a:t>A. D</a:t>
            </a:r>
            <a:r>
              <a:rPr lang="en-US" sz="1200" dirty="0">
                <a:latin typeface="+mn-lt"/>
              </a:rPr>
              <a:t>. </a:t>
            </a:r>
            <a:r>
              <a:rPr lang="en-US" sz="1200" dirty="0" err="1">
                <a:latin typeface="+mn-lt"/>
              </a:rPr>
              <a:t>Caviglia</a:t>
            </a:r>
            <a:r>
              <a:rPr lang="en-US" sz="1200" dirty="0">
                <a:latin typeface="+mn-lt"/>
              </a:rPr>
              <a:t>, S. </a:t>
            </a:r>
            <a:r>
              <a:rPr lang="en-US" sz="1200" dirty="0" err="1">
                <a:latin typeface="+mn-lt"/>
              </a:rPr>
              <a:t>Gariglio</a:t>
            </a:r>
            <a:r>
              <a:rPr lang="en-US" sz="1200" dirty="0">
                <a:latin typeface="+mn-lt"/>
              </a:rPr>
              <a:t>, N. </a:t>
            </a:r>
            <a:r>
              <a:rPr lang="en-US" sz="1200" dirty="0" err="1">
                <a:latin typeface="+mn-lt"/>
              </a:rPr>
              <a:t>Reyren</a:t>
            </a:r>
            <a:r>
              <a:rPr lang="en-US" sz="1200" dirty="0">
                <a:latin typeface="+mn-lt"/>
              </a:rPr>
              <a:t>, D. </a:t>
            </a:r>
            <a:r>
              <a:rPr lang="en-US" sz="1200" dirty="0" err="1">
                <a:latin typeface="+mn-lt"/>
              </a:rPr>
              <a:t>Jaccard</a:t>
            </a:r>
            <a:r>
              <a:rPr lang="en-US" sz="1200" dirty="0">
                <a:latin typeface="+mn-lt"/>
              </a:rPr>
              <a:t>, T. Schneider, M. </a:t>
            </a:r>
            <a:r>
              <a:rPr lang="en-US" sz="1200" dirty="0" err="1">
                <a:latin typeface="+mn-lt"/>
              </a:rPr>
              <a:t>Gabay</a:t>
            </a:r>
            <a:r>
              <a:rPr lang="en-US" sz="1200" dirty="0">
                <a:latin typeface="+mn-lt"/>
              </a:rPr>
              <a:t>, S. Thiel, G. </a:t>
            </a:r>
            <a:r>
              <a:rPr lang="en-US" sz="1200" dirty="0" err="1">
                <a:latin typeface="+mn-lt"/>
              </a:rPr>
              <a:t>Hammerl</a:t>
            </a:r>
            <a:r>
              <a:rPr lang="en-US" sz="1200" dirty="0">
                <a:latin typeface="+mn-lt"/>
              </a:rPr>
              <a:t>, J. </a:t>
            </a:r>
            <a:r>
              <a:rPr lang="en-US" sz="1200" dirty="0" err="1">
                <a:latin typeface="+mn-lt"/>
              </a:rPr>
              <a:t>Mannhart</a:t>
            </a:r>
            <a:r>
              <a:rPr lang="en-US" sz="1200" dirty="0">
                <a:latin typeface="+mn-lt"/>
              </a:rPr>
              <a:t>, and J.-M. </a:t>
            </a:r>
            <a:r>
              <a:rPr lang="en-US" sz="1200" dirty="0" err="1">
                <a:latin typeface="+mn-lt"/>
              </a:rPr>
              <a:t>Triscone</a:t>
            </a:r>
            <a:r>
              <a:rPr lang="en-US" sz="1200" dirty="0">
                <a:latin typeface="+mn-lt"/>
              </a:rPr>
              <a:t>, Nature (London) </a:t>
            </a:r>
            <a:r>
              <a:rPr lang="en-US" sz="1200" b="1" dirty="0">
                <a:latin typeface="+mn-lt"/>
              </a:rPr>
              <a:t>456</a:t>
            </a:r>
            <a:r>
              <a:rPr lang="en-US" sz="1200" dirty="0">
                <a:latin typeface="+mn-lt"/>
              </a:rPr>
              <a:t>, 624 (2008</a:t>
            </a:r>
            <a:r>
              <a:rPr lang="en-US" sz="1200" dirty="0" smtClean="0">
                <a:latin typeface="+mn-lt"/>
              </a:rPr>
              <a:t>).</a:t>
            </a:r>
          </a:p>
          <a:p>
            <a:pPr marL="228600" indent="-228600">
              <a:buFont typeface="+mj-lt"/>
              <a:buAutoNum type="arabicPeriod"/>
            </a:pPr>
            <a:r>
              <a:rPr lang="en-US" sz="1200" dirty="0">
                <a:latin typeface="+mn-lt"/>
              </a:rPr>
              <a:t>S </a:t>
            </a:r>
            <a:r>
              <a:rPr lang="en-US" sz="1200" dirty="0" err="1">
                <a:latin typeface="+mn-lt"/>
              </a:rPr>
              <a:t>Gariglio</a:t>
            </a:r>
            <a:r>
              <a:rPr lang="en-US" sz="1200" dirty="0">
                <a:latin typeface="+mn-lt"/>
              </a:rPr>
              <a:t>, N </a:t>
            </a:r>
            <a:r>
              <a:rPr lang="en-US" sz="1200" dirty="0" err="1">
                <a:latin typeface="+mn-lt"/>
              </a:rPr>
              <a:t>Reyren</a:t>
            </a:r>
            <a:r>
              <a:rPr lang="en-US" sz="1200" dirty="0">
                <a:latin typeface="+mn-lt"/>
              </a:rPr>
              <a:t>, A D </a:t>
            </a:r>
            <a:r>
              <a:rPr lang="en-US" sz="1200" dirty="0" err="1">
                <a:latin typeface="+mn-lt"/>
              </a:rPr>
              <a:t>Caviglia</a:t>
            </a:r>
            <a:r>
              <a:rPr lang="en-US" sz="1200" dirty="0">
                <a:latin typeface="+mn-lt"/>
              </a:rPr>
              <a:t> and J-M </a:t>
            </a:r>
            <a:r>
              <a:rPr lang="en-US" sz="1200" dirty="0" err="1" smtClean="0">
                <a:latin typeface="+mn-lt"/>
              </a:rPr>
              <a:t>Triscone</a:t>
            </a:r>
            <a:r>
              <a:rPr lang="en-US" sz="1200" dirty="0" smtClean="0">
                <a:latin typeface="+mn-lt"/>
              </a:rPr>
              <a:t>, </a:t>
            </a:r>
            <a:r>
              <a:rPr lang="fr-FR" sz="1200" dirty="0">
                <a:latin typeface="+mn-lt"/>
              </a:rPr>
              <a:t>J. Phys.: </a:t>
            </a:r>
            <a:r>
              <a:rPr lang="fr-FR" sz="1200" dirty="0" err="1">
                <a:latin typeface="+mn-lt"/>
              </a:rPr>
              <a:t>Condens</a:t>
            </a:r>
            <a:r>
              <a:rPr lang="fr-FR" sz="1200" dirty="0">
                <a:latin typeface="+mn-lt"/>
              </a:rPr>
              <a:t>. </a:t>
            </a:r>
            <a:r>
              <a:rPr lang="fr-FR" sz="1200" dirty="0" err="1">
                <a:latin typeface="+mn-lt"/>
              </a:rPr>
              <a:t>Matter</a:t>
            </a:r>
            <a:r>
              <a:rPr lang="fr-FR" sz="1200" dirty="0">
                <a:latin typeface="+mn-lt"/>
              </a:rPr>
              <a:t> </a:t>
            </a:r>
            <a:r>
              <a:rPr lang="fr-FR" sz="1200" b="1" dirty="0" smtClean="0">
                <a:latin typeface="+mn-lt"/>
              </a:rPr>
              <a:t>21</a:t>
            </a:r>
            <a:r>
              <a:rPr lang="fr-FR" sz="1200" dirty="0" smtClean="0">
                <a:latin typeface="+mn-lt"/>
              </a:rPr>
              <a:t>, 164213 (2009).</a:t>
            </a:r>
          </a:p>
          <a:p>
            <a:pPr marL="228600" indent="-228600">
              <a:buFont typeface="+mj-lt"/>
              <a:buAutoNum type="arabicPeriod"/>
            </a:pPr>
            <a:r>
              <a:rPr lang="fr-FR" sz="1200" dirty="0" smtClean="0">
                <a:latin typeface="+mn-lt"/>
              </a:rPr>
              <a:t>S. </a:t>
            </a:r>
            <a:r>
              <a:rPr lang="fr-FR" sz="1200" dirty="0" err="1" smtClean="0">
                <a:latin typeface="+mn-lt"/>
              </a:rPr>
              <a:t>Hurand</a:t>
            </a:r>
            <a:r>
              <a:rPr lang="fr-FR" sz="1200" dirty="0" smtClean="0">
                <a:latin typeface="+mn-lt"/>
              </a:rPr>
              <a:t> </a:t>
            </a:r>
            <a:r>
              <a:rPr lang="fr-FR" sz="1200" i="1" dirty="0" smtClean="0">
                <a:latin typeface="+mn-lt"/>
              </a:rPr>
              <a:t>et al</a:t>
            </a:r>
            <a:r>
              <a:rPr lang="fr-FR" sz="1200" dirty="0" smtClean="0">
                <a:latin typeface="+mn-lt"/>
              </a:rPr>
              <a:t>., </a:t>
            </a:r>
            <a:r>
              <a:rPr lang="en-US" sz="1200" dirty="0" smtClean="0">
                <a:latin typeface="+mn-lt"/>
              </a:rPr>
              <a:t>Sci. Rep. </a:t>
            </a:r>
            <a:r>
              <a:rPr lang="en-US" sz="1200" b="1" dirty="0" smtClean="0">
                <a:latin typeface="+mn-lt"/>
              </a:rPr>
              <a:t>5</a:t>
            </a:r>
            <a:r>
              <a:rPr lang="en-US" sz="1200" dirty="0" smtClean="0">
                <a:latin typeface="+mn-lt"/>
              </a:rPr>
              <a:t>, 12751 (2015).</a:t>
            </a:r>
          </a:p>
          <a:p>
            <a:pPr marL="228600" indent="-228600">
              <a:buFont typeface="+mj-lt"/>
              <a:buAutoNum type="arabicPeriod"/>
            </a:pPr>
            <a:r>
              <a:rPr lang="it-IT" sz="1200" dirty="0">
                <a:latin typeface="+mn-lt"/>
              </a:rPr>
              <a:t>S. Gariglio, M. Gabay, J. Mannhart, J.-M. Triscone, Phys. C 514, 189 (2015</a:t>
            </a:r>
            <a:r>
              <a:rPr lang="it-IT" sz="1200" dirty="0" smtClean="0">
                <a:latin typeface="+mn-lt"/>
              </a:rPr>
              <a:t>)</a:t>
            </a:r>
            <a:r>
              <a:rPr lang="en-US" sz="1200" dirty="0">
                <a:latin typeface="+mn-lt"/>
              </a:rPr>
              <a:t>.</a:t>
            </a:r>
            <a:endParaRPr lang="it-IT" sz="1200" dirty="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26" y="1052736"/>
            <a:ext cx="3646798" cy="283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43" y="4509120"/>
            <a:ext cx="7967277" cy="1077218"/>
          </a:xfrm>
          <a:prstGeom prst="rect">
            <a:avLst/>
          </a:prstGeom>
          <a:noFill/>
        </p:spPr>
        <p:txBody>
          <a:bodyPr wrap="square" rtlCol="0">
            <a:spAutoFit/>
          </a:bodyPr>
          <a:lstStyle/>
          <a:p>
            <a:r>
              <a:rPr lang="en-US" sz="1600" dirty="0">
                <a:latin typeface="+mn-lt"/>
                <a:sym typeface="Symbol" pitchFamily="18" charset="2"/>
              </a:rPr>
              <a:t>A modulation of the gate voltage leads to a modulation of the carrier </a:t>
            </a:r>
            <a:r>
              <a:rPr lang="en-US" sz="1600" dirty="0" smtClean="0">
                <a:latin typeface="+mn-lt"/>
                <a:sym typeface="Symbol" pitchFamily="18" charset="2"/>
              </a:rPr>
              <a:t>density and/or the confinement width for </a:t>
            </a:r>
            <a:r>
              <a:rPr lang="en-US" sz="1600" dirty="0">
                <a:latin typeface="+mn-lt"/>
                <a:sym typeface="Symbol" pitchFamily="18" charset="2"/>
              </a:rPr>
              <a:t>the quasi two-dimensional electron gas at the interface. </a:t>
            </a:r>
            <a:endParaRPr lang="en-US" sz="1600" dirty="0" smtClean="0">
              <a:latin typeface="+mn-lt"/>
              <a:sym typeface="Symbol" pitchFamily="18" charset="2"/>
            </a:endParaRPr>
          </a:p>
          <a:p>
            <a:endParaRPr lang="en-US" sz="1600" dirty="0">
              <a:latin typeface="+mn-lt"/>
              <a:sym typeface="Symbol" pitchFamily="18" charset="2"/>
            </a:endParaRPr>
          </a:p>
          <a:p>
            <a:r>
              <a:rPr lang="en-US" sz="1600" dirty="0" smtClean="0">
                <a:latin typeface="+mn-lt"/>
                <a:sym typeface="Symbol" pitchFamily="18" charset="2"/>
              </a:rPr>
              <a:t>As a consequence, the density-dependent critical temperature is experimentally detected. </a:t>
            </a:r>
            <a:endParaRPr lang="en-US" sz="1600" dirty="0">
              <a:latin typeface="+mn-lt"/>
            </a:endParaRPr>
          </a:p>
        </p:txBody>
      </p:sp>
      <p:cxnSp>
        <p:nvCxnSpPr>
          <p:cNvPr id="8" name="Straight Connector 7"/>
          <p:cNvCxnSpPr/>
          <p:nvPr/>
        </p:nvCxnSpPr>
        <p:spPr>
          <a:xfrm>
            <a:off x="-59063" y="5691445"/>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67696" y="4007685"/>
            <a:ext cx="1872208" cy="307777"/>
          </a:xfrm>
          <a:prstGeom prst="rect">
            <a:avLst/>
          </a:prstGeom>
          <a:noFill/>
        </p:spPr>
        <p:txBody>
          <a:bodyPr wrap="square" rtlCol="0">
            <a:spAutoFit/>
          </a:bodyPr>
          <a:lstStyle/>
          <a:p>
            <a:r>
              <a:rPr lang="en-US" sz="1400" dirty="0" smtClean="0">
                <a:latin typeface="+mn-lt"/>
              </a:rPr>
              <a:t>(From Refs. [1,2])</a:t>
            </a:r>
            <a:endParaRPr lang="en-US" sz="1400" dirty="0">
              <a:latin typeface="+mn-lt"/>
            </a:endParaRPr>
          </a:p>
        </p:txBody>
      </p:sp>
      <p:sp>
        <p:nvSpPr>
          <p:cNvPr id="10" name="TextBox 9"/>
          <p:cNvSpPr txBox="1"/>
          <p:nvPr/>
        </p:nvSpPr>
        <p:spPr>
          <a:xfrm>
            <a:off x="6120172" y="4089088"/>
            <a:ext cx="1872208" cy="307777"/>
          </a:xfrm>
          <a:prstGeom prst="rect">
            <a:avLst/>
          </a:prstGeom>
          <a:noFill/>
        </p:spPr>
        <p:txBody>
          <a:bodyPr wrap="square" rtlCol="0">
            <a:spAutoFit/>
          </a:bodyPr>
          <a:lstStyle/>
          <a:p>
            <a:r>
              <a:rPr lang="en-US" sz="1400" dirty="0" smtClean="0">
                <a:latin typeface="+mn-lt"/>
              </a:rPr>
              <a:t>(From Ref. [4])</a:t>
            </a:r>
            <a:endParaRPr lang="en-US" sz="1400" dirty="0">
              <a:latin typeface="+mn-lt"/>
            </a:endParaRPr>
          </a:p>
        </p:txBody>
      </p:sp>
      <p:sp>
        <p:nvSpPr>
          <p:cNvPr id="6" name="Slide Number Placeholder 5"/>
          <p:cNvSpPr>
            <a:spLocks noGrp="1"/>
          </p:cNvSpPr>
          <p:nvPr>
            <p:ph type="sldNum" sz="quarter" idx="12"/>
          </p:nvPr>
        </p:nvSpPr>
        <p:spPr/>
        <p:txBody>
          <a:bodyPr/>
          <a:lstStyle/>
          <a:p>
            <a:fld id="{D437FC66-1B82-45E9-9FA4-D8862687C5D9}" type="slidenum">
              <a:rPr lang="en-US" smtClean="0"/>
              <a:t>3</a:t>
            </a:fld>
            <a:endParaRPr lang="en-US"/>
          </a:p>
        </p:txBody>
      </p:sp>
      <p:sp>
        <p:nvSpPr>
          <p:cNvPr id="7" name="Date Placeholder 6"/>
          <p:cNvSpPr>
            <a:spLocks noGrp="1"/>
          </p:cNvSpPr>
          <p:nvPr>
            <p:ph type="dt" sz="half" idx="10"/>
          </p:nvPr>
        </p:nvSpPr>
        <p:spPr/>
        <p:txBody>
          <a:bodyPr/>
          <a:lstStyle/>
          <a:p>
            <a:fld id="{63379AA8-E7AA-4D23-BFE3-F5350C8C80F7}" type="datetime10">
              <a:rPr lang="en-US" smtClean="0"/>
              <a:t>18:01</a:t>
            </a:fld>
            <a:endParaRPr lang="en-US"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778" y="1052736"/>
            <a:ext cx="4499992" cy="295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72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4"/>
            <a:ext cx="8229600" cy="684076"/>
          </a:xfrm>
        </p:spPr>
        <p:txBody>
          <a:bodyPr/>
          <a:lstStyle/>
          <a:p>
            <a:r>
              <a:rPr lang="en-US" dirty="0" smtClean="0">
                <a:solidFill>
                  <a:srgbClr val="7D002E"/>
                </a:solidFill>
                <a:latin typeface="Calibri" pitchFamily="34" charset="0"/>
              </a:rPr>
              <a:t>Renewed interest to bulk SrTiO</a:t>
            </a:r>
            <a:r>
              <a:rPr lang="en-US" baseline="-25000" dirty="0" smtClean="0">
                <a:solidFill>
                  <a:srgbClr val="7D002E"/>
                </a:solidFill>
                <a:latin typeface="Calibri" pitchFamily="34" charset="0"/>
              </a:rPr>
              <a:t>3</a:t>
            </a:r>
            <a:endParaRPr lang="en-US" baseline="-25000" dirty="0" smtClean="0"/>
          </a:p>
        </p:txBody>
      </p:sp>
      <p:sp>
        <p:nvSpPr>
          <p:cNvPr id="13" name="TextBox 12"/>
          <p:cNvSpPr txBox="1"/>
          <p:nvPr/>
        </p:nvSpPr>
        <p:spPr>
          <a:xfrm>
            <a:off x="107504" y="6176337"/>
            <a:ext cx="7920880" cy="646331"/>
          </a:xfrm>
          <a:prstGeom prst="rect">
            <a:avLst/>
          </a:prstGeom>
          <a:noFill/>
        </p:spPr>
        <p:txBody>
          <a:bodyPr wrap="square" rtlCol="0">
            <a:spAutoFit/>
          </a:bodyPr>
          <a:lstStyle/>
          <a:p>
            <a:r>
              <a:rPr lang="fr-FR" sz="1200" baseline="30000" dirty="0" smtClean="0">
                <a:solidFill>
                  <a:prstClr val="black"/>
                </a:solidFill>
                <a:latin typeface="Calibri"/>
              </a:rPr>
              <a:t>1 </a:t>
            </a:r>
            <a:r>
              <a:rPr lang="fr-FR" sz="1200" dirty="0">
                <a:solidFill>
                  <a:prstClr val="black"/>
                </a:solidFill>
                <a:latin typeface="Calibri"/>
              </a:rPr>
              <a:t>W. </a:t>
            </a:r>
            <a:r>
              <a:rPr lang="fr-FR" sz="1200" dirty="0" err="1">
                <a:solidFill>
                  <a:prstClr val="black"/>
                </a:solidFill>
                <a:latin typeface="Calibri"/>
              </a:rPr>
              <a:t>Meevasana</a:t>
            </a:r>
            <a:r>
              <a:rPr lang="fr-FR" sz="1200" dirty="0">
                <a:solidFill>
                  <a:prstClr val="black"/>
                </a:solidFill>
                <a:latin typeface="Calibri"/>
              </a:rPr>
              <a:t> </a:t>
            </a:r>
            <a:r>
              <a:rPr lang="fr-FR" sz="1200" i="1" dirty="0">
                <a:solidFill>
                  <a:prstClr val="black"/>
                </a:solidFill>
                <a:latin typeface="Calibri"/>
              </a:rPr>
              <a:t>et al</a:t>
            </a:r>
            <a:r>
              <a:rPr lang="fr-FR" sz="1200" dirty="0">
                <a:solidFill>
                  <a:prstClr val="black"/>
                </a:solidFill>
                <a:latin typeface="Calibri"/>
              </a:rPr>
              <a:t>., New J. Phys. </a:t>
            </a:r>
            <a:r>
              <a:rPr lang="fr-FR" sz="1200" b="1" dirty="0">
                <a:solidFill>
                  <a:prstClr val="black"/>
                </a:solidFill>
                <a:latin typeface="Calibri"/>
              </a:rPr>
              <a:t>12</a:t>
            </a:r>
            <a:r>
              <a:rPr lang="fr-FR" sz="1200" dirty="0">
                <a:solidFill>
                  <a:prstClr val="black"/>
                </a:solidFill>
                <a:latin typeface="Calibri"/>
              </a:rPr>
              <a:t>, 023004 (2010</a:t>
            </a:r>
            <a:r>
              <a:rPr lang="fr-FR" sz="1200" dirty="0" smtClean="0">
                <a:solidFill>
                  <a:prstClr val="black"/>
                </a:solidFill>
                <a:latin typeface="Calibri"/>
              </a:rPr>
              <a:t>).</a:t>
            </a:r>
          </a:p>
          <a:p>
            <a:r>
              <a:rPr lang="fr-FR" sz="1200" baseline="30000" dirty="0">
                <a:solidFill>
                  <a:prstClr val="black"/>
                </a:solidFill>
                <a:latin typeface="Calibri"/>
              </a:rPr>
              <a:t>2 </a:t>
            </a:r>
            <a:r>
              <a:rPr lang="fr-FR" sz="1200" dirty="0">
                <a:solidFill>
                  <a:prstClr val="black"/>
                </a:solidFill>
                <a:latin typeface="Calibri"/>
              </a:rPr>
              <a:t>J. L. M. van </a:t>
            </a:r>
            <a:r>
              <a:rPr lang="fr-FR" sz="1200" dirty="0" smtClean="0">
                <a:solidFill>
                  <a:prstClr val="black"/>
                </a:solidFill>
                <a:latin typeface="Calibri"/>
              </a:rPr>
              <a:t>Mechelen </a:t>
            </a:r>
            <a:r>
              <a:rPr lang="fr-FR" sz="1200" i="1" dirty="0" smtClean="0">
                <a:solidFill>
                  <a:prstClr val="black"/>
                </a:solidFill>
                <a:latin typeface="Calibri"/>
              </a:rPr>
              <a:t>et al</a:t>
            </a:r>
            <a:r>
              <a:rPr lang="fr-FR" sz="1200" dirty="0" smtClean="0">
                <a:solidFill>
                  <a:prstClr val="black"/>
                </a:solidFill>
                <a:latin typeface="Calibri"/>
              </a:rPr>
              <a:t>., Phys</a:t>
            </a:r>
            <a:r>
              <a:rPr lang="fr-FR" sz="1200" dirty="0">
                <a:solidFill>
                  <a:prstClr val="black"/>
                </a:solidFill>
                <a:latin typeface="Calibri"/>
              </a:rPr>
              <a:t>. </a:t>
            </a:r>
            <a:r>
              <a:rPr lang="fr-FR" sz="1200" dirty="0" err="1">
                <a:solidFill>
                  <a:prstClr val="black"/>
                </a:solidFill>
                <a:latin typeface="Calibri"/>
              </a:rPr>
              <a:t>Rev</a:t>
            </a:r>
            <a:r>
              <a:rPr lang="fr-FR" sz="1200" dirty="0">
                <a:solidFill>
                  <a:prstClr val="black"/>
                </a:solidFill>
                <a:latin typeface="Calibri"/>
              </a:rPr>
              <a:t>. </a:t>
            </a:r>
            <a:r>
              <a:rPr lang="fr-FR" sz="1200" dirty="0" err="1">
                <a:solidFill>
                  <a:prstClr val="black"/>
                </a:solidFill>
                <a:latin typeface="Calibri"/>
              </a:rPr>
              <a:t>Lett</a:t>
            </a:r>
            <a:r>
              <a:rPr lang="fr-FR" sz="1200" dirty="0">
                <a:solidFill>
                  <a:prstClr val="black"/>
                </a:solidFill>
                <a:latin typeface="Calibri"/>
              </a:rPr>
              <a:t>. </a:t>
            </a:r>
            <a:r>
              <a:rPr lang="fr-FR" sz="1200" b="1" dirty="0">
                <a:solidFill>
                  <a:prstClr val="black"/>
                </a:solidFill>
                <a:latin typeface="Calibri"/>
              </a:rPr>
              <a:t>100</a:t>
            </a:r>
            <a:r>
              <a:rPr lang="fr-FR" sz="1200" dirty="0">
                <a:solidFill>
                  <a:prstClr val="black"/>
                </a:solidFill>
                <a:latin typeface="Calibri"/>
              </a:rPr>
              <a:t>, 226403 (2008</a:t>
            </a:r>
            <a:r>
              <a:rPr lang="fr-FR" sz="1200" dirty="0" smtClean="0">
                <a:solidFill>
                  <a:prstClr val="black"/>
                </a:solidFill>
                <a:latin typeface="Calibri"/>
              </a:rPr>
              <a:t>)</a:t>
            </a:r>
          </a:p>
          <a:p>
            <a:r>
              <a:rPr lang="fr-FR" sz="1200" baseline="30000" dirty="0" smtClean="0">
                <a:solidFill>
                  <a:prstClr val="black"/>
                </a:solidFill>
                <a:latin typeface="Calibri"/>
              </a:rPr>
              <a:t>3 </a:t>
            </a:r>
            <a:r>
              <a:rPr lang="nl-NL" sz="1200" dirty="0">
                <a:solidFill>
                  <a:prstClr val="black"/>
                </a:solidFill>
                <a:latin typeface="Calibri"/>
              </a:rPr>
              <a:t>J. T. Devreese, S. N. Klimin, J. L. M. van Mechelen, and D. van der </a:t>
            </a:r>
            <a:r>
              <a:rPr lang="nl-NL" sz="1200" dirty="0" smtClean="0">
                <a:solidFill>
                  <a:prstClr val="black"/>
                </a:solidFill>
                <a:latin typeface="Calibri"/>
              </a:rPr>
              <a:t>Marel, Phys</a:t>
            </a:r>
            <a:r>
              <a:rPr lang="nl-NL" sz="1200" dirty="0">
                <a:solidFill>
                  <a:prstClr val="black"/>
                </a:solidFill>
                <a:latin typeface="Calibri"/>
              </a:rPr>
              <a:t>. Rev. B </a:t>
            </a:r>
            <a:r>
              <a:rPr lang="nl-NL" sz="1200" b="1" dirty="0">
                <a:solidFill>
                  <a:prstClr val="black"/>
                </a:solidFill>
                <a:latin typeface="Calibri"/>
              </a:rPr>
              <a:t>81</a:t>
            </a:r>
            <a:r>
              <a:rPr lang="nl-NL" sz="1200" dirty="0">
                <a:solidFill>
                  <a:prstClr val="black"/>
                </a:solidFill>
                <a:latin typeface="Calibri"/>
              </a:rPr>
              <a:t>, 125119 (2010) </a:t>
            </a:r>
            <a:endParaRPr lang="fr-FR" sz="1200" dirty="0">
              <a:solidFill>
                <a:prstClr val="black"/>
              </a:solidFill>
              <a:latin typeface="Calibri"/>
            </a:endParaRPr>
          </a:p>
        </p:txBody>
      </p:sp>
      <p:cxnSp>
        <p:nvCxnSpPr>
          <p:cNvPr id="15" name="Straight Connector 14"/>
          <p:cNvCxnSpPr/>
          <p:nvPr/>
        </p:nvCxnSpPr>
        <p:spPr>
          <a:xfrm>
            <a:off x="35496" y="6097942"/>
            <a:ext cx="81361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0896" y="692696"/>
            <a:ext cx="5976664" cy="11387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smtClean="0">
                <a:latin typeface="Calibri"/>
              </a:rPr>
              <a:t>Band structure</a:t>
            </a:r>
          </a:p>
          <a:p>
            <a:pPr marL="285750" indent="-285750">
              <a:spcAft>
                <a:spcPts val="1200"/>
              </a:spcAft>
              <a:buFont typeface="Arial" panose="020B0604020202020204" pitchFamily="34" charset="0"/>
              <a:buChar char="•"/>
            </a:pPr>
            <a:r>
              <a:rPr lang="en-US" sz="1600" dirty="0" smtClean="0">
                <a:latin typeface="Calibri"/>
              </a:rPr>
              <a:t>Electron-phonon interaction: large or small </a:t>
            </a:r>
            <a:r>
              <a:rPr lang="en-US" sz="1600" dirty="0" err="1" smtClean="0">
                <a:latin typeface="Calibri"/>
              </a:rPr>
              <a:t>polarons</a:t>
            </a:r>
            <a:r>
              <a:rPr lang="en-US" sz="1600" dirty="0" smtClean="0">
                <a:latin typeface="Calibri"/>
              </a:rPr>
              <a:t>?</a:t>
            </a:r>
          </a:p>
          <a:p>
            <a:pPr marL="285750" indent="-285750">
              <a:spcAft>
                <a:spcPts val="1200"/>
              </a:spcAft>
              <a:buFont typeface="Arial" panose="020B0604020202020204" pitchFamily="34" charset="0"/>
              <a:buChar char="•"/>
            </a:pPr>
            <a:r>
              <a:rPr lang="en-US" sz="1600" dirty="0" smtClean="0">
                <a:solidFill>
                  <a:schemeClr val="bg1">
                    <a:lumMod val="85000"/>
                  </a:schemeClr>
                </a:solidFill>
                <a:latin typeface="Calibri"/>
              </a:rPr>
              <a:t>Superconductivity</a:t>
            </a:r>
          </a:p>
        </p:txBody>
      </p:sp>
      <p:sp>
        <p:nvSpPr>
          <p:cNvPr id="11" name="TextBox 10"/>
          <p:cNvSpPr txBox="1"/>
          <p:nvPr/>
        </p:nvSpPr>
        <p:spPr>
          <a:xfrm>
            <a:off x="233266" y="1863985"/>
            <a:ext cx="6174938" cy="1384995"/>
          </a:xfrm>
          <a:prstGeom prst="rect">
            <a:avLst/>
          </a:prstGeom>
          <a:noFill/>
        </p:spPr>
        <p:txBody>
          <a:bodyPr wrap="square" rtlCol="0">
            <a:spAutoFit/>
          </a:bodyPr>
          <a:lstStyle/>
          <a:p>
            <a:pPr>
              <a:spcAft>
                <a:spcPts val="1200"/>
              </a:spcAft>
            </a:pPr>
            <a:r>
              <a:rPr lang="en-US" sz="1600" dirty="0" smtClean="0">
                <a:solidFill>
                  <a:prstClr val="black"/>
                </a:solidFill>
                <a:latin typeface="Calibri"/>
              </a:rPr>
              <a:t>Measurements of the effects of </a:t>
            </a:r>
            <a:r>
              <a:rPr lang="en-US" sz="1600" dirty="0">
                <a:solidFill>
                  <a:prstClr val="black"/>
                </a:solidFill>
                <a:latin typeface="Calibri"/>
              </a:rPr>
              <a:t>electron–phonon </a:t>
            </a:r>
            <a:r>
              <a:rPr lang="en-US" sz="1600" dirty="0" smtClean="0">
                <a:solidFill>
                  <a:prstClr val="black"/>
                </a:solidFill>
                <a:latin typeface="Calibri"/>
              </a:rPr>
              <a:t>coupling using angle-resolved photoemission </a:t>
            </a:r>
            <a:r>
              <a:rPr lang="en-US" sz="1600" dirty="0">
                <a:solidFill>
                  <a:prstClr val="black"/>
                </a:solidFill>
                <a:latin typeface="Calibri"/>
              </a:rPr>
              <a:t>(ARPES</a:t>
            </a:r>
            <a:r>
              <a:rPr lang="en-US" sz="1600" dirty="0" smtClean="0">
                <a:solidFill>
                  <a:prstClr val="black"/>
                </a:solidFill>
                <a:latin typeface="Calibri"/>
              </a:rPr>
              <a:t>) [1]</a:t>
            </a:r>
          </a:p>
          <a:p>
            <a:pPr marL="285750" indent="-285750">
              <a:spcAft>
                <a:spcPts val="1200"/>
              </a:spcAft>
              <a:buFont typeface="Symbol"/>
              <a:buChar char="®"/>
            </a:pPr>
            <a:r>
              <a:rPr lang="en-US" sz="1600" dirty="0" smtClean="0">
                <a:solidFill>
                  <a:prstClr val="black"/>
                </a:solidFill>
                <a:latin typeface="Calibri"/>
                <a:sym typeface="Symbol"/>
              </a:rPr>
              <a:t>Direct evidence of the band energy spectrum</a:t>
            </a:r>
          </a:p>
          <a:p>
            <a:pPr>
              <a:spcAft>
                <a:spcPts val="1200"/>
              </a:spcAft>
            </a:pPr>
            <a:r>
              <a:rPr lang="en-US" sz="1600" dirty="0" smtClean="0">
                <a:solidFill>
                  <a:prstClr val="black"/>
                </a:solidFill>
                <a:latin typeface="Calibri"/>
              </a:rPr>
              <a:t>Optical conductivity: agreement with the large-</a:t>
            </a:r>
            <a:r>
              <a:rPr lang="en-US" sz="1600" dirty="0" err="1" smtClean="0">
                <a:solidFill>
                  <a:prstClr val="black"/>
                </a:solidFill>
                <a:latin typeface="Calibri"/>
              </a:rPr>
              <a:t>polaron</a:t>
            </a:r>
            <a:r>
              <a:rPr lang="en-US" sz="1600" dirty="0" smtClean="0">
                <a:solidFill>
                  <a:prstClr val="black"/>
                </a:solidFill>
                <a:latin typeface="Calibri"/>
              </a:rPr>
              <a:t> theory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204" y="1779224"/>
            <a:ext cx="2391544" cy="391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658" y="3409323"/>
            <a:ext cx="2266272" cy="2282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266" y="3320988"/>
            <a:ext cx="3407585" cy="267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437FC66-1B82-45E9-9FA4-D8862687C5D9}" type="slidenum">
              <a:rPr lang="en-US" smtClean="0">
                <a:solidFill>
                  <a:prstClr val="black">
                    <a:tint val="75000"/>
                  </a:prstClr>
                </a:solidFill>
              </a:rPr>
              <a:pPr/>
              <a:t>4</a:t>
            </a:fld>
            <a:endParaRPr lang="en-US">
              <a:solidFill>
                <a:prstClr val="black">
                  <a:tint val="75000"/>
                </a:prstClr>
              </a:solidFill>
            </a:endParaRPr>
          </a:p>
        </p:txBody>
      </p:sp>
      <p:sp>
        <p:nvSpPr>
          <p:cNvPr id="5" name="Date Placeholder 4"/>
          <p:cNvSpPr>
            <a:spLocks noGrp="1"/>
          </p:cNvSpPr>
          <p:nvPr>
            <p:ph type="dt" sz="half" idx="10"/>
          </p:nvPr>
        </p:nvSpPr>
        <p:spPr/>
        <p:txBody>
          <a:bodyPr/>
          <a:lstStyle/>
          <a:p>
            <a:fld id="{E5BD876F-370B-42B1-B4FF-8762681C9F92}" type="datetime10">
              <a:rPr lang="en-US" smtClean="0">
                <a:solidFill>
                  <a:prstClr val="black">
                    <a:tint val="75000"/>
                  </a:prstClr>
                </a:solidFill>
              </a:rPr>
              <a:pPr/>
              <a:t>18:01</a:t>
            </a:fld>
            <a:endParaRPr lang="en-US" dirty="0">
              <a:solidFill>
                <a:prstClr val="black">
                  <a:tint val="75000"/>
                </a:prstClr>
              </a:solidFill>
            </a:endParaRPr>
          </a:p>
        </p:txBody>
      </p:sp>
    </p:spTree>
    <p:extLst>
      <p:ext uri="{BB962C8B-B14F-4D97-AF65-F5344CB8AC3E}">
        <p14:creationId xmlns:p14="http://schemas.microsoft.com/office/powerpoint/2010/main" val="119550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4"/>
            <a:ext cx="8229600" cy="684076"/>
          </a:xfrm>
        </p:spPr>
        <p:txBody>
          <a:bodyPr/>
          <a:lstStyle/>
          <a:p>
            <a:r>
              <a:rPr lang="en-US" dirty="0" smtClean="0">
                <a:solidFill>
                  <a:srgbClr val="7D002E"/>
                </a:solidFill>
                <a:latin typeface="Calibri" pitchFamily="34" charset="0"/>
              </a:rPr>
              <a:t>Renewed interest to bulk SrTiO</a:t>
            </a:r>
            <a:r>
              <a:rPr lang="en-US" baseline="-25000" dirty="0" smtClean="0">
                <a:solidFill>
                  <a:srgbClr val="7D002E"/>
                </a:solidFill>
                <a:latin typeface="Calibri" pitchFamily="34" charset="0"/>
              </a:rPr>
              <a:t>3</a:t>
            </a:r>
            <a:endParaRPr lang="en-US" baseline="-25000" dirty="0" smtClean="0"/>
          </a:p>
        </p:txBody>
      </p:sp>
      <p:sp>
        <p:nvSpPr>
          <p:cNvPr id="2" name="TextBox 1"/>
          <p:cNvSpPr txBox="1"/>
          <p:nvPr/>
        </p:nvSpPr>
        <p:spPr>
          <a:xfrm>
            <a:off x="310896" y="692696"/>
            <a:ext cx="5976664" cy="11387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smtClean="0">
                <a:solidFill>
                  <a:srgbClr val="8064A2">
                    <a:lumMod val="50000"/>
                  </a:srgbClr>
                </a:solidFill>
                <a:latin typeface="Calibri"/>
              </a:rPr>
              <a:t>Band structure</a:t>
            </a:r>
          </a:p>
          <a:p>
            <a:pPr marL="285750" indent="-285750">
              <a:spcAft>
                <a:spcPts val="1200"/>
              </a:spcAft>
              <a:buFont typeface="Arial" panose="020B0604020202020204" pitchFamily="34" charset="0"/>
              <a:buChar char="•"/>
            </a:pPr>
            <a:r>
              <a:rPr lang="en-US" sz="1600" dirty="0" smtClean="0">
                <a:solidFill>
                  <a:srgbClr val="8064A2">
                    <a:lumMod val="50000"/>
                  </a:srgbClr>
                </a:solidFill>
                <a:latin typeface="Calibri"/>
              </a:rPr>
              <a:t>Electron-phonon interaction: large or small </a:t>
            </a:r>
            <a:r>
              <a:rPr lang="en-US" sz="1600" dirty="0" err="1" smtClean="0">
                <a:solidFill>
                  <a:srgbClr val="8064A2">
                    <a:lumMod val="50000"/>
                  </a:srgbClr>
                </a:solidFill>
                <a:latin typeface="Calibri"/>
              </a:rPr>
              <a:t>polarons</a:t>
            </a:r>
            <a:r>
              <a:rPr lang="en-US" sz="1600" dirty="0" smtClean="0">
                <a:solidFill>
                  <a:srgbClr val="8064A2">
                    <a:lumMod val="50000"/>
                  </a:srgbClr>
                </a:solidFill>
                <a:latin typeface="Calibri"/>
              </a:rPr>
              <a:t>?</a:t>
            </a:r>
          </a:p>
          <a:p>
            <a:pPr marL="285750" indent="-285750">
              <a:spcAft>
                <a:spcPts val="1200"/>
              </a:spcAft>
              <a:buFont typeface="Arial" panose="020B0604020202020204" pitchFamily="34" charset="0"/>
              <a:buChar char="•"/>
            </a:pPr>
            <a:r>
              <a:rPr lang="en-US" sz="1600" dirty="0" smtClean="0">
                <a:solidFill>
                  <a:srgbClr val="8064A2">
                    <a:lumMod val="50000"/>
                  </a:srgbClr>
                </a:solidFill>
                <a:latin typeface="Calibri"/>
              </a:rPr>
              <a:t>Superconductivity</a:t>
            </a:r>
          </a:p>
        </p:txBody>
      </p:sp>
      <p:sp>
        <p:nvSpPr>
          <p:cNvPr id="4" name="Slide Number Placeholder 3"/>
          <p:cNvSpPr>
            <a:spLocks noGrp="1"/>
          </p:cNvSpPr>
          <p:nvPr>
            <p:ph type="sldNum" sz="quarter" idx="12"/>
          </p:nvPr>
        </p:nvSpPr>
        <p:spPr/>
        <p:txBody>
          <a:bodyPr/>
          <a:lstStyle/>
          <a:p>
            <a:fld id="{D437FC66-1B82-45E9-9FA4-D8862687C5D9}" type="slidenum">
              <a:rPr lang="en-US" smtClean="0">
                <a:solidFill>
                  <a:prstClr val="black">
                    <a:tint val="75000"/>
                  </a:prstClr>
                </a:solidFill>
              </a:rPr>
              <a:pPr/>
              <a:t>5</a:t>
            </a:fld>
            <a:endParaRPr lang="en-US">
              <a:solidFill>
                <a:prstClr val="black">
                  <a:tint val="75000"/>
                </a:prstClr>
              </a:solidFill>
            </a:endParaRPr>
          </a:p>
        </p:txBody>
      </p:sp>
      <p:sp>
        <p:nvSpPr>
          <p:cNvPr id="5" name="Date Placeholder 4"/>
          <p:cNvSpPr>
            <a:spLocks noGrp="1"/>
          </p:cNvSpPr>
          <p:nvPr>
            <p:ph type="dt" sz="half" idx="10"/>
          </p:nvPr>
        </p:nvSpPr>
        <p:spPr/>
        <p:txBody>
          <a:bodyPr/>
          <a:lstStyle/>
          <a:p>
            <a:fld id="{E5BD876F-370B-42B1-B4FF-8762681C9F92}" type="datetime10">
              <a:rPr lang="en-US" smtClean="0">
                <a:solidFill>
                  <a:prstClr val="black">
                    <a:tint val="75000"/>
                  </a:prstClr>
                </a:solidFill>
              </a:rPr>
              <a:pPr/>
              <a:t>18:01</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20" y="1688261"/>
            <a:ext cx="5444412" cy="423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175956" y="1520788"/>
            <a:ext cx="3960440" cy="307777"/>
          </a:xfrm>
          <a:prstGeom prst="rect">
            <a:avLst/>
          </a:prstGeom>
          <a:noFill/>
        </p:spPr>
        <p:txBody>
          <a:bodyPr wrap="square" rtlCol="0">
            <a:spAutoFit/>
          </a:bodyPr>
          <a:lstStyle/>
          <a:p>
            <a:r>
              <a:rPr lang="it-IT" sz="1400" dirty="0" smtClean="0">
                <a:solidFill>
                  <a:prstClr val="black"/>
                </a:solidFill>
                <a:latin typeface="Calibri"/>
              </a:rPr>
              <a:t>From: S</a:t>
            </a:r>
            <a:r>
              <a:rPr lang="it-IT" sz="1400" dirty="0">
                <a:solidFill>
                  <a:prstClr val="black"/>
                </a:solidFill>
                <a:latin typeface="Calibri"/>
              </a:rPr>
              <a:t>. Gariglio et al</a:t>
            </a:r>
            <a:r>
              <a:rPr lang="it-IT" sz="1400" dirty="0" smtClean="0">
                <a:solidFill>
                  <a:prstClr val="black"/>
                </a:solidFill>
                <a:latin typeface="Calibri"/>
              </a:rPr>
              <a:t>., </a:t>
            </a:r>
            <a:r>
              <a:rPr lang="it-IT" sz="1400" dirty="0">
                <a:solidFill>
                  <a:prstClr val="black"/>
                </a:solidFill>
                <a:latin typeface="Calibri"/>
              </a:rPr>
              <a:t>Physica C </a:t>
            </a:r>
            <a:r>
              <a:rPr lang="it-IT" sz="1400" b="1" dirty="0" smtClean="0">
                <a:solidFill>
                  <a:prstClr val="black"/>
                </a:solidFill>
                <a:latin typeface="Calibri"/>
              </a:rPr>
              <a:t>514</a:t>
            </a:r>
            <a:r>
              <a:rPr lang="it-IT" sz="1400" dirty="0" smtClean="0">
                <a:solidFill>
                  <a:prstClr val="black"/>
                </a:solidFill>
                <a:latin typeface="Calibri"/>
              </a:rPr>
              <a:t>, 189 </a:t>
            </a:r>
            <a:r>
              <a:rPr lang="it-IT" sz="1400" dirty="0">
                <a:solidFill>
                  <a:prstClr val="black"/>
                </a:solidFill>
                <a:latin typeface="Calibri"/>
              </a:rPr>
              <a:t>(2015</a:t>
            </a:r>
            <a:r>
              <a:rPr lang="it-IT" sz="1400" dirty="0" smtClean="0">
                <a:solidFill>
                  <a:prstClr val="black"/>
                </a:solidFill>
                <a:latin typeface="Calibri"/>
              </a:rPr>
              <a:t>)</a:t>
            </a:r>
            <a:endParaRPr lang="fr-FR" sz="1400" dirty="0">
              <a:solidFill>
                <a:prstClr val="black"/>
              </a:solidFill>
              <a:latin typeface="Calibri"/>
            </a:endParaRPr>
          </a:p>
        </p:txBody>
      </p:sp>
      <p:sp>
        <p:nvSpPr>
          <p:cNvPr id="14" name="Rectangle 13"/>
          <p:cNvSpPr/>
          <p:nvPr/>
        </p:nvSpPr>
        <p:spPr>
          <a:xfrm>
            <a:off x="35496" y="6038708"/>
            <a:ext cx="6682416" cy="738664"/>
          </a:xfrm>
          <a:prstGeom prst="rect">
            <a:avLst/>
          </a:prstGeom>
        </p:spPr>
        <p:txBody>
          <a:bodyPr wrap="square">
            <a:spAutoFit/>
          </a:bodyPr>
          <a:lstStyle/>
          <a:p>
            <a:r>
              <a:rPr lang="en-US" sz="1400" baseline="30000" dirty="0" smtClean="0">
                <a:solidFill>
                  <a:srgbClr val="6666FF"/>
                </a:solidFill>
                <a:latin typeface="Calibri"/>
              </a:rPr>
              <a:t>1</a:t>
            </a:r>
            <a:r>
              <a:rPr lang="en-US" sz="1400" dirty="0" smtClean="0">
                <a:solidFill>
                  <a:srgbClr val="6666FF"/>
                </a:solidFill>
                <a:latin typeface="Calibri"/>
              </a:rPr>
              <a:t> </a:t>
            </a:r>
            <a:r>
              <a:rPr lang="da-DK" sz="1400" dirty="0" smtClean="0">
                <a:solidFill>
                  <a:srgbClr val="6666FF"/>
                </a:solidFill>
                <a:latin typeface="Calibri"/>
              </a:rPr>
              <a:t>C</a:t>
            </a:r>
            <a:r>
              <a:rPr lang="da-DK" sz="1400" dirty="0">
                <a:solidFill>
                  <a:srgbClr val="6666FF"/>
                </a:solidFill>
                <a:latin typeface="Calibri"/>
              </a:rPr>
              <a:t>. S. </a:t>
            </a:r>
            <a:r>
              <a:rPr lang="da-DK" sz="1400" dirty="0" smtClean="0">
                <a:solidFill>
                  <a:srgbClr val="6666FF"/>
                </a:solidFill>
                <a:latin typeface="Calibri"/>
              </a:rPr>
              <a:t>Koonce </a:t>
            </a:r>
            <a:r>
              <a:rPr lang="da-DK" sz="1400" i="1" dirty="0" smtClean="0">
                <a:solidFill>
                  <a:srgbClr val="6666FF"/>
                </a:solidFill>
                <a:latin typeface="Calibri"/>
              </a:rPr>
              <a:t>et al</a:t>
            </a:r>
            <a:r>
              <a:rPr lang="da-DK" sz="1400" dirty="0" smtClean="0">
                <a:solidFill>
                  <a:srgbClr val="6666FF"/>
                </a:solidFill>
                <a:latin typeface="Calibri"/>
              </a:rPr>
              <a:t>., </a:t>
            </a:r>
            <a:r>
              <a:rPr lang="da-DK" sz="1400" dirty="0">
                <a:solidFill>
                  <a:srgbClr val="6666FF"/>
                </a:solidFill>
                <a:latin typeface="Calibri"/>
              </a:rPr>
              <a:t>Phys. Rev. </a:t>
            </a:r>
            <a:r>
              <a:rPr lang="da-DK" sz="1400" b="1" dirty="0">
                <a:solidFill>
                  <a:srgbClr val="6666FF"/>
                </a:solidFill>
                <a:latin typeface="Calibri"/>
              </a:rPr>
              <a:t>163</a:t>
            </a:r>
            <a:r>
              <a:rPr lang="da-DK" sz="1400" dirty="0">
                <a:solidFill>
                  <a:srgbClr val="6666FF"/>
                </a:solidFill>
                <a:latin typeface="Calibri"/>
              </a:rPr>
              <a:t>, 380 (1967</a:t>
            </a:r>
            <a:r>
              <a:rPr lang="da-DK" sz="1400" dirty="0" smtClean="0">
                <a:solidFill>
                  <a:srgbClr val="6666FF"/>
                </a:solidFill>
                <a:latin typeface="Calibri"/>
              </a:rPr>
              <a:t>)</a:t>
            </a:r>
          </a:p>
          <a:p>
            <a:r>
              <a:rPr lang="da-DK" sz="1400" baseline="30000" dirty="0" smtClean="0">
                <a:solidFill>
                  <a:srgbClr val="008000"/>
                </a:solidFill>
                <a:latin typeface="Calibri"/>
              </a:rPr>
              <a:t>2 </a:t>
            </a:r>
            <a:r>
              <a:rPr lang="en-US" sz="1400" dirty="0" smtClean="0">
                <a:solidFill>
                  <a:srgbClr val="008000"/>
                </a:solidFill>
                <a:latin typeface="Calibri"/>
              </a:rPr>
              <a:t>X. Lin </a:t>
            </a:r>
            <a:r>
              <a:rPr lang="en-US" sz="1400" i="1" dirty="0" smtClean="0">
                <a:solidFill>
                  <a:srgbClr val="008000"/>
                </a:solidFill>
                <a:latin typeface="Calibri"/>
              </a:rPr>
              <a:t>et al</a:t>
            </a:r>
            <a:r>
              <a:rPr lang="en-US" sz="1400" dirty="0" smtClean="0">
                <a:solidFill>
                  <a:srgbClr val="008000"/>
                </a:solidFill>
                <a:latin typeface="Calibri"/>
              </a:rPr>
              <a:t>., Phys</a:t>
            </a:r>
            <a:r>
              <a:rPr lang="en-US" sz="1400" dirty="0">
                <a:solidFill>
                  <a:srgbClr val="008000"/>
                </a:solidFill>
                <a:latin typeface="Calibri"/>
              </a:rPr>
              <a:t>. Rev. Lett. </a:t>
            </a:r>
            <a:r>
              <a:rPr lang="en-US" sz="1400" b="1" dirty="0">
                <a:solidFill>
                  <a:srgbClr val="008000"/>
                </a:solidFill>
                <a:latin typeface="Calibri"/>
              </a:rPr>
              <a:t>112</a:t>
            </a:r>
            <a:r>
              <a:rPr lang="en-US" sz="1400" dirty="0">
                <a:solidFill>
                  <a:srgbClr val="008000"/>
                </a:solidFill>
                <a:latin typeface="Calibri"/>
              </a:rPr>
              <a:t>, 207002 </a:t>
            </a:r>
            <a:r>
              <a:rPr lang="en-US" sz="1400" dirty="0" smtClean="0">
                <a:solidFill>
                  <a:srgbClr val="008000"/>
                </a:solidFill>
                <a:latin typeface="Calibri"/>
              </a:rPr>
              <a:t>(2014</a:t>
            </a:r>
            <a:r>
              <a:rPr lang="en-US" sz="1400" dirty="0" smtClean="0">
                <a:solidFill>
                  <a:srgbClr val="009900"/>
                </a:solidFill>
                <a:latin typeface="Calibri"/>
              </a:rPr>
              <a:t>)</a:t>
            </a:r>
          </a:p>
          <a:p>
            <a:r>
              <a:rPr lang="en-US" sz="1400" baseline="30000" dirty="0" smtClean="0">
                <a:solidFill>
                  <a:srgbClr val="FF0000"/>
                </a:solidFill>
                <a:latin typeface="Calibri"/>
              </a:rPr>
              <a:t>3 </a:t>
            </a:r>
            <a:r>
              <a:rPr lang="it-IT" sz="1400" dirty="0">
                <a:solidFill>
                  <a:srgbClr val="FF0000"/>
                </a:solidFill>
                <a:latin typeface="Calibri"/>
              </a:rPr>
              <a:t>S. Gariglio et al., Physica C </a:t>
            </a:r>
            <a:r>
              <a:rPr lang="it-IT" sz="1400" b="1" dirty="0">
                <a:solidFill>
                  <a:srgbClr val="FF0000"/>
                </a:solidFill>
                <a:latin typeface="Calibri"/>
              </a:rPr>
              <a:t>514</a:t>
            </a:r>
            <a:r>
              <a:rPr lang="it-IT" sz="1400" dirty="0">
                <a:solidFill>
                  <a:srgbClr val="FF0000"/>
                </a:solidFill>
                <a:latin typeface="Calibri"/>
              </a:rPr>
              <a:t>, 189 (2015</a:t>
            </a:r>
            <a:r>
              <a:rPr lang="it-IT" sz="1400" dirty="0" smtClean="0">
                <a:solidFill>
                  <a:srgbClr val="FF0000"/>
                </a:solidFill>
                <a:latin typeface="Calibri"/>
              </a:rPr>
              <a:t>)</a:t>
            </a:r>
            <a:endParaRPr lang="en-US" sz="1400" dirty="0">
              <a:solidFill>
                <a:srgbClr val="FF0000"/>
              </a:solidFill>
              <a:latin typeface="Calibri"/>
            </a:endParaRPr>
          </a:p>
        </p:txBody>
      </p:sp>
      <p:cxnSp>
        <p:nvCxnSpPr>
          <p:cNvPr id="16" name="Straight Connector 15"/>
          <p:cNvCxnSpPr/>
          <p:nvPr/>
        </p:nvCxnSpPr>
        <p:spPr>
          <a:xfrm>
            <a:off x="35496" y="5966700"/>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311275" y="3248980"/>
            <a:ext cx="2362751" cy="3384376"/>
          </a:xfrm>
          <a:prstGeom prst="straightConnector1">
            <a:avLst/>
          </a:prstGeom>
          <a:ln w="19050">
            <a:solidFill>
              <a:srgbClr val="FF0000">
                <a:alpha val="16000"/>
              </a:srgb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27884" y="3825044"/>
            <a:ext cx="2890559" cy="2340260"/>
          </a:xfrm>
          <a:prstGeom prst="straightConnector1">
            <a:avLst/>
          </a:prstGeom>
          <a:ln w="19050">
            <a:solidFill>
              <a:srgbClr val="6666FF">
                <a:alpha val="16000"/>
              </a:srgb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634041" y="3717032"/>
            <a:ext cx="2378119" cy="2672680"/>
          </a:xfrm>
          <a:prstGeom prst="straightConnector1">
            <a:avLst/>
          </a:prstGeom>
          <a:ln w="19050">
            <a:solidFill>
              <a:srgbClr val="008000">
                <a:alpha val="16000"/>
              </a:srgb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634040" y="4077072"/>
            <a:ext cx="721936" cy="2330968"/>
          </a:xfrm>
          <a:prstGeom prst="straightConnector1">
            <a:avLst/>
          </a:prstGeom>
          <a:ln w="19050">
            <a:solidFill>
              <a:srgbClr val="008000">
                <a:alpha val="16000"/>
              </a:srgb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85774" y="1966703"/>
            <a:ext cx="2071860" cy="307777"/>
          </a:xfrm>
          <a:prstGeom prst="rect">
            <a:avLst/>
          </a:prstGeom>
          <a:noFill/>
        </p:spPr>
        <p:txBody>
          <a:bodyPr wrap="square" rtlCol="0">
            <a:spAutoFit/>
          </a:bodyPr>
          <a:lstStyle/>
          <a:p>
            <a:r>
              <a:rPr lang="en-US" sz="1400" dirty="0" smtClean="0">
                <a:solidFill>
                  <a:srgbClr val="008000"/>
                </a:solidFill>
                <a:latin typeface="Calibri"/>
              </a:rPr>
              <a:t>Doped,</a:t>
            </a:r>
            <a:r>
              <a:rPr lang="en-US" sz="1400" dirty="0">
                <a:solidFill>
                  <a:srgbClr val="008000"/>
                </a:solidFill>
                <a:latin typeface="Calibri"/>
              </a:rPr>
              <a:t> </a:t>
            </a:r>
            <a:r>
              <a:rPr lang="en-US" sz="1400" dirty="0" smtClean="0">
                <a:solidFill>
                  <a:srgbClr val="008000"/>
                </a:solidFill>
                <a:latin typeface="Calibri"/>
              </a:rPr>
              <a:t>SrTi</a:t>
            </a:r>
            <a:r>
              <a:rPr lang="en-US" sz="1400" baseline="-25000" dirty="0" smtClean="0">
                <a:solidFill>
                  <a:srgbClr val="008000"/>
                </a:solidFill>
                <a:latin typeface="Calibri"/>
              </a:rPr>
              <a:t>1</a:t>
            </a:r>
            <a:r>
              <a:rPr lang="en-US" sz="1400" baseline="-25000" dirty="0" smtClean="0">
                <a:solidFill>
                  <a:srgbClr val="008000"/>
                </a:solidFill>
                <a:latin typeface="Symbol" panose="05050102010706020507" pitchFamily="18" charset="2"/>
              </a:rPr>
              <a:t>-</a:t>
            </a:r>
            <a:r>
              <a:rPr lang="en-US" sz="1400" i="1" baseline="-25000" dirty="0" smtClean="0">
                <a:solidFill>
                  <a:srgbClr val="008000"/>
                </a:solidFill>
                <a:latin typeface="Times New Roman" panose="02020603050405020304" pitchFamily="18" charset="0"/>
                <a:cs typeface="Times New Roman" panose="02020603050405020304" pitchFamily="18" charset="0"/>
              </a:rPr>
              <a:t>x</a:t>
            </a:r>
            <a:r>
              <a:rPr lang="en-US" sz="1400" dirty="0" smtClean="0">
                <a:solidFill>
                  <a:srgbClr val="008000"/>
                </a:solidFill>
                <a:latin typeface="Calibri"/>
                <a:cs typeface="Times New Roman" panose="02020603050405020304" pitchFamily="18" charset="0"/>
              </a:rPr>
              <a:t>Nb</a:t>
            </a:r>
            <a:r>
              <a:rPr lang="en-US" sz="1400" i="1" baseline="-25000" dirty="0" smtClean="0">
                <a:solidFill>
                  <a:srgbClr val="008000"/>
                </a:solidFill>
                <a:latin typeface="Times New Roman" panose="02020603050405020304" pitchFamily="18" charset="0"/>
                <a:cs typeface="Times New Roman" panose="02020603050405020304" pitchFamily="18" charset="0"/>
              </a:rPr>
              <a:t>x</a:t>
            </a:r>
            <a:r>
              <a:rPr lang="en-US" sz="1400" dirty="0" smtClean="0">
                <a:solidFill>
                  <a:srgbClr val="008000"/>
                </a:solidFill>
                <a:latin typeface="Calibri"/>
              </a:rPr>
              <a:t>O</a:t>
            </a:r>
            <a:r>
              <a:rPr lang="en-US" sz="1400" baseline="-25000" dirty="0" smtClean="0">
                <a:solidFill>
                  <a:srgbClr val="008000"/>
                </a:solidFill>
                <a:latin typeface="Calibri"/>
              </a:rPr>
              <a:t>3</a:t>
            </a:r>
            <a:r>
              <a:rPr lang="en-US" sz="1400" baseline="-25000" dirty="0" smtClean="0">
                <a:solidFill>
                  <a:srgbClr val="008000"/>
                </a:solidFill>
                <a:latin typeface="Symbol" panose="05050102010706020507" pitchFamily="18" charset="2"/>
              </a:rPr>
              <a:t>-d</a:t>
            </a:r>
            <a:endParaRPr lang="en-US" sz="1400" baseline="-25000" dirty="0">
              <a:solidFill>
                <a:srgbClr val="008000"/>
              </a:solidFill>
              <a:latin typeface="Symbol" panose="05050102010706020507" pitchFamily="18" charset="2"/>
            </a:endParaRPr>
          </a:p>
        </p:txBody>
      </p:sp>
      <p:sp>
        <p:nvSpPr>
          <p:cNvPr id="28" name="TextBox 27"/>
          <p:cNvSpPr txBox="1"/>
          <p:nvPr/>
        </p:nvSpPr>
        <p:spPr>
          <a:xfrm>
            <a:off x="3707904" y="3553271"/>
            <a:ext cx="1673152" cy="307777"/>
          </a:xfrm>
          <a:prstGeom prst="rect">
            <a:avLst/>
          </a:prstGeom>
          <a:noFill/>
        </p:spPr>
        <p:txBody>
          <a:bodyPr wrap="square" rtlCol="0">
            <a:spAutoFit/>
          </a:bodyPr>
          <a:lstStyle/>
          <a:p>
            <a:r>
              <a:rPr lang="en-US" sz="1400" dirty="0" smtClean="0">
                <a:solidFill>
                  <a:srgbClr val="008000"/>
                </a:solidFill>
                <a:latin typeface="Calibri"/>
              </a:rPr>
              <a:t>Reduced, SrTiO</a:t>
            </a:r>
            <a:r>
              <a:rPr lang="en-US" sz="1400" baseline="-25000" dirty="0" smtClean="0">
                <a:solidFill>
                  <a:srgbClr val="008000"/>
                </a:solidFill>
                <a:latin typeface="Calibri"/>
              </a:rPr>
              <a:t>3</a:t>
            </a:r>
            <a:r>
              <a:rPr lang="en-US" sz="1400" baseline="-25000" dirty="0" smtClean="0">
                <a:solidFill>
                  <a:srgbClr val="008000"/>
                </a:solidFill>
                <a:latin typeface="Symbol" panose="05050102010706020507" pitchFamily="18" charset="2"/>
              </a:rPr>
              <a:t>-d</a:t>
            </a:r>
            <a:endParaRPr lang="en-US" sz="1400" baseline="-25000" dirty="0">
              <a:solidFill>
                <a:srgbClr val="008000"/>
              </a:solidFill>
              <a:latin typeface="Symbol" panose="05050102010706020507" pitchFamily="18" charset="2"/>
            </a:endParaRPr>
          </a:p>
        </p:txBody>
      </p:sp>
    </p:spTree>
    <p:extLst>
      <p:ext uri="{BB962C8B-B14F-4D97-AF65-F5344CB8AC3E}">
        <p14:creationId xmlns:p14="http://schemas.microsoft.com/office/powerpoint/2010/main" val="90407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
            <a:ext cx="8229600" cy="729275"/>
          </a:xfrm>
        </p:spPr>
        <p:txBody>
          <a:bodyPr/>
          <a:lstStyle/>
          <a:p>
            <a:r>
              <a:rPr lang="en-US" dirty="0">
                <a:solidFill>
                  <a:srgbClr val="7D002E"/>
                </a:solidFill>
                <a:latin typeface="Calibri" pitchFamily="34" charset="0"/>
              </a:rPr>
              <a:t>Electron-phonon mechanism </a:t>
            </a:r>
            <a:r>
              <a:rPr lang="en-US" dirty="0" smtClean="0">
                <a:solidFill>
                  <a:srgbClr val="7D002E"/>
                </a:solidFill>
                <a:latin typeface="Calibri" pitchFamily="34" charset="0"/>
              </a:rPr>
              <a:t>of </a:t>
            </a:r>
            <a:r>
              <a:rPr lang="en-US" dirty="0">
                <a:solidFill>
                  <a:srgbClr val="7D002E"/>
                </a:solidFill>
                <a:latin typeface="Calibri" pitchFamily="34" charset="0"/>
              </a:rPr>
              <a:t>superconductivity</a:t>
            </a:r>
            <a:endParaRPr lang="en-US" baseline="30000" dirty="0" smtClean="0"/>
          </a:p>
        </p:txBody>
      </p:sp>
      <p:sp>
        <p:nvSpPr>
          <p:cNvPr id="30" name="TextBox 29"/>
          <p:cNvSpPr txBox="1"/>
          <p:nvPr/>
        </p:nvSpPr>
        <p:spPr>
          <a:xfrm>
            <a:off x="35496" y="994666"/>
            <a:ext cx="8316924" cy="4770537"/>
          </a:xfrm>
          <a:prstGeom prst="rect">
            <a:avLst/>
          </a:prstGeom>
          <a:noFill/>
        </p:spPr>
        <p:txBody>
          <a:bodyPr wrap="square" rtlCol="0">
            <a:spAutoFit/>
          </a:bodyPr>
          <a:lstStyle/>
          <a:p>
            <a:pPr algn="just"/>
            <a:r>
              <a:rPr lang="en-US" sz="1600" dirty="0">
                <a:latin typeface="+mn-lt"/>
              </a:rPr>
              <a:t>For polar crystals with sufficiently high optical-phonon frequencies and/or low carrier densities, the conditions for the </a:t>
            </a:r>
            <a:r>
              <a:rPr lang="en-US" sz="1600" dirty="0" err="1">
                <a:latin typeface="+mn-lt"/>
              </a:rPr>
              <a:t>Migdal</a:t>
            </a:r>
            <a:r>
              <a:rPr lang="en-US" sz="1600" dirty="0">
                <a:latin typeface="+mn-lt"/>
              </a:rPr>
              <a:t> theorem are not fulfilled. </a:t>
            </a:r>
            <a:endParaRPr lang="en-US" sz="1600" dirty="0" smtClean="0">
              <a:latin typeface="+mn-lt"/>
            </a:endParaRPr>
          </a:p>
          <a:p>
            <a:pPr algn="just"/>
            <a:r>
              <a:rPr lang="en-US" sz="1600" dirty="0" smtClean="0">
                <a:latin typeface="+mn-lt"/>
              </a:rPr>
              <a:t>There are extensions beyond the </a:t>
            </a:r>
            <a:r>
              <a:rPr lang="en-US" sz="1600" dirty="0" err="1" smtClean="0">
                <a:latin typeface="+mn-lt"/>
              </a:rPr>
              <a:t>Migdal-Eilashberg</a:t>
            </a:r>
            <a:r>
              <a:rPr lang="en-US" sz="1600" dirty="0" smtClean="0">
                <a:latin typeface="+mn-lt"/>
              </a:rPr>
              <a:t> approach, e. g. </a:t>
            </a:r>
            <a:r>
              <a:rPr lang="en-US" sz="1600" baseline="30000" dirty="0" smtClean="0">
                <a:latin typeface="+mn-lt"/>
              </a:rPr>
              <a:t>1-5</a:t>
            </a:r>
            <a:r>
              <a:rPr lang="en-US" sz="1600" dirty="0" smtClean="0">
                <a:latin typeface="+mn-lt"/>
              </a:rPr>
              <a:t>.</a:t>
            </a:r>
          </a:p>
          <a:p>
            <a:pPr algn="just"/>
            <a:r>
              <a:rPr lang="en-US" sz="1600" dirty="0" smtClean="0">
                <a:latin typeface="+mn-lt"/>
              </a:rPr>
              <a:t>We use the dielectric function method </a:t>
            </a:r>
            <a:r>
              <a:rPr lang="en-US" sz="1600" baseline="30000" dirty="0" smtClean="0">
                <a:latin typeface="+mn-lt"/>
              </a:rPr>
              <a:t>4-6</a:t>
            </a:r>
            <a:r>
              <a:rPr lang="en-US" sz="1600" dirty="0" smtClean="0">
                <a:latin typeface="+mn-lt"/>
              </a:rPr>
              <a:t> </a:t>
            </a:r>
            <a:r>
              <a:rPr lang="en-US" sz="1600" b="1" i="1" dirty="0" smtClean="0">
                <a:solidFill>
                  <a:srgbClr val="FF0000"/>
                </a:solidFill>
                <a:latin typeface="+mn-lt"/>
              </a:rPr>
              <a:t>valid beyond the adiabatic case</a:t>
            </a:r>
            <a:r>
              <a:rPr lang="en-US" sz="1600" dirty="0" smtClean="0">
                <a:latin typeface="+mn-lt"/>
              </a:rPr>
              <a:t>.</a:t>
            </a:r>
          </a:p>
          <a:p>
            <a:pPr algn="just"/>
            <a:endParaRPr lang="en-US" sz="1600" dirty="0" smtClean="0">
              <a:latin typeface="+mn-lt"/>
            </a:endParaRPr>
          </a:p>
          <a:p>
            <a:pPr algn="just"/>
            <a:r>
              <a:rPr lang="en-US" sz="1600" dirty="0" smtClean="0">
                <a:latin typeface="+mn-lt"/>
              </a:rPr>
              <a:t>The alternative method</a:t>
            </a:r>
            <a:r>
              <a:rPr lang="en-US" sz="1600" baseline="30000" dirty="0" smtClean="0">
                <a:latin typeface="+mn-lt"/>
              </a:rPr>
              <a:t> 5</a:t>
            </a:r>
            <a:r>
              <a:rPr lang="en-US" sz="1600" dirty="0" smtClean="0">
                <a:latin typeface="+mn-lt"/>
              </a:rPr>
              <a:t>: LO-phonon-mediated effective interaction </a:t>
            </a:r>
          </a:p>
          <a:p>
            <a:pPr algn="just"/>
            <a:endParaRPr lang="en-US" sz="1600" dirty="0" smtClean="0">
              <a:latin typeface="+mn-lt"/>
            </a:endParaRPr>
          </a:p>
          <a:p>
            <a:pPr algn="just"/>
            <a:r>
              <a:rPr lang="en-US" sz="1600" dirty="0" smtClean="0">
                <a:latin typeface="+mn-lt"/>
              </a:rPr>
              <a:t>The scattering matrix element </a:t>
            </a:r>
          </a:p>
          <a:p>
            <a:pPr algn="just"/>
            <a:r>
              <a:rPr lang="en-US" sz="1600" dirty="0" smtClean="0">
                <a:latin typeface="+mn-lt"/>
              </a:rPr>
              <a:t>for a single-mode crystal</a:t>
            </a:r>
          </a:p>
          <a:p>
            <a:pPr algn="just"/>
            <a:endParaRPr lang="en-US" sz="1600" dirty="0" smtClean="0">
              <a:latin typeface="+mn-lt"/>
            </a:endParaRPr>
          </a:p>
          <a:p>
            <a:pPr algn="just"/>
            <a:endParaRPr lang="en-US" sz="1600" dirty="0" smtClean="0">
              <a:latin typeface="+mn-lt"/>
            </a:endParaRPr>
          </a:p>
          <a:p>
            <a:pPr algn="just"/>
            <a:r>
              <a:rPr lang="en-US" sz="1600" dirty="0" smtClean="0">
                <a:latin typeface="+mn-lt"/>
              </a:rPr>
              <a:t>In the </a:t>
            </a:r>
            <a:r>
              <a:rPr lang="en-US" sz="1600" i="1" dirty="0" err="1" smtClean="0">
                <a:solidFill>
                  <a:srgbClr val="FF0000"/>
                </a:solidFill>
                <a:latin typeface="+mn-lt"/>
              </a:rPr>
              <a:t>antiabatic</a:t>
            </a:r>
            <a:r>
              <a:rPr lang="en-US" sz="1600" i="1" dirty="0" smtClean="0">
                <a:solidFill>
                  <a:srgbClr val="FF0000"/>
                </a:solidFill>
                <a:latin typeface="+mn-lt"/>
              </a:rPr>
              <a:t> limit</a:t>
            </a:r>
            <a:r>
              <a:rPr lang="en-US" sz="1600" dirty="0" smtClean="0">
                <a:latin typeface="+mn-lt"/>
              </a:rPr>
              <a:t>:</a:t>
            </a:r>
            <a:endParaRPr lang="en-US" sz="1600" dirty="0">
              <a:latin typeface="+mn-lt"/>
            </a:endParaRPr>
          </a:p>
          <a:p>
            <a:pPr algn="just"/>
            <a:endParaRPr lang="en-US" sz="1600" dirty="0" smtClean="0">
              <a:latin typeface="+mn-lt"/>
            </a:endParaRPr>
          </a:p>
          <a:p>
            <a:pPr algn="just"/>
            <a:endParaRPr lang="en-US" sz="1600" dirty="0" smtClean="0">
              <a:latin typeface="+mn-lt"/>
            </a:endParaRPr>
          </a:p>
          <a:p>
            <a:pPr algn="just"/>
            <a:r>
              <a:rPr lang="en-US" sz="1600" dirty="0" smtClean="0">
                <a:latin typeface="+mn-lt"/>
              </a:rPr>
              <a:t/>
            </a:r>
            <a:br>
              <a:rPr lang="en-US" sz="1600" dirty="0" smtClean="0">
                <a:latin typeface="+mn-lt"/>
              </a:rPr>
            </a:br>
            <a:r>
              <a:rPr lang="en-US" sz="1600" dirty="0" smtClean="0">
                <a:latin typeface="+mn-lt"/>
              </a:rPr>
              <a:t>For a multimode crystal:</a:t>
            </a:r>
          </a:p>
          <a:p>
            <a:pPr algn="just"/>
            <a:endParaRPr lang="en-US" sz="1600" dirty="0">
              <a:latin typeface="+mn-lt"/>
            </a:endParaRPr>
          </a:p>
          <a:p>
            <a:pPr algn="just"/>
            <a:r>
              <a:rPr lang="en-US" sz="1600" i="1" dirty="0" smtClean="0">
                <a:solidFill>
                  <a:schemeClr val="accent4">
                    <a:lumMod val="50000"/>
                  </a:schemeClr>
                </a:solidFill>
                <a:latin typeface="+mn-lt"/>
              </a:rPr>
              <a:t/>
            </a:r>
            <a:br>
              <a:rPr lang="en-US" sz="1600" i="1" dirty="0" smtClean="0">
                <a:solidFill>
                  <a:schemeClr val="accent4">
                    <a:lumMod val="50000"/>
                  </a:schemeClr>
                </a:solidFill>
                <a:latin typeface="+mn-lt"/>
              </a:rPr>
            </a:br>
            <a:r>
              <a:rPr lang="en-US" sz="1600" b="1" i="1" dirty="0" smtClean="0">
                <a:solidFill>
                  <a:srgbClr val="FF0000"/>
                </a:solidFill>
                <a:latin typeface="+mn-lt"/>
              </a:rPr>
              <a:t>The </a:t>
            </a:r>
            <a:r>
              <a:rPr lang="en-US" sz="1600" b="1" i="1" dirty="0" err="1" smtClean="0">
                <a:solidFill>
                  <a:srgbClr val="FF0000"/>
                </a:solidFill>
                <a:latin typeface="+mn-lt"/>
              </a:rPr>
              <a:t>antiadiabatic</a:t>
            </a:r>
            <a:r>
              <a:rPr lang="en-US" sz="1600" b="1" i="1" dirty="0" smtClean="0">
                <a:solidFill>
                  <a:srgbClr val="FF0000"/>
                </a:solidFill>
                <a:latin typeface="+mn-lt"/>
              </a:rPr>
              <a:t> approximation is not sufficient</a:t>
            </a:r>
          </a:p>
        </p:txBody>
      </p:sp>
      <p:sp>
        <p:nvSpPr>
          <p:cNvPr id="34" name="TextBox 33"/>
          <p:cNvSpPr txBox="1"/>
          <p:nvPr/>
        </p:nvSpPr>
        <p:spPr>
          <a:xfrm>
            <a:off x="119982" y="5725705"/>
            <a:ext cx="8556474" cy="1015663"/>
          </a:xfrm>
          <a:prstGeom prst="rect">
            <a:avLst/>
          </a:prstGeom>
          <a:noFill/>
        </p:spPr>
        <p:txBody>
          <a:bodyPr wrap="square" rtlCol="0">
            <a:spAutoFit/>
          </a:bodyPr>
          <a:lstStyle/>
          <a:p>
            <a:pPr marL="93663" indent="-93663"/>
            <a:r>
              <a:rPr lang="en-US" sz="1200" baseline="30000" dirty="0" smtClean="0">
                <a:latin typeface="+mn-lt"/>
              </a:rPr>
              <a:t>1 </a:t>
            </a:r>
            <a:r>
              <a:rPr lang="en-US" sz="1200" dirty="0" smtClean="0">
                <a:latin typeface="+mn-lt"/>
              </a:rPr>
              <a:t>C</a:t>
            </a:r>
            <a:r>
              <a:rPr lang="en-US" sz="1200" dirty="0">
                <a:latin typeface="+mn-lt"/>
              </a:rPr>
              <a:t>. </a:t>
            </a:r>
            <a:r>
              <a:rPr lang="en-US" sz="1200" dirty="0" err="1">
                <a:latin typeface="+mn-lt"/>
              </a:rPr>
              <a:t>Grimaldi</a:t>
            </a:r>
            <a:r>
              <a:rPr lang="en-US" sz="1200" dirty="0">
                <a:latin typeface="+mn-lt"/>
              </a:rPr>
              <a:t>, L. </a:t>
            </a:r>
            <a:r>
              <a:rPr lang="en-US" sz="1200" dirty="0" err="1">
                <a:latin typeface="+mn-lt"/>
              </a:rPr>
              <a:t>Pietronero</a:t>
            </a:r>
            <a:r>
              <a:rPr lang="en-US" sz="1200" dirty="0">
                <a:latin typeface="+mn-lt"/>
              </a:rPr>
              <a:t> and S. </a:t>
            </a:r>
            <a:r>
              <a:rPr lang="en-US" sz="1200" dirty="0" err="1">
                <a:latin typeface="+mn-lt"/>
              </a:rPr>
              <a:t>Strässler</a:t>
            </a:r>
            <a:r>
              <a:rPr lang="en-US" sz="1200" dirty="0">
                <a:latin typeface="+mn-lt"/>
              </a:rPr>
              <a:t>, Phys. Rev. </a:t>
            </a:r>
            <a:r>
              <a:rPr lang="en-US" sz="1200" dirty="0" err="1">
                <a:latin typeface="+mn-lt"/>
              </a:rPr>
              <a:t>Lett</a:t>
            </a:r>
            <a:r>
              <a:rPr lang="en-US" sz="1200" dirty="0">
                <a:latin typeface="+mn-lt"/>
              </a:rPr>
              <a:t>. </a:t>
            </a:r>
            <a:r>
              <a:rPr lang="en-US" sz="1200" b="1" dirty="0">
                <a:latin typeface="+mn-lt"/>
              </a:rPr>
              <a:t>75</a:t>
            </a:r>
            <a:r>
              <a:rPr lang="en-US" sz="1200" dirty="0">
                <a:latin typeface="+mn-lt"/>
              </a:rPr>
              <a:t>, 1158 (1995</a:t>
            </a:r>
            <a:r>
              <a:rPr lang="en-US" sz="1200" dirty="0" smtClean="0">
                <a:latin typeface="+mn-lt"/>
              </a:rPr>
              <a:t>); </a:t>
            </a:r>
            <a:r>
              <a:rPr lang="en-US" sz="1200" dirty="0">
                <a:latin typeface="+mn-lt"/>
              </a:rPr>
              <a:t>Phys. Rev. B </a:t>
            </a:r>
            <a:r>
              <a:rPr lang="en-US" sz="1200" b="1" dirty="0">
                <a:latin typeface="+mn-lt"/>
              </a:rPr>
              <a:t>52</a:t>
            </a:r>
            <a:r>
              <a:rPr lang="en-US" sz="1200" dirty="0">
                <a:latin typeface="+mn-lt"/>
              </a:rPr>
              <a:t>, 10516 (1995</a:t>
            </a:r>
            <a:r>
              <a:rPr lang="en-US" sz="1200" dirty="0" smtClean="0">
                <a:latin typeface="+mn-lt"/>
              </a:rPr>
              <a:t>); </a:t>
            </a:r>
            <a:r>
              <a:rPr lang="en-US" sz="1200" b="1" dirty="0" smtClean="0">
                <a:latin typeface="+mn-lt"/>
              </a:rPr>
              <a:t>52</a:t>
            </a:r>
            <a:r>
              <a:rPr lang="en-US" sz="1200" dirty="0">
                <a:latin typeface="+mn-lt"/>
              </a:rPr>
              <a:t>, 10530 (1995</a:t>
            </a:r>
            <a:r>
              <a:rPr lang="en-US" sz="1200" dirty="0" smtClean="0">
                <a:latin typeface="+mn-lt"/>
              </a:rPr>
              <a:t>).</a:t>
            </a:r>
          </a:p>
          <a:p>
            <a:pPr marL="93663" indent="-93663"/>
            <a:r>
              <a:rPr lang="en-US" sz="1200" baseline="30000" dirty="0" smtClean="0">
                <a:latin typeface="+mn-lt"/>
              </a:rPr>
              <a:t>2 </a:t>
            </a:r>
            <a:r>
              <a:rPr lang="en-US" sz="1200" dirty="0" smtClean="0">
                <a:latin typeface="+mn-lt"/>
              </a:rPr>
              <a:t>D</a:t>
            </a:r>
            <a:r>
              <a:rPr lang="en-US" sz="1200" dirty="0">
                <a:latin typeface="+mn-lt"/>
              </a:rPr>
              <a:t>. A. </a:t>
            </a:r>
            <a:r>
              <a:rPr lang="en-US" sz="1200" dirty="0" err="1">
                <a:latin typeface="+mn-lt"/>
              </a:rPr>
              <a:t>Kirzhnits</a:t>
            </a:r>
            <a:r>
              <a:rPr lang="en-US" sz="1200" dirty="0">
                <a:latin typeface="+mn-lt"/>
              </a:rPr>
              <a:t>, E. G. </a:t>
            </a:r>
            <a:r>
              <a:rPr lang="en-US" sz="1200" dirty="0" err="1">
                <a:latin typeface="+mn-lt"/>
              </a:rPr>
              <a:t>Maksimov</a:t>
            </a:r>
            <a:r>
              <a:rPr lang="en-US" sz="1200" dirty="0">
                <a:latin typeface="+mn-lt"/>
              </a:rPr>
              <a:t> and D. I. </a:t>
            </a:r>
            <a:r>
              <a:rPr lang="en-US" sz="1200" dirty="0" err="1">
                <a:latin typeface="+mn-lt"/>
              </a:rPr>
              <a:t>Khomskii</a:t>
            </a:r>
            <a:r>
              <a:rPr lang="en-US" sz="1200" dirty="0">
                <a:latin typeface="+mn-lt"/>
              </a:rPr>
              <a:t>, J. Low Temp. Phys. </a:t>
            </a:r>
            <a:r>
              <a:rPr lang="en-US" sz="1200" b="1" dirty="0">
                <a:latin typeface="+mn-lt"/>
              </a:rPr>
              <a:t>10</a:t>
            </a:r>
            <a:r>
              <a:rPr lang="en-US" sz="1200" dirty="0">
                <a:latin typeface="+mn-lt"/>
              </a:rPr>
              <a:t>, 79 (1973</a:t>
            </a:r>
            <a:r>
              <a:rPr lang="en-US" sz="1200" dirty="0" smtClean="0">
                <a:latin typeface="+mn-lt"/>
              </a:rPr>
              <a:t>).</a:t>
            </a:r>
          </a:p>
          <a:p>
            <a:pPr marL="93663" indent="-93663"/>
            <a:r>
              <a:rPr lang="en-US" sz="1200" baseline="30000" dirty="0" smtClean="0">
                <a:latin typeface="+mn-lt"/>
              </a:rPr>
              <a:t>3 </a:t>
            </a:r>
            <a:r>
              <a:rPr lang="en-US" sz="1200" dirty="0">
                <a:latin typeface="+mn-lt"/>
              </a:rPr>
              <a:t>Y. Takada, J. Phys. Soc. </a:t>
            </a:r>
            <a:r>
              <a:rPr lang="en-US" sz="1200" dirty="0" err="1">
                <a:latin typeface="+mn-lt"/>
              </a:rPr>
              <a:t>Jpn</a:t>
            </a:r>
            <a:r>
              <a:rPr lang="en-US" sz="1200" dirty="0">
                <a:latin typeface="+mn-lt"/>
              </a:rPr>
              <a:t>. </a:t>
            </a:r>
            <a:r>
              <a:rPr lang="en-US" sz="1200" b="1" dirty="0">
                <a:latin typeface="+mn-lt"/>
              </a:rPr>
              <a:t>49</a:t>
            </a:r>
            <a:r>
              <a:rPr lang="en-US" sz="1200" dirty="0">
                <a:latin typeface="+mn-lt"/>
              </a:rPr>
              <a:t>, 1267 (1980</a:t>
            </a:r>
            <a:r>
              <a:rPr lang="en-US" sz="1200" dirty="0" smtClean="0">
                <a:latin typeface="+mn-lt"/>
              </a:rPr>
              <a:t>).</a:t>
            </a:r>
          </a:p>
          <a:p>
            <a:pPr marL="93663" indent="-93663"/>
            <a:r>
              <a:rPr lang="en-US" sz="1200" baseline="30000" dirty="0" smtClean="0">
                <a:latin typeface="+mn-lt"/>
              </a:rPr>
              <a:t>4 </a:t>
            </a:r>
            <a:r>
              <a:rPr lang="en-US" sz="1200" dirty="0" smtClean="0">
                <a:latin typeface="+mn-lt"/>
              </a:rPr>
              <a:t>S</a:t>
            </a:r>
            <a:r>
              <a:rPr lang="en-US" sz="1200" dirty="0">
                <a:latin typeface="+mn-lt"/>
              </a:rPr>
              <a:t>. N. </a:t>
            </a:r>
            <a:r>
              <a:rPr lang="en-US" sz="1200" dirty="0" err="1">
                <a:latin typeface="+mn-lt"/>
              </a:rPr>
              <a:t>Klimin</a:t>
            </a:r>
            <a:r>
              <a:rPr lang="en-US" sz="1200" dirty="0">
                <a:latin typeface="+mn-lt"/>
              </a:rPr>
              <a:t>, J. </a:t>
            </a:r>
            <a:r>
              <a:rPr lang="en-US" sz="1200" dirty="0" err="1">
                <a:latin typeface="+mn-lt"/>
              </a:rPr>
              <a:t>Tempere</a:t>
            </a:r>
            <a:r>
              <a:rPr lang="en-US" sz="1200" dirty="0">
                <a:latin typeface="+mn-lt"/>
              </a:rPr>
              <a:t>, J. T. </a:t>
            </a:r>
            <a:r>
              <a:rPr lang="en-US" sz="1200" dirty="0" err="1" smtClean="0">
                <a:latin typeface="+mn-lt"/>
              </a:rPr>
              <a:t>Devreese</a:t>
            </a:r>
            <a:r>
              <a:rPr lang="en-US" sz="1200" dirty="0">
                <a:latin typeface="+mn-lt"/>
              </a:rPr>
              <a:t>, and D. van der </a:t>
            </a:r>
            <a:r>
              <a:rPr lang="en-US" sz="1200" dirty="0" err="1" smtClean="0">
                <a:latin typeface="+mn-lt"/>
              </a:rPr>
              <a:t>Marel</a:t>
            </a:r>
            <a:r>
              <a:rPr lang="en-US" sz="1200" dirty="0" smtClean="0">
                <a:latin typeface="+mn-lt"/>
              </a:rPr>
              <a:t>, Phys</a:t>
            </a:r>
            <a:r>
              <a:rPr lang="en-US" sz="1200" dirty="0">
                <a:latin typeface="+mn-lt"/>
              </a:rPr>
              <a:t>. Rev. B </a:t>
            </a:r>
            <a:r>
              <a:rPr lang="en-US" sz="1200" b="1" dirty="0">
                <a:latin typeface="+mn-lt"/>
              </a:rPr>
              <a:t>89</a:t>
            </a:r>
            <a:r>
              <a:rPr lang="en-US" sz="1200" dirty="0">
                <a:latin typeface="+mn-lt"/>
              </a:rPr>
              <a:t>, 184514 </a:t>
            </a:r>
            <a:r>
              <a:rPr lang="en-US" sz="1200" dirty="0" smtClean="0">
                <a:latin typeface="+mn-lt"/>
              </a:rPr>
              <a:t>(2014)</a:t>
            </a:r>
          </a:p>
          <a:p>
            <a:pPr marL="93663" indent="-93663"/>
            <a:r>
              <a:rPr lang="en-US" sz="1200" baseline="30000" dirty="0" smtClean="0">
                <a:latin typeface="+mn-lt"/>
              </a:rPr>
              <a:t>5 </a:t>
            </a:r>
            <a:r>
              <a:rPr lang="en-US" sz="1200" dirty="0" smtClean="0">
                <a:latin typeface="+mn-lt"/>
              </a:rPr>
              <a:t>L. P. </a:t>
            </a:r>
            <a:r>
              <a:rPr lang="en-US" sz="1200" dirty="0" err="1" smtClean="0">
                <a:latin typeface="+mn-lt"/>
              </a:rPr>
              <a:t>Gor’kov</a:t>
            </a:r>
            <a:r>
              <a:rPr lang="en-US" sz="1200" dirty="0" smtClean="0">
                <a:latin typeface="+mn-lt"/>
              </a:rPr>
              <a:t>, arXiv:1508.00529 (2015); </a:t>
            </a:r>
            <a:r>
              <a:rPr lang="pt-BR" sz="1200" dirty="0">
                <a:latin typeface="+mn-lt"/>
              </a:rPr>
              <a:t>Phys. Rev. B </a:t>
            </a:r>
            <a:r>
              <a:rPr lang="pt-BR" sz="1200" b="1" dirty="0">
                <a:latin typeface="+mn-lt"/>
              </a:rPr>
              <a:t>93</a:t>
            </a:r>
            <a:r>
              <a:rPr lang="pt-BR" sz="1200" dirty="0">
                <a:latin typeface="+mn-lt"/>
              </a:rPr>
              <a:t>, 060507(R) (2016</a:t>
            </a:r>
            <a:r>
              <a:rPr lang="pt-BR" sz="1200" dirty="0" smtClean="0">
                <a:latin typeface="+mn-lt"/>
              </a:rPr>
              <a:t>).</a:t>
            </a:r>
          </a:p>
        </p:txBody>
      </p:sp>
      <p:cxnSp>
        <p:nvCxnSpPr>
          <p:cNvPr id="10" name="Straight Connector 9"/>
          <p:cNvCxnSpPr/>
          <p:nvPr/>
        </p:nvCxnSpPr>
        <p:spPr>
          <a:xfrm>
            <a:off x="35496" y="5737902"/>
            <a:ext cx="81361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437FC66-1B82-45E9-9FA4-D8862687C5D9}" type="slidenum">
              <a:rPr lang="en-US" smtClean="0"/>
              <a:t>6</a:t>
            </a:fld>
            <a:endParaRPr lang="en-US"/>
          </a:p>
        </p:txBody>
      </p:sp>
      <p:sp>
        <p:nvSpPr>
          <p:cNvPr id="4" name="Date Placeholder 3"/>
          <p:cNvSpPr>
            <a:spLocks noGrp="1"/>
          </p:cNvSpPr>
          <p:nvPr>
            <p:ph type="dt" sz="half" idx="10"/>
          </p:nvPr>
        </p:nvSpPr>
        <p:spPr/>
        <p:txBody>
          <a:bodyPr/>
          <a:lstStyle/>
          <a:p>
            <a:fld id="{B9A5DA58-A5EC-49CA-8362-EEF0BA1F8E70}" type="datetime10">
              <a:rPr lang="en-US" smtClean="0"/>
              <a:t>18:01</a:t>
            </a:fld>
            <a:endParaRPr lang="en-US" dirty="0"/>
          </a:p>
        </p:txBody>
      </p:sp>
      <p:sp>
        <p:nvSpPr>
          <p:cNvPr id="11" name="TextBox 10"/>
          <p:cNvSpPr txBox="1"/>
          <p:nvPr/>
        </p:nvSpPr>
        <p:spPr>
          <a:xfrm>
            <a:off x="229498" y="661338"/>
            <a:ext cx="2326278" cy="369332"/>
          </a:xfrm>
          <a:prstGeom prst="rect">
            <a:avLst/>
          </a:prstGeom>
          <a:noFill/>
        </p:spPr>
        <p:txBody>
          <a:bodyPr wrap="none" rtlCol="0">
            <a:spAutoFit/>
          </a:bodyPr>
          <a:lstStyle/>
          <a:p>
            <a:r>
              <a:rPr lang="en-US" i="1" dirty="0" smtClean="0">
                <a:solidFill>
                  <a:srgbClr val="009900"/>
                </a:solidFill>
              </a:rPr>
              <a:t>Different approaches</a:t>
            </a:r>
            <a:endParaRPr lang="en-US" i="1" dirty="0">
              <a:solidFill>
                <a:srgbClr val="0099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614846"/>
            <a:ext cx="5775198" cy="76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467042"/>
            <a:ext cx="4819650" cy="704088"/>
          </a:xfrm>
          <a:prstGeom prst="rect">
            <a:avLst/>
          </a:prstGeom>
          <a:noFill/>
          <a:ln w="15875">
            <a:solidFill>
              <a:schemeClr val="accent4">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556084"/>
            <a:ext cx="3637788" cy="67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5400000">
            <a:off x="7020272" y="4729076"/>
            <a:ext cx="324036" cy="180020"/>
          </a:xfrm>
          <a:prstGeom prst="downArrow">
            <a:avLst>
              <a:gd name="adj1" fmla="val 50000"/>
              <a:gd name="adj2" fmla="val 200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90938" y="4412141"/>
            <a:ext cx="1817566" cy="830997"/>
          </a:xfrm>
          <a:prstGeom prst="rect">
            <a:avLst/>
          </a:prstGeom>
        </p:spPr>
        <p:txBody>
          <a:bodyPr wrap="square">
            <a:spAutoFit/>
          </a:bodyPr>
          <a:lstStyle/>
          <a:p>
            <a:r>
              <a:rPr lang="en-US" sz="1600" i="1" dirty="0">
                <a:solidFill>
                  <a:srgbClr val="8064A2">
                    <a:lumMod val="50000"/>
                  </a:srgbClr>
                </a:solidFill>
                <a:latin typeface="Calibri"/>
              </a:rPr>
              <a:t>Contradiction with the thermodynamic stability </a:t>
            </a:r>
            <a:r>
              <a:rPr lang="en-US" sz="1600" i="1" dirty="0" smtClean="0">
                <a:solidFill>
                  <a:srgbClr val="8064A2">
                    <a:lumMod val="50000"/>
                  </a:srgbClr>
                </a:solidFill>
                <a:latin typeface="Calibri"/>
              </a:rPr>
              <a:t>condition</a:t>
            </a:r>
            <a:endParaRPr lang="en-US" dirty="0"/>
          </a:p>
        </p:txBody>
      </p:sp>
    </p:spTree>
    <p:extLst>
      <p:ext uri="{BB962C8B-B14F-4D97-AF65-F5344CB8AC3E}">
        <p14:creationId xmlns:p14="http://schemas.microsoft.com/office/powerpoint/2010/main" val="2432792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4"/>
            <a:ext cx="8229600" cy="602776"/>
          </a:xfrm>
        </p:spPr>
        <p:txBody>
          <a:bodyPr/>
          <a:lstStyle/>
          <a:p>
            <a:r>
              <a:rPr lang="en-US" dirty="0">
                <a:solidFill>
                  <a:srgbClr val="7D002E"/>
                </a:solidFill>
                <a:latin typeface="Calibri" pitchFamily="34" charset="0"/>
              </a:rPr>
              <a:t>Dielectric function method for </a:t>
            </a:r>
            <a:r>
              <a:rPr lang="en-US" dirty="0" smtClean="0">
                <a:solidFill>
                  <a:srgbClr val="7D002E"/>
                </a:solidFill>
                <a:latin typeface="Calibri" pitchFamily="34" charset="0"/>
              </a:rPr>
              <a:t>superconductivity</a:t>
            </a:r>
            <a:endParaRPr lang="en-US" baseline="-25000" dirty="0" smtClean="0"/>
          </a:p>
        </p:txBody>
      </p:sp>
      <p:sp>
        <p:nvSpPr>
          <p:cNvPr id="13" name="TextBox 12"/>
          <p:cNvSpPr txBox="1"/>
          <p:nvPr/>
        </p:nvSpPr>
        <p:spPr>
          <a:xfrm>
            <a:off x="214778" y="5994285"/>
            <a:ext cx="7692377" cy="830997"/>
          </a:xfrm>
          <a:prstGeom prst="rect">
            <a:avLst/>
          </a:prstGeom>
          <a:noFill/>
        </p:spPr>
        <p:txBody>
          <a:bodyPr wrap="square" rtlCol="0">
            <a:spAutoFit/>
          </a:bodyPr>
          <a:lstStyle/>
          <a:p>
            <a:r>
              <a:rPr lang="en-US" sz="1200" baseline="30000" dirty="0" smtClean="0">
                <a:solidFill>
                  <a:prstClr val="black"/>
                </a:solidFill>
                <a:latin typeface="Calibri"/>
              </a:rPr>
              <a:t>1 </a:t>
            </a:r>
            <a:r>
              <a:rPr lang="en-US" sz="1200" dirty="0" smtClean="0">
                <a:solidFill>
                  <a:prstClr val="black"/>
                </a:solidFill>
                <a:latin typeface="Calibri"/>
              </a:rPr>
              <a:t>D</a:t>
            </a:r>
            <a:r>
              <a:rPr lang="en-US" sz="1200" dirty="0">
                <a:solidFill>
                  <a:prstClr val="black"/>
                </a:solidFill>
                <a:latin typeface="Calibri"/>
              </a:rPr>
              <a:t>. A. </a:t>
            </a:r>
            <a:r>
              <a:rPr lang="en-US" sz="1200" dirty="0" err="1">
                <a:solidFill>
                  <a:prstClr val="black"/>
                </a:solidFill>
                <a:latin typeface="Calibri"/>
              </a:rPr>
              <a:t>Kirzhnits</a:t>
            </a:r>
            <a:r>
              <a:rPr lang="en-US" sz="1200" dirty="0">
                <a:solidFill>
                  <a:prstClr val="black"/>
                </a:solidFill>
                <a:latin typeface="Calibri"/>
              </a:rPr>
              <a:t>, E. G. </a:t>
            </a:r>
            <a:r>
              <a:rPr lang="en-US" sz="1200" dirty="0" err="1">
                <a:solidFill>
                  <a:prstClr val="black"/>
                </a:solidFill>
                <a:latin typeface="Calibri"/>
              </a:rPr>
              <a:t>Maksimov</a:t>
            </a:r>
            <a:r>
              <a:rPr lang="en-US" sz="1200" dirty="0">
                <a:solidFill>
                  <a:prstClr val="black"/>
                </a:solidFill>
                <a:latin typeface="Calibri"/>
              </a:rPr>
              <a:t> and D. I. </a:t>
            </a:r>
            <a:r>
              <a:rPr lang="en-US" sz="1200" dirty="0" err="1">
                <a:solidFill>
                  <a:prstClr val="black"/>
                </a:solidFill>
                <a:latin typeface="Calibri"/>
              </a:rPr>
              <a:t>Khomskii</a:t>
            </a:r>
            <a:r>
              <a:rPr lang="en-US" sz="1200" dirty="0">
                <a:solidFill>
                  <a:prstClr val="black"/>
                </a:solidFill>
                <a:latin typeface="Calibri"/>
              </a:rPr>
              <a:t>, J. Low Temp. Phys. </a:t>
            </a:r>
            <a:r>
              <a:rPr lang="en-US" sz="1200" b="1" dirty="0">
                <a:solidFill>
                  <a:prstClr val="black"/>
                </a:solidFill>
                <a:latin typeface="Calibri"/>
              </a:rPr>
              <a:t>10</a:t>
            </a:r>
            <a:r>
              <a:rPr lang="en-US" sz="1200" dirty="0">
                <a:solidFill>
                  <a:prstClr val="black"/>
                </a:solidFill>
                <a:latin typeface="Calibri"/>
              </a:rPr>
              <a:t>, 79 (1973</a:t>
            </a:r>
            <a:r>
              <a:rPr lang="en-US" sz="1200" dirty="0" smtClean="0">
                <a:solidFill>
                  <a:prstClr val="black"/>
                </a:solidFill>
                <a:latin typeface="Calibri"/>
              </a:rPr>
              <a:t>).</a:t>
            </a:r>
          </a:p>
          <a:p>
            <a:r>
              <a:rPr lang="en-US" sz="1200" baseline="30000" dirty="0" smtClean="0">
                <a:solidFill>
                  <a:prstClr val="black"/>
                </a:solidFill>
                <a:latin typeface="Calibri"/>
              </a:rPr>
              <a:t>2 </a:t>
            </a:r>
            <a:r>
              <a:rPr lang="en-US" sz="1200" dirty="0">
                <a:solidFill>
                  <a:prstClr val="black"/>
                </a:solidFill>
                <a:latin typeface="Calibri"/>
              </a:rPr>
              <a:t>S. N. </a:t>
            </a:r>
            <a:r>
              <a:rPr lang="en-US" sz="1200" dirty="0" err="1">
                <a:solidFill>
                  <a:prstClr val="black"/>
                </a:solidFill>
                <a:latin typeface="Calibri"/>
              </a:rPr>
              <a:t>Klimin</a:t>
            </a:r>
            <a:r>
              <a:rPr lang="en-US" sz="1200" dirty="0">
                <a:solidFill>
                  <a:prstClr val="black"/>
                </a:solidFill>
                <a:latin typeface="Calibri"/>
              </a:rPr>
              <a:t>, J. </a:t>
            </a:r>
            <a:r>
              <a:rPr lang="en-US" sz="1200" dirty="0" err="1">
                <a:solidFill>
                  <a:prstClr val="black"/>
                </a:solidFill>
                <a:latin typeface="Calibri"/>
              </a:rPr>
              <a:t>Tempere</a:t>
            </a:r>
            <a:r>
              <a:rPr lang="en-US" sz="1200" dirty="0">
                <a:solidFill>
                  <a:prstClr val="black"/>
                </a:solidFill>
                <a:latin typeface="Calibri"/>
              </a:rPr>
              <a:t>, J. T. </a:t>
            </a:r>
            <a:r>
              <a:rPr lang="en-US" sz="1200" dirty="0" err="1">
                <a:solidFill>
                  <a:prstClr val="black"/>
                </a:solidFill>
                <a:latin typeface="Calibri"/>
              </a:rPr>
              <a:t>Devreese</a:t>
            </a:r>
            <a:r>
              <a:rPr lang="en-US" sz="1200" dirty="0">
                <a:solidFill>
                  <a:prstClr val="black"/>
                </a:solidFill>
                <a:latin typeface="Calibri"/>
              </a:rPr>
              <a:t>, and D. van der </a:t>
            </a:r>
            <a:r>
              <a:rPr lang="en-US" sz="1200" dirty="0" err="1" smtClean="0">
                <a:solidFill>
                  <a:prstClr val="black"/>
                </a:solidFill>
                <a:latin typeface="Calibri"/>
              </a:rPr>
              <a:t>Marel</a:t>
            </a:r>
            <a:r>
              <a:rPr lang="en-US" sz="1200" dirty="0" smtClean="0">
                <a:solidFill>
                  <a:prstClr val="black"/>
                </a:solidFill>
                <a:latin typeface="Calibri"/>
              </a:rPr>
              <a:t>  (</a:t>
            </a:r>
            <a:r>
              <a:rPr lang="en-US" sz="1200" i="1" dirty="0" smtClean="0">
                <a:solidFill>
                  <a:prstClr val="black"/>
                </a:solidFill>
                <a:latin typeface="Calibri"/>
              </a:rPr>
              <a:t>to be published</a:t>
            </a:r>
            <a:r>
              <a:rPr lang="en-US" sz="1200" dirty="0" smtClean="0">
                <a:solidFill>
                  <a:prstClr val="black"/>
                </a:solidFill>
                <a:latin typeface="Calibri"/>
              </a:rPr>
              <a:t>, 2016)</a:t>
            </a:r>
          </a:p>
          <a:p>
            <a:r>
              <a:rPr lang="it-IT" sz="1200" baseline="30000" dirty="0" smtClean="0">
                <a:solidFill>
                  <a:prstClr val="black"/>
                </a:solidFill>
                <a:latin typeface="Calibri"/>
              </a:rPr>
              <a:t>3</a:t>
            </a:r>
            <a:r>
              <a:rPr lang="it-IT" sz="1200" dirty="0" smtClean="0">
                <a:solidFill>
                  <a:prstClr val="black"/>
                </a:solidFill>
                <a:latin typeface="Calibri"/>
              </a:rPr>
              <a:t>A</a:t>
            </a:r>
            <a:r>
              <a:rPr lang="it-IT" sz="1200" dirty="0">
                <a:solidFill>
                  <a:prstClr val="black"/>
                </a:solidFill>
                <a:latin typeface="Calibri"/>
              </a:rPr>
              <a:t>. J. Leggett, Proc. Natl Acad. Sci. USA 96, 8365-8372 (1999)</a:t>
            </a:r>
            <a:endParaRPr lang="en-US" sz="1200" dirty="0" smtClean="0">
              <a:solidFill>
                <a:prstClr val="black"/>
              </a:solidFill>
              <a:latin typeface="Calibri"/>
            </a:endParaRPr>
          </a:p>
          <a:p>
            <a:pPr marL="93663" lvl="0" indent="-93663"/>
            <a:r>
              <a:rPr lang="en-US" sz="1200" baseline="30000" dirty="0" smtClean="0">
                <a:solidFill>
                  <a:prstClr val="black"/>
                </a:solidFill>
                <a:latin typeface="Calibri"/>
              </a:rPr>
              <a:t>4</a:t>
            </a:r>
            <a:r>
              <a:rPr lang="en-US" sz="1200" i="1" dirty="0" smtClean="0">
                <a:solidFill>
                  <a:prstClr val="black"/>
                </a:solidFill>
                <a:latin typeface="Calibri"/>
              </a:rPr>
              <a:t>Microscopic approach</a:t>
            </a:r>
            <a:r>
              <a:rPr lang="en-US" sz="1200" dirty="0" smtClean="0">
                <a:solidFill>
                  <a:prstClr val="black"/>
                </a:solidFill>
                <a:latin typeface="Calibri"/>
              </a:rPr>
              <a:t>: </a:t>
            </a:r>
            <a:r>
              <a:rPr lang="en-US" sz="1200" dirty="0">
                <a:solidFill>
                  <a:prstClr val="black"/>
                </a:solidFill>
                <a:latin typeface="Calibri"/>
              </a:rPr>
              <a:t>R. Akashi and R. </a:t>
            </a:r>
            <a:r>
              <a:rPr lang="en-US" sz="1200" dirty="0" err="1">
                <a:solidFill>
                  <a:prstClr val="black"/>
                </a:solidFill>
                <a:latin typeface="Calibri"/>
              </a:rPr>
              <a:t>Arita</a:t>
            </a:r>
            <a:r>
              <a:rPr lang="en-US" sz="1200" dirty="0">
                <a:solidFill>
                  <a:prstClr val="black"/>
                </a:solidFill>
                <a:latin typeface="Calibri"/>
              </a:rPr>
              <a:t>, Phys. Rev. Lett. </a:t>
            </a:r>
            <a:r>
              <a:rPr lang="en-US" sz="1200" b="1" dirty="0">
                <a:solidFill>
                  <a:prstClr val="black"/>
                </a:solidFill>
                <a:latin typeface="Calibri"/>
              </a:rPr>
              <a:t>111</a:t>
            </a:r>
            <a:r>
              <a:rPr lang="en-US" sz="1200" dirty="0">
                <a:solidFill>
                  <a:prstClr val="black"/>
                </a:solidFill>
                <a:latin typeface="Calibri"/>
              </a:rPr>
              <a:t>, 057006 (2013</a:t>
            </a:r>
            <a:r>
              <a:rPr lang="en-US" sz="1200" dirty="0" smtClean="0">
                <a:solidFill>
                  <a:prstClr val="black"/>
                </a:solidFill>
                <a:latin typeface="Calibri"/>
              </a:rPr>
              <a:t>)</a:t>
            </a:r>
            <a:endParaRPr lang="en-US" sz="1200" dirty="0">
              <a:solidFill>
                <a:prstClr val="black"/>
              </a:solidFill>
              <a:latin typeface="Calibri"/>
            </a:endParaRPr>
          </a:p>
        </p:txBody>
      </p:sp>
      <p:cxnSp>
        <p:nvCxnSpPr>
          <p:cNvPr id="15" name="Straight Connector 14"/>
          <p:cNvCxnSpPr/>
          <p:nvPr/>
        </p:nvCxnSpPr>
        <p:spPr>
          <a:xfrm>
            <a:off x="35496" y="5949280"/>
            <a:ext cx="81361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437FC66-1B82-45E9-9FA4-D8862687C5D9}" type="slidenum">
              <a:rPr lang="en-US" smtClean="0">
                <a:solidFill>
                  <a:prstClr val="black">
                    <a:tint val="75000"/>
                  </a:prstClr>
                </a:solidFill>
              </a:rPr>
              <a:pPr/>
              <a:t>7</a:t>
            </a:fld>
            <a:endParaRPr lang="en-US">
              <a:solidFill>
                <a:prstClr val="black">
                  <a:tint val="75000"/>
                </a:prstClr>
              </a:solidFill>
            </a:endParaRPr>
          </a:p>
        </p:txBody>
      </p:sp>
      <p:sp>
        <p:nvSpPr>
          <p:cNvPr id="5" name="Date Placeholder 4"/>
          <p:cNvSpPr>
            <a:spLocks noGrp="1"/>
          </p:cNvSpPr>
          <p:nvPr>
            <p:ph type="dt" sz="half" idx="10"/>
          </p:nvPr>
        </p:nvSpPr>
        <p:spPr/>
        <p:txBody>
          <a:bodyPr/>
          <a:lstStyle/>
          <a:p>
            <a:fld id="{6122479B-4A37-43B5-8AA9-6ACCCBF23207}" type="datetime10">
              <a:rPr lang="en-US" smtClean="0">
                <a:solidFill>
                  <a:prstClr val="black">
                    <a:tint val="75000"/>
                  </a:prstClr>
                </a:solidFill>
              </a:rPr>
              <a:pPr/>
              <a:t>18:01</a:t>
            </a:fld>
            <a:endParaRPr lang="en-US" dirty="0">
              <a:solidFill>
                <a:prstClr val="black">
                  <a:tint val="75000"/>
                </a:prstClr>
              </a:solidFill>
            </a:endParaRPr>
          </a:p>
        </p:txBody>
      </p:sp>
      <p:sp>
        <p:nvSpPr>
          <p:cNvPr id="16" name="TextBox 15"/>
          <p:cNvSpPr txBox="1"/>
          <p:nvPr/>
        </p:nvSpPr>
        <p:spPr>
          <a:xfrm>
            <a:off x="229498" y="647400"/>
            <a:ext cx="5134739" cy="369332"/>
          </a:xfrm>
          <a:prstGeom prst="rect">
            <a:avLst/>
          </a:prstGeom>
          <a:noFill/>
        </p:spPr>
        <p:txBody>
          <a:bodyPr wrap="none" rtlCol="0">
            <a:spAutoFit/>
          </a:bodyPr>
          <a:lstStyle/>
          <a:p>
            <a:r>
              <a:rPr lang="en-US" i="1" dirty="0" smtClean="0">
                <a:solidFill>
                  <a:srgbClr val="009900"/>
                </a:solidFill>
              </a:rPr>
              <a:t>Account of a dynamic electron-phonon response</a:t>
            </a:r>
            <a:endParaRPr lang="en-US" i="1" dirty="0">
              <a:solidFill>
                <a:srgbClr val="0099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1698" y="905947"/>
            <a:ext cx="2870073" cy="150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3203" y="863715"/>
            <a:ext cx="3199257" cy="169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5893561" y="2562290"/>
            <a:ext cx="2728889" cy="461665"/>
          </a:xfrm>
          <a:prstGeom prst="rect">
            <a:avLst/>
          </a:prstGeom>
        </p:spPr>
        <p:txBody>
          <a:bodyPr wrap="none">
            <a:spAutoFit/>
          </a:bodyPr>
          <a:lstStyle/>
          <a:p>
            <a:r>
              <a:rPr lang="it-IT" sz="1200" dirty="0" smtClean="0">
                <a:solidFill>
                  <a:prstClr val="black"/>
                </a:solidFill>
                <a:latin typeface="Calibri"/>
              </a:rPr>
              <a:t>A</a:t>
            </a:r>
            <a:r>
              <a:rPr lang="it-IT" sz="1200" dirty="0">
                <a:solidFill>
                  <a:prstClr val="black"/>
                </a:solidFill>
                <a:latin typeface="Calibri"/>
              </a:rPr>
              <a:t>. J. Leggett, «Exotic </a:t>
            </a:r>
            <a:r>
              <a:rPr lang="it-IT" sz="1200" dirty="0" smtClean="0">
                <a:solidFill>
                  <a:prstClr val="black"/>
                </a:solidFill>
                <a:latin typeface="Calibri"/>
              </a:rPr>
              <a:t>Superconductivity» </a:t>
            </a:r>
            <a:br>
              <a:rPr lang="it-IT" sz="1200" dirty="0" smtClean="0">
                <a:solidFill>
                  <a:prstClr val="black"/>
                </a:solidFill>
                <a:latin typeface="Calibri"/>
              </a:rPr>
            </a:br>
            <a:r>
              <a:rPr lang="it-IT" sz="1200" dirty="0" smtClean="0">
                <a:solidFill>
                  <a:prstClr val="black"/>
                </a:solidFill>
                <a:latin typeface="Calibri"/>
              </a:rPr>
              <a:t>(set of lectures, 2011)</a:t>
            </a:r>
            <a:endParaRPr lang="en-US" dirty="0"/>
          </a:p>
        </p:txBody>
      </p:sp>
      <p:grpSp>
        <p:nvGrpSpPr>
          <p:cNvPr id="24" name="Group 23"/>
          <p:cNvGrpSpPr/>
          <p:nvPr/>
        </p:nvGrpSpPr>
        <p:grpSpPr>
          <a:xfrm>
            <a:off x="233104" y="2933945"/>
            <a:ext cx="8587368" cy="2917775"/>
            <a:chOff x="233104" y="2933945"/>
            <a:chExt cx="8587368" cy="2917775"/>
          </a:xfrm>
        </p:grpSpPr>
        <p:pic>
          <p:nvPicPr>
            <p:cNvPr id="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6755" y="5287488"/>
              <a:ext cx="909447" cy="30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325" y="5303681"/>
              <a:ext cx="834009" cy="25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9532" y="5266945"/>
              <a:ext cx="7182798" cy="584775"/>
            </a:xfrm>
            <a:prstGeom prst="rect">
              <a:avLst/>
            </a:prstGeom>
            <a:noFill/>
          </p:spPr>
          <p:txBody>
            <a:bodyPr wrap="square" rtlCol="0">
              <a:spAutoFit/>
            </a:bodyPr>
            <a:lstStyle/>
            <a:p>
              <a:r>
                <a:rPr lang="en-US" sz="1600" dirty="0" smtClean="0">
                  <a:solidFill>
                    <a:prstClr val="black"/>
                  </a:solidFill>
                  <a:latin typeface="Calibri"/>
                </a:rPr>
                <a:t>The effective potential                        is expressed through the total dielectric function constituted by both  many-electron and phonon responses.</a:t>
              </a:r>
              <a:endParaRPr lang="en-US" sz="1600" dirty="0">
                <a:solidFill>
                  <a:prstClr val="black"/>
                </a:solidFill>
                <a:latin typeface="Calibri"/>
              </a:endParaRPr>
            </a:p>
          </p:txBody>
        </p:sp>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5542" y="3345828"/>
              <a:ext cx="5154930" cy="1433322"/>
            </a:xfrm>
            <a:prstGeom prst="rect">
              <a:avLst/>
            </a:prstGeom>
            <a:noFill/>
            <a:ln w="19050">
              <a:solidFill>
                <a:srgbClr val="009900"/>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057" y="4548245"/>
              <a:ext cx="2342769"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348" y="3637419"/>
              <a:ext cx="2313432" cy="64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233104" y="2933945"/>
              <a:ext cx="3303781" cy="584775"/>
            </a:xfrm>
            <a:prstGeom prst="rect">
              <a:avLst/>
            </a:prstGeom>
            <a:noFill/>
          </p:spPr>
          <p:txBody>
            <a:bodyPr wrap="square" rtlCol="0">
              <a:spAutoFit/>
            </a:bodyPr>
            <a:lstStyle/>
            <a:p>
              <a:r>
                <a:rPr lang="nl-BE" sz="1600" dirty="0" smtClean="0">
                  <a:solidFill>
                    <a:prstClr val="black"/>
                  </a:solidFill>
                  <a:latin typeface="Calibri"/>
                </a:rPr>
                <a:t>Dielectric function method [1] </a:t>
              </a:r>
              <a:br>
                <a:rPr lang="nl-BE" sz="1600" dirty="0" smtClean="0">
                  <a:solidFill>
                    <a:prstClr val="black"/>
                  </a:solidFill>
                  <a:latin typeface="Calibri"/>
                </a:rPr>
              </a:br>
              <a:r>
                <a:rPr lang="nl-BE" sz="1600" dirty="0" smtClean="0">
                  <a:solidFill>
                    <a:prstClr val="black"/>
                  </a:solidFill>
                  <a:latin typeface="Calibri"/>
                </a:rPr>
                <a:t>extended for a multiband crystal [2]:</a:t>
              </a:r>
              <a:endParaRPr lang="en-US" sz="1600" dirty="0">
                <a:solidFill>
                  <a:prstClr val="black"/>
                </a:solidFill>
                <a:latin typeface="Calibri"/>
              </a:endParaRPr>
            </a:p>
          </p:txBody>
        </p:sp>
      </p:grpSp>
      <p:sp>
        <p:nvSpPr>
          <p:cNvPr id="12" name="TextBox 11"/>
          <p:cNvSpPr txBox="1"/>
          <p:nvPr/>
        </p:nvSpPr>
        <p:spPr>
          <a:xfrm>
            <a:off x="359532" y="1210692"/>
            <a:ext cx="3303781" cy="338554"/>
          </a:xfrm>
          <a:prstGeom prst="rect">
            <a:avLst/>
          </a:prstGeom>
          <a:noFill/>
        </p:spPr>
        <p:txBody>
          <a:bodyPr wrap="square" rtlCol="0">
            <a:spAutoFit/>
          </a:bodyPr>
          <a:lstStyle/>
          <a:p>
            <a:r>
              <a:rPr lang="nl-BE" sz="1600" dirty="0" smtClean="0">
                <a:solidFill>
                  <a:prstClr val="black"/>
                </a:solidFill>
                <a:latin typeface="Calibri"/>
              </a:rPr>
              <a:t>BCS-Eliashberg theory:</a:t>
            </a:r>
            <a:endParaRPr lang="en-US" sz="1600" dirty="0">
              <a:solidFill>
                <a:prstClr val="black"/>
              </a:solidFill>
              <a:latin typeface="Calibri"/>
            </a:endParaRPr>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630" y="1810482"/>
            <a:ext cx="3478530" cy="733425"/>
          </a:xfrm>
          <a:prstGeom prst="rect">
            <a:avLst/>
          </a:prstGeom>
          <a:noFill/>
          <a:ln w="19050">
            <a:solidFill>
              <a:srgbClr val="009900"/>
            </a:solid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5771698" y="832066"/>
            <a:ext cx="2850752" cy="2191889"/>
          </a:xfrm>
          <a:prstGeom prst="rect">
            <a:avLst/>
          </a:prstGeom>
          <a:no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5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 calcmode="lin" valueType="num">
                                      <p:cBhvr>
                                        <p:cTn id="9" dur="1000" fill="hold"/>
                                        <p:tgtEl>
                                          <p:spTgt spid="1030"/>
                                        </p:tgtEl>
                                        <p:attrNameLst>
                                          <p:attrName>style.rotation</p:attrName>
                                        </p:attrNameLst>
                                      </p:cBhvr>
                                      <p:tavLst>
                                        <p:tav tm="0">
                                          <p:val>
                                            <p:fltVal val="90"/>
                                          </p:val>
                                        </p:tav>
                                        <p:tav tm="100000">
                                          <p:val>
                                            <p:fltVal val="0"/>
                                          </p:val>
                                        </p:tav>
                                      </p:tavLst>
                                    </p:anim>
                                    <p:animEffect transition="in" filter="fade">
                                      <p:cBhvr>
                                        <p:cTn id="10" dur="10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4"/>
            <a:ext cx="8229600" cy="727118"/>
          </a:xfrm>
        </p:spPr>
        <p:txBody>
          <a:bodyPr>
            <a:normAutofit fontScale="90000"/>
          </a:bodyPr>
          <a:lstStyle/>
          <a:p>
            <a:r>
              <a:rPr lang="en-US" dirty="0">
                <a:solidFill>
                  <a:srgbClr val="7D002E"/>
                </a:solidFill>
                <a:latin typeface="Calibri" pitchFamily="34" charset="0"/>
              </a:rPr>
              <a:t>Kernel </a:t>
            </a:r>
            <a:r>
              <a:rPr lang="en-US" dirty="0" smtClean="0">
                <a:solidFill>
                  <a:srgbClr val="7D002E"/>
                </a:solidFill>
                <a:latin typeface="Calibri" pitchFamily="34" charset="0"/>
              </a:rPr>
              <a:t>function</a:t>
            </a:r>
            <a:r>
              <a:rPr lang="nl-BE" dirty="0" smtClean="0">
                <a:solidFill>
                  <a:srgbClr val="7D002E"/>
                </a:solidFill>
                <a:latin typeface="Calibri" pitchFamily="34" charset="0"/>
              </a:rPr>
              <a:t>, solution of the gap equation</a:t>
            </a:r>
            <a:br>
              <a:rPr lang="nl-BE" dirty="0" smtClean="0">
                <a:solidFill>
                  <a:srgbClr val="7D002E"/>
                </a:solidFill>
                <a:latin typeface="Calibri" pitchFamily="34" charset="0"/>
              </a:rPr>
            </a:br>
            <a:r>
              <a:rPr lang="en-US" dirty="0" smtClean="0">
                <a:solidFill>
                  <a:srgbClr val="7D002E"/>
                </a:solidFill>
                <a:latin typeface="Calibri" pitchFamily="34" charset="0"/>
              </a:rPr>
              <a:t>and </a:t>
            </a:r>
            <a:r>
              <a:rPr lang="en-US" dirty="0">
                <a:solidFill>
                  <a:srgbClr val="7D002E"/>
                </a:solidFill>
                <a:latin typeface="Calibri" pitchFamily="34" charset="0"/>
              </a:rPr>
              <a:t>critical temperature</a:t>
            </a:r>
          </a:p>
        </p:txBody>
      </p:sp>
      <p:sp>
        <p:nvSpPr>
          <p:cNvPr id="5" name="TextBox 4"/>
          <p:cNvSpPr txBox="1"/>
          <p:nvPr/>
        </p:nvSpPr>
        <p:spPr>
          <a:xfrm>
            <a:off x="287524" y="800708"/>
            <a:ext cx="3672408" cy="3785652"/>
          </a:xfrm>
          <a:prstGeom prst="rect">
            <a:avLst/>
          </a:prstGeom>
          <a:noFill/>
        </p:spPr>
        <p:txBody>
          <a:bodyPr wrap="square" rtlCol="0">
            <a:spAutoFit/>
          </a:bodyPr>
          <a:lstStyle/>
          <a:p>
            <a:pPr algn="just"/>
            <a:r>
              <a:rPr lang="en-US" sz="1600" dirty="0">
                <a:latin typeface="+mn-lt"/>
              </a:rPr>
              <a:t>The kernel function is energy-nonlocal, as distinct from the BCS and </a:t>
            </a:r>
            <a:r>
              <a:rPr lang="en-US" sz="1600" dirty="0" err="1">
                <a:latin typeface="+mn-lt"/>
              </a:rPr>
              <a:t>Migdal-Eliashberg</a:t>
            </a:r>
            <a:r>
              <a:rPr lang="en-US" sz="1600" dirty="0">
                <a:latin typeface="+mn-lt"/>
              </a:rPr>
              <a:t> approaches, since it is provided by a retarded effective electron-electron interaction through the </a:t>
            </a:r>
            <a:r>
              <a:rPr lang="en-US" sz="1600" dirty="0" err="1">
                <a:latin typeface="+mn-lt"/>
              </a:rPr>
              <a:t>plasmon</a:t>
            </a:r>
            <a:r>
              <a:rPr lang="en-US" sz="1600" dirty="0">
                <a:latin typeface="+mn-lt"/>
              </a:rPr>
              <a:t>-phonon excitations.</a:t>
            </a:r>
          </a:p>
          <a:p>
            <a:pPr algn="just"/>
            <a:endParaRPr lang="en-US" sz="1600" dirty="0">
              <a:latin typeface="+mn-lt"/>
            </a:endParaRPr>
          </a:p>
          <a:p>
            <a:pPr algn="just"/>
            <a:r>
              <a:rPr lang="en-US" sz="1600" dirty="0">
                <a:latin typeface="+mn-lt"/>
              </a:rPr>
              <a:t>Beyond the </a:t>
            </a:r>
            <a:r>
              <a:rPr lang="en-US" sz="1600" dirty="0" err="1">
                <a:latin typeface="+mn-lt"/>
              </a:rPr>
              <a:t>Migdal</a:t>
            </a:r>
            <a:r>
              <a:rPr lang="en-US" sz="1600" dirty="0">
                <a:latin typeface="+mn-lt"/>
              </a:rPr>
              <a:t> theorem, superconductivity in an electron-phonon system can </a:t>
            </a:r>
            <a:r>
              <a:rPr lang="en-US" sz="1600" dirty="0" smtClean="0">
                <a:latin typeface="+mn-lt"/>
              </a:rPr>
              <a:t>exist, provided by the </a:t>
            </a:r>
            <a:r>
              <a:rPr lang="en-US" sz="1600" dirty="0">
                <a:latin typeface="+mn-lt"/>
              </a:rPr>
              <a:t>fact that the kernel </a:t>
            </a:r>
            <a:r>
              <a:rPr lang="en-US" sz="1600" dirty="0" smtClean="0">
                <a:latin typeface="+mn-lt"/>
              </a:rPr>
              <a:t>is a non-uniform function of the energy.</a:t>
            </a:r>
          </a:p>
          <a:p>
            <a:pPr algn="just"/>
            <a:endParaRPr lang="en-US" sz="1600" dirty="0">
              <a:latin typeface="+mn-lt"/>
            </a:endParaRPr>
          </a:p>
          <a:p>
            <a:pPr algn="just"/>
            <a:r>
              <a:rPr lang="en-US" sz="1600" dirty="0">
                <a:solidFill>
                  <a:srgbClr val="000000"/>
                </a:solidFill>
                <a:latin typeface="Calibri" pitchFamily="34" charset="0"/>
              </a:rPr>
              <a:t>The critical temperature has been explicitly determined</a:t>
            </a:r>
            <a:r>
              <a:rPr lang="en-US" sz="1600" dirty="0" smtClean="0">
                <a:solidFill>
                  <a:srgbClr val="000000"/>
                </a:solidFill>
                <a:latin typeface="Calibri" pitchFamily="34" charset="0"/>
              </a:rPr>
              <a:t>:</a:t>
            </a:r>
            <a:endParaRPr lang="en-US" sz="1600" dirty="0">
              <a:latin typeface="+mn-lt"/>
            </a:endParaRPr>
          </a:p>
        </p:txBody>
      </p:sp>
      <p:sp>
        <p:nvSpPr>
          <p:cNvPr id="17" name="TextBox 16"/>
          <p:cNvSpPr txBox="1"/>
          <p:nvPr/>
        </p:nvSpPr>
        <p:spPr>
          <a:xfrm>
            <a:off x="287524" y="6500373"/>
            <a:ext cx="6125548" cy="276999"/>
          </a:xfrm>
          <a:prstGeom prst="rect">
            <a:avLst/>
          </a:prstGeom>
          <a:noFill/>
        </p:spPr>
        <p:txBody>
          <a:bodyPr wrap="square" rtlCol="0">
            <a:spAutoFit/>
          </a:bodyPr>
          <a:lstStyle/>
          <a:p>
            <a:r>
              <a:rPr lang="en-US" sz="1200" dirty="0">
                <a:latin typeface="+mn-lt"/>
              </a:rPr>
              <a:t>S. N. </a:t>
            </a:r>
            <a:r>
              <a:rPr lang="en-US" sz="1200" dirty="0" err="1">
                <a:latin typeface="+mn-lt"/>
              </a:rPr>
              <a:t>Klimin</a:t>
            </a:r>
            <a:r>
              <a:rPr lang="en-US" sz="1200" dirty="0">
                <a:latin typeface="+mn-lt"/>
              </a:rPr>
              <a:t>, J. </a:t>
            </a:r>
            <a:r>
              <a:rPr lang="en-US" sz="1200" dirty="0" err="1">
                <a:latin typeface="+mn-lt"/>
              </a:rPr>
              <a:t>Tempere</a:t>
            </a:r>
            <a:r>
              <a:rPr lang="en-US" sz="1200" dirty="0">
                <a:latin typeface="+mn-lt"/>
              </a:rPr>
              <a:t>, J. T. </a:t>
            </a:r>
            <a:r>
              <a:rPr lang="en-US" sz="1200" dirty="0" err="1">
                <a:latin typeface="+mn-lt"/>
              </a:rPr>
              <a:t>Devreese</a:t>
            </a:r>
            <a:r>
              <a:rPr lang="en-US" sz="1200" dirty="0">
                <a:latin typeface="+mn-lt"/>
              </a:rPr>
              <a:t>, and D. van der </a:t>
            </a:r>
            <a:r>
              <a:rPr lang="en-US" sz="1200" dirty="0" err="1" smtClean="0">
                <a:latin typeface="+mn-lt"/>
              </a:rPr>
              <a:t>Marel</a:t>
            </a:r>
            <a:r>
              <a:rPr lang="en-US" sz="1200" dirty="0" smtClean="0">
                <a:latin typeface="+mn-lt"/>
              </a:rPr>
              <a:t>, Phys</a:t>
            </a:r>
            <a:r>
              <a:rPr lang="en-US" sz="1200" dirty="0">
                <a:latin typeface="+mn-lt"/>
              </a:rPr>
              <a:t>. Rev. B </a:t>
            </a:r>
            <a:r>
              <a:rPr lang="en-US" sz="1200" b="1" dirty="0">
                <a:latin typeface="+mn-lt"/>
              </a:rPr>
              <a:t>89</a:t>
            </a:r>
            <a:r>
              <a:rPr lang="en-US" sz="1200" dirty="0">
                <a:latin typeface="+mn-lt"/>
              </a:rPr>
              <a:t>, 184514 </a:t>
            </a:r>
            <a:r>
              <a:rPr lang="en-US" sz="1200" dirty="0" smtClean="0">
                <a:latin typeface="+mn-lt"/>
              </a:rPr>
              <a:t>(2014)</a:t>
            </a:r>
            <a:endParaRPr lang="en-US" sz="1200" dirty="0">
              <a:latin typeface="+mn-lt"/>
            </a:endParaRPr>
          </a:p>
        </p:txBody>
      </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375" y="5517232"/>
            <a:ext cx="5429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996" y="4888974"/>
            <a:ext cx="3409950" cy="21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6576" y="4725144"/>
            <a:ext cx="2019300" cy="54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969985"/>
            <a:ext cx="4024313" cy="2882900"/>
          </a:xfrm>
          <a:prstGeom prst="rect">
            <a:avLst/>
          </a:prstGeom>
          <a:noFill/>
          <a:ln w="190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35496" y="6417332"/>
            <a:ext cx="74168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437FC66-1B82-45E9-9FA4-D8862687C5D9}" type="slidenum">
              <a:rPr lang="en-US" smtClean="0"/>
              <a:t>8</a:t>
            </a:fld>
            <a:endParaRPr lang="en-US"/>
          </a:p>
        </p:txBody>
      </p:sp>
      <p:sp>
        <p:nvSpPr>
          <p:cNvPr id="4" name="Date Placeholder 3"/>
          <p:cNvSpPr>
            <a:spLocks noGrp="1"/>
          </p:cNvSpPr>
          <p:nvPr>
            <p:ph type="dt" sz="half" idx="10"/>
          </p:nvPr>
        </p:nvSpPr>
        <p:spPr/>
        <p:txBody>
          <a:bodyPr/>
          <a:lstStyle/>
          <a:p>
            <a:fld id="{A3507618-78C8-4E96-975B-100EEB5233ED}" type="datetime10">
              <a:rPr lang="en-US" smtClean="0"/>
              <a:t>18:01</a:t>
            </a:fld>
            <a:endParaRPr lang="en-US" dirty="0"/>
          </a:p>
        </p:txBody>
      </p:sp>
    </p:spTree>
    <p:extLst>
      <p:ext uri="{BB962C8B-B14F-4D97-AF65-F5344CB8AC3E}">
        <p14:creationId xmlns:p14="http://schemas.microsoft.com/office/powerpoint/2010/main" val="2619720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624"/>
            <a:ext cx="8229600" cy="526070"/>
          </a:xfrm>
        </p:spPr>
        <p:txBody>
          <a:bodyPr/>
          <a:lstStyle/>
          <a:p>
            <a:r>
              <a:rPr lang="en-US" dirty="0" smtClean="0">
                <a:solidFill>
                  <a:srgbClr val="7D002E"/>
                </a:solidFill>
                <a:latin typeface="Calibri" pitchFamily="34" charset="0"/>
              </a:rPr>
              <a:t>Critical temperatures: theory and experiment</a:t>
            </a:r>
            <a:endParaRPr lang="en-US" baseline="30000" dirty="0" smtClean="0"/>
          </a:p>
        </p:txBody>
      </p:sp>
      <p:sp>
        <p:nvSpPr>
          <p:cNvPr id="4" name="Rectangle 3"/>
          <p:cNvSpPr/>
          <p:nvPr/>
        </p:nvSpPr>
        <p:spPr>
          <a:xfrm>
            <a:off x="719572" y="1004530"/>
            <a:ext cx="3636404" cy="5016758"/>
          </a:xfrm>
          <a:prstGeom prst="rect">
            <a:avLst/>
          </a:prstGeom>
        </p:spPr>
        <p:txBody>
          <a:bodyPr wrap="square">
            <a:spAutoFit/>
          </a:bodyPr>
          <a:lstStyle/>
          <a:p>
            <a:pPr algn="just"/>
            <a:r>
              <a:rPr lang="en-US" sz="1600" dirty="0">
                <a:latin typeface="+mn-lt"/>
              </a:rPr>
              <a:t>The calculation, performed without </a:t>
            </a:r>
            <a:r>
              <a:rPr lang="en-US" sz="1600" dirty="0" smtClean="0">
                <a:latin typeface="+mn-lt"/>
              </a:rPr>
              <a:t>fit and </a:t>
            </a:r>
            <a:r>
              <a:rPr lang="en-US" sz="1600" dirty="0">
                <a:latin typeface="+mn-lt"/>
              </a:rPr>
              <a:t>using parameter values known from literature, yields the critical temperatures </a:t>
            </a:r>
            <a:r>
              <a:rPr lang="en-US" sz="1600" i="1" dirty="0">
                <a:latin typeface="+mn-lt"/>
              </a:rPr>
              <a:t>within the same range as in the experiments</a:t>
            </a:r>
            <a:r>
              <a:rPr lang="en-US" sz="1600" dirty="0">
                <a:latin typeface="+mn-lt"/>
              </a:rPr>
              <a:t>.</a:t>
            </a:r>
          </a:p>
          <a:p>
            <a:pPr algn="just"/>
            <a:endParaRPr lang="en-US" sz="1600" dirty="0">
              <a:latin typeface="+mn-lt"/>
            </a:endParaRPr>
          </a:p>
          <a:p>
            <a:pPr algn="just"/>
            <a:r>
              <a:rPr lang="en-US" sz="1600" dirty="0">
                <a:solidFill>
                  <a:srgbClr val="3333CC"/>
                </a:solidFill>
                <a:latin typeface="+mn-lt"/>
              </a:rPr>
              <a:t>At low densities</a:t>
            </a:r>
            <a:r>
              <a:rPr lang="en-US" sz="1600" dirty="0">
                <a:latin typeface="+mn-lt"/>
              </a:rPr>
              <a:t>, the critical temperature depends on the carrier density almost linearly. In this regime it is well described by a BCS-like expression with the Fermi energy instead of the Debye energy: </a:t>
            </a:r>
          </a:p>
          <a:p>
            <a:pPr algn="just"/>
            <a:endParaRPr lang="en-US" sz="1600" dirty="0">
              <a:latin typeface="+mn-lt"/>
            </a:endParaRPr>
          </a:p>
          <a:p>
            <a:pPr algn="just"/>
            <a:endParaRPr lang="en-US" sz="1600" dirty="0">
              <a:latin typeface="+mn-lt"/>
            </a:endParaRPr>
          </a:p>
          <a:p>
            <a:pPr algn="just"/>
            <a:endParaRPr lang="en-US" sz="1600" dirty="0">
              <a:latin typeface="+mn-lt"/>
            </a:endParaRPr>
          </a:p>
          <a:p>
            <a:pPr algn="just"/>
            <a:endParaRPr lang="en-US" sz="1600" dirty="0" smtClean="0">
              <a:latin typeface="+mn-lt"/>
            </a:endParaRPr>
          </a:p>
          <a:p>
            <a:pPr algn="just"/>
            <a:endParaRPr lang="en-US" sz="1600" dirty="0" smtClean="0">
              <a:latin typeface="+mn-lt"/>
            </a:endParaRPr>
          </a:p>
          <a:p>
            <a:pPr algn="just"/>
            <a:r>
              <a:rPr lang="en-US" sz="1600" dirty="0" smtClean="0">
                <a:latin typeface="+mn-lt"/>
              </a:rPr>
              <a:t>with </a:t>
            </a:r>
            <a:r>
              <a:rPr lang="en-US" sz="1600" i="1" dirty="0">
                <a:latin typeface="Symbol" pitchFamily="18" charset="2"/>
              </a:rPr>
              <a:t>l</a:t>
            </a:r>
            <a:r>
              <a:rPr lang="en-US" sz="1600" dirty="0">
                <a:latin typeface="+mn-lt"/>
              </a:rPr>
              <a:t> independent on the density at low densities. This is a direct consequence of the anti-adiabatic regime at low densities. </a:t>
            </a:r>
          </a:p>
        </p:txBody>
      </p:sp>
      <p:grpSp>
        <p:nvGrpSpPr>
          <p:cNvPr id="6" name="Group 5"/>
          <p:cNvGrpSpPr>
            <a:grpSpLocks noChangeAspect="1"/>
          </p:cNvGrpSpPr>
          <p:nvPr/>
        </p:nvGrpSpPr>
        <p:grpSpPr>
          <a:xfrm>
            <a:off x="4896036" y="656692"/>
            <a:ext cx="3987055" cy="5796644"/>
            <a:chOff x="4896036" y="790968"/>
            <a:chExt cx="3894697" cy="5662368"/>
          </a:xfrm>
        </p:grpSpPr>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036" y="790968"/>
              <a:ext cx="3894697" cy="566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482279" y="2663154"/>
              <a:ext cx="807977" cy="16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482279" y="2830619"/>
              <a:ext cx="807977" cy="16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482279" y="2996428"/>
              <a:ext cx="807977"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274" y="4064870"/>
            <a:ext cx="3074670" cy="590550"/>
          </a:xfrm>
          <a:prstGeom prst="rect">
            <a:avLst/>
          </a:prstGeom>
          <a:noFill/>
          <a:ln w="19050">
            <a:solidFill>
              <a:srgbClr val="33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4067944" y="2986974"/>
            <a:ext cx="1080120" cy="1077898"/>
          </a:xfrm>
          <a:prstGeom prst="straightConnector1">
            <a:avLst/>
          </a:prstGeom>
          <a:ln w="25400">
            <a:solidFill>
              <a:srgbClr val="3333CC"/>
            </a:solidFill>
            <a:tailEnd type="triangle" w="med" len="lg"/>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148064" y="2262948"/>
            <a:ext cx="900100" cy="914023"/>
          </a:xfrm>
          <a:prstGeom prst="roundRect">
            <a:avLst>
              <a:gd name="adj" fmla="val 50000"/>
            </a:avLst>
          </a:prstGeom>
          <a:noFill/>
          <a:ln w="19050">
            <a:solidFill>
              <a:srgbClr val="33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500" y="6099393"/>
            <a:ext cx="4996117" cy="707886"/>
          </a:xfrm>
          <a:prstGeom prst="rect">
            <a:avLst/>
          </a:prstGeom>
          <a:noFill/>
        </p:spPr>
        <p:txBody>
          <a:bodyPr wrap="square" rtlCol="0">
            <a:spAutoFit/>
          </a:bodyPr>
          <a:lstStyle/>
          <a:p>
            <a:r>
              <a:rPr lang="en-US" sz="1000" dirty="0">
                <a:latin typeface="+mn-lt"/>
              </a:rPr>
              <a:t>S. N. </a:t>
            </a:r>
            <a:r>
              <a:rPr lang="en-US" sz="1000" dirty="0" err="1">
                <a:latin typeface="+mn-lt"/>
              </a:rPr>
              <a:t>Klimin</a:t>
            </a:r>
            <a:r>
              <a:rPr lang="en-US" sz="1000" dirty="0">
                <a:latin typeface="+mn-lt"/>
              </a:rPr>
              <a:t>, J. </a:t>
            </a:r>
            <a:r>
              <a:rPr lang="en-US" sz="1000" dirty="0" err="1">
                <a:latin typeface="+mn-lt"/>
              </a:rPr>
              <a:t>Tempere</a:t>
            </a:r>
            <a:r>
              <a:rPr lang="en-US" sz="1000" dirty="0">
                <a:latin typeface="+mn-lt"/>
              </a:rPr>
              <a:t>, J. T. </a:t>
            </a:r>
            <a:r>
              <a:rPr lang="en-US" sz="1000" dirty="0" err="1">
                <a:latin typeface="+mn-lt"/>
              </a:rPr>
              <a:t>Devreese</a:t>
            </a:r>
            <a:r>
              <a:rPr lang="en-US" sz="1000" dirty="0">
                <a:latin typeface="+mn-lt"/>
              </a:rPr>
              <a:t>, and D. van der </a:t>
            </a:r>
            <a:r>
              <a:rPr lang="en-US" sz="1000" dirty="0" err="1" smtClean="0">
                <a:latin typeface="+mn-lt"/>
              </a:rPr>
              <a:t>Marel</a:t>
            </a:r>
            <a:r>
              <a:rPr lang="en-US" sz="1000" dirty="0" smtClean="0">
                <a:latin typeface="+mn-lt"/>
              </a:rPr>
              <a:t>, Phys</a:t>
            </a:r>
            <a:r>
              <a:rPr lang="en-US" sz="1000" dirty="0">
                <a:latin typeface="+mn-lt"/>
              </a:rPr>
              <a:t>. Rev. B </a:t>
            </a:r>
            <a:r>
              <a:rPr lang="en-US" sz="1000" b="1" dirty="0">
                <a:latin typeface="+mn-lt"/>
              </a:rPr>
              <a:t>89</a:t>
            </a:r>
            <a:r>
              <a:rPr lang="en-US" sz="1000" dirty="0">
                <a:latin typeface="+mn-lt"/>
              </a:rPr>
              <a:t>, 184514 </a:t>
            </a:r>
            <a:r>
              <a:rPr lang="en-US" sz="1000" dirty="0" smtClean="0">
                <a:latin typeface="+mn-lt"/>
              </a:rPr>
              <a:t>(2014)</a:t>
            </a:r>
          </a:p>
          <a:p>
            <a:pPr algn="just"/>
            <a:r>
              <a:rPr lang="fr-FR" sz="1000" dirty="0">
                <a:latin typeface="Calibri" pitchFamily="34" charset="0"/>
              </a:rPr>
              <a:t>N. </a:t>
            </a:r>
            <a:r>
              <a:rPr lang="fr-FR" sz="1000" dirty="0" err="1">
                <a:latin typeface="Calibri" pitchFamily="34" charset="0"/>
              </a:rPr>
              <a:t>Reyren</a:t>
            </a:r>
            <a:r>
              <a:rPr lang="fr-FR" sz="1000" dirty="0">
                <a:latin typeface="Calibri" pitchFamily="34" charset="0"/>
              </a:rPr>
              <a:t> </a:t>
            </a:r>
            <a:r>
              <a:rPr lang="fr-FR" sz="1000" i="1" dirty="0">
                <a:latin typeface="Calibri" pitchFamily="34" charset="0"/>
              </a:rPr>
              <a:t>et al</a:t>
            </a:r>
            <a:r>
              <a:rPr lang="fr-FR" sz="1000" dirty="0">
                <a:latin typeface="Calibri" pitchFamily="34" charset="0"/>
              </a:rPr>
              <a:t>., Science </a:t>
            </a:r>
            <a:r>
              <a:rPr lang="fr-FR" sz="1000" b="1" dirty="0">
                <a:latin typeface="Calibri" pitchFamily="34" charset="0"/>
              </a:rPr>
              <a:t>317</a:t>
            </a:r>
            <a:r>
              <a:rPr lang="fr-FR" sz="1000" dirty="0">
                <a:latin typeface="Calibri" pitchFamily="34" charset="0"/>
              </a:rPr>
              <a:t>, 1196 (2007).</a:t>
            </a:r>
          </a:p>
          <a:p>
            <a:pPr algn="just"/>
            <a:r>
              <a:rPr lang="en-US" sz="1000" dirty="0">
                <a:latin typeface="Calibri" pitchFamily="34" charset="0"/>
              </a:rPr>
              <a:t>A. </a:t>
            </a:r>
            <a:r>
              <a:rPr lang="en-US" sz="1000" dirty="0" err="1">
                <a:latin typeface="Calibri" pitchFamily="34" charset="0"/>
              </a:rPr>
              <a:t>Caviglia</a:t>
            </a:r>
            <a:r>
              <a:rPr lang="en-US" sz="1000" dirty="0">
                <a:latin typeface="Calibri" pitchFamily="34" charset="0"/>
              </a:rPr>
              <a:t> </a:t>
            </a:r>
            <a:r>
              <a:rPr lang="en-US" sz="1000" i="1" dirty="0">
                <a:latin typeface="Calibri" pitchFamily="34" charset="0"/>
              </a:rPr>
              <a:t>et al</a:t>
            </a:r>
            <a:r>
              <a:rPr lang="en-US" sz="1000" dirty="0">
                <a:latin typeface="Calibri" pitchFamily="34" charset="0"/>
              </a:rPr>
              <a:t>., Nature </a:t>
            </a:r>
            <a:r>
              <a:rPr lang="en-US" sz="1000" b="1" dirty="0">
                <a:latin typeface="Calibri" pitchFamily="34" charset="0"/>
              </a:rPr>
              <a:t>456</a:t>
            </a:r>
            <a:r>
              <a:rPr lang="en-US" sz="1000" dirty="0">
                <a:latin typeface="Calibri" pitchFamily="34" charset="0"/>
              </a:rPr>
              <a:t>, 624 (2008).</a:t>
            </a:r>
          </a:p>
          <a:p>
            <a:pPr algn="just"/>
            <a:r>
              <a:rPr lang="en-US" sz="1000" dirty="0">
                <a:latin typeface="Calibri" pitchFamily="34" charset="0"/>
              </a:rPr>
              <a:t>C. Richter </a:t>
            </a:r>
            <a:r>
              <a:rPr lang="en-US" sz="1000" i="1" dirty="0">
                <a:latin typeface="Calibri" pitchFamily="34" charset="0"/>
              </a:rPr>
              <a:t>et al</a:t>
            </a:r>
            <a:r>
              <a:rPr lang="en-US" sz="1000" dirty="0">
                <a:latin typeface="Calibri" pitchFamily="34" charset="0"/>
              </a:rPr>
              <a:t>., Nature </a:t>
            </a:r>
            <a:r>
              <a:rPr lang="en-US" sz="1000" b="1" dirty="0">
                <a:latin typeface="Calibri" pitchFamily="34" charset="0"/>
              </a:rPr>
              <a:t>502</a:t>
            </a:r>
            <a:r>
              <a:rPr lang="en-US" sz="1000" dirty="0">
                <a:latin typeface="Calibri" pitchFamily="34" charset="0"/>
              </a:rPr>
              <a:t>, 528 (2013</a:t>
            </a:r>
            <a:r>
              <a:rPr lang="en-US" sz="1000" dirty="0" smtClean="0">
                <a:latin typeface="Calibri" pitchFamily="34" charset="0"/>
              </a:rPr>
              <a:t>).</a:t>
            </a:r>
            <a:endParaRPr lang="en-US" sz="1000" dirty="0">
              <a:latin typeface="Calibri" pitchFamily="34" charset="0"/>
            </a:endParaRPr>
          </a:p>
        </p:txBody>
      </p:sp>
      <p:cxnSp>
        <p:nvCxnSpPr>
          <p:cNvPr id="15" name="Straight Connector 14"/>
          <p:cNvCxnSpPr/>
          <p:nvPr/>
        </p:nvCxnSpPr>
        <p:spPr>
          <a:xfrm>
            <a:off x="35496" y="6021288"/>
            <a:ext cx="49325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437FC66-1B82-45E9-9FA4-D8862687C5D9}" type="slidenum">
              <a:rPr lang="en-US" smtClean="0"/>
              <a:t>9</a:t>
            </a:fld>
            <a:endParaRPr lang="en-US"/>
          </a:p>
        </p:txBody>
      </p:sp>
      <p:sp>
        <p:nvSpPr>
          <p:cNvPr id="5" name="Date Placeholder 4"/>
          <p:cNvSpPr>
            <a:spLocks noGrp="1"/>
          </p:cNvSpPr>
          <p:nvPr>
            <p:ph type="dt" sz="half" idx="10"/>
          </p:nvPr>
        </p:nvSpPr>
        <p:spPr/>
        <p:txBody>
          <a:bodyPr/>
          <a:lstStyle/>
          <a:p>
            <a:fld id="{423929B5-96B7-4978-ADA1-2CFD05707406}" type="datetime10">
              <a:rPr lang="en-US" smtClean="0"/>
              <a:t>18:01</a:t>
            </a:fld>
            <a:endParaRPr lang="en-US" dirty="0"/>
          </a:p>
        </p:txBody>
      </p:sp>
    </p:spTree>
    <p:extLst>
      <p:ext uri="{BB962C8B-B14F-4D97-AF65-F5344CB8AC3E}">
        <p14:creationId xmlns:p14="http://schemas.microsoft.com/office/powerpoint/2010/main" val="1141127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6937</Words>
  <Application>Microsoft Office PowerPoint</Application>
  <PresentationFormat>On-screen Show (4:3)</PresentationFormat>
  <Paragraphs>568</Paragraphs>
  <Slides>26</Slides>
  <Notes>25</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2_Custom Design</vt:lpstr>
      <vt:lpstr>Custom Design</vt:lpstr>
      <vt:lpstr>3_Custom Design</vt:lpstr>
      <vt:lpstr>1_Custom Design</vt:lpstr>
      <vt:lpstr>4_Custom Design</vt:lpstr>
      <vt:lpstr>PowerPoint Presentation</vt:lpstr>
      <vt:lpstr>Structures with highly conducting 2DEG</vt:lpstr>
      <vt:lpstr>Concentration-dependent superconductivity in the LAO-STO structure</vt:lpstr>
      <vt:lpstr>Renewed interest to bulk SrTiO3</vt:lpstr>
      <vt:lpstr>Renewed interest to bulk SrTiO3</vt:lpstr>
      <vt:lpstr>Electron-phonon mechanism of superconductivity</vt:lpstr>
      <vt:lpstr>Dielectric function method for superconductivity</vt:lpstr>
      <vt:lpstr>Kernel function, solution of the gap equation and critical temperature</vt:lpstr>
      <vt:lpstr>Critical temperatures: theory and experiment</vt:lpstr>
      <vt:lpstr>Critical temperatures: theory and experiment</vt:lpstr>
      <vt:lpstr>Dielectric function method for superconductivity:  application to SrTiO3</vt:lpstr>
      <vt:lpstr>Conclusions</vt:lpstr>
      <vt:lpstr>Appendices</vt:lpstr>
      <vt:lpstr>Electron-phonon mechanism for superconductivity</vt:lpstr>
      <vt:lpstr>Electron-phonon mechanism for superconductivity</vt:lpstr>
      <vt:lpstr>Superconductivity in bulk strontium titanate</vt:lpstr>
      <vt:lpstr>Strontium titanate: why is it interesting?</vt:lpstr>
      <vt:lpstr>Interface superconductivity</vt:lpstr>
      <vt:lpstr>SrTiO3: band structure</vt:lpstr>
      <vt:lpstr>Band splitting for the quasi 2D electron gas</vt:lpstr>
      <vt:lpstr>Our theoretical model: multilayer structure</vt:lpstr>
      <vt:lpstr>Mechanism of superconductivity</vt:lpstr>
      <vt:lpstr>Dielectric function method for superconductivity:  application to bulk SrTiO3</vt:lpstr>
      <vt:lpstr>Phenomenon of superconductivity</vt:lpstr>
      <vt:lpstr>Physics of Superconductivity: BCS picture</vt:lpstr>
      <vt:lpstr>Physics of Superconductivity: BCS picture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2012-02-20T10:45:42Z</dcterms:created>
  <dcterms:modified xsi:type="dcterms:W3CDTF">2016-05-17T16:02:51Z</dcterms:modified>
</cp:coreProperties>
</file>