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74" r:id="rId9"/>
    <p:sldId id="268" r:id="rId10"/>
    <p:sldId id="261" r:id="rId11"/>
    <p:sldId id="269" r:id="rId12"/>
    <p:sldId id="270" r:id="rId13"/>
    <p:sldId id="262" r:id="rId14"/>
    <p:sldId id="271" r:id="rId15"/>
    <p:sldId id="272" r:id="rId16"/>
    <p:sldId id="276" r:id="rId17"/>
    <p:sldId id="275" r:id="rId18"/>
    <p:sldId id="263" r:id="rId19"/>
    <p:sldId id="277" r:id="rId20"/>
    <p:sldId id="27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266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8"/>
  </p:normalViewPr>
  <p:slideViewPr>
    <p:cSldViewPr snapToGrid="0" snapToObjects="1">
      <p:cViewPr varScale="1">
        <p:scale>
          <a:sx n="76" d="100"/>
          <a:sy n="76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F935-0449-A64B-9C7B-B618308900FF}" type="datetimeFigureOut">
              <a:rPr lang="nl-NL" smtClean="0"/>
              <a:t>18-5-2016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578E-2A72-7546-ABDF-948547A987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2663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0"/>
          </p:nvPr>
        </p:nvSpPr>
        <p:spPr>
          <a:xfrm>
            <a:off x="153687" y="663760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050" b="1" i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fld id="{C88FACDF-360E-8C4B-B813-762025BB381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045937" y="6031360"/>
            <a:ext cx="5294595" cy="84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Name Name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charset="2"/>
              <a:buChar char="§"/>
              <a:defRPr/>
            </a:lvl1pPr>
            <a:lvl2pPr marL="514350" indent="-171450">
              <a:buFont typeface="Wingdings" charset="2"/>
              <a:buChar char="§"/>
              <a:defRPr/>
            </a:lvl2pPr>
            <a:lvl3pPr marL="857250" indent="-171450">
              <a:buFont typeface="Wingdings" charset="2"/>
              <a:buChar char="§"/>
              <a:defRPr/>
            </a:lvl3pPr>
            <a:lvl4pPr marL="1200150" indent="-171450">
              <a:buFont typeface="Wingdings" charset="2"/>
              <a:buChar char="§"/>
              <a:defRPr/>
            </a:lvl4pPr>
            <a:lvl5pPr marL="1543050" indent="-171450"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0"/>
          </p:nvPr>
        </p:nvSpPr>
        <p:spPr>
          <a:xfrm>
            <a:off x="153687" y="663760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050" b="1" i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fld id="{C88FACDF-360E-8C4B-B813-762025BB381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045937" y="6031360"/>
            <a:ext cx="5294595" cy="84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Name Name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4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92102" y="365129"/>
            <a:ext cx="855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2102" y="1825625"/>
            <a:ext cx="8559800" cy="372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28270"/>
            <a:ext cx="9144000" cy="8466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83" y="6170039"/>
            <a:ext cx="597104" cy="563122"/>
          </a:xfrm>
          <a:prstGeom prst="rect">
            <a:avLst/>
          </a:prstGeom>
        </p:spPr>
      </p:pic>
      <p:sp>
        <p:nvSpPr>
          <p:cNvPr id="12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045937" y="6027298"/>
            <a:ext cx="5294595" cy="84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Name Name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175" y="6116212"/>
            <a:ext cx="2801697" cy="76948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83" y="6170039"/>
            <a:ext cx="796139" cy="5631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66" y="6007927"/>
            <a:ext cx="765294" cy="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2663B1"/>
          </a:solidFill>
          <a:latin typeface="Helvetica Neue Thin" charset="0"/>
          <a:ea typeface="Helvetica Neue Thin" charset="0"/>
          <a:cs typeface="Helvetica Neue Thin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463"/>
            <a:ext cx="9144000" cy="1227137"/>
          </a:xfr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gain in 2D solution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processable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CdSe nanoplatelets</a:t>
            </a:r>
            <a:endParaRPr lang="nl-N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" y="1714500"/>
            <a:ext cx="9143999" cy="43053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Belgian Physical Society Meeting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2016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Belgium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and Chemistry of Nanostructures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(Supervisor: Prof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Zeger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Ghent University,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71"/>
            <a:ext cx="9144000" cy="67099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Transient Absorption Study on 4MLs CdSe Platelets</a:t>
            </a:r>
            <a:endParaRPr lang="nl-BE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9779" y="1255083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Non-linear </a:t>
            </a:r>
            <a:r>
              <a:rPr lang="en-GB" dirty="0" smtClean="0"/>
              <a:t>absorption</a:t>
            </a:r>
            <a:endParaRPr lang="nl-BE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1936" r="1663"/>
          <a:stretch/>
        </p:blipFill>
        <p:spPr>
          <a:xfrm>
            <a:off x="4471329" y="1767043"/>
            <a:ext cx="4665838" cy="3296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" y="1693391"/>
            <a:ext cx="4544021" cy="32967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56565" y="14913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∆A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6626134" y="14817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 = A</a:t>
            </a:r>
            <a:r>
              <a:rPr lang="nl-NL" baseline="-25000" dirty="0" smtClean="0"/>
              <a:t>0</a:t>
            </a:r>
            <a:r>
              <a:rPr lang="nl-NL" dirty="0" smtClean="0"/>
              <a:t> + </a:t>
            </a:r>
            <a:r>
              <a:rPr lang="nl-NL" dirty="0"/>
              <a:t>∆A </a:t>
            </a:r>
            <a:endParaRPr lang="nl-BE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16879" y="3987800"/>
            <a:ext cx="2072558" cy="13959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1758" y="5407313"/>
                <a:ext cx="540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white </a:t>
                </a:r>
                <a:r>
                  <a:rPr lang="en-GB" dirty="0" smtClean="0"/>
                  <a:t>contour line </a:t>
                </a:r>
                <a:r>
                  <a:rPr lang="en-GB" dirty="0"/>
                  <a:t>indicates transparency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 </a:t>
                </a:r>
                <a:r>
                  <a:rPr lang="nl-NL" dirty="0" err="1" smtClean="0"/>
                  <a:t>Gain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observed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inside</a:t>
                </a:r>
                <a:r>
                  <a:rPr lang="nl-NL" dirty="0" smtClean="0"/>
                  <a:t> these contour</a:t>
                </a:r>
                <a:endParaRPr lang="nl-B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58" y="5407313"/>
                <a:ext cx="54006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016" t="-4717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745240"/>
            <a:ext cx="913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Spectra after </a:t>
            </a:r>
            <a:r>
              <a:rPr lang="en-GB" dirty="0"/>
              <a:t>photo-excitation with 400 nm with </a:t>
            </a:r>
            <a:r>
              <a:rPr lang="en-US" dirty="0"/>
              <a:t>Pump power: 32.5 </a:t>
            </a:r>
            <a:r>
              <a:rPr lang="en-US" dirty="0" err="1"/>
              <a:t>mW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29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81275"/>
            <a:ext cx="7632848" cy="408014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Characterization of </a:t>
            </a:r>
            <a:r>
              <a:rPr lang="en-US" sz="3200" dirty="0" err="1" smtClean="0">
                <a:latin typeface="+mn-lt"/>
              </a:rPr>
              <a:t>CdSe</a:t>
            </a:r>
            <a:r>
              <a:rPr lang="en-US" sz="3200" dirty="0" smtClean="0">
                <a:latin typeface="+mn-lt"/>
              </a:rPr>
              <a:t> Platelets</a:t>
            </a:r>
            <a:endParaRPr lang="nl-BE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15616" y="5437345"/>
                <a:ext cx="76328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ffectLst/>
                    <a:ea typeface="MS Mincho" panose="02020609040205080304" pitchFamily="49" charset="-128"/>
                  </a:rPr>
                  <a:t> spectra, taken </a:t>
                </a:r>
                <a:r>
                  <a:rPr lang="en-GB" dirty="0" smtClean="0">
                    <a:effectLst/>
                    <a:ea typeface="MS Mincho" panose="02020609040205080304" pitchFamily="49" charset="-128"/>
                  </a:rPr>
                  <a:t>at 2.5 </a:t>
                </a:r>
                <a:r>
                  <a:rPr lang="en-GB" dirty="0" err="1" smtClean="0">
                    <a:effectLst/>
                    <a:ea typeface="MS Mincho" panose="02020609040205080304" pitchFamily="49" charset="-128"/>
                  </a:rPr>
                  <a:t>ps</a:t>
                </a:r>
                <a:r>
                  <a:rPr lang="en-GB" dirty="0" smtClean="0">
                    <a:effectLst/>
                    <a:ea typeface="MS Mincho" panose="02020609040205080304" pitchFamily="49" charset="-128"/>
                  </a:rPr>
                  <a:t> </a:t>
                </a:r>
                <a:r>
                  <a:rPr lang="en-GB" dirty="0">
                    <a:effectLst/>
                    <a:ea typeface="MS Mincho" panose="02020609040205080304" pitchFamily="49" charset="-128"/>
                  </a:rPr>
                  <a:t>after photo-excitation for different pump </a:t>
                </a:r>
                <a:r>
                  <a:rPr lang="en-GB" dirty="0" err="1">
                    <a:effectLst/>
                    <a:ea typeface="MS Mincho" panose="02020609040205080304" pitchFamily="49" charset="-128"/>
                  </a:rPr>
                  <a:t>fluences</a:t>
                </a:r>
                <a:r>
                  <a:rPr lang="en-GB" dirty="0">
                    <a:effectLst/>
                    <a:ea typeface="MS Mincho" panose="02020609040205080304" pitchFamily="49" charset="-128"/>
                  </a:rPr>
                  <a:t>.</a:t>
                </a:r>
                <a:endParaRPr lang="nl-BE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37345"/>
                <a:ext cx="763284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15616" y="315422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4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R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4" y="764704"/>
            <a:ext cx="7274196" cy="3888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Characterization of </a:t>
            </a:r>
            <a:r>
              <a:rPr lang="en-US" sz="3200" dirty="0" err="1" smtClean="0">
                <a:latin typeface="+mn-lt"/>
              </a:rPr>
              <a:t>CdSe</a:t>
            </a:r>
            <a:r>
              <a:rPr lang="en-US" sz="3200" dirty="0" smtClean="0">
                <a:latin typeface="+mn-lt"/>
              </a:rPr>
              <a:t> Platelets</a:t>
            </a:r>
            <a:endParaRPr lang="nl-BE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29696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Retain the </a:t>
            </a:r>
            <a:r>
              <a:rPr lang="en-US" dirty="0" err="1" smtClean="0"/>
              <a:t>excitonic</a:t>
            </a:r>
            <a:r>
              <a:rPr lang="en-US" dirty="0" smtClean="0"/>
              <a:t> feature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Gain observed in both Heavy hole (HH) and Light hole (LH)</a:t>
            </a:r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1187624" y="273542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0511" y="4797152"/>
                <a:ext cx="76328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ffectLst/>
                    <a:ea typeface="MS Mincho" panose="02020609040205080304" pitchFamily="49" charset="-128"/>
                  </a:rPr>
                  <a:t> spectra, taken 2.5 </a:t>
                </a:r>
                <a:r>
                  <a:rPr lang="en-GB" dirty="0" err="1" smtClean="0">
                    <a:effectLst/>
                    <a:ea typeface="MS Mincho" panose="02020609040205080304" pitchFamily="49" charset="-128"/>
                  </a:rPr>
                  <a:t>ps</a:t>
                </a:r>
                <a:r>
                  <a:rPr lang="en-GB" dirty="0" smtClean="0">
                    <a:effectLst/>
                    <a:ea typeface="MS Mincho" panose="02020609040205080304" pitchFamily="49" charset="-128"/>
                  </a:rPr>
                  <a:t> </a:t>
                </a:r>
                <a:r>
                  <a:rPr lang="en-GB" dirty="0">
                    <a:effectLst/>
                    <a:ea typeface="MS Mincho" panose="02020609040205080304" pitchFamily="49" charset="-128"/>
                  </a:rPr>
                  <a:t>after photo-excitation for different pump </a:t>
                </a:r>
                <a:r>
                  <a:rPr lang="en-GB" dirty="0" err="1">
                    <a:effectLst/>
                    <a:ea typeface="MS Mincho" panose="02020609040205080304" pitchFamily="49" charset="-128"/>
                  </a:rPr>
                  <a:t>fluences</a:t>
                </a:r>
                <a:r>
                  <a:rPr lang="en-GB" dirty="0">
                    <a:effectLst/>
                    <a:ea typeface="MS Mincho" panose="02020609040205080304" pitchFamily="49" charset="-128"/>
                  </a:rPr>
                  <a:t>.</a:t>
                </a:r>
                <a:endParaRPr lang="nl-B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11" y="4797152"/>
                <a:ext cx="763284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8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12"/>
            <a:ext cx="9144000" cy="6108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Intrinsic absorption and &lt;N&gt; Calculation</a:t>
            </a:r>
            <a:endParaRPr lang="nl-BE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3501" y="1625535"/>
            <a:ext cx="6569158" cy="773615"/>
            <a:chOff x="451114" y="1215225"/>
            <a:chExt cx="6569158" cy="7736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764" b="39100"/>
            <a:stretch/>
          </p:blipFill>
          <p:spPr>
            <a:xfrm>
              <a:off x="451114" y="1215225"/>
              <a:ext cx="5849078" cy="7736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3439" t="66943" r="74344"/>
            <a:stretch/>
          </p:blipFill>
          <p:spPr>
            <a:xfrm>
              <a:off x="6300192" y="1392067"/>
              <a:ext cx="720080" cy="4199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04949"/>
            <a:ext cx="3760024" cy="7494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0800" y="5729064"/>
            <a:ext cx="9258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 err="1" smtClean="0"/>
              <a:t>Achtstein</a:t>
            </a:r>
            <a:r>
              <a:rPr lang="nl-BE" sz="1400" dirty="0" smtClean="0"/>
              <a:t>, A. W., </a:t>
            </a:r>
            <a:r>
              <a:rPr lang="nl-BE" sz="1400" dirty="0" err="1" smtClean="0"/>
              <a:t>Antanovich</a:t>
            </a:r>
            <a:r>
              <a:rPr lang="nl-BE" sz="1400" dirty="0" smtClean="0"/>
              <a:t>, A., </a:t>
            </a:r>
            <a:r>
              <a:rPr lang="nl-BE" sz="1400" dirty="0" err="1" smtClean="0"/>
              <a:t>Prudnikau</a:t>
            </a:r>
            <a:r>
              <a:rPr lang="nl-BE" sz="1400" dirty="0" smtClean="0"/>
              <a:t>, A., Scott, R., </a:t>
            </a:r>
            <a:r>
              <a:rPr lang="nl-BE" sz="1400" dirty="0" err="1" smtClean="0"/>
              <a:t>Woggon</a:t>
            </a:r>
            <a:r>
              <a:rPr lang="nl-BE" sz="1400" dirty="0" smtClean="0"/>
              <a:t>, U., </a:t>
            </a:r>
            <a:r>
              <a:rPr lang="nl-BE" sz="1400" dirty="0" err="1" smtClean="0"/>
              <a:t>Artemyev</a:t>
            </a:r>
            <a:r>
              <a:rPr lang="nl-BE" sz="1400" dirty="0" smtClean="0"/>
              <a:t>, M., J</a:t>
            </a:r>
            <a:r>
              <a:rPr lang="nl-BE" sz="1400" dirty="0"/>
              <a:t>. </a:t>
            </a:r>
            <a:r>
              <a:rPr lang="nl-BE" sz="1400" dirty="0" err="1"/>
              <a:t>Phys</a:t>
            </a:r>
            <a:r>
              <a:rPr lang="nl-BE" sz="1400" dirty="0"/>
              <a:t>. </a:t>
            </a:r>
            <a:r>
              <a:rPr lang="nl-BE" sz="1400" dirty="0" err="1"/>
              <a:t>Chem</a:t>
            </a:r>
            <a:r>
              <a:rPr lang="nl-BE" sz="1400" dirty="0"/>
              <a:t>. C 2015, 119, 20156−20161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761611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Intrinsic absorption, </a:t>
            </a:r>
            <a:r>
              <a:rPr lang="el-GR" dirty="0"/>
              <a:t>μ</a:t>
            </a:r>
            <a:r>
              <a:rPr lang="nl-BE" baseline="-25000" dirty="0"/>
              <a:t>i</a:t>
            </a:r>
            <a:r>
              <a:rPr lang="nl-BE" dirty="0"/>
              <a:t>(</a:t>
            </a:r>
            <a:r>
              <a:rPr lang="el-GR" dirty="0"/>
              <a:t>ω) </a:t>
            </a:r>
            <a:r>
              <a:rPr lang="el-GR" dirty="0" smtClean="0"/>
              <a:t>=δ</a:t>
            </a:r>
            <a:r>
              <a:rPr lang="nl-NL" dirty="0" smtClean="0"/>
              <a:t> </a:t>
            </a:r>
            <a:r>
              <a:rPr lang="el-GR" baseline="30000" dirty="0" smtClean="0"/>
              <a:t>(1)</a:t>
            </a:r>
            <a:r>
              <a:rPr lang="nl-NL" dirty="0" smtClean="0"/>
              <a:t> </a:t>
            </a:r>
            <a:r>
              <a:rPr lang="el-GR" dirty="0" smtClean="0"/>
              <a:t>(</a:t>
            </a:r>
            <a:r>
              <a:rPr lang="el-GR" dirty="0"/>
              <a:t>ω)/</a:t>
            </a:r>
            <a:r>
              <a:rPr lang="nl-BE" dirty="0" smtClean="0"/>
              <a:t>V</a:t>
            </a:r>
            <a:r>
              <a:rPr lang="nl-BE" baseline="-25000" dirty="0" smtClean="0"/>
              <a:t>P</a:t>
            </a:r>
            <a:r>
              <a:rPr lang="nl-BE" dirty="0" smtClean="0"/>
              <a:t> 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 smtClean="0"/>
          </a:p>
          <a:p>
            <a:r>
              <a:rPr lang="nl-BE" dirty="0" err="1" smtClean="0"/>
              <a:t>Where</a:t>
            </a:r>
            <a:r>
              <a:rPr lang="nl-BE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P</a:t>
            </a:r>
            <a:r>
              <a:rPr lang="en-US" dirty="0"/>
              <a:t> being the platelet volume and δ</a:t>
            </a:r>
            <a:r>
              <a:rPr lang="en-US" baseline="30000" dirty="0"/>
              <a:t>(1)</a:t>
            </a:r>
            <a:r>
              <a:rPr lang="en-US" dirty="0"/>
              <a:t> </a:t>
            </a:r>
            <a:r>
              <a:rPr lang="en-US" dirty="0" smtClean="0"/>
              <a:t>the linear </a:t>
            </a:r>
            <a:r>
              <a:rPr lang="nl-BE" dirty="0" err="1" smtClean="0"/>
              <a:t>absorption</a:t>
            </a:r>
            <a:r>
              <a:rPr lang="nl-BE" dirty="0" smtClean="0"/>
              <a:t> </a:t>
            </a:r>
            <a:r>
              <a:rPr lang="nl-BE" dirty="0"/>
              <a:t>cross </a:t>
            </a:r>
            <a:r>
              <a:rPr lang="nl-BE" dirty="0" err="1"/>
              <a:t>section</a:t>
            </a:r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18276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2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7776121" y="6941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1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7776121" y="27494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3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20521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Number of </a:t>
            </a:r>
            <a:r>
              <a:rPr lang="en-US" dirty="0" err="1" smtClean="0"/>
              <a:t>excitons</a:t>
            </a:r>
            <a:r>
              <a:rPr lang="en-US" dirty="0" smtClean="0"/>
              <a:t> per platelet, &lt;N&gt; =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p</a:t>
            </a:r>
            <a:r>
              <a:rPr lang="en-US" dirty="0" smtClean="0"/>
              <a:t>* </a:t>
            </a:r>
            <a:r>
              <a:rPr lang="el-GR" dirty="0" smtClean="0"/>
              <a:t>σ</a:t>
            </a:r>
            <a:r>
              <a:rPr lang="nl-NL" dirty="0" smtClean="0"/>
              <a:t> </a:t>
            </a:r>
            <a:r>
              <a:rPr lang="nl-NL" baseline="-25000" dirty="0" smtClean="0"/>
              <a:t>pump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Absorption</a:t>
            </a:r>
            <a:r>
              <a:rPr lang="nl-NL" dirty="0" smtClean="0"/>
              <a:t>  </a:t>
            </a:r>
            <a:r>
              <a:rPr lang="nl-NL" dirty="0" err="1" smtClean="0"/>
              <a:t>crossection</a:t>
            </a:r>
            <a:r>
              <a:rPr lang="nl-NL" dirty="0" smtClean="0"/>
              <a:t> of </a:t>
            </a:r>
            <a:r>
              <a:rPr lang="nl-NL" dirty="0" err="1" smtClean="0"/>
              <a:t>platelets</a:t>
            </a:r>
            <a:r>
              <a:rPr lang="nl-NL" dirty="0" smtClean="0"/>
              <a:t>, </a:t>
            </a:r>
            <a:r>
              <a:rPr lang="el-GR" dirty="0" smtClean="0"/>
              <a:t>σ</a:t>
            </a:r>
            <a:r>
              <a:rPr lang="nl-NL" dirty="0" smtClean="0"/>
              <a:t> </a:t>
            </a:r>
            <a:r>
              <a:rPr lang="nl-NL" baseline="-25000" dirty="0"/>
              <a:t>pump</a:t>
            </a:r>
            <a:r>
              <a:rPr lang="nl-NL" dirty="0"/>
              <a:t> </a:t>
            </a:r>
            <a:r>
              <a:rPr lang="nl-NL" dirty="0" smtClean="0"/>
              <a:t>= </a:t>
            </a:r>
            <a:r>
              <a:rPr lang="el-GR" dirty="0"/>
              <a:t>μ</a:t>
            </a:r>
            <a:r>
              <a:rPr lang="nl-BE" baseline="-25000" dirty="0" smtClean="0"/>
              <a:t>i</a:t>
            </a:r>
            <a:r>
              <a:rPr lang="nl-BE" dirty="0" smtClean="0"/>
              <a:t>(</a:t>
            </a:r>
            <a:r>
              <a:rPr lang="nl-NL" dirty="0" smtClean="0"/>
              <a:t>pump</a:t>
            </a:r>
            <a:r>
              <a:rPr lang="el-GR" dirty="0" smtClean="0"/>
              <a:t>)</a:t>
            </a:r>
            <a:r>
              <a:rPr lang="nl-NL" dirty="0" smtClean="0"/>
              <a:t> * </a:t>
            </a:r>
            <a:r>
              <a:rPr lang="en-US" dirty="0" smtClean="0"/>
              <a:t>V</a:t>
            </a:r>
            <a:r>
              <a:rPr lang="en-US" baseline="-25000" dirty="0" smtClean="0"/>
              <a:t>P</a:t>
            </a:r>
            <a:r>
              <a:rPr lang="nl-BE" dirty="0"/>
              <a:t> </a:t>
            </a:r>
            <a:r>
              <a:rPr lang="en-US" baseline="-25000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And  Pump </a:t>
            </a:r>
            <a:r>
              <a:rPr lang="en-US" dirty="0" err="1" smtClean="0"/>
              <a:t>fluence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 = Pump power* Frequency/ (E </a:t>
            </a:r>
            <a:r>
              <a:rPr lang="en-US" baseline="-25000" dirty="0" smtClean="0"/>
              <a:t>pump</a:t>
            </a:r>
            <a:r>
              <a:rPr lang="en-US" dirty="0" smtClean="0"/>
              <a:t>* Area of pump beam)</a:t>
            </a:r>
            <a:endParaRPr lang="nl-BE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5010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</a:t>
            </a:r>
            <a:r>
              <a:rPr lang="nl-BE" b="1" baseline="-25000" dirty="0" smtClean="0"/>
              <a:t>i</a:t>
            </a:r>
            <a:r>
              <a:rPr lang="nl-BE" b="1" dirty="0" smtClean="0"/>
              <a:t>(</a:t>
            </a:r>
            <a:r>
              <a:rPr lang="nl-NL" b="1" dirty="0" smtClean="0"/>
              <a:t>400</a:t>
            </a:r>
            <a:r>
              <a:rPr lang="el-GR" b="1" dirty="0" smtClean="0"/>
              <a:t>)</a:t>
            </a:r>
            <a:r>
              <a:rPr lang="nl-NL" b="1" dirty="0" smtClean="0"/>
              <a:t> = 1.466 * 10</a:t>
            </a:r>
            <a:r>
              <a:rPr lang="nl-NL" b="1" baseline="30000" dirty="0" smtClean="0"/>
              <a:t>5</a:t>
            </a:r>
            <a:r>
              <a:rPr lang="el-GR" b="1" dirty="0" smtClean="0"/>
              <a:t> </a:t>
            </a:r>
            <a:r>
              <a:rPr lang="nl-NL" b="1" dirty="0" smtClean="0"/>
              <a:t>cm</a:t>
            </a:r>
            <a:r>
              <a:rPr lang="nl-NL" b="1" baseline="30000" dirty="0" smtClean="0"/>
              <a:t>-1</a:t>
            </a:r>
            <a:endParaRPr lang="nl-BE" b="1" baseline="30000" dirty="0"/>
          </a:p>
        </p:txBody>
      </p:sp>
    </p:spTree>
    <p:extLst>
      <p:ext uri="{BB962C8B-B14F-4D97-AF65-F5344CB8AC3E}">
        <p14:creationId xmlns:p14="http://schemas.microsoft.com/office/powerpoint/2010/main" val="1750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</a:rPr>
              <a:t>The wavelength dependent gain threshold</a:t>
            </a:r>
            <a:endParaRPr lang="nl-B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67" y="1124744"/>
            <a:ext cx="5276639" cy="2791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768" y="108409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</a:t>
            </a:r>
            <a:r>
              <a:rPr lang="nl-NL" dirty="0" smtClean="0"/>
              <a:t>H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30420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HH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442727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Gain threshold is 160 </a:t>
            </a:r>
            <a:r>
              <a:rPr lang="en-US" dirty="0" err="1" smtClean="0"/>
              <a:t>excitons</a:t>
            </a:r>
            <a:r>
              <a:rPr lang="en-US" dirty="0" smtClean="0"/>
              <a:t> for HH at 521 nm.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Gain </a:t>
            </a:r>
            <a:r>
              <a:rPr lang="en-US" dirty="0"/>
              <a:t>threshold is </a:t>
            </a:r>
            <a:r>
              <a:rPr lang="en-US" dirty="0" smtClean="0"/>
              <a:t>239 </a:t>
            </a:r>
            <a:r>
              <a:rPr lang="en-US" dirty="0" err="1" smtClean="0"/>
              <a:t>excitons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LH </a:t>
            </a:r>
            <a:r>
              <a:rPr lang="en-US" dirty="0"/>
              <a:t>at </a:t>
            </a:r>
            <a:r>
              <a:rPr lang="en-US" dirty="0" smtClean="0"/>
              <a:t>500 nm.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09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99" y="967864"/>
            <a:ext cx="5653170" cy="33252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Allowed optical transitions</a:t>
            </a:r>
            <a:endParaRPr lang="nl-BE" sz="3200" b="1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64088" y="53581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8064" y="125589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936" y="1399912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89585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401784" y="4687168"/>
            <a:ext cx="2394352" cy="1152128"/>
            <a:chOff x="3458208" y="4846020"/>
            <a:chExt cx="2394352" cy="1152128"/>
          </a:xfrm>
        </p:grpSpPr>
        <p:sp>
          <p:nvSpPr>
            <p:cNvPr id="13" name="TextBox 12"/>
            <p:cNvSpPr txBox="1"/>
            <p:nvPr/>
          </p:nvSpPr>
          <p:spPr>
            <a:xfrm>
              <a:off x="3458208" y="5228127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</a:t>
              </a:r>
              <a:r>
                <a:rPr lang="nl-NL" baseline="30000" dirty="0" smtClean="0"/>
                <a:t>e</a:t>
              </a:r>
              <a:r>
                <a:rPr lang="nl-NL" dirty="0" smtClean="0"/>
                <a:t> - S</a:t>
              </a:r>
              <a:r>
                <a:rPr lang="nl-NL" baseline="30000" dirty="0" smtClean="0"/>
                <a:t>h</a:t>
              </a:r>
              <a:endParaRPr lang="nl-BE" baseline="30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9952" y="4846020"/>
              <a:ext cx="792088" cy="1152128"/>
              <a:chOff x="1475656" y="4810016"/>
              <a:chExt cx="792088" cy="115212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75656" y="4810016"/>
                <a:ext cx="792088" cy="1152128"/>
                <a:chOff x="1038773" y="4581128"/>
                <a:chExt cx="792088" cy="115212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038773" y="4797152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038773" y="5589240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038773" y="4581128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773" y="5733256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1601399" y="5026040"/>
                <a:ext cx="0" cy="7920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051720" y="4810016"/>
                <a:ext cx="0" cy="11521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731601" y="5206060"/>
              <a:ext cx="1120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/>
                <a:t>P</a:t>
              </a:r>
              <a:r>
                <a:rPr lang="nl-NL" baseline="-25000" dirty="0" err="1" smtClean="0"/>
                <a:t>x</a:t>
              </a:r>
              <a:r>
                <a:rPr lang="nl-NL" dirty="0" smtClean="0"/>
                <a:t> </a:t>
              </a:r>
              <a:r>
                <a:rPr lang="nl-NL" baseline="30000" dirty="0" smtClean="0"/>
                <a:t>e</a:t>
              </a:r>
              <a:r>
                <a:rPr lang="nl-NL" dirty="0" smtClean="0"/>
                <a:t> - </a:t>
              </a:r>
              <a:r>
                <a:rPr lang="nl-NL" dirty="0" err="1"/>
                <a:t>P</a:t>
              </a:r>
              <a:r>
                <a:rPr lang="nl-NL" baseline="-25000" dirty="0" err="1"/>
                <a:t>x</a:t>
              </a:r>
              <a:r>
                <a:rPr lang="nl-NL" baseline="-25000" dirty="0"/>
                <a:t> </a:t>
              </a:r>
              <a:r>
                <a:rPr lang="nl-NL" baseline="30000" dirty="0" smtClean="0"/>
                <a:t>h</a:t>
              </a:r>
              <a:endParaRPr lang="nl-BE" baseline="30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19672" y="278092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Characterization of </a:t>
            </a:r>
            <a:r>
              <a:rPr lang="en-US" sz="3200" b="1" dirty="0" err="1" smtClean="0">
                <a:latin typeface="+mn-lt"/>
              </a:rPr>
              <a:t>CdSe</a:t>
            </a:r>
            <a:r>
              <a:rPr lang="en-US" sz="3200" b="1" dirty="0" smtClean="0">
                <a:latin typeface="+mn-lt"/>
              </a:rPr>
              <a:t> Platelets</a:t>
            </a:r>
            <a:endParaRPr lang="nl-BE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196" y="224955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Bleach with increase in pump power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Similar decay rate for lower pump power till onset of gain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Faster decay with increase for higher pump </a:t>
            </a:r>
            <a:r>
              <a:rPr lang="en-US" dirty="0" err="1" smtClean="0"/>
              <a:t>fluence</a:t>
            </a:r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1187624" y="273542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0" y="485662"/>
            <a:ext cx="4972635" cy="2779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07" y="3122700"/>
            <a:ext cx="4799140" cy="28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Conclusions</a:t>
            </a:r>
            <a:endParaRPr lang="nl-BE" sz="32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98" y="1083908"/>
            <a:ext cx="8693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Four different monolayer thick CdSe platelets has been </a:t>
            </a:r>
            <a:r>
              <a:rPr lang="en-US" sz="2000" dirty="0" smtClean="0"/>
              <a:t>synthesized.</a:t>
            </a:r>
          </a:p>
          <a:p>
            <a:pPr marL="742950" lvl="1"/>
            <a:endParaRPr lang="en-US" sz="200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Surface </a:t>
            </a:r>
            <a:r>
              <a:rPr lang="en-US" sz="2000" dirty="0"/>
              <a:t>area analysis form TEM </a:t>
            </a:r>
            <a:r>
              <a:rPr lang="en-US" sz="2000" dirty="0" smtClean="0"/>
              <a:t>images.</a:t>
            </a:r>
          </a:p>
          <a:p>
            <a:pPr marL="742950" lvl="1"/>
            <a:endParaRPr lang="en-US" sz="200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Observed </a:t>
            </a:r>
            <a:r>
              <a:rPr lang="en-US" sz="2000" dirty="0"/>
              <a:t>gain in 4MLs </a:t>
            </a:r>
            <a:r>
              <a:rPr lang="en-US" sz="2000" dirty="0" smtClean="0"/>
              <a:t>Platelets in multi exciton regime.</a:t>
            </a:r>
          </a:p>
          <a:p>
            <a:pPr marL="742950" lvl="1"/>
            <a:endParaRPr lang="en-US" sz="200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Need of model other than </a:t>
            </a:r>
            <a:r>
              <a:rPr lang="en-US" sz="2000" dirty="0"/>
              <a:t>quantum-dot like models </a:t>
            </a:r>
            <a:r>
              <a:rPr lang="en-US" sz="2000" dirty="0" smtClean="0"/>
              <a:t>to interpret </a:t>
            </a:r>
            <a:r>
              <a:rPr lang="en-US" sz="2000" dirty="0"/>
              <a:t>the optical properties of CdSe </a:t>
            </a:r>
            <a:r>
              <a:rPr lang="en-US" sz="2000" dirty="0" smtClean="0"/>
              <a:t>nanoplatelets.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16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633031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latin typeface="+mn-lt"/>
              </a:rPr>
              <a:t>Thank you </a:t>
            </a:r>
            <a:r>
              <a:rPr lang="nl-NL" sz="3200" b="1" dirty="0" err="1" smtClean="0">
                <a:latin typeface="+mn-lt"/>
              </a:rPr>
              <a:t>for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your</a:t>
            </a:r>
            <a:r>
              <a:rPr lang="nl-NL" sz="3200" b="1" dirty="0" smtClean="0">
                <a:latin typeface="+mn-lt"/>
              </a:rPr>
              <a:t> kind attention</a:t>
            </a:r>
            <a:endParaRPr lang="nl-B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38" y="366211"/>
            <a:ext cx="5162895" cy="3872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13" y="1772478"/>
            <a:ext cx="1453601" cy="135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9" y="1647664"/>
            <a:ext cx="1601478" cy="16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5937" y="5993669"/>
            <a:ext cx="5294595" cy="846667"/>
          </a:xfrm>
        </p:spPr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60919" y="690326"/>
            <a:ext cx="7622430" cy="5127710"/>
            <a:chOff x="224166" y="-18301"/>
            <a:chExt cx="9035661" cy="625162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49834" y="1001279"/>
              <a:ext cx="30420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6365309" y="4747563"/>
              <a:ext cx="575899" cy="922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94098" y="4021971"/>
              <a:ext cx="346379" cy="294726"/>
            </a:xfrm>
            <a:prstGeom prst="round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3468868">
              <a:off x="2879132" y="2286146"/>
              <a:ext cx="693285" cy="197711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13696395">
              <a:off x="2748637" y="5063883"/>
              <a:ext cx="693285" cy="197711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3468868">
              <a:off x="655145" y="2266910"/>
              <a:ext cx="693285" cy="197711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8406220">
              <a:off x="1304221" y="2283111"/>
              <a:ext cx="693285" cy="197711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74564" y="4983578"/>
              <a:ext cx="795404" cy="23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sng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72232" y="999661"/>
              <a:ext cx="3270130" cy="1619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15705" y="754306"/>
              <a:ext cx="0" cy="2855083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909703" y="3681172"/>
              <a:ext cx="1616436" cy="2338025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2232" y="2456453"/>
              <a:ext cx="638114" cy="80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5823" y="2462078"/>
              <a:ext cx="0" cy="13278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44487" y="2460181"/>
              <a:ext cx="0" cy="13278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45244" y="2457809"/>
              <a:ext cx="1387434" cy="42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0"/>
              <a:endCxn id="9" idx="0"/>
            </p:cNvCxnSpPr>
            <p:nvPr/>
          </p:nvCxnSpPr>
          <p:spPr>
            <a:xfrm>
              <a:off x="3156509" y="2455533"/>
              <a:ext cx="10779" cy="15664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56510" y="5093448"/>
              <a:ext cx="499867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463306" y="4871015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306" y="5127745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68106" y="5175815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09628" y="4966866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15706" y="5235438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732144" y="5520026"/>
              <a:ext cx="83045" cy="1043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3391" y="1725139"/>
              <a:ext cx="668551" cy="635000"/>
            </a:xfrm>
            <a:prstGeom prst="ellipse">
              <a:avLst/>
            </a:prstGeom>
            <a:solidFill>
              <a:srgbClr val="59595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>
              <a:off x="6282807" y="1711026"/>
              <a:ext cx="669135" cy="669440"/>
            </a:xfrm>
            <a:prstGeom prst="chord">
              <a:avLst>
                <a:gd name="adj1" fmla="val 8146718"/>
                <a:gd name="adj2" fmla="val 19162592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93222" y="3718159"/>
              <a:ext cx="290622" cy="2103297"/>
            </a:xfrm>
            <a:prstGeom prst="roundRect">
              <a:avLst/>
            </a:prstGeom>
            <a:pattFill prst="ltHorz">
              <a:fgClr>
                <a:srgbClr val="595959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05357" y="3814469"/>
              <a:ext cx="1309127" cy="610307"/>
            </a:xfrm>
            <a:prstGeom prst="roundRect">
              <a:avLst/>
            </a:prstGeom>
            <a:solidFill>
              <a:srgbClr val="BFBFBF">
                <a:alpha val="87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-Down Arrow 33"/>
            <p:cNvSpPr/>
            <p:nvPr/>
          </p:nvSpPr>
          <p:spPr>
            <a:xfrm>
              <a:off x="1193222" y="4313802"/>
              <a:ext cx="290622" cy="770406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24380" y="307883"/>
              <a:ext cx="526499" cy="626761"/>
            </a:xfrm>
            <a:custGeom>
              <a:avLst/>
              <a:gdLst>
                <a:gd name="connsiteX0" fmla="*/ 0 w 1820333"/>
                <a:gd name="connsiteY0" fmla="*/ 1114802 h 1114802"/>
                <a:gd name="connsiteX1" fmla="*/ 451556 w 1820333"/>
                <a:gd name="connsiteY1" fmla="*/ 832580 h 1114802"/>
                <a:gd name="connsiteX2" fmla="*/ 903111 w 1820333"/>
                <a:gd name="connsiteY2" fmla="*/ 25 h 1114802"/>
                <a:gd name="connsiteX3" fmla="*/ 1326445 w 1820333"/>
                <a:gd name="connsiteY3" fmla="*/ 860802 h 1114802"/>
                <a:gd name="connsiteX4" fmla="*/ 1820333 w 1820333"/>
                <a:gd name="connsiteY4" fmla="*/ 1100691 h 11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3" h="1114802">
                  <a:moveTo>
                    <a:pt x="0" y="1114802"/>
                  </a:moveTo>
                  <a:cubicBezTo>
                    <a:pt x="150519" y="1066589"/>
                    <a:pt x="301038" y="1018376"/>
                    <a:pt x="451556" y="832580"/>
                  </a:cubicBezTo>
                  <a:cubicBezTo>
                    <a:pt x="602074" y="646784"/>
                    <a:pt x="757296" y="-4679"/>
                    <a:pt x="903111" y="25"/>
                  </a:cubicBezTo>
                  <a:cubicBezTo>
                    <a:pt x="1048926" y="4729"/>
                    <a:pt x="1173575" y="677358"/>
                    <a:pt x="1326445" y="860802"/>
                  </a:cubicBezTo>
                  <a:cubicBezTo>
                    <a:pt x="1479315" y="1044246"/>
                    <a:pt x="1820333" y="1100691"/>
                    <a:pt x="1820333" y="1100691"/>
                  </a:cubicBezTo>
                </a:path>
              </a:pathLst>
            </a:custGeom>
            <a:solidFill>
              <a:srgbClr val="FF0000">
                <a:alpha val="75000"/>
              </a:srgb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03406" y="4398053"/>
              <a:ext cx="1136735" cy="626761"/>
            </a:xfrm>
            <a:custGeom>
              <a:avLst/>
              <a:gdLst>
                <a:gd name="connsiteX0" fmla="*/ 0 w 1820333"/>
                <a:gd name="connsiteY0" fmla="*/ 1114802 h 1114802"/>
                <a:gd name="connsiteX1" fmla="*/ 451556 w 1820333"/>
                <a:gd name="connsiteY1" fmla="*/ 832580 h 1114802"/>
                <a:gd name="connsiteX2" fmla="*/ 903111 w 1820333"/>
                <a:gd name="connsiteY2" fmla="*/ 25 h 1114802"/>
                <a:gd name="connsiteX3" fmla="*/ 1326445 w 1820333"/>
                <a:gd name="connsiteY3" fmla="*/ 860802 h 1114802"/>
                <a:gd name="connsiteX4" fmla="*/ 1820333 w 1820333"/>
                <a:gd name="connsiteY4" fmla="*/ 1100691 h 11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3" h="1114802">
                  <a:moveTo>
                    <a:pt x="0" y="1114802"/>
                  </a:moveTo>
                  <a:cubicBezTo>
                    <a:pt x="150519" y="1066589"/>
                    <a:pt x="301038" y="1018376"/>
                    <a:pt x="451556" y="832580"/>
                  </a:cubicBezTo>
                  <a:cubicBezTo>
                    <a:pt x="602074" y="646784"/>
                    <a:pt x="757296" y="-4679"/>
                    <a:pt x="903111" y="25"/>
                  </a:cubicBezTo>
                  <a:cubicBezTo>
                    <a:pt x="1048926" y="4729"/>
                    <a:pt x="1173575" y="677358"/>
                    <a:pt x="1326445" y="860802"/>
                  </a:cubicBezTo>
                  <a:cubicBezTo>
                    <a:pt x="1479315" y="1044246"/>
                    <a:pt x="1820333" y="1100691"/>
                    <a:pt x="1820333" y="1100691"/>
                  </a:cubicBezTo>
                </a:path>
              </a:pathLst>
            </a:custGeom>
            <a:gradFill flip="none" rotWithShape="1">
              <a:gsLst>
                <a:gs pos="10000">
                  <a:srgbClr val="0000FF"/>
                </a:gs>
                <a:gs pos="87000">
                  <a:schemeClr val="tx1"/>
                </a:gs>
                <a:gs pos="32000">
                  <a:srgbClr val="008000"/>
                </a:gs>
                <a:gs pos="58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018452" y="4412821"/>
              <a:ext cx="1136735" cy="626761"/>
            </a:xfrm>
            <a:custGeom>
              <a:avLst/>
              <a:gdLst>
                <a:gd name="connsiteX0" fmla="*/ 0 w 1820333"/>
                <a:gd name="connsiteY0" fmla="*/ 1114802 h 1114802"/>
                <a:gd name="connsiteX1" fmla="*/ 451556 w 1820333"/>
                <a:gd name="connsiteY1" fmla="*/ 832580 h 1114802"/>
                <a:gd name="connsiteX2" fmla="*/ 903111 w 1820333"/>
                <a:gd name="connsiteY2" fmla="*/ 25 h 1114802"/>
                <a:gd name="connsiteX3" fmla="*/ 1326445 w 1820333"/>
                <a:gd name="connsiteY3" fmla="*/ 860802 h 1114802"/>
                <a:gd name="connsiteX4" fmla="*/ 1820333 w 1820333"/>
                <a:gd name="connsiteY4" fmla="*/ 1100691 h 11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3" h="1114802">
                  <a:moveTo>
                    <a:pt x="0" y="1114802"/>
                  </a:moveTo>
                  <a:cubicBezTo>
                    <a:pt x="150519" y="1066589"/>
                    <a:pt x="301038" y="1018376"/>
                    <a:pt x="451556" y="832580"/>
                  </a:cubicBezTo>
                  <a:cubicBezTo>
                    <a:pt x="602074" y="646784"/>
                    <a:pt x="757296" y="-4679"/>
                    <a:pt x="903111" y="25"/>
                  </a:cubicBezTo>
                  <a:cubicBezTo>
                    <a:pt x="1048926" y="4729"/>
                    <a:pt x="1173575" y="677358"/>
                    <a:pt x="1326445" y="860802"/>
                  </a:cubicBezTo>
                  <a:cubicBezTo>
                    <a:pt x="1479315" y="1044246"/>
                    <a:pt x="1820333" y="1100691"/>
                    <a:pt x="1820333" y="1100691"/>
                  </a:cubicBezTo>
                </a:path>
              </a:pathLst>
            </a:custGeom>
            <a:gradFill flip="none" rotWithShape="1">
              <a:gsLst>
                <a:gs pos="10000">
                  <a:srgbClr val="0000FF"/>
                </a:gs>
                <a:gs pos="87000">
                  <a:schemeClr val="tx1"/>
                </a:gs>
                <a:gs pos="32000">
                  <a:srgbClr val="008000"/>
                </a:gs>
                <a:gs pos="58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771427" y="4634225"/>
              <a:ext cx="146196" cy="31977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67130" y="212486"/>
              <a:ext cx="1294209" cy="510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Avenir Heavy"/>
                </a:rPr>
                <a:t>ND Filter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9027" y="-18301"/>
              <a:ext cx="1878002" cy="89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cs typeface="Avenir Heavy"/>
                </a:rPr>
                <a:t>Half Wave Plate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18451" y="1785102"/>
              <a:ext cx="1268680" cy="893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Avenir Heavy"/>
                </a:rPr>
                <a:t>Chopper</a:t>
              </a:r>
            </a:p>
            <a:p>
              <a:pPr algn="ctr"/>
              <a:r>
                <a:rPr lang="en-US" dirty="0" smtClean="0">
                  <a:cs typeface="Avenir Heavy"/>
                </a:rPr>
                <a:t>500 Hz</a:t>
              </a:r>
              <a:endParaRPr lang="en-US" dirty="0">
                <a:cs typeface="Avenir Heavy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4203" y="5043730"/>
              <a:ext cx="1792081" cy="472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cs typeface="Avenir Heavy"/>
                </a:rPr>
                <a:t>Delay Stage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56871" y="5655555"/>
              <a:ext cx="1164508" cy="510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Avenir Heavy"/>
                </a:rPr>
                <a:t>Cuvette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924434" y="3777601"/>
              <a:ext cx="1440754" cy="766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cs typeface="Avenir Heavy"/>
                </a:rPr>
                <a:t>Non-linear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cs typeface="Avenir Heavy"/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cs typeface="Avenir Heavy"/>
                </a:rPr>
                <a:t>Crystal</a:t>
              </a:r>
            </a:p>
          </p:txBody>
        </p:sp>
        <p:cxnSp>
          <p:nvCxnSpPr>
            <p:cNvPr id="45" name="Straight Connector 44"/>
            <p:cNvCxnSpPr>
              <a:stCxn id="9" idx="2"/>
            </p:cNvCxnSpPr>
            <p:nvPr/>
          </p:nvCxnSpPr>
          <p:spPr>
            <a:xfrm flipH="1">
              <a:off x="3156509" y="4316698"/>
              <a:ext cx="10778" cy="76751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475020" y="335643"/>
              <a:ext cx="526499" cy="626761"/>
            </a:xfrm>
            <a:custGeom>
              <a:avLst/>
              <a:gdLst>
                <a:gd name="connsiteX0" fmla="*/ 0 w 1820333"/>
                <a:gd name="connsiteY0" fmla="*/ 1114802 h 1114802"/>
                <a:gd name="connsiteX1" fmla="*/ 451556 w 1820333"/>
                <a:gd name="connsiteY1" fmla="*/ 832580 h 1114802"/>
                <a:gd name="connsiteX2" fmla="*/ 903111 w 1820333"/>
                <a:gd name="connsiteY2" fmla="*/ 25 h 1114802"/>
                <a:gd name="connsiteX3" fmla="*/ 1326445 w 1820333"/>
                <a:gd name="connsiteY3" fmla="*/ 860802 h 1114802"/>
                <a:gd name="connsiteX4" fmla="*/ 1820333 w 1820333"/>
                <a:gd name="connsiteY4" fmla="*/ 1100691 h 11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3" h="1114802">
                  <a:moveTo>
                    <a:pt x="0" y="1114802"/>
                  </a:moveTo>
                  <a:cubicBezTo>
                    <a:pt x="150519" y="1066589"/>
                    <a:pt x="301038" y="1018376"/>
                    <a:pt x="451556" y="832580"/>
                  </a:cubicBezTo>
                  <a:cubicBezTo>
                    <a:pt x="602074" y="646784"/>
                    <a:pt x="757296" y="-4679"/>
                    <a:pt x="903111" y="25"/>
                  </a:cubicBezTo>
                  <a:cubicBezTo>
                    <a:pt x="1048926" y="4729"/>
                    <a:pt x="1173575" y="677358"/>
                    <a:pt x="1326445" y="860802"/>
                  </a:cubicBezTo>
                  <a:cubicBezTo>
                    <a:pt x="1479315" y="1044246"/>
                    <a:pt x="1820333" y="1100691"/>
                    <a:pt x="1820333" y="1100691"/>
                  </a:cubicBezTo>
                </a:path>
              </a:pathLst>
            </a:custGeom>
            <a:solidFill>
              <a:srgbClr val="FF0000">
                <a:alpha val="75000"/>
              </a:srgb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166" y="1144509"/>
              <a:ext cx="964212" cy="893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cs typeface="Avenir Heavy"/>
                </a:rPr>
                <a:t>Pump</a:t>
              </a:r>
            </a:p>
            <a:p>
              <a:r>
                <a:rPr lang="en-US" b="1" i="1" dirty="0" smtClean="0">
                  <a:cs typeface="Avenir Heavy"/>
                </a:rPr>
                <a:t>110 </a:t>
              </a:r>
              <a:r>
                <a:rPr lang="en-US" b="1" i="1" dirty="0">
                  <a:cs typeface="Avenir Heavy"/>
                </a:rPr>
                <a:t>fs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41184" y="2447750"/>
              <a:ext cx="1079875" cy="893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cs typeface="Avenir Heavy"/>
                </a:rPr>
                <a:t>800nm</a:t>
              </a:r>
              <a:endParaRPr lang="en-US" b="1" i="1" dirty="0">
                <a:cs typeface="Avenir Heavy"/>
              </a:endParaRPr>
            </a:p>
            <a:p>
              <a:pPr algn="ctr"/>
              <a:r>
                <a:rPr lang="en-US" b="1" i="1" dirty="0" smtClean="0">
                  <a:cs typeface="Avenir Heavy"/>
                </a:rPr>
                <a:t>110 </a:t>
              </a:r>
              <a:r>
                <a:rPr lang="en-US" b="1" i="1" dirty="0">
                  <a:cs typeface="Avenir Heavy"/>
                </a:rPr>
                <a:t>fs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10896" y="4027636"/>
              <a:ext cx="2387136" cy="510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cs typeface="Avenir Heavy"/>
                </a:rPr>
                <a:t>Broadband Probe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4900" y="5339768"/>
              <a:ext cx="1054927" cy="89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cs typeface="Avenir Heavy"/>
                </a:rPr>
                <a:t>Fiber to CCD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 rot="13018638">
              <a:off x="5526740" y="5994077"/>
              <a:ext cx="693285" cy="197711"/>
            </a:xfrm>
            <a:prstGeom prst="roundRect">
              <a:avLst/>
            </a:prstGeom>
            <a:solidFill>
              <a:schemeClr val="tx1">
                <a:alpha val="95000"/>
              </a:schemeClr>
            </a:solidFill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 rot="16200000">
              <a:off x="3361339" y="906610"/>
              <a:ext cx="634011" cy="283783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674206" y="804953"/>
              <a:ext cx="148334" cy="430271"/>
            </a:xfrm>
            <a:prstGeom prst="roundRect">
              <a:avLst/>
            </a:prstGeom>
            <a:solidFill>
              <a:schemeClr val="bg2">
                <a:lumMod val="75000"/>
                <a:alpha val="5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6698751" y="3609388"/>
              <a:ext cx="10726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 rot="2563338">
              <a:off x="6034576" y="3578257"/>
              <a:ext cx="945659" cy="286452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13468868">
              <a:off x="7177566" y="3416007"/>
              <a:ext cx="945659" cy="286452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rved Right Arrow 56"/>
            <p:cNvSpPr/>
            <p:nvPr/>
          </p:nvSpPr>
          <p:spPr>
            <a:xfrm>
              <a:off x="1326311" y="789463"/>
              <a:ext cx="269996" cy="430271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3468868">
              <a:off x="6181882" y="809117"/>
              <a:ext cx="945659" cy="286452"/>
            </a:xfrm>
            <a:prstGeom prst="roundRect">
              <a:avLst/>
            </a:prstGeom>
            <a:effectLst>
              <a:innerShdw blurRad="63500" dist="50800" dir="1368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9144000" cy="742656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latin typeface="+mn-lt"/>
              </a:rPr>
              <a:t>Pump-</a:t>
            </a:r>
            <a:r>
              <a:rPr lang="nl-NL" sz="3200" b="1" dirty="0" err="1" smtClean="0">
                <a:solidFill>
                  <a:srgbClr val="FF0000"/>
                </a:solidFill>
                <a:latin typeface="+mn-lt"/>
              </a:rPr>
              <a:t>Probe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Spectroscopy</a:t>
            </a:r>
            <a:endParaRPr lang="nl-BE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2" y="4472647"/>
            <a:ext cx="3976308" cy="15587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200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 err="1" smtClean="0">
                <a:latin typeface="+mn-lt"/>
              </a:rPr>
              <a:t>Colloidal</a:t>
            </a:r>
            <a:r>
              <a:rPr lang="nl-NL" sz="3200" b="1" dirty="0" smtClean="0">
                <a:latin typeface="+mn-lt"/>
              </a:rPr>
              <a:t> Quantum </a:t>
            </a:r>
            <a:r>
              <a:rPr lang="nl-NL" sz="3200" b="1" dirty="0" err="1" smtClean="0">
                <a:latin typeface="+mn-lt"/>
              </a:rPr>
              <a:t>Dots</a:t>
            </a:r>
            <a:endParaRPr lang="nl-NL" sz="3200" b="1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" y="584201"/>
            <a:ext cx="4522119" cy="3888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30800" y="806542"/>
            <a:ext cx="40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Colloidal quantum dots are nanometer sized 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 to 10nm) semiconductor crystallites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obtained by solution-based 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synthesis.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6" y="3471478"/>
            <a:ext cx="2454450" cy="2559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0800" y="2264499"/>
            <a:ext cx="415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Advantages: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Cheap and up-scalable synthesis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Size tunable optical properties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Shape tunable optical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3699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980"/>
            <a:ext cx="5580112" cy="2987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92" y="3204592"/>
            <a:ext cx="5593422" cy="30117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-12700"/>
            <a:ext cx="8856984" cy="620688"/>
          </a:xfrm>
        </p:spPr>
        <p:txBody>
          <a:bodyPr/>
          <a:lstStyle/>
          <a:p>
            <a:pPr algn="ctr"/>
            <a:r>
              <a:rPr lang="en-GB" dirty="0"/>
              <a:t>The wavelength dependent gain threshold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5580113" y="1135839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dependence of bleach around Heavy hole (HH) bleach wavelength.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208388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dependence of bleach around Light hole (LH) bleach wavelength.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767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68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latin typeface="+mn-lt"/>
              </a:rPr>
              <a:t>Energy level Diagram</a:t>
            </a:r>
            <a:endParaRPr lang="nl-BE" sz="32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54" y="1206908"/>
            <a:ext cx="6086291" cy="3442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184" y="5089496"/>
            <a:ext cx="316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CdSe </a:t>
            </a:r>
            <a:r>
              <a:rPr lang="nl-NL" dirty="0" err="1" smtClean="0"/>
              <a:t>Platelets</a:t>
            </a:r>
            <a:r>
              <a:rPr lang="nl-NL" dirty="0" smtClean="0"/>
              <a:t> ≈ Quantum well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22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1"/>
            <a:ext cx="9144000" cy="6948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CdSe Platelets Synthesis</a:t>
            </a:r>
            <a:endParaRPr lang="nl-BE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2387" y="865319"/>
            <a:ext cx="6515621" cy="3024336"/>
            <a:chOff x="1199480" y="902339"/>
            <a:chExt cx="6515621" cy="3024336"/>
          </a:xfrm>
        </p:grpSpPr>
        <p:grpSp>
          <p:nvGrpSpPr>
            <p:cNvPr id="8" name="Group 7"/>
            <p:cNvGrpSpPr/>
            <p:nvPr/>
          </p:nvGrpSpPr>
          <p:grpSpPr>
            <a:xfrm>
              <a:off x="1199480" y="902339"/>
              <a:ext cx="6515621" cy="3024336"/>
              <a:chOff x="1199480" y="902339"/>
              <a:chExt cx="6515621" cy="302433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99480" y="902339"/>
                <a:ext cx="6461720" cy="3024336"/>
                <a:chOff x="1199480" y="902339"/>
                <a:chExt cx="6461720" cy="302433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99480" y="902339"/>
                  <a:ext cx="6461720" cy="3024336"/>
                  <a:chOff x="1199480" y="902339"/>
                  <a:chExt cx="6461720" cy="3024336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199480" y="902339"/>
                    <a:ext cx="6461720" cy="3024336"/>
                    <a:chOff x="1199480" y="902339"/>
                    <a:chExt cx="6461720" cy="3024336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1199480" y="902339"/>
                      <a:ext cx="6461720" cy="3024336"/>
                      <a:chOff x="1043608" y="605411"/>
                      <a:chExt cx="6461720" cy="3024336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1043608" y="605411"/>
                        <a:ext cx="6320073" cy="3024336"/>
                        <a:chOff x="1403648" y="2924944"/>
                        <a:chExt cx="6320073" cy="3024336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1403648" y="2924944"/>
                          <a:ext cx="6320073" cy="3024336"/>
                          <a:chOff x="1971298" y="3212976"/>
                          <a:chExt cx="5752423" cy="2736304"/>
                        </a:xfrm>
                      </p:grpSpPr>
                      <p:pic>
                        <p:nvPicPr>
                          <p:cNvPr id="25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2" cstate="print"/>
                          <a:srcRect r="39946"/>
                          <a:stretch/>
                        </p:blipFill>
                        <p:spPr bwMode="auto">
                          <a:xfrm>
                            <a:off x="1971298" y="3212976"/>
                            <a:ext cx="5752423" cy="27363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26" name="Rounded Rectangle 25"/>
                          <p:cNvSpPr/>
                          <p:nvPr/>
                        </p:nvSpPr>
                        <p:spPr>
                          <a:xfrm>
                            <a:off x="2039197" y="4869160"/>
                            <a:ext cx="1232119" cy="504056"/>
                          </a:xfrm>
                          <a:prstGeom prst="round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BE"/>
                          </a:p>
                        </p:txBody>
                      </p:sp>
                      <p:sp>
                        <p:nvSpPr>
                          <p:cNvPr id="27" name="Rounded Rectangle 26"/>
                          <p:cNvSpPr/>
                          <p:nvPr/>
                        </p:nvSpPr>
                        <p:spPr>
                          <a:xfrm>
                            <a:off x="5148064" y="4869160"/>
                            <a:ext cx="1208224" cy="504056"/>
                          </a:xfrm>
                          <a:prstGeom prst="round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BE"/>
                          </a:p>
                        </p:txBody>
                      </p:sp>
                    </p:grp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1475656" y="4833965"/>
                          <a:ext cx="150421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2000" b="1" dirty="0" smtClean="0"/>
                            <a:t>140-250 °C</a:t>
                          </a:r>
                          <a:endParaRPr lang="nl-BE" sz="2000" b="1" dirty="0"/>
                        </a:p>
                      </p:txBody>
                    </p:sp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4893898" y="4833965"/>
                          <a:ext cx="150421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2000" b="1" dirty="0" smtClean="0"/>
                            <a:t>140-250 °C</a:t>
                          </a:r>
                          <a:endParaRPr lang="nl-BE" sz="2000" b="1" dirty="0"/>
                        </a:p>
                      </p:txBody>
                    </p:sp>
                  </p:grp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7217296" y="1151248"/>
                        <a:ext cx="288032" cy="4862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BE"/>
                      </a:p>
                    </p:txBody>
                  </p:sp>
                </p:grp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3131840" y="1340768"/>
                      <a:ext cx="360040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6520496" y="1232756"/>
                      <a:ext cx="360040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131840" y="1232756"/>
                    <a:ext cx="5182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r>
                      <a:rPr lang="en-US" baseline="-25000" dirty="0" smtClean="0"/>
                      <a:t>2</a:t>
                    </a:r>
                    <a:endParaRPr lang="nl-BE" baseline="-250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533628" y="1156102"/>
                    <a:ext cx="5182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r>
                      <a:rPr lang="en-US" baseline="-25000" dirty="0" smtClean="0"/>
                      <a:t>2</a:t>
                    </a:r>
                    <a:endParaRPr lang="nl-BE" baseline="-25000" dirty="0"/>
                  </a:p>
                </p:txBody>
              </p:sp>
            </p:grpSp>
            <p:sp>
              <p:nvSpPr>
                <p:cNvPr id="13" name="Rounded Rectangle 12"/>
                <p:cNvSpPr/>
                <p:nvPr/>
              </p:nvSpPr>
              <p:spPr>
                <a:xfrm>
                  <a:off x="6444207" y="2811360"/>
                  <a:ext cx="607701" cy="400110"/>
                </a:xfrm>
                <a:prstGeom prst="roundRect">
                  <a:avLst/>
                </a:prstGeom>
                <a:solidFill>
                  <a:srgbClr val="7A0000"/>
                </a:solidFill>
                <a:ln>
                  <a:solidFill>
                    <a:srgbClr val="7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157836" y="3436889"/>
                <a:ext cx="1557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CdSe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Platelets</a:t>
                </a:r>
                <a:endParaRPr lang="nl-B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211960" y="2046568"/>
              <a:ext cx="1368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Cd(Ac)</a:t>
              </a:r>
              <a:r>
                <a:rPr lang="en-US" sz="17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BE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" y="4301242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Cadmium precursor: Cadmium </a:t>
            </a:r>
            <a:r>
              <a:rPr lang="nl-NL" sz="2000" dirty="0" err="1" smtClean="0"/>
              <a:t>Acetate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Cadmium </a:t>
            </a:r>
            <a:r>
              <a:rPr lang="nl-NL" sz="2000" dirty="0" err="1" smtClean="0"/>
              <a:t>myristate</a:t>
            </a:r>
            <a:r>
              <a:rPr lang="nl-NL" sz="2000" dirty="0" smtClean="0"/>
              <a:t> in ODE</a:t>
            </a:r>
          </a:p>
          <a:p>
            <a:pPr algn="ctr"/>
            <a:r>
              <a:rPr lang="nl-NL" sz="2000" dirty="0" smtClean="0"/>
              <a:t>Selenium precursor: TOP-Se or ODE-Se</a:t>
            </a:r>
          </a:p>
          <a:p>
            <a:endParaRPr lang="nl-NL" sz="2000" b="1" baseline="-25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9"/>
            <a:ext cx="9144000" cy="6254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Characterization of CdSe Platelets</a:t>
            </a:r>
            <a:endParaRPr lang="nl-BE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951" r="3800" b="3801"/>
          <a:stretch/>
        </p:blipFill>
        <p:spPr>
          <a:xfrm>
            <a:off x="13252" y="3602952"/>
            <a:ext cx="2398507" cy="2427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9" b="-1"/>
          <a:stretch/>
        </p:blipFill>
        <p:spPr>
          <a:xfrm>
            <a:off x="2417632" y="3577332"/>
            <a:ext cx="2392974" cy="245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0606" y="482202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 images of </a:t>
            </a:r>
            <a:r>
              <a:rPr lang="en-US" dirty="0" err="1" smtClean="0"/>
              <a:t>CdSe</a:t>
            </a:r>
            <a:r>
              <a:rPr lang="en-US" dirty="0" smtClean="0"/>
              <a:t> 5MLs platelets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440" y="344781"/>
            <a:ext cx="5365368" cy="3283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429759"/>
            <a:ext cx="5184576" cy="316027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330520" y="1242596"/>
            <a:ext cx="320480" cy="8233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70622" y="1666973"/>
            <a:ext cx="143878" cy="35562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51000" y="1388964"/>
            <a:ext cx="169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Heavy hole (HH)</a:t>
            </a:r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1596270" y="981532"/>
            <a:ext cx="15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Light </a:t>
            </a:r>
            <a:r>
              <a:rPr lang="nl-NL" dirty="0"/>
              <a:t>hole </a:t>
            </a:r>
            <a:r>
              <a:rPr lang="nl-NL" dirty="0" smtClean="0"/>
              <a:t>(LH</a:t>
            </a:r>
            <a:r>
              <a:rPr lang="nl-NL" dirty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71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9144000" cy="742656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latin typeface="+mn-lt"/>
              </a:rPr>
              <a:t>Pump-</a:t>
            </a:r>
            <a:r>
              <a:rPr lang="nl-NL" sz="3200" b="1" dirty="0" err="1" smtClean="0">
                <a:solidFill>
                  <a:srgbClr val="FF0000"/>
                </a:solidFill>
                <a:latin typeface="+mn-lt"/>
              </a:rPr>
              <a:t>Probe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Spectroscopy</a:t>
            </a:r>
            <a:endParaRPr lang="nl-BE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626" y="4853989"/>
            <a:ext cx="8928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Δ</a:t>
            </a:r>
            <a:r>
              <a:rPr lang="nl-BE" i="1" dirty="0" smtClean="0"/>
              <a:t>A&lt;0</a:t>
            </a:r>
            <a:r>
              <a:rPr lang="nl-BE" dirty="0" smtClean="0"/>
              <a:t>: </a:t>
            </a:r>
            <a:r>
              <a:rPr lang="nl-BE" dirty="0" err="1" smtClean="0"/>
              <a:t>Bleach,reduced</a:t>
            </a:r>
            <a:r>
              <a:rPr lang="nl-BE" dirty="0" smtClean="0"/>
              <a:t> </a:t>
            </a:r>
            <a:r>
              <a:rPr lang="nl-BE" dirty="0" err="1" smtClean="0"/>
              <a:t>absorption</a:t>
            </a:r>
            <a:r>
              <a:rPr lang="nl-BE" dirty="0" smtClean="0"/>
              <a:t> </a:t>
            </a:r>
            <a:r>
              <a:rPr lang="nl-BE" dirty="0" err="1" smtClean="0"/>
              <a:t>due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state </a:t>
            </a:r>
            <a:r>
              <a:rPr lang="nl-BE" dirty="0" err="1" smtClean="0"/>
              <a:t>filling</a:t>
            </a:r>
            <a:endParaRPr lang="nl-BE" dirty="0"/>
          </a:p>
          <a:p>
            <a:r>
              <a:rPr lang="el-GR" i="1" dirty="0"/>
              <a:t>Δ</a:t>
            </a:r>
            <a:r>
              <a:rPr lang="nl-BE" i="1" dirty="0" smtClean="0"/>
              <a:t>A&gt;0</a:t>
            </a:r>
            <a:r>
              <a:rPr lang="nl-BE" dirty="0" smtClean="0"/>
              <a:t>: </a:t>
            </a:r>
            <a:r>
              <a:rPr lang="nl-BE" dirty="0" err="1" smtClean="0"/>
              <a:t>Photoinduced</a:t>
            </a:r>
            <a:r>
              <a:rPr lang="nl-BE" dirty="0" smtClean="0"/>
              <a:t> </a:t>
            </a:r>
            <a:r>
              <a:rPr lang="nl-BE" dirty="0" err="1" smtClean="0"/>
              <a:t>absorption,due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intraband</a:t>
            </a:r>
            <a:r>
              <a:rPr lang="nl-BE" dirty="0" smtClean="0"/>
              <a:t> </a:t>
            </a:r>
            <a:r>
              <a:rPr lang="nl-BE" dirty="0" err="1" smtClean="0"/>
              <a:t>absorption</a:t>
            </a:r>
            <a:endParaRPr lang="nl-BE" dirty="0"/>
          </a:p>
          <a:p>
            <a:r>
              <a:rPr lang="el-GR" i="1" dirty="0"/>
              <a:t>Δ</a:t>
            </a:r>
            <a:r>
              <a:rPr lang="nl-BE" i="1" dirty="0" smtClean="0"/>
              <a:t>A&gt;0 or &lt;0: Photo-</a:t>
            </a:r>
            <a:r>
              <a:rPr lang="nl-BE" i="1" dirty="0"/>
              <a:t>­‐</a:t>
            </a:r>
            <a:r>
              <a:rPr lang="nl-BE" i="1" dirty="0" err="1" smtClean="0"/>
              <a:t>induced</a:t>
            </a:r>
            <a:r>
              <a:rPr lang="nl-BE" i="1" dirty="0" smtClean="0"/>
              <a:t> </a:t>
            </a:r>
            <a:r>
              <a:rPr lang="nl-BE" i="1" dirty="0" err="1" smtClean="0"/>
              <a:t>absorptioon</a:t>
            </a:r>
            <a:r>
              <a:rPr lang="nl-BE" i="1" dirty="0" smtClean="0"/>
              <a:t>/</a:t>
            </a:r>
            <a:r>
              <a:rPr lang="nl-BE" i="1" dirty="0" err="1" smtClean="0"/>
              <a:t>bleach,due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</a:t>
            </a:r>
            <a:r>
              <a:rPr lang="nl-BE" i="1" dirty="0" err="1" smtClean="0"/>
              <a:t>spectral</a:t>
            </a:r>
            <a:r>
              <a:rPr lang="nl-BE" i="1" dirty="0" smtClean="0"/>
              <a:t> </a:t>
            </a:r>
            <a:r>
              <a:rPr lang="nl-BE" i="1" dirty="0" err="1" smtClean="0"/>
              <a:t>shifts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826707" y="3956390"/>
            <a:ext cx="418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/>
              <a:t>Δ</a:t>
            </a:r>
            <a:r>
              <a:rPr lang="nl-BE" sz="2800" b="1" i="1" dirty="0" smtClean="0"/>
              <a:t>A(t,</a:t>
            </a:r>
            <a:r>
              <a:rPr lang="el-GR" sz="2800" b="1" i="1" dirty="0" smtClean="0"/>
              <a:t>λ)</a:t>
            </a:r>
            <a:r>
              <a:rPr lang="nl-BE" sz="2800" b="1" dirty="0" smtClean="0"/>
              <a:t>=</a:t>
            </a:r>
            <a:r>
              <a:rPr lang="nl-BE" sz="2800" b="1" i="1" dirty="0" smtClean="0"/>
              <a:t>A(t,</a:t>
            </a:r>
            <a:r>
              <a:rPr lang="el-GR" sz="2800" b="1" i="1" dirty="0"/>
              <a:t>λ</a:t>
            </a:r>
            <a:r>
              <a:rPr lang="el-GR" sz="2800" b="1" i="1" dirty="0" smtClean="0"/>
              <a:t>)</a:t>
            </a:r>
            <a:r>
              <a:rPr lang="nl-BE" sz="2800" b="1" dirty="0" smtClean="0"/>
              <a:t>–</a:t>
            </a:r>
            <a:r>
              <a:rPr lang="nl-BE" sz="2800" b="1" i="1" dirty="0" smtClean="0"/>
              <a:t>A0(</a:t>
            </a:r>
            <a:r>
              <a:rPr lang="el-GR" sz="2800" b="1" i="1" dirty="0"/>
              <a:t>λ)</a:t>
            </a:r>
            <a:endParaRPr lang="nl-BE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81" y="918090"/>
            <a:ext cx="3286154" cy="250289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75675" y="742657"/>
            <a:ext cx="3705471" cy="3736156"/>
            <a:chOff x="4635061" y="1047774"/>
            <a:chExt cx="3705471" cy="3736156"/>
          </a:xfrm>
        </p:grpSpPr>
        <p:grpSp>
          <p:nvGrpSpPr>
            <p:cNvPr id="20" name="Group 19"/>
            <p:cNvGrpSpPr/>
            <p:nvPr/>
          </p:nvGrpSpPr>
          <p:grpSpPr>
            <a:xfrm>
              <a:off x="4635061" y="1060474"/>
              <a:ext cx="3705471" cy="3723456"/>
              <a:chOff x="4978400" y="634492"/>
              <a:chExt cx="3705471" cy="372345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t="1984" b="1"/>
              <a:stretch/>
            </p:blipFill>
            <p:spPr>
              <a:xfrm>
                <a:off x="5106314" y="634492"/>
                <a:ext cx="3577557" cy="3723456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978400" y="3528167"/>
                <a:ext cx="478836" cy="472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V="1">
              <a:off x="7277100" y="1047774"/>
              <a:ext cx="63500" cy="3486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rgbClr val="CC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353300" y="1056988"/>
              <a:ext cx="63500" cy="3486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rgbClr val="CC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732616" y="1056988"/>
              <a:ext cx="63500" cy="3486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rgbClr val="CC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2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7" y="704570"/>
            <a:ext cx="2540557" cy="227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2996838" y="742670"/>
            <a:ext cx="3264262" cy="2324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342"/>
          <a:stretch/>
        </p:blipFill>
        <p:spPr>
          <a:xfrm>
            <a:off x="6482618" y="653770"/>
            <a:ext cx="2184879" cy="235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1" y="3250887"/>
            <a:ext cx="2388123" cy="25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293" y="3304446"/>
            <a:ext cx="2235690" cy="2477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478" y="3310794"/>
            <a:ext cx="2184879" cy="248981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9144000" cy="742656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err="1" smtClean="0">
                <a:latin typeface="+mn-lt"/>
              </a:rPr>
              <a:t>Interaction</a:t>
            </a:r>
            <a:r>
              <a:rPr lang="nl-NL" sz="3200" b="1" dirty="0" smtClean="0">
                <a:latin typeface="+mn-lt"/>
              </a:rPr>
              <a:t> of light </a:t>
            </a:r>
            <a:r>
              <a:rPr lang="nl-NL" sz="3200" b="1" dirty="0" err="1" smtClean="0">
                <a:latin typeface="+mn-lt"/>
              </a:rPr>
              <a:t>with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colloidal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QDs</a:t>
            </a:r>
            <a:endParaRPr lang="nl-BE" sz="3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421" y="2882676"/>
            <a:ext cx="14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Absorption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418082" y="5681925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Intraband </a:t>
            </a:r>
            <a:r>
              <a:rPr lang="nl-NL" dirty="0" err="1" smtClean="0"/>
              <a:t>Absorption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3347638" y="2909714"/>
            <a:ext cx="247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Stimulated</a:t>
            </a:r>
            <a:r>
              <a:rPr lang="nl-NL" dirty="0" smtClean="0"/>
              <a:t> </a:t>
            </a:r>
            <a:r>
              <a:rPr lang="nl-NL" dirty="0" err="1" smtClean="0"/>
              <a:t>emission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6563694" y="2978430"/>
            <a:ext cx="235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Auger</a:t>
            </a:r>
            <a:r>
              <a:rPr lang="nl-NL" dirty="0" smtClean="0"/>
              <a:t> </a:t>
            </a:r>
            <a:r>
              <a:rPr lang="nl-NL" dirty="0" err="1" smtClean="0"/>
              <a:t>recombination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3347638" y="568695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Intraband </a:t>
            </a:r>
            <a:r>
              <a:rPr lang="nl-NL" dirty="0" err="1" smtClean="0"/>
              <a:t>relaxation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6456365" y="5661736"/>
            <a:ext cx="284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Multi-exciton </a:t>
            </a:r>
            <a:r>
              <a:rPr lang="nl-NL" dirty="0" err="1" smtClean="0"/>
              <a:t>Generation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19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202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err="1" smtClean="0">
                <a:latin typeface="+mn-lt"/>
              </a:rPr>
              <a:t>Motivation</a:t>
            </a:r>
            <a:endParaRPr lang="nl-BE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CDF-360E-8C4B-B813-762025BB3818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3687" y="6675708"/>
            <a:ext cx="2057400" cy="365125"/>
          </a:xfrm>
        </p:spPr>
        <p:txBody>
          <a:bodyPr/>
          <a:lstStyle/>
          <a:p>
            <a:fld id="{C88FACDF-360E-8C4B-B813-762025BB3818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5937" y="6069460"/>
            <a:ext cx="5294595" cy="846667"/>
          </a:xfrm>
        </p:spPr>
        <p:txBody>
          <a:bodyPr/>
          <a:lstStyle/>
          <a:p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Physics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Chemistry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of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err="1" smtClean="0">
                <a:latin typeface="Helvetica Neue" charset="0"/>
                <a:ea typeface="Helvetica Neue" charset="0"/>
                <a:cs typeface="Helvetica Neue" charset="0"/>
              </a:rPr>
              <a:t>Nanostructures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Group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presented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dirty="0" err="1" smtClean="0">
                <a:latin typeface="Helvetica Neue" charset="0"/>
                <a:ea typeface="Helvetica Neue" charset="0"/>
                <a:cs typeface="Helvetica Neue" charset="0"/>
              </a:rPr>
              <a:t>by</a:t>
            </a: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nl-NL" b="1" dirty="0" smtClean="0">
                <a:latin typeface="Helvetica Neue" charset="0"/>
                <a:ea typeface="Helvetica Neue" charset="0"/>
                <a:cs typeface="Helvetica Neue" charset="0"/>
              </a:rPr>
              <a:t>Renu Tomar</a:t>
            </a:r>
            <a:endParaRPr lang="nl-NL" sz="135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64" y="94477"/>
            <a:ext cx="908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Nanoplatelets</a:t>
            </a:r>
            <a:r>
              <a:rPr lang="en-US" sz="2000" b="1" dirty="0" smtClean="0"/>
              <a:t> Advantages </a:t>
            </a:r>
            <a:r>
              <a:rPr lang="en-US" sz="2000" dirty="0" smtClean="0"/>
              <a:t>: large optical cross section, slow auger recombination rates and narrow emission linewidth</a:t>
            </a:r>
            <a:endParaRPr lang="nl-B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90675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 err="1">
                <a:solidFill>
                  <a:srgbClr val="C00000"/>
                </a:solidFill>
              </a:rPr>
              <a:t>Gain</a:t>
            </a:r>
            <a:r>
              <a:rPr lang="nl-NL" sz="2000" b="1" dirty="0">
                <a:solidFill>
                  <a:srgbClr val="C00000"/>
                </a:solidFill>
              </a:rPr>
              <a:t> in </a:t>
            </a:r>
            <a:r>
              <a:rPr lang="nl-NL" sz="2000" b="1" dirty="0" err="1" smtClean="0">
                <a:solidFill>
                  <a:srgbClr val="C00000"/>
                </a:solidFill>
              </a:rPr>
              <a:t>Nanoplatelets</a:t>
            </a:r>
            <a:r>
              <a:rPr lang="nl-NL" sz="2000" b="1" dirty="0" smtClean="0">
                <a:solidFill>
                  <a:srgbClr val="C00000"/>
                </a:solidFill>
              </a:rPr>
              <a:t>: </a:t>
            </a:r>
            <a:r>
              <a:rPr lang="nl-NL" sz="2000" b="1" dirty="0" err="1" smtClean="0">
                <a:solidFill>
                  <a:srgbClr val="C00000"/>
                </a:solidFill>
              </a:rPr>
              <a:t>Two</a:t>
            </a:r>
            <a:r>
              <a:rPr lang="nl-NL" sz="2000" b="1" dirty="0" smtClean="0">
                <a:solidFill>
                  <a:srgbClr val="C00000"/>
                </a:solidFill>
              </a:rPr>
              <a:t> different </a:t>
            </a:r>
            <a:r>
              <a:rPr lang="nl-NL" sz="2000" b="1" dirty="0" err="1" smtClean="0">
                <a:solidFill>
                  <a:srgbClr val="C00000"/>
                </a:solidFill>
              </a:rPr>
              <a:t>exciton</a:t>
            </a:r>
            <a:r>
              <a:rPr lang="nl-NL" sz="2000" b="1" dirty="0" smtClean="0">
                <a:solidFill>
                  <a:srgbClr val="C00000"/>
                </a:solidFill>
              </a:rPr>
              <a:t> </a:t>
            </a:r>
            <a:r>
              <a:rPr lang="nl-NL" sz="2000" b="1" dirty="0" err="1" smtClean="0">
                <a:solidFill>
                  <a:srgbClr val="C00000"/>
                </a:solidFill>
              </a:rPr>
              <a:t>density</a:t>
            </a:r>
            <a:r>
              <a:rPr lang="nl-NL" sz="2000" b="1" dirty="0" smtClean="0">
                <a:solidFill>
                  <a:srgbClr val="C00000"/>
                </a:solidFill>
              </a:rPr>
              <a:t> regiem</a:t>
            </a:r>
            <a:endParaRPr lang="nl-BE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5" y="1770846"/>
            <a:ext cx="4552486" cy="4648582"/>
            <a:chOff x="70205" y="1732746"/>
            <a:chExt cx="4357778" cy="4648582"/>
          </a:xfrm>
        </p:grpSpPr>
        <p:sp>
          <p:nvSpPr>
            <p:cNvPr id="9" name="TextBox 8"/>
            <p:cNvSpPr txBox="1"/>
            <p:nvPr/>
          </p:nvSpPr>
          <p:spPr>
            <a:xfrm>
              <a:off x="70206" y="2134011"/>
              <a:ext cx="435777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nl-BE" dirty="0" smtClean="0"/>
                <a:t>Lateral </a:t>
              </a:r>
              <a:r>
                <a:rPr lang="nl-BE" dirty="0" err="1"/>
                <a:t>Size-Dependent</a:t>
              </a:r>
              <a:r>
                <a:rPr lang="nl-BE" dirty="0"/>
                <a:t> </a:t>
              </a:r>
              <a:r>
                <a:rPr lang="nl-BE" dirty="0" err="1"/>
                <a:t>Spontaneous</a:t>
              </a:r>
              <a:r>
                <a:rPr lang="nl-BE" dirty="0"/>
                <a:t> </a:t>
              </a:r>
              <a:r>
                <a:rPr lang="nl-BE" dirty="0" err="1"/>
                <a:t>and</a:t>
              </a:r>
              <a:r>
                <a:rPr lang="nl-BE" dirty="0"/>
                <a:t> </a:t>
              </a:r>
              <a:r>
                <a:rPr lang="nl-BE" dirty="0" err="1"/>
                <a:t>Stimulated</a:t>
              </a:r>
              <a:r>
                <a:rPr lang="nl-BE" dirty="0"/>
                <a:t> </a:t>
              </a:r>
              <a:r>
                <a:rPr lang="nl-BE" dirty="0" err="1"/>
                <a:t>Emission</a:t>
              </a:r>
              <a:r>
                <a:rPr lang="nl-BE" dirty="0"/>
                <a:t> </a:t>
              </a:r>
              <a:r>
                <a:rPr lang="nl-BE" dirty="0" err="1"/>
                <a:t>Properties</a:t>
              </a:r>
              <a:r>
                <a:rPr lang="nl-BE" dirty="0"/>
                <a:t> in </a:t>
              </a:r>
              <a:r>
                <a:rPr lang="nl-BE" dirty="0" err="1"/>
                <a:t>Colloidal</a:t>
              </a:r>
              <a:r>
                <a:rPr lang="nl-BE" dirty="0"/>
                <a:t> </a:t>
              </a:r>
              <a:r>
                <a:rPr lang="nl-BE" dirty="0" err="1"/>
                <a:t>CdSe</a:t>
              </a:r>
              <a:r>
                <a:rPr lang="nl-BE" dirty="0"/>
                <a:t> </a:t>
              </a:r>
              <a:r>
                <a:rPr lang="nl-BE" dirty="0" err="1" smtClean="0"/>
                <a:t>Nanoplatelets</a:t>
              </a:r>
              <a:r>
                <a:rPr lang="nl-BE" dirty="0" smtClean="0"/>
                <a:t> (</a:t>
              </a:r>
              <a:r>
                <a:rPr lang="nl-BE" dirty="0" err="1" smtClean="0"/>
                <a:t>Hilmi</a:t>
              </a:r>
              <a:r>
                <a:rPr lang="nl-BE" dirty="0" smtClean="0"/>
                <a:t> </a:t>
              </a:r>
              <a:r>
                <a:rPr lang="nl-BE" dirty="0" err="1"/>
                <a:t>Volkan</a:t>
              </a:r>
              <a:r>
                <a:rPr lang="nl-BE" dirty="0"/>
                <a:t> </a:t>
              </a:r>
              <a:r>
                <a:rPr lang="nl-BE" dirty="0" err="1"/>
                <a:t>Demir</a:t>
              </a:r>
              <a:r>
                <a:rPr lang="nl-BE" dirty="0"/>
                <a:t> et.al. </a:t>
              </a:r>
              <a:r>
                <a:rPr lang="it-IT" b="1" dirty="0">
                  <a:solidFill>
                    <a:srgbClr val="000000"/>
                  </a:solidFill>
                </a:rPr>
                <a:t>ACS Nano, 2015</a:t>
              </a:r>
              <a:r>
                <a:rPr lang="it-IT" dirty="0">
                  <a:solidFill>
                    <a:srgbClr val="000000"/>
                  </a:solidFill>
                </a:rPr>
                <a:t>, </a:t>
              </a:r>
              <a:r>
                <a:rPr lang="it-IT" dirty="0" smtClean="0">
                  <a:solidFill>
                    <a:srgbClr val="000000"/>
                  </a:solidFill>
                </a:rPr>
                <a:t>9,</a:t>
              </a:r>
              <a:r>
                <a:rPr lang="it-IT" dirty="0">
                  <a:solidFill>
                    <a:srgbClr val="000000"/>
                  </a:solidFill>
                </a:rPr>
                <a:t> </a:t>
              </a:r>
              <a:r>
                <a:rPr lang="it-IT" dirty="0" smtClean="0">
                  <a:solidFill>
                    <a:srgbClr val="000000"/>
                  </a:solidFill>
                </a:rPr>
                <a:t>5, 5041)</a:t>
              </a:r>
            </a:p>
            <a:p>
              <a:pPr algn="just"/>
              <a:endParaRPr lang="it-IT" dirty="0" smtClean="0">
                <a:solidFill>
                  <a:srgbClr val="000000"/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dirty="0" smtClean="0"/>
                <a:t>Continuous-wave </a:t>
              </a:r>
              <a:r>
                <a:rPr lang="en-US" dirty="0" err="1"/>
                <a:t>biexciton</a:t>
              </a:r>
              <a:r>
                <a:rPr lang="en-US" dirty="0"/>
                <a:t> lasing at room </a:t>
              </a:r>
              <a:r>
                <a:rPr lang="nl-BE" dirty="0" err="1"/>
                <a:t>temperature</a:t>
              </a:r>
              <a:r>
                <a:rPr lang="nl-BE" dirty="0"/>
                <a:t> </a:t>
              </a:r>
              <a:r>
                <a:rPr lang="nl-BE" dirty="0" err="1"/>
                <a:t>using</a:t>
              </a:r>
              <a:r>
                <a:rPr lang="nl-BE" dirty="0"/>
                <a:t> solution-</a:t>
              </a:r>
              <a:r>
                <a:rPr lang="nl-BE" dirty="0" err="1"/>
                <a:t>processed</a:t>
              </a:r>
              <a:r>
                <a:rPr lang="nl-BE" dirty="0"/>
                <a:t> </a:t>
              </a:r>
              <a:r>
                <a:rPr lang="nl-BE" dirty="0" err="1"/>
                <a:t>quantum</a:t>
              </a:r>
              <a:r>
                <a:rPr lang="nl-BE" dirty="0"/>
                <a:t> </a:t>
              </a:r>
              <a:r>
                <a:rPr lang="nl-BE" dirty="0" err="1" smtClean="0"/>
                <a:t>wells</a:t>
              </a:r>
              <a:r>
                <a:rPr lang="nl-BE" dirty="0" smtClean="0"/>
                <a:t> (</a:t>
              </a:r>
              <a:r>
                <a:rPr lang="en-US" dirty="0" err="1" smtClean="0"/>
                <a:t>Iwan</a:t>
              </a:r>
              <a:r>
                <a:rPr lang="en-US" dirty="0" smtClean="0"/>
                <a:t> </a:t>
              </a:r>
              <a:r>
                <a:rPr lang="en-US" dirty="0" err="1"/>
                <a:t>Moreels</a:t>
              </a:r>
              <a:r>
                <a:rPr lang="en-US" dirty="0"/>
                <a:t> et. al. </a:t>
              </a:r>
              <a:r>
                <a:rPr lang="nl-BE" b="1" dirty="0" smtClean="0"/>
                <a:t>Nature </a:t>
              </a:r>
              <a:r>
                <a:rPr lang="nl-BE" b="1" dirty="0" err="1" smtClean="0"/>
                <a:t>Nanotechnology</a:t>
              </a:r>
              <a:r>
                <a:rPr lang="nl-BE" b="1" dirty="0" smtClean="0"/>
                <a:t>, 2014</a:t>
              </a:r>
              <a:r>
                <a:rPr lang="nl-BE" dirty="0" smtClean="0"/>
                <a:t>, 9, 891)</a:t>
              </a:r>
            </a:p>
            <a:p>
              <a:pPr algn="just"/>
              <a:endParaRPr lang="nl-BE" dirty="0" smtClean="0"/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nl-BE" dirty="0" err="1" smtClean="0"/>
                <a:t>Amplified</a:t>
              </a:r>
              <a:r>
                <a:rPr lang="nl-BE" dirty="0" smtClean="0"/>
                <a:t> </a:t>
              </a:r>
              <a:r>
                <a:rPr lang="nl-BE" dirty="0" err="1"/>
                <a:t>Spontaneous</a:t>
              </a:r>
              <a:r>
                <a:rPr lang="nl-BE" dirty="0"/>
                <a:t> </a:t>
              </a:r>
              <a:r>
                <a:rPr lang="nl-BE" dirty="0" err="1"/>
                <a:t>Emission</a:t>
              </a:r>
              <a:r>
                <a:rPr lang="nl-BE" dirty="0"/>
                <a:t> </a:t>
              </a:r>
              <a:r>
                <a:rPr lang="nl-BE" dirty="0" err="1"/>
                <a:t>and</a:t>
              </a:r>
              <a:r>
                <a:rPr lang="nl-BE" dirty="0"/>
                <a:t> </a:t>
              </a:r>
              <a:r>
                <a:rPr lang="nl-BE" dirty="0" err="1"/>
                <a:t>Lasing</a:t>
              </a:r>
              <a:r>
                <a:rPr lang="nl-BE" dirty="0"/>
                <a:t> in </a:t>
              </a:r>
              <a:r>
                <a:rPr lang="nl-BE" dirty="0" err="1"/>
                <a:t>Colloidal</a:t>
              </a:r>
              <a:r>
                <a:rPr lang="nl-BE" dirty="0"/>
                <a:t> </a:t>
              </a:r>
              <a:r>
                <a:rPr lang="nl-BE" dirty="0" err="1" smtClean="0"/>
                <a:t>Nanoplatelets</a:t>
              </a:r>
              <a:r>
                <a:rPr lang="nl-BE" dirty="0" smtClean="0"/>
                <a:t> (</a:t>
              </a:r>
              <a:r>
                <a:rPr lang="sv-SE" dirty="0" smtClean="0"/>
                <a:t>Hilmi </a:t>
              </a:r>
              <a:r>
                <a:rPr lang="sv-SE" dirty="0"/>
                <a:t>Volkan Demir et. al. </a:t>
              </a:r>
              <a:r>
                <a:rPr lang="nl-BE" b="1" dirty="0"/>
                <a:t>ACS Nano</a:t>
              </a:r>
              <a:r>
                <a:rPr lang="nl-BE" b="1" dirty="0" smtClean="0"/>
                <a:t>, 2014</a:t>
              </a:r>
              <a:r>
                <a:rPr lang="nl-BE" dirty="0"/>
                <a:t>, </a:t>
              </a:r>
              <a:r>
                <a:rPr lang="nl-BE" dirty="0" smtClean="0"/>
                <a:t>8, 7</a:t>
              </a:r>
              <a:r>
                <a:rPr lang="nl-BE" dirty="0"/>
                <a:t>, </a:t>
              </a:r>
              <a:r>
                <a:rPr lang="nl-BE" dirty="0" smtClean="0"/>
                <a:t>6599)</a:t>
              </a:r>
              <a:endParaRPr lang="nl-B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05" y="1732746"/>
              <a:ext cx="43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nl-NL" sz="2000" b="1" dirty="0" smtClean="0">
                  <a:solidFill>
                    <a:srgbClr val="00B050"/>
                  </a:solidFill>
                </a:rPr>
                <a:t>Single or </a:t>
              </a:r>
              <a:r>
                <a:rPr lang="nl-NL" sz="2000" b="1" dirty="0" err="1" smtClean="0">
                  <a:solidFill>
                    <a:srgbClr val="00B050"/>
                  </a:solidFill>
                </a:rPr>
                <a:t>biexciton</a:t>
              </a:r>
              <a:r>
                <a:rPr lang="nl-NL" sz="2000" b="1" dirty="0" smtClean="0">
                  <a:solidFill>
                    <a:srgbClr val="00B050"/>
                  </a:solidFill>
                </a:rPr>
                <a:t> regime</a:t>
              </a:r>
              <a:endParaRPr lang="nl-BE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8508" y="1770846"/>
            <a:ext cx="4357777" cy="1879002"/>
            <a:chOff x="4768508" y="1732746"/>
            <a:chExt cx="4357777" cy="1879002"/>
          </a:xfrm>
        </p:grpSpPr>
        <p:sp>
          <p:nvSpPr>
            <p:cNvPr id="12" name="TextBox 11"/>
            <p:cNvSpPr txBox="1"/>
            <p:nvPr/>
          </p:nvSpPr>
          <p:spPr>
            <a:xfrm>
              <a:off x="4768508" y="2134420"/>
              <a:ext cx="42119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nl-BE" dirty="0" smtClean="0"/>
                <a:t>Carrier </a:t>
              </a:r>
              <a:r>
                <a:rPr lang="nl-BE" dirty="0" err="1"/>
                <a:t>Cooling</a:t>
              </a:r>
              <a:r>
                <a:rPr lang="nl-BE" dirty="0"/>
                <a:t> in </a:t>
              </a:r>
              <a:r>
                <a:rPr lang="nl-BE" dirty="0" err="1"/>
                <a:t>Colloidal</a:t>
              </a:r>
              <a:r>
                <a:rPr lang="nl-BE" dirty="0"/>
                <a:t> Quantum </a:t>
              </a:r>
              <a:r>
                <a:rPr lang="nl-BE" dirty="0" smtClean="0"/>
                <a:t>Wells (</a:t>
              </a:r>
              <a:r>
                <a:rPr lang="nl-BE" dirty="0" err="1" smtClean="0"/>
                <a:t>Dmitri</a:t>
              </a:r>
              <a:r>
                <a:rPr lang="nl-BE" dirty="0" smtClean="0"/>
                <a:t> </a:t>
              </a:r>
              <a:r>
                <a:rPr lang="nl-BE" dirty="0"/>
                <a:t>V. </a:t>
              </a:r>
              <a:r>
                <a:rPr lang="nl-BE" dirty="0" err="1"/>
                <a:t>Talapin</a:t>
              </a:r>
              <a:r>
                <a:rPr lang="nl-BE" dirty="0"/>
                <a:t> et. al. </a:t>
              </a:r>
              <a:r>
                <a:rPr lang="it-IT" b="1" dirty="0"/>
                <a:t>Nano </a:t>
              </a:r>
              <a:r>
                <a:rPr lang="it-IT" b="1" dirty="0" smtClean="0"/>
                <a:t>Letter</a:t>
              </a:r>
              <a:r>
                <a:rPr lang="it-IT" dirty="0" smtClean="0"/>
                <a:t>. 2012, 12</a:t>
              </a:r>
              <a:r>
                <a:rPr lang="it-IT" dirty="0"/>
                <a:t>, </a:t>
              </a:r>
              <a:r>
                <a:rPr lang="it-IT" dirty="0" smtClean="0"/>
                <a:t>6158)</a:t>
              </a:r>
            </a:p>
            <a:p>
              <a:pPr algn="just"/>
              <a:endParaRPr lang="nl-BE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nl-B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8508" y="1732746"/>
              <a:ext cx="43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NL" sz="2000" b="1" dirty="0" err="1" smtClean="0">
                  <a:solidFill>
                    <a:srgbClr val="00B050"/>
                  </a:solidFill>
                </a:rPr>
                <a:t>Multiexciton</a:t>
              </a:r>
              <a:r>
                <a:rPr lang="nl-NL" sz="2000" b="1" dirty="0" smtClean="0">
                  <a:solidFill>
                    <a:srgbClr val="00B050"/>
                  </a:solidFill>
                </a:rPr>
                <a:t> (~ 40 </a:t>
              </a:r>
              <a:r>
                <a:rPr lang="nl-NL" sz="2000" b="1" dirty="0" err="1" smtClean="0">
                  <a:solidFill>
                    <a:srgbClr val="00B050"/>
                  </a:solidFill>
                </a:rPr>
                <a:t>exciton</a:t>
              </a:r>
              <a:r>
                <a:rPr lang="nl-NL" sz="2000" b="1" dirty="0" smtClean="0">
                  <a:solidFill>
                    <a:srgbClr val="00B050"/>
                  </a:solidFill>
                </a:rPr>
                <a:t> per </a:t>
              </a:r>
              <a:r>
                <a:rPr lang="nl-NL" sz="2000" b="1" dirty="0" err="1" smtClean="0">
                  <a:solidFill>
                    <a:srgbClr val="00B050"/>
                  </a:solidFill>
                </a:rPr>
                <a:t>platelet</a:t>
              </a:r>
              <a:r>
                <a:rPr lang="nl-NL" sz="2000" b="1" dirty="0" smtClean="0">
                  <a:solidFill>
                    <a:srgbClr val="00B050"/>
                  </a:solidFill>
                </a:rPr>
                <a:t>) </a:t>
              </a:r>
              <a:endParaRPr lang="nl-BE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9713" y="1378869"/>
            <a:ext cx="5086064" cy="390414"/>
            <a:chOff x="6444208" y="3789040"/>
            <a:chExt cx="3087154" cy="648072"/>
          </a:xfrm>
          <a:solidFill>
            <a:schemeClr val="tx1"/>
          </a:solidFill>
        </p:grpSpPr>
        <p:sp>
          <p:nvSpPr>
            <p:cNvPr id="15" name="Bent-Up Arrow 14"/>
            <p:cNvSpPr/>
            <p:nvPr/>
          </p:nvSpPr>
          <p:spPr>
            <a:xfrm rot="10800000">
              <a:off x="6444208" y="3789040"/>
              <a:ext cx="1584176" cy="648072"/>
            </a:xfrm>
            <a:prstGeom prst="bentUp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ent-Up Arrow 15"/>
            <p:cNvSpPr/>
            <p:nvPr/>
          </p:nvSpPr>
          <p:spPr>
            <a:xfrm rot="10800000" flipH="1">
              <a:off x="8027578" y="3789040"/>
              <a:ext cx="1503784" cy="648072"/>
            </a:xfrm>
            <a:prstGeom prst="bentUp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4571999" y="1234852"/>
            <a:ext cx="1" cy="1424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N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N2015-4/3" id="{42D597D3-7A3E-154E-A7FD-89CC6135A788}" vid="{AF219901-2821-DE49-98D7-75197AEF64B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PCN2015-43</Template>
  <TotalTime>14446</TotalTime>
  <Words>893</Words>
  <Application>Microsoft Office PowerPoint</Application>
  <PresentationFormat>On-screen Show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Mincho</vt:lpstr>
      <vt:lpstr>Arial</vt:lpstr>
      <vt:lpstr>Avenir Heavy</vt:lpstr>
      <vt:lpstr>Calibri</vt:lpstr>
      <vt:lpstr>Cambria Math</vt:lpstr>
      <vt:lpstr>Helvetica Neue</vt:lpstr>
      <vt:lpstr>Helvetica Neue Light</vt:lpstr>
      <vt:lpstr>Helvetica Neue Thin</vt:lpstr>
      <vt:lpstr>Times New Roman</vt:lpstr>
      <vt:lpstr>Wingdings</vt:lpstr>
      <vt:lpstr>PCN2015</vt:lpstr>
      <vt:lpstr>Optical gain in 2D solution processable CdSe nanoplatelets</vt:lpstr>
      <vt:lpstr>Colloidal Quantum Dots</vt:lpstr>
      <vt:lpstr>Energy level Diagram</vt:lpstr>
      <vt:lpstr>CdSe Platelets Synthesis</vt:lpstr>
      <vt:lpstr>Characterization of CdSe Platelets</vt:lpstr>
      <vt:lpstr>Pump-Probe Spectroscopy</vt:lpstr>
      <vt:lpstr>Interaction of light with colloidal QDs</vt:lpstr>
      <vt:lpstr>Motivation</vt:lpstr>
      <vt:lpstr>PowerPoint Presentation</vt:lpstr>
      <vt:lpstr>Transient Absorption Study on 4MLs CdSe Platelets</vt:lpstr>
      <vt:lpstr>Characterization of CdSe Platelets</vt:lpstr>
      <vt:lpstr>Characterization of CdSe Platelets</vt:lpstr>
      <vt:lpstr>Intrinsic absorption and &lt;N&gt; Calculation</vt:lpstr>
      <vt:lpstr>The wavelength dependent gain threshold</vt:lpstr>
      <vt:lpstr>Allowed optical transitions</vt:lpstr>
      <vt:lpstr>Characterization of CdSe Platelets</vt:lpstr>
      <vt:lpstr>Conclusions</vt:lpstr>
      <vt:lpstr>Thank you for your kind attention</vt:lpstr>
      <vt:lpstr>Pump-Probe Spectroscopy</vt:lpstr>
      <vt:lpstr>The wavelength dependent gain threshold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Renu</dc:creator>
  <cp:lastModifiedBy>Renu</cp:lastModifiedBy>
  <cp:revision>78</cp:revision>
  <dcterms:created xsi:type="dcterms:W3CDTF">2015-10-27T10:32:28Z</dcterms:created>
  <dcterms:modified xsi:type="dcterms:W3CDTF">2016-05-18T05:58:30Z</dcterms:modified>
</cp:coreProperties>
</file>