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498" r:id="rId3"/>
    <p:sldId id="516" r:id="rId4"/>
    <p:sldId id="496" r:id="rId5"/>
    <p:sldId id="499" r:id="rId6"/>
    <p:sldId id="497" r:id="rId7"/>
    <p:sldId id="522" r:id="rId8"/>
    <p:sldId id="534" r:id="rId9"/>
    <p:sldId id="509" r:id="rId10"/>
    <p:sldId id="500" r:id="rId11"/>
    <p:sldId id="501" r:id="rId12"/>
    <p:sldId id="514" r:id="rId13"/>
    <p:sldId id="515" r:id="rId14"/>
    <p:sldId id="504" r:id="rId15"/>
    <p:sldId id="519" r:id="rId16"/>
    <p:sldId id="520" r:id="rId17"/>
    <p:sldId id="517" r:id="rId18"/>
    <p:sldId id="524" r:id="rId19"/>
    <p:sldId id="535" r:id="rId20"/>
    <p:sldId id="536" r:id="rId21"/>
    <p:sldId id="528" r:id="rId22"/>
    <p:sldId id="529" r:id="rId23"/>
    <p:sldId id="530" r:id="rId24"/>
    <p:sldId id="532" r:id="rId25"/>
    <p:sldId id="518" r:id="rId26"/>
    <p:sldId id="533" r:id="rId27"/>
    <p:sldId id="397" r:id="rId28"/>
    <p:sldId id="511" r:id="rId29"/>
  </p:sldIdLst>
  <p:sldSz cx="9144000" cy="6858000" type="screen4x3"/>
  <p:notesSz cx="6669088" cy="992663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6600"/>
    <a:srgbClr val="CC9B00"/>
    <a:srgbClr val="008000"/>
    <a:srgbClr val="B2B2B2"/>
    <a:srgbClr val="969696"/>
    <a:srgbClr val="EEB500"/>
    <a:srgbClr val="CC00FF"/>
    <a:srgbClr val="000C00"/>
    <a:srgbClr val="001E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Geen stijl, tabel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Stijl, thema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23" autoAdjust="0"/>
    <p:restoredTop sz="93289" autoAdjust="0"/>
  </p:normalViewPr>
  <p:slideViewPr>
    <p:cSldViewPr>
      <p:cViewPr varScale="1">
        <p:scale>
          <a:sx n="69" d="100"/>
          <a:sy n="69" d="100"/>
        </p:scale>
        <p:origin x="-94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889250" cy="496888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778251" y="0"/>
            <a:ext cx="2889250" cy="496888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6BB76764-068E-4EF0-9C04-B84AC7F9D008}" type="datetimeFigureOut">
              <a:rPr lang="en-US" smtClean="0"/>
              <a:pPr/>
              <a:t>5/18/2016</a:t>
            </a:fld>
            <a:endParaRPr lang="en-US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1" y="9428164"/>
            <a:ext cx="2889250" cy="496887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778251" y="9428164"/>
            <a:ext cx="2889250" cy="496887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90F94FB7-4C34-4A6B-9EB5-8065C178AC6A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89938" cy="496332"/>
          </a:xfrm>
          <a:prstGeom prst="rect">
            <a:avLst/>
          </a:prstGeom>
        </p:spPr>
        <p:txBody>
          <a:bodyPr vert="horz" lIns="91416" tIns="45708" rIns="91416" bIns="4570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777608" y="1"/>
            <a:ext cx="2889938" cy="496332"/>
          </a:xfrm>
          <a:prstGeom prst="rect">
            <a:avLst/>
          </a:prstGeom>
        </p:spPr>
        <p:txBody>
          <a:bodyPr vert="horz" lIns="91416" tIns="45708" rIns="91416" bIns="45708" rtlCol="0"/>
          <a:lstStyle>
            <a:lvl1pPr algn="r">
              <a:defRPr sz="1200"/>
            </a:lvl1pPr>
          </a:lstStyle>
          <a:p>
            <a:fld id="{08C36FE7-4651-4A21-A194-D09D37F77C9F}" type="datetimeFigureOut">
              <a:rPr lang="en-US" smtClean="0"/>
              <a:pPr/>
              <a:t>5/18/2016</a:t>
            </a:fld>
            <a:endParaRPr lang="en-US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6" tIns="45708" rIns="91416" bIns="45708" rtlCol="0" anchor="ctr"/>
          <a:lstStyle/>
          <a:p>
            <a:endParaRPr lang="en-US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66909" y="4715155"/>
            <a:ext cx="5335270" cy="4466987"/>
          </a:xfrm>
          <a:prstGeom prst="rect">
            <a:avLst/>
          </a:prstGeom>
        </p:spPr>
        <p:txBody>
          <a:bodyPr vert="horz" lIns="91416" tIns="45708" rIns="91416" bIns="45708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889938" cy="496332"/>
          </a:xfrm>
          <a:prstGeom prst="rect">
            <a:avLst/>
          </a:prstGeom>
        </p:spPr>
        <p:txBody>
          <a:bodyPr vert="horz" lIns="91416" tIns="45708" rIns="91416" bIns="4570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777608" y="9428585"/>
            <a:ext cx="2889938" cy="496332"/>
          </a:xfrm>
          <a:prstGeom prst="rect">
            <a:avLst/>
          </a:prstGeom>
        </p:spPr>
        <p:txBody>
          <a:bodyPr vert="horz" lIns="91416" tIns="45708" rIns="91416" bIns="45708" rtlCol="0" anchor="b"/>
          <a:lstStyle>
            <a:lvl1pPr algn="r">
              <a:defRPr sz="1200"/>
            </a:lvl1pPr>
          </a:lstStyle>
          <a:p>
            <a:fld id="{9D27B3F5-703E-41C7-9AEE-8CB623710061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BPS – General Scientific Meeting 2016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Geert.Rampelberg@UGent.be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BPS – General Scientific Meeting 2016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Geert.Rampelberg@UGent.be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BPS – General Scientific Meeting 2016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Geert.Rampelberg@UGent.be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800708"/>
            <a:ext cx="8229600" cy="5508612"/>
          </a:xfrm>
        </p:spPr>
        <p:txBody>
          <a:bodyPr>
            <a:normAutofit/>
          </a:bodyPr>
          <a:lstStyle>
            <a:lvl1pPr>
              <a:buClr>
                <a:schemeClr val="tx2">
                  <a:lumMod val="75000"/>
                </a:schemeClr>
              </a:buClr>
              <a:defRPr sz="2400"/>
            </a:lvl1pPr>
            <a:lvl2pPr>
              <a:buClr>
                <a:schemeClr val="tx2">
                  <a:lumMod val="75000"/>
                </a:schemeClr>
              </a:buClr>
              <a:defRPr sz="2000"/>
            </a:lvl2pPr>
            <a:lvl3pPr>
              <a:buClr>
                <a:schemeClr val="tx2">
                  <a:lumMod val="75000"/>
                </a:schemeClr>
              </a:buClr>
              <a:defRPr sz="1800"/>
            </a:lvl3pPr>
            <a:lvl4pPr>
              <a:buClr>
                <a:schemeClr val="tx2">
                  <a:lumMod val="75000"/>
                </a:schemeClr>
              </a:buClr>
              <a:defRPr sz="1600"/>
            </a:lvl4pPr>
            <a:lvl5pPr>
              <a:buClr>
                <a:schemeClr val="tx2">
                  <a:lumMod val="75000"/>
                </a:schemeClr>
              </a:buClr>
              <a:defRPr sz="1600"/>
            </a:lvl5pPr>
          </a:lstStyle>
          <a:p>
            <a:pPr lvl="0"/>
            <a:r>
              <a:rPr lang="nl-NL" dirty="0" smtClean="0"/>
              <a:t>Klik om de opmaakprofielen van de modeltekst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>
          <a:xfrm>
            <a:off x="457200" y="6453336"/>
            <a:ext cx="3600000" cy="360040"/>
          </a:xfrm>
        </p:spPr>
        <p:txBody>
          <a:bodyPr/>
          <a:lstStyle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BPS – General Scientific Meeting 2016</a:t>
            </a:r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1"/>
          </p:nvPr>
        </p:nvSpPr>
        <p:spPr>
          <a:xfrm>
            <a:off x="7848364" y="6448251"/>
            <a:ext cx="838436" cy="365125"/>
          </a:xfrm>
        </p:spPr>
        <p:txBody>
          <a:bodyPr/>
          <a:lstStyle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2"/>
          </p:nvPr>
        </p:nvSpPr>
        <p:spPr>
          <a:xfrm>
            <a:off x="4536316" y="6453336"/>
            <a:ext cx="2880000" cy="360040"/>
          </a:xfrm>
        </p:spPr>
        <p:txBody>
          <a:bodyPr/>
          <a:lstStyle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nl-NL" smtClean="0"/>
              <a:t>Geert.Rampelberg@UGent.be</a:t>
            </a:r>
            <a:endParaRPr lang="nl-NL" dirty="0"/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>
          <a:xfrm>
            <a:off x="457200" y="80628"/>
            <a:ext cx="8229600" cy="576064"/>
          </a:xfrm>
        </p:spPr>
        <p:txBody>
          <a:bodyPr>
            <a:noAutofit/>
          </a:bodyPr>
          <a:lstStyle>
            <a:lvl1pPr>
              <a:defRPr sz="32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en-US" dirty="0"/>
          </a:p>
        </p:txBody>
      </p:sp>
      <p:cxnSp>
        <p:nvCxnSpPr>
          <p:cNvPr id="13" name="Rechte verbindingslijn 12"/>
          <p:cNvCxnSpPr/>
          <p:nvPr userDrawn="1"/>
        </p:nvCxnSpPr>
        <p:spPr>
          <a:xfrm>
            <a:off x="428596" y="728700"/>
            <a:ext cx="8286808" cy="1588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13"/>
          <p:cNvCxnSpPr/>
          <p:nvPr userDrawn="1"/>
        </p:nvCxnSpPr>
        <p:spPr>
          <a:xfrm>
            <a:off x="428596" y="6381328"/>
            <a:ext cx="8286808" cy="1588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4834880" cy="365125"/>
          </a:xfrm>
        </p:spPr>
        <p:txBody>
          <a:bodyPr/>
          <a:lstStyle/>
          <a:p>
            <a:r>
              <a:rPr lang="en-US" smtClean="0"/>
              <a:t>BPS – General Scientific Meeting 2016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5400092" y="6356350"/>
            <a:ext cx="2628292" cy="365125"/>
          </a:xfrm>
        </p:spPr>
        <p:txBody>
          <a:bodyPr/>
          <a:lstStyle/>
          <a:p>
            <a:r>
              <a:rPr lang="nl-NL" smtClean="0"/>
              <a:t>Geert.Rampelberg@UGent.be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100392" y="6356350"/>
            <a:ext cx="586408" cy="365125"/>
          </a:xfrm>
        </p:spPr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BPS – General Scientific Meeting 2016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Geert.Rampelberg@UGent.be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BPS – General Scientific Meeting 2016</a:t>
            </a:r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Geert.Rampelberg@UGent.be</a:t>
            </a:r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BPS – General Scientific Meeting 2016</a:t>
            </a:r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Geert.Rampelberg@UGent.be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BPS – General Scientific Meeting 2016</a:t>
            </a:r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Geert.Rampelberg@UGent.be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BPS – General Scientific Meeting 2016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Geert.Rampelberg@UGent.be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BPS – General Scientific Meeting 2016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Geert.Rampelberg@UGent.be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BPS – General Scientific Meeting 2016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 smtClean="0"/>
              <a:t>Geert.Rampelberg@UGent.be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3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sm.com/images/stories/products/himg_ci79.jpg" TargetMode="Externa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560" y="1124744"/>
            <a:ext cx="7772400" cy="1944216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Thermal and Plasma-Enhanced</a:t>
            </a:r>
            <a:b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Atomic Layer Deposition</a:t>
            </a:r>
            <a:b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on Powders and Particles</a:t>
            </a:r>
            <a:endParaRPr lang="en-US" b="1" baseline="-25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755576" y="4077072"/>
            <a:ext cx="7704856" cy="1656184"/>
          </a:xfrm>
        </p:spPr>
        <p:txBody>
          <a:bodyPr>
            <a:noAutofit/>
          </a:bodyPr>
          <a:lstStyle/>
          <a:p>
            <a:pPr>
              <a:lnSpc>
                <a:spcPts val="2000"/>
              </a:lnSpc>
            </a:pPr>
            <a:r>
              <a:rPr lang="en-US" sz="1800" u="sng" dirty="0" smtClean="0">
                <a:solidFill>
                  <a:schemeClr val="accent1">
                    <a:lumMod val="75000"/>
                  </a:schemeClr>
                </a:solidFill>
              </a:rPr>
              <a:t>Geert Rampelberg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, Véronique Cremers, Delphine Longrie, Davy Deduytsche, Johan Haemers, Christophe Detavernier</a:t>
            </a:r>
          </a:p>
          <a:p>
            <a:pPr>
              <a:lnSpc>
                <a:spcPts val="2000"/>
              </a:lnSpc>
            </a:pPr>
            <a:endParaRPr lang="en-US" sz="1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ts val="2000"/>
              </a:lnSpc>
            </a:pP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Belgian Physical Society</a:t>
            </a:r>
          </a:p>
          <a:p>
            <a:pPr>
              <a:lnSpc>
                <a:spcPts val="2000"/>
              </a:lnSpc>
            </a:pP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General Scientific Meeting 2016</a:t>
            </a:r>
          </a:p>
        </p:txBody>
      </p:sp>
      <p:pic>
        <p:nvPicPr>
          <p:cNvPr id="6" name="Picture 8" descr="WE.eps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737" r="54830"/>
          <a:stretch/>
        </p:blipFill>
        <p:spPr>
          <a:xfrm>
            <a:off x="66838" y="77235"/>
            <a:ext cx="1928823" cy="759477"/>
          </a:xfrm>
          <a:prstGeom prst="rect">
            <a:avLst/>
          </a:prstGeom>
        </p:spPr>
      </p:pic>
      <p:pic>
        <p:nvPicPr>
          <p:cNvPr id="7" name="Picture 9" descr="WE.eps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6695"/>
          <a:stretch/>
        </p:blipFill>
        <p:spPr>
          <a:xfrm>
            <a:off x="5580112" y="80713"/>
            <a:ext cx="3477184" cy="755999"/>
          </a:xfrm>
          <a:prstGeom prst="rect">
            <a:avLst/>
          </a:prstGeom>
        </p:spPr>
      </p:pic>
      <p:sp>
        <p:nvSpPr>
          <p:cNvPr id="8" name="Title 4"/>
          <p:cNvSpPr txBox="1">
            <a:spLocks/>
          </p:cNvSpPr>
          <p:nvPr/>
        </p:nvSpPr>
        <p:spPr>
          <a:xfrm>
            <a:off x="0" y="6021288"/>
            <a:ext cx="9144000" cy="4292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j-ea"/>
                <a:cs typeface="+mj-cs"/>
              </a:rPr>
              <a:t>CoCooN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0" y="6366520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2"/>
                </a:solidFill>
                <a:cs typeface="Arial"/>
              </a:rPr>
              <a:t>Conformal Coating of </a:t>
            </a:r>
            <a:r>
              <a:rPr lang="en-US" sz="1200" dirty="0" err="1" smtClean="0">
                <a:solidFill>
                  <a:schemeClr val="tx2"/>
                </a:solidFill>
                <a:cs typeface="Arial"/>
              </a:rPr>
              <a:t>Nanomaterials</a:t>
            </a:r>
            <a:endParaRPr lang="en-US" sz="1200" dirty="0">
              <a:solidFill>
                <a:schemeClr val="tx2"/>
              </a:solidFill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BPS – General Scientific Meeting 2016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10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smtClean="0"/>
              <a:t>Geert.Rampelberg@UGent.be</a:t>
            </a:r>
            <a:endParaRPr lang="nl-NL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baseline="-25000" dirty="0" smtClean="0"/>
              <a:t>3</a:t>
            </a:r>
            <a:r>
              <a:rPr lang="en-US" dirty="0" smtClean="0"/>
              <a:t> coated paper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1004440"/>
            <a:ext cx="2592288" cy="256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1028775"/>
            <a:ext cx="2592287" cy="2544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16014" y="3652862"/>
            <a:ext cx="2608114" cy="2536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3662387"/>
            <a:ext cx="2602384" cy="2530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395536" y="1658124"/>
            <a:ext cx="2520280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smtClean="0">
                <a:latin typeface="Verdana" pitchFamily="34" charset="0"/>
              </a:rPr>
              <a:t>ALD coated tissue paper</a:t>
            </a:r>
          </a:p>
          <a:p>
            <a:pPr>
              <a:spcBef>
                <a:spcPct val="50000"/>
              </a:spcBef>
            </a:pPr>
            <a:r>
              <a:rPr lang="en-US" smtClean="0"/>
              <a:t>Thermal ALD, TMA + H</a:t>
            </a:r>
            <a:r>
              <a:rPr lang="en-US" baseline="-25000" smtClean="0"/>
              <a:t>2</a:t>
            </a:r>
            <a:r>
              <a:rPr lang="en-US" smtClean="0"/>
              <a:t>O, 50°C, 200 cycles.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BPS – General Scientific Meeting 2016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11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smtClean="0"/>
              <a:t>Geert.Rampelberg@UGent.be</a:t>
            </a:r>
            <a:endParaRPr lang="nl-NL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baseline="-25000" dirty="0" smtClean="0"/>
              <a:t>3</a:t>
            </a:r>
            <a:r>
              <a:rPr lang="en-US" dirty="0" smtClean="0"/>
              <a:t> coated paper</a:t>
            </a:r>
            <a:endParaRPr lang="en-US" dirty="0"/>
          </a:p>
        </p:txBody>
      </p:sp>
      <p:pic>
        <p:nvPicPr>
          <p:cNvPr id="7" name="Picture 2" descr="IMG_8527"/>
          <p:cNvPicPr>
            <a:picLocks noChangeAspect="1" noChangeArrowheads="1"/>
          </p:cNvPicPr>
          <p:nvPr/>
        </p:nvPicPr>
        <p:blipFill>
          <a:blip r:embed="rId2" cstate="print"/>
          <a:srcRect l="36128" t="21872" r="28453" b="34977"/>
          <a:stretch>
            <a:fillRect/>
          </a:stretch>
        </p:blipFill>
        <p:spPr bwMode="auto">
          <a:xfrm>
            <a:off x="886070" y="1052736"/>
            <a:ext cx="3072000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827584" y="4056454"/>
            <a:ext cx="3960440" cy="1892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mtClean="0"/>
              <a:t>After combustion of the cellulose template: hollow structure, consisting of freestanding 20nm Al</a:t>
            </a:r>
            <a:r>
              <a:rPr lang="en-US" baseline="-25000" smtClean="0"/>
              <a:t>2</a:t>
            </a:r>
            <a:r>
              <a:rPr lang="en-US" smtClean="0"/>
              <a:t>O</a:t>
            </a:r>
            <a:r>
              <a:rPr lang="en-US" baseline="-25000" smtClean="0"/>
              <a:t>3</a:t>
            </a:r>
            <a:r>
              <a:rPr lang="en-US" smtClean="0"/>
              <a:t> ALD film.</a:t>
            </a:r>
          </a:p>
          <a:p>
            <a:pPr>
              <a:spcBef>
                <a:spcPct val="50000"/>
              </a:spcBef>
            </a:pPr>
            <a:r>
              <a:rPr lang="en-US" smtClean="0"/>
              <a:t>Direct, macroscopic illustration of the conformality of ALD, and of its potential for coating porous and fibrous materials.</a:t>
            </a:r>
            <a:endParaRPr lang="en-US"/>
          </a:p>
        </p:txBody>
      </p:sp>
      <p:pic>
        <p:nvPicPr>
          <p:cNvPr id="9" name="Picture 4" descr="Tissue 1_009"/>
          <p:cNvPicPr>
            <a:picLocks noChangeAspect="1" noChangeArrowheads="1"/>
          </p:cNvPicPr>
          <p:nvPr/>
        </p:nvPicPr>
        <p:blipFill>
          <a:blip r:embed="rId3" cstate="print"/>
          <a:srcRect t="15485"/>
          <a:stretch>
            <a:fillRect/>
          </a:stretch>
        </p:blipFill>
        <p:spPr bwMode="auto">
          <a:xfrm>
            <a:off x="5424834" y="3626808"/>
            <a:ext cx="3245991" cy="2526166"/>
          </a:xfrm>
          <a:prstGeom prst="rect">
            <a:avLst/>
          </a:prstGeom>
          <a:noFill/>
        </p:spPr>
      </p:pic>
      <p:pic>
        <p:nvPicPr>
          <p:cNvPr id="10" name="Picture 5" descr="Tissue 1_008"/>
          <p:cNvPicPr>
            <a:picLocks noChangeAspect="1" noChangeArrowheads="1"/>
          </p:cNvPicPr>
          <p:nvPr/>
        </p:nvPicPr>
        <p:blipFill>
          <a:blip r:embed="rId4" cstate="print"/>
          <a:srcRect t="15485"/>
          <a:stretch>
            <a:fillRect/>
          </a:stretch>
        </p:blipFill>
        <p:spPr bwMode="auto">
          <a:xfrm>
            <a:off x="5430465" y="1052736"/>
            <a:ext cx="3245991" cy="25261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BPS – General Scientific Meeting 2016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smtClean="0"/>
              <a:t>Geert.Rampelberg@UGent.be</a:t>
            </a:r>
            <a:endParaRPr lang="nl-NL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ALD – a coating technique for the nano era</a:t>
            </a:r>
            <a:endParaRPr lang="en-US" dirty="0"/>
          </a:p>
        </p:txBody>
      </p:sp>
      <p:sp>
        <p:nvSpPr>
          <p:cNvPr id="8" name="Tekstvak 3"/>
          <p:cNvSpPr txBox="1">
            <a:spLocks noChangeArrowheads="1"/>
          </p:cNvSpPr>
          <p:nvPr/>
        </p:nvSpPr>
        <p:spPr bwMode="auto">
          <a:xfrm>
            <a:off x="1231900" y="5472968"/>
            <a:ext cx="68230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FF5C00"/>
              </a:buClr>
              <a:buChar char="•"/>
              <a:defRPr sz="25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rgbClr val="3E647E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rgbClr val="3E647E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rgbClr val="3E647E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rgbClr val="3E647E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3E647E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3E647E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3E647E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3E647E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800" dirty="0" smtClean="0">
                <a:solidFill>
                  <a:srgbClr val="000000"/>
                </a:solidFill>
                <a:cs typeface="Arial" charset="0"/>
              </a:rPr>
              <a:t>TiO</a:t>
            </a:r>
            <a:r>
              <a:rPr lang="en-US" altLang="en-US" sz="1800" baseline="-25000" dirty="0" smtClean="0">
                <a:solidFill>
                  <a:srgbClr val="000000"/>
                </a:solidFill>
                <a:cs typeface="Arial" charset="0"/>
              </a:rPr>
              <a:t>2</a:t>
            </a:r>
            <a:r>
              <a:rPr lang="en-US" altLang="en-US" sz="1800" dirty="0" smtClean="0">
                <a:solidFill>
                  <a:srgbClr val="000000"/>
                </a:solidFill>
                <a:cs typeface="Arial" charset="0"/>
              </a:rPr>
              <a:t>/V</a:t>
            </a:r>
            <a:r>
              <a:rPr lang="en-US" altLang="en-US" sz="1800" baseline="-25000" dirty="0" smtClean="0">
                <a:solidFill>
                  <a:srgbClr val="000000"/>
                </a:solidFill>
                <a:cs typeface="Arial" charset="0"/>
              </a:rPr>
              <a:t>2</a:t>
            </a:r>
            <a:r>
              <a:rPr lang="en-US" altLang="en-US" sz="1800" dirty="0" smtClean="0">
                <a:solidFill>
                  <a:srgbClr val="000000"/>
                </a:solidFill>
                <a:cs typeface="Arial" charset="0"/>
              </a:rPr>
              <a:t>O</a:t>
            </a:r>
            <a:r>
              <a:rPr lang="en-US" altLang="en-US" sz="1800" baseline="-25000" dirty="0" smtClean="0">
                <a:solidFill>
                  <a:srgbClr val="000000"/>
                </a:solidFill>
                <a:cs typeface="Arial" charset="0"/>
              </a:rPr>
              <a:t>5</a:t>
            </a:r>
            <a:r>
              <a:rPr lang="en-US" altLang="en-US" sz="1800" dirty="0" smtClean="0">
                <a:solidFill>
                  <a:srgbClr val="000000"/>
                </a:solidFill>
                <a:cs typeface="Arial" charset="0"/>
              </a:rPr>
              <a:t>/TiO</a:t>
            </a:r>
            <a:r>
              <a:rPr lang="en-US" altLang="en-US" sz="1800" baseline="-25000" dirty="0" smtClean="0">
                <a:solidFill>
                  <a:srgbClr val="000000"/>
                </a:solidFill>
                <a:cs typeface="Arial" charset="0"/>
              </a:rPr>
              <a:t>2</a:t>
            </a:r>
            <a:r>
              <a:rPr lang="en-US" altLang="en-US" sz="1800" dirty="0" smtClean="0">
                <a:solidFill>
                  <a:srgbClr val="000000"/>
                </a:solidFill>
                <a:cs typeface="Arial" charset="0"/>
              </a:rPr>
              <a:t> multilayer coating of a carbon </a:t>
            </a:r>
            <a:r>
              <a:rPr lang="en-US" altLang="en-US" sz="1800" dirty="0" err="1" smtClean="0">
                <a:solidFill>
                  <a:srgbClr val="000000"/>
                </a:solidFill>
                <a:cs typeface="Arial" charset="0"/>
              </a:rPr>
              <a:t>nanotube</a:t>
            </a:r>
            <a:endParaRPr lang="en-US" altLang="en-US" sz="1800" dirty="0" smtClean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7" name="Picture 2" descr="C:\Data\UGent\CD-CNT\Presentations\CD-CNT-20\new\New Visuals\Corel\Overal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6450" y="1304764"/>
            <a:ext cx="7673975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kstvak 8"/>
          <p:cNvSpPr txBox="1"/>
          <p:nvPr/>
        </p:nvSpPr>
        <p:spPr>
          <a:xfrm>
            <a:off x="1943708" y="1880158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rgbClr val="7030A0"/>
                </a:solidFill>
              </a:rPr>
              <a:t>CNT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1619672" y="2318593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accent2"/>
                </a:solidFill>
              </a:rPr>
              <a:t>V</a:t>
            </a:r>
            <a:r>
              <a:rPr lang="en-US" sz="2400" b="1" baseline="-25000" dirty="0" smtClean="0">
                <a:solidFill>
                  <a:schemeClr val="accent2"/>
                </a:solidFill>
              </a:rPr>
              <a:t>2</a:t>
            </a:r>
            <a:r>
              <a:rPr lang="en-US" sz="2400" b="1" dirty="0" smtClean="0">
                <a:solidFill>
                  <a:schemeClr val="accent2"/>
                </a:solidFill>
              </a:rPr>
              <a:t>O</a:t>
            </a:r>
            <a:r>
              <a:rPr lang="en-US" sz="2400" b="1" baseline="-25000" dirty="0" smtClean="0">
                <a:solidFill>
                  <a:schemeClr val="accent2"/>
                </a:solidFill>
              </a:rPr>
              <a:t>5</a:t>
            </a:r>
            <a:endParaRPr lang="en-US" sz="2400" b="1" baseline="-25000" dirty="0">
              <a:solidFill>
                <a:schemeClr val="accent2"/>
              </a:solidFill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1151620" y="2744254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rgbClr val="92D050"/>
                </a:solidFill>
              </a:rPr>
              <a:t>TiO</a:t>
            </a:r>
            <a:r>
              <a:rPr lang="en-US" sz="2400" b="1" baseline="-25000" dirty="0" smtClean="0">
                <a:solidFill>
                  <a:srgbClr val="92D050"/>
                </a:solidFill>
              </a:rPr>
              <a:t>2</a:t>
            </a:r>
            <a:endParaRPr lang="en-US" sz="2400" b="1" baseline="-25000" dirty="0">
              <a:solidFill>
                <a:srgbClr val="92D050"/>
              </a:solidFill>
            </a:endParaRPr>
          </a:p>
        </p:txBody>
      </p:sp>
      <p:cxnSp>
        <p:nvCxnSpPr>
          <p:cNvPr id="13" name="Rechte verbindingslijn met pijl 12"/>
          <p:cNvCxnSpPr/>
          <p:nvPr/>
        </p:nvCxnSpPr>
        <p:spPr>
          <a:xfrm>
            <a:off x="2843808" y="2312206"/>
            <a:ext cx="504056" cy="612068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met pijl 13"/>
          <p:cNvCxnSpPr/>
          <p:nvPr/>
        </p:nvCxnSpPr>
        <p:spPr>
          <a:xfrm>
            <a:off x="2447764" y="2780258"/>
            <a:ext cx="324036" cy="396044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met pijl 15"/>
          <p:cNvCxnSpPr/>
          <p:nvPr/>
        </p:nvCxnSpPr>
        <p:spPr>
          <a:xfrm>
            <a:off x="1979712" y="3212306"/>
            <a:ext cx="180020" cy="396714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kstvak 18"/>
          <p:cNvSpPr txBox="1"/>
          <p:nvPr/>
        </p:nvSpPr>
        <p:spPr>
          <a:xfrm>
            <a:off x="395536" y="6006770"/>
            <a:ext cx="52925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TEM imaging by EMAT (UA)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20" name="Rechte verbindingslijn met pijl 19"/>
          <p:cNvCxnSpPr/>
          <p:nvPr/>
        </p:nvCxnSpPr>
        <p:spPr>
          <a:xfrm>
            <a:off x="2195736" y="3140968"/>
            <a:ext cx="504056" cy="396044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Atomic layer deposition</a:t>
            </a:r>
          </a:p>
          <a:p>
            <a:endParaRPr lang="en-US" dirty="0" smtClean="0"/>
          </a:p>
          <a:p>
            <a:r>
              <a:rPr lang="en-US" b="1" dirty="0" smtClean="0"/>
              <a:t>Industrial applications</a:t>
            </a:r>
          </a:p>
          <a:p>
            <a:pPr lvl="1"/>
            <a:r>
              <a:rPr lang="en-US" b="1" dirty="0" smtClean="0"/>
              <a:t>Microelectronics</a:t>
            </a:r>
          </a:p>
          <a:p>
            <a:pPr lvl="1"/>
            <a:r>
              <a:rPr lang="en-US" b="1" dirty="0" smtClean="0"/>
              <a:t>Solar energy</a:t>
            </a:r>
          </a:p>
          <a:p>
            <a:pPr lvl="1"/>
            <a:r>
              <a:rPr lang="en-US" b="1" dirty="0" smtClean="0"/>
              <a:t>Flexible electronics</a:t>
            </a:r>
          </a:p>
          <a:p>
            <a:endParaRPr lang="en-US" dirty="0" smtClean="0"/>
          </a:p>
          <a:p>
            <a:r>
              <a:rPr lang="en-US" dirty="0" smtClean="0"/>
              <a:t>ALD on powders and particles</a:t>
            </a:r>
          </a:p>
          <a:p>
            <a:endParaRPr lang="en-US" dirty="0" smtClean="0"/>
          </a:p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BPS – General Scientific Meeting 2016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smtClean="0"/>
              <a:t>Geert.Rampelberg@UGent.be</a:t>
            </a:r>
            <a:endParaRPr lang="nl-NL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23CD04-7565-4857-82BC-771D56ECD6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4" descr="http://3.bp.blogspot.com/-gO1p8Ksjxtc/TcFyQrFqyzI/AAAAAAAAAHw/LMddX6mC78M/s320/Intel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08313" y="3568861"/>
            <a:ext cx="2527300" cy="248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http://3.bp.blogspot.com/-VFlvC9hwtgo/Tos-ksDKZ2I/AAAAAAAAAJw/2IrdwhW03OY/s1600/Panasonic_32_brande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7550" y="2455863"/>
            <a:ext cx="3273425" cy="378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hthoek 7"/>
          <p:cNvSpPr>
            <a:spLocks noChangeArrowheads="1"/>
          </p:cNvSpPr>
          <p:nvPr/>
        </p:nvSpPr>
        <p:spPr bwMode="auto">
          <a:xfrm>
            <a:off x="5724525" y="5559425"/>
            <a:ext cx="70643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spcBef>
                <a:spcPct val="20000"/>
              </a:spcBef>
              <a:buClr>
                <a:srgbClr val="FF5C00"/>
              </a:buClr>
              <a:buChar char="•"/>
              <a:defRPr sz="25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defRPr>
                <a:solidFill>
                  <a:srgbClr val="3E647E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defRPr>
                <a:solidFill>
                  <a:srgbClr val="3E647E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defRPr sz="1400">
                <a:solidFill>
                  <a:srgbClr val="3E647E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defRPr sz="1400">
                <a:solidFill>
                  <a:srgbClr val="3E647E"/>
                </a:solidFill>
                <a:latin typeface="Verdana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3E647E"/>
                </a:solidFill>
                <a:latin typeface="Verdana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3E647E"/>
                </a:solidFill>
                <a:latin typeface="Verdana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3E647E"/>
                </a:solidFill>
                <a:latin typeface="Verdana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3E647E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nl-BE" altLang="en-US" sz="1000" smtClean="0">
                <a:solidFill>
                  <a:srgbClr val="002060"/>
                </a:solidFill>
                <a:cs typeface="Arial" charset="0"/>
              </a:rPr>
              <a:t>Panasonic</a:t>
            </a:r>
            <a:endParaRPr lang="en-GB" altLang="en-US" sz="180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1" name="Rechthoek 8"/>
          <p:cNvSpPr>
            <a:spLocks noChangeArrowheads="1"/>
          </p:cNvSpPr>
          <p:nvPr/>
        </p:nvSpPr>
        <p:spPr bwMode="auto">
          <a:xfrm>
            <a:off x="2987675" y="3104964"/>
            <a:ext cx="20415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spcBef>
                <a:spcPct val="20000"/>
              </a:spcBef>
              <a:buClr>
                <a:srgbClr val="FF5C00"/>
              </a:buClr>
              <a:buChar char="•"/>
              <a:defRPr sz="25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defRPr>
                <a:solidFill>
                  <a:srgbClr val="3E647E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defRPr>
                <a:solidFill>
                  <a:srgbClr val="3E647E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defRPr sz="1400">
                <a:solidFill>
                  <a:srgbClr val="3E647E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defRPr sz="1400">
                <a:solidFill>
                  <a:srgbClr val="3E647E"/>
                </a:solidFill>
                <a:latin typeface="Verdana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3E647E"/>
                </a:solidFill>
                <a:latin typeface="Verdana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3E647E"/>
                </a:solidFill>
                <a:latin typeface="Verdana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3E647E"/>
                </a:solidFill>
                <a:latin typeface="Verdana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3E647E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000" i="1" dirty="0" smtClean="0">
                <a:solidFill>
                  <a:srgbClr val="002060"/>
                </a:solidFill>
                <a:cs typeface="Arial" charset="0"/>
              </a:rPr>
              <a:t>JACS </a:t>
            </a:r>
            <a:r>
              <a:rPr lang="en-US" altLang="en-US" sz="1000" b="1" dirty="0" smtClean="0">
                <a:solidFill>
                  <a:srgbClr val="002060"/>
                </a:solidFill>
                <a:cs typeface="Arial" charset="0"/>
              </a:rPr>
              <a:t>2008</a:t>
            </a:r>
            <a:r>
              <a:rPr lang="en-US" altLang="en-US" sz="1000" dirty="0" smtClean="0">
                <a:solidFill>
                  <a:srgbClr val="002060"/>
                </a:solidFill>
                <a:cs typeface="Arial" charset="0"/>
              </a:rPr>
              <a:t>, </a:t>
            </a:r>
            <a:r>
              <a:rPr lang="en-US" altLang="en-US" sz="1000" i="1" dirty="0" smtClean="0">
                <a:solidFill>
                  <a:srgbClr val="002060"/>
                </a:solidFill>
                <a:cs typeface="Arial" charset="0"/>
              </a:rPr>
              <a:t>131</a:t>
            </a:r>
            <a:r>
              <a:rPr lang="en-US" altLang="en-US" sz="1000" dirty="0" smtClean="0">
                <a:solidFill>
                  <a:srgbClr val="002060"/>
                </a:solidFill>
                <a:cs typeface="Arial" charset="0"/>
              </a:rPr>
              <a:t> (10), 3478</a:t>
            </a:r>
            <a:endParaRPr lang="en-GB" altLang="en-US" sz="1800" dirty="0" smtClean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2" name="Picture 6" descr="http://pubs.acs.org/JACSbeta/challenge/images/challenge33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113" y="1179674"/>
            <a:ext cx="2520950" cy="189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 descr="https://encrypted-tbn0.gstatic.com/images?q=tbn:ANd9GcSsH3uQ9tWuvFwur-FumkRO00yf_gsM9FtFyaElidE2JLYV2NaKl7xgilew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89788" y="699529"/>
            <a:ext cx="1954212" cy="175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" descr="image1">
            <a:hlinkClick r:id="rId6" tooltip="ASM Products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0837" y="944724"/>
            <a:ext cx="2620963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ijdelijke aanduiding voor datum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BPS – General Scientific Meeting 2016</a:t>
            </a:r>
            <a:endParaRPr lang="nl-NL" dirty="0"/>
          </a:p>
        </p:txBody>
      </p:sp>
      <p:sp>
        <p:nvSpPr>
          <p:cNvPr id="16" name="Tijdelijke aanduiding voor voettekst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smtClean="0"/>
              <a:t>Geert.Rampelberg@UGent.be</a:t>
            </a:r>
            <a:endParaRPr lang="nl-NL" dirty="0"/>
          </a:p>
        </p:txBody>
      </p:sp>
      <p:sp>
        <p:nvSpPr>
          <p:cNvPr id="17" name="Titel 5"/>
          <p:cNvSpPr>
            <a:spLocks noGrp="1"/>
          </p:cNvSpPr>
          <p:nvPr>
            <p:ph type="title"/>
          </p:nvPr>
        </p:nvSpPr>
        <p:spPr>
          <a:xfrm>
            <a:off x="457200" y="80628"/>
            <a:ext cx="8229600" cy="654032"/>
          </a:xfrm>
        </p:spPr>
        <p:txBody>
          <a:bodyPr/>
          <a:lstStyle/>
          <a:p>
            <a:r>
              <a:rPr lang="en-US" altLang="en-US" dirty="0" smtClean="0"/>
              <a:t>Functional nanocoatings in micro-electronics</a:t>
            </a:r>
            <a:endParaRPr lang="en-US" dirty="0"/>
          </a:p>
        </p:txBody>
      </p:sp>
      <p:sp>
        <p:nvSpPr>
          <p:cNvPr id="18" name="Tijdelijke aanduiding voor inhoud 1"/>
          <p:cNvSpPr>
            <a:spLocks noGrp="1"/>
          </p:cNvSpPr>
          <p:nvPr>
            <p:ph idx="1"/>
          </p:nvPr>
        </p:nvSpPr>
        <p:spPr>
          <a:xfrm>
            <a:off x="457200" y="4653136"/>
            <a:ext cx="2350604" cy="1561946"/>
          </a:xfrm>
        </p:spPr>
        <p:txBody>
          <a:bodyPr>
            <a:normAutofit/>
          </a:bodyPr>
          <a:lstStyle/>
          <a:p>
            <a:r>
              <a:rPr lang="en-US" sz="2000" dirty="0" smtClean="0"/>
              <a:t>DRAM</a:t>
            </a:r>
          </a:p>
          <a:p>
            <a:r>
              <a:rPr lang="en-US" sz="2000" dirty="0" smtClean="0"/>
              <a:t>Transistors</a:t>
            </a:r>
          </a:p>
          <a:p>
            <a:r>
              <a:rPr lang="en-US" sz="2000" dirty="0" smtClean="0"/>
              <a:t>Patterning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195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BPS – General Scientific Meeting 2016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smtClean="0"/>
              <a:t>Geert.Rampelberg@UGent.be</a:t>
            </a:r>
            <a:endParaRPr lang="nl-NL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Surface passivation in </a:t>
            </a:r>
            <a:r>
              <a:rPr lang="en-US" dirty="0" err="1" smtClean="0"/>
              <a:t>photovoltaics</a:t>
            </a:r>
            <a:endParaRPr lang="en-US" dirty="0"/>
          </a:p>
        </p:txBody>
      </p:sp>
      <p:grpSp>
        <p:nvGrpSpPr>
          <p:cNvPr id="7" name="Groep 25"/>
          <p:cNvGrpSpPr/>
          <p:nvPr/>
        </p:nvGrpSpPr>
        <p:grpSpPr>
          <a:xfrm>
            <a:off x="467544" y="3132257"/>
            <a:ext cx="8064895" cy="2925035"/>
            <a:chOff x="719572" y="1836113"/>
            <a:chExt cx="8064895" cy="2925035"/>
          </a:xfrm>
        </p:grpSpPr>
        <p:pic>
          <p:nvPicPr>
            <p:cNvPr id="8" name="Picture 6" descr="http://www.solaytec.com/images/stories/flexicontent/l_solaytec-2919-v1.jpg"/>
            <p:cNvPicPr>
              <a:picLocks noChangeAspect="1" noChangeArrowheads="1"/>
            </p:cNvPicPr>
            <p:nvPr/>
          </p:nvPicPr>
          <p:blipFill>
            <a:blip r:embed="rId2" cstate="print"/>
            <a:srcRect t="14286" b="10714"/>
            <a:stretch>
              <a:fillRect/>
            </a:stretch>
          </p:blipFill>
          <p:spPr bwMode="auto">
            <a:xfrm>
              <a:off x="4247964" y="1836113"/>
              <a:ext cx="4536503" cy="2268252"/>
            </a:xfrm>
            <a:prstGeom prst="rect">
              <a:avLst/>
            </a:prstGeom>
            <a:noFill/>
          </p:spPr>
        </p:pic>
        <p:pic>
          <p:nvPicPr>
            <p:cNvPr id="9" name="Picture 10" descr="http://www.beneq.com/sites/default/files/Beneq_TFS%20NX300_web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91579" y="2088141"/>
              <a:ext cx="2784309" cy="2088232"/>
            </a:xfrm>
            <a:prstGeom prst="rect">
              <a:avLst/>
            </a:prstGeom>
            <a:noFill/>
          </p:spPr>
        </p:pic>
        <p:sp>
          <p:nvSpPr>
            <p:cNvPr id="10" name="Tekstvak 9"/>
            <p:cNvSpPr txBox="1"/>
            <p:nvPr/>
          </p:nvSpPr>
          <p:spPr>
            <a:xfrm>
              <a:off x="719572" y="4167662"/>
              <a:ext cx="28083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Batch ALD (Beneq):</a:t>
              </a:r>
            </a:p>
            <a:p>
              <a:r>
                <a:rPr lang="en-US" sz="1600" dirty="0" smtClean="0"/>
                <a:t>2000 wafers/hour</a:t>
              </a:r>
              <a:endParaRPr lang="en-US" sz="1600" dirty="0"/>
            </a:p>
          </p:txBody>
        </p:sp>
        <p:sp>
          <p:nvSpPr>
            <p:cNvPr id="11" name="Tekstvak 10"/>
            <p:cNvSpPr txBox="1"/>
            <p:nvPr/>
          </p:nvSpPr>
          <p:spPr>
            <a:xfrm>
              <a:off x="4247964" y="4176373"/>
              <a:ext cx="349238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Spatial ALD (</a:t>
              </a:r>
              <a:r>
                <a:rPr lang="en-US" sz="1600" dirty="0" err="1" smtClean="0"/>
                <a:t>SolayTec</a:t>
              </a:r>
              <a:r>
                <a:rPr lang="en-US" sz="1600" dirty="0" smtClean="0"/>
                <a:t>, </a:t>
              </a:r>
              <a:r>
                <a:rPr lang="en-US" sz="1600" dirty="0" err="1" smtClean="0"/>
                <a:t>Levitech</a:t>
              </a:r>
              <a:r>
                <a:rPr lang="en-US" sz="1600" dirty="0" smtClean="0"/>
                <a:t>):</a:t>
              </a:r>
            </a:p>
            <a:p>
              <a:r>
                <a:rPr lang="en-US" sz="1600" dirty="0" smtClean="0"/>
                <a:t>4500 wafers/hour</a:t>
              </a:r>
              <a:endParaRPr lang="en-US" sz="1600" dirty="0"/>
            </a:p>
          </p:txBody>
        </p:sp>
      </p:grpSp>
      <p:pic>
        <p:nvPicPr>
          <p:cNvPr id="12" name="Picture 6" descr="http://blogs.telegraph.co.uk/finance/files/2014/05/solar-power_2003092b-460x28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1124744"/>
            <a:ext cx="2886334" cy="1807097"/>
          </a:xfrm>
          <a:prstGeom prst="rect">
            <a:avLst/>
          </a:prstGeom>
          <a:noFill/>
        </p:spPr>
      </p:pic>
      <p:sp>
        <p:nvSpPr>
          <p:cNvPr id="13" name="Tijdelijke aanduiding voor inhoud 1"/>
          <p:cNvSpPr>
            <a:spLocks noGrp="1"/>
          </p:cNvSpPr>
          <p:nvPr>
            <p:ph idx="1"/>
          </p:nvPr>
        </p:nvSpPr>
        <p:spPr>
          <a:xfrm>
            <a:off x="457200" y="1016732"/>
            <a:ext cx="3934780" cy="1944216"/>
          </a:xfrm>
        </p:spPr>
        <p:txBody>
          <a:bodyPr/>
          <a:lstStyle/>
          <a:p>
            <a:r>
              <a:rPr lang="en-US" dirty="0" smtClean="0"/>
              <a:t>Increased efficiency by enhanced lifetime of charge carriers</a:t>
            </a:r>
          </a:p>
          <a:p>
            <a:r>
              <a:rPr lang="en-US" dirty="0" smtClean="0"/>
              <a:t>Dedicated reactor design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BPS – General Scientific Meeting 2016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smtClean="0"/>
              <a:t>Geert.Rampelberg@UGent.be</a:t>
            </a:r>
            <a:endParaRPr lang="nl-NL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Roll-to-roll ALD</a:t>
            </a:r>
            <a:endParaRPr lang="en-US" dirty="0"/>
          </a:p>
        </p:txBody>
      </p:sp>
      <p:pic>
        <p:nvPicPr>
          <p:cNvPr id="7" name="Picture 2" descr="Has become Samsung developing ALD encapsulation that have Synos (Veeco)?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3969060"/>
            <a:ext cx="2042867" cy="2173611"/>
          </a:xfrm>
          <a:prstGeom prst="rect">
            <a:avLst/>
          </a:prstGeom>
          <a:noFill/>
        </p:spPr>
      </p:pic>
      <p:grpSp>
        <p:nvGrpSpPr>
          <p:cNvPr id="13" name="Groep 12"/>
          <p:cNvGrpSpPr/>
          <p:nvPr/>
        </p:nvGrpSpPr>
        <p:grpSpPr>
          <a:xfrm>
            <a:off x="575556" y="1614282"/>
            <a:ext cx="5220580" cy="3614918"/>
            <a:chOff x="575556" y="1484784"/>
            <a:chExt cx="5220580" cy="3614918"/>
          </a:xfrm>
        </p:grpSpPr>
        <p:grpSp>
          <p:nvGrpSpPr>
            <p:cNvPr id="11" name="Groep 10"/>
            <p:cNvGrpSpPr/>
            <p:nvPr/>
          </p:nvGrpSpPr>
          <p:grpSpPr>
            <a:xfrm>
              <a:off x="575556" y="1484784"/>
              <a:ext cx="5220580" cy="3132348"/>
              <a:chOff x="2411760" y="944724"/>
              <a:chExt cx="5220580" cy="3132348"/>
            </a:xfrm>
          </p:grpSpPr>
          <p:pic>
            <p:nvPicPr>
              <p:cNvPr id="8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15154" t="23540" r="51772" b="17871"/>
              <a:stretch>
                <a:fillRect/>
              </a:stretch>
            </p:blipFill>
            <p:spPr bwMode="auto">
              <a:xfrm>
                <a:off x="2411760" y="944724"/>
                <a:ext cx="2796698" cy="30963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" name="Picture 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55518" t="21735" r="17461" b="20148"/>
              <a:stretch>
                <a:fillRect/>
              </a:stretch>
            </p:blipFill>
            <p:spPr bwMode="auto">
              <a:xfrm>
                <a:off x="5328962" y="980728"/>
                <a:ext cx="2303378" cy="30963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2" name="Tekstvak 11"/>
            <p:cNvSpPr txBox="1"/>
            <p:nvPr/>
          </p:nvSpPr>
          <p:spPr>
            <a:xfrm>
              <a:off x="827584" y="4761148"/>
              <a:ext cx="49685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 dirty="0" smtClean="0"/>
                <a:t>Beneq: 400,000m²/year (20nm Al</a:t>
              </a:r>
              <a:r>
                <a:rPr lang="en-US" sz="1600" baseline="-25000" dirty="0" smtClean="0"/>
                <a:t>2</a:t>
              </a:r>
              <a:r>
                <a:rPr lang="en-US" sz="1600" dirty="0" smtClean="0"/>
                <a:t>O</a:t>
              </a:r>
              <a:r>
                <a:rPr lang="en-US" sz="1600" baseline="-25000" dirty="0" smtClean="0"/>
                <a:t>3</a:t>
              </a:r>
              <a:r>
                <a:rPr lang="en-US" sz="1600" dirty="0" smtClean="0"/>
                <a:t>)</a:t>
              </a:r>
              <a:endParaRPr lang="en-US" sz="1600" dirty="0"/>
            </a:p>
          </p:txBody>
        </p:sp>
      </p:grpSp>
      <p:sp>
        <p:nvSpPr>
          <p:cNvPr id="14" name="Tijdelijke aanduiding voor inhoud 1"/>
          <p:cNvSpPr>
            <a:spLocks noGrp="1"/>
          </p:cNvSpPr>
          <p:nvPr>
            <p:ph idx="1"/>
          </p:nvPr>
        </p:nvSpPr>
        <p:spPr>
          <a:xfrm>
            <a:off x="6156176" y="980728"/>
            <a:ext cx="2530624" cy="288032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Development of roll-to-roll ALD for ALD on flexible substrates</a:t>
            </a:r>
          </a:p>
          <a:p>
            <a:r>
              <a:rPr lang="en-US" dirty="0" smtClean="0"/>
              <a:t>Potential use in flexible electronics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Atomic layer deposition</a:t>
            </a:r>
          </a:p>
          <a:p>
            <a:endParaRPr lang="en-US" dirty="0" smtClean="0"/>
          </a:p>
          <a:p>
            <a:r>
              <a:rPr lang="en-US" dirty="0" smtClean="0"/>
              <a:t>Industrial applications</a:t>
            </a:r>
          </a:p>
          <a:p>
            <a:endParaRPr lang="en-US" dirty="0" smtClean="0"/>
          </a:p>
          <a:p>
            <a:r>
              <a:rPr lang="en-US" b="1" dirty="0" smtClean="0"/>
              <a:t>ALD on powders and particles</a:t>
            </a:r>
          </a:p>
          <a:p>
            <a:pPr lvl="1"/>
            <a:r>
              <a:rPr lang="en-US" b="1" dirty="0" smtClean="0"/>
              <a:t>UGent rotary reactor</a:t>
            </a:r>
          </a:p>
          <a:p>
            <a:pPr lvl="1"/>
            <a:r>
              <a:rPr lang="en-US" b="1" dirty="0" smtClean="0"/>
              <a:t>Applications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BPS – General Scientific Meeting 2016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smtClean="0"/>
              <a:t>Geert.Rampelberg@UGent.be</a:t>
            </a:r>
            <a:endParaRPr lang="nl-NL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457200" y="3609020"/>
            <a:ext cx="8229600" cy="2606062"/>
          </a:xfrm>
        </p:spPr>
        <p:txBody>
          <a:bodyPr/>
          <a:lstStyle/>
          <a:p>
            <a:r>
              <a:rPr lang="en-US" dirty="0" smtClean="0"/>
              <a:t>Rotary reactor for powder agitation during gas-solid reactions</a:t>
            </a:r>
          </a:p>
          <a:p>
            <a:r>
              <a:rPr lang="en-US" dirty="0" smtClean="0"/>
              <a:t>First plasma-enhanced ALD powder coater</a:t>
            </a:r>
          </a:p>
          <a:p>
            <a:r>
              <a:rPr lang="en-US" dirty="0" smtClean="0"/>
              <a:t>In-situ characterization of reaction chemistry and saturation:</a:t>
            </a:r>
          </a:p>
          <a:p>
            <a:pPr lvl="1"/>
            <a:r>
              <a:rPr lang="en-US" dirty="0" smtClean="0"/>
              <a:t>Mass spectroscopy</a:t>
            </a:r>
          </a:p>
          <a:p>
            <a:pPr lvl="1"/>
            <a:r>
              <a:rPr lang="en-US" dirty="0" smtClean="0"/>
              <a:t>Optical emission spectroscopy</a:t>
            </a:r>
            <a:endParaRPr lang="en-US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BPS – General Scientific Meeting 2016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smtClean="0"/>
              <a:t>Geert.Rampelberg@UGent.be</a:t>
            </a:r>
            <a:endParaRPr lang="nl-NL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Powder coater at UGent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016" y="1052736"/>
            <a:ext cx="7134225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Afbeelding 7" descr="RotaryReactorFig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51631" y="1824980"/>
            <a:ext cx="2140849" cy="16040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BPS – General Scientific Meeting 2016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smtClean="0"/>
              <a:t>Geert.Rampelberg@UGent.be</a:t>
            </a:r>
            <a:endParaRPr lang="nl-NL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ALD coatings on a wide range of particle sizes</a:t>
            </a:r>
            <a:endParaRPr lang="en-US" dirty="0"/>
          </a:p>
        </p:txBody>
      </p:sp>
      <p:sp>
        <p:nvSpPr>
          <p:cNvPr id="12" name="Tijdelijke aanduiding voor inhoud 1"/>
          <p:cNvSpPr>
            <a:spLocks noGrp="1"/>
          </p:cNvSpPr>
          <p:nvPr>
            <p:ph idx="1"/>
          </p:nvPr>
        </p:nvSpPr>
        <p:spPr>
          <a:xfrm>
            <a:off x="503548" y="872716"/>
            <a:ext cx="3970784" cy="53423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Both thermal and plasma enhanced ALD can be performed on a broad range of particle sizes:</a:t>
            </a:r>
          </a:p>
        </p:txBody>
      </p:sp>
      <p:grpSp>
        <p:nvGrpSpPr>
          <p:cNvPr id="95" name="Groep 94"/>
          <p:cNvGrpSpPr/>
          <p:nvPr/>
        </p:nvGrpSpPr>
        <p:grpSpPr>
          <a:xfrm>
            <a:off x="1547664" y="2058985"/>
            <a:ext cx="5940660" cy="3998307"/>
            <a:chOff x="1619672" y="2024844"/>
            <a:chExt cx="6229978" cy="4104456"/>
          </a:xfrm>
        </p:grpSpPr>
        <p:pic>
          <p:nvPicPr>
            <p:cNvPr id="58" name="Picture 2" descr="http://file.scirp.org/Html/16-3700143%5Ce65d04ac-c8cc-4c92-acb7-5de5d814b652.jpg"/>
            <p:cNvPicPr>
              <a:picLocks noChangeAspect="1" noChangeArrowheads="1"/>
            </p:cNvPicPr>
            <p:nvPr/>
          </p:nvPicPr>
          <p:blipFill>
            <a:blip r:embed="rId2" cstate="print"/>
            <a:srcRect t="8746" b="17308"/>
            <a:stretch>
              <a:fillRect/>
            </a:stretch>
          </p:blipFill>
          <p:spPr bwMode="auto">
            <a:xfrm>
              <a:off x="1619672" y="2024844"/>
              <a:ext cx="6229978" cy="4104456"/>
            </a:xfrm>
            <a:prstGeom prst="rect">
              <a:avLst/>
            </a:prstGeom>
            <a:noFill/>
          </p:spPr>
        </p:pic>
        <p:sp>
          <p:nvSpPr>
            <p:cNvPr id="82" name="Rechthoek 81"/>
            <p:cNvSpPr/>
            <p:nvPr/>
          </p:nvSpPr>
          <p:spPr>
            <a:xfrm>
              <a:off x="2591780" y="2096852"/>
              <a:ext cx="5184576" cy="32763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3" name="Groep 62"/>
            <p:cNvGrpSpPr/>
            <p:nvPr/>
          </p:nvGrpSpPr>
          <p:grpSpPr>
            <a:xfrm>
              <a:off x="2601366" y="3209471"/>
              <a:ext cx="1132597" cy="1606012"/>
              <a:chOff x="765162" y="2453810"/>
              <a:chExt cx="1132597" cy="1606012"/>
            </a:xfrm>
          </p:grpSpPr>
          <p:pic>
            <p:nvPicPr>
              <p:cNvPr id="84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65162" y="3082127"/>
                <a:ext cx="1132597" cy="9776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5" name="Tekstvak 84"/>
              <p:cNvSpPr txBox="1"/>
              <p:nvPr/>
            </p:nvSpPr>
            <p:spPr>
              <a:xfrm>
                <a:off x="881006" y="2453810"/>
                <a:ext cx="828092" cy="6003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/>
                  <a:t>Nano </a:t>
                </a:r>
                <a:r>
                  <a:rPr lang="en-US" sz="1600" b="1" dirty="0" err="1" smtClean="0"/>
                  <a:t>ZnO</a:t>
                </a:r>
                <a:endParaRPr lang="en-US" sz="1600" b="1" dirty="0"/>
              </a:p>
            </p:txBody>
          </p:sp>
        </p:grpSp>
        <p:grpSp>
          <p:nvGrpSpPr>
            <p:cNvPr id="86" name="Groep 85"/>
            <p:cNvGrpSpPr/>
            <p:nvPr/>
          </p:nvGrpSpPr>
          <p:grpSpPr>
            <a:xfrm>
              <a:off x="3847361" y="2137635"/>
              <a:ext cx="1245995" cy="1524296"/>
              <a:chOff x="1759129" y="2641691"/>
              <a:chExt cx="1245995" cy="1524296"/>
            </a:xfrm>
          </p:grpSpPr>
          <p:sp>
            <p:nvSpPr>
              <p:cNvPr id="87" name="Tekstvak 86"/>
              <p:cNvSpPr txBox="1"/>
              <p:nvPr/>
            </p:nvSpPr>
            <p:spPr>
              <a:xfrm>
                <a:off x="1759129" y="3565687"/>
                <a:ext cx="1245995" cy="60030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/>
                  <a:t>Stainless</a:t>
                </a:r>
              </a:p>
              <a:p>
                <a:pPr algn="ctr"/>
                <a:r>
                  <a:rPr lang="en-US" sz="1600" b="1" dirty="0" smtClean="0"/>
                  <a:t>steel</a:t>
                </a:r>
                <a:endParaRPr lang="en-US" sz="1600" b="1" dirty="0"/>
              </a:p>
            </p:txBody>
          </p:sp>
          <p:pic>
            <p:nvPicPr>
              <p:cNvPr id="88" name="Picture 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834770" y="2641691"/>
                <a:ext cx="1132597" cy="9722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89" name="Groep 68"/>
            <p:cNvGrpSpPr/>
            <p:nvPr/>
          </p:nvGrpSpPr>
          <p:grpSpPr>
            <a:xfrm>
              <a:off x="5244512" y="2137635"/>
              <a:ext cx="1132597" cy="1332411"/>
              <a:chOff x="3336300" y="2569683"/>
              <a:chExt cx="1132597" cy="1332411"/>
            </a:xfrm>
          </p:grpSpPr>
          <p:pic>
            <p:nvPicPr>
              <p:cNvPr id="90" name="Picture 4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336300" y="2930151"/>
                <a:ext cx="1132597" cy="9719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1" name="Tekstvak 90"/>
              <p:cNvSpPr txBox="1"/>
              <p:nvPr/>
            </p:nvSpPr>
            <p:spPr>
              <a:xfrm>
                <a:off x="3373932" y="2569683"/>
                <a:ext cx="1094965" cy="34754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/>
                  <a:t>Ti</a:t>
                </a:r>
                <a:endParaRPr lang="en-US" sz="1600" b="1" dirty="0"/>
              </a:p>
            </p:txBody>
          </p:sp>
        </p:grpSp>
        <p:grpSp>
          <p:nvGrpSpPr>
            <p:cNvPr id="92" name="Groep 72"/>
            <p:cNvGrpSpPr/>
            <p:nvPr/>
          </p:nvGrpSpPr>
          <p:grpSpPr>
            <a:xfrm>
              <a:off x="6565897" y="2174595"/>
              <a:ext cx="1132723" cy="1530084"/>
              <a:chOff x="4225637" y="2829054"/>
              <a:chExt cx="1132723" cy="1530084"/>
            </a:xfrm>
          </p:grpSpPr>
          <p:sp>
            <p:nvSpPr>
              <p:cNvPr id="93" name="Tekstvak 92"/>
              <p:cNvSpPr txBox="1"/>
              <p:nvPr/>
            </p:nvSpPr>
            <p:spPr>
              <a:xfrm>
                <a:off x="4225637" y="2829054"/>
                <a:ext cx="1132723" cy="60030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/>
                  <a:t>Glass beads</a:t>
                </a:r>
                <a:endParaRPr lang="en-US" sz="1600" b="1" dirty="0"/>
              </a:p>
            </p:txBody>
          </p:sp>
          <p:pic>
            <p:nvPicPr>
              <p:cNvPr id="94" name="Picture 5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4225637" y="3383452"/>
                <a:ext cx="1132597" cy="9756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97" name="Rechthoek 96"/>
          <p:cNvSpPr/>
          <p:nvPr/>
        </p:nvSpPr>
        <p:spPr>
          <a:xfrm>
            <a:off x="431540" y="6048672"/>
            <a:ext cx="4860540" cy="3326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u="sng" dirty="0" smtClean="0"/>
              <a:t>D. Longrie et al., Surface &amp; Coatings Technology, 213, 183-191, 2012.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Atomic layer deposition</a:t>
            </a:r>
          </a:p>
          <a:p>
            <a:endParaRPr lang="en-US" dirty="0" smtClean="0"/>
          </a:p>
          <a:p>
            <a:r>
              <a:rPr lang="en-US" dirty="0" smtClean="0"/>
              <a:t>Industrial applications</a:t>
            </a:r>
          </a:p>
          <a:p>
            <a:endParaRPr lang="en-US" dirty="0" smtClean="0"/>
          </a:p>
          <a:p>
            <a:r>
              <a:rPr lang="en-US" dirty="0" smtClean="0"/>
              <a:t>ALD on powders and particles</a:t>
            </a:r>
          </a:p>
          <a:p>
            <a:endParaRPr lang="en-US" dirty="0" smtClean="0"/>
          </a:p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BPS – General Scientific Meeting 2016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smtClean="0"/>
              <a:t>Geert.Rampelberg@UGent.be</a:t>
            </a:r>
            <a:endParaRPr lang="nl-NL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BPS – General Scientific Meeting 2016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smtClean="0"/>
              <a:t>Geert.Rampelberg@UGent.be</a:t>
            </a:r>
            <a:endParaRPr lang="nl-NL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Conformal Al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baseline="-25000" dirty="0" smtClean="0"/>
              <a:t>3</a:t>
            </a:r>
            <a:r>
              <a:rPr lang="en-US" dirty="0" smtClean="0"/>
              <a:t> coating on nano </a:t>
            </a:r>
            <a:r>
              <a:rPr lang="en-US" dirty="0" err="1" smtClean="0"/>
              <a:t>ZnO</a:t>
            </a:r>
            <a:r>
              <a:rPr lang="en-US" dirty="0" smtClean="0"/>
              <a:t> powder</a:t>
            </a:r>
            <a:endParaRPr lang="en-US" dirty="0"/>
          </a:p>
        </p:txBody>
      </p:sp>
      <p:sp>
        <p:nvSpPr>
          <p:cNvPr id="8" name="Tekstvak 7"/>
          <p:cNvSpPr txBox="1"/>
          <p:nvPr/>
        </p:nvSpPr>
        <p:spPr>
          <a:xfrm>
            <a:off x="215516" y="872716"/>
            <a:ext cx="42124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Nano </a:t>
            </a:r>
            <a:r>
              <a:rPr lang="en-US" sz="1600" dirty="0" err="1" smtClean="0"/>
              <a:t>ZnO</a:t>
            </a:r>
            <a:r>
              <a:rPr lang="en-US" sz="1600" dirty="0" smtClean="0"/>
              <a:t>: 20-120nm particle size, 33.2 m²/g</a:t>
            </a:r>
            <a:endParaRPr lang="en-US" sz="16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7604" y="1304764"/>
            <a:ext cx="2502222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oep 44"/>
          <p:cNvGrpSpPr/>
          <p:nvPr/>
        </p:nvGrpSpPr>
        <p:grpSpPr>
          <a:xfrm>
            <a:off x="4788024" y="944724"/>
            <a:ext cx="3695411" cy="3132048"/>
            <a:chOff x="5148065" y="3465004"/>
            <a:chExt cx="3227359" cy="2700000"/>
          </a:xfrm>
        </p:grpSpPr>
        <p:pic>
          <p:nvPicPr>
            <p:cNvPr id="11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148065" y="3465004"/>
              <a:ext cx="3227359" cy="270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2" name="Tekstvak 11"/>
            <p:cNvSpPr txBox="1"/>
            <p:nvPr/>
          </p:nvSpPr>
          <p:spPr>
            <a:xfrm>
              <a:off x="5652120" y="5013176"/>
              <a:ext cx="3240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</a:t>
              </a:r>
              <a:endParaRPr lang="en-US" dirty="0"/>
            </a:p>
          </p:txBody>
        </p:sp>
        <p:sp>
          <p:nvSpPr>
            <p:cNvPr id="13" name="Tekstvak 12"/>
            <p:cNvSpPr txBox="1"/>
            <p:nvPr/>
          </p:nvSpPr>
          <p:spPr>
            <a:xfrm>
              <a:off x="6012160" y="4509120"/>
              <a:ext cx="3240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O</a:t>
              </a:r>
              <a:endParaRPr lang="en-US" dirty="0"/>
            </a:p>
          </p:txBody>
        </p:sp>
        <p:sp>
          <p:nvSpPr>
            <p:cNvPr id="14" name="Tekstvak 13"/>
            <p:cNvSpPr txBox="1"/>
            <p:nvPr/>
          </p:nvSpPr>
          <p:spPr>
            <a:xfrm>
              <a:off x="6516216" y="3573016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Zn</a:t>
              </a:r>
              <a:endParaRPr lang="en-US" dirty="0"/>
            </a:p>
          </p:txBody>
        </p:sp>
        <p:sp>
          <p:nvSpPr>
            <p:cNvPr id="15" name="Tekstvak 14"/>
            <p:cNvSpPr txBox="1"/>
            <p:nvPr/>
          </p:nvSpPr>
          <p:spPr>
            <a:xfrm>
              <a:off x="7416316" y="4607840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Al</a:t>
              </a:r>
              <a:endParaRPr lang="en-US" dirty="0"/>
            </a:p>
          </p:txBody>
        </p:sp>
      </p:grpSp>
      <p:sp>
        <p:nvSpPr>
          <p:cNvPr id="18" name="Tekstvak 17"/>
          <p:cNvSpPr txBox="1"/>
          <p:nvPr/>
        </p:nvSpPr>
        <p:spPr>
          <a:xfrm>
            <a:off x="575556" y="4496923"/>
            <a:ext cx="33843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Nanopowders</a:t>
            </a:r>
            <a:r>
              <a:rPr lang="en-US" dirty="0" smtClean="0"/>
              <a:t> often form micron-sized aggregates, however, ALD is capable of conformally coating the individual nanoparticles</a:t>
            </a:r>
            <a:endParaRPr lang="en-US" dirty="0"/>
          </a:p>
        </p:txBody>
      </p:sp>
      <p:pic>
        <p:nvPicPr>
          <p:cNvPr id="1832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4005064"/>
            <a:ext cx="3960440" cy="2074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5" name="Groep 24"/>
          <p:cNvGrpSpPr/>
          <p:nvPr/>
        </p:nvGrpSpPr>
        <p:grpSpPr>
          <a:xfrm>
            <a:off x="6603545" y="4077072"/>
            <a:ext cx="1532851" cy="1906969"/>
            <a:chOff x="6603545" y="4153338"/>
            <a:chExt cx="1532851" cy="1906969"/>
          </a:xfrm>
        </p:grpSpPr>
        <p:sp>
          <p:nvSpPr>
            <p:cNvPr id="20" name="Afgeronde rechthoek 19"/>
            <p:cNvSpPr/>
            <p:nvPr/>
          </p:nvSpPr>
          <p:spPr>
            <a:xfrm rot="15748172">
              <a:off x="6175407" y="4859810"/>
              <a:ext cx="1624979" cy="498281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chemeClr val="accent1">
                  <a:lumMod val="20000"/>
                  <a:lumOff val="8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Afgeronde rechthoek 20"/>
            <p:cNvSpPr/>
            <p:nvPr/>
          </p:nvSpPr>
          <p:spPr>
            <a:xfrm rot="15790232">
              <a:off x="6052596" y="4704287"/>
              <a:ext cx="1906969" cy="805071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chemeClr val="accent1">
                  <a:lumMod val="20000"/>
                  <a:lumOff val="8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kstvak 22"/>
            <p:cNvSpPr txBox="1"/>
            <p:nvPr/>
          </p:nvSpPr>
          <p:spPr>
            <a:xfrm>
              <a:off x="7416316" y="4581128"/>
              <a:ext cx="7200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1">
                      <a:lumMod val="20000"/>
                      <a:lumOff val="80000"/>
                    </a:schemeClr>
                  </a:solidFill>
                </a:rPr>
                <a:t>5nm Al</a:t>
              </a:r>
              <a:r>
                <a:rPr lang="en-US" baseline="-25000" dirty="0" smtClean="0">
                  <a:solidFill>
                    <a:schemeClr val="accent1">
                      <a:lumMod val="20000"/>
                      <a:lumOff val="80000"/>
                    </a:schemeClr>
                  </a:solidFill>
                </a:rPr>
                <a:t>2</a:t>
              </a:r>
              <a:r>
                <a:rPr lang="en-US" dirty="0" smtClean="0">
                  <a:solidFill>
                    <a:schemeClr val="accent1">
                      <a:lumMod val="20000"/>
                      <a:lumOff val="80000"/>
                    </a:schemeClr>
                  </a:solidFill>
                </a:rPr>
                <a:t>O</a:t>
              </a:r>
              <a:r>
                <a:rPr lang="en-US" baseline="-25000" dirty="0" smtClean="0">
                  <a:solidFill>
                    <a:schemeClr val="accent1">
                      <a:lumMod val="20000"/>
                      <a:lumOff val="80000"/>
                    </a:schemeClr>
                  </a:solidFill>
                </a:rPr>
                <a:t>3</a:t>
              </a:r>
              <a:endParaRPr lang="en-US" baseline="-25000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</p:grpSp>
      <p:sp>
        <p:nvSpPr>
          <p:cNvPr id="26" name="Rechthoek 25"/>
          <p:cNvSpPr/>
          <p:nvPr/>
        </p:nvSpPr>
        <p:spPr>
          <a:xfrm>
            <a:off x="431540" y="6048672"/>
            <a:ext cx="4860540" cy="3326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u="sng" dirty="0" smtClean="0"/>
              <a:t>D. Longrie et al., Surface &amp; Coatings Technology, 213, 183-191, 2012.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Surface functionalization of powders</a:t>
            </a:r>
            <a:endParaRPr lang="en-US" dirty="0"/>
          </a:p>
        </p:txBody>
      </p:sp>
      <p:grpSp>
        <p:nvGrpSpPr>
          <p:cNvPr id="3" name="Groep 22"/>
          <p:cNvGrpSpPr/>
          <p:nvPr/>
        </p:nvGrpSpPr>
        <p:grpSpPr>
          <a:xfrm>
            <a:off x="467544" y="1124744"/>
            <a:ext cx="1944216" cy="2485440"/>
            <a:chOff x="971600" y="2132856"/>
            <a:chExt cx="1944216" cy="2485440"/>
          </a:xfrm>
        </p:grpSpPr>
        <p:sp>
          <p:nvSpPr>
            <p:cNvPr id="6" name="Rechthoek 5"/>
            <p:cNvSpPr/>
            <p:nvPr/>
          </p:nvSpPr>
          <p:spPr>
            <a:xfrm>
              <a:off x="971600" y="2132856"/>
              <a:ext cx="1944216" cy="24854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dirty="0" smtClean="0"/>
                <a:t>Protective coatings</a:t>
              </a:r>
              <a:endParaRPr lang="en-US" dirty="0"/>
            </a:p>
          </p:txBody>
        </p:sp>
        <p:sp>
          <p:nvSpPr>
            <p:cNvPr id="7" name="Rechthoek 6"/>
            <p:cNvSpPr/>
            <p:nvPr/>
          </p:nvSpPr>
          <p:spPr>
            <a:xfrm>
              <a:off x="1043608" y="2818096"/>
              <a:ext cx="1800200" cy="541224"/>
            </a:xfrm>
            <a:prstGeom prst="rect">
              <a:avLst/>
            </a:prstGeom>
            <a:ln>
              <a:solidFill>
                <a:srgbClr val="FFFF00"/>
              </a:solidFill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/>
                <a:t>Moisture/oxidation:</a:t>
              </a:r>
            </a:p>
            <a:p>
              <a:pPr algn="ctr"/>
              <a:r>
                <a:rPr lang="en-US" sz="1400" dirty="0" smtClean="0"/>
                <a:t>phosphors, copper,...</a:t>
              </a:r>
              <a:endParaRPr lang="en-US" sz="1400" dirty="0"/>
            </a:p>
          </p:txBody>
        </p:sp>
        <p:sp>
          <p:nvSpPr>
            <p:cNvPr id="8" name="Rechthoek 7"/>
            <p:cNvSpPr/>
            <p:nvPr/>
          </p:nvSpPr>
          <p:spPr>
            <a:xfrm>
              <a:off x="1043608" y="3450432"/>
              <a:ext cx="1800200" cy="504056"/>
            </a:xfrm>
            <a:prstGeom prst="rect">
              <a:avLst/>
            </a:prstGeom>
            <a:ln>
              <a:solidFill>
                <a:srgbClr val="FFFF00"/>
              </a:solidFill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/>
                <a:t>Aggressive chemicals:</a:t>
              </a:r>
            </a:p>
            <a:p>
              <a:pPr algn="ctr"/>
              <a:r>
                <a:rPr lang="en-US" sz="1400" dirty="0" smtClean="0"/>
                <a:t>batteries</a:t>
              </a:r>
              <a:endParaRPr lang="en-US" sz="1400" dirty="0"/>
            </a:p>
          </p:txBody>
        </p:sp>
        <p:sp>
          <p:nvSpPr>
            <p:cNvPr id="9" name="Rechthoek 8"/>
            <p:cNvSpPr/>
            <p:nvPr/>
          </p:nvSpPr>
          <p:spPr>
            <a:xfrm>
              <a:off x="1043608" y="4042232"/>
              <a:ext cx="1800200" cy="504056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/>
                <a:t>UV radiation:</a:t>
              </a:r>
            </a:p>
            <a:p>
              <a:pPr algn="ctr"/>
              <a:r>
                <a:rPr lang="en-US" sz="1400" dirty="0" smtClean="0"/>
                <a:t>inks, paint,...</a:t>
              </a:r>
              <a:endParaRPr lang="en-US" sz="1400" dirty="0"/>
            </a:p>
          </p:txBody>
        </p:sp>
      </p:grpSp>
      <p:grpSp>
        <p:nvGrpSpPr>
          <p:cNvPr id="4" name="Groep 19"/>
          <p:cNvGrpSpPr/>
          <p:nvPr/>
        </p:nvGrpSpPr>
        <p:grpSpPr>
          <a:xfrm>
            <a:off x="7020272" y="1124744"/>
            <a:ext cx="1656184" cy="2485440"/>
            <a:chOff x="971600" y="3717032"/>
            <a:chExt cx="2300255" cy="2485440"/>
          </a:xfrm>
        </p:grpSpPr>
        <p:sp>
          <p:nvSpPr>
            <p:cNvPr id="14" name="Rechthoek 13"/>
            <p:cNvSpPr/>
            <p:nvPr/>
          </p:nvSpPr>
          <p:spPr>
            <a:xfrm>
              <a:off x="971600" y="3717032"/>
              <a:ext cx="2300255" cy="24854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dirty="0" smtClean="0"/>
                <a:t>Particle-particle interaction</a:t>
              </a:r>
              <a:endParaRPr lang="en-US" dirty="0"/>
            </a:p>
          </p:txBody>
        </p:sp>
        <p:sp>
          <p:nvSpPr>
            <p:cNvPr id="15" name="Rechthoek 14"/>
            <p:cNvSpPr/>
            <p:nvPr/>
          </p:nvSpPr>
          <p:spPr>
            <a:xfrm>
              <a:off x="1043608" y="5518396"/>
              <a:ext cx="2128236" cy="504056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/>
                <a:t>Sintering:</a:t>
              </a:r>
            </a:p>
            <a:p>
              <a:pPr algn="ctr"/>
              <a:r>
                <a:rPr lang="en-US" sz="1400" dirty="0" smtClean="0"/>
                <a:t>3D printing,...</a:t>
              </a:r>
              <a:endParaRPr lang="en-US" sz="1400" dirty="0"/>
            </a:p>
          </p:txBody>
        </p:sp>
        <p:sp>
          <p:nvSpPr>
            <p:cNvPr id="16" name="Rechthoek 15"/>
            <p:cNvSpPr/>
            <p:nvPr/>
          </p:nvSpPr>
          <p:spPr>
            <a:xfrm>
              <a:off x="1043608" y="4509120"/>
              <a:ext cx="2128236" cy="829256"/>
            </a:xfrm>
            <a:prstGeom prst="rect">
              <a:avLst/>
            </a:prstGeom>
            <a:ln>
              <a:solidFill>
                <a:srgbClr val="FFFF00"/>
              </a:solidFill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/>
                <a:t>Rheology:</a:t>
              </a:r>
            </a:p>
            <a:p>
              <a:pPr algn="ctr"/>
              <a:r>
                <a:rPr lang="en-US" sz="1400" dirty="0" smtClean="0"/>
                <a:t>3D printing, pharmaceutics,...</a:t>
              </a:r>
              <a:endParaRPr lang="en-US" sz="1400" dirty="0"/>
            </a:p>
          </p:txBody>
        </p:sp>
      </p:grpSp>
      <p:grpSp>
        <p:nvGrpSpPr>
          <p:cNvPr id="5" name="Groep 22"/>
          <p:cNvGrpSpPr/>
          <p:nvPr/>
        </p:nvGrpSpPr>
        <p:grpSpPr>
          <a:xfrm>
            <a:off x="2699792" y="1124744"/>
            <a:ext cx="1728192" cy="2485440"/>
            <a:chOff x="6876256" y="1988840"/>
            <a:chExt cx="1728192" cy="2485440"/>
          </a:xfrm>
        </p:grpSpPr>
        <p:sp>
          <p:nvSpPr>
            <p:cNvPr id="17" name="Rechthoek 16"/>
            <p:cNvSpPr/>
            <p:nvPr/>
          </p:nvSpPr>
          <p:spPr>
            <a:xfrm>
              <a:off x="6876256" y="1988840"/>
              <a:ext cx="1728192" cy="24854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dirty="0" smtClean="0"/>
                <a:t>Active functionalities</a:t>
              </a:r>
              <a:endParaRPr lang="en-US" dirty="0"/>
            </a:p>
          </p:txBody>
        </p:sp>
        <p:sp>
          <p:nvSpPr>
            <p:cNvPr id="18" name="Rechthoek 17"/>
            <p:cNvSpPr/>
            <p:nvPr/>
          </p:nvSpPr>
          <p:spPr>
            <a:xfrm>
              <a:off x="6948264" y="3284984"/>
              <a:ext cx="1584176" cy="39720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/>
                <a:t>Optical coatings</a:t>
              </a:r>
              <a:endParaRPr lang="en-US" sz="1400" dirty="0"/>
            </a:p>
          </p:txBody>
        </p:sp>
        <p:sp>
          <p:nvSpPr>
            <p:cNvPr id="19" name="Rechthoek 18"/>
            <p:cNvSpPr/>
            <p:nvPr/>
          </p:nvSpPr>
          <p:spPr>
            <a:xfrm>
              <a:off x="6948264" y="2746088"/>
              <a:ext cx="1584176" cy="432048"/>
            </a:xfrm>
            <a:prstGeom prst="rect">
              <a:avLst/>
            </a:prstGeom>
            <a:ln>
              <a:solidFill>
                <a:srgbClr val="FFFF00"/>
              </a:solidFill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/>
                <a:t>Catalysts</a:t>
              </a:r>
            </a:p>
          </p:txBody>
        </p:sp>
        <p:sp>
          <p:nvSpPr>
            <p:cNvPr id="22" name="Rechthoek 21"/>
            <p:cNvSpPr/>
            <p:nvPr/>
          </p:nvSpPr>
          <p:spPr>
            <a:xfrm>
              <a:off x="6948264" y="3789040"/>
              <a:ext cx="1584176" cy="541224"/>
            </a:xfrm>
            <a:prstGeom prst="rect">
              <a:avLst/>
            </a:prstGeom>
            <a:ln>
              <a:solidFill>
                <a:srgbClr val="FFFF00"/>
              </a:solidFill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/>
                <a:t>Conductive coatings</a:t>
              </a:r>
              <a:endParaRPr lang="en-US" sz="1400" dirty="0"/>
            </a:p>
          </p:txBody>
        </p:sp>
      </p:grpSp>
      <p:grpSp>
        <p:nvGrpSpPr>
          <p:cNvPr id="11" name="Groep 43"/>
          <p:cNvGrpSpPr/>
          <p:nvPr/>
        </p:nvGrpSpPr>
        <p:grpSpPr>
          <a:xfrm>
            <a:off x="4716016" y="1124744"/>
            <a:ext cx="2016224" cy="2485440"/>
            <a:chOff x="683568" y="1879664"/>
            <a:chExt cx="2016224" cy="2485440"/>
          </a:xfrm>
        </p:grpSpPr>
        <p:sp>
          <p:nvSpPr>
            <p:cNvPr id="10" name="Rechthoek 9"/>
            <p:cNvSpPr/>
            <p:nvPr/>
          </p:nvSpPr>
          <p:spPr>
            <a:xfrm>
              <a:off x="683568" y="1879664"/>
              <a:ext cx="2016224" cy="24854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dirty="0" smtClean="0"/>
                <a:t>Particle-matrix interaction</a:t>
              </a:r>
              <a:endParaRPr lang="en-US" dirty="0"/>
            </a:p>
          </p:txBody>
        </p:sp>
        <p:sp>
          <p:nvSpPr>
            <p:cNvPr id="12" name="Rechthoek 11"/>
            <p:cNvSpPr/>
            <p:nvPr/>
          </p:nvSpPr>
          <p:spPr>
            <a:xfrm>
              <a:off x="755576" y="3197240"/>
              <a:ext cx="1872208" cy="50238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/>
                <a:t>Adhesion:</a:t>
              </a:r>
            </a:p>
            <a:p>
              <a:pPr algn="ctr"/>
              <a:r>
                <a:rPr lang="en-US" sz="1400" dirty="0" smtClean="0"/>
                <a:t>fiber reinforcement ,...</a:t>
              </a:r>
              <a:endParaRPr lang="en-US" sz="1400" dirty="0"/>
            </a:p>
          </p:txBody>
        </p:sp>
        <p:sp>
          <p:nvSpPr>
            <p:cNvPr id="13" name="Rechthoek 12"/>
            <p:cNvSpPr/>
            <p:nvPr/>
          </p:nvSpPr>
          <p:spPr>
            <a:xfrm>
              <a:off x="755576" y="2607108"/>
              <a:ext cx="1872208" cy="498352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/>
                <a:t>Dispersion:</a:t>
              </a:r>
            </a:p>
            <a:p>
              <a:pPr algn="ctr"/>
              <a:r>
                <a:rPr lang="en-US" sz="1400" dirty="0" smtClean="0"/>
                <a:t>inks, paint,...</a:t>
              </a:r>
              <a:endParaRPr lang="en-US" sz="1400" dirty="0"/>
            </a:p>
          </p:txBody>
        </p:sp>
        <p:sp>
          <p:nvSpPr>
            <p:cNvPr id="23" name="Rechthoek 22"/>
            <p:cNvSpPr/>
            <p:nvPr/>
          </p:nvSpPr>
          <p:spPr>
            <a:xfrm>
              <a:off x="755576" y="3789040"/>
              <a:ext cx="1872208" cy="504056"/>
            </a:xfrm>
            <a:prstGeom prst="rect">
              <a:avLst/>
            </a:prstGeom>
            <a:ln>
              <a:solidFill>
                <a:srgbClr val="FFFF00"/>
              </a:solidFill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/>
                <a:t>Hydrophobicity:</a:t>
              </a:r>
            </a:p>
            <a:p>
              <a:pPr algn="ctr"/>
              <a:r>
                <a:rPr lang="en-US" sz="1400" dirty="0" smtClean="0"/>
                <a:t>e.g. Teflon </a:t>
              </a:r>
              <a:endParaRPr lang="en-US" sz="1400" dirty="0"/>
            </a:p>
          </p:txBody>
        </p:sp>
      </p:grpSp>
      <p:sp>
        <p:nvSpPr>
          <p:cNvPr id="26" name="Tijdelijke aanduiding voor datum 2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BPS – General Scientific Meeting 2016</a:t>
            </a:r>
            <a:endParaRPr lang="nl-NL" dirty="0"/>
          </a:p>
        </p:txBody>
      </p:sp>
      <p:sp>
        <p:nvSpPr>
          <p:cNvPr id="27" name="Tijdelijke aanduiding voor dianummer 2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21</a:t>
            </a:fld>
            <a:endParaRPr lang="nl-NL"/>
          </a:p>
        </p:txBody>
      </p:sp>
      <p:sp>
        <p:nvSpPr>
          <p:cNvPr id="28" name="Tijdelijke aanduiding voor voettekst 2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Geert.Rampelberg@UGent.be</a:t>
            </a:r>
            <a:endParaRPr lang="nl-NL" dirty="0"/>
          </a:p>
        </p:txBody>
      </p:sp>
      <p:sp>
        <p:nvSpPr>
          <p:cNvPr id="25" name="Rechthoek 24"/>
          <p:cNvSpPr/>
          <p:nvPr/>
        </p:nvSpPr>
        <p:spPr>
          <a:xfrm>
            <a:off x="3707904" y="4581128"/>
            <a:ext cx="1872208" cy="504056"/>
          </a:xfrm>
          <a:prstGeom prst="rect">
            <a:avLst/>
          </a:prstGeom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CoCooN experience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Surface functionalization of powders</a:t>
            </a:r>
            <a:endParaRPr lang="en-US" dirty="0"/>
          </a:p>
        </p:txBody>
      </p:sp>
      <p:grpSp>
        <p:nvGrpSpPr>
          <p:cNvPr id="3" name="Groep 22"/>
          <p:cNvGrpSpPr/>
          <p:nvPr/>
        </p:nvGrpSpPr>
        <p:grpSpPr>
          <a:xfrm>
            <a:off x="467544" y="1124744"/>
            <a:ext cx="1944216" cy="2485440"/>
            <a:chOff x="971600" y="2132856"/>
            <a:chExt cx="1944216" cy="2485440"/>
          </a:xfrm>
        </p:grpSpPr>
        <p:sp>
          <p:nvSpPr>
            <p:cNvPr id="6" name="Rechthoek 5"/>
            <p:cNvSpPr/>
            <p:nvPr/>
          </p:nvSpPr>
          <p:spPr>
            <a:xfrm>
              <a:off x="971600" y="2132856"/>
              <a:ext cx="1944216" cy="24854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dirty="0" smtClean="0"/>
                <a:t>Protective coatings</a:t>
              </a:r>
              <a:endParaRPr lang="en-US" dirty="0"/>
            </a:p>
          </p:txBody>
        </p:sp>
        <p:sp>
          <p:nvSpPr>
            <p:cNvPr id="7" name="Rechthoek 6"/>
            <p:cNvSpPr/>
            <p:nvPr/>
          </p:nvSpPr>
          <p:spPr>
            <a:xfrm>
              <a:off x="1043608" y="2818096"/>
              <a:ext cx="1800200" cy="541224"/>
            </a:xfrm>
            <a:prstGeom prst="rect">
              <a:avLst/>
            </a:prstGeom>
            <a:ln>
              <a:solidFill>
                <a:srgbClr val="FFFF00"/>
              </a:solidFill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/>
                <a:t>Moisture/oxidation:</a:t>
              </a:r>
            </a:p>
            <a:p>
              <a:pPr algn="ctr"/>
              <a:r>
                <a:rPr lang="en-US" sz="1400" dirty="0" smtClean="0"/>
                <a:t>phosphors, copper,...</a:t>
              </a:r>
              <a:endParaRPr lang="en-US" sz="1400" dirty="0"/>
            </a:p>
          </p:txBody>
        </p:sp>
        <p:sp>
          <p:nvSpPr>
            <p:cNvPr id="8" name="Rechthoek 7"/>
            <p:cNvSpPr/>
            <p:nvPr/>
          </p:nvSpPr>
          <p:spPr>
            <a:xfrm>
              <a:off x="1043608" y="3450432"/>
              <a:ext cx="1800200" cy="504056"/>
            </a:xfrm>
            <a:prstGeom prst="rect">
              <a:avLst/>
            </a:prstGeom>
            <a:ln>
              <a:solidFill>
                <a:srgbClr val="FFFF00"/>
              </a:solidFill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/>
                <a:t>Aggressive chemicals:</a:t>
              </a:r>
            </a:p>
            <a:p>
              <a:pPr algn="ctr"/>
              <a:r>
                <a:rPr lang="en-US" sz="1400" dirty="0" smtClean="0"/>
                <a:t>batteries</a:t>
              </a:r>
              <a:endParaRPr lang="en-US" sz="1400" dirty="0"/>
            </a:p>
          </p:txBody>
        </p:sp>
        <p:sp>
          <p:nvSpPr>
            <p:cNvPr id="9" name="Rechthoek 8"/>
            <p:cNvSpPr/>
            <p:nvPr/>
          </p:nvSpPr>
          <p:spPr>
            <a:xfrm>
              <a:off x="1043608" y="4042232"/>
              <a:ext cx="1800200" cy="504056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/>
                <a:t>UV radiation:</a:t>
              </a:r>
            </a:p>
            <a:p>
              <a:pPr algn="ctr"/>
              <a:r>
                <a:rPr lang="en-US" sz="1400" dirty="0" smtClean="0"/>
                <a:t>inks, paint,...</a:t>
              </a:r>
              <a:endParaRPr lang="en-US" sz="1400" dirty="0"/>
            </a:p>
          </p:txBody>
        </p:sp>
      </p:grpSp>
      <p:grpSp>
        <p:nvGrpSpPr>
          <p:cNvPr id="4" name="Groep 19"/>
          <p:cNvGrpSpPr/>
          <p:nvPr/>
        </p:nvGrpSpPr>
        <p:grpSpPr>
          <a:xfrm>
            <a:off x="7020272" y="1124744"/>
            <a:ext cx="1656184" cy="2485440"/>
            <a:chOff x="971600" y="3717032"/>
            <a:chExt cx="2300255" cy="2485440"/>
          </a:xfrm>
        </p:grpSpPr>
        <p:sp>
          <p:nvSpPr>
            <p:cNvPr id="14" name="Rechthoek 13"/>
            <p:cNvSpPr/>
            <p:nvPr/>
          </p:nvSpPr>
          <p:spPr>
            <a:xfrm>
              <a:off x="971600" y="3717032"/>
              <a:ext cx="2300255" cy="24854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dirty="0" smtClean="0"/>
                <a:t>Particle-particle interaction</a:t>
              </a:r>
              <a:endParaRPr lang="en-US" dirty="0"/>
            </a:p>
          </p:txBody>
        </p:sp>
        <p:sp>
          <p:nvSpPr>
            <p:cNvPr id="15" name="Rechthoek 14"/>
            <p:cNvSpPr/>
            <p:nvPr/>
          </p:nvSpPr>
          <p:spPr>
            <a:xfrm>
              <a:off x="1043608" y="5518396"/>
              <a:ext cx="2128236" cy="504056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/>
                <a:t>Sintering:</a:t>
              </a:r>
            </a:p>
            <a:p>
              <a:pPr algn="ctr"/>
              <a:r>
                <a:rPr lang="en-US" sz="1400" dirty="0" smtClean="0"/>
                <a:t>3D printing,...</a:t>
              </a:r>
              <a:endParaRPr lang="en-US" sz="1400" dirty="0"/>
            </a:p>
          </p:txBody>
        </p:sp>
        <p:sp>
          <p:nvSpPr>
            <p:cNvPr id="16" name="Rechthoek 15"/>
            <p:cNvSpPr/>
            <p:nvPr/>
          </p:nvSpPr>
          <p:spPr>
            <a:xfrm>
              <a:off x="1043608" y="4509120"/>
              <a:ext cx="2128236" cy="829256"/>
            </a:xfrm>
            <a:prstGeom prst="rect">
              <a:avLst/>
            </a:prstGeom>
            <a:ln>
              <a:solidFill>
                <a:srgbClr val="FFFF00"/>
              </a:solidFill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/>
                <a:t>Rheology:</a:t>
              </a:r>
            </a:p>
            <a:p>
              <a:pPr algn="ctr"/>
              <a:r>
                <a:rPr lang="en-US" sz="1400" dirty="0" smtClean="0"/>
                <a:t>3D printing, pharmaceutics,...</a:t>
              </a:r>
              <a:endParaRPr lang="en-US" sz="1400" dirty="0"/>
            </a:p>
          </p:txBody>
        </p:sp>
      </p:grpSp>
      <p:grpSp>
        <p:nvGrpSpPr>
          <p:cNvPr id="5" name="Groep 22"/>
          <p:cNvGrpSpPr/>
          <p:nvPr/>
        </p:nvGrpSpPr>
        <p:grpSpPr>
          <a:xfrm>
            <a:off x="2699792" y="1124744"/>
            <a:ext cx="1728192" cy="2485440"/>
            <a:chOff x="6876256" y="1988840"/>
            <a:chExt cx="1728192" cy="2485440"/>
          </a:xfrm>
        </p:grpSpPr>
        <p:sp>
          <p:nvSpPr>
            <p:cNvPr id="17" name="Rechthoek 16"/>
            <p:cNvSpPr/>
            <p:nvPr/>
          </p:nvSpPr>
          <p:spPr>
            <a:xfrm>
              <a:off x="6876256" y="1988840"/>
              <a:ext cx="1728192" cy="24854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dirty="0" smtClean="0"/>
                <a:t>Active functionalities</a:t>
              </a:r>
              <a:endParaRPr lang="en-US" dirty="0"/>
            </a:p>
          </p:txBody>
        </p:sp>
        <p:sp>
          <p:nvSpPr>
            <p:cNvPr id="18" name="Rechthoek 17"/>
            <p:cNvSpPr/>
            <p:nvPr/>
          </p:nvSpPr>
          <p:spPr>
            <a:xfrm>
              <a:off x="6948264" y="3284984"/>
              <a:ext cx="1584176" cy="39720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/>
                <a:t>Optical coatings</a:t>
              </a:r>
              <a:endParaRPr lang="en-US" sz="1400" dirty="0"/>
            </a:p>
          </p:txBody>
        </p:sp>
        <p:sp>
          <p:nvSpPr>
            <p:cNvPr id="19" name="Rechthoek 18"/>
            <p:cNvSpPr/>
            <p:nvPr/>
          </p:nvSpPr>
          <p:spPr>
            <a:xfrm>
              <a:off x="6948264" y="2746088"/>
              <a:ext cx="1584176" cy="432048"/>
            </a:xfrm>
            <a:prstGeom prst="rect">
              <a:avLst/>
            </a:prstGeom>
            <a:ln>
              <a:solidFill>
                <a:srgbClr val="FFFF00"/>
              </a:solidFill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/>
                <a:t>Catalysts</a:t>
              </a:r>
            </a:p>
          </p:txBody>
        </p:sp>
        <p:sp>
          <p:nvSpPr>
            <p:cNvPr id="22" name="Rechthoek 21"/>
            <p:cNvSpPr/>
            <p:nvPr/>
          </p:nvSpPr>
          <p:spPr>
            <a:xfrm>
              <a:off x="6948264" y="3789040"/>
              <a:ext cx="1584176" cy="541224"/>
            </a:xfrm>
            <a:prstGeom prst="rect">
              <a:avLst/>
            </a:prstGeom>
            <a:ln>
              <a:solidFill>
                <a:srgbClr val="FFFF00"/>
              </a:solidFill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/>
                <a:t>Conductive coatings</a:t>
              </a:r>
              <a:endParaRPr lang="en-US" sz="1400" dirty="0"/>
            </a:p>
          </p:txBody>
        </p:sp>
      </p:grpSp>
      <p:grpSp>
        <p:nvGrpSpPr>
          <p:cNvPr id="11" name="Groep 43"/>
          <p:cNvGrpSpPr/>
          <p:nvPr/>
        </p:nvGrpSpPr>
        <p:grpSpPr>
          <a:xfrm>
            <a:off x="4716016" y="1124744"/>
            <a:ext cx="2016224" cy="2485440"/>
            <a:chOff x="683568" y="1879664"/>
            <a:chExt cx="2016224" cy="2485440"/>
          </a:xfrm>
        </p:grpSpPr>
        <p:sp>
          <p:nvSpPr>
            <p:cNvPr id="10" name="Rechthoek 9"/>
            <p:cNvSpPr/>
            <p:nvPr/>
          </p:nvSpPr>
          <p:spPr>
            <a:xfrm>
              <a:off x="683568" y="1879664"/>
              <a:ext cx="2016224" cy="24854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dirty="0" smtClean="0"/>
                <a:t>Particle-matrix interaction</a:t>
              </a:r>
              <a:endParaRPr lang="en-US" dirty="0"/>
            </a:p>
          </p:txBody>
        </p:sp>
        <p:sp>
          <p:nvSpPr>
            <p:cNvPr id="12" name="Rechthoek 11"/>
            <p:cNvSpPr/>
            <p:nvPr/>
          </p:nvSpPr>
          <p:spPr>
            <a:xfrm>
              <a:off x="755576" y="3197240"/>
              <a:ext cx="1872208" cy="50238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/>
                <a:t>Adhesion:</a:t>
              </a:r>
            </a:p>
            <a:p>
              <a:pPr algn="ctr"/>
              <a:r>
                <a:rPr lang="en-US" sz="1400" dirty="0" smtClean="0"/>
                <a:t>fiber reinforcement ,...</a:t>
              </a:r>
              <a:endParaRPr lang="en-US" sz="1400" dirty="0"/>
            </a:p>
          </p:txBody>
        </p:sp>
        <p:sp>
          <p:nvSpPr>
            <p:cNvPr id="13" name="Rechthoek 12"/>
            <p:cNvSpPr/>
            <p:nvPr/>
          </p:nvSpPr>
          <p:spPr>
            <a:xfrm>
              <a:off x="755576" y="2607108"/>
              <a:ext cx="1872208" cy="498352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/>
                <a:t>Dispersion:</a:t>
              </a:r>
            </a:p>
            <a:p>
              <a:pPr algn="ctr"/>
              <a:r>
                <a:rPr lang="en-US" sz="1400" dirty="0" smtClean="0"/>
                <a:t>inks, paint,...</a:t>
              </a:r>
              <a:endParaRPr lang="en-US" sz="1400" dirty="0"/>
            </a:p>
          </p:txBody>
        </p:sp>
        <p:sp>
          <p:nvSpPr>
            <p:cNvPr id="23" name="Rechthoek 22"/>
            <p:cNvSpPr/>
            <p:nvPr/>
          </p:nvSpPr>
          <p:spPr>
            <a:xfrm>
              <a:off x="755576" y="3789040"/>
              <a:ext cx="1872208" cy="504056"/>
            </a:xfrm>
            <a:prstGeom prst="rect">
              <a:avLst/>
            </a:prstGeom>
            <a:ln>
              <a:solidFill>
                <a:srgbClr val="FFFF00"/>
              </a:solidFill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/>
                <a:t>Hydrophobicity:</a:t>
              </a:r>
            </a:p>
            <a:p>
              <a:pPr algn="ctr"/>
              <a:r>
                <a:rPr lang="en-US" sz="1400" dirty="0" smtClean="0"/>
                <a:t>e.g. Teflon </a:t>
              </a:r>
              <a:endParaRPr lang="en-US" sz="1400" dirty="0"/>
            </a:p>
          </p:txBody>
        </p:sp>
      </p:grpSp>
      <p:sp>
        <p:nvSpPr>
          <p:cNvPr id="26" name="Tijdelijke aanduiding voor datum 2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BPS – General Scientific Meeting 2016</a:t>
            </a:r>
            <a:endParaRPr lang="nl-NL" dirty="0"/>
          </a:p>
        </p:txBody>
      </p:sp>
      <p:sp>
        <p:nvSpPr>
          <p:cNvPr id="27" name="Tijdelijke aanduiding voor inhoud 2"/>
          <p:cNvSpPr>
            <a:spLocks noGrp="1"/>
          </p:cNvSpPr>
          <p:nvPr>
            <p:ph idx="1"/>
          </p:nvPr>
        </p:nvSpPr>
        <p:spPr>
          <a:xfrm>
            <a:off x="647564" y="3789040"/>
            <a:ext cx="2772308" cy="10801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600" b="1" dirty="0" smtClean="0"/>
              <a:t>Phosphors for LED lighting</a:t>
            </a:r>
          </a:p>
          <a:p>
            <a:pPr marL="0" indent="0">
              <a:buNone/>
            </a:pPr>
            <a:r>
              <a:rPr lang="en-US" sz="1600" dirty="0" smtClean="0"/>
              <a:t>Long term stability by</a:t>
            </a:r>
            <a:br>
              <a:rPr lang="en-US" sz="1600" dirty="0" smtClean="0"/>
            </a:br>
            <a:r>
              <a:rPr lang="en-US" sz="1600" dirty="0" smtClean="0"/>
              <a:t>encapsulation</a:t>
            </a:r>
            <a:endParaRPr lang="en-US" sz="1600" dirty="0"/>
          </a:p>
        </p:txBody>
      </p:sp>
      <p:pic>
        <p:nvPicPr>
          <p:cNvPr id="28" name="Picture 2" descr="http://eepros.com/wp-content/uploads/sites/2/2015/04/le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797152"/>
            <a:ext cx="1872208" cy="1248139"/>
          </a:xfrm>
          <a:prstGeom prst="rect">
            <a:avLst/>
          </a:prstGeom>
          <a:noFill/>
        </p:spPr>
      </p:pic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3" cstate="print"/>
          <a:srcRect b="18725"/>
          <a:stretch>
            <a:fillRect/>
          </a:stretch>
        </p:blipFill>
        <p:spPr bwMode="auto">
          <a:xfrm>
            <a:off x="3456014" y="3897052"/>
            <a:ext cx="3292266" cy="2196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4113076"/>
            <a:ext cx="1482960" cy="1286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Rechthoek 30"/>
          <p:cNvSpPr/>
          <p:nvPr/>
        </p:nvSpPr>
        <p:spPr>
          <a:xfrm>
            <a:off x="539552" y="3789040"/>
            <a:ext cx="8100900" cy="2484276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Gebogen verbindingslijn 31"/>
          <p:cNvCxnSpPr>
            <a:stCxn id="7" idx="1"/>
            <a:endCxn id="31" idx="1"/>
          </p:cNvCxnSpPr>
          <p:nvPr/>
        </p:nvCxnSpPr>
        <p:spPr>
          <a:xfrm rot="10800000" flipV="1">
            <a:off x="539552" y="2080596"/>
            <a:ext cx="12700" cy="2950582"/>
          </a:xfrm>
          <a:prstGeom prst="bentConnector3">
            <a:avLst>
              <a:gd name="adj1" fmla="val 1800000"/>
            </a:avLst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3" name="Tekstvak 32"/>
          <p:cNvSpPr txBox="1"/>
          <p:nvPr/>
        </p:nvSpPr>
        <p:spPr>
          <a:xfrm>
            <a:off x="5220072" y="4582869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lphaUcParenBoth"/>
            </a:pPr>
            <a:r>
              <a:rPr lang="en-US" sz="1200" dirty="0" smtClean="0"/>
              <a:t>Uncoated</a:t>
            </a:r>
          </a:p>
          <a:p>
            <a:pPr marL="228600" indent="-228600">
              <a:buAutoNum type="alphaUcParenBoth"/>
            </a:pPr>
            <a:r>
              <a:rPr lang="en-US" sz="1200" dirty="0" smtClean="0"/>
              <a:t>10nm Al</a:t>
            </a:r>
            <a:r>
              <a:rPr lang="en-US" sz="1200" baseline="-25000" dirty="0" smtClean="0"/>
              <a:t>2</a:t>
            </a:r>
            <a:r>
              <a:rPr lang="en-US" sz="1200" dirty="0" smtClean="0"/>
              <a:t>O</a:t>
            </a:r>
            <a:r>
              <a:rPr lang="en-US" sz="1200" baseline="-25000" dirty="0" smtClean="0"/>
              <a:t>3</a:t>
            </a:r>
          </a:p>
          <a:p>
            <a:pPr marL="228600" indent="-228600">
              <a:buAutoNum type="alphaUcParenBoth"/>
            </a:pPr>
            <a:r>
              <a:rPr lang="en-US" sz="1200" dirty="0" smtClean="0"/>
              <a:t>20nm Al</a:t>
            </a:r>
            <a:r>
              <a:rPr lang="en-US" sz="1200" baseline="-25000" dirty="0" smtClean="0"/>
              <a:t>2</a:t>
            </a:r>
            <a:r>
              <a:rPr lang="en-US" sz="1200" dirty="0" smtClean="0"/>
              <a:t>O</a:t>
            </a:r>
            <a:r>
              <a:rPr lang="en-US" sz="1200" baseline="-25000" dirty="0" smtClean="0"/>
              <a:t>3</a:t>
            </a:r>
            <a:endParaRPr lang="en-US" sz="1200" baseline="-25000" dirty="0"/>
          </a:p>
        </p:txBody>
      </p:sp>
      <p:sp>
        <p:nvSpPr>
          <p:cNvPr id="34" name="Tijdelijke aanduiding voor dianummer 3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22</a:t>
            </a:fld>
            <a:endParaRPr lang="nl-NL"/>
          </a:p>
        </p:txBody>
      </p:sp>
      <p:sp>
        <p:nvSpPr>
          <p:cNvPr id="35" name="Tijdelijke aanduiding voor voettekst 3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Geert.Rampelberg@UGent.be</a:t>
            </a:r>
            <a:endParaRPr lang="nl-NL" dirty="0"/>
          </a:p>
        </p:txBody>
      </p:sp>
      <p:sp>
        <p:nvSpPr>
          <p:cNvPr id="36" name="Rechthoek 35"/>
          <p:cNvSpPr/>
          <p:nvPr/>
        </p:nvSpPr>
        <p:spPr>
          <a:xfrm>
            <a:off x="6840252" y="5553236"/>
            <a:ext cx="1692188" cy="7560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u="sng" dirty="0" err="1" smtClean="0"/>
              <a:t>Avci</a:t>
            </a:r>
            <a:r>
              <a:rPr lang="en-US" sz="1200" u="sng" dirty="0" smtClean="0"/>
              <a:t> et al., J. </a:t>
            </a:r>
            <a:r>
              <a:rPr lang="en-US" sz="1200" u="sng" dirty="0" err="1" smtClean="0"/>
              <a:t>Electrochem</a:t>
            </a:r>
            <a:r>
              <a:rPr lang="en-US" sz="1200" u="sng" dirty="0" smtClean="0"/>
              <a:t>. Soc., 156, J333, 2009.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Surface functionalization of powders</a:t>
            </a:r>
            <a:endParaRPr lang="en-US" dirty="0"/>
          </a:p>
        </p:txBody>
      </p:sp>
      <p:grpSp>
        <p:nvGrpSpPr>
          <p:cNvPr id="3" name="Groep 22"/>
          <p:cNvGrpSpPr/>
          <p:nvPr/>
        </p:nvGrpSpPr>
        <p:grpSpPr>
          <a:xfrm>
            <a:off x="467544" y="1124744"/>
            <a:ext cx="1944216" cy="2485440"/>
            <a:chOff x="971600" y="2132856"/>
            <a:chExt cx="1944216" cy="2485440"/>
          </a:xfrm>
        </p:grpSpPr>
        <p:sp>
          <p:nvSpPr>
            <p:cNvPr id="6" name="Rechthoek 5"/>
            <p:cNvSpPr/>
            <p:nvPr/>
          </p:nvSpPr>
          <p:spPr>
            <a:xfrm>
              <a:off x="971600" y="2132856"/>
              <a:ext cx="1944216" cy="24854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dirty="0" smtClean="0"/>
                <a:t>Protective coatings</a:t>
              </a:r>
              <a:endParaRPr lang="en-US" dirty="0"/>
            </a:p>
          </p:txBody>
        </p:sp>
        <p:sp>
          <p:nvSpPr>
            <p:cNvPr id="7" name="Rechthoek 6"/>
            <p:cNvSpPr/>
            <p:nvPr/>
          </p:nvSpPr>
          <p:spPr>
            <a:xfrm>
              <a:off x="1043608" y="2818096"/>
              <a:ext cx="1800200" cy="541224"/>
            </a:xfrm>
            <a:prstGeom prst="rect">
              <a:avLst/>
            </a:prstGeom>
            <a:ln>
              <a:solidFill>
                <a:srgbClr val="FFFF00"/>
              </a:solidFill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/>
                <a:t>Moisture/oxidation:</a:t>
              </a:r>
            </a:p>
            <a:p>
              <a:pPr algn="ctr"/>
              <a:r>
                <a:rPr lang="en-US" sz="1400" dirty="0" smtClean="0"/>
                <a:t>phosphors, copper,...</a:t>
              </a:r>
              <a:endParaRPr lang="en-US" sz="1400" dirty="0"/>
            </a:p>
          </p:txBody>
        </p:sp>
        <p:sp>
          <p:nvSpPr>
            <p:cNvPr id="8" name="Rechthoek 7"/>
            <p:cNvSpPr/>
            <p:nvPr/>
          </p:nvSpPr>
          <p:spPr>
            <a:xfrm>
              <a:off x="1043608" y="3450432"/>
              <a:ext cx="1800200" cy="504056"/>
            </a:xfrm>
            <a:prstGeom prst="rect">
              <a:avLst/>
            </a:prstGeom>
            <a:ln>
              <a:solidFill>
                <a:srgbClr val="FFFF00"/>
              </a:solidFill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/>
                <a:t>Aggressive chemicals:</a:t>
              </a:r>
            </a:p>
            <a:p>
              <a:pPr algn="ctr"/>
              <a:r>
                <a:rPr lang="en-US" sz="1400" dirty="0" smtClean="0"/>
                <a:t>batteries</a:t>
              </a:r>
              <a:endParaRPr lang="en-US" sz="1400" dirty="0"/>
            </a:p>
          </p:txBody>
        </p:sp>
        <p:sp>
          <p:nvSpPr>
            <p:cNvPr id="9" name="Rechthoek 8"/>
            <p:cNvSpPr/>
            <p:nvPr/>
          </p:nvSpPr>
          <p:spPr>
            <a:xfrm>
              <a:off x="1043608" y="4042232"/>
              <a:ext cx="1800200" cy="504056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/>
                <a:t>UV radiation:</a:t>
              </a:r>
            </a:p>
            <a:p>
              <a:pPr algn="ctr"/>
              <a:r>
                <a:rPr lang="en-US" sz="1400" dirty="0" smtClean="0"/>
                <a:t>inks, paint,...</a:t>
              </a:r>
              <a:endParaRPr lang="en-US" sz="1400" dirty="0"/>
            </a:p>
          </p:txBody>
        </p:sp>
      </p:grpSp>
      <p:grpSp>
        <p:nvGrpSpPr>
          <p:cNvPr id="4" name="Groep 19"/>
          <p:cNvGrpSpPr/>
          <p:nvPr/>
        </p:nvGrpSpPr>
        <p:grpSpPr>
          <a:xfrm>
            <a:off x="7020272" y="1124744"/>
            <a:ext cx="1656184" cy="2485440"/>
            <a:chOff x="971600" y="3717032"/>
            <a:chExt cx="2300255" cy="2485440"/>
          </a:xfrm>
        </p:grpSpPr>
        <p:sp>
          <p:nvSpPr>
            <p:cNvPr id="14" name="Rechthoek 13"/>
            <p:cNvSpPr/>
            <p:nvPr/>
          </p:nvSpPr>
          <p:spPr>
            <a:xfrm>
              <a:off x="971600" y="3717032"/>
              <a:ext cx="2300255" cy="24854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dirty="0" smtClean="0"/>
                <a:t>Particle-particle interaction</a:t>
              </a:r>
              <a:endParaRPr lang="en-US" dirty="0"/>
            </a:p>
          </p:txBody>
        </p:sp>
        <p:sp>
          <p:nvSpPr>
            <p:cNvPr id="15" name="Rechthoek 14"/>
            <p:cNvSpPr/>
            <p:nvPr/>
          </p:nvSpPr>
          <p:spPr>
            <a:xfrm>
              <a:off x="1043608" y="5518396"/>
              <a:ext cx="2128236" cy="504056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/>
                <a:t>Sintering:</a:t>
              </a:r>
            </a:p>
            <a:p>
              <a:pPr algn="ctr"/>
              <a:r>
                <a:rPr lang="en-US" sz="1400" dirty="0" smtClean="0"/>
                <a:t>3D printing,...</a:t>
              </a:r>
              <a:endParaRPr lang="en-US" sz="1400" dirty="0"/>
            </a:p>
          </p:txBody>
        </p:sp>
        <p:sp>
          <p:nvSpPr>
            <p:cNvPr id="16" name="Rechthoek 15"/>
            <p:cNvSpPr/>
            <p:nvPr/>
          </p:nvSpPr>
          <p:spPr>
            <a:xfrm>
              <a:off x="1043608" y="4509120"/>
              <a:ext cx="2128236" cy="829256"/>
            </a:xfrm>
            <a:prstGeom prst="rect">
              <a:avLst/>
            </a:prstGeom>
            <a:ln>
              <a:solidFill>
                <a:srgbClr val="FFFF00"/>
              </a:solidFill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/>
                <a:t>Rheology:</a:t>
              </a:r>
            </a:p>
            <a:p>
              <a:pPr algn="ctr"/>
              <a:r>
                <a:rPr lang="en-US" sz="1400" dirty="0" smtClean="0"/>
                <a:t>3D printing, pharmaceutics,...</a:t>
              </a:r>
              <a:endParaRPr lang="en-US" sz="1400" dirty="0"/>
            </a:p>
          </p:txBody>
        </p:sp>
      </p:grpSp>
      <p:grpSp>
        <p:nvGrpSpPr>
          <p:cNvPr id="5" name="Groep 22"/>
          <p:cNvGrpSpPr/>
          <p:nvPr/>
        </p:nvGrpSpPr>
        <p:grpSpPr>
          <a:xfrm>
            <a:off x="2699792" y="1124744"/>
            <a:ext cx="1728192" cy="2485440"/>
            <a:chOff x="6876256" y="1988840"/>
            <a:chExt cx="1728192" cy="2485440"/>
          </a:xfrm>
        </p:grpSpPr>
        <p:sp>
          <p:nvSpPr>
            <p:cNvPr id="17" name="Rechthoek 16"/>
            <p:cNvSpPr/>
            <p:nvPr/>
          </p:nvSpPr>
          <p:spPr>
            <a:xfrm>
              <a:off x="6876256" y="1988840"/>
              <a:ext cx="1728192" cy="24854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dirty="0" smtClean="0"/>
                <a:t>Active functionalities</a:t>
              </a:r>
              <a:endParaRPr lang="en-US" dirty="0"/>
            </a:p>
          </p:txBody>
        </p:sp>
        <p:sp>
          <p:nvSpPr>
            <p:cNvPr id="18" name="Rechthoek 17"/>
            <p:cNvSpPr/>
            <p:nvPr/>
          </p:nvSpPr>
          <p:spPr>
            <a:xfrm>
              <a:off x="6948264" y="3284984"/>
              <a:ext cx="1584176" cy="39720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/>
                <a:t>Optical coatings</a:t>
              </a:r>
              <a:endParaRPr lang="en-US" sz="1400" dirty="0"/>
            </a:p>
          </p:txBody>
        </p:sp>
        <p:sp>
          <p:nvSpPr>
            <p:cNvPr id="19" name="Rechthoek 18"/>
            <p:cNvSpPr/>
            <p:nvPr/>
          </p:nvSpPr>
          <p:spPr>
            <a:xfrm>
              <a:off x="6948264" y="2746088"/>
              <a:ext cx="1584176" cy="432048"/>
            </a:xfrm>
            <a:prstGeom prst="rect">
              <a:avLst/>
            </a:prstGeom>
            <a:ln>
              <a:solidFill>
                <a:srgbClr val="FFFF00"/>
              </a:solidFill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/>
                <a:t>Catalysts</a:t>
              </a:r>
            </a:p>
          </p:txBody>
        </p:sp>
        <p:sp>
          <p:nvSpPr>
            <p:cNvPr id="22" name="Rechthoek 21"/>
            <p:cNvSpPr/>
            <p:nvPr/>
          </p:nvSpPr>
          <p:spPr>
            <a:xfrm>
              <a:off x="6948264" y="3789040"/>
              <a:ext cx="1584176" cy="541224"/>
            </a:xfrm>
            <a:prstGeom prst="rect">
              <a:avLst/>
            </a:prstGeom>
            <a:ln>
              <a:solidFill>
                <a:srgbClr val="FFFF00"/>
              </a:solidFill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/>
                <a:t>Conductive coatings</a:t>
              </a:r>
              <a:endParaRPr lang="en-US" sz="1400" dirty="0"/>
            </a:p>
          </p:txBody>
        </p:sp>
      </p:grpSp>
      <p:grpSp>
        <p:nvGrpSpPr>
          <p:cNvPr id="11" name="Groep 43"/>
          <p:cNvGrpSpPr/>
          <p:nvPr/>
        </p:nvGrpSpPr>
        <p:grpSpPr>
          <a:xfrm>
            <a:off x="4716016" y="1124744"/>
            <a:ext cx="2016224" cy="2485440"/>
            <a:chOff x="683568" y="1879664"/>
            <a:chExt cx="2016224" cy="2485440"/>
          </a:xfrm>
        </p:grpSpPr>
        <p:sp>
          <p:nvSpPr>
            <p:cNvPr id="10" name="Rechthoek 9"/>
            <p:cNvSpPr/>
            <p:nvPr/>
          </p:nvSpPr>
          <p:spPr>
            <a:xfrm>
              <a:off x="683568" y="1879664"/>
              <a:ext cx="2016224" cy="24854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dirty="0" smtClean="0"/>
                <a:t>Particle-matrix interaction</a:t>
              </a:r>
              <a:endParaRPr lang="en-US" dirty="0"/>
            </a:p>
          </p:txBody>
        </p:sp>
        <p:sp>
          <p:nvSpPr>
            <p:cNvPr id="12" name="Rechthoek 11"/>
            <p:cNvSpPr/>
            <p:nvPr/>
          </p:nvSpPr>
          <p:spPr>
            <a:xfrm>
              <a:off x="755576" y="3197240"/>
              <a:ext cx="1872208" cy="50238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/>
                <a:t>Adhesion:</a:t>
              </a:r>
            </a:p>
            <a:p>
              <a:pPr algn="ctr"/>
              <a:r>
                <a:rPr lang="en-US" sz="1400" dirty="0" smtClean="0"/>
                <a:t>fiber reinforcement ,...</a:t>
              </a:r>
              <a:endParaRPr lang="en-US" sz="1400" dirty="0"/>
            </a:p>
          </p:txBody>
        </p:sp>
        <p:sp>
          <p:nvSpPr>
            <p:cNvPr id="13" name="Rechthoek 12"/>
            <p:cNvSpPr/>
            <p:nvPr/>
          </p:nvSpPr>
          <p:spPr>
            <a:xfrm>
              <a:off x="755576" y="2607108"/>
              <a:ext cx="1872208" cy="498352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/>
                <a:t>Dispersion:</a:t>
              </a:r>
            </a:p>
            <a:p>
              <a:pPr algn="ctr"/>
              <a:r>
                <a:rPr lang="en-US" sz="1400" dirty="0" smtClean="0"/>
                <a:t>inks, paint,...</a:t>
              </a:r>
              <a:endParaRPr lang="en-US" sz="1400" dirty="0"/>
            </a:p>
          </p:txBody>
        </p:sp>
        <p:sp>
          <p:nvSpPr>
            <p:cNvPr id="23" name="Rechthoek 22"/>
            <p:cNvSpPr/>
            <p:nvPr/>
          </p:nvSpPr>
          <p:spPr>
            <a:xfrm>
              <a:off x="755576" y="3789040"/>
              <a:ext cx="1872208" cy="504056"/>
            </a:xfrm>
            <a:prstGeom prst="rect">
              <a:avLst/>
            </a:prstGeom>
            <a:ln>
              <a:solidFill>
                <a:srgbClr val="FFFF00"/>
              </a:solidFill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/>
                <a:t>Hydrophobicity:</a:t>
              </a:r>
            </a:p>
            <a:p>
              <a:pPr algn="ctr"/>
              <a:r>
                <a:rPr lang="en-US" sz="1400" dirty="0" smtClean="0"/>
                <a:t>e.g. Teflon </a:t>
              </a:r>
              <a:endParaRPr lang="en-US" sz="1400" dirty="0"/>
            </a:p>
          </p:txBody>
        </p:sp>
      </p:grpSp>
      <p:sp>
        <p:nvSpPr>
          <p:cNvPr id="26" name="Tijdelijke aanduiding voor datum 2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BPS – General Scientific Meeting 2016</a:t>
            </a:r>
            <a:endParaRPr lang="nl-NL" dirty="0"/>
          </a:p>
        </p:txBody>
      </p:sp>
      <p:pic>
        <p:nvPicPr>
          <p:cNvPr id="27" name="Picture 5" descr="http://wwwgreeneridealcom.c.presscdn.com/wp-content/uploads/2012/08/electric-car.jpg"/>
          <p:cNvPicPr>
            <a:picLocks noChangeAspect="1" noChangeArrowheads="1"/>
          </p:cNvPicPr>
          <p:nvPr/>
        </p:nvPicPr>
        <p:blipFill>
          <a:blip r:embed="rId2" cstate="print"/>
          <a:srcRect b="16584"/>
          <a:stretch>
            <a:fillRect/>
          </a:stretch>
        </p:blipFill>
        <p:spPr bwMode="auto">
          <a:xfrm>
            <a:off x="2163692" y="4572508"/>
            <a:ext cx="2840356" cy="1448780"/>
          </a:xfrm>
          <a:prstGeom prst="rect">
            <a:avLst/>
          </a:prstGeom>
          <a:noFill/>
        </p:spPr>
      </p:pic>
      <p:sp>
        <p:nvSpPr>
          <p:cNvPr id="28" name="Tijdelijke aanduiding voor inhoud 2"/>
          <p:cNvSpPr>
            <a:spLocks noGrp="1"/>
          </p:cNvSpPr>
          <p:nvPr>
            <p:ph idx="1"/>
          </p:nvPr>
        </p:nvSpPr>
        <p:spPr>
          <a:xfrm>
            <a:off x="601216" y="3789040"/>
            <a:ext cx="3754760" cy="108012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1600" b="1" dirty="0" smtClean="0"/>
              <a:t>Batteries for Electrical Vehicles</a:t>
            </a:r>
          </a:p>
          <a:p>
            <a:r>
              <a:rPr lang="en-US" sz="1600" dirty="0" smtClean="0"/>
              <a:t>5x longer lasting</a:t>
            </a:r>
          </a:p>
          <a:p>
            <a:r>
              <a:rPr lang="en-US" sz="1600" dirty="0" smtClean="0"/>
              <a:t>5x faster charging</a:t>
            </a:r>
          </a:p>
          <a:p>
            <a:r>
              <a:rPr lang="en-US" sz="1600" dirty="0" smtClean="0"/>
              <a:t>High-temperature performance</a:t>
            </a:r>
            <a:endParaRPr lang="en-US" sz="1600" dirty="0"/>
          </a:p>
        </p:txBody>
      </p:sp>
      <p:sp>
        <p:nvSpPr>
          <p:cNvPr id="39" name="Rechthoek 38"/>
          <p:cNvSpPr/>
          <p:nvPr/>
        </p:nvSpPr>
        <p:spPr>
          <a:xfrm>
            <a:off x="503548" y="3789040"/>
            <a:ext cx="8172908" cy="2484276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Gebogen verbindingslijn 40"/>
          <p:cNvCxnSpPr>
            <a:stCxn id="8" idx="1"/>
            <a:endCxn id="39" idx="1"/>
          </p:cNvCxnSpPr>
          <p:nvPr/>
        </p:nvCxnSpPr>
        <p:spPr>
          <a:xfrm rot="10800000" flipV="1">
            <a:off x="503548" y="2694348"/>
            <a:ext cx="36004" cy="2336830"/>
          </a:xfrm>
          <a:prstGeom prst="bentConnector3">
            <a:avLst>
              <a:gd name="adj1" fmla="val 734929"/>
            </a:avLst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2" name="Tijdelijke aanduiding voor dianummer 4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23</a:t>
            </a:fld>
            <a:endParaRPr lang="nl-NL"/>
          </a:p>
        </p:txBody>
      </p:sp>
      <p:sp>
        <p:nvSpPr>
          <p:cNvPr id="43" name="Tijdelijke aanduiding voor voettekst 4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Geert.Rampelberg@UGent.be</a:t>
            </a:r>
            <a:endParaRPr lang="nl-NL" dirty="0"/>
          </a:p>
        </p:txBody>
      </p:sp>
      <p:sp>
        <p:nvSpPr>
          <p:cNvPr id="40" name="Tekstvak 39"/>
          <p:cNvSpPr txBox="1"/>
          <p:nvPr/>
        </p:nvSpPr>
        <p:spPr>
          <a:xfrm>
            <a:off x="539552" y="5929535"/>
            <a:ext cx="2088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Source: Pneumaticoat</a:t>
            </a:r>
            <a:endParaRPr lang="en-US" sz="1400" dirty="0"/>
          </a:p>
        </p:txBody>
      </p:sp>
      <p:grpSp>
        <p:nvGrpSpPr>
          <p:cNvPr id="20" name="Groep 44"/>
          <p:cNvGrpSpPr/>
          <p:nvPr/>
        </p:nvGrpSpPr>
        <p:grpSpPr>
          <a:xfrm>
            <a:off x="5148064" y="3969060"/>
            <a:ext cx="3389602" cy="2052228"/>
            <a:chOff x="5148064" y="3969060"/>
            <a:chExt cx="3389602" cy="2052228"/>
          </a:xfrm>
        </p:grpSpPr>
        <p:cxnSp>
          <p:nvCxnSpPr>
            <p:cNvPr id="30" name="Rechte verbindingslijn 29"/>
            <p:cNvCxnSpPr/>
            <p:nvPr/>
          </p:nvCxnSpPr>
          <p:spPr>
            <a:xfrm flipV="1">
              <a:off x="5515861" y="3969060"/>
              <a:ext cx="0" cy="1724483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Rechte verbindingslijn 30"/>
            <p:cNvCxnSpPr/>
            <p:nvPr/>
          </p:nvCxnSpPr>
          <p:spPr>
            <a:xfrm>
              <a:off x="5515861" y="5693543"/>
              <a:ext cx="2350293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2" name="Vrije vorm 31"/>
            <p:cNvSpPr/>
            <p:nvPr/>
          </p:nvSpPr>
          <p:spPr>
            <a:xfrm>
              <a:off x="5571820" y="4251900"/>
              <a:ext cx="2087402" cy="958060"/>
            </a:xfrm>
            <a:custGeom>
              <a:avLst/>
              <a:gdLst>
                <a:gd name="connsiteX0" fmla="*/ 0 w 2686050"/>
                <a:gd name="connsiteY0" fmla="*/ 0 h 1200150"/>
                <a:gd name="connsiteX1" fmla="*/ 114300 w 2686050"/>
                <a:gd name="connsiteY1" fmla="*/ 342900 h 1200150"/>
                <a:gd name="connsiteX2" fmla="*/ 400050 w 2686050"/>
                <a:gd name="connsiteY2" fmla="*/ 657225 h 1200150"/>
                <a:gd name="connsiteX3" fmla="*/ 914400 w 2686050"/>
                <a:gd name="connsiteY3" fmla="*/ 900113 h 1200150"/>
                <a:gd name="connsiteX4" fmla="*/ 1885950 w 2686050"/>
                <a:gd name="connsiteY4" fmla="*/ 1128713 h 1200150"/>
                <a:gd name="connsiteX5" fmla="*/ 2686050 w 2686050"/>
                <a:gd name="connsiteY5" fmla="*/ 1200150 h 1200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86050" h="1200150">
                  <a:moveTo>
                    <a:pt x="0" y="0"/>
                  </a:moveTo>
                  <a:cubicBezTo>
                    <a:pt x="23812" y="116681"/>
                    <a:pt x="47625" y="233363"/>
                    <a:pt x="114300" y="342900"/>
                  </a:cubicBezTo>
                  <a:cubicBezTo>
                    <a:pt x="180975" y="452438"/>
                    <a:pt x="266700" y="564356"/>
                    <a:pt x="400050" y="657225"/>
                  </a:cubicBezTo>
                  <a:cubicBezTo>
                    <a:pt x="533400" y="750094"/>
                    <a:pt x="666750" y="821532"/>
                    <a:pt x="914400" y="900113"/>
                  </a:cubicBezTo>
                  <a:cubicBezTo>
                    <a:pt x="1162050" y="978694"/>
                    <a:pt x="1590675" y="1078707"/>
                    <a:pt x="1885950" y="1128713"/>
                  </a:cubicBezTo>
                  <a:cubicBezTo>
                    <a:pt x="2181225" y="1178719"/>
                    <a:pt x="2497931" y="1178719"/>
                    <a:pt x="2686050" y="1200150"/>
                  </a:cubicBezTo>
                </a:path>
              </a:pathLst>
            </a:custGeom>
            <a:ln>
              <a:headEnd type="none" w="med" len="med"/>
              <a:tailEnd type="triangle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33" name="Tekstvak 32"/>
            <p:cNvSpPr txBox="1"/>
            <p:nvPr/>
          </p:nvSpPr>
          <p:spPr>
            <a:xfrm>
              <a:off x="6802926" y="4618368"/>
              <a:ext cx="1734740" cy="4668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chemeClr val="accent2"/>
                  </a:solidFill>
                </a:rPr>
                <a:t>70%  capacity fade after 10 years</a:t>
              </a:r>
              <a:endParaRPr lang="en-US" sz="1600" dirty="0">
                <a:solidFill>
                  <a:schemeClr val="accent2"/>
                </a:solidFill>
              </a:endParaRPr>
            </a:p>
          </p:txBody>
        </p:sp>
        <p:sp>
          <p:nvSpPr>
            <p:cNvPr id="34" name="Tekstvak 33"/>
            <p:cNvSpPr txBox="1"/>
            <p:nvPr/>
          </p:nvSpPr>
          <p:spPr>
            <a:xfrm>
              <a:off x="6131414" y="5176198"/>
              <a:ext cx="128706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chemeClr val="accent2"/>
                  </a:solidFill>
                </a:rPr>
                <a:t>Current Li-ion</a:t>
              </a:r>
              <a:endParaRPr lang="en-US" sz="1400" b="1" dirty="0">
                <a:solidFill>
                  <a:schemeClr val="accent2"/>
                </a:solidFill>
              </a:endParaRPr>
            </a:p>
          </p:txBody>
        </p:sp>
        <p:sp>
          <p:nvSpPr>
            <p:cNvPr id="35" name="Tekstvak 34"/>
            <p:cNvSpPr txBox="1"/>
            <p:nvPr/>
          </p:nvSpPr>
          <p:spPr>
            <a:xfrm>
              <a:off x="5907577" y="5751026"/>
              <a:ext cx="1678781" cy="2702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/>
                <a:t>Life cycle</a:t>
              </a:r>
              <a:endParaRPr lang="en-US" sz="1600" b="1" dirty="0"/>
            </a:p>
          </p:txBody>
        </p:sp>
        <p:sp>
          <p:nvSpPr>
            <p:cNvPr id="36" name="Tekstvak 35"/>
            <p:cNvSpPr txBox="1"/>
            <p:nvPr/>
          </p:nvSpPr>
          <p:spPr>
            <a:xfrm rot="16200000">
              <a:off x="4417372" y="4699752"/>
              <a:ext cx="1724483" cy="263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/>
                <a:t>Energy density</a:t>
              </a:r>
              <a:endParaRPr lang="en-US" sz="1600" b="1" dirty="0"/>
            </a:p>
          </p:txBody>
        </p:sp>
        <p:cxnSp>
          <p:nvCxnSpPr>
            <p:cNvPr id="37" name="Rechte verbindingslijn met pijl 36"/>
            <p:cNvCxnSpPr/>
            <p:nvPr/>
          </p:nvCxnSpPr>
          <p:spPr>
            <a:xfrm>
              <a:off x="5571820" y="4198991"/>
              <a:ext cx="2070496" cy="11496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38" name="Tekstvak 37"/>
            <p:cNvSpPr txBox="1"/>
            <p:nvPr/>
          </p:nvSpPr>
          <p:spPr>
            <a:xfrm>
              <a:off x="6355251" y="3990384"/>
              <a:ext cx="1734740" cy="2456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chemeClr val="accent3">
                      <a:lumMod val="75000"/>
                    </a:schemeClr>
                  </a:solidFill>
                </a:rPr>
                <a:t>ALD coated particles</a:t>
              </a:r>
              <a:endParaRPr lang="en-US" sz="1400" b="1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44" name="Tekstvak 43"/>
            <p:cNvSpPr txBox="1"/>
            <p:nvPr/>
          </p:nvSpPr>
          <p:spPr>
            <a:xfrm>
              <a:off x="6372200" y="4293096"/>
              <a:ext cx="194421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(</a:t>
              </a:r>
              <a:r>
                <a:rPr lang="en-US" sz="1200" dirty="0" err="1" smtClean="0"/>
                <a:t>LiNiMnO</a:t>
              </a:r>
              <a:r>
                <a:rPr lang="en-US" sz="1200" baseline="-25000" dirty="0" err="1" smtClean="0"/>
                <a:t>x</a:t>
              </a:r>
              <a:r>
                <a:rPr lang="en-US" sz="1200" dirty="0" smtClean="0"/>
                <a:t>)</a:t>
              </a:r>
              <a:endParaRPr lang="en-US" sz="1200" baseline="-250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Surface functionalization of powders</a:t>
            </a:r>
            <a:endParaRPr lang="en-US" dirty="0"/>
          </a:p>
        </p:txBody>
      </p:sp>
      <p:grpSp>
        <p:nvGrpSpPr>
          <p:cNvPr id="3" name="Groep 22"/>
          <p:cNvGrpSpPr/>
          <p:nvPr/>
        </p:nvGrpSpPr>
        <p:grpSpPr>
          <a:xfrm>
            <a:off x="467544" y="1124744"/>
            <a:ext cx="1944216" cy="2485440"/>
            <a:chOff x="971600" y="2132856"/>
            <a:chExt cx="1944216" cy="2485440"/>
          </a:xfrm>
        </p:grpSpPr>
        <p:sp>
          <p:nvSpPr>
            <p:cNvPr id="6" name="Rechthoek 5"/>
            <p:cNvSpPr/>
            <p:nvPr/>
          </p:nvSpPr>
          <p:spPr>
            <a:xfrm>
              <a:off x="971600" y="2132856"/>
              <a:ext cx="1944216" cy="24854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dirty="0" smtClean="0"/>
                <a:t>Protective coatings</a:t>
              </a:r>
              <a:endParaRPr lang="en-US" dirty="0"/>
            </a:p>
          </p:txBody>
        </p:sp>
        <p:sp>
          <p:nvSpPr>
            <p:cNvPr id="7" name="Rechthoek 6"/>
            <p:cNvSpPr/>
            <p:nvPr/>
          </p:nvSpPr>
          <p:spPr>
            <a:xfrm>
              <a:off x="1043608" y="2818096"/>
              <a:ext cx="1800200" cy="541224"/>
            </a:xfrm>
            <a:prstGeom prst="rect">
              <a:avLst/>
            </a:prstGeom>
            <a:ln>
              <a:solidFill>
                <a:srgbClr val="FFFF00"/>
              </a:solidFill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/>
                <a:t>Moisture/oxidation:</a:t>
              </a:r>
            </a:p>
            <a:p>
              <a:pPr algn="ctr"/>
              <a:r>
                <a:rPr lang="en-US" sz="1400" dirty="0" smtClean="0"/>
                <a:t>phosphors, copper,...</a:t>
              </a:r>
              <a:endParaRPr lang="en-US" sz="1400" dirty="0"/>
            </a:p>
          </p:txBody>
        </p:sp>
        <p:sp>
          <p:nvSpPr>
            <p:cNvPr id="8" name="Rechthoek 7"/>
            <p:cNvSpPr/>
            <p:nvPr/>
          </p:nvSpPr>
          <p:spPr>
            <a:xfrm>
              <a:off x="1043608" y="3450432"/>
              <a:ext cx="1800200" cy="504056"/>
            </a:xfrm>
            <a:prstGeom prst="rect">
              <a:avLst/>
            </a:prstGeom>
            <a:ln>
              <a:solidFill>
                <a:srgbClr val="FFFF00"/>
              </a:solidFill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/>
                <a:t>Aggressive chemicals:</a:t>
              </a:r>
            </a:p>
            <a:p>
              <a:pPr algn="ctr"/>
              <a:r>
                <a:rPr lang="en-US" sz="1400" dirty="0" smtClean="0"/>
                <a:t>batteries</a:t>
              </a:r>
              <a:endParaRPr lang="en-US" sz="1400" dirty="0"/>
            </a:p>
          </p:txBody>
        </p:sp>
        <p:sp>
          <p:nvSpPr>
            <p:cNvPr id="9" name="Rechthoek 8"/>
            <p:cNvSpPr/>
            <p:nvPr/>
          </p:nvSpPr>
          <p:spPr>
            <a:xfrm>
              <a:off x="1043608" y="4042232"/>
              <a:ext cx="1800200" cy="504056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/>
                <a:t>UV radiation:</a:t>
              </a:r>
            </a:p>
            <a:p>
              <a:pPr algn="ctr"/>
              <a:r>
                <a:rPr lang="en-US" sz="1400" dirty="0" smtClean="0"/>
                <a:t>inks, paint,...</a:t>
              </a:r>
              <a:endParaRPr lang="en-US" sz="1400" dirty="0"/>
            </a:p>
          </p:txBody>
        </p:sp>
      </p:grpSp>
      <p:grpSp>
        <p:nvGrpSpPr>
          <p:cNvPr id="4" name="Groep 19"/>
          <p:cNvGrpSpPr/>
          <p:nvPr/>
        </p:nvGrpSpPr>
        <p:grpSpPr>
          <a:xfrm>
            <a:off x="7020272" y="1124744"/>
            <a:ext cx="1656184" cy="2485440"/>
            <a:chOff x="971600" y="3717032"/>
            <a:chExt cx="2300255" cy="2485440"/>
          </a:xfrm>
        </p:grpSpPr>
        <p:sp>
          <p:nvSpPr>
            <p:cNvPr id="14" name="Rechthoek 13"/>
            <p:cNvSpPr/>
            <p:nvPr/>
          </p:nvSpPr>
          <p:spPr>
            <a:xfrm>
              <a:off x="971600" y="3717032"/>
              <a:ext cx="2300255" cy="24854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dirty="0" smtClean="0"/>
                <a:t>Particle-particle interaction</a:t>
              </a:r>
              <a:endParaRPr lang="en-US" dirty="0"/>
            </a:p>
          </p:txBody>
        </p:sp>
        <p:sp>
          <p:nvSpPr>
            <p:cNvPr id="15" name="Rechthoek 14"/>
            <p:cNvSpPr/>
            <p:nvPr/>
          </p:nvSpPr>
          <p:spPr>
            <a:xfrm>
              <a:off x="1043608" y="5518396"/>
              <a:ext cx="2128236" cy="504056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/>
                <a:t>Sintering:</a:t>
              </a:r>
            </a:p>
            <a:p>
              <a:pPr algn="ctr"/>
              <a:r>
                <a:rPr lang="en-US" sz="1400" dirty="0" smtClean="0"/>
                <a:t>3D printing,...</a:t>
              </a:r>
              <a:endParaRPr lang="en-US" sz="1400" dirty="0"/>
            </a:p>
          </p:txBody>
        </p:sp>
        <p:sp>
          <p:nvSpPr>
            <p:cNvPr id="16" name="Rechthoek 15"/>
            <p:cNvSpPr/>
            <p:nvPr/>
          </p:nvSpPr>
          <p:spPr>
            <a:xfrm>
              <a:off x="1043608" y="4509120"/>
              <a:ext cx="2128236" cy="829256"/>
            </a:xfrm>
            <a:prstGeom prst="rect">
              <a:avLst/>
            </a:prstGeom>
            <a:ln>
              <a:solidFill>
                <a:srgbClr val="FFFF00"/>
              </a:solidFill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/>
                <a:t>Rheology:</a:t>
              </a:r>
            </a:p>
            <a:p>
              <a:pPr algn="ctr"/>
              <a:r>
                <a:rPr lang="en-US" sz="1400" dirty="0" smtClean="0"/>
                <a:t>3D printing, pharmaceutics,...</a:t>
              </a:r>
              <a:endParaRPr lang="en-US" sz="1400" dirty="0"/>
            </a:p>
          </p:txBody>
        </p:sp>
      </p:grpSp>
      <p:grpSp>
        <p:nvGrpSpPr>
          <p:cNvPr id="5" name="Groep 22"/>
          <p:cNvGrpSpPr/>
          <p:nvPr/>
        </p:nvGrpSpPr>
        <p:grpSpPr>
          <a:xfrm>
            <a:off x="2699792" y="1124744"/>
            <a:ext cx="1728192" cy="2485440"/>
            <a:chOff x="6876256" y="1988840"/>
            <a:chExt cx="1728192" cy="2485440"/>
          </a:xfrm>
        </p:grpSpPr>
        <p:sp>
          <p:nvSpPr>
            <p:cNvPr id="17" name="Rechthoek 16"/>
            <p:cNvSpPr/>
            <p:nvPr/>
          </p:nvSpPr>
          <p:spPr>
            <a:xfrm>
              <a:off x="6876256" y="1988840"/>
              <a:ext cx="1728192" cy="24854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dirty="0" smtClean="0"/>
                <a:t>Active functionalities</a:t>
              </a:r>
              <a:endParaRPr lang="en-US" dirty="0"/>
            </a:p>
          </p:txBody>
        </p:sp>
        <p:sp>
          <p:nvSpPr>
            <p:cNvPr id="18" name="Rechthoek 17"/>
            <p:cNvSpPr/>
            <p:nvPr/>
          </p:nvSpPr>
          <p:spPr>
            <a:xfrm>
              <a:off x="6948264" y="3284984"/>
              <a:ext cx="1584176" cy="39720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/>
                <a:t>Optical coatings</a:t>
              </a:r>
              <a:endParaRPr lang="en-US" sz="1400" dirty="0"/>
            </a:p>
          </p:txBody>
        </p:sp>
        <p:sp>
          <p:nvSpPr>
            <p:cNvPr id="19" name="Rechthoek 18"/>
            <p:cNvSpPr/>
            <p:nvPr/>
          </p:nvSpPr>
          <p:spPr>
            <a:xfrm>
              <a:off x="6948264" y="2746088"/>
              <a:ext cx="1584176" cy="432048"/>
            </a:xfrm>
            <a:prstGeom prst="rect">
              <a:avLst/>
            </a:prstGeom>
            <a:ln>
              <a:solidFill>
                <a:srgbClr val="FFFF00"/>
              </a:solidFill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/>
                <a:t>Catalysts</a:t>
              </a:r>
            </a:p>
          </p:txBody>
        </p:sp>
        <p:sp>
          <p:nvSpPr>
            <p:cNvPr id="22" name="Rechthoek 21"/>
            <p:cNvSpPr/>
            <p:nvPr/>
          </p:nvSpPr>
          <p:spPr>
            <a:xfrm>
              <a:off x="6948264" y="3789040"/>
              <a:ext cx="1584176" cy="541224"/>
            </a:xfrm>
            <a:prstGeom prst="rect">
              <a:avLst/>
            </a:prstGeom>
            <a:ln>
              <a:solidFill>
                <a:srgbClr val="FFFF00"/>
              </a:solidFill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/>
                <a:t>Conductive coatings</a:t>
              </a:r>
              <a:endParaRPr lang="en-US" sz="1400" dirty="0"/>
            </a:p>
          </p:txBody>
        </p:sp>
      </p:grpSp>
      <p:grpSp>
        <p:nvGrpSpPr>
          <p:cNvPr id="11" name="Groep 43"/>
          <p:cNvGrpSpPr/>
          <p:nvPr/>
        </p:nvGrpSpPr>
        <p:grpSpPr>
          <a:xfrm>
            <a:off x="4716016" y="1124744"/>
            <a:ext cx="2016224" cy="2485440"/>
            <a:chOff x="683568" y="1879664"/>
            <a:chExt cx="2016224" cy="2485440"/>
          </a:xfrm>
        </p:grpSpPr>
        <p:sp>
          <p:nvSpPr>
            <p:cNvPr id="10" name="Rechthoek 9"/>
            <p:cNvSpPr/>
            <p:nvPr/>
          </p:nvSpPr>
          <p:spPr>
            <a:xfrm>
              <a:off x="683568" y="1879664"/>
              <a:ext cx="2016224" cy="24854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dirty="0" smtClean="0"/>
                <a:t>Particle-matrix interaction</a:t>
              </a:r>
              <a:endParaRPr lang="en-US" dirty="0"/>
            </a:p>
          </p:txBody>
        </p:sp>
        <p:sp>
          <p:nvSpPr>
            <p:cNvPr id="12" name="Rechthoek 11"/>
            <p:cNvSpPr/>
            <p:nvPr/>
          </p:nvSpPr>
          <p:spPr>
            <a:xfrm>
              <a:off x="755576" y="3197240"/>
              <a:ext cx="1872208" cy="50238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/>
                <a:t>Adhesion:</a:t>
              </a:r>
            </a:p>
            <a:p>
              <a:pPr algn="ctr"/>
              <a:r>
                <a:rPr lang="en-US" sz="1400" dirty="0" smtClean="0"/>
                <a:t>fiber reinforcement ,...</a:t>
              </a:r>
              <a:endParaRPr lang="en-US" sz="1400" dirty="0"/>
            </a:p>
          </p:txBody>
        </p:sp>
        <p:sp>
          <p:nvSpPr>
            <p:cNvPr id="13" name="Rechthoek 12"/>
            <p:cNvSpPr/>
            <p:nvPr/>
          </p:nvSpPr>
          <p:spPr>
            <a:xfrm>
              <a:off x="755576" y="2607108"/>
              <a:ext cx="1872208" cy="498352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/>
                <a:t>Dispersion:</a:t>
              </a:r>
            </a:p>
            <a:p>
              <a:pPr algn="ctr"/>
              <a:r>
                <a:rPr lang="en-US" sz="1400" dirty="0" smtClean="0"/>
                <a:t>inks, paint,...</a:t>
              </a:r>
              <a:endParaRPr lang="en-US" sz="1400" dirty="0"/>
            </a:p>
          </p:txBody>
        </p:sp>
        <p:sp>
          <p:nvSpPr>
            <p:cNvPr id="23" name="Rechthoek 22"/>
            <p:cNvSpPr/>
            <p:nvPr/>
          </p:nvSpPr>
          <p:spPr>
            <a:xfrm>
              <a:off x="755576" y="3789040"/>
              <a:ext cx="1872208" cy="504056"/>
            </a:xfrm>
            <a:prstGeom prst="rect">
              <a:avLst/>
            </a:prstGeom>
            <a:ln>
              <a:solidFill>
                <a:srgbClr val="FFFF00"/>
              </a:solidFill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/>
                <a:t>Hydrophobicity:</a:t>
              </a:r>
            </a:p>
            <a:p>
              <a:pPr algn="ctr"/>
              <a:r>
                <a:rPr lang="en-US" sz="1400" dirty="0" smtClean="0"/>
                <a:t>e.g. Teflon </a:t>
              </a:r>
              <a:endParaRPr lang="en-US" sz="1400" dirty="0"/>
            </a:p>
          </p:txBody>
        </p:sp>
      </p:grpSp>
      <p:sp>
        <p:nvSpPr>
          <p:cNvPr id="26" name="Tijdelijke aanduiding voor datum 2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BPS – General Scientific Meeting 2016</a:t>
            </a:r>
            <a:endParaRPr lang="nl-NL" dirty="0"/>
          </a:p>
        </p:txBody>
      </p:sp>
      <p:grpSp>
        <p:nvGrpSpPr>
          <p:cNvPr id="20" name="Groep 31"/>
          <p:cNvGrpSpPr/>
          <p:nvPr/>
        </p:nvGrpSpPr>
        <p:grpSpPr>
          <a:xfrm>
            <a:off x="539552" y="3573016"/>
            <a:ext cx="8064896" cy="2520280"/>
            <a:chOff x="503548" y="3718196"/>
            <a:chExt cx="8064896" cy="2520280"/>
          </a:xfrm>
        </p:grpSpPr>
        <p:sp>
          <p:nvSpPr>
            <p:cNvPr id="28" name="Rechthoek 27"/>
            <p:cNvSpPr/>
            <p:nvPr/>
          </p:nvSpPr>
          <p:spPr>
            <a:xfrm>
              <a:off x="503548" y="4151408"/>
              <a:ext cx="8064896" cy="2087068"/>
            </a:xfrm>
            <a:prstGeom prst="rect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b="1" dirty="0" smtClean="0">
                  <a:solidFill>
                    <a:schemeClr val="tx1"/>
                  </a:solidFill>
                </a:rPr>
                <a:t>Hydrophilic coating on Teflon</a:t>
              </a:r>
            </a:p>
            <a:p>
              <a:pPr marL="182563" indent="-182563">
                <a:buFont typeface="Arial" pitchFamily="34" charset="0"/>
                <a:buChar char="•"/>
              </a:pPr>
              <a:r>
                <a:rPr lang="en-US" sz="1600" dirty="0" smtClean="0">
                  <a:solidFill>
                    <a:schemeClr val="tx1"/>
                  </a:solidFill>
                </a:rPr>
                <a:t>Coating of Teflon (hydrophobic) with ceramic</a:t>
              </a:r>
              <a:br>
                <a:rPr lang="en-US" sz="1600" dirty="0" smtClean="0">
                  <a:solidFill>
                    <a:schemeClr val="tx1"/>
                  </a:solidFill>
                </a:rPr>
              </a:br>
              <a:r>
                <a:rPr lang="en-US" sz="1600" dirty="0" smtClean="0">
                  <a:solidFill>
                    <a:schemeClr val="tx1"/>
                  </a:solidFill>
                </a:rPr>
                <a:t>coating (Al</a:t>
              </a:r>
              <a:r>
                <a:rPr lang="en-US" sz="1600" baseline="-25000" dirty="0" smtClean="0">
                  <a:solidFill>
                    <a:schemeClr val="tx1"/>
                  </a:solidFill>
                </a:rPr>
                <a:t>2</a:t>
              </a:r>
              <a:r>
                <a:rPr lang="en-US" sz="1600" dirty="0" smtClean="0">
                  <a:solidFill>
                    <a:schemeClr val="tx1"/>
                  </a:solidFill>
                </a:rPr>
                <a:t>O</a:t>
              </a:r>
              <a:r>
                <a:rPr lang="en-US" sz="1600" baseline="-25000" dirty="0" smtClean="0">
                  <a:solidFill>
                    <a:schemeClr val="tx1"/>
                  </a:solidFill>
                </a:rPr>
                <a:t>3</a:t>
              </a:r>
              <a:r>
                <a:rPr lang="en-US" sz="1600" dirty="0" smtClean="0">
                  <a:solidFill>
                    <a:schemeClr val="tx1"/>
                  </a:solidFill>
                </a:rPr>
                <a:t>, TiO</a:t>
              </a:r>
              <a:r>
                <a:rPr lang="en-US" sz="1600" baseline="-25000" dirty="0" smtClean="0">
                  <a:solidFill>
                    <a:schemeClr val="tx1"/>
                  </a:solidFill>
                </a:rPr>
                <a:t>2</a:t>
              </a:r>
              <a:r>
                <a:rPr lang="en-US" sz="1600" dirty="0" smtClean="0">
                  <a:solidFill>
                    <a:schemeClr val="tx1"/>
                  </a:solidFill>
                </a:rPr>
                <a:t>,...) results in hydrophilic</a:t>
              </a:r>
              <a:br>
                <a:rPr lang="en-US" sz="1600" dirty="0" smtClean="0">
                  <a:solidFill>
                    <a:schemeClr val="tx1"/>
                  </a:solidFill>
                </a:rPr>
              </a:br>
              <a:r>
                <a:rPr lang="en-US" sz="1600" dirty="0" smtClean="0">
                  <a:solidFill>
                    <a:schemeClr val="tx1"/>
                  </a:solidFill>
                </a:rPr>
                <a:t>behavior</a:t>
              </a:r>
            </a:p>
            <a:p>
              <a:pPr marL="182563" indent="-182563">
                <a:buFont typeface="Arial" pitchFamily="34" charset="0"/>
                <a:buChar char="•"/>
              </a:pPr>
              <a:r>
                <a:rPr lang="en-US" sz="1600" dirty="0" smtClean="0">
                  <a:solidFill>
                    <a:schemeClr val="tx1"/>
                  </a:solidFill>
                  <a:sym typeface="Wingdings" pitchFamily="2" charset="2"/>
                </a:rPr>
                <a:t>Requirement of </a:t>
              </a:r>
              <a:r>
                <a:rPr lang="en-US" sz="1600" u="sng" dirty="0" smtClean="0">
                  <a:solidFill>
                    <a:schemeClr val="tx1"/>
                  </a:solidFill>
                  <a:sym typeface="Wingdings" pitchFamily="2" charset="2"/>
                </a:rPr>
                <a:t>plasma-enhanced ALD</a:t>
              </a:r>
              <a:r>
                <a:rPr lang="en-US" sz="1600" dirty="0" smtClean="0">
                  <a:solidFill>
                    <a:schemeClr val="tx1"/>
                  </a:solidFill>
                  <a:sym typeface="Wingdings" pitchFamily="2" charset="2"/>
                </a:rPr>
                <a:t>!</a:t>
              </a:r>
            </a:p>
          </p:txBody>
        </p:sp>
        <p:cxnSp>
          <p:nvCxnSpPr>
            <p:cNvPr id="29" name="Rechte verbindingslijn met pijl 28"/>
            <p:cNvCxnSpPr/>
            <p:nvPr/>
          </p:nvCxnSpPr>
          <p:spPr>
            <a:xfrm>
              <a:off x="5688124" y="3718196"/>
              <a:ext cx="0" cy="430884"/>
            </a:xfrm>
            <a:prstGeom prst="straightConnector1">
              <a:avLst/>
            </a:prstGeom>
            <a:ln>
              <a:solidFill>
                <a:schemeClr val="accent1">
                  <a:lumMod val="75000"/>
                </a:schemeClr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21" name="Groep 38"/>
            <p:cNvGrpSpPr/>
            <p:nvPr/>
          </p:nvGrpSpPr>
          <p:grpSpPr>
            <a:xfrm>
              <a:off x="4780866" y="4162588"/>
              <a:ext cx="3679566" cy="1894704"/>
              <a:chOff x="4780866" y="4665480"/>
              <a:chExt cx="3679566" cy="1894704"/>
            </a:xfrm>
          </p:grpSpPr>
          <p:pic>
            <p:nvPicPr>
              <p:cNvPr id="31" name="Picture 4" descr="D:\Particle coating\Applications\Teflon\UGent\Teflon powder\Pictures\Droplet\Small size\TMA-H2O.jpg"/>
              <p:cNvPicPr>
                <a:picLocks noChangeArrowheads="1"/>
              </p:cNvPicPr>
              <p:nvPr/>
            </p:nvPicPr>
            <p:blipFill>
              <a:blip r:embed="rId2" cstate="print"/>
              <a:srcRect t="12706"/>
              <a:stretch>
                <a:fillRect/>
              </a:stretch>
            </p:blipFill>
            <p:spPr bwMode="auto">
              <a:xfrm>
                <a:off x="4780866" y="5228184"/>
                <a:ext cx="1800000" cy="1332000"/>
              </a:xfrm>
              <a:prstGeom prst="rect">
                <a:avLst/>
              </a:prstGeom>
              <a:noFill/>
            </p:spPr>
          </p:pic>
          <p:pic>
            <p:nvPicPr>
              <p:cNvPr id="32" name="Picture 7" descr="D:\Particle coating\Applications\Teflon\UGent\Teflon powder\Pictures\Droplet\Small size\TMA-O2plasma.jpg"/>
              <p:cNvPicPr>
                <a:picLocks noChangeArrowheads="1"/>
              </p:cNvPicPr>
              <p:nvPr/>
            </p:nvPicPr>
            <p:blipFill>
              <a:blip r:embed="rId3" cstate="print"/>
              <a:srcRect t="17893"/>
              <a:stretch>
                <a:fillRect/>
              </a:stretch>
            </p:blipFill>
            <p:spPr bwMode="auto">
              <a:xfrm>
                <a:off x="6660432" y="5227476"/>
                <a:ext cx="1800000" cy="1332000"/>
              </a:xfrm>
              <a:prstGeom prst="rect">
                <a:avLst/>
              </a:prstGeom>
              <a:noFill/>
            </p:spPr>
          </p:pic>
          <p:sp>
            <p:nvSpPr>
              <p:cNvPr id="33" name="Tekstvak 32"/>
              <p:cNvSpPr txBox="1"/>
              <p:nvPr/>
            </p:nvSpPr>
            <p:spPr>
              <a:xfrm>
                <a:off x="4780867" y="5208312"/>
                <a:ext cx="100811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chemeClr val="bg1">
                        <a:lumMod val="95000"/>
                      </a:schemeClr>
                    </a:solidFill>
                  </a:rPr>
                  <a:t>water</a:t>
                </a:r>
              </a:p>
              <a:p>
                <a:r>
                  <a:rPr lang="en-US" sz="1400" b="1" dirty="0" smtClean="0">
                    <a:solidFill>
                      <a:schemeClr val="bg1">
                        <a:lumMod val="95000"/>
                      </a:schemeClr>
                    </a:solidFill>
                  </a:rPr>
                  <a:t>droplet</a:t>
                </a:r>
                <a:endParaRPr lang="en-US" sz="1400" b="1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34" name="Gebogen pijl 33"/>
              <p:cNvSpPr/>
              <p:nvPr/>
            </p:nvSpPr>
            <p:spPr>
              <a:xfrm rot="5400000">
                <a:off x="5439198" y="5475445"/>
                <a:ext cx="382684" cy="259185"/>
              </a:xfrm>
              <a:prstGeom prst="bentArrow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Tekstvak 34"/>
              <p:cNvSpPr txBox="1"/>
              <p:nvPr/>
            </p:nvSpPr>
            <p:spPr>
              <a:xfrm>
                <a:off x="4780867" y="4665480"/>
                <a:ext cx="18002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/>
                  <a:t>Untreated Teflon: hydrophobic</a:t>
                </a:r>
                <a:endParaRPr lang="en-US" sz="1600" b="1" dirty="0"/>
              </a:p>
            </p:txBody>
          </p:sp>
          <p:sp>
            <p:nvSpPr>
              <p:cNvPr id="36" name="Tekstvak 35"/>
              <p:cNvSpPr txBox="1"/>
              <p:nvPr/>
            </p:nvSpPr>
            <p:spPr>
              <a:xfrm>
                <a:off x="6653075" y="4665480"/>
                <a:ext cx="18002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/>
                  <a:t>Hydrophilic coating</a:t>
                </a:r>
                <a:endParaRPr lang="en-US" sz="1600" b="1" dirty="0"/>
              </a:p>
            </p:txBody>
          </p:sp>
          <p:sp>
            <p:nvSpPr>
              <p:cNvPr id="37" name="Tekstvak 36"/>
              <p:cNvSpPr txBox="1"/>
              <p:nvPr/>
            </p:nvSpPr>
            <p:spPr>
              <a:xfrm>
                <a:off x="6624228" y="5201152"/>
                <a:ext cx="183620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chemeClr val="bg1">
                        <a:lumMod val="95000"/>
                      </a:schemeClr>
                    </a:solidFill>
                  </a:rPr>
                  <a:t>water easily penetrates</a:t>
                </a:r>
                <a:endParaRPr lang="en-US" sz="1400" b="1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p:grpSp>
      </p:grpSp>
      <p:sp>
        <p:nvSpPr>
          <p:cNvPr id="38" name="Tijdelijke aanduiding voor dianummer 3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24</a:t>
            </a:fld>
            <a:endParaRPr lang="nl-NL"/>
          </a:p>
        </p:txBody>
      </p:sp>
      <p:sp>
        <p:nvSpPr>
          <p:cNvPr id="39" name="Tijdelijke aanduiding voor voettekst 3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Geert.Rampelberg@UGent.be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Atomic layer deposition</a:t>
            </a:r>
          </a:p>
          <a:p>
            <a:endParaRPr lang="en-US" dirty="0" smtClean="0"/>
          </a:p>
          <a:p>
            <a:r>
              <a:rPr lang="en-US" dirty="0" smtClean="0"/>
              <a:t>Industrial applications</a:t>
            </a:r>
          </a:p>
          <a:p>
            <a:endParaRPr lang="en-US" dirty="0" smtClean="0"/>
          </a:p>
          <a:p>
            <a:r>
              <a:rPr lang="en-US" dirty="0" smtClean="0"/>
              <a:t>ALD on powders and particles</a:t>
            </a:r>
          </a:p>
          <a:p>
            <a:endParaRPr lang="en-US" dirty="0" smtClean="0"/>
          </a:p>
          <a:p>
            <a:r>
              <a:rPr lang="en-US" b="1" dirty="0" smtClean="0"/>
              <a:t>Conclusions</a:t>
            </a:r>
            <a:endParaRPr lang="en-US" b="1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BPS – General Scientific Meeting 2016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smtClean="0"/>
              <a:t>Geert.Rampelberg@UGent.be</a:t>
            </a:r>
            <a:endParaRPr lang="nl-NL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457200" y="872716"/>
            <a:ext cx="5806988" cy="5342366"/>
          </a:xfrm>
        </p:spPr>
        <p:txBody>
          <a:bodyPr/>
          <a:lstStyle/>
          <a:p>
            <a:r>
              <a:rPr lang="en-US" dirty="0" smtClean="0"/>
              <a:t>Atomic layer deposition:</a:t>
            </a:r>
          </a:p>
          <a:p>
            <a:pPr lvl="1"/>
            <a:r>
              <a:rPr lang="en-US" dirty="0" smtClean="0"/>
              <a:t>3D surface engineering by conformal nanocoatings</a:t>
            </a:r>
          </a:p>
          <a:p>
            <a:pPr lvl="1"/>
            <a:r>
              <a:rPr lang="en-US" dirty="0" smtClean="0"/>
              <a:t>Industrially applied in microelectronics, </a:t>
            </a:r>
            <a:r>
              <a:rPr lang="en-US" dirty="0" err="1" smtClean="0"/>
              <a:t>photovoltaics</a:t>
            </a:r>
            <a:r>
              <a:rPr lang="en-US" dirty="0" smtClean="0"/>
              <a:t>, roll-to-roll</a:t>
            </a:r>
          </a:p>
          <a:p>
            <a:r>
              <a:rPr lang="en-US" dirty="0" smtClean="0"/>
              <a:t>Plasma-enhanced ALD:</a:t>
            </a:r>
          </a:p>
          <a:p>
            <a:pPr lvl="1"/>
            <a:r>
              <a:rPr lang="en-US" dirty="0" smtClean="0"/>
              <a:t>Highly energetic plasma species allow for lower deposition temperatures, wider range of coatings,...</a:t>
            </a:r>
          </a:p>
          <a:p>
            <a:r>
              <a:rPr lang="en-US" dirty="0" smtClean="0"/>
              <a:t>ALD / PE-ALD on powders and particles enabled by rotary reactor:</a:t>
            </a:r>
          </a:p>
          <a:p>
            <a:pPr lvl="1"/>
            <a:r>
              <a:rPr lang="en-US" dirty="0" err="1" smtClean="0"/>
              <a:t>Nanopowders</a:t>
            </a:r>
            <a:r>
              <a:rPr lang="en-US" dirty="0" smtClean="0"/>
              <a:t> to millimeter-sized particles</a:t>
            </a:r>
          </a:p>
          <a:p>
            <a:pPr lvl="1"/>
            <a:r>
              <a:rPr lang="en-US" dirty="0" smtClean="0"/>
              <a:t>New range of applications: battery, catalysts, LED lighting,...</a:t>
            </a:r>
            <a:endParaRPr lang="en-US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BPS – General Scientific Meeting 2016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26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smtClean="0"/>
              <a:t>Geert.Rampelberg@UGent.be</a:t>
            </a:r>
            <a:endParaRPr lang="nl-NL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pic>
        <p:nvPicPr>
          <p:cNvPr id="7" name="Picture 2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58327" y="944725"/>
            <a:ext cx="2454133" cy="1908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Afbeelding 9" descr="RotaryReactorFig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88224" y="3140968"/>
            <a:ext cx="1826041" cy="1368152"/>
          </a:xfrm>
          <a:prstGeom prst="rect">
            <a:avLst/>
          </a:prstGeom>
        </p:spPr>
      </p:pic>
      <p:pic>
        <p:nvPicPr>
          <p:cNvPr id="11" name="Afbeelding 10" descr="CoatingFig3.png"/>
          <p:cNvPicPr>
            <a:picLocks noChangeAspect="1"/>
          </p:cNvPicPr>
          <p:nvPr/>
        </p:nvPicPr>
        <p:blipFill>
          <a:blip r:embed="rId4" cstate="print"/>
          <a:srcRect l="75065"/>
          <a:stretch>
            <a:fillRect/>
          </a:stretch>
        </p:blipFill>
        <p:spPr>
          <a:xfrm>
            <a:off x="6696236" y="4743940"/>
            <a:ext cx="1476164" cy="14933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BPS – General Scientific Meeting 2016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27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smtClean="0"/>
              <a:t>Geert.Rampelberg@UGent.be</a:t>
            </a:r>
            <a:endParaRPr lang="nl-NL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pic>
        <p:nvPicPr>
          <p:cNvPr id="7" name="Picture 2" descr="http://erc.europa.eu/sites/default/files/content/LOGO-ERC.jpg"/>
          <p:cNvPicPr>
            <a:picLocks noChangeAspect="1" noChangeArrowheads="1"/>
          </p:cNvPicPr>
          <p:nvPr/>
        </p:nvPicPr>
        <p:blipFill>
          <a:blip r:embed="rId2" cstate="print"/>
          <a:srcRect l="-3016" r="-4288"/>
          <a:stretch>
            <a:fillRect/>
          </a:stretch>
        </p:blipFill>
        <p:spPr bwMode="auto">
          <a:xfrm>
            <a:off x="575556" y="1124744"/>
            <a:ext cx="1755196" cy="140415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" name="Groep 11"/>
          <p:cNvGrpSpPr/>
          <p:nvPr/>
        </p:nvGrpSpPr>
        <p:grpSpPr>
          <a:xfrm>
            <a:off x="3275856" y="1340768"/>
            <a:ext cx="2196244" cy="1069088"/>
            <a:chOff x="1079612" y="2996952"/>
            <a:chExt cx="2196244" cy="1069088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95636" y="2996952"/>
              <a:ext cx="1800000" cy="7038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kstvak 9"/>
            <p:cNvSpPr txBox="1"/>
            <p:nvPr/>
          </p:nvSpPr>
          <p:spPr>
            <a:xfrm>
              <a:off x="1079612" y="3789041"/>
              <a:ext cx="21962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Research Foundation Flanders</a:t>
              </a:r>
              <a:endParaRPr lang="en-US" sz="1200" b="1" dirty="0"/>
            </a:p>
          </p:txBody>
        </p:sp>
      </p:grpSp>
      <p:grpSp>
        <p:nvGrpSpPr>
          <p:cNvPr id="14" name="Groep 13"/>
          <p:cNvGrpSpPr/>
          <p:nvPr/>
        </p:nvGrpSpPr>
        <p:grpSpPr>
          <a:xfrm>
            <a:off x="4175956" y="3463934"/>
            <a:ext cx="2858660" cy="648072"/>
            <a:chOff x="15010" y="6007638"/>
            <a:chExt cx="2858660" cy="648072"/>
          </a:xfrm>
        </p:grpSpPr>
        <p:sp>
          <p:nvSpPr>
            <p:cNvPr id="15" name="Title 4"/>
            <p:cNvSpPr txBox="1">
              <a:spLocks/>
            </p:cNvSpPr>
            <p:nvPr/>
          </p:nvSpPr>
          <p:spPr>
            <a:xfrm>
              <a:off x="15010" y="6007638"/>
              <a:ext cx="2858660" cy="42925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ea typeface="+mj-ea"/>
                  <a:cs typeface="+mj-cs"/>
                </a:rPr>
                <a:t>CoCooN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j-ea"/>
                <a:cs typeface="+mj-cs"/>
              </a:endParaRPr>
            </a:p>
          </p:txBody>
        </p:sp>
        <p:sp>
          <p:nvSpPr>
            <p:cNvPr id="16" name="TextBox 9"/>
            <p:cNvSpPr txBox="1"/>
            <p:nvPr/>
          </p:nvSpPr>
          <p:spPr>
            <a:xfrm>
              <a:off x="51014" y="6378711"/>
              <a:ext cx="27710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tx2"/>
                  </a:solidFill>
                  <a:cs typeface="Arial"/>
                </a:rPr>
                <a:t>Conformal Coating of </a:t>
              </a:r>
              <a:r>
                <a:rPr lang="en-US" sz="1200" dirty="0" err="1" smtClean="0">
                  <a:solidFill>
                    <a:schemeClr val="tx2"/>
                  </a:solidFill>
                  <a:cs typeface="Arial"/>
                </a:rPr>
                <a:t>Nanomaterials</a:t>
              </a:r>
              <a:endParaRPr lang="en-US" sz="1200" dirty="0">
                <a:solidFill>
                  <a:schemeClr val="tx2"/>
                </a:solidFill>
                <a:cs typeface="Arial"/>
              </a:endParaRPr>
            </a:p>
          </p:txBody>
        </p:sp>
      </p:grpSp>
      <p:pic>
        <p:nvPicPr>
          <p:cNvPr id="1030" name="Picture 6" descr="http://2.bp.blogspot.com/-r_bQ4yId62g/T8m_TKgCCRI/AAAAAAAAACo/F4ryTm16mco/s1600/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15716" y="3247910"/>
            <a:ext cx="1476164" cy="1045186"/>
          </a:xfrm>
          <a:prstGeom prst="rect">
            <a:avLst/>
          </a:prstGeom>
          <a:noFill/>
        </p:spPr>
      </p:pic>
      <p:pic>
        <p:nvPicPr>
          <p:cNvPr id="192514" name="Picture 2" descr="http://www.cost-nanospectroscopy.eu/fileadmin/images/antwerp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57525" y="5067461"/>
            <a:ext cx="2314575" cy="485775"/>
          </a:xfrm>
          <a:prstGeom prst="rect">
            <a:avLst/>
          </a:prstGeom>
          <a:noFill/>
        </p:spPr>
      </p:pic>
      <p:pic>
        <p:nvPicPr>
          <p:cNvPr id="192523" name="Picture 11" descr="C:\Users\Geert\Desktop\index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92180" y="1499059"/>
            <a:ext cx="2324100" cy="885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722313" y="2714997"/>
            <a:ext cx="7772400" cy="1362075"/>
          </a:xfrm>
        </p:spPr>
        <p:txBody>
          <a:bodyPr/>
          <a:lstStyle/>
          <a:p>
            <a:pPr algn="ctr"/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BPS – General Scientific Meeting 2016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Geert.Rampelberg@UGent.be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28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Atomic layer deposition</a:t>
            </a:r>
          </a:p>
          <a:p>
            <a:pPr lvl="1"/>
            <a:r>
              <a:rPr lang="en-US" b="1" dirty="0" smtClean="0"/>
              <a:t>What is ALD?</a:t>
            </a:r>
          </a:p>
          <a:p>
            <a:pPr lvl="1"/>
            <a:r>
              <a:rPr lang="en-US" b="1" dirty="0" smtClean="0"/>
              <a:t>Plasma-enhanced ALD</a:t>
            </a:r>
          </a:p>
          <a:p>
            <a:pPr lvl="1"/>
            <a:r>
              <a:rPr lang="en-US" b="1" dirty="0" smtClean="0"/>
              <a:t>Advantages and limitations</a:t>
            </a:r>
          </a:p>
          <a:p>
            <a:pPr lvl="1"/>
            <a:r>
              <a:rPr lang="en-US" b="1" dirty="0" smtClean="0"/>
              <a:t>Examples of conformal nanocoatings by ALD</a:t>
            </a:r>
          </a:p>
          <a:p>
            <a:endParaRPr lang="en-US" dirty="0" smtClean="0"/>
          </a:p>
          <a:p>
            <a:r>
              <a:rPr lang="en-US" dirty="0" smtClean="0"/>
              <a:t>Industrial applications</a:t>
            </a:r>
          </a:p>
          <a:p>
            <a:endParaRPr lang="en-US" dirty="0" smtClean="0"/>
          </a:p>
          <a:p>
            <a:r>
              <a:rPr lang="en-US" dirty="0" smtClean="0"/>
              <a:t>ALD on powders and particles</a:t>
            </a:r>
          </a:p>
          <a:p>
            <a:endParaRPr lang="en-US" dirty="0" smtClean="0"/>
          </a:p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BPS – General Scientific Meeting 2016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smtClean="0"/>
              <a:t>Geert.Rampelberg@UGent.be</a:t>
            </a:r>
            <a:endParaRPr lang="nl-NL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4</a:t>
            </a:fld>
            <a:endParaRPr lang="nl-NL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Atomic layer deposition</a:t>
            </a:r>
            <a:endParaRPr lang="en-US" dirty="0"/>
          </a:p>
        </p:txBody>
      </p:sp>
      <p:sp>
        <p:nvSpPr>
          <p:cNvPr id="22" name="Tijdelijke aanduiding voor inhoud 1"/>
          <p:cNvSpPr>
            <a:spLocks noGrp="1"/>
          </p:cNvSpPr>
          <p:nvPr>
            <p:ph idx="1"/>
          </p:nvPr>
        </p:nvSpPr>
        <p:spPr>
          <a:xfrm>
            <a:off x="457200" y="1016732"/>
            <a:ext cx="2458616" cy="5004556"/>
          </a:xfrm>
        </p:spPr>
        <p:txBody>
          <a:bodyPr>
            <a:noAutofit/>
          </a:bodyPr>
          <a:lstStyle/>
          <a:p>
            <a:r>
              <a:rPr lang="en-US" sz="2000" b="1" dirty="0" smtClean="0"/>
              <a:t>Gas-phase</a:t>
            </a:r>
            <a:r>
              <a:rPr lang="en-US" sz="2000" dirty="0" smtClean="0"/>
              <a:t> thin film deposition technique</a:t>
            </a:r>
          </a:p>
          <a:p>
            <a:r>
              <a:rPr lang="en-US" sz="2000" dirty="0" smtClean="0"/>
              <a:t>Cyclic process of </a:t>
            </a:r>
            <a:r>
              <a:rPr lang="en-US" sz="2000" b="1" dirty="0" smtClean="0"/>
              <a:t>self-limiting surface reactions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>
                <a:sym typeface="Wingdings" pitchFamily="2" charset="2"/>
              </a:rPr>
              <a:t> </a:t>
            </a:r>
            <a:r>
              <a:rPr lang="en-US" sz="2000" dirty="0" smtClean="0"/>
              <a:t>layer-by-layer growth</a:t>
            </a:r>
            <a:endParaRPr lang="en-US" sz="2000" dirty="0" smtClean="0">
              <a:latin typeface="Calibri"/>
              <a:sym typeface="Wingdings" pitchFamily="2" charset="2"/>
            </a:endParaRPr>
          </a:p>
          <a:p>
            <a:endParaRPr lang="en-US" sz="2000" dirty="0" smtClean="0">
              <a:latin typeface="Calibri"/>
              <a:sym typeface="Wingdings" pitchFamily="2" charset="2"/>
            </a:endParaRPr>
          </a:p>
          <a:p>
            <a:pPr marL="0" indent="0">
              <a:buNone/>
            </a:pPr>
            <a:r>
              <a:rPr lang="en-US" sz="2000" u="sng" dirty="0" smtClean="0"/>
              <a:t>Example :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ALD growth of Al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O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 from </a:t>
            </a:r>
            <a:r>
              <a:rPr lang="en-US" sz="2000" dirty="0" err="1" smtClean="0"/>
              <a:t>trimethyl</a:t>
            </a:r>
            <a:r>
              <a:rPr lang="en-US" sz="2000" dirty="0" smtClean="0"/>
              <a:t> aluminum (TMA) and H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O</a:t>
            </a:r>
          </a:p>
          <a:p>
            <a:pPr>
              <a:buNone/>
            </a:pPr>
            <a:endParaRPr lang="en-US" sz="2000" dirty="0" smtClean="0"/>
          </a:p>
        </p:txBody>
      </p:sp>
      <p:grpSp>
        <p:nvGrpSpPr>
          <p:cNvPr id="2" name="Groep 25"/>
          <p:cNvGrpSpPr/>
          <p:nvPr/>
        </p:nvGrpSpPr>
        <p:grpSpPr>
          <a:xfrm>
            <a:off x="3016496" y="1124744"/>
            <a:ext cx="2772000" cy="2243504"/>
            <a:chOff x="3016496" y="1124744"/>
            <a:chExt cx="2772000" cy="2243504"/>
          </a:xfrm>
        </p:grpSpPr>
        <p:pic>
          <p:nvPicPr>
            <p:cNvPr id="9" name="Picture 5"/>
            <p:cNvPicPr preferRelativeResize="0"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16496" y="1124744"/>
              <a:ext cx="2772000" cy="2243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 Box 8"/>
            <p:cNvSpPr txBox="1">
              <a:spLocks noChangeArrowheads="1"/>
            </p:cNvSpPr>
            <p:nvPr/>
          </p:nvSpPr>
          <p:spPr bwMode="auto">
            <a:xfrm>
              <a:off x="4527372" y="1185192"/>
              <a:ext cx="120257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TMA pulse</a:t>
              </a:r>
            </a:p>
          </p:txBody>
        </p:sp>
      </p:grpSp>
      <p:grpSp>
        <p:nvGrpSpPr>
          <p:cNvPr id="3" name="Groep 23"/>
          <p:cNvGrpSpPr/>
          <p:nvPr/>
        </p:nvGrpSpPr>
        <p:grpSpPr>
          <a:xfrm>
            <a:off x="6039540" y="1124744"/>
            <a:ext cx="2772000" cy="2242093"/>
            <a:chOff x="6039540" y="1124744"/>
            <a:chExt cx="2772000" cy="2242093"/>
          </a:xfrm>
        </p:grpSpPr>
        <p:pic>
          <p:nvPicPr>
            <p:cNvPr id="10" name="Picture 6"/>
            <p:cNvPicPr preferRelativeResize="0"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039540" y="1124744"/>
              <a:ext cx="2772000" cy="22420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xt Box 9"/>
            <p:cNvSpPr txBox="1">
              <a:spLocks noChangeArrowheads="1"/>
            </p:cNvSpPr>
            <p:nvPr/>
          </p:nvSpPr>
          <p:spPr bwMode="auto">
            <a:xfrm>
              <a:off x="7153220" y="1124744"/>
              <a:ext cx="1565557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Self-saturated</a:t>
              </a:r>
            </a:p>
            <a:p>
              <a:r>
                <a:rPr lang="en-US" b="1" dirty="0">
                  <a:solidFill>
                    <a:schemeClr val="bg1"/>
                  </a:solidFill>
                </a:rPr>
                <a:t>chemisorption</a:t>
              </a:r>
            </a:p>
          </p:txBody>
        </p:sp>
      </p:grpSp>
      <p:grpSp>
        <p:nvGrpSpPr>
          <p:cNvPr id="5" name="Groep 24"/>
          <p:cNvGrpSpPr/>
          <p:nvPr/>
        </p:nvGrpSpPr>
        <p:grpSpPr>
          <a:xfrm>
            <a:off x="3016496" y="3573016"/>
            <a:ext cx="2772000" cy="2242092"/>
            <a:chOff x="3016496" y="3573016"/>
            <a:chExt cx="2772000" cy="2242092"/>
          </a:xfrm>
        </p:grpSpPr>
        <p:pic>
          <p:nvPicPr>
            <p:cNvPr id="8" name="Picture 4"/>
            <p:cNvPicPr preferRelativeResize="0"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16496" y="3573016"/>
              <a:ext cx="2772000" cy="22420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 Box 10"/>
            <p:cNvSpPr txBox="1">
              <a:spLocks noChangeArrowheads="1"/>
            </p:cNvSpPr>
            <p:nvPr/>
          </p:nvSpPr>
          <p:spPr bwMode="auto">
            <a:xfrm>
              <a:off x="3016496" y="3660574"/>
              <a:ext cx="191238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One </a:t>
              </a:r>
              <a:r>
                <a:rPr lang="en-US" b="1" dirty="0" smtClean="0">
                  <a:solidFill>
                    <a:schemeClr val="bg1"/>
                  </a:solidFill>
                </a:rPr>
                <a:t>layer </a:t>
              </a:r>
              <a:r>
                <a:rPr lang="en-US" b="1" dirty="0">
                  <a:solidFill>
                    <a:schemeClr val="bg1"/>
                  </a:solidFill>
                </a:rPr>
                <a:t>of </a:t>
              </a:r>
              <a:r>
                <a:rPr lang="en-US" b="1" dirty="0" smtClean="0">
                  <a:solidFill>
                    <a:schemeClr val="bg1"/>
                  </a:solidFill>
                </a:rPr>
                <a:t>Al</a:t>
              </a:r>
              <a:r>
                <a:rPr lang="en-US" b="1" baseline="-25000" dirty="0" smtClean="0">
                  <a:solidFill>
                    <a:schemeClr val="bg1"/>
                  </a:solidFill>
                </a:rPr>
                <a:t>2</a:t>
              </a:r>
              <a:r>
                <a:rPr lang="en-US" b="1" dirty="0" smtClean="0">
                  <a:solidFill>
                    <a:schemeClr val="bg1"/>
                  </a:solidFill>
                </a:rPr>
                <a:t>O</a:t>
              </a:r>
              <a:r>
                <a:rPr lang="en-US" b="1" baseline="-25000" dirty="0" smtClean="0">
                  <a:solidFill>
                    <a:schemeClr val="bg1"/>
                  </a:solidFill>
                </a:rPr>
                <a:t>3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ep 22"/>
          <p:cNvGrpSpPr/>
          <p:nvPr/>
        </p:nvGrpSpPr>
        <p:grpSpPr>
          <a:xfrm>
            <a:off x="6012160" y="3573016"/>
            <a:ext cx="2772000" cy="2242092"/>
            <a:chOff x="6012160" y="3573016"/>
            <a:chExt cx="2772000" cy="2242092"/>
          </a:xfrm>
        </p:grpSpPr>
        <p:pic>
          <p:nvPicPr>
            <p:cNvPr id="7" name="Picture 18"/>
            <p:cNvPicPr preferRelativeResize="0"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012160" y="3573016"/>
              <a:ext cx="2772000" cy="22420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Text Box 19"/>
            <p:cNvSpPr txBox="1">
              <a:spLocks noChangeArrowheads="1"/>
            </p:cNvSpPr>
            <p:nvPr/>
          </p:nvSpPr>
          <p:spPr bwMode="auto">
            <a:xfrm>
              <a:off x="7510752" y="3660574"/>
              <a:ext cx="116570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H</a:t>
              </a:r>
              <a:r>
                <a:rPr lang="en-US" b="1" baseline="-25000" dirty="0" smtClean="0">
                  <a:solidFill>
                    <a:schemeClr val="bg1"/>
                  </a:solidFill>
                </a:rPr>
                <a:t>2</a:t>
              </a:r>
              <a:r>
                <a:rPr lang="en-US" b="1" dirty="0" smtClean="0">
                  <a:solidFill>
                    <a:schemeClr val="bg1"/>
                  </a:solidFill>
                </a:rPr>
                <a:t>O </a:t>
              </a:r>
              <a:r>
                <a:rPr lang="en-US" b="1" dirty="0">
                  <a:solidFill>
                    <a:schemeClr val="bg1"/>
                  </a:solidFill>
                </a:rPr>
                <a:t>pulse</a:t>
              </a:r>
            </a:p>
          </p:txBody>
        </p:sp>
      </p:grpSp>
      <p:grpSp>
        <p:nvGrpSpPr>
          <p:cNvPr id="15" name="Groep 23"/>
          <p:cNvGrpSpPr/>
          <p:nvPr/>
        </p:nvGrpSpPr>
        <p:grpSpPr>
          <a:xfrm>
            <a:off x="5112061" y="2636912"/>
            <a:ext cx="1419892" cy="1501055"/>
            <a:chOff x="4762512" y="2524443"/>
            <a:chExt cx="1805445" cy="1829548"/>
          </a:xfrm>
        </p:grpSpPr>
        <p:sp>
          <p:nvSpPr>
            <p:cNvPr id="28" name="AutoShape 12"/>
            <p:cNvSpPr>
              <a:spLocks noChangeArrowheads="1"/>
            </p:cNvSpPr>
            <p:nvPr/>
          </p:nvSpPr>
          <p:spPr bwMode="auto">
            <a:xfrm>
              <a:off x="4927152" y="2646682"/>
              <a:ext cx="1523235" cy="1583728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2147483647 w 21600"/>
                <a:gd name="T13" fmla="*/ 2147483647 h 21600"/>
                <a:gd name="T14" fmla="*/ 2147483647 w 21600"/>
                <a:gd name="T15" fmla="*/ 2147483647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3 h 21600"/>
                <a:gd name="T26" fmla="*/ 18437 w 21600"/>
                <a:gd name="T27" fmla="*/ 1843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576" y="10800"/>
                  </a:moveTo>
                  <a:cubicBezTo>
                    <a:pt x="1576" y="15894"/>
                    <a:pt x="5706" y="20024"/>
                    <a:pt x="10800" y="20024"/>
                  </a:cubicBezTo>
                  <a:cubicBezTo>
                    <a:pt x="15894" y="20024"/>
                    <a:pt x="20024" y="15894"/>
                    <a:pt x="20024" y="10800"/>
                  </a:cubicBezTo>
                  <a:cubicBezTo>
                    <a:pt x="20024" y="5706"/>
                    <a:pt x="15894" y="1576"/>
                    <a:pt x="10800" y="1576"/>
                  </a:cubicBezTo>
                  <a:cubicBezTo>
                    <a:pt x="5706" y="1576"/>
                    <a:pt x="1576" y="5706"/>
                    <a:pt x="1576" y="10800"/>
                  </a:cubicBez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AutoShape 13"/>
            <p:cNvSpPr>
              <a:spLocks noChangeArrowheads="1"/>
            </p:cNvSpPr>
            <p:nvPr/>
          </p:nvSpPr>
          <p:spPr bwMode="auto">
            <a:xfrm rot="10800000">
              <a:off x="5512415" y="3926828"/>
              <a:ext cx="293278" cy="427163"/>
            </a:xfrm>
            <a:prstGeom prst="rightArrow">
              <a:avLst>
                <a:gd name="adj1" fmla="val 49685"/>
                <a:gd name="adj2" fmla="val 100000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nl-BE"/>
            </a:p>
          </p:txBody>
        </p:sp>
        <p:sp>
          <p:nvSpPr>
            <p:cNvPr id="30" name="AutoShape 14"/>
            <p:cNvSpPr>
              <a:spLocks noChangeArrowheads="1"/>
            </p:cNvSpPr>
            <p:nvPr/>
          </p:nvSpPr>
          <p:spPr bwMode="auto">
            <a:xfrm>
              <a:off x="5586558" y="2524443"/>
              <a:ext cx="293277" cy="427162"/>
            </a:xfrm>
            <a:prstGeom prst="rightArrow">
              <a:avLst>
                <a:gd name="adj1" fmla="val 49685"/>
                <a:gd name="adj2" fmla="val 100000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nl-BE"/>
            </a:p>
          </p:txBody>
        </p:sp>
        <p:sp>
          <p:nvSpPr>
            <p:cNvPr id="31" name="AutoShape 15"/>
            <p:cNvSpPr>
              <a:spLocks noChangeArrowheads="1"/>
            </p:cNvSpPr>
            <p:nvPr/>
          </p:nvSpPr>
          <p:spPr bwMode="auto">
            <a:xfrm rot="5400000">
              <a:off x="6210072" y="3324465"/>
              <a:ext cx="304924" cy="410847"/>
            </a:xfrm>
            <a:prstGeom prst="rightArrow">
              <a:avLst>
                <a:gd name="adj1" fmla="val 49685"/>
                <a:gd name="adj2" fmla="val 100000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nl-BE"/>
            </a:p>
          </p:txBody>
        </p:sp>
        <p:sp>
          <p:nvSpPr>
            <p:cNvPr id="32" name="AutoShape 16"/>
            <p:cNvSpPr>
              <a:spLocks noChangeArrowheads="1"/>
            </p:cNvSpPr>
            <p:nvPr/>
          </p:nvSpPr>
          <p:spPr bwMode="auto">
            <a:xfrm rot="16200000">
              <a:off x="4815473" y="3264018"/>
              <a:ext cx="304925" cy="410848"/>
            </a:xfrm>
            <a:prstGeom prst="rightArrow">
              <a:avLst>
                <a:gd name="adj1" fmla="val 49685"/>
                <a:gd name="adj2" fmla="val 100000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nl-BE"/>
            </a:p>
          </p:txBody>
        </p:sp>
      </p:grpSp>
      <p:sp>
        <p:nvSpPr>
          <p:cNvPr id="23" name="Tijdelijke aanduiding voor datum 2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BPS – General Scientific Meeting 2016</a:t>
            </a:r>
            <a:endParaRPr lang="nl-NL" dirty="0"/>
          </a:p>
        </p:txBody>
      </p:sp>
      <p:sp>
        <p:nvSpPr>
          <p:cNvPr id="24" name="Tijdelijke aanduiding voor voettekst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smtClean="0"/>
              <a:t>Geert.Rampelberg@UGent.be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5</a:t>
            </a:fld>
            <a:endParaRPr lang="nl-NL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Plasma-enhanced atomic layer deposition</a:t>
            </a:r>
            <a:endParaRPr lang="en-US" dirty="0"/>
          </a:p>
        </p:txBody>
      </p:sp>
      <p:sp>
        <p:nvSpPr>
          <p:cNvPr id="22" name="Tijdelijke aanduiding voor inhoud 1"/>
          <p:cNvSpPr>
            <a:spLocks noGrp="1"/>
          </p:cNvSpPr>
          <p:nvPr>
            <p:ph idx="1"/>
          </p:nvPr>
        </p:nvSpPr>
        <p:spPr>
          <a:xfrm>
            <a:off x="457200" y="1016732"/>
            <a:ext cx="2458616" cy="50045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u="sng" dirty="0" smtClean="0">
                <a:solidFill>
                  <a:schemeClr val="accent2"/>
                </a:solidFill>
              </a:rPr>
              <a:t>Plasma:</a:t>
            </a:r>
            <a:r>
              <a:rPr lang="en-US" sz="2000" b="1" dirty="0" smtClean="0">
                <a:solidFill>
                  <a:schemeClr val="accent2"/>
                </a:solidFill>
              </a:rPr>
              <a:t/>
            </a:r>
            <a:br>
              <a:rPr lang="en-US" sz="2000" b="1" dirty="0" smtClean="0">
                <a:solidFill>
                  <a:schemeClr val="accent2"/>
                </a:solidFill>
              </a:rPr>
            </a:br>
            <a:r>
              <a:rPr lang="en-US" sz="2000" b="1" dirty="0" smtClean="0">
                <a:solidFill>
                  <a:schemeClr val="accent2"/>
                </a:solidFill>
              </a:rPr>
              <a:t>Highly energetic plasma species facilitate surface reactions</a:t>
            </a:r>
          </a:p>
          <a:p>
            <a:pPr>
              <a:buNone/>
            </a:pPr>
            <a:endParaRPr lang="en-US" sz="2000" b="1" dirty="0" smtClean="0"/>
          </a:p>
          <a:p>
            <a:r>
              <a:rPr lang="en-US" sz="2000" dirty="0" smtClean="0">
                <a:latin typeface="Calibri"/>
                <a:sym typeface="Wingdings" pitchFamily="2" charset="2"/>
              </a:rPr>
              <a:t>More coating materials available</a:t>
            </a:r>
          </a:p>
          <a:p>
            <a:r>
              <a:rPr lang="en-US" sz="2000" dirty="0" smtClean="0">
                <a:latin typeface="Calibri"/>
                <a:sym typeface="Wingdings" pitchFamily="2" charset="2"/>
              </a:rPr>
              <a:t>Coating of temperature-sensitive substrates</a:t>
            </a:r>
          </a:p>
          <a:p>
            <a:r>
              <a:rPr lang="en-US" sz="2000" dirty="0" smtClean="0">
                <a:latin typeface="Calibri"/>
                <a:sym typeface="Wingdings" pitchFamily="2" charset="2"/>
              </a:rPr>
              <a:t>Cheaper chemicals</a:t>
            </a:r>
          </a:p>
          <a:p>
            <a:r>
              <a:rPr lang="en-US" sz="2000" dirty="0" smtClean="0">
                <a:latin typeface="Calibri"/>
                <a:sym typeface="Wingdings" pitchFamily="2" charset="2"/>
              </a:rPr>
              <a:t>...</a:t>
            </a:r>
          </a:p>
        </p:txBody>
      </p:sp>
      <p:grpSp>
        <p:nvGrpSpPr>
          <p:cNvPr id="2" name="Groep 25"/>
          <p:cNvGrpSpPr/>
          <p:nvPr/>
        </p:nvGrpSpPr>
        <p:grpSpPr>
          <a:xfrm>
            <a:off x="3016496" y="1124744"/>
            <a:ext cx="2772000" cy="2243504"/>
            <a:chOff x="3016496" y="1124744"/>
            <a:chExt cx="2772000" cy="2243504"/>
          </a:xfrm>
        </p:grpSpPr>
        <p:pic>
          <p:nvPicPr>
            <p:cNvPr id="9" name="Picture 5"/>
            <p:cNvPicPr preferRelativeResize="0"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16496" y="1124744"/>
              <a:ext cx="2772000" cy="2243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 Box 8"/>
            <p:cNvSpPr txBox="1">
              <a:spLocks noChangeArrowheads="1"/>
            </p:cNvSpPr>
            <p:nvPr/>
          </p:nvSpPr>
          <p:spPr bwMode="auto">
            <a:xfrm>
              <a:off x="4527372" y="1185192"/>
              <a:ext cx="120257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TMA pulse</a:t>
              </a:r>
            </a:p>
          </p:txBody>
        </p:sp>
      </p:grpSp>
      <p:grpSp>
        <p:nvGrpSpPr>
          <p:cNvPr id="3" name="Groep 23"/>
          <p:cNvGrpSpPr/>
          <p:nvPr/>
        </p:nvGrpSpPr>
        <p:grpSpPr>
          <a:xfrm>
            <a:off x="6039540" y="1124744"/>
            <a:ext cx="2772000" cy="2242093"/>
            <a:chOff x="6039540" y="1124744"/>
            <a:chExt cx="2772000" cy="2242093"/>
          </a:xfrm>
        </p:grpSpPr>
        <p:pic>
          <p:nvPicPr>
            <p:cNvPr id="10" name="Picture 6"/>
            <p:cNvPicPr preferRelativeResize="0"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039540" y="1124744"/>
              <a:ext cx="2772000" cy="22420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xt Box 9"/>
            <p:cNvSpPr txBox="1">
              <a:spLocks noChangeArrowheads="1"/>
            </p:cNvSpPr>
            <p:nvPr/>
          </p:nvSpPr>
          <p:spPr bwMode="auto">
            <a:xfrm>
              <a:off x="7153220" y="1124744"/>
              <a:ext cx="1565557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Self-saturated</a:t>
              </a:r>
            </a:p>
            <a:p>
              <a:r>
                <a:rPr lang="en-US" b="1" dirty="0">
                  <a:solidFill>
                    <a:schemeClr val="bg1"/>
                  </a:solidFill>
                </a:rPr>
                <a:t>chemisorption</a:t>
              </a:r>
            </a:p>
          </p:txBody>
        </p:sp>
      </p:grpSp>
      <p:grpSp>
        <p:nvGrpSpPr>
          <p:cNvPr id="5" name="Groep 24"/>
          <p:cNvGrpSpPr/>
          <p:nvPr/>
        </p:nvGrpSpPr>
        <p:grpSpPr>
          <a:xfrm>
            <a:off x="3016496" y="3573016"/>
            <a:ext cx="2772000" cy="2242092"/>
            <a:chOff x="3016496" y="3573016"/>
            <a:chExt cx="2772000" cy="2242092"/>
          </a:xfrm>
        </p:grpSpPr>
        <p:pic>
          <p:nvPicPr>
            <p:cNvPr id="8" name="Picture 4"/>
            <p:cNvPicPr preferRelativeResize="0"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16496" y="3573016"/>
              <a:ext cx="2772000" cy="22420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 Box 10"/>
            <p:cNvSpPr txBox="1">
              <a:spLocks noChangeArrowheads="1"/>
            </p:cNvSpPr>
            <p:nvPr/>
          </p:nvSpPr>
          <p:spPr bwMode="auto">
            <a:xfrm>
              <a:off x="3016496" y="3660574"/>
              <a:ext cx="191238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One </a:t>
              </a:r>
              <a:r>
                <a:rPr lang="en-US" b="1" dirty="0" smtClean="0">
                  <a:solidFill>
                    <a:schemeClr val="bg1"/>
                  </a:solidFill>
                </a:rPr>
                <a:t>layer </a:t>
              </a:r>
              <a:r>
                <a:rPr lang="en-US" b="1" dirty="0">
                  <a:solidFill>
                    <a:schemeClr val="bg1"/>
                  </a:solidFill>
                </a:rPr>
                <a:t>of </a:t>
              </a:r>
              <a:r>
                <a:rPr lang="en-US" b="1" dirty="0" smtClean="0">
                  <a:solidFill>
                    <a:schemeClr val="bg1"/>
                  </a:solidFill>
                </a:rPr>
                <a:t>Al</a:t>
              </a:r>
              <a:r>
                <a:rPr lang="en-US" b="1" baseline="-25000" dirty="0" smtClean="0">
                  <a:solidFill>
                    <a:schemeClr val="bg1"/>
                  </a:solidFill>
                </a:rPr>
                <a:t>2</a:t>
              </a:r>
              <a:r>
                <a:rPr lang="en-US" b="1" dirty="0" smtClean="0">
                  <a:solidFill>
                    <a:schemeClr val="bg1"/>
                  </a:solidFill>
                </a:rPr>
                <a:t>O</a:t>
              </a:r>
              <a:r>
                <a:rPr lang="en-US" b="1" baseline="-25000" dirty="0" smtClean="0">
                  <a:solidFill>
                    <a:schemeClr val="bg1"/>
                  </a:solidFill>
                </a:rPr>
                <a:t>3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4" name="Groep 23"/>
          <p:cNvGrpSpPr/>
          <p:nvPr/>
        </p:nvGrpSpPr>
        <p:grpSpPr>
          <a:xfrm>
            <a:off x="6012160" y="3537012"/>
            <a:ext cx="2772000" cy="2278096"/>
            <a:chOff x="6012160" y="3537012"/>
            <a:chExt cx="2772000" cy="2278096"/>
          </a:xfrm>
        </p:grpSpPr>
        <p:grpSp>
          <p:nvGrpSpPr>
            <p:cNvPr id="14" name="Groep 22"/>
            <p:cNvGrpSpPr/>
            <p:nvPr/>
          </p:nvGrpSpPr>
          <p:grpSpPr>
            <a:xfrm>
              <a:off x="6012160" y="3573016"/>
              <a:ext cx="2772000" cy="2242092"/>
              <a:chOff x="6012160" y="3573016"/>
              <a:chExt cx="2772000" cy="2242092"/>
            </a:xfrm>
          </p:grpSpPr>
          <p:pic>
            <p:nvPicPr>
              <p:cNvPr id="7" name="Picture 18"/>
              <p:cNvPicPr preferRelativeResize="0"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6012160" y="3573016"/>
                <a:ext cx="2772000" cy="22420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9" name="Text Box 19"/>
              <p:cNvSpPr txBox="1">
                <a:spLocks noChangeArrowheads="1"/>
              </p:cNvSpPr>
              <p:nvPr/>
            </p:nvSpPr>
            <p:spPr bwMode="auto">
              <a:xfrm>
                <a:off x="7524328" y="3660574"/>
                <a:ext cx="1157688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b="1" dirty="0" smtClean="0">
                    <a:solidFill>
                      <a:schemeClr val="bg1"/>
                    </a:solidFill>
                  </a:rPr>
                  <a:t>O</a:t>
                </a:r>
                <a:r>
                  <a:rPr lang="en-US" b="1" baseline="-25000" dirty="0" smtClean="0">
                    <a:solidFill>
                      <a:schemeClr val="bg1"/>
                    </a:solidFill>
                  </a:rPr>
                  <a:t>2</a:t>
                </a:r>
                <a:r>
                  <a:rPr lang="en-US" b="1" dirty="0" smtClean="0">
                    <a:solidFill>
                      <a:schemeClr val="bg1"/>
                    </a:solidFill>
                  </a:rPr>
                  <a:t> plasma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3" name="Explosie 1 22"/>
            <p:cNvSpPr/>
            <p:nvPr/>
          </p:nvSpPr>
          <p:spPr>
            <a:xfrm>
              <a:off x="6372200" y="3537012"/>
              <a:ext cx="792088" cy="720080"/>
            </a:xfrm>
            <a:prstGeom prst="irregularSeal1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ep 23"/>
          <p:cNvGrpSpPr/>
          <p:nvPr/>
        </p:nvGrpSpPr>
        <p:grpSpPr>
          <a:xfrm>
            <a:off x="5112061" y="2636912"/>
            <a:ext cx="1419892" cy="1501055"/>
            <a:chOff x="4762512" y="2524443"/>
            <a:chExt cx="1805445" cy="1829548"/>
          </a:xfrm>
        </p:grpSpPr>
        <p:sp>
          <p:nvSpPr>
            <p:cNvPr id="26" name="AutoShape 12"/>
            <p:cNvSpPr>
              <a:spLocks noChangeArrowheads="1"/>
            </p:cNvSpPr>
            <p:nvPr/>
          </p:nvSpPr>
          <p:spPr bwMode="auto">
            <a:xfrm>
              <a:off x="4927152" y="2646682"/>
              <a:ext cx="1523235" cy="1583728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2147483647 w 21600"/>
                <a:gd name="T13" fmla="*/ 2147483647 h 21600"/>
                <a:gd name="T14" fmla="*/ 2147483647 w 21600"/>
                <a:gd name="T15" fmla="*/ 2147483647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3 h 21600"/>
                <a:gd name="T26" fmla="*/ 18437 w 21600"/>
                <a:gd name="T27" fmla="*/ 1843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576" y="10800"/>
                  </a:moveTo>
                  <a:cubicBezTo>
                    <a:pt x="1576" y="15894"/>
                    <a:pt x="5706" y="20024"/>
                    <a:pt x="10800" y="20024"/>
                  </a:cubicBezTo>
                  <a:cubicBezTo>
                    <a:pt x="15894" y="20024"/>
                    <a:pt x="20024" y="15894"/>
                    <a:pt x="20024" y="10800"/>
                  </a:cubicBezTo>
                  <a:cubicBezTo>
                    <a:pt x="20024" y="5706"/>
                    <a:pt x="15894" y="1576"/>
                    <a:pt x="10800" y="1576"/>
                  </a:cubicBezTo>
                  <a:cubicBezTo>
                    <a:pt x="5706" y="1576"/>
                    <a:pt x="1576" y="5706"/>
                    <a:pt x="1576" y="10800"/>
                  </a:cubicBez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AutoShape 13"/>
            <p:cNvSpPr>
              <a:spLocks noChangeArrowheads="1"/>
            </p:cNvSpPr>
            <p:nvPr/>
          </p:nvSpPr>
          <p:spPr bwMode="auto">
            <a:xfrm rot="10800000">
              <a:off x="5512415" y="3926828"/>
              <a:ext cx="293278" cy="427163"/>
            </a:xfrm>
            <a:prstGeom prst="rightArrow">
              <a:avLst>
                <a:gd name="adj1" fmla="val 49685"/>
                <a:gd name="adj2" fmla="val 100000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nl-BE"/>
            </a:p>
          </p:txBody>
        </p:sp>
        <p:sp>
          <p:nvSpPr>
            <p:cNvPr id="33" name="AutoShape 14"/>
            <p:cNvSpPr>
              <a:spLocks noChangeArrowheads="1"/>
            </p:cNvSpPr>
            <p:nvPr/>
          </p:nvSpPr>
          <p:spPr bwMode="auto">
            <a:xfrm>
              <a:off x="5586558" y="2524443"/>
              <a:ext cx="293277" cy="427162"/>
            </a:xfrm>
            <a:prstGeom prst="rightArrow">
              <a:avLst>
                <a:gd name="adj1" fmla="val 49685"/>
                <a:gd name="adj2" fmla="val 100000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nl-BE"/>
            </a:p>
          </p:txBody>
        </p:sp>
        <p:sp>
          <p:nvSpPr>
            <p:cNvPr id="34" name="AutoShape 15"/>
            <p:cNvSpPr>
              <a:spLocks noChangeArrowheads="1"/>
            </p:cNvSpPr>
            <p:nvPr/>
          </p:nvSpPr>
          <p:spPr bwMode="auto">
            <a:xfrm rot="5400000">
              <a:off x="6210072" y="3324465"/>
              <a:ext cx="304924" cy="410847"/>
            </a:xfrm>
            <a:prstGeom prst="rightArrow">
              <a:avLst>
                <a:gd name="adj1" fmla="val 49685"/>
                <a:gd name="adj2" fmla="val 100000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nl-BE"/>
            </a:p>
          </p:txBody>
        </p:sp>
        <p:sp>
          <p:nvSpPr>
            <p:cNvPr id="35" name="AutoShape 16"/>
            <p:cNvSpPr>
              <a:spLocks noChangeArrowheads="1"/>
            </p:cNvSpPr>
            <p:nvPr/>
          </p:nvSpPr>
          <p:spPr bwMode="auto">
            <a:xfrm rot="16200000">
              <a:off x="4815473" y="3264018"/>
              <a:ext cx="304925" cy="410848"/>
            </a:xfrm>
            <a:prstGeom prst="rightArrow">
              <a:avLst>
                <a:gd name="adj1" fmla="val 49685"/>
                <a:gd name="adj2" fmla="val 100000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nl-BE"/>
            </a:p>
          </p:txBody>
        </p:sp>
      </p:grpSp>
      <p:sp>
        <p:nvSpPr>
          <p:cNvPr id="28" name="Tijdelijke aanduiding voor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BPS – General Scientific Meeting 2016</a:t>
            </a:r>
            <a:endParaRPr lang="nl-NL" dirty="0"/>
          </a:p>
        </p:txBody>
      </p:sp>
      <p:sp>
        <p:nvSpPr>
          <p:cNvPr id="29" name="Tijdelijke aanduiding voor voettekst 2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smtClean="0"/>
              <a:t>Geert.Rampelberg@UGent.be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Advantages and limitations</a:t>
            </a:r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4294967295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fld id="{C3EE7185-A582-4542-8FF0-969B3F80C0A5}" type="slidenum">
              <a:rPr lang="nl-NL" smtClean="0"/>
              <a:pPr/>
              <a:t>6</a:t>
            </a:fld>
            <a:endParaRPr lang="nl-NL" dirty="0"/>
          </a:p>
        </p:txBody>
      </p:sp>
      <p:sp>
        <p:nvSpPr>
          <p:cNvPr id="17" name="Tijdelijke aanduiding voor inhoud 2"/>
          <p:cNvSpPr txBox="1">
            <a:spLocks/>
          </p:cNvSpPr>
          <p:nvPr/>
        </p:nvSpPr>
        <p:spPr>
          <a:xfrm>
            <a:off x="431540" y="944724"/>
            <a:ext cx="4680520" cy="3708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1" i="0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Advantages: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Excellent control of</a:t>
            </a:r>
            <a:r>
              <a:rPr kumimoji="0" lang="en-US" sz="20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t</a:t>
            </a:r>
            <a:r>
              <a:rPr kumimoji="0" lang="en-US" sz="20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hickness</a:t>
            </a:r>
          </a:p>
        </p:txBody>
      </p:sp>
      <p:pic>
        <p:nvPicPr>
          <p:cNvPr id="13" name="Picture 2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1920" y="1916833"/>
            <a:ext cx="3348000" cy="26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Groep 15"/>
          <p:cNvGrpSpPr/>
          <p:nvPr/>
        </p:nvGrpSpPr>
        <p:grpSpPr>
          <a:xfrm>
            <a:off x="3665537" y="847191"/>
            <a:ext cx="5514975" cy="4418013"/>
            <a:chOff x="323528" y="1664804"/>
            <a:chExt cx="5514975" cy="4418013"/>
          </a:xfrm>
        </p:grpSpPr>
        <p:graphicFrame>
          <p:nvGraphicFramePr>
            <p:cNvPr id="14" name="Object 2"/>
            <p:cNvGraphicFramePr>
              <a:graphicFrameLocks noChangeAspect="1"/>
            </p:cNvGraphicFramePr>
            <p:nvPr/>
          </p:nvGraphicFramePr>
          <p:xfrm>
            <a:off x="323528" y="1664804"/>
            <a:ext cx="5514975" cy="4418013"/>
          </p:xfrm>
          <a:graphic>
            <a:graphicData uri="http://schemas.openxmlformats.org/presentationml/2006/ole">
              <p:oleObj spid="_x0000_s141315" name="Graph" r:id="rId4" imgW="3857549" imgH="3090672" progId="">
                <p:embed/>
              </p:oleObj>
            </a:graphicData>
          </a:graphic>
        </p:graphicFrame>
        <p:sp>
          <p:nvSpPr>
            <p:cNvPr id="15" name="Tekstvak 14"/>
            <p:cNvSpPr txBox="1"/>
            <p:nvPr/>
          </p:nvSpPr>
          <p:spPr>
            <a:xfrm>
              <a:off x="3491880" y="4365104"/>
              <a:ext cx="172819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smtClean="0"/>
                <a:t>Growth rate from linear fit:</a:t>
              </a:r>
            </a:p>
            <a:p>
              <a:pPr algn="r"/>
              <a:r>
                <a:rPr lang="en-US" dirty="0" smtClean="0"/>
                <a:t>0.85</a:t>
              </a:r>
              <a:r>
                <a:rPr lang="en-US" dirty="0" smtClean="0">
                  <a:cs typeface="Times New Roman"/>
                </a:rPr>
                <a:t>Å/cycle</a:t>
              </a:r>
              <a:endParaRPr lang="en-US" dirty="0"/>
            </a:p>
          </p:txBody>
        </p:sp>
      </p:grpSp>
      <p:sp>
        <p:nvSpPr>
          <p:cNvPr id="18" name="Tijdelijke aanduiding voor datum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BPS – General Scientific Meeting 2016</a:t>
            </a:r>
            <a:endParaRPr lang="nl-NL" dirty="0"/>
          </a:p>
        </p:txBody>
      </p:sp>
      <p:sp>
        <p:nvSpPr>
          <p:cNvPr id="19" name="Tijdelijke aanduiding voor voettekst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smtClean="0"/>
              <a:t>Geert.Rampelberg@UGent.be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Advantages and limitations</a:t>
            </a:r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4294967295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fld id="{C3EE7185-A582-4542-8FF0-969B3F80C0A5}" type="slidenum">
              <a:rPr lang="nl-NL" smtClean="0"/>
              <a:pPr/>
              <a:t>7</a:t>
            </a:fld>
            <a:endParaRPr lang="nl-NL" dirty="0"/>
          </a:p>
        </p:txBody>
      </p:sp>
      <p:sp>
        <p:nvSpPr>
          <p:cNvPr id="17" name="Tijdelijke aanduiding voor inhoud 2"/>
          <p:cNvSpPr txBox="1">
            <a:spLocks/>
          </p:cNvSpPr>
          <p:nvPr/>
        </p:nvSpPr>
        <p:spPr>
          <a:xfrm>
            <a:off x="431540" y="944724"/>
            <a:ext cx="4680520" cy="3708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1" i="0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Advantages: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Excellent control of</a:t>
            </a:r>
            <a:r>
              <a:rPr kumimoji="0" lang="en-US" sz="20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t</a:t>
            </a:r>
            <a:r>
              <a:rPr kumimoji="0" lang="en-US" sz="20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hickness</a:t>
            </a:r>
            <a:endParaRPr lang="en-US" sz="20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dirty="0" smtClean="0"/>
              <a:t>Stoichiometry determined by chemistry</a:t>
            </a:r>
          </a:p>
          <a:p>
            <a:pPr marL="342900" indent="-342900">
              <a:spcBef>
                <a:spcPct val="20000"/>
              </a:spcBef>
              <a:defRPr/>
            </a:pPr>
            <a:endParaRPr kumimoji="0" lang="en-US" sz="2000" b="1" i="0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2000" b="1" dirty="0" smtClean="0"/>
          </a:p>
          <a:p>
            <a:pPr marL="342900" indent="-342900">
              <a:spcBef>
                <a:spcPct val="20000"/>
              </a:spcBef>
              <a:defRPr/>
            </a:pPr>
            <a:endParaRPr kumimoji="0" lang="en-US" sz="2000" b="1" i="0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kumimoji="0" lang="en-US" sz="2000" b="1" i="0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Limitations: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dirty="0" smtClean="0"/>
              <a:t>Slow: ~1</a:t>
            </a:r>
            <a:r>
              <a:rPr lang="en-US" sz="2000" dirty="0" smtClean="0">
                <a:cs typeface="Times New Roman"/>
              </a:rPr>
              <a:t>Å</a:t>
            </a:r>
            <a:r>
              <a:rPr lang="en-US" sz="2000" dirty="0" smtClean="0"/>
              <a:t>/cycle</a:t>
            </a:r>
            <a:endParaRPr kumimoji="0" lang="en-US" sz="2000" b="0" i="0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BPS – General Scientific Meeting 2016</a:t>
            </a:r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smtClean="0"/>
              <a:t>Geert.Rampelberg@UGent.be</a:t>
            </a:r>
            <a:endParaRPr lang="nl-NL" dirty="0"/>
          </a:p>
        </p:txBody>
      </p:sp>
      <p:sp>
        <p:nvSpPr>
          <p:cNvPr id="15" name="Tekstvak 14"/>
          <p:cNvSpPr txBox="1"/>
          <p:nvPr/>
        </p:nvSpPr>
        <p:spPr>
          <a:xfrm>
            <a:off x="3995936" y="3244914"/>
            <a:ext cx="45725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2 Al(CH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)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  +  3 H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O  </a:t>
            </a:r>
            <a:r>
              <a:rPr lang="en-US" sz="2000" dirty="0" smtClean="0">
                <a:sym typeface="Wingdings" pitchFamily="2" charset="2"/>
              </a:rPr>
              <a:t>  </a:t>
            </a:r>
            <a:r>
              <a:rPr lang="en-US" sz="2000" b="1" dirty="0" smtClean="0">
                <a:sym typeface="Wingdings" pitchFamily="2" charset="2"/>
              </a:rPr>
              <a:t>Al</a:t>
            </a:r>
            <a:r>
              <a:rPr lang="en-US" sz="2000" b="1" baseline="-25000" dirty="0" smtClean="0">
                <a:sym typeface="Wingdings" pitchFamily="2" charset="2"/>
              </a:rPr>
              <a:t>2</a:t>
            </a:r>
            <a:r>
              <a:rPr lang="en-US" sz="2000" b="1" dirty="0" smtClean="0">
                <a:sym typeface="Wingdings" pitchFamily="2" charset="2"/>
              </a:rPr>
              <a:t>O</a:t>
            </a:r>
            <a:r>
              <a:rPr lang="en-US" sz="2000" b="1" baseline="-25000" dirty="0" smtClean="0">
                <a:sym typeface="Wingdings" pitchFamily="2" charset="2"/>
              </a:rPr>
              <a:t>3</a:t>
            </a:r>
            <a:r>
              <a:rPr lang="en-US" sz="2000" dirty="0" smtClean="0">
                <a:sym typeface="Wingdings" pitchFamily="2" charset="2"/>
              </a:rPr>
              <a:t> + 6 CH</a:t>
            </a:r>
            <a:r>
              <a:rPr lang="en-US" sz="2000" baseline="-25000" dirty="0" smtClean="0">
                <a:sym typeface="Wingdings" pitchFamily="2" charset="2"/>
              </a:rPr>
              <a:t>4</a:t>
            </a:r>
            <a:r>
              <a:rPr lang="en-US" sz="2000" dirty="0" smtClean="0">
                <a:sym typeface="Wingdings" pitchFamily="2" charset="2"/>
              </a:rPr>
              <a:t> </a:t>
            </a:r>
            <a:endParaRPr lang="en-US" sz="2000" dirty="0"/>
          </a:p>
        </p:txBody>
      </p:sp>
      <p:pic>
        <p:nvPicPr>
          <p:cNvPr id="18" name="Picture 2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916" y="2204865"/>
            <a:ext cx="3348000" cy="26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Advantages and limitations</a:t>
            </a:r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4294967295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fld id="{C3EE7185-A582-4542-8FF0-969B3F80C0A5}" type="slidenum">
              <a:rPr lang="nl-NL" smtClean="0"/>
              <a:pPr/>
              <a:t>8</a:t>
            </a:fld>
            <a:endParaRPr lang="nl-NL" dirty="0"/>
          </a:p>
        </p:txBody>
      </p:sp>
      <p:grpSp>
        <p:nvGrpSpPr>
          <p:cNvPr id="3" name="Groep 15"/>
          <p:cNvGrpSpPr/>
          <p:nvPr/>
        </p:nvGrpSpPr>
        <p:grpSpPr>
          <a:xfrm>
            <a:off x="611560" y="3969060"/>
            <a:ext cx="7740860" cy="2167365"/>
            <a:chOff x="575556" y="3068959"/>
            <a:chExt cx="8101035" cy="1972879"/>
          </a:xfrm>
        </p:grpSpPr>
        <p:pic>
          <p:nvPicPr>
            <p:cNvPr id="6" name="Picture 2" descr="http://1.bp.blogspot.com/_VyTCyizqrHs/S73_BtrTBZI/AAAAAAAAHUI/bvEXWMwNqKE/s1600/aldtools3.jpg"/>
            <p:cNvPicPr>
              <a:picLocks noChangeAspect="1" noChangeArrowheads="1"/>
            </p:cNvPicPr>
            <p:nvPr/>
          </p:nvPicPr>
          <p:blipFill>
            <a:blip r:embed="rId3" cstate="print"/>
            <a:srcRect t="8865" b="40819"/>
            <a:stretch>
              <a:fillRect/>
            </a:stretch>
          </p:blipFill>
          <p:spPr bwMode="auto">
            <a:xfrm>
              <a:off x="575556" y="3140968"/>
              <a:ext cx="7776864" cy="16004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kstvak 6"/>
            <p:cNvSpPr txBox="1"/>
            <p:nvPr/>
          </p:nvSpPr>
          <p:spPr>
            <a:xfrm>
              <a:off x="575557" y="4663220"/>
              <a:ext cx="18002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 smtClean="0"/>
                <a:t>Sol-gel</a:t>
              </a:r>
              <a:endParaRPr lang="en-US" sz="1800" b="1" dirty="0"/>
            </a:p>
          </p:txBody>
        </p:sp>
        <p:sp>
          <p:nvSpPr>
            <p:cNvPr id="8" name="Tekstvak 7"/>
            <p:cNvSpPr txBox="1"/>
            <p:nvPr/>
          </p:nvSpPr>
          <p:spPr>
            <a:xfrm>
              <a:off x="2735832" y="4663220"/>
              <a:ext cx="18002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 smtClean="0"/>
                <a:t>PVD</a:t>
              </a:r>
              <a:endParaRPr lang="en-US" sz="1800" b="1" dirty="0"/>
            </a:p>
          </p:txBody>
        </p:sp>
        <p:sp>
          <p:nvSpPr>
            <p:cNvPr id="9" name="Tekstvak 8"/>
            <p:cNvSpPr txBox="1"/>
            <p:nvPr/>
          </p:nvSpPr>
          <p:spPr>
            <a:xfrm>
              <a:off x="4716085" y="4663220"/>
              <a:ext cx="18002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 smtClean="0"/>
                <a:t>CVD</a:t>
              </a:r>
              <a:endParaRPr lang="en-US" sz="1800" b="1" dirty="0"/>
            </a:p>
          </p:txBody>
        </p:sp>
        <p:sp>
          <p:nvSpPr>
            <p:cNvPr id="10" name="Tekstvak 9"/>
            <p:cNvSpPr txBox="1"/>
            <p:nvPr/>
          </p:nvSpPr>
          <p:spPr>
            <a:xfrm>
              <a:off x="6876361" y="4672506"/>
              <a:ext cx="18002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 smtClean="0"/>
                <a:t>ALD</a:t>
              </a:r>
              <a:endParaRPr lang="en-US" sz="1800" b="1" dirty="0"/>
            </a:p>
          </p:txBody>
        </p:sp>
        <p:sp>
          <p:nvSpPr>
            <p:cNvPr id="11" name="Rechthoek 10"/>
            <p:cNvSpPr/>
            <p:nvPr/>
          </p:nvSpPr>
          <p:spPr>
            <a:xfrm>
              <a:off x="6876361" y="3068959"/>
              <a:ext cx="1620207" cy="1954312"/>
            </a:xfrm>
            <a:prstGeom prst="rect">
              <a:avLst/>
            </a:prstGeom>
            <a:noFill/>
            <a:ln w="5715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ijdelijke aanduiding voor inhoud 2"/>
          <p:cNvSpPr txBox="1">
            <a:spLocks/>
          </p:cNvSpPr>
          <p:nvPr/>
        </p:nvSpPr>
        <p:spPr>
          <a:xfrm>
            <a:off x="431540" y="944724"/>
            <a:ext cx="4680520" cy="3708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1" i="0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Advantages: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Excellent control of</a:t>
            </a:r>
            <a:r>
              <a:rPr kumimoji="0" lang="en-US" sz="20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t</a:t>
            </a:r>
            <a:r>
              <a:rPr kumimoji="0" lang="en-US" sz="20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hickness</a:t>
            </a:r>
            <a:endParaRPr lang="en-US" sz="20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dirty="0" smtClean="0"/>
              <a:t>Stoichiometry determined by chemistry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0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Excellent</a:t>
            </a:r>
            <a:r>
              <a:rPr kumimoji="0" lang="en-US" sz="20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uniformity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baseline="0" dirty="0" smtClean="0"/>
              <a:t>Highest degree of</a:t>
            </a:r>
            <a:r>
              <a:rPr lang="en-US" sz="2000" dirty="0" smtClean="0"/>
              <a:t> conformality</a:t>
            </a:r>
          </a:p>
        </p:txBody>
      </p:sp>
      <p:graphicFrame>
        <p:nvGraphicFramePr>
          <p:cNvPr id="39938" name="Object 2"/>
          <p:cNvGraphicFramePr>
            <a:graphicFrameLocks noChangeAspect="1"/>
          </p:cNvGraphicFramePr>
          <p:nvPr/>
        </p:nvGraphicFramePr>
        <p:xfrm>
          <a:off x="5580744" y="1124744"/>
          <a:ext cx="2663664" cy="2584178"/>
        </p:xfrm>
        <a:graphic>
          <a:graphicData uri="http://schemas.openxmlformats.org/presentationml/2006/ole">
            <p:oleObj spid="_x0000_s182274" name="CorelPhotoPaint.Image.9" r:id="rId4" imgW="1980952" imgH="1561905" progId="">
              <p:embed/>
            </p:oleObj>
          </a:graphicData>
        </a:graphic>
      </p:graphicFrame>
      <p:sp>
        <p:nvSpPr>
          <p:cNvPr id="13" name="Tijdelijke aanduiding voor datum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BPS – General Scientific Meeting 2016</a:t>
            </a:r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smtClean="0"/>
              <a:t>Geert.Rampelberg@UGent.be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Advantages and limitations</a:t>
            </a:r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4294967295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fld id="{C3EE7185-A582-4542-8FF0-969B3F80C0A5}" type="slidenum">
              <a:rPr lang="nl-NL" smtClean="0"/>
              <a:pPr/>
              <a:t>9</a:t>
            </a:fld>
            <a:endParaRPr lang="nl-NL" dirty="0"/>
          </a:p>
        </p:txBody>
      </p:sp>
      <p:sp>
        <p:nvSpPr>
          <p:cNvPr id="17" name="Tijdelijke aanduiding voor inhoud 2"/>
          <p:cNvSpPr txBox="1">
            <a:spLocks/>
          </p:cNvSpPr>
          <p:nvPr/>
        </p:nvSpPr>
        <p:spPr>
          <a:xfrm>
            <a:off x="431540" y="944724"/>
            <a:ext cx="4680520" cy="3708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1" i="0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Advantages: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Excellent control of</a:t>
            </a:r>
            <a:r>
              <a:rPr kumimoji="0" lang="en-US" sz="20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t</a:t>
            </a:r>
            <a:r>
              <a:rPr kumimoji="0" lang="en-US" sz="20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hickness</a:t>
            </a:r>
            <a:endParaRPr lang="en-US" sz="20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dirty="0" smtClean="0"/>
              <a:t>Stoichiometry determined by chemistry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0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Excellent</a:t>
            </a:r>
            <a:r>
              <a:rPr kumimoji="0" lang="en-US" sz="20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uniformity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baseline="0" dirty="0" smtClean="0"/>
              <a:t>Highest degree of</a:t>
            </a:r>
            <a:r>
              <a:rPr lang="en-US" sz="2000" dirty="0" smtClean="0"/>
              <a:t> conformality</a:t>
            </a:r>
          </a:p>
          <a:p>
            <a:pPr marL="342900" indent="-342900">
              <a:spcBef>
                <a:spcPct val="20000"/>
              </a:spcBef>
              <a:defRPr/>
            </a:pPr>
            <a:endParaRPr kumimoji="0" lang="en-US" sz="2000" b="1" i="0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kumimoji="0" lang="en-US" sz="2000" b="1" i="0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Limitations: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dirty="0" smtClean="0"/>
              <a:t>Slow: ~1</a:t>
            </a:r>
            <a:r>
              <a:rPr lang="en-US" sz="2000" dirty="0" smtClean="0">
                <a:cs typeface="Times New Roman"/>
              </a:rPr>
              <a:t>Å</a:t>
            </a:r>
            <a:r>
              <a:rPr lang="en-US" sz="2000" dirty="0" smtClean="0"/>
              <a:t>/cycle</a:t>
            </a:r>
            <a:endParaRPr kumimoji="0" lang="en-US" sz="2000" b="0" i="0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BPS – General Scientific Meeting 2016</a:t>
            </a:r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smtClean="0"/>
              <a:t>Geert.Rampelberg@UGent.be</a:t>
            </a:r>
            <a:endParaRPr lang="nl-NL" dirty="0"/>
          </a:p>
        </p:txBody>
      </p:sp>
      <p:sp>
        <p:nvSpPr>
          <p:cNvPr id="15" name="Rechthoek 14"/>
          <p:cNvSpPr/>
          <p:nvPr/>
        </p:nvSpPr>
        <p:spPr>
          <a:xfrm>
            <a:off x="863588" y="4869160"/>
            <a:ext cx="7020780" cy="9361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ALD = ideal technique for 3D surface engineering</a:t>
            </a:r>
            <a:endParaRPr lang="en-US" sz="2400" dirty="0"/>
          </a:p>
        </p:txBody>
      </p:sp>
      <p:grpSp>
        <p:nvGrpSpPr>
          <p:cNvPr id="16" name="Groep 15"/>
          <p:cNvGrpSpPr/>
          <p:nvPr/>
        </p:nvGrpSpPr>
        <p:grpSpPr>
          <a:xfrm>
            <a:off x="4788024" y="2060848"/>
            <a:ext cx="3606763" cy="2988332"/>
            <a:chOff x="323528" y="1664804"/>
            <a:chExt cx="5514975" cy="4418013"/>
          </a:xfrm>
        </p:grpSpPr>
        <p:graphicFrame>
          <p:nvGraphicFramePr>
            <p:cNvPr id="18" name="Object 2"/>
            <p:cNvGraphicFramePr>
              <a:graphicFrameLocks noChangeAspect="1"/>
            </p:cNvGraphicFramePr>
            <p:nvPr/>
          </p:nvGraphicFramePr>
          <p:xfrm>
            <a:off x="323528" y="1664804"/>
            <a:ext cx="5514975" cy="4418013"/>
          </p:xfrm>
          <a:graphic>
            <a:graphicData uri="http://schemas.openxmlformats.org/presentationml/2006/ole">
              <p:oleObj spid="_x0000_s180227" name="Graph" r:id="rId3" imgW="3857549" imgH="3090672" progId="">
                <p:embed/>
              </p:oleObj>
            </a:graphicData>
          </a:graphic>
        </p:graphicFrame>
        <p:sp>
          <p:nvSpPr>
            <p:cNvPr id="19" name="Tekstvak 18"/>
            <p:cNvSpPr txBox="1"/>
            <p:nvPr/>
          </p:nvSpPr>
          <p:spPr>
            <a:xfrm>
              <a:off x="3491881" y="4365105"/>
              <a:ext cx="1728192" cy="955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dirty="0" smtClean="0"/>
                <a:t>Growth rate from linear fit:</a:t>
              </a:r>
            </a:p>
            <a:p>
              <a:pPr algn="r"/>
              <a:r>
                <a:rPr lang="en-US" sz="1200" dirty="0" smtClean="0"/>
                <a:t>0.85</a:t>
              </a:r>
              <a:r>
                <a:rPr lang="en-US" sz="1200" dirty="0" smtClean="0">
                  <a:cs typeface="Times New Roman"/>
                </a:rPr>
                <a:t>Å/cycle</a:t>
              </a:r>
              <a:endParaRPr lang="en-US" sz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16995</TotalTime>
  <Words>1185</Words>
  <Application>Microsoft Office PowerPoint</Application>
  <PresentationFormat>Diavoorstelling (4:3)</PresentationFormat>
  <Paragraphs>384</Paragraphs>
  <Slides>28</Slides>
  <Notes>0</Notes>
  <HiddenSlides>0</HiddenSlides>
  <MMClips>0</MMClips>
  <ScaleCrop>false</ScaleCrop>
  <HeadingPairs>
    <vt:vector size="6" baseType="variant">
      <vt:variant>
        <vt:lpstr>Thema</vt:lpstr>
      </vt:variant>
      <vt:variant>
        <vt:i4>1</vt:i4>
      </vt:variant>
      <vt:variant>
        <vt:lpstr>Ingesloten OLE-bronprogramma's</vt:lpstr>
      </vt:variant>
      <vt:variant>
        <vt:i4>2</vt:i4>
      </vt:variant>
      <vt:variant>
        <vt:lpstr>Diatitels</vt:lpstr>
      </vt:variant>
      <vt:variant>
        <vt:i4>28</vt:i4>
      </vt:variant>
    </vt:vector>
  </HeadingPairs>
  <TitlesOfParts>
    <vt:vector size="31" baseType="lpstr">
      <vt:lpstr>Office-thema</vt:lpstr>
      <vt:lpstr>Graph</vt:lpstr>
      <vt:lpstr>CorelPhotoPaint.Image.9</vt:lpstr>
      <vt:lpstr>Thermal and Plasma-Enhanced Atomic Layer Deposition on Powders and Particles</vt:lpstr>
      <vt:lpstr>Outline</vt:lpstr>
      <vt:lpstr>Outline</vt:lpstr>
      <vt:lpstr>Atomic layer deposition</vt:lpstr>
      <vt:lpstr>Plasma-enhanced atomic layer deposition</vt:lpstr>
      <vt:lpstr>Advantages and limitations</vt:lpstr>
      <vt:lpstr>Advantages and limitations</vt:lpstr>
      <vt:lpstr>Advantages and limitations</vt:lpstr>
      <vt:lpstr>Advantages and limitations</vt:lpstr>
      <vt:lpstr>Al2O3 coated paper</vt:lpstr>
      <vt:lpstr>Al2O3 coated paper</vt:lpstr>
      <vt:lpstr>ALD – a coating technique for the nano era</vt:lpstr>
      <vt:lpstr>Outline</vt:lpstr>
      <vt:lpstr>Functional nanocoatings in micro-electronics</vt:lpstr>
      <vt:lpstr>Surface passivation in photovoltaics</vt:lpstr>
      <vt:lpstr>Roll-to-roll ALD</vt:lpstr>
      <vt:lpstr>Outline</vt:lpstr>
      <vt:lpstr>Powder coater at UGent</vt:lpstr>
      <vt:lpstr>ALD coatings on a wide range of particle sizes</vt:lpstr>
      <vt:lpstr>Conformal Al2O3 coating on nano ZnO powder</vt:lpstr>
      <vt:lpstr>Surface functionalization of powders</vt:lpstr>
      <vt:lpstr>Surface functionalization of powders</vt:lpstr>
      <vt:lpstr>Surface functionalization of powders</vt:lpstr>
      <vt:lpstr>Surface functionalization of powders</vt:lpstr>
      <vt:lpstr>Outline</vt:lpstr>
      <vt:lpstr>Conclusions</vt:lpstr>
      <vt:lpstr>Acknowledgements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cp:lastModifiedBy>Geert</cp:lastModifiedBy>
  <cp:revision>790</cp:revision>
  <dcterms:modified xsi:type="dcterms:W3CDTF">2016-05-17T22:20:38Z</dcterms:modified>
</cp:coreProperties>
</file>