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nl-NL"/>
    </a:defPPr>
    <a:lvl1pPr algn="l" defTabSz="2097088" rtl="0" eaLnBrk="0" fontAlgn="base" hangingPunct="0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2097088" indent="-1639888" algn="l" defTabSz="2097088" rtl="0" eaLnBrk="0" fontAlgn="base" hangingPunct="0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4195763" indent="-3281363" algn="l" defTabSz="2097088" rtl="0" eaLnBrk="0" fontAlgn="base" hangingPunct="0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6292850" indent="-4921250" algn="l" defTabSz="2097088" rtl="0" eaLnBrk="0" fontAlgn="base" hangingPunct="0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8391525" indent="-6562725" algn="l" defTabSz="2097088" rtl="0" eaLnBrk="0" fontAlgn="base" hangingPunct="0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>
          <p15:clr>
            <a:srgbClr val="A4A3A4"/>
          </p15:clr>
        </p15:guide>
        <p15:guide id="2" pos="9535">
          <p15:clr>
            <a:srgbClr val="A4A3A4"/>
          </p15:clr>
        </p15:guide>
        <p15:guide id="3" pos="849">
          <p15:clr>
            <a:srgbClr val="A4A3A4"/>
          </p15:clr>
        </p15:guide>
        <p15:guide id="4" pos="182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A"/>
    <a:srgbClr val="1D8DB0"/>
    <a:srgbClr val="E2007C"/>
    <a:srgbClr val="A9005D"/>
    <a:srgbClr val="D99423"/>
    <a:srgbClr val="FBAA29"/>
    <a:srgbClr val="B97F1C"/>
    <a:srgbClr val="DBE0E4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30" d="100"/>
          <a:sy n="30" d="100"/>
        </p:scale>
        <p:origin x="612" y="-2952"/>
      </p:cViewPr>
      <p:guideLst>
        <p:guide orient="horz" pos="13482"/>
        <p:guide pos="9535"/>
        <p:guide pos="849"/>
        <p:guide pos="182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4833A-CC1B-4449-B7E7-A886653351FA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8BE42-BEC2-4B42-9E76-7BCEFCFA4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78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8BE42-BEC2-4B42-9E76-7BCEFCFA4EB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3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1088" y="7812088"/>
            <a:ext cx="28114625" cy="6299200"/>
          </a:xfrm>
          <a:prstGeom prst="rect">
            <a:avLst/>
          </a:prstGeom>
        </p:spPr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1088" y="14795500"/>
            <a:ext cx="28114625" cy="26928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972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0" y="2879725"/>
            <a:ext cx="30275213" cy="39960550"/>
          </a:xfrm>
          <a:prstGeom prst="rect">
            <a:avLst/>
          </a:prstGeom>
          <a:solidFill>
            <a:srgbClr val="1D8D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 dirty="0"/>
          </a:p>
        </p:txBody>
      </p:sp>
      <p:sp>
        <p:nvSpPr>
          <p:cNvPr id="14" name="Rechthoek 13"/>
          <p:cNvSpPr/>
          <p:nvPr userDrawn="1"/>
        </p:nvSpPr>
        <p:spPr>
          <a:xfrm>
            <a:off x="539750" y="7272338"/>
            <a:ext cx="29197300" cy="3499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 dirty="0"/>
          </a:p>
        </p:txBody>
      </p:sp>
      <p:pic>
        <p:nvPicPr>
          <p:cNvPr id="1028" name="Afbeelding 11" descr="CORPORA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0" y="3387725"/>
            <a:ext cx="1604963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hoek 10"/>
          <p:cNvSpPr/>
          <p:nvPr userDrawn="1"/>
        </p:nvSpPr>
        <p:spPr>
          <a:xfrm>
            <a:off x="0" y="0"/>
            <a:ext cx="30275213" cy="287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0980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030" name="Afbeelding 7" descr="KULEUVEN_CMYK_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19250"/>
            <a:ext cx="90820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2097088" rtl="0" eaLnBrk="0" fontAlgn="base" hangingPunct="0">
        <a:spcBef>
          <a:spcPct val="0"/>
        </a:spcBef>
        <a:spcAft>
          <a:spcPct val="0"/>
        </a:spcAft>
        <a:defRPr sz="19000" kern="1200">
          <a:solidFill>
            <a:srgbClr val="158CAF"/>
          </a:solidFill>
          <a:latin typeface="Arial"/>
          <a:ea typeface="ＭＳ Ｐゴシック" pitchFamily="-111" charset="-128"/>
          <a:cs typeface="Arial"/>
        </a:defRPr>
      </a:lvl1pPr>
      <a:lvl2pPr algn="l" defTabSz="2097088" rtl="0" eaLnBrk="0" fontAlgn="base" hangingPunct="0">
        <a:spcBef>
          <a:spcPct val="0"/>
        </a:spcBef>
        <a:spcAft>
          <a:spcPct val="0"/>
        </a:spcAft>
        <a:defRPr sz="19000">
          <a:solidFill>
            <a:srgbClr val="158CAF"/>
          </a:solidFill>
          <a:latin typeface="Arial" pitchFamily="-111" charset="0"/>
          <a:ea typeface="ＭＳ Ｐゴシック" pitchFamily="-111" charset="-128"/>
          <a:cs typeface="Arial" panose="020B0604020202020204" pitchFamily="34" charset="0"/>
        </a:defRPr>
      </a:lvl2pPr>
      <a:lvl3pPr algn="l" defTabSz="2097088" rtl="0" eaLnBrk="0" fontAlgn="base" hangingPunct="0">
        <a:spcBef>
          <a:spcPct val="0"/>
        </a:spcBef>
        <a:spcAft>
          <a:spcPct val="0"/>
        </a:spcAft>
        <a:defRPr sz="19000">
          <a:solidFill>
            <a:srgbClr val="158CAF"/>
          </a:solidFill>
          <a:latin typeface="Arial" pitchFamily="-111" charset="0"/>
          <a:ea typeface="ＭＳ Ｐゴシック" pitchFamily="-111" charset="-128"/>
          <a:cs typeface="Arial" panose="020B0604020202020204" pitchFamily="34" charset="0"/>
        </a:defRPr>
      </a:lvl3pPr>
      <a:lvl4pPr algn="l" defTabSz="2097088" rtl="0" eaLnBrk="0" fontAlgn="base" hangingPunct="0">
        <a:spcBef>
          <a:spcPct val="0"/>
        </a:spcBef>
        <a:spcAft>
          <a:spcPct val="0"/>
        </a:spcAft>
        <a:defRPr sz="19000">
          <a:solidFill>
            <a:srgbClr val="158CAF"/>
          </a:solidFill>
          <a:latin typeface="Arial" pitchFamily="-111" charset="0"/>
          <a:ea typeface="ＭＳ Ｐゴシック" pitchFamily="-111" charset="-128"/>
          <a:cs typeface="Arial" panose="020B0604020202020204" pitchFamily="34" charset="0"/>
        </a:defRPr>
      </a:lvl4pPr>
      <a:lvl5pPr algn="l" defTabSz="2097088" rtl="0" eaLnBrk="0" fontAlgn="base" hangingPunct="0">
        <a:spcBef>
          <a:spcPct val="0"/>
        </a:spcBef>
        <a:spcAft>
          <a:spcPct val="0"/>
        </a:spcAft>
        <a:defRPr sz="19000">
          <a:solidFill>
            <a:srgbClr val="158CAF"/>
          </a:solidFill>
          <a:latin typeface="Arial" pitchFamily="-111" charset="0"/>
          <a:ea typeface="ＭＳ Ｐゴシック" pitchFamily="-111" charset="-128"/>
          <a:cs typeface="Arial" panose="020B0604020202020204" pitchFamily="34" charset="0"/>
        </a:defRPr>
      </a:lvl5pPr>
      <a:lvl6pPr marL="457200" algn="l" defTabSz="2097088" rtl="0" fontAlgn="base">
        <a:spcBef>
          <a:spcPct val="0"/>
        </a:spcBef>
        <a:spcAft>
          <a:spcPct val="0"/>
        </a:spcAft>
        <a:defRPr sz="19000">
          <a:solidFill>
            <a:srgbClr val="FFFFFF"/>
          </a:solidFill>
          <a:latin typeface="Arial" pitchFamily="-111" charset="0"/>
          <a:ea typeface="ＭＳ Ｐゴシック" pitchFamily="-111" charset="-128"/>
        </a:defRPr>
      </a:lvl6pPr>
      <a:lvl7pPr marL="914400" algn="l" defTabSz="2097088" rtl="0" fontAlgn="base">
        <a:spcBef>
          <a:spcPct val="0"/>
        </a:spcBef>
        <a:spcAft>
          <a:spcPct val="0"/>
        </a:spcAft>
        <a:defRPr sz="19000">
          <a:solidFill>
            <a:srgbClr val="FFFFFF"/>
          </a:solidFill>
          <a:latin typeface="Arial" pitchFamily="-111" charset="0"/>
          <a:ea typeface="ＭＳ Ｐゴシック" pitchFamily="-111" charset="-128"/>
        </a:defRPr>
      </a:lvl7pPr>
      <a:lvl8pPr marL="1371600" algn="l" defTabSz="2097088" rtl="0" fontAlgn="base">
        <a:spcBef>
          <a:spcPct val="0"/>
        </a:spcBef>
        <a:spcAft>
          <a:spcPct val="0"/>
        </a:spcAft>
        <a:defRPr sz="19000">
          <a:solidFill>
            <a:srgbClr val="FFFFFF"/>
          </a:solidFill>
          <a:latin typeface="Arial" pitchFamily="-111" charset="0"/>
          <a:ea typeface="ＭＳ Ｐゴシック" pitchFamily="-111" charset="-128"/>
        </a:defRPr>
      </a:lvl8pPr>
      <a:lvl9pPr marL="1828800" algn="l" defTabSz="2097088" rtl="0" fontAlgn="base">
        <a:spcBef>
          <a:spcPct val="0"/>
        </a:spcBef>
        <a:spcAft>
          <a:spcPct val="0"/>
        </a:spcAft>
        <a:defRPr sz="19000">
          <a:solidFill>
            <a:srgbClr val="FFFFFF"/>
          </a:solidFill>
          <a:latin typeface="Arial" pitchFamily="-111" charset="0"/>
          <a:ea typeface="ＭＳ Ｐゴシック" pitchFamily="-111" charset="-128"/>
        </a:defRPr>
      </a:lvl9pPr>
    </p:titleStyle>
    <p:bodyStyle>
      <a:lvl1pPr marL="1573213" indent="-1573213" algn="l" defTabSz="2097088" rtl="0" eaLnBrk="0" fontAlgn="base" hangingPunct="0">
        <a:spcBef>
          <a:spcPts val="2300"/>
        </a:spcBef>
        <a:spcAft>
          <a:spcPct val="0"/>
        </a:spcAft>
        <a:buFont typeface="Arial" panose="020B0604020202020204" pitchFamily="34" charset="0"/>
        <a:buChar char="•"/>
        <a:defRPr sz="9600" kern="1200">
          <a:solidFill>
            <a:srgbClr val="000000"/>
          </a:solidFill>
          <a:latin typeface="Arial"/>
          <a:ea typeface="ＭＳ Ｐゴシック" pitchFamily="-111" charset="-128"/>
          <a:cs typeface="Arial"/>
        </a:defRPr>
      </a:lvl1pPr>
      <a:lvl2pPr marL="3408363" indent="-1311275" algn="l" defTabSz="2097088" rtl="0" eaLnBrk="0" fontAlgn="base" hangingPunct="0">
        <a:spcBef>
          <a:spcPts val="2300"/>
        </a:spcBef>
        <a:spcAft>
          <a:spcPct val="0"/>
        </a:spcAft>
        <a:buFont typeface="Arial" panose="020B0604020202020204" pitchFamily="34" charset="0"/>
        <a:buChar char="–"/>
        <a:defRPr sz="9600" kern="1200">
          <a:solidFill>
            <a:srgbClr val="000000"/>
          </a:solidFill>
          <a:latin typeface="Arial"/>
          <a:ea typeface="ＭＳ Ｐゴシック" pitchFamily="-111" charset="-128"/>
          <a:cs typeface="Arial"/>
        </a:defRPr>
      </a:lvl2pPr>
      <a:lvl3pPr marL="5245100" indent="-1047750" algn="l" defTabSz="2097088" rtl="0" eaLnBrk="0" fontAlgn="base" hangingPunct="0">
        <a:spcBef>
          <a:spcPts val="2300"/>
        </a:spcBef>
        <a:spcAft>
          <a:spcPct val="0"/>
        </a:spcAft>
        <a:buFont typeface="Arial" panose="020B0604020202020204" pitchFamily="34" charset="0"/>
        <a:buChar char="•"/>
        <a:defRPr sz="9600" kern="1200">
          <a:solidFill>
            <a:srgbClr val="000000"/>
          </a:solidFill>
          <a:latin typeface="Arial"/>
          <a:ea typeface="ＭＳ Ｐゴシック" pitchFamily="-111" charset="-128"/>
          <a:cs typeface="Arial"/>
        </a:defRPr>
      </a:lvl3pPr>
      <a:lvl4pPr marL="7342188" indent="-1047750" algn="l" defTabSz="2097088" rtl="0" eaLnBrk="0" fontAlgn="base" hangingPunct="0">
        <a:spcBef>
          <a:spcPts val="2300"/>
        </a:spcBef>
        <a:spcAft>
          <a:spcPct val="0"/>
        </a:spcAft>
        <a:buFont typeface="Arial" panose="020B0604020202020204" pitchFamily="34" charset="0"/>
        <a:buChar char="–"/>
        <a:defRPr sz="9600" kern="1200">
          <a:solidFill>
            <a:srgbClr val="000000"/>
          </a:solidFill>
          <a:latin typeface="Arial"/>
          <a:ea typeface="ＭＳ Ｐゴシック" pitchFamily="-111" charset="-128"/>
          <a:cs typeface="Arial"/>
        </a:defRPr>
      </a:lvl4pPr>
      <a:lvl5pPr marL="9440863" indent="-1047750" algn="l" defTabSz="2097088" rtl="0" eaLnBrk="0" fontAlgn="base" hangingPunct="0">
        <a:spcBef>
          <a:spcPts val="2300"/>
        </a:spcBef>
        <a:spcAft>
          <a:spcPct val="0"/>
        </a:spcAft>
        <a:buFont typeface="Arial" panose="020B0604020202020204" pitchFamily="34" charset="0"/>
        <a:buChar char="»"/>
        <a:defRPr sz="9600" kern="1200">
          <a:solidFill>
            <a:srgbClr val="000000"/>
          </a:solidFill>
          <a:latin typeface="Arial"/>
          <a:ea typeface="ＭＳ Ｐゴシック" pitchFamily="-111" charset="-128"/>
          <a:cs typeface="Arial"/>
        </a:defRPr>
      </a:lvl5pPr>
      <a:lvl6pPr marL="11539499" indent="-1049045" algn="l" defTabSz="2098091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637590" indent="-1049045" algn="l" defTabSz="2098091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735681" indent="-1049045" algn="l" defTabSz="2098091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3772" indent="-1049045" algn="l" defTabSz="2098091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2098091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98091" algn="l" defTabSz="2098091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196182" algn="l" defTabSz="2098091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294272" algn="l" defTabSz="2098091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392363" algn="l" defTabSz="2098091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490454" algn="l" defTabSz="2098091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588545" algn="l" defTabSz="2098091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686636" algn="l" defTabSz="2098091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784726" algn="l" defTabSz="2098091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6720" y="7147560"/>
            <a:ext cx="29519880" cy="35356800"/>
          </a:xfrm>
          <a:prstGeom prst="rect">
            <a:avLst/>
          </a:prstGeom>
          <a:solidFill>
            <a:srgbClr val="1D8D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8348254"/>
            <a:ext cx="302752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nl-BE" sz="4000" dirty="0" smtClean="0">
                <a:solidFill>
                  <a:schemeClr val="bg1"/>
                </a:solidFill>
                <a:latin typeface="Verdana" pitchFamily="34" charset="0"/>
              </a:rPr>
              <a:t>*) Hasselt University, Diepenbeek, Belgium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nl-BE" sz="4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49053" y="4947942"/>
            <a:ext cx="30226160" cy="3374187"/>
          </a:xfrm>
          <a:noFill/>
          <a:ln>
            <a:miter lim="800000"/>
            <a:headEnd/>
            <a:tailEnd/>
          </a:ln>
        </p:spPr>
        <p:txBody>
          <a:bodyPr vert="horz" wrap="square" lIns="720000" tIns="45720" rIns="72000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7200" b="1" dirty="0" smtClean="0">
                <a:solidFill>
                  <a:schemeClr val="bg1"/>
                </a:solidFill>
              </a:rPr>
              <a:t>Detection of the peanut allergen </a:t>
            </a:r>
            <a:r>
              <a:rPr lang="en-GB" sz="7200" b="1" dirty="0" err="1" smtClean="0">
                <a:solidFill>
                  <a:schemeClr val="bg1"/>
                </a:solidFill>
              </a:rPr>
              <a:t>Ara</a:t>
            </a:r>
            <a:r>
              <a:rPr lang="en-GB" sz="7200" b="1" dirty="0" smtClean="0">
                <a:solidFill>
                  <a:schemeClr val="bg1"/>
                </a:solidFill>
              </a:rPr>
              <a:t> h 1 by electrochemical impedance spectroscopy and the heat-transfer method </a:t>
            </a:r>
            <a:r>
              <a:rPr lang="nl-BE" sz="7200" b="1" dirty="0" smtClean="0">
                <a:solidFill>
                  <a:schemeClr val="bg1"/>
                </a:solidFill>
              </a:rPr>
              <a:t/>
            </a:r>
            <a:br>
              <a:rPr lang="nl-BE" sz="7200" b="1" dirty="0" smtClean="0">
                <a:solidFill>
                  <a:schemeClr val="bg1"/>
                </a:solidFill>
              </a:rPr>
            </a:br>
            <a:r>
              <a:rPr lang="nl-BE" sz="4000" u="sng" dirty="0" smtClean="0">
                <a:solidFill>
                  <a:schemeClr val="bg1"/>
                </a:solidFill>
              </a:rPr>
              <a:t>W. Stilman</a:t>
            </a:r>
            <a:r>
              <a:rPr lang="nl-NL" sz="4000" u="sng" dirty="0">
                <a:solidFill>
                  <a:schemeClr val="bg1"/>
                </a:solidFill>
              </a:rPr>
              <a:t>*</a:t>
            </a:r>
            <a:r>
              <a:rPr lang="nl-BE" sz="4000" b="1" dirty="0" smtClean="0">
                <a:solidFill>
                  <a:schemeClr val="bg1"/>
                </a:solidFill>
              </a:rPr>
              <a:t>, </a:t>
            </a:r>
            <a:r>
              <a:rPr lang="nl-NL" sz="4000" dirty="0" smtClean="0">
                <a:solidFill>
                  <a:schemeClr val="bg1"/>
                </a:solidFill>
              </a:rPr>
              <a:t>G</a:t>
            </a:r>
            <a:r>
              <a:rPr lang="nl-NL" sz="4000" dirty="0" smtClean="0">
                <a:solidFill>
                  <a:schemeClr val="bg1"/>
                </a:solidFill>
              </a:rPr>
              <a:t>. </a:t>
            </a:r>
            <a:r>
              <a:rPr lang="nl-NL" sz="4000" dirty="0" err="1" smtClean="0">
                <a:solidFill>
                  <a:schemeClr val="bg1"/>
                </a:solidFill>
              </a:rPr>
              <a:t>Wackers</a:t>
            </a:r>
            <a:r>
              <a:rPr lang="nl-NL" sz="4000" dirty="0" smtClean="0">
                <a:solidFill>
                  <a:schemeClr val="bg1"/>
                </a:solidFill>
              </a:rPr>
              <a:t>, </a:t>
            </a:r>
            <a:r>
              <a:rPr lang="nl-NL" sz="4000" dirty="0" smtClean="0">
                <a:solidFill>
                  <a:schemeClr val="bg1"/>
                </a:solidFill>
              </a:rPr>
              <a:t>M. Khorshid, P Losada-Perez, M. Peeters, W. De Ceuninck, J. Lammertyn, E. Pérez-Ruiz and P. </a:t>
            </a:r>
            <a:r>
              <a:rPr lang="nl-NL" sz="4000" dirty="0" smtClean="0">
                <a:solidFill>
                  <a:schemeClr val="bg1"/>
                </a:solidFill>
              </a:rPr>
              <a:t>Wagner </a:t>
            </a:r>
            <a:endParaRPr lang="en-GB" sz="4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" name="Text Box 361"/>
          <p:cNvSpPr txBox="1">
            <a:spLocks noChangeArrowheads="1"/>
          </p:cNvSpPr>
          <p:nvPr/>
        </p:nvSpPr>
        <p:spPr bwMode="auto">
          <a:xfrm>
            <a:off x="1200223" y="39954240"/>
            <a:ext cx="13921395" cy="29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BE" sz="3600" b="1" dirty="0" err="1">
                <a:solidFill>
                  <a:schemeClr val="bg1"/>
                </a:solidFill>
                <a:latin typeface="Verdana" pitchFamily="34" charset="0"/>
              </a:rPr>
              <a:t>References</a:t>
            </a:r>
            <a:endParaRPr lang="nl-BE" sz="3600" b="1" dirty="0">
              <a:solidFill>
                <a:schemeClr val="bg1"/>
              </a:solidFill>
              <a:latin typeface="Verdana" pitchFamily="34" charset="0"/>
            </a:endParaRPr>
          </a:p>
          <a:p>
            <a:pPr algn="just"/>
            <a:r>
              <a:rPr lang="nl-BE" sz="2400" dirty="0">
                <a:solidFill>
                  <a:schemeClr val="bg1"/>
                </a:solidFill>
              </a:rPr>
              <a:t>[1] </a:t>
            </a:r>
            <a:r>
              <a:rPr lang="nl-BE" sz="2400" dirty="0" smtClean="0">
                <a:solidFill>
                  <a:schemeClr val="bg1"/>
                </a:solidFill>
              </a:rPr>
              <a:t> Peeters M.; van Grinsven B.; Cleij T.; Jiménez-Monroy K.;</a:t>
            </a:r>
            <a:r>
              <a:rPr lang="nl-BE" sz="2400" baseline="30000" dirty="0" smtClean="0">
                <a:solidFill>
                  <a:schemeClr val="bg1"/>
                </a:solidFill>
              </a:rPr>
              <a:t> </a:t>
            </a:r>
            <a:r>
              <a:rPr lang="nl-BE" sz="2400" dirty="0" smtClean="0">
                <a:solidFill>
                  <a:schemeClr val="bg1"/>
                </a:solidFill>
              </a:rPr>
              <a:t>Cornelis P.;</a:t>
            </a:r>
            <a:r>
              <a:rPr lang="nl-BE" sz="2400" baseline="30000" dirty="0" smtClean="0">
                <a:solidFill>
                  <a:schemeClr val="bg1"/>
                </a:solidFill>
              </a:rPr>
              <a:t> </a:t>
            </a:r>
            <a:r>
              <a:rPr lang="nl-BE" sz="2400" dirty="0" smtClean="0">
                <a:solidFill>
                  <a:schemeClr val="bg1"/>
                </a:solidFill>
              </a:rPr>
              <a:t>Pérez-Ruiz E.; Wackers G.; Thoelen R.; de Ceuninck W.;</a:t>
            </a:r>
            <a:r>
              <a:rPr lang="nl-BE" sz="2400" baseline="30000" dirty="0" smtClean="0">
                <a:solidFill>
                  <a:schemeClr val="bg1"/>
                </a:solidFill>
              </a:rPr>
              <a:t> </a:t>
            </a:r>
            <a:r>
              <a:rPr lang="nl-BE" sz="2400" dirty="0" smtClean="0">
                <a:solidFill>
                  <a:schemeClr val="bg1"/>
                </a:solidFill>
              </a:rPr>
              <a:t>Lammertyn J.;</a:t>
            </a:r>
            <a:r>
              <a:rPr lang="nl-BE" sz="2400" baseline="30000" dirty="0" smtClean="0">
                <a:solidFill>
                  <a:schemeClr val="bg1"/>
                </a:solidFill>
              </a:rPr>
              <a:t> </a:t>
            </a:r>
            <a:r>
              <a:rPr lang="nl-BE" sz="2400" dirty="0" smtClean="0">
                <a:solidFill>
                  <a:schemeClr val="bg1"/>
                </a:solidFill>
              </a:rPr>
              <a:t>and Wagner P. ACS applied materials and interfaces </a:t>
            </a:r>
            <a:r>
              <a:rPr lang="nl-BE" sz="2400" b="1" dirty="0" smtClean="0">
                <a:solidFill>
                  <a:schemeClr val="bg1"/>
                </a:solidFill>
              </a:rPr>
              <a:t>2015</a:t>
            </a:r>
            <a:r>
              <a:rPr lang="nl-BE" sz="2400" dirty="0" smtClean="0">
                <a:solidFill>
                  <a:schemeClr val="bg1"/>
                </a:solidFill>
              </a:rPr>
              <a:t>, </a:t>
            </a:r>
            <a:r>
              <a:rPr lang="nl-BE" sz="2400" i="1" dirty="0" smtClean="0">
                <a:solidFill>
                  <a:schemeClr val="bg1"/>
                </a:solidFill>
              </a:rPr>
              <a:t>7,</a:t>
            </a:r>
            <a:r>
              <a:rPr lang="nl-BE" sz="2400" dirty="0" smtClean="0">
                <a:solidFill>
                  <a:schemeClr val="bg1"/>
                </a:solidFill>
              </a:rPr>
              <a:t> 10316–10323  </a:t>
            </a:r>
          </a:p>
          <a:p>
            <a:pPr algn="just"/>
            <a:r>
              <a:rPr lang="nl-BE" sz="2400" dirty="0" smtClean="0">
                <a:solidFill>
                  <a:schemeClr val="bg1"/>
                </a:solidFill>
              </a:rPr>
              <a:t>[2</a:t>
            </a:r>
            <a:r>
              <a:rPr lang="nl-BE" sz="2400" dirty="0">
                <a:solidFill>
                  <a:schemeClr val="bg1"/>
                </a:solidFill>
              </a:rPr>
              <a:t>] </a:t>
            </a:r>
            <a:r>
              <a:rPr lang="nl-BE" sz="2400" dirty="0" smtClean="0">
                <a:solidFill>
                  <a:schemeClr val="bg1"/>
                </a:solidFill>
              </a:rPr>
              <a:t> van Grinsven B.; Eersels K.; </a:t>
            </a:r>
            <a:r>
              <a:rPr lang="vi-VN" sz="2400" dirty="0" smtClean="0">
                <a:solidFill>
                  <a:schemeClr val="bg1"/>
                </a:solidFill>
              </a:rPr>
              <a:t>Peeters</a:t>
            </a:r>
            <a:r>
              <a:rPr lang="nl-BE" sz="2400" dirty="0" smtClean="0">
                <a:solidFill>
                  <a:schemeClr val="bg1"/>
                </a:solidFill>
              </a:rPr>
              <a:t> M.;</a:t>
            </a:r>
            <a:r>
              <a:rPr lang="vi-VN" sz="2400" dirty="0" smtClean="0">
                <a:solidFill>
                  <a:schemeClr val="bg1"/>
                </a:solidFill>
              </a:rPr>
              <a:t> Losada-Perez</a:t>
            </a:r>
            <a:r>
              <a:rPr lang="nl-BE" sz="2400" dirty="0" smtClean="0">
                <a:solidFill>
                  <a:schemeClr val="bg1"/>
                </a:solidFill>
              </a:rPr>
              <a:t> P.; </a:t>
            </a:r>
            <a:r>
              <a:rPr lang="vi-VN" sz="2400" dirty="0" smtClean="0">
                <a:solidFill>
                  <a:schemeClr val="bg1"/>
                </a:solidFill>
              </a:rPr>
              <a:t>Vandenryt</a:t>
            </a:r>
            <a:r>
              <a:rPr lang="nl-BE" sz="2400" dirty="0" smtClean="0">
                <a:solidFill>
                  <a:schemeClr val="bg1"/>
                </a:solidFill>
              </a:rPr>
              <a:t> T.;</a:t>
            </a:r>
            <a:r>
              <a:rPr lang="vi-VN" sz="2400" dirty="0" smtClean="0">
                <a:solidFill>
                  <a:schemeClr val="bg1"/>
                </a:solidFill>
              </a:rPr>
              <a:t> Cleij</a:t>
            </a:r>
            <a:r>
              <a:rPr lang="nl-BE" sz="2400" dirty="0" smtClean="0">
                <a:solidFill>
                  <a:schemeClr val="bg1"/>
                </a:solidFill>
              </a:rPr>
              <a:t> T.;</a:t>
            </a:r>
            <a:r>
              <a:rPr lang="vi-VN" sz="2400" dirty="0" smtClean="0">
                <a:solidFill>
                  <a:schemeClr val="bg1"/>
                </a:solidFill>
              </a:rPr>
              <a:t> and Wagner</a:t>
            </a:r>
            <a:r>
              <a:rPr lang="nl-BE" sz="2400" dirty="0" smtClean="0">
                <a:solidFill>
                  <a:schemeClr val="bg1"/>
                </a:solidFill>
              </a:rPr>
              <a:t> P.</a:t>
            </a:r>
            <a:r>
              <a:rPr lang="vi-VN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smtClean="0">
                <a:solidFill>
                  <a:schemeClr val="bg1"/>
                </a:solidFill>
              </a:rPr>
              <a:t>ACS applied materials and interfaces </a:t>
            </a:r>
            <a:r>
              <a:rPr lang="nl-BE" sz="2400" b="1" dirty="0" smtClean="0">
                <a:solidFill>
                  <a:schemeClr val="bg1"/>
                </a:solidFill>
              </a:rPr>
              <a:t>2014</a:t>
            </a:r>
            <a:r>
              <a:rPr lang="nl-BE" sz="2400" dirty="0" smtClean="0">
                <a:solidFill>
                  <a:schemeClr val="bg1"/>
                </a:solidFill>
              </a:rPr>
              <a:t>, </a:t>
            </a:r>
            <a:r>
              <a:rPr lang="nl-BE" sz="2400" i="1" dirty="0" smtClean="0">
                <a:solidFill>
                  <a:schemeClr val="bg1"/>
                </a:solidFill>
              </a:rPr>
              <a:t>6</a:t>
            </a:r>
            <a:r>
              <a:rPr lang="nl-BE" sz="2400" dirty="0" smtClean="0">
                <a:solidFill>
                  <a:schemeClr val="bg1"/>
                </a:solidFill>
              </a:rPr>
              <a:t>, 13309–13318</a:t>
            </a:r>
          </a:p>
          <a:p>
            <a:pPr algn="just"/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21" name="Text Box 362"/>
          <p:cNvSpPr txBox="1">
            <a:spLocks noChangeArrowheads="1"/>
          </p:cNvSpPr>
          <p:nvPr/>
        </p:nvSpPr>
        <p:spPr bwMode="auto">
          <a:xfrm>
            <a:off x="15480001" y="39954240"/>
            <a:ext cx="13892005" cy="1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BE" sz="3600" b="1" dirty="0" err="1">
                <a:solidFill>
                  <a:schemeClr val="bg1"/>
                </a:solidFill>
                <a:latin typeface="Verdana" pitchFamily="34" charset="0"/>
              </a:rPr>
              <a:t>Acknowledgements</a:t>
            </a:r>
            <a:endParaRPr lang="nl-BE" sz="3600" b="1" dirty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Financial support by the Research foundation Flanders FWO (project G.0B62.13N and G.0B25.14N) is gratefully acknowledged. </a:t>
            </a:r>
            <a:endParaRPr lang="nl-BE" sz="2400" dirty="0">
              <a:solidFill>
                <a:schemeClr val="bg1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887404" y="13973384"/>
            <a:ext cx="28468800" cy="22413430"/>
            <a:chOff x="903206" y="14566058"/>
            <a:chExt cx="28468800" cy="20181141"/>
          </a:xfrm>
        </p:grpSpPr>
        <p:sp>
          <p:nvSpPr>
            <p:cNvPr id="34" name="Rounded Rectangle 33"/>
            <p:cNvSpPr/>
            <p:nvPr/>
          </p:nvSpPr>
          <p:spPr>
            <a:xfrm>
              <a:off x="903206" y="15224760"/>
              <a:ext cx="28468800" cy="19522439"/>
            </a:xfrm>
            <a:prstGeom prst="roundRect">
              <a:avLst>
                <a:gd name="adj" fmla="val 1288"/>
              </a:avLst>
            </a:prstGeom>
            <a:solidFill>
              <a:schemeClr val="bg1"/>
            </a:solidFill>
            <a:ln w="127000">
              <a:solidFill>
                <a:srgbClr val="00407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480000" y="14566058"/>
              <a:ext cx="4343400" cy="1015663"/>
            </a:xfrm>
            <a:prstGeom prst="rect">
              <a:avLst/>
            </a:prstGeom>
            <a:solidFill>
              <a:srgbClr val="00407A"/>
            </a:solidFill>
            <a:ln w="635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Experimental</a:t>
              </a:r>
              <a:endPara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03206" y="9829936"/>
            <a:ext cx="28468800" cy="3823002"/>
            <a:chOff x="903206" y="10334433"/>
            <a:chExt cx="28468800" cy="3885298"/>
          </a:xfrm>
        </p:grpSpPr>
        <p:sp>
          <p:nvSpPr>
            <p:cNvPr id="36" name="Rounded Rectangle 35"/>
            <p:cNvSpPr/>
            <p:nvPr/>
          </p:nvSpPr>
          <p:spPr>
            <a:xfrm>
              <a:off x="903206" y="10899982"/>
              <a:ext cx="28468800" cy="3319749"/>
            </a:xfrm>
            <a:prstGeom prst="roundRect">
              <a:avLst>
                <a:gd name="adj" fmla="val 4272"/>
              </a:avLst>
            </a:prstGeom>
            <a:solidFill>
              <a:schemeClr val="bg1"/>
            </a:solidFill>
            <a:ln w="127000" cap="flat">
              <a:solidFill>
                <a:srgbClr val="00407A"/>
              </a:solidFill>
              <a:round/>
            </a:ln>
            <a:effectLst/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93520" y="10334433"/>
              <a:ext cx="4130040" cy="886462"/>
            </a:xfrm>
            <a:prstGeom prst="rect">
              <a:avLst/>
            </a:prstGeom>
            <a:solidFill>
              <a:srgbClr val="00407A"/>
            </a:solidFill>
            <a:ln w="635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Introduction</a:t>
              </a:r>
              <a:endPara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916871" y="37494036"/>
            <a:ext cx="28468800" cy="2352575"/>
          </a:xfrm>
          <a:prstGeom prst="roundRect">
            <a:avLst>
              <a:gd name="adj" fmla="val 7280"/>
            </a:avLst>
          </a:prstGeom>
          <a:solidFill>
            <a:srgbClr val="00407A"/>
          </a:solidFill>
          <a:ln w="1270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0">
                <a:solidFill>
                  <a:schemeClr val="bg1"/>
                </a:solidFill>
              </a:ln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93520" y="36777927"/>
            <a:ext cx="4130040" cy="1015663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6000" dirty="0" smtClean="0">
                <a:solidFill>
                  <a:srgbClr val="0040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6000" dirty="0">
              <a:solidFill>
                <a:srgbClr val="0040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itel 1"/>
          <p:cNvSpPr txBox="1">
            <a:spLocks/>
          </p:cNvSpPr>
          <p:nvPr/>
        </p:nvSpPr>
        <p:spPr>
          <a:xfrm>
            <a:off x="887404" y="10555055"/>
            <a:ext cx="28455135" cy="3710249"/>
          </a:xfrm>
          <a:prstGeom prst="rect">
            <a:avLst/>
          </a:prstGeom>
          <a:noFill/>
        </p:spPr>
        <p:txBody>
          <a:bodyPr vert="horz" lIns="432000" tIns="396000" rIns="432000" bIns="0" rtlCol="0" anchor="t">
            <a:noAutofit/>
          </a:bodyPr>
          <a:lstStyle>
            <a:lvl1pPr algn="ctr" defTabSz="4176431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3600" dirty="0" smtClean="0">
                <a:solidFill>
                  <a:srgbClr val="00407A"/>
                </a:solidFill>
                <a:latin typeface="Arial" pitchFamily="34" charset="0"/>
                <a:cs typeface="Arial" pitchFamily="34" charset="0"/>
              </a:rPr>
              <a:t>About 1% of the world population is affected by a peanut allergy, which is the most common cause of fatal-food-related anaphylaxis. The protein </a:t>
            </a:r>
            <a:r>
              <a:rPr lang="en-GB" sz="3600" dirty="0" err="1" smtClean="0">
                <a:solidFill>
                  <a:srgbClr val="00407A"/>
                </a:solidFill>
                <a:latin typeface="Arial" pitchFamily="34" charset="0"/>
                <a:cs typeface="Arial" pitchFamily="34" charset="0"/>
              </a:rPr>
              <a:t>Ara</a:t>
            </a:r>
            <a:r>
              <a:rPr lang="en-GB" sz="3600" dirty="0" smtClean="0">
                <a:solidFill>
                  <a:srgbClr val="00407A"/>
                </a:solidFill>
                <a:latin typeface="Arial" pitchFamily="34" charset="0"/>
                <a:cs typeface="Arial" pitchFamily="34" charset="0"/>
              </a:rPr>
              <a:t> h 1 was identified as the culprit in 95% of all allergic reactions to peanuts. To date the assays to detect the </a:t>
            </a:r>
            <a:r>
              <a:rPr lang="en-GB" sz="3600" dirty="0" err="1" smtClean="0">
                <a:solidFill>
                  <a:srgbClr val="00407A"/>
                </a:solidFill>
                <a:latin typeface="Arial" pitchFamily="34" charset="0"/>
                <a:cs typeface="Arial" pitchFamily="34" charset="0"/>
              </a:rPr>
              <a:t>Ara</a:t>
            </a:r>
            <a:r>
              <a:rPr lang="en-GB" sz="3600" dirty="0" smtClean="0">
                <a:solidFill>
                  <a:srgbClr val="00407A"/>
                </a:solidFill>
                <a:latin typeface="Arial" pitchFamily="34" charset="0"/>
                <a:cs typeface="Arial" pitchFamily="34" charset="0"/>
              </a:rPr>
              <a:t> h 1 allergen rely on the ELISA assay, lateral flow assays and mass spectroscopy all of which are neither cheap nor fast. </a:t>
            </a:r>
            <a:r>
              <a:rPr lang="en-GB" sz="3600" dirty="0" err="1" smtClean="0">
                <a:solidFill>
                  <a:srgbClr val="00407A"/>
                </a:solidFill>
                <a:latin typeface="Arial" pitchFamily="34" charset="0"/>
                <a:cs typeface="Arial" pitchFamily="34" charset="0"/>
              </a:rPr>
              <a:t>Aptamers</a:t>
            </a:r>
            <a:r>
              <a:rPr lang="en-GB" sz="3600" dirty="0" smtClean="0">
                <a:solidFill>
                  <a:srgbClr val="00407A"/>
                </a:solidFill>
                <a:latin typeface="Arial" pitchFamily="34" charset="0"/>
                <a:cs typeface="Arial" pitchFamily="34" charset="0"/>
              </a:rPr>
              <a:t>, which are single DNA or RNA </a:t>
            </a:r>
            <a:r>
              <a:rPr lang="en-GB" sz="3600" dirty="0" err="1" smtClean="0">
                <a:solidFill>
                  <a:srgbClr val="00407A"/>
                </a:solidFill>
                <a:latin typeface="Arial" pitchFamily="34" charset="0"/>
                <a:cs typeface="Arial" pitchFamily="34" charset="0"/>
              </a:rPr>
              <a:t>oligonucleotides</a:t>
            </a:r>
            <a:r>
              <a:rPr lang="en-GB" sz="3600" dirty="0" smtClean="0">
                <a:solidFill>
                  <a:srgbClr val="00407A"/>
                </a:solidFill>
                <a:latin typeface="Arial" pitchFamily="34" charset="0"/>
                <a:cs typeface="Arial" pitchFamily="34" charset="0"/>
              </a:rPr>
              <a:t>, offer a cheaper and more stable receptor element. </a:t>
            </a:r>
            <a:endParaRPr lang="nl-BE" sz="3600" dirty="0">
              <a:solidFill>
                <a:srgbClr val="00407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itel 1"/>
          <p:cNvSpPr txBox="1">
            <a:spLocks/>
          </p:cNvSpPr>
          <p:nvPr/>
        </p:nvSpPr>
        <p:spPr>
          <a:xfrm>
            <a:off x="863341" y="37469973"/>
            <a:ext cx="28468799" cy="3265692"/>
          </a:xfrm>
          <a:prstGeom prst="rect">
            <a:avLst/>
          </a:prstGeom>
          <a:noFill/>
        </p:spPr>
        <p:txBody>
          <a:bodyPr vert="horz" lIns="432000" tIns="396000" rIns="432000" bIns="0" rtlCol="0" anchor="t" anchorCtr="0">
            <a:noAutofit/>
          </a:bodyPr>
          <a:lstStyle>
            <a:lvl1pPr algn="ctr" defTabSz="4176431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4000" dirty="0" smtClean="0">
                <a:solidFill>
                  <a:schemeClr val="bg1"/>
                </a:solidFill>
              </a:rPr>
              <a:t>Electrochemical impedance spectroscopy and the heat transfer method can be used to detect </a:t>
            </a:r>
            <a:r>
              <a:rPr lang="en-GB" sz="4000" dirty="0" err="1" smtClean="0">
                <a:solidFill>
                  <a:schemeClr val="bg1"/>
                </a:solidFill>
              </a:rPr>
              <a:t>Ara</a:t>
            </a:r>
            <a:r>
              <a:rPr lang="en-GB" sz="4000" dirty="0" smtClean="0">
                <a:solidFill>
                  <a:schemeClr val="bg1"/>
                </a:solidFill>
              </a:rPr>
              <a:t> h 1 concentrations down to a detection limit of 3 </a:t>
            </a:r>
            <a:r>
              <a:rPr lang="en-GB" sz="4000" dirty="0" err="1" smtClean="0">
                <a:solidFill>
                  <a:schemeClr val="bg1"/>
                </a:solidFill>
              </a:rPr>
              <a:t>nM</a:t>
            </a:r>
            <a:r>
              <a:rPr lang="en-GB" sz="4000" dirty="0" smtClean="0">
                <a:solidFill>
                  <a:schemeClr val="bg1"/>
                </a:solidFill>
              </a:rPr>
              <a:t>. This allows the detection of </a:t>
            </a:r>
            <a:r>
              <a:rPr lang="en-GB" sz="4000" dirty="0" err="1" smtClean="0">
                <a:solidFill>
                  <a:schemeClr val="bg1"/>
                </a:solidFill>
              </a:rPr>
              <a:t>Ara</a:t>
            </a:r>
            <a:r>
              <a:rPr lang="en-GB" sz="4000" dirty="0" smtClean="0">
                <a:solidFill>
                  <a:schemeClr val="bg1"/>
                </a:solidFill>
              </a:rPr>
              <a:t> h 1 in a dilution of 50 mg peanut butter in a 20.000 times larger volume of buffer solution and confirms the possibility of protein detection with the heat-transfer method.</a:t>
            </a:r>
            <a:endParaRPr lang="nl-BE" sz="4000" dirty="0" smtClean="0">
              <a:solidFill>
                <a:schemeClr val="bg1"/>
              </a:solidFill>
            </a:endParaRPr>
          </a:p>
          <a:p>
            <a:pPr algn="just"/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Gideon\Desktop\path40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074" y="18198387"/>
            <a:ext cx="8441096" cy="5949513"/>
          </a:xfrm>
          <a:prstGeom prst="rect">
            <a:avLst/>
          </a:prstGeom>
          <a:noFill/>
        </p:spPr>
      </p:pic>
      <p:pic>
        <p:nvPicPr>
          <p:cNvPr id="1027" name="Picture 3" descr="C:\Users\Gideon\Desktop\sensor-surface.png"/>
          <p:cNvPicPr>
            <a:picLocks noChangeAspect="1" noChangeArrowheads="1"/>
          </p:cNvPicPr>
          <p:nvPr/>
        </p:nvPicPr>
        <p:blipFill>
          <a:blip r:embed="rId4" cstate="print"/>
          <a:srcRect r="3776"/>
          <a:stretch>
            <a:fillRect/>
          </a:stretch>
        </p:blipFill>
        <p:spPr bwMode="auto">
          <a:xfrm>
            <a:off x="9794459" y="18688189"/>
            <a:ext cx="9880907" cy="497664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248351" y="15101392"/>
            <a:ext cx="277434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smtClean="0">
                <a:solidFill>
                  <a:srgbClr val="00407A"/>
                </a:solidFill>
              </a:rPr>
              <a:t>Amino (NH</a:t>
            </a:r>
            <a:r>
              <a:rPr lang="en-GB" sz="3600" baseline="-25000" dirty="0" smtClean="0">
                <a:solidFill>
                  <a:srgbClr val="00407A"/>
                </a:solidFill>
              </a:rPr>
              <a:t>2</a:t>
            </a:r>
            <a:r>
              <a:rPr lang="en-GB" sz="3600" dirty="0" smtClean="0">
                <a:solidFill>
                  <a:srgbClr val="00407A"/>
                </a:solidFill>
              </a:rPr>
              <a:t>)-terminated </a:t>
            </a:r>
            <a:r>
              <a:rPr lang="en-GB" sz="3600" dirty="0" err="1" smtClean="0">
                <a:solidFill>
                  <a:srgbClr val="00407A"/>
                </a:solidFill>
              </a:rPr>
              <a:t>Ara</a:t>
            </a:r>
            <a:r>
              <a:rPr lang="en-GB" sz="3600" dirty="0" smtClean="0">
                <a:solidFill>
                  <a:srgbClr val="00407A"/>
                </a:solidFill>
              </a:rPr>
              <a:t> h 1 </a:t>
            </a:r>
            <a:r>
              <a:rPr lang="en-GB" sz="3600" dirty="0" err="1" smtClean="0">
                <a:solidFill>
                  <a:srgbClr val="00407A"/>
                </a:solidFill>
              </a:rPr>
              <a:t>aptamers</a:t>
            </a:r>
            <a:r>
              <a:rPr lang="en-GB" sz="3600" dirty="0" smtClean="0">
                <a:solidFill>
                  <a:srgbClr val="00407A"/>
                </a:solidFill>
              </a:rPr>
              <a:t> were covalently attached to </a:t>
            </a:r>
            <a:r>
              <a:rPr lang="en-GB" sz="3600" dirty="0" err="1" smtClean="0">
                <a:solidFill>
                  <a:srgbClr val="00407A"/>
                </a:solidFill>
              </a:rPr>
              <a:t>carboxylated</a:t>
            </a:r>
            <a:r>
              <a:rPr lang="en-GB" sz="3600" dirty="0" smtClean="0">
                <a:solidFill>
                  <a:srgbClr val="00407A"/>
                </a:solidFill>
              </a:rPr>
              <a:t> gold surfaces and to </a:t>
            </a:r>
            <a:r>
              <a:rPr lang="en-GB" sz="3600" dirty="0" err="1" smtClean="0">
                <a:solidFill>
                  <a:srgbClr val="00407A"/>
                </a:solidFill>
              </a:rPr>
              <a:t>nanocrystalline</a:t>
            </a:r>
            <a:r>
              <a:rPr lang="en-GB" sz="3600" dirty="0" smtClean="0">
                <a:solidFill>
                  <a:srgbClr val="00407A"/>
                </a:solidFill>
              </a:rPr>
              <a:t> diamond using the EDC coupling chemical route. Subsequently, the functionalized surfaces were used in a setup that combines both electrochemical impedance spectroscopy and heat transfer measurements. Two </a:t>
            </a:r>
            <a:r>
              <a:rPr lang="en-GB" sz="3600" dirty="0" smtClean="0">
                <a:solidFill>
                  <a:srgbClr val="00407A"/>
                </a:solidFill>
              </a:rPr>
              <a:t>thermocouples</a:t>
            </a:r>
            <a:r>
              <a:rPr lang="en-GB" sz="3600" dirty="0" smtClean="0">
                <a:solidFill>
                  <a:srgbClr val="00407A"/>
                </a:solidFill>
              </a:rPr>
              <a:t> were used in order to monitor the temperatures of the copper lid, T</a:t>
            </a:r>
            <a:r>
              <a:rPr lang="en-GB" sz="3600" baseline="-25000" dirty="0" smtClean="0">
                <a:solidFill>
                  <a:srgbClr val="00407A"/>
                </a:solidFill>
              </a:rPr>
              <a:t>1</a:t>
            </a:r>
            <a:r>
              <a:rPr lang="en-GB" sz="3600" dirty="0" smtClean="0">
                <a:solidFill>
                  <a:srgbClr val="00407A"/>
                </a:solidFill>
              </a:rPr>
              <a:t>, and of the fluid, T</a:t>
            </a:r>
            <a:r>
              <a:rPr lang="en-GB" sz="3600" baseline="-25000" dirty="0" smtClean="0">
                <a:solidFill>
                  <a:srgbClr val="00407A"/>
                </a:solidFill>
              </a:rPr>
              <a:t>2</a:t>
            </a:r>
            <a:r>
              <a:rPr lang="en-GB" sz="3600" dirty="0" smtClean="0">
                <a:solidFill>
                  <a:srgbClr val="00407A"/>
                </a:solidFill>
              </a:rPr>
              <a:t>. For impedance spectroscopy measurements, gold electrodes served as counter electrode within a range of 100 Hz to 100 kHz. </a:t>
            </a:r>
          </a:p>
          <a:p>
            <a:pPr algn="just"/>
            <a:endParaRPr lang="en-GB" sz="3600" dirty="0" smtClean="0">
              <a:solidFill>
                <a:srgbClr val="00407A"/>
              </a:solidFill>
            </a:endParaRPr>
          </a:p>
          <a:p>
            <a:pPr algn="just"/>
            <a:endParaRPr lang="nl-BE" sz="3600" dirty="0"/>
          </a:p>
        </p:txBody>
      </p:sp>
      <p:pic>
        <p:nvPicPr>
          <p:cNvPr id="1028" name="Picture 4" descr="C:\Users\Gideon\Downloads\Figure4A.tif"/>
          <p:cNvPicPr>
            <a:picLocks noChangeAspect="1" noChangeArrowheads="1"/>
          </p:cNvPicPr>
          <p:nvPr/>
        </p:nvPicPr>
        <p:blipFill>
          <a:blip r:embed="rId5" cstate="print"/>
          <a:srcRect l="4020" r="8486"/>
          <a:stretch>
            <a:fillRect/>
          </a:stretch>
        </p:blipFill>
        <p:spPr bwMode="auto">
          <a:xfrm>
            <a:off x="1466850" y="26797197"/>
            <a:ext cx="8955894" cy="7139944"/>
          </a:xfrm>
          <a:prstGeom prst="rect">
            <a:avLst/>
          </a:prstGeom>
          <a:noFill/>
        </p:spPr>
      </p:pic>
      <p:pic>
        <p:nvPicPr>
          <p:cNvPr id="1029" name="Picture 5" descr="C:\Users\Gideon\Downloads\Figure4B.tif"/>
          <p:cNvPicPr>
            <a:picLocks noChangeAspect="1" noChangeArrowheads="1"/>
          </p:cNvPicPr>
          <p:nvPr/>
        </p:nvPicPr>
        <p:blipFill>
          <a:blip r:embed="rId6" cstate="print"/>
          <a:srcRect l="3873" r="13455"/>
          <a:stretch>
            <a:fillRect/>
          </a:stretch>
        </p:blipFill>
        <p:spPr bwMode="auto">
          <a:xfrm>
            <a:off x="10363200" y="26797196"/>
            <a:ext cx="8488739" cy="7142021"/>
          </a:xfrm>
          <a:prstGeom prst="rect">
            <a:avLst/>
          </a:prstGeom>
          <a:noFill/>
        </p:spPr>
      </p:pic>
      <p:pic>
        <p:nvPicPr>
          <p:cNvPr id="1030" name="Picture 6" descr="C:\Users\Gideon\Downloads\Figure5.tif"/>
          <p:cNvPicPr>
            <a:picLocks noChangeAspect="1" noChangeArrowheads="1"/>
          </p:cNvPicPr>
          <p:nvPr/>
        </p:nvPicPr>
        <p:blipFill>
          <a:blip r:embed="rId7" cstate="print"/>
          <a:srcRect l="6985" t="5358" r="11012"/>
          <a:stretch>
            <a:fillRect/>
          </a:stretch>
        </p:blipFill>
        <p:spPr bwMode="auto">
          <a:xfrm>
            <a:off x="20329955" y="27149293"/>
            <a:ext cx="8363700" cy="6775679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224288" y="33662558"/>
            <a:ext cx="85625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BE" sz="3200" b="1" dirty="0" smtClean="0">
                <a:solidFill>
                  <a:srgbClr val="00407A"/>
                </a:solidFill>
              </a:rPr>
              <a:t>Figure 3A. </a:t>
            </a:r>
            <a:r>
              <a:rPr lang="nl-BE" sz="3200" dirty="0" smtClean="0">
                <a:solidFill>
                  <a:srgbClr val="00407A"/>
                </a:solidFill>
              </a:rPr>
              <a:t>Raw data displaying the heat transfer resistance of the aptamer functionalized sensor chip for various concentrations of Ara h 1 in TGK buffer. </a:t>
            </a:r>
            <a:endParaRPr lang="nl-BE" sz="3200" dirty="0">
              <a:solidFill>
                <a:srgbClr val="00407A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498395" y="33662560"/>
            <a:ext cx="84934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BE" sz="3200" b="1" dirty="0" smtClean="0">
                <a:solidFill>
                  <a:srgbClr val="00407A"/>
                </a:solidFill>
              </a:rPr>
              <a:t>Figure 4. </a:t>
            </a:r>
            <a:r>
              <a:rPr lang="nl-BE" sz="3200" dirty="0" smtClean="0">
                <a:solidFill>
                  <a:srgbClr val="00407A"/>
                </a:solidFill>
              </a:rPr>
              <a:t>Pure TGK, peanut butter extract in TGK and peanut butter extract in spiked TGK resulting in a 2.2% and 12% increase respectively .</a:t>
            </a:r>
            <a:endParaRPr lang="nl-BE" sz="3200" dirty="0">
              <a:solidFill>
                <a:srgbClr val="00407A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25444" y="24281009"/>
            <a:ext cx="17113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BE" sz="3200" b="1" dirty="0" smtClean="0">
                <a:solidFill>
                  <a:srgbClr val="00407A"/>
                </a:solidFill>
              </a:rPr>
              <a:t>Figure 1. </a:t>
            </a:r>
            <a:r>
              <a:rPr lang="nl-BE" sz="3200" dirty="0" smtClean="0">
                <a:solidFill>
                  <a:srgbClr val="00407A"/>
                </a:solidFill>
              </a:rPr>
              <a:t>Schematic representation of the sensor cell (left) and surface of the sensor (right</a:t>
            </a:r>
            <a:r>
              <a:rPr lang="nl-BE" sz="3200" dirty="0" smtClean="0"/>
              <a:t>)</a:t>
            </a:r>
            <a:endParaRPr lang="nl-BE" sz="3200" dirty="0"/>
          </a:p>
        </p:txBody>
      </p:sp>
      <p:pic>
        <p:nvPicPr>
          <p:cNvPr id="1031" name="Picture 7" descr="C:\Users\Gideon\tekening.png"/>
          <p:cNvPicPr>
            <a:picLocks noChangeAspect="1" noChangeArrowheads="1"/>
          </p:cNvPicPr>
          <p:nvPr/>
        </p:nvPicPr>
        <p:blipFill>
          <a:blip r:embed="rId8" cstate="print"/>
          <a:srcRect l="9967" t="10416" r="12957" b="9225"/>
          <a:stretch>
            <a:fillRect/>
          </a:stretch>
        </p:blipFill>
        <p:spPr bwMode="auto">
          <a:xfrm>
            <a:off x="20136839" y="19858057"/>
            <a:ext cx="8839200" cy="64008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1409572" y="17909631"/>
            <a:ext cx="711142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Aptamer</a:t>
            </a:r>
            <a:r>
              <a:rPr lang="en-US" sz="2800" b="1" dirty="0" smtClean="0"/>
              <a:t> sequence:</a:t>
            </a:r>
            <a:r>
              <a:rPr lang="en-US" sz="2800" dirty="0" smtClean="0"/>
              <a:t> NH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– C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 – 5’ TCGCACATTCCGCTTCTACCGGGGGGGTCGAGCTGAGTGGATGCGAATCTGTGGGTGGGCCGTAAGTCCGTGTGTGCGAA 3’</a:t>
            </a:r>
            <a:endParaRPr lang="nl-BE" sz="2800" dirty="0" smtClean="0"/>
          </a:p>
          <a:p>
            <a:endParaRPr lang="nl-BE" dirty="0"/>
          </a:p>
        </p:txBody>
      </p:sp>
      <p:sp>
        <p:nvSpPr>
          <p:cNvPr id="32" name="TextBox 31"/>
          <p:cNvSpPr txBox="1"/>
          <p:nvPr/>
        </p:nvSpPr>
        <p:spPr>
          <a:xfrm>
            <a:off x="20146214" y="26234822"/>
            <a:ext cx="88456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BE" sz="3200" b="1" dirty="0" smtClean="0">
                <a:solidFill>
                  <a:srgbClr val="00407A"/>
                </a:solidFill>
              </a:rPr>
              <a:t>Figure 2. </a:t>
            </a:r>
            <a:r>
              <a:rPr lang="nl-BE" sz="3200" dirty="0" smtClean="0">
                <a:solidFill>
                  <a:srgbClr val="00407A"/>
                </a:solidFill>
              </a:rPr>
              <a:t>Normalized impedance at 316 Hz for increasing concentrations of Ara h1</a:t>
            </a:r>
            <a:endParaRPr lang="nl-BE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10363200" y="33662560"/>
            <a:ext cx="925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BE" sz="3200" b="1" dirty="0" smtClean="0">
                <a:solidFill>
                  <a:srgbClr val="00407A"/>
                </a:solidFill>
              </a:rPr>
              <a:t>Figure 3B. </a:t>
            </a:r>
            <a:r>
              <a:rPr lang="nl-BE" sz="3200" dirty="0" smtClean="0">
                <a:solidFill>
                  <a:srgbClr val="00407A"/>
                </a:solidFill>
              </a:rPr>
              <a:t>Data of panel A with normalized scale and allometric fit. The open boxes display a sensor identical in preparation except for the functionalisation with apatamers. Error bars were calculated from 3 seperate measurements.</a:t>
            </a:r>
            <a:endParaRPr lang="nl-BE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1209402" y="25281396"/>
            <a:ext cx="18153145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smtClean="0">
                <a:solidFill>
                  <a:srgbClr val="00407A"/>
                </a:solidFill>
              </a:rPr>
              <a:t>In this work, the </a:t>
            </a:r>
            <a:r>
              <a:rPr lang="en-GB" sz="3600" dirty="0" err="1" smtClean="0">
                <a:solidFill>
                  <a:srgbClr val="00407A"/>
                </a:solidFill>
              </a:rPr>
              <a:t>aptamer</a:t>
            </a:r>
            <a:r>
              <a:rPr lang="en-GB" sz="3600" dirty="0" smtClean="0">
                <a:solidFill>
                  <a:srgbClr val="00407A"/>
                </a:solidFill>
              </a:rPr>
              <a:t> functionalized surfaces were exposed to increasing amounts of </a:t>
            </a:r>
            <a:r>
              <a:rPr lang="en-GB" sz="3600" dirty="0" err="1" smtClean="0">
                <a:solidFill>
                  <a:srgbClr val="00407A"/>
                </a:solidFill>
              </a:rPr>
              <a:t>Ara</a:t>
            </a:r>
            <a:r>
              <a:rPr lang="en-GB" sz="3600" dirty="0" smtClean="0">
                <a:solidFill>
                  <a:srgbClr val="00407A"/>
                </a:solidFill>
              </a:rPr>
              <a:t> h 1 in order to acquire response curves. Non-specific binding of  contaminants was avoided through BSA washing to block any non-specific binding sites. </a:t>
            </a:r>
            <a:endParaRPr lang="nl-BE" sz="3600" dirty="0" smtClean="0">
              <a:solidFill>
                <a:srgbClr val="00407A"/>
              </a:solidFill>
            </a:endParaRPr>
          </a:p>
          <a:p>
            <a:pPr algn="just"/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3643</TotalTime>
  <Words>451</Words>
  <Application>Microsoft Office PowerPoint</Application>
  <PresentationFormat>Custom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Times New Roman</vt:lpstr>
      <vt:lpstr>Verdana</vt:lpstr>
      <vt:lpstr>Office-thema</vt:lpstr>
      <vt:lpstr>Detection of the peanut allergen Ara h 1 by electrochemical impedance spectroscopy and the heat-transfer method  W. Stilman*, G. Wackers, M. Khorshid, P Losada-Perez, M. Peeters, W. De Ceuninck, J. Lammertyn, E. Pérez-Ruiz and P. Wagner </vt:lpstr>
    </vt:vector>
  </TitlesOfParts>
  <Company>Altera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Admin</dc:creator>
  <cp:lastModifiedBy>Wouter Stilman</cp:lastModifiedBy>
  <cp:revision>60</cp:revision>
  <dcterms:created xsi:type="dcterms:W3CDTF">2009-09-14T08:42:38Z</dcterms:created>
  <dcterms:modified xsi:type="dcterms:W3CDTF">2016-05-12T10:37:26Z</dcterms:modified>
</cp:coreProperties>
</file>