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sldIdLst>
    <p:sldId id="257" r:id="rId2"/>
    <p:sldId id="258" r:id="rId3"/>
    <p:sldId id="262" r:id="rId4"/>
    <p:sldId id="264" r:id="rId5"/>
    <p:sldId id="272" r:id="rId6"/>
    <p:sldId id="273" r:id="rId7"/>
    <p:sldId id="275" r:id="rId8"/>
    <p:sldId id="265" r:id="rId9"/>
    <p:sldId id="278" r:id="rId10"/>
    <p:sldId id="277" r:id="rId11"/>
    <p:sldId id="268" r:id="rId12"/>
    <p:sldId id="276" r:id="rId13"/>
    <p:sldId id="271" r:id="rId14"/>
    <p:sldId id="269" r:id="rId15"/>
    <p:sldId id="266" r:id="rId16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E5631B"/>
    <a:srgbClr val="EA8F16"/>
    <a:srgbClr val="95D3C9"/>
    <a:srgbClr val="72AAD8"/>
    <a:srgbClr val="AA88D8"/>
    <a:srgbClr val="F9DC07"/>
    <a:srgbClr val="DC7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D4487AC-3000-4D6B-9289-A720888DA956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ECDF4E1-5476-4276-B5BC-DC53F4651B4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79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F4E1-5476-4276-B5BC-DC53F4651B4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89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64B2C9-F7F2-4ED1-B849-27433905F05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561BBB-1D8E-40F3-A8C5-647C309F9D4C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2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2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576032" y="1268760"/>
            <a:ext cx="7996496" cy="5112568"/>
          </a:xfrm>
          <a:prstGeom prst="rect">
            <a:avLst/>
          </a:prstGeom>
        </p:spPr>
        <p:txBody>
          <a:bodyPr vert="horz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cap="all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cap="all" dirty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0" dirty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b="1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Christian Caron,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b="1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Executive Publishing Editor |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b="1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Springer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600" dirty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6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en-GB" sz="96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The European Physical Journal </a:t>
            </a:r>
            <a:endParaRPr lang="en-GB" sz="9600" dirty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72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(member of the Steering Committee)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96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96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en-GB" sz="9600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Lecture Notes in Physics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GB" sz="9600" dirty="0" smtClean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GB" sz="96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en-GB" sz="9600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Springer Complexity</a:t>
            </a:r>
            <a:r>
              <a:rPr lang="en-GB" sz="96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GB" sz="9600" dirty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GB" sz="9600" dirty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en-GB" sz="96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Science and Fiction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GB" sz="4200" dirty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GB" sz="4200" dirty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lain" startAt="5"/>
              <a:tabLst/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all" spc="0" normalizeH="0" baseline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84784"/>
            <a:ext cx="7704856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000" b="1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628799"/>
            <a:ext cx="49685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dirty="0" smtClean="0">
                <a:solidFill>
                  <a:srgbClr val="FFC000"/>
                </a:solidFill>
              </a:rPr>
              <a:t>osters </a:t>
            </a:r>
            <a:r>
              <a:rPr lang="en-US" dirty="0">
                <a:solidFill>
                  <a:srgbClr val="FFC000"/>
                </a:solidFill>
              </a:rPr>
              <a:t>and disseminate an awareness and understanding of the historical development of ideas in contemporary </a:t>
            </a:r>
            <a:r>
              <a:rPr lang="en-US" dirty="0" smtClean="0">
                <a:solidFill>
                  <a:srgbClr val="FFC000"/>
                </a:solidFill>
              </a:rPr>
              <a:t>physics.</a:t>
            </a:r>
          </a:p>
          <a:p>
            <a:pPr marL="285750" indent="-285750">
              <a:buFont typeface="Wingdings"/>
              <a:buChar char="Ø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>
                <a:solidFill>
                  <a:srgbClr val="FFC000"/>
                </a:solidFill>
              </a:rPr>
              <a:t>only journal to address the history of physics primarily from the physics and physicists' perspective 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Supports physicists </a:t>
            </a:r>
            <a:r>
              <a:rPr lang="en-US" dirty="0">
                <a:solidFill>
                  <a:srgbClr val="FFC000"/>
                </a:solidFill>
              </a:rPr>
              <a:t>in any serious attempts to reflect, understand, and improve on the culture of their own discipline. </a:t>
            </a:r>
            <a:endParaRPr lang="de-DE" dirty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en-US" sz="1600" dirty="0">
              <a:solidFill>
                <a:srgbClr val="FFC000"/>
              </a:solidFill>
            </a:endParaRPr>
          </a:p>
          <a:p>
            <a:endParaRPr lang="en-US" sz="1600" dirty="0" smtClean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Example</a:t>
            </a:r>
            <a:r>
              <a:rPr lang="en-US" sz="1600" dirty="0">
                <a:solidFill>
                  <a:srgbClr val="FFC000"/>
                </a:solidFill>
              </a:rPr>
              <a:t>:  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The </a:t>
            </a:r>
            <a:r>
              <a:rPr lang="en-US" sz="1600" dirty="0">
                <a:solidFill>
                  <a:srgbClr val="FFC000"/>
                </a:solidFill>
              </a:rPr>
              <a:t>fifth force: A personal history by Ephraim Fischbach</a:t>
            </a:r>
          </a:p>
          <a:p>
            <a:r>
              <a:rPr lang="en-US" sz="1600" dirty="0">
                <a:solidFill>
                  <a:srgbClr val="FFC000"/>
                </a:solidFill>
              </a:rPr>
              <a:t>(addresses in particular the issue of research methodology in the context of discovery and justification in modern physics)</a:t>
            </a:r>
          </a:p>
          <a:p>
            <a:pPr marL="285750" indent="-285750">
              <a:buFont typeface="Wingdings"/>
              <a:buChar char="Ø"/>
            </a:pPr>
            <a:endParaRPr lang="en-US" sz="1600" dirty="0">
              <a:solidFill>
                <a:srgbClr val="FFC000"/>
              </a:solidFill>
            </a:endParaRPr>
          </a:p>
          <a:p>
            <a:endParaRPr lang="en-US" sz="1600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15" name="Inhaltsplatzhalter 1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1484785"/>
            <a:ext cx="3063854" cy="4505014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3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84784"/>
            <a:ext cx="7704856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000" b="1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92398" y="1438617"/>
            <a:ext cx="419749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 err="1" smtClean="0">
                <a:solidFill>
                  <a:srgbClr val="FFC000"/>
                </a:solidFill>
              </a:rPr>
              <a:t>Some</a:t>
            </a:r>
            <a:r>
              <a:rPr lang="de-DE" sz="2400" b="1" dirty="0" smtClean="0">
                <a:solidFill>
                  <a:srgbClr val="FFC000"/>
                </a:solidFill>
              </a:rPr>
              <a:t>  Special </a:t>
            </a:r>
            <a:r>
              <a:rPr lang="de-DE" sz="2400" b="1" dirty="0">
                <a:solidFill>
                  <a:srgbClr val="FFC000"/>
                </a:solidFill>
              </a:rPr>
              <a:t>Features of EPJ: </a:t>
            </a:r>
          </a:p>
          <a:p>
            <a:pPr lvl="0"/>
            <a:endParaRPr lang="de-DE" b="1" dirty="0">
              <a:solidFill>
                <a:srgbClr val="FFC000"/>
              </a:solidFill>
            </a:endParaRPr>
          </a:p>
          <a:p>
            <a:pPr lvl="0"/>
            <a:r>
              <a:rPr lang="de-DE" sz="2000" b="1" dirty="0" smtClean="0">
                <a:solidFill>
                  <a:srgbClr val="FFC000"/>
                </a:solidFill>
              </a:rPr>
              <a:t>1. EPJ Scientific Advisory </a:t>
            </a:r>
            <a:r>
              <a:rPr lang="de-DE" sz="2000" b="1" dirty="0" err="1" smtClean="0">
                <a:solidFill>
                  <a:srgbClr val="FFC000"/>
                </a:solidFill>
              </a:rPr>
              <a:t>Committee</a:t>
            </a:r>
            <a:r>
              <a:rPr lang="de-DE" sz="2000" b="1" dirty="0" smtClean="0">
                <a:solidFill>
                  <a:srgbClr val="FFC000"/>
                </a:solidFill>
              </a:rPr>
              <a:t> </a:t>
            </a:r>
          </a:p>
          <a:p>
            <a:endParaRPr lang="de-DE" dirty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- </a:t>
            </a:r>
            <a:r>
              <a:rPr lang="en-US" sz="2000" dirty="0" smtClean="0">
                <a:solidFill>
                  <a:srgbClr val="FFC000"/>
                </a:solidFill>
              </a:rPr>
              <a:t>24 </a:t>
            </a:r>
            <a:r>
              <a:rPr lang="en-US" sz="2000" dirty="0">
                <a:solidFill>
                  <a:srgbClr val="FFC000"/>
                </a:solidFill>
              </a:rPr>
              <a:t>representatives from European Physical </a:t>
            </a:r>
            <a:r>
              <a:rPr lang="en-US" sz="2000" dirty="0" smtClean="0">
                <a:solidFill>
                  <a:srgbClr val="FFC000"/>
                </a:solidFill>
              </a:rPr>
              <a:t>Societies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- </a:t>
            </a:r>
            <a:r>
              <a:rPr lang="en-US" sz="2000" dirty="0">
                <a:solidFill>
                  <a:srgbClr val="FFC000"/>
                </a:solidFill>
              </a:rPr>
              <a:t>i</a:t>
            </a:r>
            <a:r>
              <a:rPr lang="en-US" sz="2000" dirty="0" smtClean="0">
                <a:solidFill>
                  <a:srgbClr val="FFC000"/>
                </a:solidFill>
              </a:rPr>
              <a:t>s consulted on matters of editorial policies, publishing ethics and models, Editor-in-Chief suggestions, ….</a:t>
            </a: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C000"/>
                </a:solidFill>
              </a:rPr>
              <a:t>representative </a:t>
            </a:r>
            <a:r>
              <a:rPr lang="en-US" sz="2000" dirty="0" smtClean="0">
                <a:solidFill>
                  <a:srgbClr val="FFC000"/>
                </a:solidFill>
              </a:rPr>
              <a:t>from BPS: 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000" dirty="0">
                <a:solidFill>
                  <a:srgbClr val="FFC000"/>
                </a:solidFill>
              </a:rPr>
              <a:t>	</a:t>
            </a:r>
            <a:r>
              <a:rPr lang="en-US" sz="2000" dirty="0" err="1" smtClean="0">
                <a:solidFill>
                  <a:srgbClr val="FFC000"/>
                </a:solidFill>
              </a:rPr>
              <a:t>Jef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Ongena</a:t>
            </a:r>
            <a:endParaRPr lang="en-US" sz="2000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5" y="1052736"/>
            <a:ext cx="2182813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15" y="1052735"/>
            <a:ext cx="2200275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3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84784"/>
            <a:ext cx="7704856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000" b="1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1628799"/>
            <a:ext cx="78581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000" b="1" dirty="0">
                <a:solidFill>
                  <a:srgbClr val="FFC000"/>
                </a:solidFill>
              </a:rPr>
              <a:t>2</a:t>
            </a:r>
            <a:r>
              <a:rPr lang="de-DE" b="1" dirty="0" smtClean="0">
                <a:solidFill>
                  <a:srgbClr val="FFC000"/>
                </a:solidFill>
              </a:rPr>
              <a:t>. Editorial Transfer Agreements : </a:t>
            </a:r>
            <a:r>
              <a:rPr lang="de-DE" b="1" dirty="0" err="1" smtClean="0">
                <a:solidFill>
                  <a:srgbClr val="FFC000"/>
                </a:solidFill>
              </a:rPr>
              <a:t>between</a:t>
            </a:r>
            <a:r>
              <a:rPr lang="de-DE" b="1" dirty="0" smtClean="0">
                <a:solidFill>
                  <a:srgbClr val="FFC000"/>
                </a:solidFill>
              </a:rPr>
              <a:t> EPL and EPJ, and </a:t>
            </a:r>
            <a:r>
              <a:rPr lang="de-DE" b="1" dirty="0" err="1" smtClean="0">
                <a:solidFill>
                  <a:srgbClr val="FFC000"/>
                </a:solidFill>
              </a:rPr>
              <a:t>within</a:t>
            </a:r>
            <a:r>
              <a:rPr lang="de-DE" b="1" dirty="0" smtClean="0">
                <a:solidFill>
                  <a:srgbClr val="FFC000"/>
                </a:solidFill>
              </a:rPr>
              <a:t> EPJs.</a:t>
            </a:r>
            <a:endParaRPr lang="de-DE" b="1" dirty="0">
              <a:solidFill>
                <a:srgbClr val="FFC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de-DE" dirty="0" err="1" smtClean="0">
                <a:solidFill>
                  <a:srgbClr val="FFC000"/>
                </a:solidFill>
              </a:rPr>
              <a:t>Keeps</a:t>
            </a:r>
            <a:r>
              <a:rPr lang="de-DE" dirty="0" smtClean="0">
                <a:solidFill>
                  <a:srgbClr val="FFC000"/>
                </a:solidFill>
              </a:rPr>
              <a:t> original </a:t>
            </a:r>
            <a:r>
              <a:rPr lang="de-DE" dirty="0" err="1" smtClean="0">
                <a:solidFill>
                  <a:srgbClr val="FFC000"/>
                </a:solidFill>
              </a:rPr>
              <a:t>submission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date</a:t>
            </a:r>
            <a:endParaRPr lang="de-DE" dirty="0">
              <a:solidFill>
                <a:srgbClr val="FFC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de-DE" dirty="0" smtClean="0">
                <a:solidFill>
                  <a:srgbClr val="FFC000"/>
                </a:solidFill>
              </a:rPr>
              <a:t>Transfers the </a:t>
            </a:r>
            <a:r>
              <a:rPr lang="de-DE" dirty="0" err="1" smtClean="0">
                <a:solidFill>
                  <a:srgbClr val="FFC000"/>
                </a:solidFill>
              </a:rPr>
              <a:t>referee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reports</a:t>
            </a:r>
            <a:r>
              <a:rPr lang="de-DE" dirty="0" smtClean="0">
                <a:solidFill>
                  <a:srgbClr val="FFC000"/>
                </a:solidFill>
              </a:rPr>
              <a:t> to </a:t>
            </a:r>
            <a:r>
              <a:rPr lang="de-DE" dirty="0" err="1" smtClean="0">
                <a:solidFill>
                  <a:srgbClr val="FFC000"/>
                </a:solidFill>
              </a:rPr>
              <a:t>speed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up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procedures</a:t>
            </a:r>
            <a:endParaRPr lang="de-DE" dirty="0" smtClean="0">
              <a:solidFill>
                <a:srgbClr val="FFC000"/>
              </a:solidFill>
            </a:endParaRPr>
          </a:p>
          <a:p>
            <a:pPr marL="742950" lvl="1" indent="-285750">
              <a:buFontTx/>
              <a:buChar char="-"/>
            </a:pPr>
            <a:endParaRPr lang="de-DE" dirty="0">
              <a:solidFill>
                <a:srgbClr val="FFC000"/>
              </a:solidFill>
            </a:endParaRPr>
          </a:p>
          <a:p>
            <a:pPr marL="742950" lvl="1" indent="-285750">
              <a:buFontTx/>
              <a:buChar char="-"/>
            </a:pPr>
            <a:endParaRPr lang="de-DE" dirty="0">
              <a:solidFill>
                <a:srgbClr val="FFC000"/>
              </a:solidFill>
            </a:endParaRPr>
          </a:p>
          <a:p>
            <a:pPr marL="742950" lvl="1" indent="-285750">
              <a:buFontTx/>
              <a:buChar char="-"/>
            </a:pPr>
            <a:endParaRPr lang="de-DE" b="1" dirty="0" smtClean="0">
              <a:solidFill>
                <a:srgbClr val="FFC000"/>
              </a:solidFill>
            </a:endParaRPr>
          </a:p>
          <a:p>
            <a:pPr lvl="1"/>
            <a:r>
              <a:rPr lang="de-DE" b="1" dirty="0">
                <a:solidFill>
                  <a:srgbClr val="FFC000"/>
                </a:solidFill>
              </a:rPr>
              <a:t>3</a:t>
            </a:r>
            <a:r>
              <a:rPr lang="de-DE" b="1" dirty="0" smtClean="0">
                <a:solidFill>
                  <a:srgbClr val="FFC000"/>
                </a:solidFill>
              </a:rPr>
              <a:t>. Highlight Papers </a:t>
            </a:r>
          </a:p>
          <a:p>
            <a:pPr marL="742950" lvl="1" indent="-285750">
              <a:buFontTx/>
              <a:buChar char="-"/>
            </a:pPr>
            <a:r>
              <a:rPr lang="de-DE" sz="1600" dirty="0" smtClean="0">
                <a:solidFill>
                  <a:srgbClr val="FFC000"/>
                </a:solidFill>
              </a:rPr>
              <a:t>Selected </a:t>
            </a:r>
            <a:r>
              <a:rPr lang="de-DE" sz="1600" dirty="0" err="1">
                <a:solidFill>
                  <a:srgbClr val="FFC000"/>
                </a:solidFill>
              </a:rPr>
              <a:t>by</a:t>
            </a:r>
            <a:r>
              <a:rPr lang="de-DE" sz="1600" dirty="0">
                <a:solidFill>
                  <a:srgbClr val="FFC000"/>
                </a:solidFill>
              </a:rPr>
              <a:t> </a:t>
            </a:r>
            <a:r>
              <a:rPr lang="de-DE" sz="1600" dirty="0" err="1">
                <a:solidFill>
                  <a:srgbClr val="FFC000"/>
                </a:solidFill>
              </a:rPr>
              <a:t>editorial</a:t>
            </a:r>
            <a:r>
              <a:rPr lang="de-DE" sz="1600" dirty="0">
                <a:solidFill>
                  <a:srgbClr val="FFC000"/>
                </a:solidFill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</a:rPr>
              <a:t>boards</a:t>
            </a:r>
            <a:endParaRPr lang="de-DE" sz="1600" dirty="0" smtClean="0">
              <a:solidFill>
                <a:srgbClr val="FFC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de-DE" sz="1600" dirty="0" smtClean="0">
                <a:solidFill>
                  <a:srgbClr val="FFC000"/>
                </a:solidFill>
              </a:rPr>
              <a:t>Texts </a:t>
            </a:r>
            <a:r>
              <a:rPr lang="de-DE" sz="1600" dirty="0" err="1">
                <a:solidFill>
                  <a:srgbClr val="FFC000"/>
                </a:solidFill>
              </a:rPr>
              <a:t>written</a:t>
            </a:r>
            <a:r>
              <a:rPr lang="de-DE" sz="1600" dirty="0">
                <a:solidFill>
                  <a:srgbClr val="FFC000"/>
                </a:solidFill>
              </a:rPr>
              <a:t> </a:t>
            </a:r>
            <a:r>
              <a:rPr lang="de-DE" sz="1600" dirty="0" err="1">
                <a:solidFill>
                  <a:srgbClr val="FFC000"/>
                </a:solidFill>
              </a:rPr>
              <a:t>by</a:t>
            </a:r>
            <a:r>
              <a:rPr lang="de-DE" sz="1600" dirty="0">
                <a:solidFill>
                  <a:srgbClr val="FFC000"/>
                </a:solidFill>
              </a:rPr>
              <a:t> </a:t>
            </a:r>
            <a:r>
              <a:rPr lang="de-DE" sz="1600" dirty="0" err="1">
                <a:solidFill>
                  <a:srgbClr val="FFC000"/>
                </a:solidFill>
              </a:rPr>
              <a:t>science</a:t>
            </a:r>
            <a:r>
              <a:rPr lang="de-DE" sz="1600" dirty="0">
                <a:solidFill>
                  <a:srgbClr val="FFC000"/>
                </a:solidFill>
              </a:rPr>
              <a:t> </a:t>
            </a:r>
            <a:r>
              <a:rPr lang="de-DE" sz="1600" dirty="0" err="1">
                <a:solidFill>
                  <a:srgbClr val="FFC000"/>
                </a:solidFill>
              </a:rPr>
              <a:t>journalist</a:t>
            </a:r>
            <a:r>
              <a:rPr lang="de-DE" sz="1600" dirty="0">
                <a:solidFill>
                  <a:srgbClr val="FFC000"/>
                </a:solidFill>
              </a:rPr>
              <a:t> </a:t>
            </a:r>
            <a:endParaRPr lang="de-DE" sz="1600" dirty="0" smtClean="0">
              <a:solidFill>
                <a:srgbClr val="FFC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de-DE" sz="1600" dirty="0" err="1" smtClean="0">
                <a:solidFill>
                  <a:srgbClr val="FFC000"/>
                </a:solidFill>
              </a:rPr>
              <a:t>Published</a:t>
            </a:r>
            <a:r>
              <a:rPr lang="de-DE" sz="1600" dirty="0" smtClean="0">
                <a:solidFill>
                  <a:srgbClr val="FFC000"/>
                </a:solidFill>
              </a:rPr>
              <a:t> on:</a:t>
            </a:r>
          </a:p>
          <a:p>
            <a:pPr lvl="1"/>
            <a:r>
              <a:rPr lang="de-DE" sz="1600" dirty="0">
                <a:solidFill>
                  <a:srgbClr val="FFC000"/>
                </a:solidFill>
              </a:rPr>
              <a:t>	</a:t>
            </a:r>
            <a:r>
              <a:rPr lang="de-DE" sz="1600" dirty="0" err="1" smtClean="0">
                <a:solidFill>
                  <a:srgbClr val="FFC000"/>
                </a:solidFill>
              </a:rPr>
              <a:t>Europhysics</a:t>
            </a:r>
            <a:r>
              <a:rPr lang="de-DE" sz="1600" dirty="0" smtClean="0">
                <a:solidFill>
                  <a:srgbClr val="FFC000"/>
                </a:solidFill>
              </a:rPr>
              <a:t> News</a:t>
            </a:r>
          </a:p>
          <a:p>
            <a:pPr lvl="1"/>
            <a:r>
              <a:rPr lang="de-DE" sz="1600" dirty="0">
                <a:solidFill>
                  <a:srgbClr val="FFC000"/>
                </a:solidFill>
              </a:rPr>
              <a:t>	</a:t>
            </a:r>
            <a:r>
              <a:rPr lang="de-DE" sz="1600" dirty="0" smtClean="0">
                <a:solidFill>
                  <a:srgbClr val="FFC000"/>
                </a:solidFill>
              </a:rPr>
              <a:t>EPJ </a:t>
            </a:r>
            <a:r>
              <a:rPr lang="de-DE" sz="1600" dirty="0" err="1" smtClean="0">
                <a:solidFill>
                  <a:srgbClr val="FFC000"/>
                </a:solidFill>
              </a:rPr>
              <a:t>portal</a:t>
            </a:r>
            <a:endParaRPr lang="de-DE" sz="1600" dirty="0" smtClean="0">
              <a:solidFill>
                <a:srgbClr val="FFC000"/>
              </a:solidFill>
            </a:endParaRPr>
          </a:p>
          <a:p>
            <a:pPr lvl="1"/>
            <a:r>
              <a:rPr lang="de-DE" sz="1600" dirty="0">
                <a:solidFill>
                  <a:srgbClr val="FFC000"/>
                </a:solidFill>
              </a:rPr>
              <a:t>	</a:t>
            </a:r>
            <a:r>
              <a:rPr lang="de-DE" sz="1600" dirty="0" smtClean="0">
                <a:solidFill>
                  <a:srgbClr val="FFC000"/>
                </a:solidFill>
              </a:rPr>
              <a:t>Internet press </a:t>
            </a:r>
            <a:r>
              <a:rPr lang="de-DE" sz="1600" dirty="0" err="1" smtClean="0">
                <a:solidFill>
                  <a:srgbClr val="FFC000"/>
                </a:solidFill>
              </a:rPr>
              <a:t>centers</a:t>
            </a:r>
            <a:endParaRPr lang="de-DE" sz="1600" dirty="0" smtClean="0">
              <a:solidFill>
                <a:srgbClr val="FFC000"/>
              </a:solidFill>
            </a:endParaRPr>
          </a:p>
          <a:p>
            <a:pPr lvl="1"/>
            <a:r>
              <a:rPr lang="de-DE" sz="1600" dirty="0" smtClean="0">
                <a:solidFill>
                  <a:srgbClr val="FFC000"/>
                </a:solidFill>
              </a:rPr>
              <a:t>	…</a:t>
            </a:r>
            <a:endParaRPr lang="de-DE" sz="1600" dirty="0">
              <a:solidFill>
                <a:srgbClr val="FFC000"/>
              </a:solidFill>
            </a:endParaRPr>
          </a:p>
          <a:p>
            <a:pPr marL="742950" lvl="1" indent="-285750">
              <a:buFont typeface="Wingdings"/>
              <a:buChar char="Ø"/>
            </a:pPr>
            <a:endParaRPr lang="de-DE" dirty="0" smtClean="0">
              <a:solidFill>
                <a:srgbClr val="FFC000"/>
              </a:solidFill>
            </a:endParaRPr>
          </a:p>
          <a:p>
            <a:pPr marL="742950" lvl="1" indent="-285750">
              <a:buFont typeface="Wingdings"/>
              <a:buChar char="Ø"/>
            </a:pPr>
            <a:endParaRPr lang="de-DE" dirty="0" smtClean="0">
              <a:solidFill>
                <a:srgbClr val="FFC000"/>
              </a:solidFill>
            </a:endParaRPr>
          </a:p>
          <a:p>
            <a:pPr marL="742950" lvl="1" indent="-285750">
              <a:buFont typeface="Wingdings"/>
              <a:buChar char="Ø"/>
            </a:pPr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 smtClean="0">
              <a:solidFill>
                <a:srgbClr val="FFC000"/>
              </a:solidFill>
            </a:endParaRPr>
          </a:p>
          <a:p>
            <a:endParaRPr lang="de-DE" dirty="0" smtClean="0">
              <a:solidFill>
                <a:srgbClr val="FFC000"/>
              </a:solidFill>
            </a:endParaRPr>
          </a:p>
          <a:p>
            <a:r>
              <a:rPr lang="de-DE" sz="1600" dirty="0" smtClean="0">
                <a:solidFill>
                  <a:srgbClr val="FFC000"/>
                </a:solidFill>
              </a:rPr>
              <a:t> </a:t>
            </a:r>
          </a:p>
          <a:p>
            <a:endParaRPr lang="de-DE" sz="1600" dirty="0">
              <a:solidFill>
                <a:srgbClr val="FFC000"/>
              </a:solidFill>
            </a:endParaRPr>
          </a:p>
          <a:p>
            <a:endParaRPr lang="de-DE" sz="1600" dirty="0" smtClean="0">
              <a:solidFill>
                <a:srgbClr val="FFC000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 descr="C:\Users\caron\AppData\Local\Microsoft\Windows\Temporary Internet Files\Content.Outlook\Z5CZU34Q\epj_1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0913"/>
            <a:ext cx="9144000" cy="4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52" y="2780928"/>
            <a:ext cx="505179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84784"/>
            <a:ext cx="7704856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000" b="1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26201" y="1628799"/>
            <a:ext cx="78169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</a:rPr>
              <a:t>4</a:t>
            </a:r>
            <a:r>
              <a:rPr lang="de-DE" b="1" dirty="0" smtClean="0">
                <a:solidFill>
                  <a:srgbClr val="FFC000"/>
                </a:solidFill>
              </a:rPr>
              <a:t>. </a:t>
            </a:r>
            <a:r>
              <a:rPr lang="de-DE" b="1" dirty="0" err="1" smtClean="0">
                <a:solidFill>
                  <a:srgbClr val="FFC000"/>
                </a:solidFill>
              </a:rPr>
              <a:t>Distinguished</a:t>
            </a:r>
            <a:r>
              <a:rPr lang="de-DE" b="1" dirty="0" smtClean="0">
                <a:solidFill>
                  <a:srgbClr val="FFC000"/>
                </a:solidFill>
              </a:rPr>
              <a:t> EPJ Referees </a:t>
            </a:r>
          </a:p>
          <a:p>
            <a:endParaRPr lang="de-DE" b="1" dirty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selected every year by </a:t>
            </a:r>
            <a:r>
              <a:rPr lang="en-US" dirty="0">
                <a:solidFill>
                  <a:srgbClr val="FFC000"/>
                </a:solidFill>
              </a:rPr>
              <a:t>the </a:t>
            </a:r>
            <a:r>
              <a:rPr lang="en-US" dirty="0" smtClean="0">
                <a:solidFill>
                  <a:srgbClr val="FFC000"/>
                </a:solidFill>
              </a:rPr>
              <a:t>journal editors </a:t>
            </a:r>
            <a:r>
              <a:rPr lang="en-US" dirty="0" smtClean="0">
                <a:solidFill>
                  <a:srgbClr val="FFC000"/>
                </a:solidFill>
              </a:rPr>
              <a:t>based </a:t>
            </a:r>
            <a:r>
              <a:rPr lang="en-US" dirty="0">
                <a:solidFill>
                  <a:srgbClr val="FFC000"/>
                </a:solidFill>
              </a:rPr>
              <a:t>on the quality, number, and timeliness of their reports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N</a:t>
            </a:r>
            <a:r>
              <a:rPr lang="en-US" dirty="0" smtClean="0">
                <a:solidFill>
                  <a:srgbClr val="FFC000"/>
                </a:solidFill>
              </a:rPr>
              <a:t>ames </a:t>
            </a:r>
            <a:r>
              <a:rPr lang="en-US" dirty="0" smtClean="0">
                <a:solidFill>
                  <a:srgbClr val="FFC000"/>
                </a:solidFill>
              </a:rPr>
              <a:t>are </a:t>
            </a:r>
            <a:r>
              <a:rPr lang="en-US" dirty="0">
                <a:solidFill>
                  <a:srgbClr val="FFC000"/>
                </a:solidFill>
              </a:rPr>
              <a:t>published 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dirty="0" smtClean="0">
                <a:solidFill>
                  <a:srgbClr val="FFC000"/>
                </a:solidFill>
              </a:rPr>
              <a:t>n </a:t>
            </a:r>
            <a:r>
              <a:rPr lang="en-US" dirty="0">
                <a:solidFill>
                  <a:srgbClr val="FFC000"/>
                </a:solidFill>
              </a:rPr>
              <a:t>the EPJ web portal </a:t>
            </a:r>
            <a:r>
              <a:rPr lang="en-US" dirty="0" smtClean="0">
                <a:solidFill>
                  <a:srgbClr val="FFC000"/>
                </a:solidFill>
              </a:rPr>
              <a:t>– referees receive:</a:t>
            </a:r>
          </a:p>
          <a:p>
            <a:pPr marL="285750" indent="-285750">
              <a:buFont typeface="Wingdings"/>
              <a:buChar char="Ø"/>
            </a:pPr>
            <a:endParaRPr lang="en-US" dirty="0">
              <a:solidFill>
                <a:srgbClr val="FFC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</a:rPr>
              <a:t>a certificate signed by the Editors-in-Chief of the corresponding EPJ journal and by the chair of the EPJ Steering Committee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</a:rPr>
              <a:t>a personalized electronic badge </a:t>
            </a: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dirty="0" smtClean="0">
                <a:solidFill>
                  <a:srgbClr val="FFC000"/>
                </a:solidFill>
              </a:rPr>
              <a:t>or </a:t>
            </a:r>
            <a:r>
              <a:rPr lang="en-US" dirty="0">
                <a:solidFill>
                  <a:srgbClr val="FFC000"/>
                </a:solidFill>
              </a:rPr>
              <a:t>the use of homepages and similar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</a:rPr>
              <a:t>a complimentary book of their choice from the publishers' </a:t>
            </a:r>
            <a:r>
              <a:rPr lang="en-US" dirty="0" smtClean="0">
                <a:solidFill>
                  <a:srgbClr val="FFC000"/>
                </a:solidFill>
              </a:rPr>
              <a:t>catalogue</a:t>
            </a:r>
            <a:endParaRPr lang="de-DE" sz="1600" dirty="0">
              <a:solidFill>
                <a:srgbClr val="FFC000"/>
              </a:solidFill>
            </a:endParaRPr>
          </a:p>
          <a:p>
            <a:endParaRPr lang="de-DE" sz="1600" dirty="0" smtClean="0">
              <a:solidFill>
                <a:srgbClr val="FFC000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 descr="C:\Users\caron\AppData\Local\Microsoft\Windows\Temporary Internet Files\Content.Outlook\Z5CZU34Q\epj_1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0" y="6474189"/>
            <a:ext cx="9144000" cy="4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92" y="4869160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9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84784"/>
            <a:ext cx="7704856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000" b="1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1954" y="1438617"/>
            <a:ext cx="86781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i="1" dirty="0" smtClean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5</a:t>
            </a:r>
            <a:r>
              <a:rPr lang="en-US" b="1" dirty="0" smtClean="0">
                <a:solidFill>
                  <a:srgbClr val="FFC000"/>
                </a:solidFill>
              </a:rPr>
              <a:t>. EPJ as sponsor 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…at selected national 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and international meetings 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Long tradition with BPS: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EPJ co-sponsors traditionally the Young Speakers Contest and the Poster Prizes. </a:t>
            </a:r>
          </a:p>
        </p:txBody>
      </p:sp>
      <p:pic>
        <p:nvPicPr>
          <p:cNvPr id="15" name="Grafik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9918" r="5124" b="20220"/>
          <a:stretch/>
        </p:blipFill>
        <p:spPr bwMode="auto">
          <a:xfrm>
            <a:off x="2915816" y="1772816"/>
            <a:ext cx="5976664" cy="3528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" y="6412974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70263"/>
            <a:ext cx="7704856" cy="42165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Thank you for the cordial invitation to the BPS annual meetings!</a:t>
            </a: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		</a:t>
            </a:r>
            <a:r>
              <a:rPr lang="en-GB" sz="28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Twitter: Follow </a:t>
            </a:r>
            <a:r>
              <a:rPr lang="en-GB" sz="2800" b="1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@</a:t>
            </a:r>
            <a:r>
              <a:rPr lang="en-GB" sz="2800" b="1" dirty="0" err="1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EPJscience</a:t>
            </a:r>
            <a:r>
              <a:rPr lang="en-GB" sz="2800" b="1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Tx/>
              <a:buChar char="-"/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pic>
        <p:nvPicPr>
          <p:cNvPr id="18440" name="Picture 8" descr="twitter bird profile Alert: Twitter hit by Koobface mal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648072" cy="64807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207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6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pic>
        <p:nvPicPr>
          <p:cNvPr id="15" name="Picture 14" descr="nuovo_cimento old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3985" y="1242392"/>
            <a:ext cx="192321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JournaldePhysique2 old 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2309192"/>
            <a:ext cx="1803197" cy="2699397"/>
          </a:xfrm>
          <a:prstGeom prst="rect">
            <a:avLst/>
          </a:prstGeom>
        </p:spPr>
      </p:pic>
      <p:pic>
        <p:nvPicPr>
          <p:cNvPr id="17" name="Picture 16" descr="ZfP old 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0316" y="4252292"/>
            <a:ext cx="1942684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611560" y="1470263"/>
            <a:ext cx="55983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000" dirty="0">
                <a:solidFill>
                  <a:srgbClr val="FFC000"/>
                </a:solidFill>
                <a:latin typeface="Franklin Gothic Book" pitchFamily="34" charset="0"/>
              </a:rPr>
              <a:t>In 1998 The European Physical Journal (EPJ) was launched by EDP Sciences, </a:t>
            </a:r>
            <a:r>
              <a:rPr lang="en-GB" sz="2000" dirty="0" err="1">
                <a:solidFill>
                  <a:srgbClr val="FFC000"/>
                </a:solidFill>
                <a:latin typeface="Franklin Gothic Book" pitchFamily="34" charset="0"/>
              </a:rPr>
              <a:t>Società</a:t>
            </a:r>
            <a:r>
              <a:rPr lang="en-GB" sz="2000" dirty="0">
                <a:solidFill>
                  <a:srgbClr val="FFC000"/>
                </a:solidFill>
                <a:latin typeface="Franklin Gothic Book" pitchFamily="34" charset="0"/>
              </a:rPr>
              <a:t> </a:t>
            </a:r>
            <a:r>
              <a:rPr lang="en-GB" sz="2000" dirty="0" err="1">
                <a:solidFill>
                  <a:srgbClr val="FFC000"/>
                </a:solidFill>
                <a:latin typeface="Franklin Gothic Book" pitchFamily="34" charset="0"/>
              </a:rPr>
              <a:t>Italiana</a:t>
            </a:r>
            <a:r>
              <a:rPr lang="en-GB" sz="2000" dirty="0">
                <a:solidFill>
                  <a:srgbClr val="FFC000"/>
                </a:solidFill>
                <a:latin typeface="Franklin Gothic Book" pitchFamily="34" charset="0"/>
              </a:rPr>
              <a:t> di </a:t>
            </a:r>
            <a:r>
              <a:rPr lang="en-GB" sz="2000" dirty="0" err="1">
                <a:solidFill>
                  <a:srgbClr val="FFC000"/>
                </a:solidFill>
                <a:latin typeface="Franklin Gothic Book" pitchFamily="34" charset="0"/>
              </a:rPr>
              <a:t>Fisica</a:t>
            </a:r>
            <a:r>
              <a:rPr lang="en-GB" sz="2000" dirty="0">
                <a:solidFill>
                  <a:srgbClr val="FFC000"/>
                </a:solidFill>
                <a:latin typeface="Franklin Gothic Book" pitchFamily="34" charset="0"/>
              </a:rPr>
              <a:t> and Springer</a:t>
            </a:r>
            <a:r>
              <a:rPr lang="en-GB" sz="2000" dirty="0" smtClean="0">
                <a:solidFill>
                  <a:srgbClr val="FFC000"/>
                </a:solidFill>
                <a:latin typeface="Franklin Gothic Book" pitchFamily="34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en-GB" sz="2000" dirty="0">
              <a:solidFill>
                <a:srgbClr val="FFC000"/>
              </a:solidFill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3 illustrious </a:t>
            </a:r>
            <a:r>
              <a:rPr lang="en-GB" sz="2000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founding</a:t>
            </a: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journals </a:t>
            </a: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  <a:sym typeface="Wingdings" panose="05000000000000000000" pitchFamily="2" charset="2"/>
              </a:rPr>
              <a:t> </a:t>
            </a: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Meanwhile  EPJ is a merger and continuation of </a:t>
            </a: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err="1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Acta</a:t>
            </a: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  <a:r>
              <a:rPr lang="en-GB" sz="2000" dirty="0" err="1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Physica</a:t>
            </a:r>
            <a:r>
              <a:rPr lang="en-GB" sz="2000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  <a:r>
              <a:rPr lang="en-GB" sz="2000" dirty="0" err="1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Hungarica</a:t>
            </a: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err="1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Anales</a:t>
            </a: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  <a:r>
              <a:rPr lang="en-GB" sz="2000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de </a:t>
            </a:r>
            <a:r>
              <a:rPr lang="en-GB" sz="2000" dirty="0" err="1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Física</a:t>
            </a: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Czechoslovak </a:t>
            </a:r>
            <a:r>
              <a:rPr lang="en-GB" sz="2000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Journal of </a:t>
            </a: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Physics</a:t>
            </a:r>
          </a:p>
          <a:p>
            <a:pPr lvl="0">
              <a:spcBef>
                <a:spcPct val="0"/>
              </a:spcBef>
              <a:defRPr/>
            </a:pPr>
            <a:r>
              <a:rPr lang="en-GB" sz="2000" dirty="0" err="1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Fizika</a:t>
            </a: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A</a:t>
            </a: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Il </a:t>
            </a:r>
            <a:r>
              <a:rPr lang="en-GB" sz="2000" dirty="0" err="1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Nuovo</a:t>
            </a:r>
            <a:r>
              <a:rPr lang="en-GB" sz="2000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  <a:r>
              <a:rPr lang="en-GB" sz="2000" dirty="0" err="1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Cimento</a:t>
            </a: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Journal </a:t>
            </a:r>
            <a:r>
              <a:rPr lang="en-GB" sz="2000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de </a:t>
            </a: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Physique</a:t>
            </a:r>
          </a:p>
          <a:p>
            <a:pPr lvl="0">
              <a:spcBef>
                <a:spcPct val="0"/>
              </a:spcBef>
              <a:defRPr/>
            </a:pPr>
            <a:r>
              <a:rPr lang="en-GB" sz="2000" dirty="0" err="1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Portugaliae</a:t>
            </a: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  <a:r>
              <a:rPr lang="en-GB" sz="2000" dirty="0" err="1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Physica</a:t>
            </a: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err="1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Zeitschrift</a:t>
            </a: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  <a:r>
              <a:rPr lang="en-GB" sz="2000" dirty="0" err="1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für</a:t>
            </a:r>
            <a:r>
              <a:rPr lang="en-GB" sz="2000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  <a:r>
              <a:rPr lang="en-GB" sz="2000" dirty="0" err="1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Physik</a:t>
            </a:r>
            <a:r>
              <a:rPr lang="en-GB" sz="2000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. </a:t>
            </a: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70263"/>
            <a:ext cx="446449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400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8</a:t>
            </a:r>
            <a:r>
              <a:rPr lang="en-GB" sz="24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subscription-based</a:t>
            </a:r>
            <a:r>
              <a:rPr lang="en-GB" sz="24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journals</a:t>
            </a: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285750" lvl="0" indent="-285750">
              <a:spcBef>
                <a:spcPct val="0"/>
              </a:spcBef>
              <a:buFont typeface="Wingdings"/>
              <a:buChar char="Ø"/>
              <a:defRPr/>
            </a:pPr>
            <a:r>
              <a:rPr lang="en-GB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Global readership: accessed in well o</a:t>
            </a:r>
            <a:r>
              <a:rPr lang="en-GB" dirty="0" smtClean="0">
                <a:solidFill>
                  <a:srgbClr val="FFC000"/>
                </a:solidFill>
                <a:latin typeface="Franklin Gothic Book" pitchFamily="34" charset="0"/>
              </a:rPr>
              <a:t>ver </a:t>
            </a:r>
            <a:endParaRPr lang="en-GB" dirty="0">
              <a:solidFill>
                <a:srgbClr val="FFC000"/>
              </a:solidFill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dirty="0">
                <a:solidFill>
                  <a:srgbClr val="FFC000"/>
                </a:solidFill>
                <a:latin typeface="Franklin Gothic Book" pitchFamily="34" charset="0"/>
              </a:rPr>
              <a:t>8000 institutions </a:t>
            </a:r>
            <a:r>
              <a:rPr lang="en-GB" dirty="0" smtClean="0">
                <a:solidFill>
                  <a:srgbClr val="FFC000"/>
                </a:solidFill>
                <a:latin typeface="Franklin Gothic Book" pitchFamily="34" charset="0"/>
              </a:rPr>
              <a:t>worldwide</a:t>
            </a:r>
          </a:p>
          <a:p>
            <a:pPr lvl="0">
              <a:spcBef>
                <a:spcPct val="0"/>
              </a:spcBef>
              <a:defRPr/>
            </a:pPr>
            <a:endParaRPr lang="en-GB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285750" lvl="0" indent="-285750">
              <a:spcBef>
                <a:spcPct val="0"/>
              </a:spcBef>
              <a:buFont typeface="Wingdings"/>
              <a:buChar char="Ø"/>
              <a:defRPr/>
            </a:pPr>
            <a:r>
              <a:rPr lang="en-GB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Hybrid journals, i.e. it is possible to publish  individual p</a:t>
            </a:r>
            <a:r>
              <a:rPr lang="en-GB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apers in open access.</a:t>
            </a:r>
          </a:p>
          <a:p>
            <a:pPr lvl="0">
              <a:spcBef>
                <a:spcPct val="0"/>
              </a:spcBef>
              <a:defRPr/>
            </a:pPr>
            <a:endParaRPr lang="en-GB" sz="1600" dirty="0" smtClean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1600" dirty="0" smtClean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400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1 journal (EPJ C) that has become full OA in 2014.</a:t>
            </a:r>
            <a:endParaRPr lang="en-GB" sz="2400" dirty="0">
              <a:solidFill>
                <a:srgbClr val="FFC00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16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285750" lvl="0" indent="-285750">
              <a:spcBef>
                <a:spcPct val="0"/>
              </a:spcBef>
              <a:buFont typeface="Wingdings"/>
              <a:buChar char="Ø"/>
              <a:defRPr/>
            </a:pPr>
            <a:r>
              <a:rPr lang="en-GB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SCOAP3 sponsorship (phase II: 2017-19)</a:t>
            </a:r>
          </a:p>
          <a:p>
            <a:pPr lvl="0">
              <a:spcBef>
                <a:spcPct val="0"/>
              </a:spcBef>
              <a:defRPr/>
            </a:pPr>
            <a:endParaRPr lang="en-GB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285750" lvl="0" indent="-285750">
              <a:spcBef>
                <a:spcPct val="0"/>
              </a:spcBef>
              <a:buFont typeface="Wingdings"/>
              <a:buChar char="Ø"/>
              <a:defRPr/>
            </a:pPr>
            <a:r>
              <a:rPr lang="en-GB" dirty="0" smtClean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CC BY 4.0</a:t>
            </a:r>
            <a:endParaRPr lang="en-GB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marL="457200" lvl="0" indent="-45720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en-GB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b="8448"/>
          <a:stretch>
            <a:fillRect/>
          </a:stretch>
        </p:blipFill>
        <p:spPr bwMode="auto">
          <a:xfrm>
            <a:off x="5064046" y="1503621"/>
            <a:ext cx="4032449" cy="50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ront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4550" y="1701188"/>
            <a:ext cx="1623124" cy="215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70263"/>
            <a:ext cx="4464496" cy="40934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rgbClr val="FFC000"/>
                </a:solidFill>
                <a:latin typeface="Franklin Gothic Book" pitchFamily="34" charset="0"/>
                <a:ea typeface="+mj-ea"/>
                <a:cs typeface="+mj-cs"/>
              </a:rPr>
              <a:t>7</a:t>
            </a:r>
            <a:r>
              <a:rPr lang="en-GB" sz="24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open access journals </a:t>
            </a:r>
            <a:r>
              <a:rPr lang="en-GB" sz="24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endParaRPr lang="en-GB" sz="24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4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1 open access repository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4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for proceedings: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4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EPJ Web of Conferences</a:t>
            </a:r>
          </a:p>
          <a:p>
            <a:pPr marL="457200" lvl="0" indent="-45720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		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	</a:t>
            </a:r>
            <a:endParaRPr lang="en-GB" sz="1400" b="1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pic>
        <p:nvPicPr>
          <p:cNvPr id="2050" name="Picture 2" descr="http://images.springer.com/cda/content/image/cda_displayimage.jpg?SGWID=0-0-16-1033897-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9541" y="1155650"/>
            <a:ext cx="1529333" cy="202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epjwoc.epj.org/articles/epjconf/abs/cover/epjconf_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851827"/>
            <a:ext cx="2016224" cy="2759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al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3420" y="3180605"/>
            <a:ext cx="1728192" cy="225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caron\AppData\Local\Microsoft\Windows\Temporary Internet Files\Content.Outlook\Z5CZU34Q\cover-epjtechniques (3)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66" y="4309691"/>
            <a:ext cx="1903290" cy="24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82520"/>
            <a:ext cx="1444744" cy="1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http://epj.epj.org/doc_journal/images/epj/epjnbp_cov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265962"/>
            <a:ext cx="1685665" cy="220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94954"/>
            <a:ext cx="1746489" cy="2283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70263"/>
            <a:ext cx="4464496" cy="50783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ow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to extract meaningful data from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socio-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technico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-economic systems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with ever increasing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complexity</a:t>
            </a:r>
          </a:p>
          <a:p>
            <a:pPr marL="342900" indent="-342900">
              <a:buFont typeface="Wingdings"/>
              <a:buChar char="Ø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ow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analyze “big data”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in a way that allows new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insights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Data-driven fundamental complex systems research: how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to find new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empirical laws or more fundamental theories.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			</a:t>
            </a: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Franklin Gothic Book" pitchFamily="34" charset="0"/>
                <a:ea typeface="+mj-ea"/>
                <a:cs typeface="+mj-cs"/>
              </a:rPr>
              <a:t>First IF this year (for 2015)</a:t>
            </a:r>
            <a:endParaRPr lang="en-GB" sz="24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pic>
        <p:nvPicPr>
          <p:cNvPr id="1027" name="Picture 3" descr="C:\Users\caron\AppData\Local\Microsoft\Windows\Temporary Internet Files\Content.Outlook\Z5CZU34Q\epjdata_cover_big_201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88" y="1470263"/>
            <a:ext cx="3283616" cy="43635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5564763" y="6021288"/>
            <a:ext cx="31352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Frank Schweitzer </a:t>
            </a:r>
          </a:p>
          <a:p>
            <a:pPr algn="ctr"/>
            <a:r>
              <a:rPr lang="de-DE" smtClean="0"/>
              <a:t>Alessandro </a:t>
            </a:r>
            <a:r>
              <a:rPr lang="de-DE" dirty="0" smtClean="0"/>
              <a:t>Vespignani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70263"/>
            <a:ext cx="4464496" cy="686341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ocuses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on the design, implementation, and application of new techniques in all areas of the physical and applied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sciences</a:t>
            </a:r>
          </a:p>
          <a:p>
            <a:pPr marL="342900" indent="-342900">
              <a:buFont typeface="Wingdings"/>
              <a:buChar char="Ø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Laboratory-specific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custom instrumentation and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diagnostics</a:t>
            </a:r>
          </a:p>
          <a:p>
            <a:pPr marL="342900" indent="-342900">
              <a:buFont typeface="Wingdings"/>
              <a:buChar char="Ø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Innovative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and clever experimental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techniques</a:t>
            </a:r>
          </a:p>
          <a:p>
            <a:pPr marL="342900" indent="-342900">
              <a:buFont typeface="Wingdings"/>
              <a:buChar char="Ø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Subtle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refinements to established experimental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setups</a:t>
            </a:r>
          </a:p>
          <a:p>
            <a:pPr marL="342900" indent="-342900">
              <a:buFont typeface="Wingdings"/>
              <a:buChar char="Ø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Novel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analytical methods</a:t>
            </a:r>
          </a:p>
          <a:p>
            <a:pPr marL="457200" lvl="0" indent="-45720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		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	</a:t>
            </a:r>
            <a:endParaRPr lang="en-GB" sz="1400" b="1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pic>
        <p:nvPicPr>
          <p:cNvPr id="1027" name="Picture 3" descr="C:\Users\caron\AppData\Local\Microsoft\Windows\Temporary Internet Files\Content.Outlook\Z5CZU34Q\cover-epjtechniques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60" y="1340769"/>
            <a:ext cx="3496606" cy="4392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5147360" y="6021288"/>
            <a:ext cx="35680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Stephen </a:t>
            </a:r>
            <a:r>
              <a:rPr lang="de-DE" dirty="0" err="1" smtClean="0"/>
              <a:t>Buckman</a:t>
            </a:r>
            <a:endParaRPr lang="de-DE" dirty="0" smtClean="0"/>
          </a:p>
          <a:p>
            <a:pPr algn="ctr"/>
            <a:r>
              <a:rPr lang="de-DE" dirty="0" smtClean="0"/>
              <a:t>Peter Grütter / Martin </a:t>
            </a:r>
            <a:r>
              <a:rPr lang="de-DE" dirty="0" err="1" smtClean="0"/>
              <a:t>Hegner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3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214282" y="1470263"/>
            <a:ext cx="5581854" cy="717119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Quantum </a:t>
            </a:r>
            <a:r>
              <a:rPr lang="de-DE" sz="2000" dirty="0" err="1">
                <a:solidFill>
                  <a:schemeClr val="tx2">
                    <a:lumMod val="50000"/>
                  </a:schemeClr>
                </a:solidFill>
              </a:rPr>
              <a:t>measurement</a:t>
            </a:r>
            <a:r>
              <a:rPr lang="de-DE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de-DE" sz="2000" dirty="0" err="1">
                <a:solidFill>
                  <a:schemeClr val="tx2">
                    <a:lumMod val="50000"/>
                  </a:schemeClr>
                </a:solidFill>
              </a:rPr>
              <a:t>metrology</a:t>
            </a:r>
            <a:r>
              <a:rPr lang="de-DE" sz="20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lithography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endParaRPr lang="de-DE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Quantum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electro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optomechanical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systems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Quantum </a:t>
            </a:r>
            <a:r>
              <a:rPr lang="de-DE" sz="2000" dirty="0" err="1">
                <a:solidFill>
                  <a:schemeClr val="tx2">
                    <a:lumMod val="50000"/>
                  </a:schemeClr>
                </a:solidFill>
              </a:rPr>
              <a:t>machines</a:t>
            </a:r>
            <a:r>
              <a:rPr lang="de-DE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de-DE" sz="2000" dirty="0" err="1">
                <a:solidFill>
                  <a:schemeClr val="tx2">
                    <a:lumMod val="50000"/>
                  </a:schemeClr>
                </a:solidFill>
              </a:rPr>
              <a:t>engineering</a:t>
            </a:r>
            <a:r>
              <a:rPr lang="de-DE" sz="20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nanorobotics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Quantum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information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pPr marL="342900" indent="-342900">
              <a:buFont typeface="Wingdings"/>
              <a:buChar char="Ø"/>
            </a:pP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Quantum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biology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Quantum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sensing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Hybrid </a:t>
            </a:r>
            <a:r>
              <a:rPr lang="de-DE" sz="2000" dirty="0" err="1">
                <a:solidFill>
                  <a:schemeClr val="tx2">
                    <a:lumMod val="50000"/>
                  </a:schemeClr>
                </a:solidFill>
              </a:rPr>
              <a:t>quantum</a:t>
            </a:r>
            <a:r>
              <a:rPr lang="de-DE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systems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Quantum </a:t>
            </a:r>
            <a:r>
              <a:rPr lang="de-DE" sz="2000" dirty="0" err="1">
                <a:solidFill>
                  <a:schemeClr val="tx2">
                    <a:lumMod val="50000"/>
                  </a:schemeClr>
                </a:solidFill>
              </a:rPr>
              <a:t>simulations</a:t>
            </a:r>
            <a:endParaRPr lang="de-DE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		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	</a:t>
            </a:r>
            <a:endParaRPr lang="en-GB" sz="1400" b="1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pic>
        <p:nvPicPr>
          <p:cNvPr id="3074" name="Picture 2" descr="C:\Users\caron\AppData\Local\Microsoft\Windows\Temporary Internet Files\Content.Outlook\Z5CZU34Q\40507_epj_q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2" y="1470262"/>
            <a:ext cx="3628085" cy="44790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5364088" y="6165304"/>
            <a:ext cx="355642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Gerard </a:t>
            </a:r>
            <a:r>
              <a:rPr lang="de-DE" dirty="0" err="1" smtClean="0"/>
              <a:t>Milburn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81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84784"/>
            <a:ext cx="7704856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000" b="1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628799"/>
            <a:ext cx="49685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Complete </a:t>
            </a:r>
            <a:r>
              <a:rPr lang="en-US" sz="2400" b="1" dirty="0">
                <a:solidFill>
                  <a:srgbClr val="FFC000"/>
                </a:solidFill>
              </a:rPr>
              <a:t>topical issues </a:t>
            </a:r>
            <a:r>
              <a:rPr lang="en-US" sz="2400" dirty="0">
                <a:solidFill>
                  <a:srgbClr val="FFC000"/>
                </a:solidFill>
              </a:rPr>
              <a:t>in all fields of pure and applied physical </a:t>
            </a:r>
            <a:r>
              <a:rPr lang="en-US" sz="2400" dirty="0" smtClean="0">
                <a:solidFill>
                  <a:srgbClr val="FFC000"/>
                </a:solidFill>
              </a:rPr>
              <a:t>sciences - often </a:t>
            </a:r>
            <a:r>
              <a:rPr lang="en-US" sz="2400" dirty="0">
                <a:solidFill>
                  <a:srgbClr val="FFC000"/>
                </a:solidFill>
              </a:rPr>
              <a:t>interdisciplinary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>
              <a:buFont typeface="Wingdings"/>
              <a:buChar char="Ø"/>
            </a:pPr>
            <a:endParaRPr lang="en-US" sz="2400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en-US" sz="2400" dirty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Research Networks: </a:t>
            </a:r>
            <a:r>
              <a:rPr lang="en-US" sz="2400" dirty="0" smtClean="0">
                <a:solidFill>
                  <a:srgbClr val="FFC000"/>
                </a:solidFill>
              </a:rPr>
              <a:t>final reports, white papers, physics cases for proposed large experimental facilities.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en-US" sz="2400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en-US" sz="2400" dirty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Discussion </a:t>
            </a:r>
            <a:r>
              <a:rPr lang="en-US" sz="2400" b="1" dirty="0">
                <a:solidFill>
                  <a:srgbClr val="FFC000"/>
                </a:solidFill>
              </a:rPr>
              <a:t>and Debate </a:t>
            </a:r>
            <a:r>
              <a:rPr lang="en-US" sz="2400" b="1" dirty="0" smtClean="0">
                <a:solidFill>
                  <a:srgbClr val="FFC000"/>
                </a:solidFill>
              </a:rPr>
              <a:t>Issues</a:t>
            </a:r>
            <a:endParaRPr lang="en-US" sz="2400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en-US" sz="1600" dirty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en-US" sz="1600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caron\AppData\Local\Microsoft\Windows\Temporary Internet Files\Content.Outlook\Z5CZU34Q\11734_0224_001_2015 (2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41" y="1412776"/>
            <a:ext cx="3278465" cy="4824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pj-top-w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903" y="641345"/>
            <a:ext cx="1312939" cy="57307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14282" y="500042"/>
            <a:ext cx="4572032" cy="7858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The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europeaN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Physical journal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500958" y="1142984"/>
            <a:ext cx="142876" cy="142876"/>
          </a:xfrm>
          <a:prstGeom prst="ellipse">
            <a:avLst/>
          </a:prstGeom>
          <a:solidFill>
            <a:srgbClr val="F9D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0" name="Ovale 9"/>
          <p:cNvSpPr/>
          <p:nvPr/>
        </p:nvSpPr>
        <p:spPr>
          <a:xfrm>
            <a:off x="7715272" y="1142984"/>
            <a:ext cx="142876" cy="142876"/>
          </a:xfrm>
          <a:prstGeom prst="ellipse">
            <a:avLst/>
          </a:prstGeom>
          <a:solidFill>
            <a:srgbClr val="E56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1" name="Ovale 10"/>
          <p:cNvSpPr/>
          <p:nvPr/>
        </p:nvSpPr>
        <p:spPr>
          <a:xfrm>
            <a:off x="7929586" y="114298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2" name="Ovale 11"/>
          <p:cNvSpPr/>
          <p:nvPr/>
        </p:nvSpPr>
        <p:spPr>
          <a:xfrm>
            <a:off x="8143900" y="1142984"/>
            <a:ext cx="142876" cy="142876"/>
          </a:xfrm>
          <a:prstGeom prst="ellipse">
            <a:avLst/>
          </a:prstGeom>
          <a:solidFill>
            <a:srgbClr val="EA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3" name="Ovale 12"/>
          <p:cNvSpPr/>
          <p:nvPr/>
        </p:nvSpPr>
        <p:spPr>
          <a:xfrm>
            <a:off x="8358214" y="1142984"/>
            <a:ext cx="142876" cy="142876"/>
          </a:xfrm>
          <a:prstGeom prst="ellipse">
            <a:avLst/>
          </a:prstGeom>
          <a:solidFill>
            <a:srgbClr val="DC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4" name="Ovale 13"/>
          <p:cNvSpPr/>
          <p:nvPr/>
        </p:nvSpPr>
        <p:spPr>
          <a:xfrm>
            <a:off x="8572528" y="1142984"/>
            <a:ext cx="142876" cy="1428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baseline="-25000"/>
          </a:p>
        </p:txBody>
      </p:sp>
      <p:sp>
        <p:nvSpPr>
          <p:cNvPr id="18" name="Rectangle 17"/>
          <p:cNvSpPr/>
          <p:nvPr/>
        </p:nvSpPr>
        <p:spPr>
          <a:xfrm>
            <a:off x="611560" y="1484784"/>
            <a:ext cx="7704856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000" b="1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GB" sz="2000" dirty="0" smtClean="0">
              <a:solidFill>
                <a:srgbClr val="FFC000"/>
              </a:solidFill>
              <a:effectLst/>
              <a:latin typeface="Franklin Gothic Book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/>
                <a:latin typeface="Franklin Gothic Book" pitchFamily="34" charset="0"/>
                <a:ea typeface="+mj-ea"/>
                <a:cs typeface="+mj-cs"/>
              </a:rPr>
              <a:t>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628799"/>
            <a:ext cx="49685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dirty="0">
                <a:solidFill>
                  <a:srgbClr val="FFC000"/>
                </a:solidFill>
              </a:rPr>
              <a:t>Discussion and Debate issues: </a:t>
            </a:r>
            <a:r>
              <a:rPr lang="en-US" dirty="0">
                <a:solidFill>
                  <a:srgbClr val="FF0000"/>
                </a:solidFill>
              </a:rPr>
              <a:t>balanced critical presentation of specific unsolved problems, controversial topics, rival theories, alternative methodologies, and negative results of interest </a:t>
            </a:r>
            <a:r>
              <a:rPr lang="en-US" dirty="0">
                <a:solidFill>
                  <a:srgbClr val="FFC000"/>
                </a:solidFill>
              </a:rPr>
              <a:t>at the cutting edge of scientific and technological development.</a:t>
            </a:r>
          </a:p>
          <a:p>
            <a:pPr marL="285750" indent="-285750">
              <a:buFont typeface="Wingdings"/>
              <a:buChar char="Ø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dirty="0">
                <a:solidFill>
                  <a:srgbClr val="FFC000"/>
                </a:solidFill>
              </a:rPr>
              <a:t> Some Discussion and Debate issue titles:</a:t>
            </a:r>
          </a:p>
          <a:p>
            <a:pPr marL="285750" indent="-285750">
              <a:buFont typeface="Wingdings"/>
              <a:buChar char="Ø"/>
            </a:pPr>
            <a:endParaRPr lang="en-US" dirty="0">
              <a:solidFill>
                <a:srgbClr val="FFC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FFC000"/>
                </a:solidFill>
              </a:rPr>
              <a:t>Rogue Waves - Towards a Unifying Concept?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FFC000"/>
                </a:solidFill>
              </a:rPr>
              <a:t>Quantum Annealing: The Fastest Route to Quantum Computation?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FFC000"/>
                </a:solidFill>
              </a:rPr>
              <a:t>From Black Swans to Dragon-Kings - Is There Life Beyond Power Laws?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FFC000"/>
                </a:solidFill>
              </a:rPr>
              <a:t>The Carnot Principle Revisited: Towards New Extensions?</a:t>
            </a:r>
          </a:p>
          <a:p>
            <a:pPr lvl="1"/>
            <a:endParaRPr lang="en-US" sz="1600" dirty="0">
              <a:solidFill>
                <a:srgbClr val="FFC000"/>
              </a:solidFill>
            </a:endParaRPr>
          </a:p>
          <a:p>
            <a:pPr lvl="1"/>
            <a:endParaRPr lang="en-US" sz="1600" dirty="0">
              <a:solidFill>
                <a:srgbClr val="FFC000"/>
              </a:solidFill>
            </a:endParaRPr>
          </a:p>
          <a:p>
            <a:pPr lvl="1"/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caron\AppData\Local\Microsoft\Windows\Temporary Internet Files\Content.Outlook\Z5CZU34Q\11734_0224_001_2015 (2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41" y="1412776"/>
            <a:ext cx="3278465" cy="4824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783</Words>
  <Application>Microsoft Office PowerPoint</Application>
  <PresentationFormat>Bildschirmpräsentation (4:3)</PresentationFormat>
  <Paragraphs>284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Terra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caron</cp:lastModifiedBy>
  <cp:revision>201</cp:revision>
  <dcterms:created xsi:type="dcterms:W3CDTF">2013-03-28T14:18:25Z</dcterms:created>
  <dcterms:modified xsi:type="dcterms:W3CDTF">2016-05-17T06:55:17Z</dcterms:modified>
</cp:coreProperties>
</file>