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18"/>
  </p:notesMasterIdLst>
  <p:handoutMasterIdLst>
    <p:handoutMasterId r:id="rId19"/>
  </p:handoutMasterIdLst>
  <p:sldIdLst>
    <p:sldId id="256" r:id="rId2"/>
    <p:sldId id="299" r:id="rId3"/>
    <p:sldId id="300" r:id="rId4"/>
    <p:sldId id="304" r:id="rId5"/>
    <p:sldId id="302" r:id="rId6"/>
    <p:sldId id="291" r:id="rId7"/>
    <p:sldId id="308" r:id="rId8"/>
    <p:sldId id="285" r:id="rId9"/>
    <p:sldId id="286" r:id="rId10"/>
    <p:sldId id="307" r:id="rId11"/>
    <p:sldId id="309" r:id="rId12"/>
    <p:sldId id="311" r:id="rId13"/>
    <p:sldId id="298" r:id="rId14"/>
    <p:sldId id="305" r:id="rId15"/>
    <p:sldId id="312" r:id="rId16"/>
    <p:sldId id="313" r:id="rId1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érémy Brisbois" initials="JB" lastIdx="2" clrIdx="0">
    <p:extLst>
      <p:ext uri="{19B8F6BF-5375-455C-9EA6-DF929625EA0E}">
        <p15:presenceInfo xmlns:p15="http://schemas.microsoft.com/office/powerpoint/2012/main" userId="30f21376d11ae58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8282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94434" autoAdjust="0"/>
  </p:normalViewPr>
  <p:slideViewPr>
    <p:cSldViewPr>
      <p:cViewPr varScale="1">
        <p:scale>
          <a:sx n="89" d="100"/>
          <a:sy n="89" d="100"/>
        </p:scale>
        <p:origin x="12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0FB67-3A06-4F53-A1B4-83E55022DB3A}" type="datetimeFigureOut">
              <a:rPr lang="fr-FR" smtClean="0"/>
              <a:pPr/>
              <a:t>17/05/2016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E4AF2-A3CE-4DD7-98F0-69096EFB190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2256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A0C3C-BFEC-4042-AA1A-6CF19585B5AA}" type="datetimeFigureOut">
              <a:rPr lang="fr-BE" smtClean="0"/>
              <a:pPr/>
              <a:t>17-05-16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25EDA-283B-4B01-A0AE-28B5D2034C1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05408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25EDA-283B-4B01-A0AE-28B5D2034C1A}" type="slidenum">
              <a:rPr lang="fr-BE" smtClean="0"/>
              <a:pPr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1109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F5B0CB-5EE2-45D0-8D60-673A889CB9FF}" type="datetime1">
              <a:rPr lang="fr-BE" smtClean="0"/>
              <a:pPr/>
              <a:t>17-05-16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600282-F811-4349-AB9E-5EC3A04EA69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918CB-683B-4212-A736-64847F98E122}" type="datetime1">
              <a:rPr lang="fr-BE" smtClean="0"/>
              <a:pPr/>
              <a:t>17-05-16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600282-F811-4349-AB9E-5EC3A04EA69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C0DE37-E59A-407F-9A8D-C8153E6904A7}" type="datetime1">
              <a:rPr lang="fr-BE" smtClean="0"/>
              <a:pPr/>
              <a:t>17-05-16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600282-F811-4349-AB9E-5EC3A04EA69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7651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6013" y="1600200"/>
            <a:ext cx="3708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6813" y="1600200"/>
            <a:ext cx="3709987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4925" y="5805488"/>
            <a:ext cx="539750" cy="331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DE84D-0522-423F-9C32-B98585CF8F2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133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0B1F4C-3084-48D4-9B10-79F75A8D28E4}" type="datetime1">
              <a:rPr lang="fr-BE" smtClean="0"/>
              <a:pPr/>
              <a:t>17-05-16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600282-F811-4349-AB9E-5EC3A04EA69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EB1ECD-D620-4FAA-8E65-2B50A225E96D}" type="datetime1">
              <a:rPr lang="fr-BE" smtClean="0"/>
              <a:pPr/>
              <a:t>17-05-16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600282-F811-4349-AB9E-5EC3A04EA69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37C963-57AF-4424-9FE1-67D44068874B}" type="datetime1">
              <a:rPr lang="fr-BE" smtClean="0"/>
              <a:pPr/>
              <a:t>17-05-16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600282-F811-4349-AB9E-5EC3A04EA69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030654-8DC3-4935-8773-7AD20F932874}" type="datetime1">
              <a:rPr lang="fr-BE" smtClean="0"/>
              <a:pPr/>
              <a:t>17-05-16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600282-F811-4349-AB9E-5EC3A04EA69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9647C1-2EE7-4F3F-8AEF-CF60D41155D5}" type="datetime1">
              <a:rPr lang="fr-BE" smtClean="0"/>
              <a:pPr/>
              <a:t>17-05-16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600282-F811-4349-AB9E-5EC3A04EA69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CC2A61-3DA8-4AED-A74C-898E8FE9107E}" type="datetime1">
              <a:rPr lang="fr-BE" smtClean="0"/>
              <a:pPr/>
              <a:t>17-05-16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600282-F811-4349-AB9E-5EC3A04EA69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90D36A-49B4-4512-A06A-F7C00A4092BA}" type="datetime1">
              <a:rPr lang="fr-BE" smtClean="0"/>
              <a:pPr/>
              <a:t>17-05-16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600282-F811-4349-AB9E-5EC3A04EA69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68DBD3-4316-4D52-A17D-E6ACA43EF035}" type="datetime1">
              <a:rPr lang="fr-BE" smtClean="0"/>
              <a:pPr/>
              <a:t>17-05-16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600282-F811-4349-AB9E-5EC3A04EA695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18164F6-91DA-4886-B37F-2ED4A3A3C2F4}" type="datetime1">
              <a:rPr lang="fr-BE" smtClean="0"/>
              <a:pPr/>
              <a:t>17-05-16</a:t>
            </a:fld>
            <a:endParaRPr lang="fr-BE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0600282-F811-4349-AB9E-5EC3A04EA69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0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microsoft.com/office/2007/relationships/media" Target="../media/media3.mp4"/><Relationship Id="rId7" Type="http://schemas.openxmlformats.org/officeDocument/2006/relationships/image" Target="../media/image13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5.mov"/><Relationship Id="rId7" Type="http://schemas.openxmlformats.org/officeDocument/2006/relationships/image" Target="../media/image21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0.jp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o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1560" y="692696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Imprinting superconducting vortex footsteps in a magnetic layer</a:t>
            </a:r>
            <a:endParaRPr lang="fr-BE" sz="2800" b="1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347864" y="2381979"/>
            <a:ext cx="23759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sz="2400" dirty="0" smtClean="0">
                <a:latin typeface="AvantGarde Bk BT" pitchFamily="34" charset="0"/>
              </a:rPr>
              <a:t>Jérémy Brisbois</a:t>
            </a:r>
            <a:endParaRPr lang="en-US" sz="2400" dirty="0">
              <a:latin typeface="AvantGarde Bk BT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44830" y="2843644"/>
            <a:ext cx="5852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i="1" dirty="0" err="1" smtClean="0">
                <a:latin typeface="AvantGarde Bk BT" pitchFamily="34" charset="0"/>
              </a:rPr>
              <a:t>Laboratory</a:t>
            </a:r>
            <a:r>
              <a:rPr lang="fr-FR" i="1" dirty="0" smtClean="0">
                <a:latin typeface="AvantGarde Bk BT" pitchFamily="34" charset="0"/>
              </a:rPr>
              <a:t> of </a:t>
            </a:r>
            <a:r>
              <a:rPr lang="fr-FR" i="1" dirty="0" err="1" smtClean="0">
                <a:latin typeface="AvantGarde Bk BT" pitchFamily="34" charset="0"/>
              </a:rPr>
              <a:t>Physics</a:t>
            </a:r>
            <a:r>
              <a:rPr lang="fr-FR" i="1" dirty="0" smtClean="0">
                <a:latin typeface="AvantGarde Bk BT" pitchFamily="34" charset="0"/>
              </a:rPr>
              <a:t> of </a:t>
            </a:r>
            <a:r>
              <a:rPr lang="fr-FR" i="1" dirty="0" err="1" smtClean="0">
                <a:latin typeface="AvantGarde Bk BT" pitchFamily="34" charset="0"/>
              </a:rPr>
              <a:t>Nanostructured</a:t>
            </a:r>
            <a:r>
              <a:rPr lang="fr-FR" i="1" dirty="0" smtClean="0">
                <a:latin typeface="AvantGarde Bk BT" pitchFamily="34" charset="0"/>
              </a:rPr>
              <a:t> </a:t>
            </a:r>
            <a:r>
              <a:rPr lang="fr-FR" i="1" dirty="0" err="1" smtClean="0">
                <a:latin typeface="AvantGarde Bk BT" pitchFamily="34" charset="0"/>
              </a:rPr>
              <a:t>Materials</a:t>
            </a:r>
            <a:r>
              <a:rPr lang="fr-FR" i="1" dirty="0" smtClean="0">
                <a:latin typeface="AvantGarde Bk BT" pitchFamily="34" charset="0"/>
              </a:rPr>
              <a:t>, </a:t>
            </a:r>
            <a:r>
              <a:rPr lang="fr-FR" i="1" dirty="0" err="1" smtClean="0">
                <a:latin typeface="AvantGarde Bk BT" pitchFamily="34" charset="0"/>
              </a:rPr>
              <a:t>ULg</a:t>
            </a:r>
            <a:endParaRPr lang="fr-FR" i="1" dirty="0" smtClean="0">
              <a:latin typeface="AvantGarde Bk B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9998" y="5301208"/>
            <a:ext cx="64807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685704" y="5545108"/>
            <a:ext cx="734288" cy="60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 descr="H:\SILHANEK\WEBPAGE\CRAP\LOGO-ULg.tiff"/>
          <p:cNvPicPr>
            <a:picLocks noChangeAspect="1" noChangeArrowheads="1"/>
          </p:cNvPicPr>
          <p:nvPr/>
        </p:nvPicPr>
        <p:blipFill>
          <a:blip r:embed="rId3" cstate="print"/>
          <a:srcRect l="-359" r="-140"/>
          <a:stretch>
            <a:fillRect/>
          </a:stretch>
        </p:blipFill>
        <p:spPr bwMode="auto">
          <a:xfrm>
            <a:off x="539552" y="4365104"/>
            <a:ext cx="24799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60" y="4365104"/>
            <a:ext cx="1983272" cy="18002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365104"/>
            <a:ext cx="2839026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282-F811-4349-AB9E-5EC3A04EA695}" type="slidenum">
              <a:rPr lang="fr-BE" smtClean="0"/>
              <a:pPr/>
              <a:t>10</a:t>
            </a:fld>
            <a:endParaRPr lang="fr-BE"/>
          </a:p>
        </p:txBody>
      </p:sp>
      <p:sp>
        <p:nvSpPr>
          <p:cNvPr id="31" name="Rectangle 30"/>
          <p:cNvSpPr/>
          <p:nvPr/>
        </p:nvSpPr>
        <p:spPr>
          <a:xfrm>
            <a:off x="395536" y="53276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Vortex footprints in the </a:t>
            </a:r>
            <a:r>
              <a:rPr lang="en-US" sz="2800" b="1" dirty="0" err="1" smtClean="0"/>
              <a:t>Py</a:t>
            </a:r>
            <a:r>
              <a:rPr lang="en-US" sz="2800" b="1" dirty="0" smtClean="0"/>
              <a:t> layer</a:t>
            </a:r>
            <a:endParaRPr lang="fr-BE" sz="28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539552" y="5302949"/>
            <a:ext cx="7958581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The reversal of the in-plane magnetization leaves a head-to-head domain wall with out-of-plane field.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128" y="2104751"/>
            <a:ext cx="2620800" cy="26208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97688"/>
            <a:ext cx="2626572" cy="2620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50" y="2097688"/>
            <a:ext cx="2626572" cy="26208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39553" y="1655156"/>
            <a:ext cx="2626572" cy="36933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Before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6064356" y="1655156"/>
            <a:ext cx="2626572" cy="36933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After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370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282-F811-4349-AB9E-5EC3A04EA695}" type="slidenum">
              <a:rPr lang="fr-BE" smtClean="0"/>
              <a:pPr/>
              <a:t>11</a:t>
            </a:fld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395536" y="53276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Imprinting flux avalanches</a:t>
            </a:r>
            <a:endParaRPr lang="fr-BE" sz="28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65"/>
          <a:stretch/>
        </p:blipFill>
        <p:spPr>
          <a:xfrm>
            <a:off x="4938256" y="4291855"/>
            <a:ext cx="3411802" cy="215450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021191" y="5645618"/>
            <a:ext cx="3506998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Printings are stable, even up to room temperature!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1021191" y="4401162"/>
            <a:ext cx="3506998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Guiding along the direction of magnetization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39552" y="1131674"/>
            <a:ext cx="2520000" cy="36933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Before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6022150" y="1131674"/>
            <a:ext cx="2520000" cy="36933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After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50" y="1558895"/>
            <a:ext cx="2525550" cy="252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66843"/>
            <a:ext cx="2520000" cy="252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76" y="1564436"/>
            <a:ext cx="2525550" cy="2520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0800000">
            <a:off x="6587676" y="3073547"/>
            <a:ext cx="1219798" cy="796316"/>
          </a:xfrm>
          <a:prstGeom prst="rect">
            <a:avLst/>
          </a:prstGeom>
          <a:noFill/>
          <a:ln w="19050">
            <a:solidFill>
              <a:srgbClr val="FFC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 rot="10800000">
            <a:off x="3814417" y="3101832"/>
            <a:ext cx="1219798" cy="796316"/>
          </a:xfrm>
          <a:prstGeom prst="rect">
            <a:avLst/>
          </a:prstGeom>
          <a:noFill/>
          <a:ln w="19050">
            <a:solidFill>
              <a:srgbClr val="FFC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31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 animBg="1"/>
      <p:bldP spid="13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282-F811-4349-AB9E-5EC3A04EA695}" type="slidenum">
              <a:rPr lang="fr-BE" smtClean="0"/>
              <a:pPr/>
              <a:t>12</a:t>
            </a:fld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395536" y="53276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Room temperature printings</a:t>
            </a:r>
            <a:endParaRPr lang="fr-BE" sz="28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3464821" y="4653136"/>
            <a:ext cx="5256584" cy="723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Imprinting works also at room temperature</a:t>
            </a:r>
          </a:p>
          <a:p>
            <a:endParaRPr lang="en-GB" sz="500" dirty="0" smtClean="0"/>
          </a:p>
          <a:p>
            <a:r>
              <a:rPr lang="en-GB" dirty="0" smtClean="0">
                <a:latin typeface="Calibri" panose="020F0502020204030204" pitchFamily="34" charset="0"/>
              </a:rPr>
              <a:t>            → </a:t>
            </a:r>
            <a:r>
              <a:rPr lang="en-GB" dirty="0" smtClean="0">
                <a:latin typeface="+mj-lt"/>
              </a:rPr>
              <a:t>tune the magnetic landscape at will</a:t>
            </a:r>
            <a:endParaRPr lang="en-GB" dirty="0"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10" y="1193857"/>
            <a:ext cx="5104207" cy="2516432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649454" y="1193857"/>
            <a:ext cx="2560723" cy="2479171"/>
            <a:chOff x="703664" y="1525893"/>
            <a:chExt cx="2560723" cy="2479171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664" y="1525893"/>
              <a:ext cx="2560723" cy="2479171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1547663" y="1543145"/>
              <a:ext cx="1699471" cy="33855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Chessboard</a:t>
              </a:r>
              <a:endParaRPr lang="en-GB" sz="1600" dirty="0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5553053" y="3394044"/>
            <a:ext cx="108012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Printing</a:t>
            </a:r>
            <a:endParaRPr lang="en-GB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67" y="3843771"/>
            <a:ext cx="2477410" cy="247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282-F811-4349-AB9E-5EC3A04EA695}" type="slidenum">
              <a:rPr lang="fr-BE" smtClean="0"/>
              <a:pPr/>
              <a:t>13</a:t>
            </a:fld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684667" y="476672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Conclusions</a:t>
            </a:r>
            <a:endParaRPr lang="fr-BE" sz="28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971600" y="1196752"/>
            <a:ext cx="7200800" cy="20313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Avalanches </a:t>
            </a:r>
            <a:r>
              <a:rPr lang="en-GB" dirty="0" smtClean="0"/>
              <a:t>are guided </a:t>
            </a:r>
            <a:r>
              <a:rPr lang="en-GB" dirty="0"/>
              <a:t>by the </a:t>
            </a:r>
            <a:r>
              <a:rPr lang="en-GB" dirty="0" err="1"/>
              <a:t>Py</a:t>
            </a:r>
            <a:r>
              <a:rPr lang="en-GB" dirty="0"/>
              <a:t> layer</a:t>
            </a:r>
            <a:r>
              <a:rPr lang="en-GB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smtClean="0"/>
              <a:t>The flux penetration (smooth and avalanches) can be imprinted in a magnetic layer.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smtClean="0"/>
              <a:t>The printings are stable and can even be observed at room temperature.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71600" y="3717032"/>
            <a:ext cx="3893917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Perspectives:</a:t>
            </a:r>
          </a:p>
          <a:p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Improve the magnetic recording of flux penetration </a:t>
            </a:r>
            <a:endParaRPr lang="en-GB" dirty="0" smtClean="0"/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smtClean="0"/>
              <a:t>Tune </a:t>
            </a:r>
            <a:r>
              <a:rPr lang="en-GB" dirty="0"/>
              <a:t>the magnetic landscape at will to guide </a:t>
            </a:r>
            <a:r>
              <a:rPr lang="en-GB" dirty="0" smtClean="0"/>
              <a:t>avalanches</a:t>
            </a:r>
          </a:p>
          <a:p>
            <a:endParaRPr lang="en-GB" dirty="0" smtClean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717032"/>
            <a:ext cx="21602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7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:\SILHANEK\WEBPAGE\CRAP\LOGO-ULg.tiff"/>
          <p:cNvPicPr>
            <a:picLocks noChangeAspect="1" noChangeArrowheads="1"/>
          </p:cNvPicPr>
          <p:nvPr/>
        </p:nvPicPr>
        <p:blipFill>
          <a:blip r:embed="rId2" cstate="print"/>
          <a:srcRect l="-359" r="-140"/>
          <a:stretch>
            <a:fillRect/>
          </a:stretch>
        </p:blipFill>
        <p:spPr bwMode="auto">
          <a:xfrm>
            <a:off x="539552" y="4365104"/>
            <a:ext cx="24799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60" y="4365104"/>
            <a:ext cx="1983272" cy="1800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365104"/>
            <a:ext cx="2839026" cy="1800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0" y="198884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Thank you for your attention!</a:t>
            </a:r>
            <a:endParaRPr lang="fr-BE" sz="2800" b="1" dirty="0"/>
          </a:p>
        </p:txBody>
      </p:sp>
    </p:spTree>
    <p:extLst>
      <p:ext uri="{BB962C8B-B14F-4D97-AF65-F5344CB8AC3E}">
        <p14:creationId xmlns:p14="http://schemas.microsoft.com/office/powerpoint/2010/main" val="276328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282-F811-4349-AB9E-5EC3A04EA695}" type="slidenum">
              <a:rPr lang="fr-BE" smtClean="0"/>
              <a:pPr/>
              <a:t>15</a:t>
            </a:fld>
            <a:endParaRPr lang="fr-BE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437" y="1512143"/>
            <a:ext cx="2772000" cy="2772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1" y="1512143"/>
            <a:ext cx="2772000" cy="2772000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rot="5400000">
            <a:off x="1792195" y="2011777"/>
            <a:ext cx="0" cy="1550051"/>
          </a:xfrm>
          <a:prstGeom prst="straightConnector1">
            <a:avLst/>
          </a:prstGeom>
          <a:ln w="5715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226592" y="287068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1"/>
                </a:solidFill>
              </a:rPr>
              <a:t>M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6078607" y="2462248"/>
            <a:ext cx="1337560" cy="873194"/>
          </a:xfrm>
          <a:prstGeom prst="rect">
            <a:avLst/>
          </a:prstGeom>
          <a:noFill/>
          <a:ln w="19050">
            <a:solidFill>
              <a:srgbClr val="FFC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9" y="1512143"/>
            <a:ext cx="2772000" cy="2772000"/>
          </a:xfrm>
          <a:prstGeom prst="rect">
            <a:avLst/>
          </a:prstGeom>
        </p:spPr>
      </p:pic>
      <p:sp>
        <p:nvSpPr>
          <p:cNvPr id="16" name="Forme libre 15"/>
          <p:cNvSpPr/>
          <p:nvPr/>
        </p:nvSpPr>
        <p:spPr>
          <a:xfrm rot="10800000">
            <a:off x="3579519" y="1770027"/>
            <a:ext cx="1995300" cy="2262031"/>
          </a:xfrm>
          <a:custGeom>
            <a:avLst/>
            <a:gdLst>
              <a:gd name="connsiteX0" fmla="*/ 2004060 w 2004060"/>
              <a:gd name="connsiteY0" fmla="*/ 0 h 2266950"/>
              <a:gd name="connsiteX1" fmla="*/ 2004060 w 2004060"/>
              <a:gd name="connsiteY1" fmla="*/ 2266950 h 2266950"/>
              <a:gd name="connsiteX2" fmla="*/ 1375410 w 2004060"/>
              <a:gd name="connsiteY2" fmla="*/ 2266950 h 2266950"/>
              <a:gd name="connsiteX3" fmla="*/ 0 w 2004060"/>
              <a:gd name="connsiteY3" fmla="*/ 1771650 h 2266950"/>
              <a:gd name="connsiteX4" fmla="*/ 0 w 2004060"/>
              <a:gd name="connsiteY4" fmla="*/ 720090 h 2266950"/>
              <a:gd name="connsiteX5" fmla="*/ 1264920 w 2004060"/>
              <a:gd name="connsiteY5" fmla="*/ 3810 h 2266950"/>
              <a:gd name="connsiteX6" fmla="*/ 2004060 w 2004060"/>
              <a:gd name="connsiteY6" fmla="*/ 0 h 2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060" h="2266950">
                <a:moveTo>
                  <a:pt x="2004060" y="0"/>
                </a:moveTo>
                <a:lnTo>
                  <a:pt x="2004060" y="2266950"/>
                </a:lnTo>
                <a:lnTo>
                  <a:pt x="1375410" y="2266950"/>
                </a:lnTo>
                <a:lnTo>
                  <a:pt x="0" y="1771650"/>
                </a:lnTo>
                <a:lnTo>
                  <a:pt x="0" y="720090"/>
                </a:lnTo>
                <a:lnTo>
                  <a:pt x="1264920" y="3810"/>
                </a:lnTo>
                <a:lnTo>
                  <a:pt x="2004060" y="0"/>
                </a:lnTo>
                <a:close/>
              </a:path>
            </a:pathLst>
          </a:cu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rme libre 16"/>
          <p:cNvSpPr/>
          <p:nvPr/>
        </p:nvSpPr>
        <p:spPr>
          <a:xfrm rot="10800000">
            <a:off x="6416787" y="1770027"/>
            <a:ext cx="1995300" cy="2262031"/>
          </a:xfrm>
          <a:custGeom>
            <a:avLst/>
            <a:gdLst>
              <a:gd name="connsiteX0" fmla="*/ 2004060 w 2004060"/>
              <a:gd name="connsiteY0" fmla="*/ 0 h 2266950"/>
              <a:gd name="connsiteX1" fmla="*/ 2004060 w 2004060"/>
              <a:gd name="connsiteY1" fmla="*/ 2266950 h 2266950"/>
              <a:gd name="connsiteX2" fmla="*/ 1375410 w 2004060"/>
              <a:gd name="connsiteY2" fmla="*/ 2266950 h 2266950"/>
              <a:gd name="connsiteX3" fmla="*/ 0 w 2004060"/>
              <a:gd name="connsiteY3" fmla="*/ 1771650 h 2266950"/>
              <a:gd name="connsiteX4" fmla="*/ 0 w 2004060"/>
              <a:gd name="connsiteY4" fmla="*/ 720090 h 2266950"/>
              <a:gd name="connsiteX5" fmla="*/ 1264920 w 2004060"/>
              <a:gd name="connsiteY5" fmla="*/ 3810 h 2266950"/>
              <a:gd name="connsiteX6" fmla="*/ 2004060 w 2004060"/>
              <a:gd name="connsiteY6" fmla="*/ 0 h 2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060" h="2266950">
                <a:moveTo>
                  <a:pt x="2004060" y="0"/>
                </a:moveTo>
                <a:lnTo>
                  <a:pt x="2004060" y="2266950"/>
                </a:lnTo>
                <a:lnTo>
                  <a:pt x="1375410" y="2266950"/>
                </a:lnTo>
                <a:lnTo>
                  <a:pt x="0" y="1771650"/>
                </a:lnTo>
                <a:lnTo>
                  <a:pt x="0" y="720090"/>
                </a:lnTo>
                <a:lnTo>
                  <a:pt x="1264920" y="3810"/>
                </a:lnTo>
                <a:lnTo>
                  <a:pt x="2004060" y="0"/>
                </a:lnTo>
                <a:close/>
              </a:path>
            </a:pathLst>
          </a:cu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 rot="16200000">
            <a:off x="3229499" y="2461546"/>
            <a:ext cx="1337560" cy="873194"/>
          </a:xfrm>
          <a:prstGeom prst="rect">
            <a:avLst/>
          </a:prstGeom>
          <a:noFill/>
          <a:ln w="19050">
            <a:solidFill>
              <a:srgbClr val="FFC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395536" y="53276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Vortex footprints in the </a:t>
            </a:r>
            <a:r>
              <a:rPr lang="en-US" sz="2800" b="1" dirty="0" err="1" smtClean="0"/>
              <a:t>Py</a:t>
            </a:r>
            <a:r>
              <a:rPr lang="en-US" sz="2800" b="1" dirty="0" smtClean="0"/>
              <a:t> layer II</a:t>
            </a:r>
            <a:endParaRPr lang="fr-BE" sz="2800" b="1" dirty="0"/>
          </a:p>
        </p:txBody>
      </p:sp>
      <p:grpSp>
        <p:nvGrpSpPr>
          <p:cNvPr id="28" name="Groupe 27"/>
          <p:cNvGrpSpPr/>
          <p:nvPr/>
        </p:nvGrpSpPr>
        <p:grpSpPr>
          <a:xfrm>
            <a:off x="4413732" y="4413569"/>
            <a:ext cx="3165483" cy="2037553"/>
            <a:chOff x="4632189" y="4381696"/>
            <a:chExt cx="3165483" cy="2037553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7" y="4381696"/>
              <a:ext cx="3153665" cy="2037553"/>
            </a:xfrm>
            <a:prstGeom prst="rect">
              <a:avLst/>
            </a:prstGeom>
          </p:spPr>
        </p:pic>
        <p:cxnSp>
          <p:nvCxnSpPr>
            <p:cNvPr id="24" name="Connecteur droit 23"/>
            <p:cNvCxnSpPr/>
            <p:nvPr/>
          </p:nvCxnSpPr>
          <p:spPr>
            <a:xfrm>
              <a:off x="4632189" y="6199315"/>
              <a:ext cx="3153666" cy="0"/>
            </a:xfrm>
            <a:prstGeom prst="line">
              <a:avLst/>
            </a:prstGeom>
            <a:ln w="571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ZoneTexte 24"/>
          <p:cNvSpPr txBox="1"/>
          <p:nvPr/>
        </p:nvSpPr>
        <p:spPr>
          <a:xfrm>
            <a:off x="353901" y="1115629"/>
            <a:ext cx="2772000" cy="36933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Before</a:t>
            </a:r>
            <a:endParaRPr lang="en-GB" dirty="0"/>
          </a:p>
        </p:txBody>
      </p:sp>
      <p:sp>
        <p:nvSpPr>
          <p:cNvPr id="26" name="ZoneTexte 25"/>
          <p:cNvSpPr txBox="1"/>
          <p:nvPr/>
        </p:nvSpPr>
        <p:spPr>
          <a:xfrm>
            <a:off x="6028437" y="1114617"/>
            <a:ext cx="2772000" cy="36933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After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299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282-F811-4349-AB9E-5EC3A04EA695}" type="slidenum">
              <a:rPr lang="fr-BE" smtClean="0"/>
              <a:pPr/>
              <a:t>16</a:t>
            </a:fld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56792"/>
            <a:ext cx="6838950" cy="4095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36" y="53276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Magneto-optical imaging</a:t>
            </a:r>
            <a:endParaRPr lang="fr-BE" sz="2800" b="1" dirty="0"/>
          </a:p>
        </p:txBody>
      </p:sp>
    </p:spTree>
    <p:extLst>
      <p:ext uri="{BB962C8B-B14F-4D97-AF65-F5344CB8AC3E}">
        <p14:creationId xmlns:p14="http://schemas.microsoft.com/office/powerpoint/2010/main" val="303280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282-F811-4349-AB9E-5EC3A04EA695}" type="slidenum">
              <a:rPr lang="fr-BE" smtClean="0"/>
              <a:pPr/>
              <a:t>2</a:t>
            </a:fld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931470" y="3095926"/>
            <a:ext cx="7304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What is superconductivity?</a:t>
            </a:r>
            <a:endParaRPr lang="fr-BE" sz="28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-1506" r="4611" b="1506"/>
          <a:stretch/>
        </p:blipFill>
        <p:spPr>
          <a:xfrm>
            <a:off x="611560" y="526102"/>
            <a:ext cx="3756965" cy="2412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497925" y="4974118"/>
                <a:ext cx="117942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32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r-BE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25" y="4974118"/>
                <a:ext cx="1179425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497925" y="4447565"/>
                <a:ext cx="118641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3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fr-BE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25" y="4447565"/>
                <a:ext cx="1186415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" b="2784"/>
          <a:stretch/>
        </p:blipFill>
        <p:spPr>
          <a:xfrm>
            <a:off x="4935896" y="3770056"/>
            <a:ext cx="3401199" cy="24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/>
          <p:cNvSpPr txBox="1"/>
          <p:nvPr/>
        </p:nvSpPr>
        <p:spPr>
          <a:xfrm>
            <a:off x="1835696" y="5035673"/>
            <a:ext cx="2465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Perfect conductivity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1835696" y="4509120"/>
            <a:ext cx="2703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Perfect diamagnetism</a:t>
            </a:r>
            <a:endParaRPr lang="en-GB" dirty="0"/>
          </a:p>
        </p:txBody>
      </p:sp>
      <p:pic>
        <p:nvPicPr>
          <p:cNvPr id="5" name="Electrical Current in a Superconductor H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23" end="0.6666"/>
                </p14:media>
              </p:ext>
            </p:extLst>
          </p:nvPr>
        </p:nvPicPr>
        <p:blipFill rotWithShape="1">
          <a:blip r:embed="rId8"/>
          <a:srcRect l="18109" t="665" r="2634" b="9736"/>
          <a:stretch/>
        </p:blipFill>
        <p:spPr>
          <a:xfrm>
            <a:off x="4805395" y="568363"/>
            <a:ext cx="3737506" cy="237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4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282-F811-4349-AB9E-5EC3A04EA695}" type="slidenum">
              <a:rPr lang="fr-BE" smtClean="0"/>
              <a:pPr/>
              <a:t>3</a:t>
            </a:fld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444264" y="523214"/>
            <a:ext cx="4991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Conditions of existence</a:t>
            </a:r>
            <a:endParaRPr lang="fr-BE" sz="2800" b="1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0" y="1487555"/>
            <a:ext cx="4136236" cy="330007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79850" y="1387272"/>
            <a:ext cx="2027878" cy="417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Magnetic field</a:t>
            </a:r>
            <a:endParaRPr lang="en-GB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852802" y="4578266"/>
            <a:ext cx="2198196" cy="417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Electric current</a:t>
            </a:r>
            <a:endParaRPr lang="en-GB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538435" y="3295161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T</a:t>
            </a:r>
            <a:r>
              <a:rPr lang="en-GB" i="1" baseline="-25000" dirty="0" smtClean="0"/>
              <a:t>c 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1104183" y="2154525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H</a:t>
            </a:r>
            <a:r>
              <a:rPr lang="en-GB" i="1" baseline="-25000" dirty="0" err="1" smtClean="0"/>
              <a:t>c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803227" y="3723108"/>
            <a:ext cx="417100" cy="417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J</a:t>
            </a:r>
            <a:r>
              <a:rPr lang="en-GB" i="1" baseline="-25000" dirty="0" err="1" smtClean="0"/>
              <a:t>c</a:t>
            </a:r>
            <a:endParaRPr lang="en-GB" i="1" baseline="-25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1040627" y="5579948"/>
            <a:ext cx="7148111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Superconductivity survives only under particular conditions.</a:t>
            </a:r>
            <a:endParaRPr lang="en-GB" dirty="0"/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2843808" y="2974829"/>
            <a:ext cx="1767982" cy="181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8054948" y="876545"/>
            <a:ext cx="530915" cy="646331"/>
          </a:xfrm>
          <a:prstGeom prst="rect">
            <a:avLst/>
          </a:prstGeom>
          <a:noFill/>
          <a:scene3d>
            <a:camera prst="isometricOffAxis2Left">
              <a:rot lat="1638485" lon="1498510" rev="84231"/>
            </a:camera>
            <a:lightRig rig="threePt" dir="t"/>
          </a:scene3d>
          <a:sp3d extrusionH="139700"/>
        </p:spPr>
        <p:txBody>
          <a:bodyPr wrap="none" rtlCol="0">
            <a:spAutoFit/>
          </a:bodyPr>
          <a:lstStyle/>
          <a:p>
            <a:r>
              <a:rPr lang="fr-FR" sz="3600" dirty="0" smtClean="0">
                <a:latin typeface="+mj-lt"/>
                <a:cs typeface="Times New Roman" panose="02020603050405020304" pitchFamily="18" charset="0"/>
              </a:rPr>
              <a:t>H</a:t>
            </a:r>
            <a:endParaRPr lang="fr-FR" sz="36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4744769" y="1846276"/>
            <a:ext cx="4012711" cy="2326209"/>
            <a:chOff x="4744769" y="1774268"/>
            <a:chExt cx="4012711" cy="2326209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38" t="25047" r="23226" b="8411"/>
            <a:stretch/>
          </p:blipFill>
          <p:spPr>
            <a:xfrm>
              <a:off x="4744769" y="1774268"/>
              <a:ext cx="4012711" cy="2326209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 rot="60000">
              <a:off x="6646821" y="3514385"/>
              <a:ext cx="1781257" cy="338554"/>
            </a:xfrm>
            <a:prstGeom prst="rect">
              <a:avLst/>
            </a:prstGeom>
            <a:noFill/>
            <a:scene3d>
              <a:camera prst="isometricOffAxis2Left">
                <a:rot lat="2173842" lon="360000" rev="21018334"/>
              </a:camera>
              <a:lightRig rig="threePt" dir="t"/>
            </a:scene3d>
            <a:sp3d extrusionH="139700"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>
                  <a:latin typeface="+mj-lt"/>
                  <a:cs typeface="Times New Roman" panose="02020603050405020304" pitchFamily="18" charset="0"/>
                </a:rPr>
                <a:t>superconductor</a:t>
              </a:r>
              <a:endParaRPr lang="fr-FR" sz="16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Flèche vers le haut 21"/>
          <p:cNvSpPr/>
          <p:nvPr/>
        </p:nvSpPr>
        <p:spPr>
          <a:xfrm>
            <a:off x="7637617" y="1106799"/>
            <a:ext cx="484632" cy="978408"/>
          </a:xfrm>
          <a:prstGeom prst="upArrow">
            <a:avLst>
              <a:gd name="adj1" fmla="val 50000"/>
              <a:gd name="adj2" fmla="val 85494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isometricOffAxis2Left">
              <a:rot lat="2238283" lon="1516898" rev="94098"/>
            </a:camera>
            <a:lightRig rig="threePt" dir="t"/>
          </a:scene3d>
          <a:sp3d extrusionH="120650" contourW="12700" prstMaterial="dkEdge"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271256" y="3767152"/>
            <a:ext cx="1899233" cy="417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Temperature</a:t>
            </a:r>
            <a:endParaRPr lang="en-GB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6588224" y="2520264"/>
                <a:ext cx="742447" cy="307777"/>
              </a:xfrm>
              <a:prstGeom prst="rect">
                <a:avLst/>
              </a:prstGeom>
              <a:noFill/>
              <a:scene3d>
                <a:camera prst="isometricOffAxis2Top">
                  <a:rot lat="19718298" lon="1461701" rev="20109992"/>
                </a:camera>
                <a:lightRig rig="threePt" dir="t"/>
              </a:scene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fr-BE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2520264"/>
                <a:ext cx="742447" cy="3077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eur droit 13"/>
          <p:cNvCxnSpPr/>
          <p:nvPr/>
        </p:nvCxnSpPr>
        <p:spPr>
          <a:xfrm>
            <a:off x="6084168" y="1596003"/>
            <a:ext cx="174112" cy="5585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>
            <a:off x="4985152" y="1596003"/>
            <a:ext cx="10990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4312889" y="1322877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Screening currents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11803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2" grpId="0" animBg="1"/>
      <p:bldP spid="27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282-F811-4349-AB9E-5EC3A04EA695}" type="slidenum">
              <a:rPr lang="fr-BE" smtClean="0"/>
              <a:pPr/>
              <a:t>4</a:t>
            </a:fld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444264" y="523214"/>
            <a:ext cx="6287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Superconducting </a:t>
            </a:r>
            <a:r>
              <a:rPr lang="en-US" sz="2800" b="1" dirty="0" smtClean="0"/>
              <a:t>flux vortices</a:t>
            </a:r>
            <a:endParaRPr lang="fr-BE" sz="28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971600" y="4991901"/>
            <a:ext cx="7232712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Superconducting </a:t>
            </a:r>
            <a:r>
              <a:rPr lang="en-GB" dirty="0" smtClean="0"/>
              <a:t>vortices</a:t>
            </a:r>
            <a:r>
              <a:rPr lang="en-GB" dirty="0"/>
              <a:t> </a:t>
            </a:r>
            <a:r>
              <a:rPr lang="en-GB" dirty="0" smtClean="0"/>
              <a:t>are quantized unit of magnetic flux with a normal state core ~ 100 nm.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539552" y="1556792"/>
            <a:ext cx="3559611" cy="2228113"/>
            <a:chOff x="626960" y="1167373"/>
            <a:chExt cx="3559611" cy="222811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960" y="1167373"/>
              <a:ext cx="3559611" cy="222811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/>
                <p:cNvSpPr txBox="1"/>
                <p:nvPr/>
              </p:nvSpPr>
              <p:spPr>
                <a:xfrm>
                  <a:off x="2035541" y="1907794"/>
                  <a:ext cx="74244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BE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fr-BE" sz="20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2" name="ZoneTexte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5541" y="1907794"/>
                  <a:ext cx="742447" cy="30777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5785" r="-5785"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e 19"/>
          <p:cNvGrpSpPr/>
          <p:nvPr/>
        </p:nvGrpSpPr>
        <p:grpSpPr>
          <a:xfrm>
            <a:off x="5276124" y="1556792"/>
            <a:ext cx="3400332" cy="2231692"/>
            <a:chOff x="4871585" y="1167373"/>
            <a:chExt cx="3400332" cy="2231692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585" y="1167373"/>
              <a:ext cx="3400332" cy="22316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/>
                <p:cNvSpPr txBox="1"/>
                <p:nvPr/>
              </p:nvSpPr>
              <p:spPr>
                <a:xfrm>
                  <a:off x="6200527" y="1907795"/>
                  <a:ext cx="74244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BE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fr-BE" sz="2000" b="0" i="1" smtClean="0">
                            <a:latin typeface="Cambria Math" panose="02040503050406030204" pitchFamily="18" charset="0"/>
                          </a:rPr>
                          <m:t>≠0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4" name="ZoneTexte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0527" y="1907795"/>
                  <a:ext cx="742447" cy="3077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785" r="-5785"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Flèche droite 20"/>
          <p:cNvSpPr/>
          <p:nvPr/>
        </p:nvSpPr>
        <p:spPr>
          <a:xfrm>
            <a:off x="4366542" y="2564904"/>
            <a:ext cx="648072" cy="34933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4118562" y="2896846"/>
                <a:ext cx="11440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BE" sz="20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GB" sz="1600" dirty="0" smtClean="0"/>
                  <a:t> </a:t>
                </a:r>
                <a:r>
                  <a:rPr lang="en-GB" sz="1400" dirty="0" smtClean="0"/>
                  <a:t>increased</a:t>
                </a:r>
                <a:endParaRPr lang="en-GB" sz="2000" dirty="0"/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562" y="2896846"/>
                <a:ext cx="1144031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8021" r="-6417" b="-254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>
              <a:xfrm>
                <a:off x="581870" y="1922720"/>
                <a:ext cx="2832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70" y="1922720"/>
                <a:ext cx="283218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14894" r="-12766" b="-9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5322694" y="1922720"/>
                <a:ext cx="2832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694" y="1922720"/>
                <a:ext cx="283218" cy="307777"/>
              </a:xfrm>
              <a:prstGeom prst="rect">
                <a:avLst/>
              </a:prstGeom>
              <a:blipFill rotWithShape="0">
                <a:blip r:embed="rId8"/>
                <a:stretch>
                  <a:fillRect l="-14894" r="-12766" b="-9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023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282-F811-4349-AB9E-5EC3A04EA695}" type="slidenum">
              <a:rPr lang="fr-BE" smtClean="0"/>
              <a:pPr/>
              <a:t>5</a:t>
            </a:fld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179512" y="53276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Flux penetration in superconductors</a:t>
            </a:r>
            <a:endParaRPr lang="fr-BE" sz="28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6072040" y="2996405"/>
            <a:ext cx="2276585" cy="646331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Smooth </a:t>
            </a:r>
          </a:p>
          <a:p>
            <a:pPr algn="ctr"/>
            <a:r>
              <a:rPr lang="en-GB" b="1" dirty="0" smtClean="0"/>
              <a:t>flux penetration</a:t>
            </a:r>
            <a:endParaRPr lang="en-GB" b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3307219" y="3159561"/>
            <a:ext cx="225895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Flux avalanches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02796" y="1017825"/>
            <a:ext cx="596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o</a:t>
            </a:r>
            <a:r>
              <a:rPr lang="en-GB" b="1" dirty="0" smtClean="0"/>
              <a:t>bserved by magneto-optical imaging (MOI)</a:t>
            </a:r>
            <a:endParaRPr lang="en-GB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806730" y="1670701"/>
            <a:ext cx="162339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 smtClean="0">
                <a:latin typeface="+mj-lt"/>
              </a:rPr>
              <a:t>vortex motion</a:t>
            </a:r>
            <a:endParaRPr lang="en-GB" b="0" dirty="0" smtClean="0">
              <a:latin typeface="+mj-l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48778" y="1670701"/>
            <a:ext cx="13609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1" dirty="0" smtClean="0">
                <a:latin typeface="+mj-lt"/>
              </a:rPr>
              <a:t>H</a:t>
            </a:r>
            <a:r>
              <a:rPr lang="en-GB" dirty="0" smtClean="0">
                <a:latin typeface="+mj-lt"/>
              </a:rPr>
              <a:t> increased</a:t>
            </a:r>
            <a:endParaRPr lang="en-GB" b="0" dirty="0" smtClean="0">
              <a:latin typeface="+mj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319903" y="1670701"/>
            <a:ext cx="29960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 smtClean="0">
                <a:latin typeface="+mj-lt"/>
              </a:rPr>
              <a:t>dissipation in normal core</a:t>
            </a:r>
            <a:endParaRPr lang="en-GB" b="0" dirty="0" smtClean="0">
              <a:latin typeface="+mj-lt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956309" y="2590492"/>
            <a:ext cx="25330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 smtClean="0">
                <a:latin typeface="+mj-lt"/>
              </a:rPr>
              <a:t>efficient heat removal</a:t>
            </a:r>
            <a:endParaRPr lang="en-GB" b="0" dirty="0" smtClean="0">
              <a:latin typeface="+mj-lt"/>
            </a:endParaRPr>
          </a:p>
        </p:txBody>
      </p:sp>
      <p:sp>
        <p:nvSpPr>
          <p:cNvPr id="20" name="Flèche droite 19"/>
          <p:cNvSpPr/>
          <p:nvPr/>
        </p:nvSpPr>
        <p:spPr>
          <a:xfrm>
            <a:off x="2051220" y="1788156"/>
            <a:ext cx="648072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lèche droite 20"/>
          <p:cNvSpPr/>
          <p:nvPr/>
        </p:nvSpPr>
        <p:spPr>
          <a:xfrm>
            <a:off x="4537561" y="1791977"/>
            <a:ext cx="648072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lèche droite 21"/>
          <p:cNvSpPr/>
          <p:nvPr/>
        </p:nvSpPr>
        <p:spPr>
          <a:xfrm rot="5400000">
            <a:off x="6943471" y="2263762"/>
            <a:ext cx="500918" cy="45719"/>
          </a:xfrm>
          <a:prstGeom prst="rightArrow">
            <a:avLst/>
          </a:prstGeom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ZoneTexte 22"/>
          <p:cNvSpPr txBox="1"/>
          <p:nvPr/>
        </p:nvSpPr>
        <p:spPr>
          <a:xfrm>
            <a:off x="3576940" y="2612886"/>
            <a:ext cx="17063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1" dirty="0" smtClean="0">
                <a:latin typeface="+mj-lt"/>
              </a:rPr>
              <a:t>T</a:t>
            </a:r>
            <a:r>
              <a:rPr lang="en-GB" dirty="0" smtClean="0">
                <a:latin typeface="+mj-lt"/>
              </a:rPr>
              <a:t> raises locally</a:t>
            </a:r>
            <a:endParaRPr lang="en-GB" b="0" dirty="0" smtClean="0"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72" y="3781317"/>
            <a:ext cx="2473200" cy="2473200"/>
          </a:xfrm>
          <a:prstGeom prst="rect">
            <a:avLst/>
          </a:prstGeom>
        </p:spPr>
      </p:pic>
      <p:sp>
        <p:nvSpPr>
          <p:cNvPr id="24" name="Flèche droite 23"/>
          <p:cNvSpPr/>
          <p:nvPr/>
        </p:nvSpPr>
        <p:spPr>
          <a:xfrm rot="8100000">
            <a:off x="5108343" y="2258595"/>
            <a:ext cx="648072" cy="4571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39" y="3781317"/>
            <a:ext cx="2473200" cy="24732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9" r="18305"/>
          <a:stretch/>
        </p:blipFill>
        <p:spPr>
          <a:xfrm>
            <a:off x="472691" y="2996405"/>
            <a:ext cx="2500685" cy="3260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Flèche droite 25"/>
          <p:cNvSpPr/>
          <p:nvPr/>
        </p:nvSpPr>
        <p:spPr>
          <a:xfrm rot="13500000">
            <a:off x="3493359" y="2258595"/>
            <a:ext cx="648072" cy="4571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valanches-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04472" y="3781317"/>
            <a:ext cx="2473200" cy="2473200"/>
          </a:xfrm>
          <a:prstGeom prst="rect">
            <a:avLst/>
          </a:prstGeom>
        </p:spPr>
      </p:pic>
      <p:pic>
        <p:nvPicPr>
          <p:cNvPr id="5" name="smooth-vide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0641" y="3784303"/>
            <a:ext cx="2472298" cy="247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7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4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 showWhenStopped="0">
                <p:cTn id="4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39" grpId="0" animBg="1"/>
      <p:bldP spid="17" grpId="0"/>
      <p:bldP spid="19" grpId="0"/>
      <p:bldP spid="21" grpId="0" animBg="1"/>
      <p:bldP spid="22" grpId="0" animBg="1"/>
      <p:bldP spid="23" grpId="0"/>
      <p:bldP spid="24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282-F811-4349-AB9E-5EC3A04EA695}" type="slidenum">
              <a:rPr lang="fr-BE" smtClean="0"/>
              <a:pPr/>
              <a:t>6</a:t>
            </a:fld>
            <a:endParaRPr lang="fr-BE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59685"/>
            <a:ext cx="3154431" cy="2366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/>
          <p:cNvSpPr/>
          <p:nvPr/>
        </p:nvSpPr>
        <p:spPr>
          <a:xfrm>
            <a:off x="395536" y="53276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Why study </a:t>
            </a:r>
            <a:r>
              <a:rPr lang="en-US" sz="2800" b="1" dirty="0" smtClean="0"/>
              <a:t>avalanches</a:t>
            </a:r>
            <a:r>
              <a:rPr lang="en-US" sz="2800" b="1" dirty="0"/>
              <a:t>?</a:t>
            </a:r>
            <a:endParaRPr lang="fr-BE" sz="28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384829" y="5176085"/>
            <a:ext cx="838457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Avalanches are harmful to superconductivity and practical applications.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86" y="1628800"/>
            <a:ext cx="2430000" cy="2430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428217" y="5656294"/>
            <a:ext cx="580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 panose="020F0502020204030204" pitchFamily="34" charset="0"/>
              </a:rPr>
              <a:t>→</a:t>
            </a:r>
            <a:r>
              <a:rPr lang="en-GB" dirty="0" smtClean="0">
                <a:latin typeface="Calibri" panose="020F0502020204030204" pitchFamily="34" charset="0"/>
              </a:rPr>
              <a:t> </a:t>
            </a:r>
            <a:r>
              <a:rPr lang="en-GB" b="1" dirty="0" smtClean="0"/>
              <a:t>observe</a:t>
            </a:r>
            <a:r>
              <a:rPr lang="en-GB" dirty="0" smtClean="0"/>
              <a:t>, </a:t>
            </a:r>
            <a:r>
              <a:rPr lang="en-GB" b="1" dirty="0" smtClean="0"/>
              <a:t>control</a:t>
            </a:r>
            <a:r>
              <a:rPr lang="en-GB" dirty="0" smtClean="0"/>
              <a:t> and </a:t>
            </a:r>
            <a:r>
              <a:rPr lang="en-GB" b="1" dirty="0" smtClean="0"/>
              <a:t>avoid</a:t>
            </a:r>
            <a:r>
              <a:rPr lang="en-GB" dirty="0" smtClean="0"/>
              <a:t> flux avalanches.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403072" y="1196752"/>
            <a:ext cx="8396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system undergoes a dramatic transition to a state of lower energy.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403072" y="4523524"/>
            <a:ext cx="857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T</a:t>
            </a:r>
            <a:r>
              <a:rPr lang="en-GB" dirty="0" smtClean="0"/>
              <a:t> can largely rise over </a:t>
            </a:r>
            <a:r>
              <a:rPr lang="en-GB" i="1" dirty="0" smtClean="0"/>
              <a:t>T</a:t>
            </a:r>
            <a:r>
              <a:rPr lang="en-GB" i="1" baseline="-25000" dirty="0" smtClean="0"/>
              <a:t>c</a:t>
            </a:r>
            <a:r>
              <a:rPr lang="en-GB" dirty="0" smtClean="0"/>
              <a:t>, even over the melting point of the material.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1271258" y="4041902"/>
            <a:ext cx="2393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v</a:t>
            </a:r>
            <a:r>
              <a:rPr lang="en-GB" i="1" baseline="-25000" dirty="0" err="1" smtClean="0"/>
              <a:t>avalanches</a:t>
            </a:r>
            <a:r>
              <a:rPr lang="en-GB" i="1" dirty="0" smtClean="0"/>
              <a:t> </a:t>
            </a:r>
            <a:r>
              <a:rPr lang="en-GB" sz="1400" dirty="0" smtClean="0"/>
              <a:t>~ 100 km/s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194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8463">
            <a:off x="633537" y="1118953"/>
            <a:ext cx="2870229" cy="214310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282-F811-4349-AB9E-5EC3A04EA695}" type="slidenum">
              <a:rPr lang="fr-BE" smtClean="0"/>
              <a:pPr/>
              <a:t>7</a:t>
            </a:fld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395536" y="53276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Imprinting magnetic fields</a:t>
            </a:r>
            <a:endParaRPr lang="fr-BE" sz="28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77957" y="4536666"/>
            <a:ext cx="2914183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Idea: use a magnetic layer to record the vortex trajectories.</a:t>
            </a:r>
            <a:endParaRPr lang="en-GB" dirty="0"/>
          </a:p>
        </p:txBody>
      </p:sp>
      <p:pic>
        <p:nvPicPr>
          <p:cNvPr id="7" name="magnetisme40080-03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9959"/>
          <a:stretch/>
        </p:blipFill>
        <p:spPr>
          <a:xfrm>
            <a:off x="3818746" y="1076281"/>
            <a:ext cx="4799806" cy="2431022"/>
          </a:xfrm>
          <a:prstGeom prst="rect">
            <a:avLst/>
          </a:prstGeom>
        </p:spPr>
      </p:pic>
      <p:pic>
        <p:nvPicPr>
          <p:cNvPr id="12" name="test30001-025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8746" y="3648386"/>
            <a:ext cx="4799806" cy="269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0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282-F811-4349-AB9E-5EC3A04EA695}" type="slidenum">
              <a:rPr lang="fr-BE" smtClean="0"/>
              <a:pPr/>
              <a:t>8</a:t>
            </a:fld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395536" y="53276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Sample design</a:t>
            </a:r>
            <a:endParaRPr lang="fr-BE" sz="2800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7025929" y="3910313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T</a:t>
            </a:r>
            <a:r>
              <a:rPr lang="en-GB" i="1" baseline="-25000" dirty="0" smtClean="0"/>
              <a:t>c</a:t>
            </a:r>
            <a:r>
              <a:rPr lang="en-GB" dirty="0" smtClean="0"/>
              <a:t> = 9 K</a:t>
            </a:r>
            <a:endParaRPr lang="en-GB" dirty="0"/>
          </a:p>
        </p:txBody>
      </p:sp>
      <p:sp>
        <p:nvSpPr>
          <p:cNvPr id="19" name="ZoneTexte 18"/>
          <p:cNvSpPr txBox="1"/>
          <p:nvPr/>
        </p:nvSpPr>
        <p:spPr>
          <a:xfrm>
            <a:off x="683568" y="5013176"/>
            <a:ext cx="732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Avalanches reach the </a:t>
            </a:r>
            <a:r>
              <a:rPr lang="en-GB" dirty="0" err="1" smtClean="0"/>
              <a:t>Py</a:t>
            </a:r>
            <a:r>
              <a:rPr lang="en-GB" dirty="0" smtClean="0"/>
              <a:t> at full speed and at different angles.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5112568" cy="31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63999"/>
            <a:ext cx="4021678" cy="2448272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00282-F811-4349-AB9E-5EC3A04EA695}" type="slidenum">
              <a:rPr lang="fr-BE" smtClean="0"/>
              <a:pPr/>
              <a:t>9</a:t>
            </a:fld>
            <a:endParaRPr lang="fr-BE"/>
          </a:p>
        </p:txBody>
      </p:sp>
      <p:sp>
        <p:nvSpPr>
          <p:cNvPr id="31" name="Rectangle 30"/>
          <p:cNvSpPr/>
          <p:nvPr/>
        </p:nvSpPr>
        <p:spPr>
          <a:xfrm>
            <a:off x="395536" y="53276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Magnetic field of the </a:t>
            </a:r>
            <a:r>
              <a:rPr lang="en-US" sz="2800" b="1" dirty="0" err="1" smtClean="0"/>
              <a:t>Py</a:t>
            </a:r>
            <a:r>
              <a:rPr lang="en-US" sz="2800" b="1" dirty="0" smtClean="0"/>
              <a:t> layer</a:t>
            </a:r>
            <a:endParaRPr lang="fr-BE" sz="28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95536" y="1268760"/>
            <a:ext cx="6713697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The direction of the magnetization is easily controlled…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5292080" y="5636278"/>
            <a:ext cx="280673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… and easily reversed!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82961" y="4712271"/>
            <a:ext cx="393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In-plane saturation field ~ </a:t>
            </a:r>
            <a:r>
              <a:rPr lang="en-GB" dirty="0"/>
              <a:t>2 </a:t>
            </a:r>
            <a:r>
              <a:rPr lang="en-GB" dirty="0" err="1"/>
              <a:t>mT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691" y="1772816"/>
            <a:ext cx="3801480" cy="344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8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2000" b="0" i="1" smtClean="0">
            <a:latin typeface="Cambria Math" panose="020405030504060302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38428</TotalTime>
  <Words>383</Words>
  <Application>Microsoft Office PowerPoint</Application>
  <PresentationFormat>Affichage à l'écran (4:3)</PresentationFormat>
  <Paragraphs>99</Paragraphs>
  <Slides>16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4" baseType="lpstr">
      <vt:lpstr>AvantGarde Bk BT</vt:lpstr>
      <vt:lpstr>Calibri</vt:lpstr>
      <vt:lpstr>Cambria Math</vt:lpstr>
      <vt:lpstr>Times New Roman</vt:lpstr>
      <vt:lpstr>Verdana</vt:lpstr>
      <vt:lpstr>Wingdings</vt:lpstr>
      <vt:lpstr>Wingdings 2</vt:lpstr>
      <vt:lpstr>Aspect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VSM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VSM411</dc:creator>
  <cp:lastModifiedBy>Jérémy Brisbois</cp:lastModifiedBy>
  <cp:revision>579</cp:revision>
  <cp:lastPrinted>2013-05-15T11:39:52Z</cp:lastPrinted>
  <dcterms:created xsi:type="dcterms:W3CDTF">2013-04-29T14:04:55Z</dcterms:created>
  <dcterms:modified xsi:type="dcterms:W3CDTF">2016-05-17T09:57:55Z</dcterms:modified>
</cp:coreProperties>
</file>