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2" r:id="rId4"/>
    <p:sldId id="263" r:id="rId5"/>
    <p:sldId id="268" r:id="rId6"/>
    <p:sldId id="279" r:id="rId7"/>
    <p:sldId id="270" r:id="rId8"/>
    <p:sldId id="272" r:id="rId9"/>
    <p:sldId id="273" r:id="rId10"/>
    <p:sldId id="265" r:id="rId11"/>
    <p:sldId id="258" r:id="rId12"/>
    <p:sldId id="271" r:id="rId1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E9D"/>
    <a:srgbClr val="00407A"/>
    <a:srgbClr val="116E8A"/>
    <a:srgbClr val="1D8DB0"/>
    <a:srgbClr val="147694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4" autoAdjust="0"/>
    <p:restoredTop sz="94656" autoAdjust="0"/>
  </p:normalViewPr>
  <p:slideViewPr>
    <p:cSldViewPr snapToObjects="1" showGuides="1">
      <p:cViewPr varScale="1">
        <p:scale>
          <a:sx n="70" d="100"/>
          <a:sy n="70" d="100"/>
        </p:scale>
        <p:origin x="1578" y="54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15/05/2016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15/05/2016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15/05/2016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15/05/2016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15/05/2016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2504" y="1457832"/>
            <a:ext cx="5616168" cy="132309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Controlling the CO adsorption on Pt clusters by dopant induced electronic structure modification</a:t>
            </a:r>
            <a:endParaRPr lang="nl-BE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93783" y="3212976"/>
            <a:ext cx="5472608" cy="969346"/>
          </a:xfrm>
        </p:spPr>
        <p:txBody>
          <a:bodyPr/>
          <a:lstStyle/>
          <a:p>
            <a:pPr algn="just"/>
            <a:r>
              <a:rPr lang="en-US" sz="2000" u="sng" dirty="0"/>
              <a:t>Piero </a:t>
            </a:r>
            <a:r>
              <a:rPr lang="en-US" sz="2000" u="sng" dirty="0" smtClean="0"/>
              <a:t>Ferrari</a:t>
            </a:r>
            <a:r>
              <a:rPr lang="en-US" sz="2000" dirty="0" smtClean="0"/>
              <a:t>,</a:t>
            </a:r>
            <a:r>
              <a:rPr lang="en-US" sz="2000" baseline="30000" dirty="0" smtClean="0"/>
              <a:t>[</a:t>
            </a:r>
            <a:r>
              <a:rPr lang="en-US" sz="2000" baseline="30000" dirty="0"/>
              <a:t>a] </a:t>
            </a:r>
            <a:r>
              <a:rPr lang="en-US" sz="2000" dirty="0" smtClean="0"/>
              <a:t>Luis </a:t>
            </a:r>
            <a:r>
              <a:rPr lang="en-US" sz="2000" dirty="0"/>
              <a:t>M. </a:t>
            </a:r>
            <a:r>
              <a:rPr lang="en-US" sz="2000" dirty="0" smtClean="0"/>
              <a:t>Molina,</a:t>
            </a:r>
            <a:r>
              <a:rPr lang="en-US" sz="2000" baseline="30000" dirty="0" smtClean="0"/>
              <a:t>[b] </a:t>
            </a:r>
            <a:r>
              <a:rPr lang="en-US" sz="2000" dirty="0" smtClean="0"/>
              <a:t>Vladimir </a:t>
            </a:r>
            <a:r>
              <a:rPr lang="en-US" sz="2000" dirty="0"/>
              <a:t>E. </a:t>
            </a:r>
            <a:r>
              <a:rPr lang="en-US" sz="2000" dirty="0" err="1" smtClean="0"/>
              <a:t>Kaydashev</a:t>
            </a:r>
            <a:r>
              <a:rPr lang="en-US" sz="2000" dirty="0" smtClean="0"/>
              <a:t>,</a:t>
            </a:r>
            <a:r>
              <a:rPr lang="en-US" sz="2000" baseline="30000" dirty="0" smtClean="0"/>
              <a:t>[</a:t>
            </a:r>
            <a:r>
              <a:rPr lang="en-US" sz="2000" baseline="30000" dirty="0"/>
              <a:t>a</a:t>
            </a:r>
            <a:r>
              <a:rPr lang="en-US" sz="2000" baseline="30000" dirty="0" smtClean="0"/>
              <a:t>]</a:t>
            </a:r>
            <a:r>
              <a:rPr lang="en-US" sz="2000" dirty="0" smtClean="0"/>
              <a:t> </a:t>
            </a:r>
            <a:r>
              <a:rPr lang="en-US" sz="2000" dirty="0"/>
              <a:t>Julio A. </a:t>
            </a:r>
            <a:r>
              <a:rPr lang="en-US" sz="2000" dirty="0" smtClean="0"/>
              <a:t>Alonso,</a:t>
            </a:r>
            <a:r>
              <a:rPr lang="en-US" sz="2000" baseline="30000" dirty="0" smtClean="0"/>
              <a:t>[b] </a:t>
            </a:r>
            <a:r>
              <a:rPr lang="en-US" sz="2000" dirty="0" smtClean="0"/>
              <a:t>Peter </a:t>
            </a:r>
            <a:r>
              <a:rPr lang="en-US" sz="2000" dirty="0" err="1"/>
              <a:t>Lievens</a:t>
            </a:r>
            <a:r>
              <a:rPr lang="en-US" sz="2000" dirty="0"/>
              <a:t>,</a:t>
            </a:r>
            <a:r>
              <a:rPr lang="en-US" sz="2000" baseline="30000" dirty="0"/>
              <a:t>[a] </a:t>
            </a:r>
            <a:r>
              <a:rPr lang="en-US" sz="2000" dirty="0"/>
              <a:t>and Ewald </a:t>
            </a:r>
            <a:r>
              <a:rPr lang="en-US" sz="2000" dirty="0" err="1" smtClean="0"/>
              <a:t>Janssens</a:t>
            </a:r>
            <a:r>
              <a:rPr lang="en-US" sz="2000" baseline="30000" dirty="0"/>
              <a:t>[a] </a:t>
            </a:r>
            <a:endParaRPr lang="nl-BE" sz="2000" dirty="0"/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2893783" y="4653136"/>
            <a:ext cx="5341329" cy="1152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SzPct val="110000"/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ts val="380"/>
              </a:spcBef>
              <a:buFont typeface="Arial" pitchFamily="34" charset="0"/>
              <a:buNone/>
              <a:defRPr lang="nl-BE"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aseline="30000" dirty="0"/>
              <a:t>[</a:t>
            </a:r>
            <a:r>
              <a:rPr lang="en-GB" sz="1800" baseline="30000" dirty="0" smtClean="0"/>
              <a:t>a] </a:t>
            </a:r>
            <a:r>
              <a:rPr lang="en-GB" sz="1800" dirty="0" smtClean="0"/>
              <a:t>Laboratory </a:t>
            </a:r>
            <a:r>
              <a:rPr lang="en-GB" sz="1800" dirty="0"/>
              <a:t>of Solid State Physics and </a:t>
            </a:r>
            <a:r>
              <a:rPr lang="en-GB" sz="1800" dirty="0" smtClean="0"/>
              <a:t>Magnetism, KU Leuven, Belgium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baseline="30000" dirty="0" smtClean="0"/>
              <a:t>[b] </a:t>
            </a:r>
            <a:r>
              <a:rPr lang="en-GB" sz="1800" dirty="0" smtClean="0"/>
              <a:t>Department </a:t>
            </a:r>
            <a:r>
              <a:rPr lang="en-GB" sz="1800" dirty="0"/>
              <a:t>of </a:t>
            </a:r>
            <a:r>
              <a:rPr lang="en-GB" sz="1800" dirty="0" smtClean="0"/>
              <a:t>Theoretical, Atomic and Optical Physics, Universidad de Valladolid, Spain</a:t>
            </a:r>
            <a:endParaRPr lang="nl-BE" sz="1800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401303" y="6237312"/>
            <a:ext cx="2457568" cy="4956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SzPct val="110000"/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ts val="380"/>
              </a:spcBef>
              <a:buFont typeface="Arial" pitchFamily="34" charset="0"/>
              <a:buNone/>
              <a:defRPr lang="nl-BE"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/>
              <a:t>BPS meeting 2016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267744" y="2564904"/>
            <a:ext cx="5832648" cy="819216"/>
          </a:xfrm>
        </p:spPr>
        <p:txBody>
          <a:bodyPr/>
          <a:lstStyle/>
          <a:p>
            <a:r>
              <a:rPr lang="nl-BE" altLang="en-US" dirty="0" smtClean="0"/>
              <a:t>Thanks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83567" y="692696"/>
            <a:ext cx="7562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Statistical modelling explains why </a:t>
            </a:r>
            <a:r>
              <a:rPr lang="en-US" dirty="0" smtClean="0">
                <a:solidFill>
                  <a:srgbClr val="FF0000"/>
                </a:solidFill>
              </a:rPr>
              <a:t>under current experimental conditions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51620" y="1052736"/>
            <a:ext cx="7094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No effect of dopant on the adsorption of the first CO molecule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51620" y="1393031"/>
            <a:ext cx="6732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Second CO molecule only adsorb on larger clusters (n &gt; 16)</a:t>
            </a:r>
            <a:endParaRPr lang="en-US" dirty="0"/>
          </a:p>
        </p:txBody>
      </p:sp>
      <p:pic>
        <p:nvPicPr>
          <p:cNvPr id="19" name="Picture 18" descr="C:\Users\pferrari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4884" r="1519"/>
          <a:stretch/>
        </p:blipFill>
        <p:spPr bwMode="auto">
          <a:xfrm>
            <a:off x="1043608" y="1916832"/>
            <a:ext cx="7202651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67544" y="5332449"/>
            <a:ext cx="828091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Dopant-induced decrease adsorption of (CO)</a:t>
            </a:r>
            <a:r>
              <a:rPr lang="en-US" baseline="-25000" dirty="0" smtClean="0"/>
              <a:t>2</a:t>
            </a:r>
            <a:r>
              <a:rPr lang="en-US" dirty="0" smtClean="0"/>
              <a:t> (reaction rates) reflects reduced CO </a:t>
            </a:r>
            <a:r>
              <a:rPr lang="en-US" b="1" i="1" dirty="0" smtClean="0">
                <a:solidFill>
                  <a:srgbClr val="FF0000"/>
                </a:solidFill>
              </a:rPr>
              <a:t>chemisorption energy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baseline="-25000" dirty="0" smtClean="0"/>
              <a:t>B</a:t>
            </a:r>
            <a:r>
              <a:rPr lang="en-US" dirty="0" smtClean="0"/>
              <a:t>.</a:t>
            </a:r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251520" y="161376"/>
            <a:ext cx="3312368" cy="3873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8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RRKM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51520" y="161376"/>
            <a:ext cx="3312368" cy="3873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Motivation</a:t>
            </a:r>
            <a:endParaRPr lang="en-US" sz="3200" dirty="0" smtClean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9600" t="22512" r="42412" b="41470"/>
          <a:stretch>
            <a:fillRect/>
          </a:stretch>
        </p:blipFill>
        <p:spPr bwMode="auto">
          <a:xfrm>
            <a:off x="3756617" y="244510"/>
            <a:ext cx="4704633" cy="271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474598" y="2990549"/>
            <a:ext cx="3669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accent6"/>
                </a:solidFill>
              </a:rPr>
              <a:t>M. M. Kimberly, J. Ind. Eng. Chem. 2004, 10, 1063.</a:t>
            </a: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3506949"/>
            <a:ext cx="6050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  Pt particles widely used as </a:t>
            </a:r>
            <a:r>
              <a:rPr lang="en-US" dirty="0" smtClean="0"/>
              <a:t>reaction </a:t>
            </a:r>
            <a:r>
              <a:rPr lang="en-US" dirty="0" smtClean="0"/>
              <a:t>catalysts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9512" y="3889667"/>
            <a:ext cx="8711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b="1" dirty="0" smtClean="0"/>
              <a:t>Problem:</a:t>
            </a:r>
            <a:r>
              <a:rPr lang="en-US" dirty="0" smtClean="0"/>
              <a:t> </a:t>
            </a:r>
            <a:r>
              <a:rPr lang="en-US" dirty="0" smtClean="0"/>
              <a:t>CO </a:t>
            </a:r>
            <a:r>
              <a:rPr lang="en-US" dirty="0" smtClean="0"/>
              <a:t>poisoning effect of Pt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496445" y="4344469"/>
            <a:ext cx="3715516" cy="1681052"/>
            <a:chOff x="4799056" y="2083712"/>
            <a:chExt cx="4021416" cy="1748815"/>
          </a:xfrm>
        </p:grpSpPr>
        <p:cxnSp>
          <p:nvCxnSpPr>
            <p:cNvPr id="10" name="9 Conector recto de flecha"/>
            <p:cNvCxnSpPr/>
            <p:nvPr/>
          </p:nvCxnSpPr>
          <p:spPr>
            <a:xfrm flipV="1">
              <a:off x="5148064" y="2305392"/>
              <a:ext cx="0" cy="12391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flipV="1">
              <a:off x="5148064" y="3544495"/>
              <a:ext cx="3672408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Forma libre"/>
            <p:cNvSpPr/>
            <p:nvPr/>
          </p:nvSpPr>
          <p:spPr>
            <a:xfrm>
              <a:off x="5309939" y="2545660"/>
              <a:ext cx="3057525" cy="844550"/>
            </a:xfrm>
            <a:custGeom>
              <a:avLst/>
              <a:gdLst>
                <a:gd name="connsiteX0" fmla="*/ 0 w 3057525"/>
                <a:gd name="connsiteY0" fmla="*/ 6350 h 844550"/>
                <a:gd name="connsiteX1" fmla="*/ 438150 w 3057525"/>
                <a:gd name="connsiteY1" fmla="*/ 6350 h 844550"/>
                <a:gd name="connsiteX2" fmla="*/ 866775 w 3057525"/>
                <a:gd name="connsiteY2" fmla="*/ 44450 h 844550"/>
                <a:gd name="connsiteX3" fmla="*/ 1295400 w 3057525"/>
                <a:gd name="connsiteY3" fmla="*/ 168275 h 844550"/>
                <a:gd name="connsiteX4" fmla="*/ 1847850 w 3057525"/>
                <a:gd name="connsiteY4" fmla="*/ 387350 h 844550"/>
                <a:gd name="connsiteX5" fmla="*/ 2581275 w 3057525"/>
                <a:gd name="connsiteY5" fmla="*/ 692150 h 844550"/>
                <a:gd name="connsiteX6" fmla="*/ 3057525 w 3057525"/>
                <a:gd name="connsiteY6" fmla="*/ 844550 h 844550"/>
                <a:gd name="connsiteX7" fmla="*/ 3057525 w 3057525"/>
                <a:gd name="connsiteY7" fmla="*/ 844550 h 844550"/>
                <a:gd name="connsiteX8" fmla="*/ 3057525 w 3057525"/>
                <a:gd name="connsiteY8" fmla="*/ 844550 h 8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7525" h="844550">
                  <a:moveTo>
                    <a:pt x="0" y="6350"/>
                  </a:moveTo>
                  <a:cubicBezTo>
                    <a:pt x="146844" y="3175"/>
                    <a:pt x="293688" y="0"/>
                    <a:pt x="438150" y="6350"/>
                  </a:cubicBezTo>
                  <a:cubicBezTo>
                    <a:pt x="582612" y="12700"/>
                    <a:pt x="723900" y="17463"/>
                    <a:pt x="866775" y="44450"/>
                  </a:cubicBezTo>
                  <a:cubicBezTo>
                    <a:pt x="1009650" y="71437"/>
                    <a:pt x="1131888" y="111125"/>
                    <a:pt x="1295400" y="168275"/>
                  </a:cubicBezTo>
                  <a:cubicBezTo>
                    <a:pt x="1458913" y="225425"/>
                    <a:pt x="1847850" y="387350"/>
                    <a:pt x="1847850" y="387350"/>
                  </a:cubicBezTo>
                  <a:cubicBezTo>
                    <a:pt x="2062162" y="474662"/>
                    <a:pt x="2379662" y="615950"/>
                    <a:pt x="2581275" y="692150"/>
                  </a:cubicBezTo>
                  <a:cubicBezTo>
                    <a:pt x="2782888" y="768350"/>
                    <a:pt x="3057525" y="844550"/>
                    <a:pt x="3057525" y="844550"/>
                  </a:cubicBezTo>
                  <a:lnTo>
                    <a:pt x="3057525" y="844550"/>
                  </a:lnTo>
                  <a:lnTo>
                    <a:pt x="3057525" y="84455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12 Rectángulo"/>
            <p:cNvSpPr/>
            <p:nvPr/>
          </p:nvSpPr>
          <p:spPr>
            <a:xfrm rot="16200000">
              <a:off x="4171160" y="2711608"/>
              <a:ext cx="15327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DMFC performance</a:t>
              </a:r>
              <a:endParaRPr lang="en-US" sz="1200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8172400" y="3555528"/>
              <a:ext cx="5203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Time</a:t>
              </a:r>
              <a:endParaRPr lang="en-US" sz="1200" dirty="0"/>
            </a:p>
          </p:txBody>
        </p:sp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 l="57888" t="21846" r="13695" b="35651"/>
          <a:stretch>
            <a:fillRect/>
          </a:stretch>
        </p:blipFill>
        <p:spPr bwMode="auto">
          <a:xfrm>
            <a:off x="5023105" y="4008633"/>
            <a:ext cx="2413235" cy="203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9 Rectángulo"/>
          <p:cNvSpPr/>
          <p:nvPr/>
        </p:nvSpPr>
        <p:spPr>
          <a:xfrm>
            <a:off x="3079086" y="6077292"/>
            <a:ext cx="43572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</a:rPr>
              <a:t>J. </a:t>
            </a:r>
            <a:r>
              <a:rPr lang="en-US" sz="1200" dirty="0" err="1">
                <a:solidFill>
                  <a:schemeClr val="accent6"/>
                </a:solidFill>
              </a:rPr>
              <a:t>Baschuk</a:t>
            </a:r>
            <a:r>
              <a:rPr lang="en-US" sz="1200" dirty="0">
                <a:solidFill>
                  <a:schemeClr val="accent6"/>
                </a:solidFill>
              </a:rPr>
              <a:t>, and X. Li, Int. J. Energy Res. 2001, 25, 695.</a:t>
            </a: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6293" y="1795167"/>
            <a:ext cx="2946785" cy="3209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Direct Methanol Fuel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9856" y="2606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407A"/>
                </a:solidFill>
              </a:rPr>
              <a:t> </a:t>
            </a:r>
            <a:r>
              <a:rPr lang="en-US" b="1" dirty="0" smtClean="0">
                <a:solidFill>
                  <a:srgbClr val="00407A"/>
                </a:solidFill>
              </a:rPr>
              <a:t>Solution:</a:t>
            </a:r>
            <a:r>
              <a:rPr lang="en-US" dirty="0" smtClean="0">
                <a:solidFill>
                  <a:srgbClr val="00407A"/>
                </a:solidFill>
              </a:rPr>
              <a:t>  Pt </a:t>
            </a:r>
            <a:r>
              <a:rPr lang="en-US" dirty="0">
                <a:solidFill>
                  <a:srgbClr val="00407A"/>
                </a:solidFill>
              </a:rPr>
              <a:t>alloys, </a:t>
            </a:r>
            <a:r>
              <a:rPr lang="en-US" dirty="0" smtClean="0">
                <a:solidFill>
                  <a:srgbClr val="00407A"/>
                </a:solidFill>
              </a:rPr>
              <a:t>Pt–X </a:t>
            </a:r>
            <a:r>
              <a:rPr lang="en-US" dirty="0">
                <a:solidFill>
                  <a:srgbClr val="00407A"/>
                </a:solidFill>
              </a:rPr>
              <a:t>(X = Sn, Ru, Mo, </a:t>
            </a:r>
            <a:r>
              <a:rPr lang="en-US" dirty="0" err="1">
                <a:solidFill>
                  <a:srgbClr val="00407A"/>
                </a:solidFill>
              </a:rPr>
              <a:t>Nb</a:t>
            </a:r>
            <a:r>
              <a:rPr lang="en-US" dirty="0">
                <a:solidFill>
                  <a:srgbClr val="00407A"/>
                </a:solidFill>
              </a:rPr>
              <a:t>, W, Ag, Ni</a:t>
            </a:r>
            <a:r>
              <a:rPr lang="en-US" dirty="0" smtClean="0">
                <a:solidFill>
                  <a:srgbClr val="00407A"/>
                </a:solidFill>
              </a:rPr>
              <a:t>)</a:t>
            </a:r>
            <a:endParaRPr lang="en-US" dirty="0">
              <a:solidFill>
                <a:srgbClr val="00407A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57204" y="662033"/>
            <a:ext cx="4369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</a:rPr>
              <a:t>S. </a:t>
            </a:r>
            <a:r>
              <a:rPr lang="en-US" sz="1200" dirty="0" err="1">
                <a:solidFill>
                  <a:schemeClr val="accent6"/>
                </a:solidFill>
              </a:rPr>
              <a:t>Ehteshamia</a:t>
            </a:r>
            <a:r>
              <a:rPr lang="en-US" sz="1200" dirty="0">
                <a:solidFill>
                  <a:schemeClr val="accent6"/>
                </a:solidFill>
              </a:rPr>
              <a:t> and S. Chan, </a:t>
            </a:r>
            <a:r>
              <a:rPr lang="en-US" sz="1200" dirty="0" err="1">
                <a:solidFill>
                  <a:schemeClr val="accent6"/>
                </a:solidFill>
              </a:rPr>
              <a:t>Electrochim</a:t>
            </a:r>
            <a:r>
              <a:rPr lang="en-US" sz="1200" dirty="0">
                <a:solidFill>
                  <a:schemeClr val="accent6"/>
                </a:solidFill>
              </a:rPr>
              <a:t>. </a:t>
            </a:r>
            <a:r>
              <a:rPr lang="en-US" sz="1200" dirty="0" err="1">
                <a:solidFill>
                  <a:schemeClr val="accent6"/>
                </a:solidFill>
              </a:rPr>
              <a:t>Acta</a:t>
            </a:r>
            <a:r>
              <a:rPr lang="en-US" sz="1200" dirty="0">
                <a:solidFill>
                  <a:schemeClr val="accent6"/>
                </a:solidFill>
              </a:rPr>
              <a:t> 2003, 93, 334.</a:t>
            </a: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359138" y="4527058"/>
            <a:ext cx="3873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OH </a:t>
            </a:r>
            <a:r>
              <a:rPr lang="en-US" dirty="0"/>
              <a:t>groups adsorbed on </a:t>
            </a:r>
            <a:r>
              <a:rPr lang="en-US" dirty="0" smtClean="0"/>
              <a:t>X </a:t>
            </a:r>
            <a:r>
              <a:rPr lang="en-US" dirty="0"/>
              <a:t>interact with CO </a:t>
            </a:r>
            <a:r>
              <a:rPr lang="en-US" dirty="0" smtClean="0"/>
              <a:t>on Pt forming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73" t="18250" r="30755" b="3851"/>
          <a:stretch/>
        </p:blipFill>
        <p:spPr bwMode="auto">
          <a:xfrm>
            <a:off x="753283" y="2074151"/>
            <a:ext cx="3223099" cy="155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6"/>
          <p:cNvSpPr txBox="1"/>
          <p:nvPr/>
        </p:nvSpPr>
        <p:spPr>
          <a:xfrm>
            <a:off x="724649" y="5484435"/>
            <a:ext cx="3102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6"/>
                </a:solidFill>
              </a:rPr>
              <a:t>Y. Ishikawa et al., Surf. </a:t>
            </a:r>
            <a:r>
              <a:rPr lang="fr-FR" sz="1200" dirty="0" err="1" smtClean="0">
                <a:solidFill>
                  <a:schemeClr val="accent6"/>
                </a:solidFill>
              </a:rPr>
              <a:t>Sci</a:t>
            </a:r>
            <a:r>
              <a:rPr lang="fr-FR" sz="1200" dirty="0" smtClean="0">
                <a:solidFill>
                  <a:schemeClr val="accent6"/>
                </a:solidFill>
              </a:rPr>
              <a:t>. 2002, 513, 98. </a:t>
            </a:r>
            <a:endParaRPr lang="en-US" sz="1200" dirty="0" smtClean="0">
              <a:solidFill>
                <a:schemeClr val="accent6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4767006" y="4813586"/>
            <a:ext cx="3988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Alteration </a:t>
            </a:r>
            <a:r>
              <a:rPr lang="en-US" dirty="0"/>
              <a:t>of the local </a:t>
            </a:r>
            <a:r>
              <a:rPr lang="en-US" dirty="0" smtClean="0"/>
              <a:t>Pt electronic </a:t>
            </a:r>
            <a:r>
              <a:rPr lang="en-US" dirty="0"/>
              <a:t>structure </a:t>
            </a:r>
            <a:r>
              <a:rPr lang="en-US" dirty="0" smtClean="0"/>
              <a:t>upon </a:t>
            </a:r>
            <a:r>
              <a:rPr lang="en-US" dirty="0"/>
              <a:t>alloying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9729" y="1403486"/>
            <a:ext cx="2726867" cy="3209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Bifunctional mechanism</a:t>
            </a:r>
            <a:endParaRPr lang="en-US" baseline="30000" dirty="0"/>
          </a:p>
        </p:txBody>
      </p:sp>
      <p:sp>
        <p:nvSpPr>
          <p:cNvPr id="24" name="Rounded Rectangle 23"/>
          <p:cNvSpPr/>
          <p:nvPr/>
        </p:nvSpPr>
        <p:spPr>
          <a:xfrm>
            <a:off x="5673416" y="1381213"/>
            <a:ext cx="2175654" cy="3209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Electronic</a:t>
            </a:r>
            <a:r>
              <a:rPr lang="en-US" sz="1600" dirty="0" smtClean="0"/>
              <a:t> effect</a:t>
            </a:r>
            <a:endParaRPr lang="en-US" sz="1600" baseline="30000" dirty="0"/>
          </a:p>
        </p:txBody>
      </p:sp>
      <p:sp>
        <p:nvSpPr>
          <p:cNvPr id="25" name="Left-Right Arrow 24"/>
          <p:cNvSpPr/>
          <p:nvPr/>
        </p:nvSpPr>
        <p:spPr>
          <a:xfrm>
            <a:off x="4043979" y="1561171"/>
            <a:ext cx="848469" cy="249184"/>
          </a:xfrm>
          <a:prstGeom prst="leftRightArrow">
            <a:avLst/>
          </a:prstGeom>
          <a:solidFill>
            <a:srgbClr val="FF0000">
              <a:alpha val="6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TextBox 25"/>
          <p:cNvSpPr txBox="1"/>
          <p:nvPr/>
        </p:nvSpPr>
        <p:spPr>
          <a:xfrm>
            <a:off x="4200564" y="1014692"/>
            <a:ext cx="609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FF0000"/>
                </a:solidFill>
              </a:rPr>
              <a:t>?</a:t>
            </a:r>
            <a:endParaRPr lang="nl-BE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187" t="8704" r="3703" b="21407"/>
          <a:stretch/>
        </p:blipFill>
        <p:spPr>
          <a:xfrm>
            <a:off x="4810195" y="2074151"/>
            <a:ext cx="3655908" cy="247209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897253" y="5588761"/>
            <a:ext cx="4028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6"/>
                </a:solidFill>
              </a:rPr>
              <a:t>N. </a:t>
            </a:r>
            <a:r>
              <a:rPr lang="fr-FR" sz="1200" dirty="0" err="1" smtClean="0">
                <a:solidFill>
                  <a:schemeClr val="accent6"/>
                </a:solidFill>
              </a:rPr>
              <a:t>Dimakis</a:t>
            </a:r>
            <a:r>
              <a:rPr lang="fr-FR" sz="1200" dirty="0" smtClean="0">
                <a:solidFill>
                  <a:schemeClr val="accent6"/>
                </a:solidFill>
              </a:rPr>
              <a:t> et al., J. Phys. </a:t>
            </a:r>
            <a:r>
              <a:rPr lang="fr-FR" sz="1200" dirty="0" err="1" smtClean="0">
                <a:solidFill>
                  <a:schemeClr val="accent6"/>
                </a:solidFill>
              </a:rPr>
              <a:t>Chem</a:t>
            </a:r>
            <a:r>
              <a:rPr lang="fr-FR" sz="1200" dirty="0" smtClean="0">
                <a:solidFill>
                  <a:schemeClr val="accent6"/>
                </a:solidFill>
              </a:rPr>
              <a:t>. C 2009, 113, 18730</a:t>
            </a:r>
            <a:endParaRPr lang="en-US" sz="1200" dirty="0" smtClean="0">
              <a:solidFill>
                <a:schemeClr val="accent6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82198"/>
          <a:stretch/>
        </p:blipFill>
        <p:spPr bwMode="auto">
          <a:xfrm>
            <a:off x="179512" y="3763927"/>
            <a:ext cx="4416908" cy="33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3" grpId="0" animBg="1"/>
      <p:bldP spid="24" grpId="0" animBg="1"/>
      <p:bldP spid="25" grpId="0" animBg="1"/>
      <p:bldP spid="26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/>
          <p:nvPr/>
        </p:nvPicPr>
        <p:blipFill rotWithShape="1">
          <a:blip r:embed="rId2"/>
          <a:srcRect l="11105" t="1903" r="11036" b="48363"/>
          <a:stretch/>
        </p:blipFill>
        <p:spPr bwMode="auto">
          <a:xfrm>
            <a:off x="29483" y="1124744"/>
            <a:ext cx="7350829" cy="3065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231042" y="303742"/>
            <a:ext cx="2878394" cy="1574115"/>
            <a:chOff x="942762" y="1590115"/>
            <a:chExt cx="2878394" cy="1574115"/>
          </a:xfrm>
        </p:grpSpPr>
        <p:sp>
          <p:nvSpPr>
            <p:cNvPr id="40" name="Rounded Rectangle 39"/>
            <p:cNvSpPr/>
            <p:nvPr/>
          </p:nvSpPr>
          <p:spPr>
            <a:xfrm>
              <a:off x="1631913" y="1820624"/>
              <a:ext cx="1448288" cy="842188"/>
            </a:xfrm>
            <a:prstGeom prst="round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2583272" y="2662812"/>
              <a:ext cx="1" cy="5014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833775" y="2662812"/>
              <a:ext cx="1" cy="5014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2630872" y="2617249"/>
              <a:ext cx="151225" cy="91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92383" y="2075119"/>
              <a:ext cx="56236" cy="333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052082" y="2077482"/>
              <a:ext cx="56236" cy="3404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125464" y="2108466"/>
              <a:ext cx="233035" cy="260458"/>
              <a:chOff x="4171623" y="4116950"/>
              <a:chExt cx="426431" cy="425416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4298218" y="4362859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413138" y="4318545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194897" y="4318545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171623" y="4180481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315057" y="4116950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2317" y="4239905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423213" y="4202984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ight Arrow 46"/>
            <p:cNvSpPr/>
            <p:nvPr/>
          </p:nvSpPr>
          <p:spPr>
            <a:xfrm>
              <a:off x="1413678" y="2184724"/>
              <a:ext cx="313915" cy="10112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727594" y="1904353"/>
              <a:ext cx="212702" cy="152861"/>
              <a:chOff x="1727594" y="1904353"/>
              <a:chExt cx="212702" cy="152861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1727594" y="1937238"/>
                <a:ext cx="127428" cy="11997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859778" y="1904353"/>
                <a:ext cx="80518" cy="7931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ight Arrow 48"/>
            <p:cNvSpPr/>
            <p:nvPr/>
          </p:nvSpPr>
          <p:spPr>
            <a:xfrm rot="16200000">
              <a:off x="2639390" y="2894023"/>
              <a:ext cx="298556" cy="45719"/>
            </a:xfrm>
            <a:prstGeom prst="rightArrow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42762" y="1827921"/>
              <a:ext cx="516801" cy="218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Cluster</a:t>
              </a:r>
              <a:endParaRPr lang="en-US" sz="12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87334" y="2269062"/>
              <a:ext cx="300886" cy="218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CO</a:t>
              </a:r>
              <a:endParaRPr lang="en-US" sz="12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73243" y="1590115"/>
              <a:ext cx="820938" cy="218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Reaction cell</a:t>
              </a:r>
              <a:endParaRPr lang="en-US" sz="12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06955" y="2753352"/>
              <a:ext cx="529570" cy="364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Needle </a:t>
              </a:r>
            </a:p>
            <a:p>
              <a:pPr algn="ctr"/>
              <a:r>
                <a:rPr lang="en-US" sz="1200" b="1" dirty="0" smtClean="0"/>
                <a:t>valve</a:t>
              </a:r>
              <a:endParaRPr lang="en-US" sz="1200" b="1" dirty="0"/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3097478" y="2188131"/>
              <a:ext cx="313915" cy="10112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469887" y="2101651"/>
              <a:ext cx="233035" cy="260459"/>
              <a:chOff x="4171623" y="4116950"/>
              <a:chExt cx="426431" cy="425416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4298218" y="4362859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413138" y="4318545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194897" y="4318545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171623" y="4180481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315057" y="4116950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282317" y="4239905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423213" y="4202984"/>
                <a:ext cx="174841" cy="1795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612456" y="2013207"/>
              <a:ext cx="208700" cy="152861"/>
              <a:chOff x="1731596" y="1904353"/>
              <a:chExt cx="208700" cy="152861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1731596" y="1937238"/>
                <a:ext cx="123425" cy="11997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859778" y="1904353"/>
                <a:ext cx="80518" cy="7931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 rot="19117565">
              <a:off x="2594990" y="2712707"/>
              <a:ext cx="208700" cy="152861"/>
              <a:chOff x="1731596" y="1904353"/>
              <a:chExt cx="208700" cy="152861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731596" y="1937238"/>
                <a:ext cx="123425" cy="11997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859778" y="1904353"/>
                <a:ext cx="80518" cy="7931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4781578">
              <a:off x="2588164" y="2983126"/>
              <a:ext cx="208700" cy="152861"/>
              <a:chOff x="1731596" y="1904353"/>
              <a:chExt cx="208700" cy="152861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731596" y="1937238"/>
                <a:ext cx="123425" cy="11997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859778" y="1904353"/>
                <a:ext cx="80518" cy="7931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3605261">
              <a:off x="1935617" y="2091680"/>
              <a:ext cx="212702" cy="152861"/>
              <a:chOff x="1727594" y="1904353"/>
              <a:chExt cx="212702" cy="152861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727594" y="1937238"/>
                <a:ext cx="127428" cy="11997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859778" y="1904353"/>
                <a:ext cx="80518" cy="7931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10800000">
              <a:off x="2459204" y="2120616"/>
              <a:ext cx="212702" cy="152861"/>
              <a:chOff x="1727594" y="1904353"/>
              <a:chExt cx="212702" cy="152861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727594" y="1937238"/>
                <a:ext cx="127428" cy="11997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859778" y="1904353"/>
                <a:ext cx="80518" cy="7931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15857986">
              <a:off x="2769959" y="1920350"/>
              <a:ext cx="212702" cy="152861"/>
              <a:chOff x="1727594" y="1904353"/>
              <a:chExt cx="212702" cy="152861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727594" y="1937238"/>
                <a:ext cx="127428" cy="11997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859778" y="1904353"/>
                <a:ext cx="80518" cy="7931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758001" y="2427331"/>
              <a:ext cx="212702" cy="152861"/>
              <a:chOff x="1727594" y="1904353"/>
              <a:chExt cx="212702" cy="152861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1727594" y="1937238"/>
                <a:ext cx="127428" cy="11997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859778" y="1904353"/>
                <a:ext cx="80518" cy="7931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 rot="3605261">
              <a:off x="1714661" y="2432245"/>
              <a:ext cx="212702" cy="152861"/>
              <a:chOff x="1727594" y="1904353"/>
              <a:chExt cx="212702" cy="15286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1727594" y="1937238"/>
                <a:ext cx="127428" cy="11997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859778" y="1904353"/>
                <a:ext cx="80518" cy="7931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 rot="3605261">
              <a:off x="2375832" y="2419513"/>
              <a:ext cx="212702" cy="152861"/>
              <a:chOff x="1727594" y="1904353"/>
              <a:chExt cx="212702" cy="152861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1727594" y="1937238"/>
                <a:ext cx="127428" cy="11997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859778" y="1904353"/>
                <a:ext cx="80518" cy="7931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 rot="15857986">
              <a:off x="2207168" y="1928786"/>
              <a:ext cx="212702" cy="152861"/>
              <a:chOff x="1727594" y="1904353"/>
              <a:chExt cx="212702" cy="15286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727594" y="1937238"/>
                <a:ext cx="127428" cy="119976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859778" y="1904353"/>
                <a:ext cx="80518" cy="7931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2627784" y="4420058"/>
            <a:ext cx="626241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functional groups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UHV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Bifunctional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excluded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Simultaneous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measurements on bare and doped Pt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experimental results with DFT calculations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71800" y="1278687"/>
            <a:ext cx="3770148" cy="15263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itel 1"/>
          <p:cNvSpPr txBox="1">
            <a:spLocks/>
          </p:cNvSpPr>
          <p:nvPr/>
        </p:nvSpPr>
        <p:spPr>
          <a:xfrm>
            <a:off x="251520" y="161376"/>
            <a:ext cx="3312368" cy="3873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Experiment</a:t>
            </a:r>
            <a:endParaRPr lang="en-US" sz="3200" dirty="0" smtClean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2087537" y="4669087"/>
            <a:ext cx="540247" cy="38660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35" idx="1"/>
          </p:cNvCxnSpPr>
          <p:nvPr/>
        </p:nvCxnSpPr>
        <p:spPr>
          <a:xfrm>
            <a:off x="2087536" y="5074076"/>
            <a:ext cx="540248" cy="15389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2087537" y="5092463"/>
            <a:ext cx="540247" cy="71361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39319" y="4672178"/>
            <a:ext cx="1784409" cy="80688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Clusters in the gas phase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54659"/>
              </p:ext>
            </p:extLst>
          </p:nvPr>
        </p:nvGraphicFramePr>
        <p:xfrm>
          <a:off x="731399" y="4275293"/>
          <a:ext cx="4929203" cy="710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3" name="Vergelijking" r:id="rId3" imgW="3314520" imgH="457200" progId="Equation.3">
                  <p:embed/>
                </p:oleObj>
              </mc:Choice>
              <mc:Fallback>
                <p:oleObj name="Vergelijking" r:id="rId3" imgW="3314520" imgH="457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399" y="4275293"/>
                        <a:ext cx="4929203" cy="710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256897"/>
              </p:ext>
            </p:extLst>
          </p:nvPr>
        </p:nvGraphicFramePr>
        <p:xfrm>
          <a:off x="731399" y="5113355"/>
          <a:ext cx="4902923" cy="40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4" name="Vergelijking" r:id="rId5" imgW="3327120" imgH="266400" progId="Equation.3">
                  <p:embed/>
                </p:oleObj>
              </mc:Choice>
              <mc:Fallback>
                <p:oleObj name="Vergelijking" r:id="rId5" imgW="3327120" imgH="2664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99" y="5113355"/>
                        <a:ext cx="4902923" cy="402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6129734" y="444593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Inside reaction cell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33554" y="5137249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Outside reaction cell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212151" y="116720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Mass spectra of </a:t>
            </a:r>
            <a:r>
              <a:rPr lang="en-US" dirty="0" err="1" smtClean="0"/>
              <a:t>Nb</a:t>
            </a:r>
            <a:r>
              <a:rPr lang="en-US" baseline="-25000" dirty="0" err="1" smtClean="0"/>
              <a:t>l</a:t>
            </a:r>
            <a:r>
              <a:rPr lang="en-US" dirty="0" err="1" smtClean="0"/>
              <a:t>Pt</a:t>
            </a:r>
            <a:r>
              <a:rPr lang="en-US" baseline="-25000" dirty="0" err="1" smtClean="0"/>
              <a:t>n</a:t>
            </a:r>
            <a:r>
              <a:rPr lang="en-US" baseline="30000" dirty="0" smtClean="0"/>
              <a:t>+</a:t>
            </a:r>
            <a:r>
              <a:rPr lang="en-US" dirty="0" smtClean="0"/>
              <a:t> clusters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139903" y="5799128"/>
            <a:ext cx="2878968" cy="3839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dirty="0" err="1" smtClean="0"/>
              <a:t>Nb</a:t>
            </a:r>
            <a:r>
              <a:rPr lang="en-US" dirty="0" smtClean="0"/>
              <a:t>, Mo, Sn, Ag</a:t>
            </a:r>
            <a:endParaRPr lang="en-US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550411" y="2520977"/>
            <a:ext cx="2653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Lower intensity of (</a:t>
            </a:r>
            <a:r>
              <a:rPr lang="en-US" dirty="0">
                <a:solidFill>
                  <a:srgbClr val="FF0000"/>
                </a:solidFill>
              </a:rPr>
              <a:t>CO)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complexes </a:t>
            </a:r>
            <a:r>
              <a:rPr lang="en-US" dirty="0" smtClean="0">
                <a:solidFill>
                  <a:srgbClr val="FF0000"/>
                </a:solidFill>
              </a:rPr>
              <a:t>for NbPt</a:t>
            </a:r>
            <a:r>
              <a:rPr lang="en-US" baseline="-25000" dirty="0" smtClean="0">
                <a:solidFill>
                  <a:srgbClr val="FF0000"/>
                </a:solidFill>
              </a:rPr>
              <a:t>n-1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compared </a:t>
            </a:r>
            <a:r>
              <a:rPr lang="en-US" dirty="0">
                <a:solidFill>
                  <a:srgbClr val="FF0000"/>
                </a:solidFill>
              </a:rPr>
              <a:t>with </a:t>
            </a:r>
            <a:r>
              <a:rPr lang="en-US" dirty="0" err="1" smtClean="0">
                <a:solidFill>
                  <a:srgbClr val="FF0000"/>
                </a:solidFill>
              </a:rPr>
              <a:t>Pt</a:t>
            </a:r>
            <a:r>
              <a:rPr lang="en-US" baseline="-25000" dirty="0" err="1" smtClean="0">
                <a:solidFill>
                  <a:srgbClr val="FF0000"/>
                </a:solidFill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7001" r="5113"/>
          <a:stretch/>
        </p:blipFill>
        <p:spPr>
          <a:xfrm>
            <a:off x="3861160" y="283557"/>
            <a:ext cx="5110667" cy="3883639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251520" y="161376"/>
            <a:ext cx="3312368" cy="3873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Reaction kinetics</a:t>
            </a:r>
            <a:endParaRPr lang="en-US" sz="3200" dirty="0" smtClean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351" y="3820704"/>
            <a:ext cx="1324082" cy="32713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Model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397612" y="451086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Experimental data </a:t>
            </a:r>
            <a:r>
              <a:rPr lang="en-US" dirty="0" smtClean="0"/>
              <a:t>fitted with </a:t>
            </a:r>
            <a:r>
              <a:rPr lang="en-US" dirty="0" smtClean="0"/>
              <a:t>the assumed reaction mechanism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74280" y="1205150"/>
            <a:ext cx="3292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 pressure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dependence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63280" y="930065"/>
            <a:ext cx="3958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Backward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reaction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coefficients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86376" y="4266875"/>
            <a:ext cx="3752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Mo or </a:t>
            </a:r>
            <a:r>
              <a:rPr lang="en-US" dirty="0" err="1" smtClean="0">
                <a:solidFill>
                  <a:srgbClr val="FF0000"/>
                </a:solidFill>
              </a:rPr>
              <a:t>Nb</a:t>
            </a:r>
            <a:r>
              <a:rPr lang="en-US" dirty="0" smtClean="0">
                <a:solidFill>
                  <a:srgbClr val="FF0000"/>
                </a:solidFill>
              </a:rPr>
              <a:t> doping </a:t>
            </a:r>
            <a:r>
              <a:rPr lang="en-US" dirty="0">
                <a:solidFill>
                  <a:srgbClr val="FF0000"/>
                </a:solidFill>
              </a:rPr>
              <a:t>leads to a strong increase </a:t>
            </a:r>
            <a:r>
              <a:rPr lang="en-US" dirty="0" smtClean="0">
                <a:solidFill>
                  <a:srgbClr val="FF0000"/>
                </a:solidFill>
              </a:rPr>
              <a:t>in k</a:t>
            </a:r>
            <a:r>
              <a:rPr lang="en-US" baseline="-25000" dirty="0" smtClean="0">
                <a:solidFill>
                  <a:srgbClr val="FF0000"/>
                </a:solidFill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</a:rPr>
              <a:t>(2)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6376" y="5122119"/>
            <a:ext cx="3735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-25000" dirty="0">
                <a:solidFill>
                  <a:srgbClr val="FF0000"/>
                </a:solidFill>
              </a:rPr>
              <a:t>D</a:t>
            </a:r>
            <a:r>
              <a:rPr lang="en-US" baseline="30000" dirty="0">
                <a:solidFill>
                  <a:srgbClr val="FF0000"/>
                </a:solidFill>
              </a:rPr>
              <a:t>(2) 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dirty="0">
                <a:solidFill>
                  <a:srgbClr val="FF0000"/>
                </a:solidFill>
              </a:rPr>
              <a:t>not significantly affected by </a:t>
            </a:r>
            <a:r>
              <a:rPr lang="en-US" dirty="0" smtClean="0">
                <a:solidFill>
                  <a:srgbClr val="FF0000"/>
                </a:solidFill>
              </a:rPr>
              <a:t>Sn </a:t>
            </a:r>
            <a:r>
              <a:rPr lang="en-US" dirty="0">
                <a:solidFill>
                  <a:srgbClr val="FF0000"/>
                </a:solidFill>
              </a:rPr>
              <a:t>or Ag dopants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6354" y="1721622"/>
            <a:ext cx="4159690" cy="2520280"/>
            <a:chOff x="268294" y="1094480"/>
            <a:chExt cx="4297206" cy="2520280"/>
          </a:xfrm>
        </p:grpSpPr>
        <p:grpSp>
          <p:nvGrpSpPr>
            <p:cNvPr id="22" name="Group 21"/>
            <p:cNvGrpSpPr/>
            <p:nvPr/>
          </p:nvGrpSpPr>
          <p:grpSpPr>
            <a:xfrm>
              <a:off x="268294" y="1094480"/>
              <a:ext cx="4297206" cy="2520280"/>
              <a:chOff x="251520" y="2513826"/>
              <a:chExt cx="3891098" cy="196900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51520" y="2513826"/>
                <a:ext cx="3891098" cy="1923286"/>
                <a:chOff x="251520" y="2513826"/>
                <a:chExt cx="3891098" cy="1923286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50" t="35177" r="7476" b="37994"/>
                <a:stretch/>
              </p:blipFill>
              <p:spPr>
                <a:xfrm>
                  <a:off x="251520" y="2576560"/>
                  <a:ext cx="3891098" cy="1860552"/>
                </a:xfrm>
                <a:prstGeom prst="rect">
                  <a:avLst/>
                </a:prstGeom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2051720" y="2513826"/>
                  <a:ext cx="720080" cy="1011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611560" y="4437112"/>
                <a:ext cx="3456384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61081" y="4277370"/>
                <a:ext cx="279648" cy="183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158673" y="1276552"/>
              <a:ext cx="269311" cy="255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itel 1"/>
          <p:cNvSpPr txBox="1">
            <a:spLocks/>
          </p:cNvSpPr>
          <p:nvPr/>
        </p:nvSpPr>
        <p:spPr>
          <a:xfrm>
            <a:off x="251520" y="161376"/>
            <a:ext cx="3312368" cy="3873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Reaction kinetics</a:t>
            </a:r>
            <a:endParaRPr lang="en-US" sz="3200" dirty="0" smtClean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04497" y="1506427"/>
            <a:ext cx="4604284" cy="2520280"/>
            <a:chOff x="4283969" y="1317149"/>
            <a:chExt cx="4604284" cy="2520280"/>
          </a:xfrm>
        </p:grpSpPr>
        <p:grpSp>
          <p:nvGrpSpPr>
            <p:cNvPr id="28" name="Group 27"/>
            <p:cNvGrpSpPr/>
            <p:nvPr/>
          </p:nvGrpSpPr>
          <p:grpSpPr>
            <a:xfrm>
              <a:off x="4283969" y="1317149"/>
              <a:ext cx="4604284" cy="2520280"/>
              <a:chOff x="4981406" y="3163824"/>
              <a:chExt cx="3769724" cy="193812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50" t="61152" r="7476" b="11609"/>
              <a:stretch/>
            </p:blipFill>
            <p:spPr>
              <a:xfrm>
                <a:off x="4981406" y="3212976"/>
                <a:ext cx="3769724" cy="1888976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6732240" y="3163824"/>
                <a:ext cx="360040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8484863" y="1534054"/>
              <a:ext cx="216024" cy="207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38333"/>
              </p:ext>
            </p:extLst>
          </p:nvPr>
        </p:nvGraphicFramePr>
        <p:xfrm>
          <a:off x="5506342" y="1239522"/>
          <a:ext cx="338953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4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Cluster</a:t>
                      </a:r>
                      <a:endParaRPr lang="en-US" sz="1800" dirty="0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Bader charge </a:t>
                      </a:r>
                      <a:r>
                        <a:rPr lang="en-US" sz="1800" i="1" dirty="0" smtClean="0"/>
                        <a:t>X</a:t>
                      </a:r>
                      <a:endParaRPr lang="en-US" sz="1800" i="1" dirty="0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 </a:t>
                      </a:r>
                      <a:r>
                        <a:rPr lang="en-US" sz="1800" i="1" dirty="0" smtClean="0"/>
                        <a:t>E</a:t>
                      </a:r>
                      <a:r>
                        <a:rPr lang="en-US" sz="1800" baseline="-25000" dirty="0" smtClean="0"/>
                        <a:t>B </a:t>
                      </a:r>
                      <a:r>
                        <a:rPr lang="en-US" sz="1800" baseline="0" dirty="0" smtClean="0"/>
                        <a:t>(eV)</a:t>
                      </a:r>
                      <a:endParaRPr lang="en-US" sz="1800" baseline="0" dirty="0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8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2.38</a:t>
                      </a:r>
                      <a:endParaRPr lang="en-US" sz="1800" dirty="0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4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Nb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8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+1.73</a:t>
                      </a:r>
                      <a:endParaRPr lang="en-US" sz="1800" dirty="0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1.81</a:t>
                      </a:r>
                      <a:endParaRPr lang="en-US" sz="1800" dirty="0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+1.40</a:t>
                      </a:r>
                      <a:endParaRPr lang="en-US" sz="1800" dirty="0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1.83</a:t>
                      </a:r>
                      <a:endParaRPr lang="en-US" sz="1800" dirty="0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Ag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+0.37</a:t>
                      </a:r>
                      <a:endParaRPr lang="en-US" sz="1800" dirty="0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2.26</a:t>
                      </a:r>
                      <a:endParaRPr lang="en-US" sz="1800" dirty="0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Pt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Sn</a:t>
                      </a:r>
                      <a:r>
                        <a:rPr lang="en-US" sz="1800" b="1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+0.95</a:t>
                      </a:r>
                      <a:endParaRPr lang="en-US" sz="1800" dirty="0"/>
                    </a:p>
                  </a:txBody>
                  <a:tcPr marL="91456" marR="914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2.21</a:t>
                      </a:r>
                      <a:endParaRPr lang="en-US" sz="1800" dirty="0"/>
                    </a:p>
                  </a:txBody>
                  <a:tcPr marL="91456" marR="9145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" name="Picture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48" y="1505393"/>
            <a:ext cx="4950871" cy="2345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7586" y="844044"/>
            <a:ext cx="528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Calculations </a:t>
            </a:r>
            <a:r>
              <a:rPr lang="nl-BE" dirty="0" smtClean="0"/>
              <a:t>with PAW method</a:t>
            </a:r>
            <a:r>
              <a:rPr lang="nl-BE" dirty="0"/>
              <a:t> </a:t>
            </a:r>
            <a:r>
              <a:rPr lang="nl-BE" dirty="0" smtClean="0"/>
              <a:t>and PBE functional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8028" y="3735023"/>
            <a:ext cx="8580167" cy="2039664"/>
            <a:chOff x="251520" y="3573016"/>
            <a:chExt cx="8580167" cy="2039664"/>
          </a:xfrm>
        </p:grpSpPr>
        <p:grpSp>
          <p:nvGrpSpPr>
            <p:cNvPr id="27" name="Group 26"/>
            <p:cNvGrpSpPr/>
            <p:nvPr/>
          </p:nvGrpSpPr>
          <p:grpSpPr>
            <a:xfrm>
              <a:off x="7202957" y="3637060"/>
              <a:ext cx="1628730" cy="1731283"/>
              <a:chOff x="7470433" y="3856782"/>
              <a:chExt cx="1711666" cy="1732457"/>
            </a:xfrm>
          </p:grpSpPr>
          <p:pic>
            <p:nvPicPr>
              <p:cNvPr id="45" name="Picture 44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52652" r="28470" b="8039"/>
              <a:stretch/>
            </p:blipFill>
            <p:spPr bwMode="auto">
              <a:xfrm>
                <a:off x="7470433" y="3856782"/>
                <a:ext cx="1711666" cy="173245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7543234" y="3918545"/>
                <a:ext cx="414729" cy="437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372933" y="3803825"/>
              <a:ext cx="1791668" cy="1498131"/>
              <a:chOff x="5580906" y="3933056"/>
              <a:chExt cx="1892535" cy="1590389"/>
            </a:xfrm>
          </p:grpSpPr>
          <p:pic>
            <p:nvPicPr>
              <p:cNvPr id="43" name="Picture 42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33" r="74730" b="59952"/>
              <a:stretch/>
            </p:blipFill>
            <p:spPr bwMode="auto">
              <a:xfrm>
                <a:off x="5580906" y="4005064"/>
                <a:ext cx="1892535" cy="151838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5796930" y="3933056"/>
                <a:ext cx="414729" cy="437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573027" y="3700852"/>
              <a:ext cx="1929122" cy="1654398"/>
              <a:chOff x="3636690" y="3717032"/>
              <a:chExt cx="1967781" cy="1718390"/>
            </a:xfrm>
          </p:grpSpPr>
          <p:pic>
            <p:nvPicPr>
              <p:cNvPr id="41" name="Picture 40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613" t="21821" r="21266" b="18188"/>
              <a:stretch/>
            </p:blipFill>
            <p:spPr bwMode="auto">
              <a:xfrm>
                <a:off x="3636690" y="3955488"/>
                <a:ext cx="1967781" cy="147993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3654009" y="3717032"/>
                <a:ext cx="414729" cy="437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009814" y="3703734"/>
              <a:ext cx="1567171" cy="1545044"/>
              <a:chOff x="2916610" y="5229200"/>
              <a:chExt cx="1808311" cy="1654616"/>
            </a:xfrm>
          </p:grpSpPr>
          <p:pic>
            <p:nvPicPr>
              <p:cNvPr id="39" name="Picture 38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7" t="23563" r="76051" b="20744"/>
              <a:stretch/>
            </p:blipFill>
            <p:spPr bwMode="auto">
              <a:xfrm>
                <a:off x="2916610" y="5466819"/>
                <a:ext cx="1808311" cy="141699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2916610" y="5229200"/>
                <a:ext cx="414729" cy="437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1520" y="3573016"/>
              <a:ext cx="1678215" cy="1684909"/>
              <a:chOff x="931933" y="3481389"/>
              <a:chExt cx="1624140" cy="1718894"/>
            </a:xfrm>
          </p:grpSpPr>
          <p:pic>
            <p:nvPicPr>
              <p:cNvPr id="37" name="Picture 36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0" t="14593" r="72795" b="22487"/>
              <a:stretch/>
            </p:blipFill>
            <p:spPr bwMode="auto">
              <a:xfrm>
                <a:off x="931933" y="3745443"/>
                <a:ext cx="1624140" cy="145484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967265" y="3481389"/>
                <a:ext cx="414729" cy="437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53740" y="5261714"/>
              <a:ext cx="1094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Pt</a:t>
              </a:r>
              <a:r>
                <a:rPr lang="nl-BE" sz="16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19</a:t>
              </a:r>
              <a:r>
                <a:rPr lang="nl-BE" sz="1600" b="1" baseline="30000" dirty="0" smtClean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r>
                <a:rPr lang="nl-B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CO</a:t>
              </a:r>
              <a:endParaRPr lang="nl-BE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39095" y="5260999"/>
              <a:ext cx="14159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NbPt</a:t>
              </a:r>
              <a:r>
                <a:rPr lang="nl-BE" sz="16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18</a:t>
              </a:r>
              <a:r>
                <a:rPr lang="nl-BE" sz="1600" b="1" baseline="30000" dirty="0" smtClean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r>
                <a:rPr lang="nl-B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CO</a:t>
              </a:r>
              <a:endParaRPr lang="nl-BE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39786" y="5274126"/>
              <a:ext cx="1444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MoPt</a:t>
              </a:r>
              <a:r>
                <a:rPr lang="nl-BE" sz="16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18</a:t>
              </a:r>
              <a:r>
                <a:rPr lang="nl-BE" sz="1600" b="1" baseline="30000" dirty="0" smtClean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r>
                <a:rPr lang="nl-B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CO</a:t>
              </a:r>
              <a:endParaRPr lang="nl-BE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52852" y="5249168"/>
              <a:ext cx="14159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AgPt</a:t>
              </a:r>
              <a:r>
                <a:rPr lang="nl-BE" sz="16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18</a:t>
              </a:r>
              <a:r>
                <a:rPr lang="nl-BE" sz="1600" b="1" baseline="30000" dirty="0" smtClean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r>
                <a:rPr lang="nl-B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CO</a:t>
              </a:r>
              <a:endParaRPr lang="nl-BE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33088" y="5236802"/>
              <a:ext cx="1402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SnPt</a:t>
              </a:r>
              <a:r>
                <a:rPr lang="nl-BE" sz="1600" b="1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18</a:t>
              </a:r>
              <a:r>
                <a:rPr lang="nl-BE" sz="1600" b="1" baseline="30000" dirty="0" smtClean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r>
                <a:rPr lang="nl-B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CO</a:t>
              </a:r>
              <a:endParaRPr lang="nl-BE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7" name="Titel 1"/>
          <p:cNvSpPr txBox="1">
            <a:spLocks/>
          </p:cNvSpPr>
          <p:nvPr/>
        </p:nvSpPr>
        <p:spPr>
          <a:xfrm>
            <a:off x="251520" y="161376"/>
            <a:ext cx="3312368" cy="3873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DFT </a:t>
            </a:r>
            <a:r>
              <a:rPr lang="en-US" sz="32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simulations</a:t>
            </a:r>
            <a:endParaRPr lang="en-US" sz="3200" dirty="0" smtClean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pferrari\AppData\Local\Temp\Rar$DIa0.398\inset-fig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4" y="980728"/>
            <a:ext cx="7018854" cy="229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33" descr="F:\my_papers\Department2013\CO on cluster2.jpg"/>
          <p:cNvPicPr>
            <a:picLocks noChangeAspect="1" noChangeArrowheads="1"/>
          </p:cNvPicPr>
          <p:nvPr/>
        </p:nvPicPr>
        <p:blipFill rotWithShape="1">
          <a:blip r:embed="rId3" cstate="print"/>
          <a:srcRect t="6818" b="9091"/>
          <a:stretch/>
        </p:blipFill>
        <p:spPr bwMode="auto">
          <a:xfrm>
            <a:off x="545537" y="3391050"/>
            <a:ext cx="3801968" cy="2664296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4860032" y="3861048"/>
            <a:ext cx="3744416" cy="1512168"/>
            <a:chOff x="4860032" y="3861048"/>
            <a:chExt cx="3744416" cy="1512168"/>
          </a:xfrm>
        </p:grpSpPr>
        <p:sp>
          <p:nvSpPr>
            <p:cNvPr id="2" name="Rounded Rectangle 1"/>
            <p:cNvSpPr/>
            <p:nvPr/>
          </p:nvSpPr>
          <p:spPr>
            <a:xfrm>
              <a:off x="4860032" y="3861048"/>
              <a:ext cx="3744416" cy="151216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76056" y="3933056"/>
              <a:ext cx="334888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de-DE" sz="2000" dirty="0">
                  <a:latin typeface="+mj-lt"/>
                  <a:ea typeface="MS Mincho"/>
                </a:rPr>
                <a:t>The smaller CO binding energy on </a:t>
              </a:r>
              <a:r>
                <a:rPr lang="de-DE" sz="2000" dirty="0" smtClean="0">
                  <a:latin typeface="+mj-lt"/>
                  <a:ea typeface="MS Mincho"/>
                </a:rPr>
                <a:t>(Nb,Mo)Pt</a:t>
              </a:r>
              <a:r>
                <a:rPr lang="de-DE" sz="2000" baseline="-25000" dirty="0" smtClean="0">
                  <a:latin typeface="+mj-lt"/>
                  <a:ea typeface="MS Mincho"/>
                </a:rPr>
                <a:t>18</a:t>
              </a:r>
              <a:r>
                <a:rPr lang="de-DE" sz="2000" baseline="30000" dirty="0">
                  <a:latin typeface="+mj-lt"/>
                  <a:ea typeface="MS Mincho"/>
                </a:rPr>
                <a:t>+</a:t>
              </a:r>
              <a:r>
                <a:rPr lang="de-DE" sz="2000" dirty="0">
                  <a:latin typeface="+mj-lt"/>
                  <a:ea typeface="MS Mincho"/>
                </a:rPr>
                <a:t> </a:t>
              </a:r>
              <a:r>
                <a:rPr lang="de-DE" sz="2000" dirty="0" smtClean="0">
                  <a:latin typeface="+mj-lt"/>
                  <a:ea typeface="MS Mincho"/>
                </a:rPr>
                <a:t>is </a:t>
              </a:r>
              <a:r>
                <a:rPr lang="de-DE" sz="2000" dirty="0">
                  <a:latin typeface="+mj-lt"/>
                  <a:ea typeface="MS Mincho"/>
                </a:rPr>
                <a:t>rationalized by the large </a:t>
              </a:r>
              <a:r>
                <a:rPr lang="de-DE" sz="2000" dirty="0" smtClean="0">
                  <a:latin typeface="+mj-lt"/>
                  <a:ea typeface="MS Mincho"/>
                </a:rPr>
                <a:t>dopant to Pt charge transfer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8" name="Titel 1"/>
          <p:cNvSpPr txBox="1">
            <a:spLocks/>
          </p:cNvSpPr>
          <p:nvPr/>
        </p:nvSpPr>
        <p:spPr>
          <a:xfrm>
            <a:off x="251520" y="161376"/>
            <a:ext cx="3312368" cy="3873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Charge analysis</a:t>
            </a:r>
            <a:endParaRPr lang="en-US" sz="3200" dirty="0" smtClean="0">
              <a:solidFill>
                <a:srgbClr val="52BDE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51520" y="89368"/>
            <a:ext cx="6836016" cy="4593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52BDEC"/>
                </a:solidFill>
                <a:latin typeface="Arial" pitchFamily="34" charset="0"/>
                <a:ea typeface="+mj-ea"/>
                <a:cs typeface="Arial" pitchFamily="34" charset="0"/>
              </a:rPr>
              <a:t>Conclusions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3528" y="99761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buFont typeface="Wingdings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combined mass spectrometric and </a:t>
            </a:r>
            <a:r>
              <a:rPr lang="en-US" dirty="0" smtClean="0"/>
              <a:t>DFT </a:t>
            </a:r>
            <a:r>
              <a:rPr lang="en-US" dirty="0"/>
              <a:t>study </a:t>
            </a:r>
            <a:r>
              <a:rPr lang="en-US" dirty="0" smtClean="0"/>
              <a:t>showed the influence of doping on the CO interaction with </a:t>
            </a:r>
            <a:r>
              <a:rPr lang="en-US" dirty="0"/>
              <a:t>small cationic Pt </a:t>
            </a:r>
            <a:r>
              <a:rPr lang="en-US" dirty="0" smtClean="0"/>
              <a:t>clusters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07642" y="397969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Ø"/>
            </a:pPr>
            <a:r>
              <a:rPr lang="en-US" dirty="0" smtClean="0"/>
              <a:t>Sn </a:t>
            </a:r>
            <a:r>
              <a:rPr lang="en-US" dirty="0"/>
              <a:t>and </a:t>
            </a:r>
            <a:r>
              <a:rPr lang="en-US" dirty="0" smtClean="0"/>
              <a:t>Ag </a:t>
            </a:r>
            <a:r>
              <a:rPr lang="en-US" dirty="0" smtClean="0"/>
              <a:t>occupy </a:t>
            </a:r>
            <a:r>
              <a:rPr lang="en-US" dirty="0"/>
              <a:t>low coordinated positions in </a:t>
            </a:r>
            <a:r>
              <a:rPr lang="en-US" dirty="0" smtClean="0"/>
              <a:t>the investigated </a:t>
            </a:r>
            <a:r>
              <a:rPr lang="en-US" dirty="0"/>
              <a:t>Pt clusters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200836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magnitude of the effect </a:t>
            </a:r>
            <a:r>
              <a:rPr lang="en-US" dirty="0" smtClean="0"/>
              <a:t>strongly depends </a:t>
            </a:r>
            <a:r>
              <a:rPr lang="en-US" dirty="0"/>
              <a:t>on </a:t>
            </a:r>
            <a:r>
              <a:rPr lang="en-US" dirty="0" smtClean="0"/>
              <a:t>the </a:t>
            </a:r>
            <a:r>
              <a:rPr lang="en-US" dirty="0" smtClean="0"/>
              <a:t>dopant atom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3528" y="294447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buFont typeface="Wingdings" pitchFamily="2" charset="2"/>
              <a:buChar char="Ø"/>
            </a:pPr>
            <a:r>
              <a:rPr lang="en-US" dirty="0" err="1" smtClean="0"/>
              <a:t>Nb</a:t>
            </a:r>
            <a:r>
              <a:rPr lang="en-US" dirty="0" smtClean="0"/>
              <a:t> </a:t>
            </a:r>
            <a:r>
              <a:rPr lang="en-US" dirty="0"/>
              <a:t>and Mo </a:t>
            </a:r>
            <a:r>
              <a:rPr lang="en-US" dirty="0" smtClean="0"/>
              <a:t>occupy </a:t>
            </a:r>
            <a:r>
              <a:rPr lang="en-US" dirty="0"/>
              <a:t>highly coordinated positions </a:t>
            </a:r>
            <a:r>
              <a:rPr lang="en-US" dirty="0" smtClean="0"/>
              <a:t>concomitant </a:t>
            </a:r>
            <a:r>
              <a:rPr lang="en-US" dirty="0"/>
              <a:t>with a large dopant–Pt charge </a:t>
            </a:r>
            <a:r>
              <a:rPr lang="en-US" dirty="0" smtClean="0"/>
              <a:t>transfer, affecting </a:t>
            </a:r>
            <a:r>
              <a:rPr lang="en-US" dirty="0"/>
              <a:t>the local electronic structure of all Pt </a:t>
            </a:r>
            <a:r>
              <a:rPr lang="en-US" dirty="0" smtClean="0"/>
              <a:t>atoms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473791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Current results </a:t>
            </a:r>
            <a:r>
              <a:rPr lang="en-US" dirty="0" smtClean="0"/>
              <a:t>show </a:t>
            </a:r>
            <a:r>
              <a:rPr lang="en-US" dirty="0"/>
              <a:t>the importance of local electronic effects on the CO adsorption. Similar mechanisms may also be </a:t>
            </a:r>
            <a:r>
              <a:rPr lang="en-US" dirty="0" smtClean="0"/>
              <a:t>present </a:t>
            </a:r>
            <a:r>
              <a:rPr lang="en-US" dirty="0"/>
              <a:t>in larger Pt-X alloy nanoparticles </a:t>
            </a:r>
            <a:r>
              <a:rPr lang="en-US" dirty="0" smtClean="0"/>
              <a:t>showing </a:t>
            </a:r>
            <a:r>
              <a:rPr lang="en-US" dirty="0"/>
              <a:t>enhanced CO </a:t>
            </a:r>
            <a:r>
              <a:rPr lang="en-US" dirty="0" smtClean="0"/>
              <a:t>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6721</TotalTime>
  <Words>553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MS Mincho</vt:lpstr>
      <vt:lpstr>Wingdings</vt:lpstr>
      <vt:lpstr>Corporate-KU Leuven-Liggend-Achtergrond Wit</vt:lpstr>
      <vt:lpstr>Corporate-KU Leuven-Liggend-Achtergrond Wit en Watermerk</vt:lpstr>
      <vt:lpstr>Vergelijking</vt:lpstr>
      <vt:lpstr>Controlling the CO adsorption on Pt clusters by dopant induced electronic structure modification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</vt:lpstr>
      <vt:lpstr>PowerPoint Presentation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Piero Ferrari</cp:lastModifiedBy>
  <cp:revision>443</cp:revision>
  <dcterms:created xsi:type="dcterms:W3CDTF">2012-07-10T07:57:57Z</dcterms:created>
  <dcterms:modified xsi:type="dcterms:W3CDTF">2016-05-15T13:17:53Z</dcterms:modified>
</cp:coreProperties>
</file>