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6" r:id="rId9"/>
    <p:sldId id="267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6EE77-038C-0C4D-ACD4-4EA2D2FAAE0E}" type="datetimeFigureOut">
              <a:rPr lang="en-US" smtClean="0"/>
              <a:t>17/05/16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7555C-EB46-034F-A529-89EE8F4D9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54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\hat{H}(g_0)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xrightarrow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[]{t=0} \hat{H}(g)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6AE54-4C70-4F57-8E35-D63C9CD5BEDA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4669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N(c),\;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c_k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\partial\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epsilon_k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/\partial 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6AE54-4C70-4F57-8E35-D63C9CD5BEDA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0324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6AE54-4C70-4F57-8E35-D63C9CD5BEDA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0324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/>
              <a:cs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6AE54-4C70-4F57-8E35-D63C9CD5BEDA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0537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{F}^\alpha(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r,t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= C^{(\alpha)}t^\gamma r^{-\chi}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^\dagger c_{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j+r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C^{(\alpha)}(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r,t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)\;t^\gamma r^{-\chi}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6AE54-4C70-4F57-8E35-D63C9CD5BEDA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0324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6AE54-4C70-4F57-8E35-D63C9CD5BEDA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0324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|| [O_A(t),O_B(0)] ||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||O_A||\; ||O_B||\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e^{-\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{L-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}{\xi}}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\big|\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\Psi(t)|O_A O_B|\Psi(t)\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\big|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e^{-\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{L-2ct}{\xi}}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\hat{H} = \sum_{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\in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{D}} \hat{H}_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r>
              <a:rPr lang="en-US" dirty="0" err="1" smtClean="0"/>
              <a:t>Prentje</a:t>
            </a:r>
            <a:r>
              <a:rPr lang="en-US" dirty="0" smtClean="0"/>
              <a:t> operator </a:t>
            </a:r>
            <a:r>
              <a:rPr lang="en-US" dirty="0" err="1" smtClean="0"/>
              <a:t>maken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6AE54-4C70-4F57-8E35-D63C9CD5BEDA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0547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H(h) = 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{1}{2}\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 \left(\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sigma^x_j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sigma^x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_{j+1} + h\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sigma^z_j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\right)}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\sigma^+_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\sigma^+_{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i+L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6AE54-4C70-4F57-8E35-D63C9CD5BEDA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0547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Deze</a:t>
            </a:r>
            <a:r>
              <a:rPr lang="en-US" dirty="0" smtClean="0"/>
              <a:t> slide </a:t>
            </a:r>
            <a:r>
              <a:rPr lang="en-US" dirty="0" err="1" smtClean="0"/>
              <a:t>eventueel</a:t>
            </a:r>
            <a:r>
              <a:rPr lang="en-US" dirty="0" smtClean="0"/>
              <a:t> </a:t>
            </a:r>
            <a:r>
              <a:rPr lang="en-US" dirty="0" err="1" smtClean="0"/>
              <a:t>weglaten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7555C-EB46-034F-A529-89EE8F4D9D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8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|| [O_A(t),O_B(0)] ||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||O_A||\; ||O_B||\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e^{-\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{L-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}{\xi}}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\big|\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\Psi(t)|O_A O_B|\Psi(t)\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\big|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e^{-\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{L-2ct}{\xi}}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\hat{H} = \sum_{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\in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{D}} \hat{H}_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r>
              <a:rPr lang="en-US" dirty="0" err="1" smtClean="0"/>
              <a:t>Prentje</a:t>
            </a:r>
            <a:r>
              <a:rPr lang="en-US" dirty="0" smtClean="0"/>
              <a:t> operator </a:t>
            </a:r>
            <a:r>
              <a:rPr lang="en-US" dirty="0" err="1" smtClean="0"/>
              <a:t>maken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6AE54-4C70-4F57-8E35-D63C9CD5BEDA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0547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 = 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{J}{2}\sum_{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{1}{|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-j|}\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sigma_i^x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sigma_j^x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- h\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sigma_z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eventueel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weg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6AE54-4C70-4F57-8E35-D63C9CD5BEDA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3335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 = 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{J}{2}\sum_{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{1}{|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-j|}\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sigma_i^x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sigma_j^x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- h\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sigma_z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6AE54-4C70-4F57-8E35-D63C9CD5BEDA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1826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H_\text{LRK} =-J \sum_{j=1}^{L}{ \left(c^\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dagger_j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c_{j+1} + c^\dagger_{j+1}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\right)} - \mu \sum_{j=1}^L {\left( c^\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dagger_j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{1}{2}\right)}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\\+\Delta \sum_{j=1}^L{ \sum_{l=1}^{j-1}{ \left(\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c_l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c^\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dagger_l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c^\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dagger_j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}{|l-j|^\alpha} \right)} 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\mu = +\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infty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rightarrow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\mu = \pm 1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 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\left[-(\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{k}+\mu ) c^\dagger_{k} c_{k} + f^{(\alpha)}(k) \left( c_{k} c_{-k} + \text{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h.c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\right) \right]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6AE54-4C70-4F57-8E35-D63C9CD5BEDA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4113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Formule</a:t>
            </a:r>
            <a:r>
              <a:rPr lang="en-US" dirty="0" smtClean="0"/>
              <a:t> </a:t>
            </a:r>
            <a:r>
              <a:rPr lang="en-US" dirty="0" err="1" smtClean="0"/>
              <a:t>weg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7555C-EB46-034F-A529-89EE8F4D9D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3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7846640" cy="1470025"/>
          </a:xfr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nl-BE" sz="4500" b="1" dirty="0" smtClean="0">
                <a:solidFill>
                  <a:srgbClr val="003D6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7544" y="3168551"/>
            <a:ext cx="7848872" cy="1752600"/>
          </a:xfrm>
        </p:spPr>
        <p:txBody>
          <a:bodyPr>
            <a:normAutofit/>
          </a:bodyPr>
          <a:lstStyle>
            <a:lvl1pPr marL="0" indent="0" algn="l">
              <a:buNone/>
              <a:defRPr lang="nl-BE" sz="2500" dirty="0" smtClean="0">
                <a:solidFill>
                  <a:srgbClr val="7E002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60185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0BD216BF-6F8A-4358-928E-16A0D354A848}" type="datetime1">
              <a:rPr lang="nl-BE">
                <a:solidFill>
                  <a:prstClr val="black"/>
                </a:solidFill>
                <a:latin typeface="Calibri"/>
              </a:rPr>
              <a:pPr defTabSz="914400"/>
              <a:t>17/05/16</a:t>
            </a:fld>
            <a:endParaRPr lang="nl-B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F1D9-2ED9-4EA0-9D1E-B7CBBCFA2776}" type="slidenum">
              <a:rPr lang="nl-BE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nl-BE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479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C26B26FB-0313-41ED-B3A4-48F1722C065B}" type="datetime1">
              <a:rPr lang="nl-BE">
                <a:solidFill>
                  <a:prstClr val="black"/>
                </a:solidFill>
                <a:latin typeface="Calibri"/>
              </a:rPr>
              <a:pPr defTabSz="914400"/>
              <a:t>17/05/16</a:t>
            </a:fld>
            <a:endParaRPr lang="nl-B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F1D9-2ED9-4EA0-9D1E-B7CBBCFA2776}" type="slidenum">
              <a:rPr lang="nl-BE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nl-BE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756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C267C8-756B-4A39-B41A-14F301855993}" type="datetime1">
              <a:rPr lang="nl-BE">
                <a:solidFill>
                  <a:prstClr val="black"/>
                </a:solidFill>
                <a:latin typeface="Calibri"/>
              </a:rPr>
              <a:pPr defTabSz="914400"/>
              <a:t>17/05/16</a:t>
            </a:fld>
            <a:endParaRPr lang="nl-B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F1D9-2ED9-4EA0-9D1E-B7CBBCFA2776}" type="slidenum">
              <a:rPr lang="nl-BE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nl-BE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685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C895E7C-3146-4F67-BAF7-35DEF4478990}" type="datetime1">
              <a:rPr lang="nl-BE">
                <a:solidFill>
                  <a:prstClr val="black"/>
                </a:solidFill>
                <a:latin typeface="Calibri"/>
              </a:rPr>
              <a:pPr defTabSz="914400"/>
              <a:t>17/05/16</a:t>
            </a:fld>
            <a:endParaRPr lang="nl-B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F1D9-2ED9-4EA0-9D1E-B7CBBCFA2776}" type="slidenum">
              <a:rPr lang="nl-BE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nl-BE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984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7DCAF68A-2562-48DA-B418-DD858869F166}" type="datetime1">
              <a:rPr lang="nl-BE">
                <a:solidFill>
                  <a:prstClr val="black"/>
                </a:solidFill>
                <a:latin typeface="Calibri"/>
              </a:rPr>
              <a:pPr defTabSz="914400"/>
              <a:t>17/05/16</a:t>
            </a:fld>
            <a:endParaRPr lang="nl-B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F1D9-2ED9-4EA0-9D1E-B7CBBCFA2776}" type="slidenum">
              <a:rPr lang="nl-BE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nl-BE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974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C1498351-F309-4A21-AD1C-F9AA3F1C5D68}" type="datetime1">
              <a:rPr lang="nl-BE">
                <a:solidFill>
                  <a:prstClr val="black"/>
                </a:solidFill>
                <a:latin typeface="Calibri"/>
              </a:rPr>
              <a:pPr defTabSz="914400"/>
              <a:t>17/05/16</a:t>
            </a:fld>
            <a:endParaRPr lang="nl-B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F1D9-2ED9-4EA0-9D1E-B7CBBCFA2776}" type="slidenum">
              <a:rPr lang="nl-BE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nl-BE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1188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96E6B60-A0E8-413F-A3CE-B0624D2B1C9D}" type="datetime1">
              <a:rPr lang="nl-BE">
                <a:solidFill>
                  <a:prstClr val="black"/>
                </a:solidFill>
                <a:latin typeface="Calibri"/>
              </a:rPr>
              <a:pPr defTabSz="914400"/>
              <a:t>17/05/16</a:t>
            </a:fld>
            <a:endParaRPr lang="nl-B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F1D9-2ED9-4EA0-9D1E-B7CBBCFA2776}" type="slidenum">
              <a:rPr lang="nl-BE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nl-BE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128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046ACDE2-1E30-4923-A5F7-5C9CC9BF588B}" type="datetime1">
              <a:rPr lang="nl-BE">
                <a:solidFill>
                  <a:prstClr val="black"/>
                </a:solidFill>
                <a:latin typeface="Calibri"/>
              </a:rPr>
              <a:pPr defTabSz="914400"/>
              <a:t>17/05/16</a:t>
            </a:fld>
            <a:endParaRPr lang="nl-B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F1D9-2ED9-4EA0-9D1E-B7CBBCFA2776}" type="slidenum">
              <a:rPr lang="nl-BE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nl-BE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6976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09C9B3E-F2F2-4B3C-9E2C-B25FA2197C1C}" type="datetime1">
              <a:rPr lang="nl-BE">
                <a:solidFill>
                  <a:prstClr val="black"/>
                </a:solidFill>
                <a:latin typeface="Calibri"/>
              </a:rPr>
              <a:pPr defTabSz="914400"/>
              <a:t>17/05/16</a:t>
            </a:fld>
            <a:endParaRPr lang="nl-B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F1D9-2ED9-4EA0-9D1E-B7CBBCFA2776}" type="slidenum">
              <a:rPr lang="nl-BE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nl-BE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427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CC56E1C-062F-4A2A-B2E8-5B208B923A65}" type="datetime1">
              <a:rPr lang="nl-BE">
                <a:solidFill>
                  <a:prstClr val="black"/>
                </a:solidFill>
                <a:latin typeface="Calibri"/>
              </a:rPr>
              <a:pPr defTabSz="914400"/>
              <a:t>17/05/16</a:t>
            </a:fld>
            <a:endParaRPr lang="nl-B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F1D9-2ED9-4EA0-9D1E-B7CBBCFA2776}" type="slidenum">
              <a:rPr lang="nl-BE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nl-BE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786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9" descr="gol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7543" y="6286500"/>
            <a:ext cx="8676457" cy="571500"/>
          </a:xfrm>
          <a:prstGeom prst="rect">
            <a:avLst/>
          </a:prstGeom>
          <a:noFill/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16216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pPr defTabSz="914400"/>
            <a:fld id="{D0C5F1D9-2ED9-4EA0-9D1E-B7CBBCFA2776}" type="slidenum">
              <a:rPr lang="nl-BE" smtClean="0">
                <a:solidFill>
                  <a:prstClr val="white"/>
                </a:solidFill>
                <a:latin typeface="Calibri"/>
              </a:rPr>
              <a:pPr defTabSz="914400"/>
              <a:t>‹#›</a:t>
            </a:fld>
            <a:endParaRPr lang="nl-BE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60" descr="logo_u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7544" y="6237312"/>
            <a:ext cx="2851150" cy="3302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7544" y="548680"/>
            <a:ext cx="762427" cy="6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244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r" defTabSz="914400" rtl="0" eaLnBrk="1" fontAlgn="base" latinLnBrk="0" hangingPunct="1">
        <a:spcBef>
          <a:spcPct val="0"/>
        </a:spcBef>
        <a:spcAft>
          <a:spcPct val="0"/>
        </a:spcAft>
        <a:buNone/>
        <a:defRPr lang="nl-BE" sz="3500" b="1" kern="1200" dirty="0" smtClean="0">
          <a:solidFill>
            <a:srgbClr val="003D62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fontAlgn="base" latinLnBrk="0" hangingPunct="1">
        <a:spcBef>
          <a:spcPct val="20000"/>
        </a:spcBef>
        <a:spcAft>
          <a:spcPct val="0"/>
        </a:spcAft>
        <a:buFont typeface="Arial" pitchFamily="34" charset="0"/>
        <a:buChar char="•"/>
        <a:defRPr lang="nl-NL" sz="2500" kern="1200" dirty="0" smtClean="0">
          <a:solidFill>
            <a:srgbClr val="003D62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fontAlgn="base" latinLnBrk="0" hangingPunct="1">
        <a:spcBef>
          <a:spcPct val="20000"/>
        </a:spcBef>
        <a:spcAft>
          <a:spcPct val="0"/>
        </a:spcAft>
        <a:buFont typeface="Arial" pitchFamily="34" charset="0"/>
        <a:buChar char="–"/>
        <a:defRPr lang="nl-NL" sz="2200" kern="1200" dirty="0" smtClean="0">
          <a:solidFill>
            <a:srgbClr val="003D62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fontAlgn="base" latinLnBrk="0" hangingPunct="1">
        <a:spcBef>
          <a:spcPct val="20000"/>
        </a:spcBef>
        <a:spcAft>
          <a:spcPct val="0"/>
        </a:spcAft>
        <a:buFont typeface="Arial" pitchFamily="34" charset="0"/>
        <a:buChar char="•"/>
        <a:defRPr lang="nl-NL" sz="1800" kern="1200" dirty="0" smtClean="0">
          <a:solidFill>
            <a:srgbClr val="003D62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fontAlgn="base" latinLnBrk="0" hangingPunct="1">
        <a:spcBef>
          <a:spcPct val="20000"/>
        </a:spcBef>
        <a:spcAft>
          <a:spcPct val="0"/>
        </a:spcAft>
        <a:buFont typeface="Arial" pitchFamily="34" charset="0"/>
        <a:buChar char="–"/>
        <a:defRPr lang="nl-NL" sz="1600" kern="1200" dirty="0" smtClean="0">
          <a:solidFill>
            <a:srgbClr val="003D62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fontAlgn="base" latinLnBrk="0" hangingPunct="1">
        <a:spcBef>
          <a:spcPct val="20000"/>
        </a:spcBef>
        <a:spcAft>
          <a:spcPct val="0"/>
        </a:spcAft>
        <a:buFont typeface="Arial" pitchFamily="34" charset="0"/>
        <a:buChar char="»"/>
        <a:defRPr lang="nl-BE" sz="1600" kern="1200" dirty="0" smtClean="0">
          <a:solidFill>
            <a:srgbClr val="003D62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6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34.emf"/><Relationship Id="rId5" Type="http://schemas.openxmlformats.org/officeDocument/2006/relationships/image" Target="../media/image32.emf"/><Relationship Id="rId6" Type="http://schemas.openxmlformats.org/officeDocument/2006/relationships/image" Target="../media/image35.emf"/><Relationship Id="rId7" Type="http://schemas.openxmlformats.org/officeDocument/2006/relationships/image" Target="../media/image36.emf"/><Relationship Id="rId8" Type="http://schemas.openxmlformats.org/officeDocument/2006/relationships/image" Target="../media/image37.emf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34.emf"/><Relationship Id="rId5" Type="http://schemas.openxmlformats.org/officeDocument/2006/relationships/image" Target="../media/image32.emf"/><Relationship Id="rId6" Type="http://schemas.openxmlformats.org/officeDocument/2006/relationships/image" Target="../media/image35.emf"/><Relationship Id="rId7" Type="http://schemas.openxmlformats.org/officeDocument/2006/relationships/image" Target="../media/image36.emf"/><Relationship Id="rId8" Type="http://schemas.openxmlformats.org/officeDocument/2006/relationships/image" Target="../media/image38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39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2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7" Type="http://schemas.openxmlformats.org/officeDocument/2006/relationships/image" Target="../media/image40.emf"/><Relationship Id="rId8" Type="http://schemas.openxmlformats.org/officeDocument/2006/relationships/image" Target="../media/image41.emf"/><Relationship Id="rId9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43.emf"/><Relationship Id="rId7" Type="http://schemas.openxmlformats.org/officeDocument/2006/relationships/image" Target="../media/image44.emf"/><Relationship Id="rId8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gi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9.emf"/><Relationship Id="rId5" Type="http://schemas.openxmlformats.org/officeDocument/2006/relationships/image" Target="../media/image10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0.jpeg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15.emf"/><Relationship Id="rId9" Type="http://schemas.openxmlformats.org/officeDocument/2006/relationships/image" Target="../media/image16.emf"/><Relationship Id="rId10" Type="http://schemas.openxmlformats.org/officeDocument/2006/relationships/image" Target="../media/image17.emf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0.jpeg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8.emf"/><Relationship Id="rId8" Type="http://schemas.openxmlformats.org/officeDocument/2006/relationships/image" Target="../media/image19.emf"/><Relationship Id="rId9" Type="http://schemas.openxmlformats.org/officeDocument/2006/relationships/image" Target="../media/image20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0.jpeg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15.emf"/><Relationship Id="rId9" Type="http://schemas.openxmlformats.org/officeDocument/2006/relationships/image" Target="../media/image16.emf"/><Relationship Id="rId10" Type="http://schemas.openxmlformats.org/officeDocument/2006/relationships/image" Target="../media/image17.emf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3.emf"/><Relationship Id="rId5" Type="http://schemas.openxmlformats.org/officeDocument/2006/relationships/image" Target="../media/image24.jpg"/><Relationship Id="rId6" Type="http://schemas.openxmlformats.org/officeDocument/2006/relationships/image" Target="../media/image25.jp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8280920" cy="2160240"/>
          </a:xfrm>
        </p:spPr>
        <p:txBody>
          <a:bodyPr/>
          <a:lstStyle/>
          <a:p>
            <a:r>
              <a:rPr lang="nl-BE" sz="4000" dirty="0"/>
              <a:t>Information propagation </a:t>
            </a:r>
            <a:r>
              <a:rPr lang="nl-BE" sz="4000" dirty="0" smtClean="0"/>
              <a:t>in long-range interacting quantum systems</a:t>
            </a:r>
            <a:r>
              <a:rPr lang="nl-BE" sz="4000" dirty="0"/>
              <a:t/>
            </a:r>
            <a:br>
              <a:rPr lang="nl-BE" sz="4000" dirty="0"/>
            </a:br>
            <a:endParaRPr lang="nl-BE" sz="4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5616" y="3645024"/>
            <a:ext cx="7200800" cy="648072"/>
          </a:xfrm>
        </p:spPr>
        <p:txBody>
          <a:bodyPr>
            <a:normAutofit/>
          </a:bodyPr>
          <a:lstStyle/>
          <a:p>
            <a:r>
              <a:rPr lang="nl-BE" sz="2000" u="sng" dirty="0" smtClean="0"/>
              <a:t>Mathias Van Regemortel</a:t>
            </a:r>
            <a:r>
              <a:rPr lang="nl-BE" sz="2000" dirty="0" smtClean="0"/>
              <a:t>, Dries Sels, Michiel Wouters</a:t>
            </a:r>
            <a:endParaRPr lang="nl-BE" sz="2000" dirty="0"/>
          </a:p>
        </p:txBody>
      </p:sp>
      <p:sp>
        <p:nvSpPr>
          <p:cNvPr id="4" name="Rectangle 3"/>
          <p:cNvSpPr/>
          <p:nvPr/>
        </p:nvSpPr>
        <p:spPr>
          <a:xfrm>
            <a:off x="960297" y="5551372"/>
            <a:ext cx="5678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Reference article</a:t>
            </a:r>
            <a:r>
              <a:rPr lang="en-US" sz="1400" dirty="0" smtClean="0"/>
              <a:t>: Mathias </a:t>
            </a:r>
            <a:r>
              <a:rPr lang="en-US" sz="1400" dirty="0"/>
              <a:t>Van Regemortel, Dries </a:t>
            </a:r>
            <a:r>
              <a:rPr lang="en-US" sz="1400" dirty="0" err="1"/>
              <a:t>Sels</a:t>
            </a:r>
            <a:r>
              <a:rPr lang="en-US" sz="1400" dirty="0"/>
              <a:t>, and </a:t>
            </a:r>
            <a:r>
              <a:rPr lang="en-US" sz="1400" dirty="0" err="1"/>
              <a:t>Michiel</a:t>
            </a:r>
            <a:r>
              <a:rPr lang="en-US" sz="1400" dirty="0"/>
              <a:t> </a:t>
            </a:r>
            <a:r>
              <a:rPr lang="en-US" sz="1400" dirty="0" err="1"/>
              <a:t>Wouters</a:t>
            </a:r>
            <a:endParaRPr lang="en-US" sz="1400" dirty="0"/>
          </a:p>
          <a:p>
            <a:r>
              <a:rPr lang="en-US" sz="1400" dirty="0"/>
              <a:t>Phys. Rev. A 93, 032311 </a:t>
            </a:r>
            <a:r>
              <a:rPr lang="en-US" sz="1400" dirty="0" smtClean="0"/>
              <a:t>(2016)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3638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87"/>
    </mc:Choice>
    <mc:Fallback>
      <p:transition xmlns:p14="http://schemas.microsoft.com/office/powerpoint/2010/main" spd="slow" advTm="1368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light cone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F1D9-2ED9-4EA0-9D1E-B7CBBCFA2776}" type="slidenum">
              <a:rPr lang="nl-BE" smtClean="0"/>
              <a:t>10</a:t>
            </a:fld>
            <a:endParaRPr lang="nl-B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631" y="2634225"/>
            <a:ext cx="7685152" cy="23670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87824" y="5684320"/>
            <a:ext cx="3364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Michael Foss-</a:t>
            </a:r>
            <a:r>
              <a:rPr lang="en-US" sz="1200" dirty="0" err="1" smtClean="0"/>
              <a:t>Feig</a:t>
            </a:r>
            <a:r>
              <a:rPr lang="en-US" sz="1200" dirty="0" smtClean="0"/>
              <a:t> et al., Phys</a:t>
            </a:r>
            <a:r>
              <a:rPr lang="en-US" sz="1200" dirty="0"/>
              <a:t>. Rev. </a:t>
            </a:r>
            <a:r>
              <a:rPr lang="en-US" sz="1200" dirty="0" err="1"/>
              <a:t>Lett</a:t>
            </a:r>
            <a:r>
              <a:rPr lang="en-US" sz="1200" dirty="0"/>
              <a:t>. </a:t>
            </a:r>
            <a:r>
              <a:rPr lang="en-US" sz="1200" dirty="0" smtClean="0"/>
              <a:t>114 (2015)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3124546" y="2645505"/>
            <a:ext cx="2520280" cy="2555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34514" y="2634225"/>
            <a:ext cx="2520280" cy="2555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1675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929"/>
    </mc:Choice>
    <mc:Fallback>
      <p:transition xmlns:p14="http://schemas.microsoft.com/office/powerpoint/2010/main" spd="slow" advTm="5692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38138"/>
          </a:xfrm>
        </p:spPr>
        <p:txBody>
          <a:bodyPr/>
          <a:lstStyle/>
          <a:p>
            <a:r>
              <a:rPr lang="en-US" sz="3200" dirty="0" smtClean="0"/>
              <a:t>The Long-Range </a:t>
            </a:r>
            <a:r>
              <a:rPr lang="en-US" sz="3200" dirty="0" err="1" smtClean="0"/>
              <a:t>Kitaev</a:t>
            </a:r>
            <a:r>
              <a:rPr lang="en-US" sz="3200" dirty="0" smtClean="0"/>
              <a:t> Model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97944"/>
            <a:ext cx="8507288" cy="2001540"/>
          </a:xfrm>
        </p:spPr>
        <p:txBody>
          <a:bodyPr>
            <a:normAutofit/>
          </a:bodyPr>
          <a:lstStyle/>
          <a:p>
            <a:r>
              <a:rPr lang="en-US" sz="2000" dirty="0"/>
              <a:t>J</a:t>
            </a:r>
            <a:r>
              <a:rPr lang="en-US" sz="2000" dirty="0" smtClean="0"/>
              <a:t>, </a:t>
            </a:r>
            <a:r>
              <a:rPr lang="en-US" sz="2000" dirty="0" err="1" smtClean="0"/>
              <a:t>Δ</a:t>
            </a:r>
            <a:r>
              <a:rPr lang="en-US" sz="2000" dirty="0" smtClean="0"/>
              <a:t> </a:t>
            </a:r>
            <a:r>
              <a:rPr lang="en-US" sz="2000" dirty="0" smtClean="0"/>
              <a:t>describes </a:t>
            </a:r>
            <a:r>
              <a:rPr lang="en-US" sz="2000" dirty="0" smtClean="0"/>
              <a:t>hopping and pairing of fermions</a:t>
            </a:r>
            <a:endParaRPr lang="en-US" sz="2000" dirty="0" smtClean="0"/>
          </a:p>
          <a:p>
            <a:r>
              <a:rPr lang="en-US" sz="2000" dirty="0" smtClean="0"/>
              <a:t>Exponent α controls range of long-range pairing </a:t>
            </a:r>
            <a:r>
              <a:rPr lang="en-US" sz="2000" dirty="0" smtClean="0"/>
              <a:t>interactions</a:t>
            </a:r>
          </a:p>
          <a:p>
            <a:r>
              <a:rPr lang="en-US" sz="2000" dirty="0" smtClean="0"/>
              <a:t>Quenches </a:t>
            </a:r>
            <a:r>
              <a:rPr lang="en-US" sz="2000" dirty="0" smtClean="0"/>
              <a:t>from</a:t>
            </a:r>
          </a:p>
          <a:p>
            <a:r>
              <a:rPr lang="en-US" sz="2000" dirty="0" smtClean="0"/>
              <a:t>Exactly solvable model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F1D9-2ED9-4EA0-9D1E-B7CBBCFA2776}" type="slidenum">
              <a:rPr lang="nl-BE" smtClean="0"/>
              <a:t>11</a:t>
            </a:fld>
            <a:endParaRPr lang="nl-B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1268760"/>
            <a:ext cx="6689948" cy="1925028"/>
          </a:xfrm>
          <a:prstGeom prst="rect">
            <a:avLst/>
          </a:prstGeom>
        </p:spPr>
      </p:pic>
      <p:pic>
        <p:nvPicPr>
          <p:cNvPr id="10" name="Picture 9" descr="LRKim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2" y="2377798"/>
            <a:ext cx="4896544" cy="1591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7120" y="4880144"/>
            <a:ext cx="2664296" cy="2854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7642" y="5715735"/>
            <a:ext cx="5678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Reference article</a:t>
            </a:r>
            <a:r>
              <a:rPr lang="en-US" sz="1400" dirty="0" smtClean="0"/>
              <a:t>: Mathias </a:t>
            </a:r>
            <a:r>
              <a:rPr lang="en-US" sz="1400" dirty="0"/>
              <a:t>Van Regemortel, Dries </a:t>
            </a:r>
            <a:r>
              <a:rPr lang="en-US" sz="1400" dirty="0" err="1"/>
              <a:t>Sels</a:t>
            </a:r>
            <a:r>
              <a:rPr lang="en-US" sz="1400" dirty="0"/>
              <a:t>, and </a:t>
            </a:r>
            <a:r>
              <a:rPr lang="en-US" sz="1400" dirty="0" err="1"/>
              <a:t>Michiel</a:t>
            </a:r>
            <a:r>
              <a:rPr lang="en-US" sz="1400" dirty="0"/>
              <a:t> </a:t>
            </a:r>
            <a:r>
              <a:rPr lang="en-US" sz="1400" dirty="0" err="1"/>
              <a:t>Wouters</a:t>
            </a:r>
            <a:endParaRPr lang="en-US" sz="1400" dirty="0"/>
          </a:p>
          <a:p>
            <a:r>
              <a:rPr lang="en-US" sz="1400" dirty="0"/>
              <a:t>Phys. Rev. A 93, 032311 </a:t>
            </a:r>
            <a:r>
              <a:rPr lang="en-US" sz="1400" dirty="0" smtClean="0"/>
              <a:t>(2016)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5030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913"/>
    </mc:Choice>
    <mc:Fallback>
      <p:transition xmlns:p14="http://schemas.microsoft.com/office/powerpoint/2010/main" spd="slow" advTm="5891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F1D9-2ED9-4EA0-9D1E-B7CBBCFA2776}" type="slidenum">
              <a:rPr lang="nl-BE" smtClean="0"/>
              <a:t>12</a:t>
            </a:fld>
            <a:endParaRPr lang="nl-BE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2451712"/>
            <a:ext cx="886667" cy="34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7236" y="2555080"/>
            <a:ext cx="1190668" cy="342000"/>
          </a:xfrm>
          <a:prstGeom prst="rect">
            <a:avLst/>
          </a:prstGeom>
        </p:spPr>
      </p:pic>
      <p:pic>
        <p:nvPicPr>
          <p:cNvPr id="9" name="Content Placeholder 4" descr="spectra_velocities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2" r="-8229" b="63529"/>
          <a:stretch/>
        </p:blipFill>
        <p:spPr>
          <a:xfrm>
            <a:off x="611560" y="2850040"/>
            <a:ext cx="7730493" cy="30963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8662" y="1060224"/>
            <a:ext cx="5034204" cy="10252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1578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873"/>
    </mc:Choice>
    <mc:Fallback>
      <p:transition xmlns:p14="http://schemas.microsoft.com/office/powerpoint/2010/main" spd="slow" advTm="5287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Quasiparticle</a:t>
            </a:r>
            <a:r>
              <a:rPr lang="en-US" dirty="0" smtClean="0"/>
              <a:t> velocities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F1D9-2ED9-4EA0-9D1E-B7CBBCFA2776}" type="slidenum">
              <a:rPr lang="nl-BE" smtClean="0"/>
              <a:t>13</a:t>
            </a:fld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412776"/>
            <a:ext cx="4248472" cy="4392488"/>
          </a:xfrm>
        </p:spPr>
        <p:txBody>
          <a:bodyPr>
            <a:normAutofit/>
          </a:bodyPr>
          <a:lstStyle/>
          <a:p>
            <a:r>
              <a:rPr lang="en-US" dirty="0" smtClean="0"/>
              <a:t>From the spectrum we can compute the </a:t>
            </a:r>
            <a:r>
              <a:rPr lang="en-US" dirty="0" err="1" smtClean="0"/>
              <a:t>quasiparticle</a:t>
            </a:r>
            <a:r>
              <a:rPr lang="en-US" dirty="0" smtClean="0"/>
              <a:t> velocity distribution:</a:t>
            </a:r>
          </a:p>
          <a:p>
            <a:endParaRPr lang="en-US" dirty="0" smtClean="0"/>
          </a:p>
          <a:p>
            <a:r>
              <a:rPr lang="en-US" dirty="0" smtClean="0"/>
              <a:t>Divergent group velocities</a:t>
            </a:r>
          </a:p>
          <a:p>
            <a:r>
              <a:rPr lang="en-US" dirty="0" smtClean="0"/>
              <a:t>Yet, most weight inside well-defined </a:t>
            </a:r>
            <a:r>
              <a:rPr lang="en-US" dirty="0" smtClean="0"/>
              <a:t>peaks</a:t>
            </a: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314700"/>
            <a:ext cx="596900" cy="2286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-180528" y="1340768"/>
            <a:ext cx="4819433" cy="4713387"/>
            <a:chOff x="-180528" y="1340768"/>
            <a:chExt cx="4819433" cy="4713387"/>
          </a:xfrm>
        </p:grpSpPr>
        <p:pic>
          <p:nvPicPr>
            <p:cNvPr id="6" name="Content Placeholder 4" descr="spectra_velocities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326" r="-15326"/>
            <a:stretch>
              <a:fillRect/>
            </a:stretch>
          </p:blipFill>
          <p:spPr>
            <a:xfrm>
              <a:off x="-180528" y="1340768"/>
              <a:ext cx="4819433" cy="471338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43808" y="4149080"/>
              <a:ext cx="800100" cy="2286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43808" y="5360640"/>
              <a:ext cx="596900" cy="228600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251520" y="3068960"/>
            <a:ext cx="4176464" cy="3024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4088" y="3006206"/>
            <a:ext cx="2664296" cy="3432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5973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641"/>
    </mc:Choice>
    <mc:Fallback>
      <p:transition xmlns:p14="http://schemas.microsoft.com/office/powerpoint/2010/main" spd="slow" advTm="4764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344883"/>
            <a:ext cx="2133600" cy="365125"/>
          </a:xfrm>
        </p:spPr>
        <p:txBody>
          <a:bodyPr/>
          <a:lstStyle/>
          <a:p>
            <a:fld id="{D0C5F1D9-2ED9-4EA0-9D1E-B7CBBCFA2776}" type="slidenum">
              <a:rPr lang="nl-BE" smtClean="0"/>
              <a:t>14</a:t>
            </a:fld>
            <a:endParaRPr lang="nl-BE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2969740"/>
            <a:ext cx="596900" cy="2286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-180528" y="1340768"/>
            <a:ext cx="4819433" cy="4713387"/>
            <a:chOff x="-180528" y="1340768"/>
            <a:chExt cx="4819433" cy="4713387"/>
          </a:xfrm>
        </p:grpSpPr>
        <p:pic>
          <p:nvPicPr>
            <p:cNvPr id="6" name="Content Placeholder 4" descr="spectra_velocities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326" r="-15326"/>
            <a:stretch>
              <a:fillRect/>
            </a:stretch>
          </p:blipFill>
          <p:spPr>
            <a:xfrm>
              <a:off x="-180528" y="1340768"/>
              <a:ext cx="4819433" cy="471338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43808" y="4149080"/>
              <a:ext cx="800100" cy="2286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43808" y="5360640"/>
              <a:ext cx="596900" cy="228600"/>
            </a:xfrm>
            <a:prstGeom prst="rect">
              <a:avLst/>
            </a:prstGeom>
          </p:spPr>
        </p:pic>
      </p:grpSp>
      <p:pic>
        <p:nvPicPr>
          <p:cNvPr id="9" name="Content Placeholder 6" descr="MutualInfjoint.pdf"/>
          <p:cNvPicPr>
            <a:picLocks noGrp="1" noChangeAspect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" r="-123"/>
          <a:stretch/>
        </p:blipFill>
        <p:spPr>
          <a:xfrm>
            <a:off x="4270617" y="1355848"/>
            <a:ext cx="4765879" cy="4251545"/>
          </a:xfrm>
        </p:spPr>
      </p:pic>
      <p:sp>
        <p:nvSpPr>
          <p:cNvPr id="15" name="Rectangle 14"/>
          <p:cNvSpPr/>
          <p:nvPr/>
        </p:nvSpPr>
        <p:spPr>
          <a:xfrm>
            <a:off x="6732240" y="3804120"/>
            <a:ext cx="2520280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39952" y="3804120"/>
            <a:ext cx="2520280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11960" y="2147936"/>
            <a:ext cx="2520280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732240" y="2147936"/>
            <a:ext cx="2520280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48002" y="5928511"/>
            <a:ext cx="5305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Verdana"/>
                <a:cs typeface="Verdana"/>
              </a:rPr>
              <a:t>Causality well preserved for LR interactions!</a:t>
            </a:r>
            <a:endParaRPr lang="en-US" dirty="0">
              <a:solidFill>
                <a:schemeClr val="accent2"/>
              </a:solidFill>
              <a:latin typeface="Verdana"/>
              <a:cs typeface="Verdan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8125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19"/>
    </mc:Choice>
    <mc:Fallback>
      <p:transition xmlns:p14="http://schemas.microsoft.com/office/powerpoint/2010/main" spd="slow" advTm="331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systems with LR interactions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F1D9-2ED9-4EA0-9D1E-B7CBBCFA2776}" type="slidenum">
              <a:rPr lang="nl-BE" smtClean="0"/>
              <a:t>15</a:t>
            </a:fld>
            <a:endParaRPr lang="nl-B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215" y="2980835"/>
            <a:ext cx="6908281" cy="26804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39752" y="213285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L. </a:t>
            </a:r>
            <a:r>
              <a:rPr lang="en-US" dirty="0" err="1" smtClean="0"/>
              <a:t>Cevolani</a:t>
            </a:r>
            <a:r>
              <a:rPr lang="en-US" dirty="0" smtClean="0"/>
              <a:t> et al., Phys</a:t>
            </a:r>
            <a:r>
              <a:rPr lang="en-US" dirty="0"/>
              <a:t>. Rev. A 92, </a:t>
            </a:r>
            <a:r>
              <a:rPr lang="en-US" dirty="0" smtClean="0"/>
              <a:t>041603 (2015)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0903" y="3140968"/>
            <a:ext cx="818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Verdana"/>
                <a:cs typeface="Verdana"/>
              </a:rPr>
              <a:t>Ising</a:t>
            </a: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779" y="4365104"/>
            <a:ext cx="201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Verdana"/>
                <a:cs typeface="Verdana"/>
              </a:rPr>
              <a:t>Bose-Hubbard</a:t>
            </a:r>
            <a:endParaRPr lang="en-US" sz="2000" dirty="0">
              <a:latin typeface="Verdana"/>
              <a:cs typeface="Verdan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620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544"/>
    </mc:Choice>
    <mc:Fallback>
      <p:transition xmlns:p14="http://schemas.microsoft.com/office/powerpoint/2010/main" spd="slow" advTm="2954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600200"/>
            <a:ext cx="8291448" cy="4525963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Lieb</a:t>
            </a:r>
            <a:r>
              <a:rPr lang="en-US" sz="2000" dirty="0" smtClean="0"/>
              <a:t>-Robinson bounds provide very powerful limits </a:t>
            </a:r>
            <a:r>
              <a:rPr lang="en-US" sz="2000" dirty="0" smtClean="0"/>
              <a:t>on information </a:t>
            </a:r>
            <a:r>
              <a:rPr lang="en-US" sz="2000" dirty="0" smtClean="0"/>
              <a:t>propagation in short-range interacting quantum systems</a:t>
            </a:r>
          </a:p>
          <a:p>
            <a:r>
              <a:rPr lang="en-US" sz="2000" dirty="0" smtClean="0"/>
              <a:t>The </a:t>
            </a:r>
            <a:r>
              <a:rPr lang="en-US" sz="2000" dirty="0" err="1" smtClean="0"/>
              <a:t>Lieb</a:t>
            </a:r>
            <a:r>
              <a:rPr lang="en-US" sz="2000" dirty="0" smtClean="0"/>
              <a:t>-Robinson bound for long-range interacting quantum systems is too loose in many cases</a:t>
            </a:r>
          </a:p>
          <a:p>
            <a:r>
              <a:rPr lang="en-US" sz="2000" dirty="0" smtClean="0"/>
              <a:t>In the LRK model by far most of the information propagates inside a well-defined light cone</a:t>
            </a:r>
          </a:p>
          <a:p>
            <a:r>
              <a:rPr lang="en-US" sz="2000" dirty="0" smtClean="0"/>
              <a:t>The </a:t>
            </a:r>
            <a:r>
              <a:rPr lang="en-US" sz="2000" dirty="0" err="1" smtClean="0"/>
              <a:t>quasiparticle</a:t>
            </a:r>
            <a:r>
              <a:rPr lang="en-US" sz="2000" dirty="0" smtClean="0"/>
              <a:t> spectrum allows for a consistent explanation</a:t>
            </a:r>
            <a:endParaRPr lang="en-US" sz="2000" dirty="0" smtClean="0"/>
          </a:p>
          <a:p>
            <a:r>
              <a:rPr lang="en-US" sz="2000" dirty="0" smtClean="0"/>
              <a:t>The physics of long-range interacting quantum systems </a:t>
            </a:r>
            <a:r>
              <a:rPr lang="en-US" sz="2000" dirty="0" smtClean="0"/>
              <a:t>seems to be </a:t>
            </a:r>
            <a:r>
              <a:rPr lang="en-US" sz="2000" dirty="0" smtClean="0"/>
              <a:t>very much model-dependent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F1D9-2ED9-4EA0-9D1E-B7CBBCFA2776}" type="slidenum">
              <a:rPr lang="nl-BE" smtClean="0"/>
              <a:t>16</a:t>
            </a:fld>
            <a:endParaRPr lang="nl-BE"/>
          </a:p>
        </p:txBody>
      </p:sp>
      <p:sp>
        <p:nvSpPr>
          <p:cNvPr id="5" name="Rectangle 4"/>
          <p:cNvSpPr/>
          <p:nvPr/>
        </p:nvSpPr>
        <p:spPr>
          <a:xfrm>
            <a:off x="507642" y="5454125"/>
            <a:ext cx="5678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Reference article</a:t>
            </a:r>
            <a:r>
              <a:rPr lang="en-US" sz="1400" dirty="0" smtClean="0"/>
              <a:t>: Mathias </a:t>
            </a:r>
            <a:r>
              <a:rPr lang="en-US" sz="1400" dirty="0"/>
              <a:t>Van Regemortel, Dries </a:t>
            </a:r>
            <a:r>
              <a:rPr lang="en-US" sz="1400" dirty="0" err="1"/>
              <a:t>Sels</a:t>
            </a:r>
            <a:r>
              <a:rPr lang="en-US" sz="1400" dirty="0"/>
              <a:t>, and </a:t>
            </a:r>
            <a:r>
              <a:rPr lang="en-US" sz="1400" dirty="0" err="1"/>
              <a:t>Michiel</a:t>
            </a:r>
            <a:r>
              <a:rPr lang="en-US" sz="1400" dirty="0"/>
              <a:t> </a:t>
            </a:r>
            <a:r>
              <a:rPr lang="en-US" sz="1400" dirty="0" err="1"/>
              <a:t>Wouters</a:t>
            </a:r>
            <a:endParaRPr lang="en-US" sz="1400" dirty="0"/>
          </a:p>
          <a:p>
            <a:r>
              <a:rPr lang="en-US" sz="1400" dirty="0"/>
              <a:t>Phys. Rev. A 93, 032311 </a:t>
            </a:r>
            <a:r>
              <a:rPr lang="en-US" sz="1400" dirty="0" smtClean="0"/>
              <a:t>(2016)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5485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771"/>
    </mc:Choice>
    <mc:Fallback>
      <p:transition xmlns:p14="http://schemas.microsoft.com/office/powerpoint/2010/main" spd="slow" advTm="5077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10513168" cy="1470025"/>
          </a:xfrm>
        </p:spPr>
        <p:txBody>
          <a:bodyPr/>
          <a:lstStyle/>
          <a:p>
            <a:r>
              <a:rPr lang="en-US" sz="3600" dirty="0" smtClean="0"/>
              <a:t>Thank you for your attention!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76988"/>
            <a:ext cx="2133600" cy="365125"/>
          </a:xfrm>
        </p:spPr>
        <p:txBody>
          <a:bodyPr/>
          <a:lstStyle/>
          <a:p>
            <a:fld id="{D0C5F1D9-2ED9-4EA0-9D1E-B7CBBCFA2776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1483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2"/>
    </mc:Choice>
    <mc:Fallback>
      <p:transition xmlns:p14="http://schemas.microsoft.com/office/powerpoint/2010/main" spd="slow" advTm="500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function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860032" y="1456184"/>
            <a:ext cx="3826768" cy="499715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α&gt;1: Locality preserved</a:t>
            </a:r>
          </a:p>
          <a:p>
            <a:r>
              <a:rPr lang="en-US" sz="2000" dirty="0" smtClean="0"/>
              <a:t>α&lt;1: Power-law decay at large distances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Light cone: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F1D9-2ED9-4EA0-9D1E-B7CBBCFA2776}" type="slidenum">
              <a:rPr lang="nl-BE" smtClean="0"/>
              <a:t>18</a:t>
            </a:fld>
            <a:endParaRPr lang="nl-BE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314700"/>
            <a:ext cx="596900" cy="2286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-180528" y="1340768"/>
            <a:ext cx="4819433" cy="4713387"/>
            <a:chOff x="-180528" y="1340768"/>
            <a:chExt cx="4819433" cy="4713387"/>
          </a:xfrm>
        </p:grpSpPr>
        <p:pic>
          <p:nvPicPr>
            <p:cNvPr id="6" name="Content Placeholder 4" descr="spectra_velocities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326" r="-15326"/>
            <a:stretch>
              <a:fillRect/>
            </a:stretch>
          </p:blipFill>
          <p:spPr>
            <a:xfrm>
              <a:off x="-180528" y="1340768"/>
              <a:ext cx="4819433" cy="471338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43808" y="4149080"/>
              <a:ext cx="800100" cy="2286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43808" y="5360640"/>
              <a:ext cx="596900" cy="228600"/>
            </a:xfrm>
            <a:prstGeom prst="rect">
              <a:avLst/>
            </a:prstGeom>
          </p:spPr>
        </p:pic>
      </p:grpSp>
      <p:pic>
        <p:nvPicPr>
          <p:cNvPr id="8" name="Picture 7" descr="corr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021" y="3068960"/>
            <a:ext cx="3153419" cy="27055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8264" y="5851996"/>
            <a:ext cx="927100" cy="2413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4128" y="2564904"/>
            <a:ext cx="29845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95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Relaxation after quench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-180528" y="1340768"/>
            <a:ext cx="4819433" cy="4713387"/>
            <a:chOff x="-180528" y="1340768"/>
            <a:chExt cx="4819433" cy="4713387"/>
          </a:xfrm>
        </p:grpSpPr>
        <p:pic>
          <p:nvPicPr>
            <p:cNvPr id="6" name="Content Placeholder 4" descr="spectra_velocities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326" r="-15326"/>
            <a:stretch>
              <a:fillRect/>
            </a:stretch>
          </p:blipFill>
          <p:spPr>
            <a:xfrm>
              <a:off x="-180528" y="1340768"/>
              <a:ext cx="4819433" cy="471338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43808" y="4149080"/>
              <a:ext cx="800100" cy="2286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43808" y="5360640"/>
              <a:ext cx="596900" cy="228600"/>
            </a:xfrm>
            <a:prstGeom prst="rect">
              <a:avLst/>
            </a:prstGeom>
          </p:spPr>
        </p:pic>
      </p:grpSp>
      <p:pic>
        <p:nvPicPr>
          <p:cNvPr id="5" name="Picture 4" descr="St_tsat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11238"/>
            <a:ext cx="3960440" cy="30739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4048" y="5036983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  <a:latin typeface="Verdana"/>
                <a:cs typeface="Verdana"/>
              </a:rPr>
              <a:t>Long-range interactions allow for slowing down, rather than speeding up dynamics!</a:t>
            </a:r>
            <a:endParaRPr lang="en-US" dirty="0">
              <a:solidFill>
                <a:srgbClr val="C0504D"/>
              </a:solidFill>
              <a:latin typeface="Verdana"/>
              <a:cs typeface="Verdan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0192" y="3068960"/>
            <a:ext cx="1943100" cy="30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8103" y="1421949"/>
            <a:ext cx="2304257" cy="2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99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Quenches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347864" y="1772816"/>
            <a:ext cx="5436096" cy="396044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We kick the system out of equilibrium</a:t>
            </a:r>
          </a:p>
          <a:p>
            <a:r>
              <a:rPr lang="en-US" sz="2400" dirty="0"/>
              <a:t>U</a:t>
            </a:r>
            <a:r>
              <a:rPr lang="en-US" sz="2400" dirty="0" smtClean="0"/>
              <a:t>nitary </a:t>
            </a:r>
            <a:r>
              <a:rPr lang="en-US" sz="2400" dirty="0" smtClean="0"/>
              <a:t>dynamics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In general the system is </a:t>
            </a:r>
            <a:r>
              <a:rPr lang="en-US" sz="2400" b="1" dirty="0" smtClean="0"/>
              <a:t>not</a:t>
            </a:r>
            <a:r>
              <a:rPr lang="en-US" sz="2400" dirty="0" smtClean="0"/>
              <a:t> in an </a:t>
            </a:r>
            <a:r>
              <a:rPr lang="en-US" sz="2400" dirty="0" err="1"/>
              <a:t>eigenstate</a:t>
            </a:r>
            <a:r>
              <a:rPr lang="en-US" sz="2400" dirty="0"/>
              <a:t> of </a:t>
            </a:r>
            <a:r>
              <a:rPr lang="en-US" sz="2400" dirty="0" smtClean="0"/>
              <a:t>H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F1D9-2ED9-4EA0-9D1E-B7CBBCFA2776}" type="slidenum">
              <a:rPr lang="nl-BE" smtClean="0"/>
              <a:t>2</a:t>
            </a:fld>
            <a:endParaRPr lang="nl-BE"/>
          </a:p>
        </p:txBody>
      </p:sp>
      <p:pic>
        <p:nvPicPr>
          <p:cNvPr id="5" name="Picture 4" descr="Q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82316"/>
            <a:ext cx="2438772" cy="2438772"/>
          </a:xfrm>
          <a:prstGeom prst="rect">
            <a:avLst/>
          </a:prstGeom>
        </p:spPr>
      </p:pic>
      <p:pic>
        <p:nvPicPr>
          <p:cNvPr id="6" name="Picture 5" descr="boo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5533688" y="1628800"/>
            <a:ext cx="1080120" cy="14728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4653136"/>
            <a:ext cx="1561475" cy="7068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130069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Isolated quantum system: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983" y="3592907"/>
            <a:ext cx="3663581" cy="48386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009227" y="2179506"/>
            <a:ext cx="1379832" cy="1379832"/>
          </a:xfrm>
          <a:prstGeom prst="ellipse">
            <a:avLst/>
          </a:prstGeom>
          <a:effectLst>
            <a:glow rad="850900">
              <a:schemeClr val="bg1">
                <a:alpha val="36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254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960" y="2641600"/>
            <a:ext cx="482600" cy="520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9847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660"/>
    </mc:Choice>
    <mc:Fallback>
      <p:transition xmlns:p14="http://schemas.microsoft.com/office/powerpoint/2010/main" spd="slow" advTm="4766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0.02268 C -0.02986 0.04768 -0.05052 0.07268 -0.07257 0.08634 C -0.09462 0.1 -0.11598 0.1074 -0.14202 0.10486 C -0.16806 0.10231 -0.20382 0.08541 -0.22934 0.07037 C -0.25486 0.05532 -0.28386 0.02407 -0.2948 0.01481 " pathEditMode="relative" rAng="0" ptsTypes="aaaaa">
                                      <p:cBhvr>
                                        <p:cTn id="3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88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48 0.01481 C -0.28455 0.01481 -0.27952 0.01435 -0.26702 0.01481 C -0.25452 0.01528 -0.22969 0.01713 -0.2198 0.01759 " pathEditMode="relative" rAng="0" ptsTypes="aaa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11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C -0.01163 0.00139 -0.04114 -0.00092 -0.04045 -0.00463 C -0.03941 -0.0081 -0.0085 -0.02153 0.00556 -0.02222 C 0.0198 -0.02268 0.0507 -0.0118 0.04445 -0.00879 C 0.03855 -0.00602 -0.02916 -0.00555 -0.03055 -0.00463 C -0.03194 -0.00347 0.0323 -0.00463 0.03681 -0.00301 C 0.04115 -0.00162 0.0073 0.00394 -0.00364 0.00417 C -0.01441 0.00486 -0.03402 0.00139 -0.02829 -0.00162 C -0.02291 -0.00463 0.02483 -0.01481 0.02969 -0.01342 C 0.03438 -0.0118 0.01164 -0.00139 -4.16667E-6 -2.59259E-6 Z " pathEditMode="relative" rAng="0" ptsTypes="aaaaaaaaaa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90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  <p:bldP spid="8" grpId="0" animBg="1"/>
      <p:bldP spid="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F1D9-2ED9-4EA0-9D1E-B7CBBCFA2776}" type="slidenum">
              <a:rPr lang="nl-BE" smtClean="0">
                <a:solidFill>
                  <a:prstClr val="white"/>
                </a:solidFill>
                <a:latin typeface="Calibri"/>
              </a:rPr>
              <a:pPr/>
              <a:t>20</a:t>
            </a:fld>
            <a:endParaRPr lang="nl-BE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 descr="computatio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7" t="14404" r="18147" b="34152"/>
          <a:stretch/>
        </p:blipFill>
        <p:spPr>
          <a:xfrm>
            <a:off x="2232137" y="752635"/>
            <a:ext cx="5152026" cy="539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85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Quenches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79358"/>
            <a:ext cx="8229600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Central questions</a:t>
            </a:r>
            <a:r>
              <a:rPr lang="en-US" sz="2400" dirty="0"/>
              <a:t>:</a:t>
            </a:r>
          </a:p>
          <a:p>
            <a:r>
              <a:rPr lang="en-US" sz="2400" dirty="0"/>
              <a:t>How fast can information be exchanged between distant points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How </a:t>
            </a:r>
            <a:r>
              <a:rPr lang="en-US" sz="2400" dirty="0"/>
              <a:t>does the system relax again after the quench?</a:t>
            </a:r>
          </a:p>
          <a:p>
            <a:r>
              <a:rPr lang="en-US" sz="2400" dirty="0"/>
              <a:t>What is the equilibrium </a:t>
            </a:r>
            <a:r>
              <a:rPr lang="en-US" sz="2400" dirty="0" smtClean="0"/>
              <a:t>ensemble after relaxation?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F1D9-2ED9-4EA0-9D1E-B7CBBCFA2776}" type="slidenum">
              <a:rPr lang="nl-BE" smtClean="0"/>
              <a:t>3</a:t>
            </a:fld>
            <a:endParaRPr lang="nl-BE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268760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nl-NL" sz="2500" kern="1200" dirty="0" smtClean="0">
                <a:solidFill>
                  <a:srgbClr val="003D6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lang="nl-NL" sz="2200" kern="1200" dirty="0" smtClean="0">
                <a:solidFill>
                  <a:srgbClr val="003D6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nl-NL" sz="1800" kern="1200" dirty="0" smtClean="0">
                <a:solidFill>
                  <a:srgbClr val="003D6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lang="nl-NL" sz="1600" kern="1200" dirty="0" smtClean="0">
                <a:solidFill>
                  <a:srgbClr val="003D6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nl-BE" sz="1600" kern="1200" dirty="0" smtClean="0">
                <a:solidFill>
                  <a:srgbClr val="003D6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The protocol: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1844824"/>
            <a:ext cx="2743200" cy="495300"/>
          </a:xfrm>
          <a:prstGeom prst="rect">
            <a:avLst/>
          </a:prstGeom>
        </p:spPr>
      </p:pic>
      <p:pic>
        <p:nvPicPr>
          <p:cNvPr id="9" name="Picture 8" descr="subsy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28" y="5552808"/>
            <a:ext cx="6048672" cy="4752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8952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978"/>
    </mc:Choice>
    <mc:Fallback>
      <p:transition xmlns:p14="http://schemas.microsoft.com/office/powerpoint/2010/main" spd="slow" advTm="5997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Lieb</a:t>
            </a:r>
            <a:r>
              <a:rPr lang="en-US" dirty="0" smtClean="0"/>
              <a:t>-Robinson Bound</a:t>
            </a:r>
            <a:endParaRPr lang="en-US" dirty="0"/>
          </a:p>
        </p:txBody>
      </p:sp>
      <p:pic>
        <p:nvPicPr>
          <p:cNvPr id="5" name="Content Placeholder 4" descr="Screen Shot 2016-05-09 at 17.11.17.p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9" t="30279" r="30058" b="24098"/>
          <a:stretch/>
        </p:blipFill>
        <p:spPr>
          <a:xfrm>
            <a:off x="1691680" y="1412776"/>
            <a:ext cx="6192688" cy="444983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F1D9-2ED9-4EA0-9D1E-B7CBBCFA2776}" type="slidenum">
              <a:rPr lang="nl-BE" smtClean="0"/>
              <a:t>4</a:t>
            </a:fld>
            <a:endParaRPr lang="nl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7189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01"/>
    </mc:Choice>
    <mc:Fallback>
      <p:transition xmlns:p14="http://schemas.microsoft.com/office/powerpoint/2010/main" spd="slow" advTm="1090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F1D9-2ED9-4EA0-9D1E-B7CBBCFA2776}" type="slidenum">
              <a:rPr lang="nl-BE" smtClean="0"/>
              <a:t>5</a:t>
            </a:fld>
            <a:endParaRPr lang="nl-BE"/>
          </a:p>
        </p:txBody>
      </p:sp>
      <p:grpSp>
        <p:nvGrpSpPr>
          <p:cNvPr id="15" name="Group 14"/>
          <p:cNvGrpSpPr/>
          <p:nvPr/>
        </p:nvGrpSpPr>
        <p:grpSpPr>
          <a:xfrm>
            <a:off x="1619672" y="548680"/>
            <a:ext cx="6048672" cy="863848"/>
            <a:chOff x="1331640" y="1628800"/>
            <a:chExt cx="6048672" cy="863848"/>
          </a:xfrm>
        </p:grpSpPr>
        <p:pic>
          <p:nvPicPr>
            <p:cNvPr id="10" name="Picture 9" descr="subsys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1628800"/>
              <a:ext cx="6048672" cy="47525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9792" y="2060848"/>
              <a:ext cx="495300" cy="4318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24128" y="2060848"/>
              <a:ext cx="508000" cy="43180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4499992" y="188640"/>
            <a:ext cx="5040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Verdana"/>
                <a:cs typeface="Verdana"/>
              </a:rPr>
              <a:t>L</a:t>
            </a:r>
            <a:endParaRPr lang="en-US" sz="2500" dirty="0">
              <a:latin typeface="Verdana"/>
              <a:cs typeface="Verdan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49332" y="1573837"/>
            <a:ext cx="2282875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Short-range interactions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>
            <a:off x="3691624" y="1781721"/>
            <a:ext cx="648072" cy="10801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541282" y="3068960"/>
            <a:ext cx="2725226" cy="3799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Bound on </a:t>
            </a:r>
            <a:r>
              <a:rPr lang="en-US" dirty="0" err="1" smtClean="0"/>
              <a:t>commutator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500630" y="4437112"/>
            <a:ext cx="3057570" cy="3799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Bound on correlation </a:t>
            </a:r>
            <a:r>
              <a:rPr lang="en-US" dirty="0" smtClean="0"/>
              <a:t>function: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860032" y="3162454"/>
            <a:ext cx="1861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Lieb</a:t>
            </a:r>
            <a:r>
              <a:rPr lang="en-US" sz="1600" dirty="0" smtClean="0"/>
              <a:t> Robinson ‘72)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4799102" y="4509120"/>
            <a:ext cx="3301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(PRL </a:t>
            </a:r>
            <a:r>
              <a:rPr lang="fr-FR" sz="1600" dirty="0" smtClean="0"/>
              <a:t>’</a:t>
            </a:r>
            <a:r>
              <a:rPr lang="en-US" sz="1600" dirty="0" smtClean="0"/>
              <a:t>97 </a:t>
            </a:r>
            <a:r>
              <a:rPr lang="en-US" sz="1600" dirty="0" err="1" smtClean="0"/>
              <a:t>Bravyi</a:t>
            </a:r>
            <a:r>
              <a:rPr lang="en-US" sz="1600" dirty="0" smtClean="0"/>
              <a:t>, Hastings, </a:t>
            </a:r>
            <a:r>
              <a:rPr lang="en-US" sz="1600" dirty="0" err="1" smtClean="0"/>
              <a:t>Verstraete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5940152" y="3356992"/>
            <a:ext cx="2483768" cy="648072"/>
            <a:chOff x="5940152" y="3356992"/>
            <a:chExt cx="2483768" cy="648072"/>
          </a:xfrm>
        </p:grpSpPr>
        <p:sp>
          <p:nvSpPr>
            <p:cNvPr id="28" name="Oval 27"/>
            <p:cNvSpPr/>
            <p:nvPr/>
          </p:nvSpPr>
          <p:spPr>
            <a:xfrm>
              <a:off x="5940152" y="3645024"/>
              <a:ext cx="792088" cy="3600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32240" y="3356992"/>
              <a:ext cx="1691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504D"/>
                  </a:solidFill>
                </a:rPr>
                <a:t>c</a:t>
              </a:r>
              <a:r>
                <a:rPr lang="en-US" dirty="0" smtClean="0">
                  <a:solidFill>
                    <a:srgbClr val="C0504D"/>
                  </a:solidFill>
                </a:rPr>
                <a:t>haracteristic velocity c</a:t>
              </a:r>
              <a:endParaRPr lang="en-US" dirty="0">
                <a:solidFill>
                  <a:srgbClr val="C0504D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475656" y="5589240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504D"/>
                </a:solidFill>
              </a:rPr>
              <a:t>Emergent light cone, effective locality</a:t>
            </a:r>
            <a:endParaRPr lang="en-US" sz="2400" b="1" dirty="0">
              <a:solidFill>
                <a:srgbClr val="C0504D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076056" y="5013176"/>
            <a:ext cx="2483768" cy="441340"/>
            <a:chOff x="5940152" y="3645024"/>
            <a:chExt cx="2483768" cy="441340"/>
          </a:xfrm>
        </p:grpSpPr>
        <p:sp>
          <p:nvSpPr>
            <p:cNvPr id="36" name="Oval 35"/>
            <p:cNvSpPr/>
            <p:nvPr/>
          </p:nvSpPr>
          <p:spPr>
            <a:xfrm>
              <a:off x="5940152" y="3645024"/>
              <a:ext cx="792088" cy="3600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32240" y="3717032"/>
              <a:ext cx="1691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504D"/>
                  </a:solidFill>
                </a:rPr>
                <a:t>Extra factor 2!</a:t>
              </a:r>
              <a:endParaRPr lang="en-US" dirty="0">
                <a:solidFill>
                  <a:srgbClr val="C0504D"/>
                </a:solidFill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3688" y="3717032"/>
            <a:ext cx="4826000" cy="3556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1720" y="5085184"/>
            <a:ext cx="3708400" cy="381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255663" y="1385273"/>
            <a:ext cx="3066287" cy="2035595"/>
            <a:chOff x="5255663" y="1385273"/>
            <a:chExt cx="3066287" cy="2035595"/>
          </a:xfrm>
        </p:grpSpPr>
        <p:grpSp>
          <p:nvGrpSpPr>
            <p:cNvPr id="7" name="Group 6"/>
            <p:cNvGrpSpPr/>
            <p:nvPr/>
          </p:nvGrpSpPr>
          <p:grpSpPr>
            <a:xfrm>
              <a:off x="5255663" y="1385273"/>
              <a:ext cx="3066287" cy="2035595"/>
              <a:chOff x="4907516" y="1245959"/>
              <a:chExt cx="3366241" cy="2270729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16200000">
                <a:off x="4123277" y="2030198"/>
                <a:ext cx="1821479" cy="253002"/>
              </a:xfrm>
              <a:prstGeom prst="rect">
                <a:avLst/>
              </a:prstGeom>
            </p:spPr>
          </p:pic>
          <p:pic>
            <p:nvPicPr>
              <p:cNvPr id="3" name="Picture 2" descr="corr_schem.pdf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0518" y="1349416"/>
                <a:ext cx="2889696" cy="2167272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003180" y="2717275"/>
                <a:ext cx="2705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</a:t>
                </a:r>
                <a:endParaRPr lang="en-US" sz="2000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051687" y="2809914"/>
                <a:ext cx="468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L/c</a:t>
                </a:r>
                <a:endParaRPr lang="en-US" dirty="0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5500114" y="2793122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20460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4967"/>
    </mc:Choice>
    <mc:Fallback>
      <p:transition xmlns:p14="http://schemas.microsoft.com/office/powerpoint/2010/main" spd="slow" advTm="12496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  <p:bldP spid="26" grpId="0"/>
      <p:bldP spid="27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F1D9-2ED9-4EA0-9D1E-B7CBBCFA2776}" type="slidenum">
              <a:rPr lang="nl-BE" smtClean="0"/>
              <a:t>6</a:t>
            </a:fld>
            <a:endParaRPr lang="nl-BE"/>
          </a:p>
        </p:txBody>
      </p:sp>
      <p:grpSp>
        <p:nvGrpSpPr>
          <p:cNvPr id="15" name="Group 14"/>
          <p:cNvGrpSpPr/>
          <p:nvPr/>
        </p:nvGrpSpPr>
        <p:grpSpPr>
          <a:xfrm>
            <a:off x="1619672" y="692696"/>
            <a:ext cx="6048672" cy="863848"/>
            <a:chOff x="1331640" y="1628800"/>
            <a:chExt cx="6048672" cy="863848"/>
          </a:xfrm>
        </p:grpSpPr>
        <p:pic>
          <p:nvPicPr>
            <p:cNvPr id="10" name="Picture 9" descr="subsys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1628800"/>
              <a:ext cx="6048672" cy="47525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9792" y="2060848"/>
              <a:ext cx="495300" cy="4318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24128" y="2060848"/>
              <a:ext cx="508000" cy="43180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4427984" y="1124744"/>
            <a:ext cx="5040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L</a:t>
            </a:r>
            <a:endParaRPr lang="en-US" sz="25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954012" y="1741456"/>
            <a:ext cx="4493833" cy="1296144"/>
            <a:chOff x="611560" y="1772816"/>
            <a:chExt cx="4493833" cy="12961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5616" y="2276872"/>
              <a:ext cx="3989777" cy="79208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11560" y="1772816"/>
              <a:ext cx="38707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1F497D"/>
                  </a:solidFill>
                  <a:latin typeface="Verdana"/>
                  <a:cs typeface="Verdana"/>
                </a:rPr>
                <a:t>Transverse </a:t>
              </a:r>
              <a:r>
                <a:rPr lang="en-US" sz="2400" dirty="0" err="1" smtClean="0">
                  <a:solidFill>
                    <a:srgbClr val="1F497D"/>
                  </a:solidFill>
                  <a:latin typeface="Verdana"/>
                  <a:cs typeface="Verdana"/>
                </a:rPr>
                <a:t>Ising</a:t>
              </a:r>
              <a:r>
                <a:rPr lang="en-US" sz="2400" dirty="0" smtClean="0">
                  <a:solidFill>
                    <a:srgbClr val="1F497D"/>
                  </a:solidFill>
                  <a:latin typeface="Verdana"/>
                  <a:cs typeface="Verdana"/>
                </a:rPr>
                <a:t> Model:</a:t>
              </a:r>
              <a:endParaRPr lang="en-US" sz="2400" dirty="0">
                <a:solidFill>
                  <a:srgbClr val="1F497D"/>
                </a:solidFill>
                <a:latin typeface="Verdana"/>
                <a:cs typeface="Verdana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67544" y="3295730"/>
            <a:ext cx="34453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1F497D"/>
                </a:solidFill>
                <a:latin typeface="Verdana"/>
                <a:cs typeface="Verdana"/>
              </a:rPr>
              <a:t>Quasiparticle</a:t>
            </a:r>
            <a:r>
              <a:rPr lang="en-US" sz="2400" dirty="0" smtClean="0">
                <a:solidFill>
                  <a:srgbClr val="1F497D"/>
                </a:solidFill>
                <a:latin typeface="Verdana"/>
                <a:cs typeface="Verdana"/>
              </a:rPr>
              <a:t> view </a:t>
            </a:r>
          </a:p>
          <a:p>
            <a:r>
              <a:rPr lang="en-US" sz="2400" dirty="0">
                <a:solidFill>
                  <a:srgbClr val="1F497D"/>
                </a:solidFill>
                <a:latin typeface="Verdana"/>
                <a:cs typeface="Verdana"/>
              </a:rPr>
              <a:t>	</a:t>
            </a:r>
            <a:r>
              <a:rPr lang="en-US" sz="1600" dirty="0" smtClean="0">
                <a:solidFill>
                  <a:srgbClr val="1F497D"/>
                </a:solidFill>
                <a:latin typeface="Verdana"/>
                <a:cs typeface="Verdana"/>
              </a:rPr>
              <a:t>(</a:t>
            </a:r>
            <a:r>
              <a:rPr lang="en-US" sz="1600" dirty="0">
                <a:solidFill>
                  <a:srgbClr val="1F497D"/>
                </a:solidFill>
                <a:latin typeface="Verdana"/>
                <a:cs typeface="Verdana"/>
              </a:rPr>
              <a:t>C</a:t>
            </a:r>
            <a:r>
              <a:rPr lang="en-US" sz="1600" dirty="0" smtClean="0">
                <a:solidFill>
                  <a:srgbClr val="1F497D"/>
                </a:solidFill>
                <a:latin typeface="Verdana"/>
                <a:cs typeface="Verdana"/>
              </a:rPr>
              <a:t>alabrese, </a:t>
            </a:r>
            <a:r>
              <a:rPr lang="en-US" sz="1600" dirty="0" err="1">
                <a:solidFill>
                  <a:srgbClr val="1F497D"/>
                </a:solidFill>
                <a:latin typeface="Verdana"/>
                <a:cs typeface="Verdana"/>
              </a:rPr>
              <a:t>C</a:t>
            </a:r>
            <a:r>
              <a:rPr lang="en-US" sz="1600" dirty="0" err="1" smtClean="0">
                <a:solidFill>
                  <a:srgbClr val="1F497D"/>
                </a:solidFill>
                <a:latin typeface="Verdana"/>
                <a:cs typeface="Verdana"/>
              </a:rPr>
              <a:t>ardy</a:t>
            </a:r>
            <a:r>
              <a:rPr lang="en-US" sz="1600" dirty="0" smtClean="0">
                <a:solidFill>
                  <a:srgbClr val="1F497D"/>
                </a:solidFill>
                <a:latin typeface="Verdana"/>
                <a:cs typeface="Verdana"/>
              </a:rPr>
              <a:t> ‘05) </a:t>
            </a:r>
            <a:endParaRPr lang="en-US" sz="2400" dirty="0">
              <a:solidFill>
                <a:srgbClr val="1F497D"/>
              </a:solidFill>
              <a:latin typeface="Verdana"/>
              <a:cs typeface="Verdana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505307" y="692696"/>
            <a:ext cx="272706" cy="432048"/>
          </a:xfrm>
          <a:custGeom>
            <a:avLst/>
            <a:gdLst>
              <a:gd name="connsiteX0" fmla="*/ 0 w 471714"/>
              <a:gd name="connsiteY0" fmla="*/ 326624 h 608475"/>
              <a:gd name="connsiteX1" fmla="*/ 108857 w 471714"/>
              <a:gd name="connsiteY1" fmla="*/ 598767 h 608475"/>
              <a:gd name="connsiteX2" fmla="*/ 163285 w 471714"/>
              <a:gd name="connsiteY2" fmla="*/ 18196 h 608475"/>
              <a:gd name="connsiteX3" fmla="*/ 235857 w 471714"/>
              <a:gd name="connsiteY3" fmla="*/ 598767 h 608475"/>
              <a:gd name="connsiteX4" fmla="*/ 344714 w 471714"/>
              <a:gd name="connsiteY4" fmla="*/ 53 h 608475"/>
              <a:gd name="connsiteX5" fmla="*/ 399143 w 471714"/>
              <a:gd name="connsiteY5" fmla="*/ 562481 h 608475"/>
              <a:gd name="connsiteX6" fmla="*/ 471714 w 471714"/>
              <a:gd name="connsiteY6" fmla="*/ 344767 h 60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714" h="608475">
                <a:moveTo>
                  <a:pt x="0" y="326624"/>
                </a:moveTo>
                <a:cubicBezTo>
                  <a:pt x="40821" y="488398"/>
                  <a:pt x="81643" y="650172"/>
                  <a:pt x="108857" y="598767"/>
                </a:cubicBezTo>
                <a:cubicBezTo>
                  <a:pt x="136071" y="547362"/>
                  <a:pt x="142118" y="18196"/>
                  <a:pt x="163285" y="18196"/>
                </a:cubicBezTo>
                <a:cubicBezTo>
                  <a:pt x="184452" y="18196"/>
                  <a:pt x="205619" y="601791"/>
                  <a:pt x="235857" y="598767"/>
                </a:cubicBezTo>
                <a:cubicBezTo>
                  <a:pt x="266095" y="595743"/>
                  <a:pt x="317500" y="6101"/>
                  <a:pt x="344714" y="53"/>
                </a:cubicBezTo>
                <a:cubicBezTo>
                  <a:pt x="371928" y="-5995"/>
                  <a:pt x="377976" y="505029"/>
                  <a:pt x="399143" y="562481"/>
                </a:cubicBezTo>
                <a:cubicBezTo>
                  <a:pt x="420310" y="619933"/>
                  <a:pt x="429381" y="417338"/>
                  <a:pt x="471714" y="34476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505307" y="692696"/>
            <a:ext cx="272706" cy="432048"/>
          </a:xfrm>
          <a:custGeom>
            <a:avLst/>
            <a:gdLst>
              <a:gd name="connsiteX0" fmla="*/ 0 w 471714"/>
              <a:gd name="connsiteY0" fmla="*/ 326624 h 608475"/>
              <a:gd name="connsiteX1" fmla="*/ 108857 w 471714"/>
              <a:gd name="connsiteY1" fmla="*/ 598767 h 608475"/>
              <a:gd name="connsiteX2" fmla="*/ 163285 w 471714"/>
              <a:gd name="connsiteY2" fmla="*/ 18196 h 608475"/>
              <a:gd name="connsiteX3" fmla="*/ 235857 w 471714"/>
              <a:gd name="connsiteY3" fmla="*/ 598767 h 608475"/>
              <a:gd name="connsiteX4" fmla="*/ 344714 w 471714"/>
              <a:gd name="connsiteY4" fmla="*/ 53 h 608475"/>
              <a:gd name="connsiteX5" fmla="*/ 399143 w 471714"/>
              <a:gd name="connsiteY5" fmla="*/ 562481 h 608475"/>
              <a:gd name="connsiteX6" fmla="*/ 471714 w 471714"/>
              <a:gd name="connsiteY6" fmla="*/ 344767 h 60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714" h="608475">
                <a:moveTo>
                  <a:pt x="0" y="326624"/>
                </a:moveTo>
                <a:cubicBezTo>
                  <a:pt x="40821" y="488398"/>
                  <a:pt x="81643" y="650172"/>
                  <a:pt x="108857" y="598767"/>
                </a:cubicBezTo>
                <a:cubicBezTo>
                  <a:pt x="136071" y="547362"/>
                  <a:pt x="142118" y="18196"/>
                  <a:pt x="163285" y="18196"/>
                </a:cubicBezTo>
                <a:cubicBezTo>
                  <a:pt x="184452" y="18196"/>
                  <a:pt x="205619" y="601791"/>
                  <a:pt x="235857" y="598767"/>
                </a:cubicBezTo>
                <a:cubicBezTo>
                  <a:pt x="266095" y="595743"/>
                  <a:pt x="317500" y="6101"/>
                  <a:pt x="344714" y="53"/>
                </a:cubicBezTo>
                <a:cubicBezTo>
                  <a:pt x="371928" y="-5995"/>
                  <a:pt x="377976" y="505029"/>
                  <a:pt x="399143" y="562481"/>
                </a:cubicBezTo>
                <a:cubicBezTo>
                  <a:pt x="420310" y="619933"/>
                  <a:pt x="429381" y="417338"/>
                  <a:pt x="471714" y="34476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939956" y="4360881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Verdana"/>
                <a:cs typeface="Verdana"/>
              </a:rPr>
              <a:t>After quench </a:t>
            </a:r>
            <a:r>
              <a:rPr lang="en-US" dirty="0" err="1">
                <a:solidFill>
                  <a:srgbClr val="1F497D"/>
                </a:solidFill>
                <a:latin typeface="Verdana"/>
                <a:cs typeface="Verdana"/>
              </a:rPr>
              <a:t>q</a:t>
            </a:r>
            <a:r>
              <a:rPr lang="en-US" dirty="0" err="1" smtClean="0">
                <a:solidFill>
                  <a:srgbClr val="1F497D"/>
                </a:solidFill>
                <a:latin typeface="Verdana"/>
                <a:cs typeface="Verdana"/>
              </a:rPr>
              <a:t>uasiparticles</a:t>
            </a:r>
            <a:r>
              <a:rPr lang="en-US" dirty="0" smtClean="0">
                <a:solidFill>
                  <a:srgbClr val="1F497D"/>
                </a:solidFill>
                <a:latin typeface="Verdana"/>
                <a:cs typeface="Verdana"/>
              </a:rPr>
              <a:t> start travelling at speed c through system</a:t>
            </a:r>
            <a:endParaRPr lang="en-US" dirty="0">
              <a:solidFill>
                <a:srgbClr val="1F497D"/>
              </a:solidFill>
              <a:latin typeface="Verdana"/>
              <a:cs typeface="Verdan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0" y="3162300"/>
            <a:ext cx="1524000" cy="5334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569086" y="3150182"/>
            <a:ext cx="4359008" cy="3060619"/>
            <a:chOff x="2771800" y="4371068"/>
            <a:chExt cx="2808312" cy="1938252"/>
          </a:xfrm>
        </p:grpSpPr>
        <p:pic>
          <p:nvPicPr>
            <p:cNvPr id="5" name="Picture 4" descr="corr_TI.eps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4371068"/>
              <a:ext cx="2808312" cy="193825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03848" y="4581128"/>
              <a:ext cx="822949" cy="28803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31712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570"/>
    </mc:Choice>
    <mc:Fallback>
      <p:transition xmlns:p14="http://schemas.microsoft.com/office/powerpoint/2010/main" spd="slow" advTm="9457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2.59259E-6 L 0.16632 2.59259E-6 " pathEditMode="relative" ptsTypes="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2.59259E-6 L -0.15765 2.59259E-6 " pathEditMode="relative" ptsTypes="AA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 animBg="1"/>
      <p:bldP spid="27" grpId="1" animBg="1"/>
      <p:bldP spid="28" grpId="0" animBg="1"/>
      <p:bldP spid="28" grpId="1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008409" y="1576896"/>
            <a:ext cx="4135591" cy="1952579"/>
          </a:xfrm>
        </p:spPr>
        <p:txBody>
          <a:bodyPr/>
          <a:lstStyle/>
          <a:p>
            <a:r>
              <a:rPr lang="en-US" dirty="0" smtClean="0"/>
              <a:t>One-dimensional quantum gas in optical lattice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F1D9-2ED9-4EA0-9D1E-B7CBBCFA2776}" type="slidenum">
              <a:rPr lang="nl-BE" smtClean="0"/>
              <a:t>7</a:t>
            </a:fld>
            <a:endParaRPr lang="nl-B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432" y="3529475"/>
            <a:ext cx="3312368" cy="2199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270" y="133148"/>
            <a:ext cx="3190369" cy="5669144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52769" y="5920668"/>
            <a:ext cx="7620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4338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8675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44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58938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sz="1200" dirty="0"/>
              <a:t>M </a:t>
            </a:r>
            <a:r>
              <a:rPr lang="en-GB" sz="1200" dirty="0" err="1"/>
              <a:t>Cheneau</a:t>
            </a:r>
            <a:r>
              <a:rPr lang="en-GB" sz="1200" dirty="0"/>
              <a:t> </a:t>
            </a:r>
            <a:r>
              <a:rPr lang="en-GB" sz="1200" i="1" dirty="0"/>
              <a:t>et al</a:t>
            </a:r>
            <a:r>
              <a:rPr lang="en-GB" sz="1200" dirty="0"/>
              <a:t>. </a:t>
            </a:r>
            <a:r>
              <a:rPr lang="en-GB" sz="1200" i="1" dirty="0"/>
              <a:t>Nature</a:t>
            </a:r>
            <a:r>
              <a:rPr lang="en-GB" sz="1200" dirty="0"/>
              <a:t> </a:t>
            </a:r>
            <a:r>
              <a:rPr lang="en-GB" sz="1200" b="1" dirty="0"/>
              <a:t>481</a:t>
            </a:r>
            <a:r>
              <a:rPr lang="en-GB" sz="1200" dirty="0"/>
              <a:t>, 484-487 (2012) doi:10.1038/nature10748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9588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811"/>
    </mc:Choice>
    <mc:Fallback>
      <p:transition xmlns:p14="http://schemas.microsoft.com/office/powerpoint/2010/main" spd="slow" advTm="4181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F1D9-2ED9-4EA0-9D1E-B7CBBCFA2776}" type="slidenum">
              <a:rPr lang="nl-BE" smtClean="0"/>
              <a:t>8</a:t>
            </a:fld>
            <a:endParaRPr lang="nl-BE"/>
          </a:p>
        </p:txBody>
      </p:sp>
      <p:grpSp>
        <p:nvGrpSpPr>
          <p:cNvPr id="15" name="Group 14"/>
          <p:cNvGrpSpPr/>
          <p:nvPr/>
        </p:nvGrpSpPr>
        <p:grpSpPr>
          <a:xfrm>
            <a:off x="1619672" y="548680"/>
            <a:ext cx="6048672" cy="863848"/>
            <a:chOff x="1331640" y="1628800"/>
            <a:chExt cx="6048672" cy="863848"/>
          </a:xfrm>
        </p:grpSpPr>
        <p:pic>
          <p:nvPicPr>
            <p:cNvPr id="10" name="Picture 9" descr="subsys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1628800"/>
              <a:ext cx="6048672" cy="47525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9792" y="2060848"/>
              <a:ext cx="495300" cy="4318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24128" y="2060848"/>
              <a:ext cx="508000" cy="43180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4499992" y="188640"/>
            <a:ext cx="5040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Verdana"/>
                <a:cs typeface="Verdana"/>
              </a:rPr>
              <a:t>L</a:t>
            </a:r>
            <a:endParaRPr lang="en-US" sz="2500" dirty="0">
              <a:latin typeface="Verdana"/>
              <a:cs typeface="Verdan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49332" y="1573837"/>
            <a:ext cx="2282875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Short-range interactions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>
            <a:off x="3691624" y="1781721"/>
            <a:ext cx="648072" cy="10801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541282" y="3068960"/>
            <a:ext cx="2725226" cy="3799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Bound on </a:t>
            </a:r>
            <a:r>
              <a:rPr lang="en-US" dirty="0" err="1" smtClean="0"/>
              <a:t>commutator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500630" y="4437112"/>
            <a:ext cx="3057570" cy="3799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Bound on correlation </a:t>
            </a:r>
            <a:r>
              <a:rPr lang="en-US" dirty="0" smtClean="0"/>
              <a:t>function: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860032" y="3162454"/>
            <a:ext cx="1861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Lieb</a:t>
            </a:r>
            <a:r>
              <a:rPr lang="en-US" sz="1600" dirty="0" smtClean="0"/>
              <a:t> Robinson ‘72)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4799102" y="4509120"/>
            <a:ext cx="3301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(PRL </a:t>
            </a:r>
            <a:r>
              <a:rPr lang="fr-FR" sz="1600" dirty="0" smtClean="0"/>
              <a:t>’</a:t>
            </a:r>
            <a:r>
              <a:rPr lang="en-US" sz="1600" dirty="0" smtClean="0"/>
              <a:t>97 </a:t>
            </a:r>
            <a:r>
              <a:rPr lang="en-US" sz="1600" dirty="0" err="1" smtClean="0"/>
              <a:t>Bravyi</a:t>
            </a:r>
            <a:r>
              <a:rPr lang="en-US" sz="1600" dirty="0" smtClean="0"/>
              <a:t>, Hastings, </a:t>
            </a:r>
            <a:r>
              <a:rPr lang="en-US" sz="1600" dirty="0" err="1" smtClean="0"/>
              <a:t>Verstraete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5940152" y="3356992"/>
            <a:ext cx="2483768" cy="648072"/>
            <a:chOff x="5940152" y="3356992"/>
            <a:chExt cx="2483768" cy="648072"/>
          </a:xfrm>
        </p:grpSpPr>
        <p:sp>
          <p:nvSpPr>
            <p:cNvPr id="28" name="Oval 27"/>
            <p:cNvSpPr/>
            <p:nvPr/>
          </p:nvSpPr>
          <p:spPr>
            <a:xfrm>
              <a:off x="5940152" y="3645024"/>
              <a:ext cx="792088" cy="3600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32240" y="3356992"/>
              <a:ext cx="1691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504D"/>
                  </a:solidFill>
                </a:rPr>
                <a:t>c</a:t>
              </a:r>
              <a:r>
                <a:rPr lang="en-US" dirty="0" smtClean="0">
                  <a:solidFill>
                    <a:srgbClr val="C0504D"/>
                  </a:solidFill>
                </a:rPr>
                <a:t>haracteristic velocity c</a:t>
              </a:r>
              <a:endParaRPr lang="en-US" dirty="0">
                <a:solidFill>
                  <a:srgbClr val="C0504D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475656" y="5589240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504D"/>
                </a:solidFill>
              </a:rPr>
              <a:t>Emergent light cone, effective locality</a:t>
            </a:r>
            <a:endParaRPr lang="en-US" sz="2400" b="1" dirty="0">
              <a:solidFill>
                <a:srgbClr val="C0504D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076056" y="5013176"/>
            <a:ext cx="2483768" cy="441340"/>
            <a:chOff x="5940152" y="3645024"/>
            <a:chExt cx="2483768" cy="441340"/>
          </a:xfrm>
        </p:grpSpPr>
        <p:sp>
          <p:nvSpPr>
            <p:cNvPr id="36" name="Oval 35"/>
            <p:cNvSpPr/>
            <p:nvPr/>
          </p:nvSpPr>
          <p:spPr>
            <a:xfrm>
              <a:off x="5940152" y="3645024"/>
              <a:ext cx="792088" cy="3600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32240" y="3717032"/>
              <a:ext cx="1691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504D"/>
                  </a:solidFill>
                </a:rPr>
                <a:t>Extra factor 2!</a:t>
              </a:r>
              <a:endParaRPr lang="en-US" dirty="0">
                <a:solidFill>
                  <a:srgbClr val="C0504D"/>
                </a:solidFill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3688" y="3717032"/>
            <a:ext cx="4826000" cy="3556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1720" y="5085184"/>
            <a:ext cx="3708400" cy="381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255663" y="1385273"/>
            <a:ext cx="3066287" cy="2035595"/>
            <a:chOff x="4907516" y="1245959"/>
            <a:chExt cx="3366241" cy="22707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4123277" y="2030198"/>
              <a:ext cx="1821479" cy="253002"/>
            </a:xfrm>
            <a:prstGeom prst="rect">
              <a:avLst/>
            </a:prstGeom>
          </p:spPr>
        </p:pic>
        <p:pic>
          <p:nvPicPr>
            <p:cNvPr id="3" name="Picture 2" descr="corr_schem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518" y="1349416"/>
              <a:ext cx="2889696" cy="216727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003180" y="2717275"/>
              <a:ext cx="2705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</a:t>
              </a:r>
              <a:endParaRPr lang="en-US" sz="2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51687" y="2809914"/>
              <a:ext cx="46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L/c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500114" y="279312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2" name="Multiply 31"/>
          <p:cNvSpPr/>
          <p:nvPr/>
        </p:nvSpPr>
        <p:spPr>
          <a:xfrm>
            <a:off x="1174258" y="908720"/>
            <a:ext cx="2376264" cy="2376264"/>
          </a:xfrm>
          <a:prstGeom prst="mathMultiply">
            <a:avLst/>
          </a:prstGeom>
          <a:solidFill>
            <a:srgbClr val="FF6600">
              <a:alpha val="79000"/>
            </a:srgb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56091" y="188640"/>
            <a:ext cx="3060060" cy="62478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  <a:cs typeface="Verdana"/>
              </a:rPr>
              <a:t>?</a:t>
            </a:r>
            <a:endParaRPr lang="en-US" sz="40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erdana"/>
              <a:cs typeface="Verdan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6295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237"/>
    </mc:Choice>
    <mc:Fallback>
      <p:transition xmlns:p14="http://schemas.microsoft.com/office/powerpoint/2010/main" spd="slow" advTm="2223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Long-range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Hamiltonian with interactions</a:t>
            </a:r>
          </a:p>
          <a:p>
            <a:r>
              <a:rPr lang="en-US" dirty="0" smtClean="0"/>
              <a:t>Ubiquitous in nature, e.g. Coulomb interaction</a:t>
            </a:r>
          </a:p>
          <a:p>
            <a:r>
              <a:rPr lang="en-US" dirty="0" smtClean="0"/>
              <a:t>Can be implemented with trapped ions: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F1D9-2ED9-4EA0-9D1E-B7CBBCFA2776}" type="slidenum">
              <a:rPr lang="nl-BE" smtClean="0"/>
              <a:t>9</a:t>
            </a:fld>
            <a:endParaRPr lang="nl-B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1484784"/>
            <a:ext cx="1225701" cy="648072"/>
          </a:xfrm>
          <a:prstGeom prst="rect">
            <a:avLst/>
          </a:prstGeom>
        </p:spPr>
      </p:pic>
      <p:pic>
        <p:nvPicPr>
          <p:cNvPr id="5" name="Picture 4" descr="LR_exp_setu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25" y="3815184"/>
            <a:ext cx="1937851" cy="1558032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83568" y="5837138"/>
            <a:ext cx="7620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P</a:t>
            </a:r>
            <a:r>
              <a:rPr lang="nl-NL" dirty="0"/>
              <a:t> </a:t>
            </a:r>
            <a:r>
              <a:rPr lang="en-US" dirty="0" err="1"/>
              <a:t>Richerme</a:t>
            </a:r>
            <a:r>
              <a:rPr lang="nl-NL" dirty="0"/>
              <a:t> </a:t>
            </a:r>
            <a:r>
              <a:rPr lang="en-GB" altLang="zh-CN" i="1" dirty="0">
                <a:ea typeface="宋体" charset="0"/>
                <a:cs typeface="宋体" charset="0"/>
              </a:rPr>
              <a:t>et al. Nature </a:t>
            </a:r>
            <a:r>
              <a:rPr lang="en-US" altLang="zh-CN" b="1" dirty="0">
                <a:ea typeface="宋体" charset="0"/>
                <a:cs typeface="宋体" charset="0"/>
              </a:rPr>
              <a:t>511</a:t>
            </a:r>
            <a:r>
              <a:rPr lang="en-GB" altLang="zh-CN" dirty="0">
                <a:ea typeface="宋体" charset="0"/>
                <a:cs typeface="宋体" charset="0"/>
              </a:rPr>
              <a:t>, 198-201 (2014) </a:t>
            </a:r>
            <a:r>
              <a:rPr lang="en-US" dirty="0"/>
              <a:t>doi:10.1038/nature13450</a:t>
            </a:r>
          </a:p>
        </p:txBody>
      </p:sp>
      <p:pic>
        <p:nvPicPr>
          <p:cNvPr id="7" name="Picture 6" descr="nature13450-f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29000"/>
            <a:ext cx="5374700" cy="2124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0903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572"/>
    </mc:Choice>
    <mc:Fallback>
      <p:transition xmlns:p14="http://schemas.microsoft.com/office/powerpoint/2010/main" spd="slow" advTm="3357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2.6|15.9|1.1|0.8|2.1|6.7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6.5|23.1|0.6|10.6|4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9.6|1|8|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1.8|14.4|6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0.4|0.5|0.3|0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6.3|5.6|10.6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.3|11.6|3.1|18.4|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15.7|6.3|4|24.3|17.2|13.1|4.1|5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8|3.4|37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7.8|5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8.2|8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2.4|25.9"/>
</p:tagLst>
</file>

<file path=ppt/theme/theme1.xml><?xml version="1.0" encoding="utf-8"?>
<a:theme xmlns:a="http://schemas.openxmlformats.org/drawingml/2006/main" name="uatemplate_whi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1355</Words>
  <Application>Microsoft Macintosh PowerPoint</Application>
  <PresentationFormat>On-screen Show (4:3)</PresentationFormat>
  <Paragraphs>172</Paragraphs>
  <Slides>20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uatemplate_white</vt:lpstr>
      <vt:lpstr>Information propagation in long-range interacting quantum systems </vt:lpstr>
      <vt:lpstr>Quantum Quenches</vt:lpstr>
      <vt:lpstr>Quantum Quenches</vt:lpstr>
      <vt:lpstr>The Lieb-Robinson Bound</vt:lpstr>
      <vt:lpstr>PowerPoint Presentation</vt:lpstr>
      <vt:lpstr>PowerPoint Presentation</vt:lpstr>
      <vt:lpstr>Experiment</vt:lpstr>
      <vt:lpstr>PowerPoint Presentation</vt:lpstr>
      <vt:lpstr>Long-range interactions</vt:lpstr>
      <vt:lpstr>The light cone</vt:lpstr>
      <vt:lpstr>The Long-Range Kitaev Model</vt:lpstr>
      <vt:lpstr>PowerPoint Presentation</vt:lpstr>
      <vt:lpstr>Quasiparticle velocities</vt:lpstr>
      <vt:lpstr>Mutual information</vt:lpstr>
      <vt:lpstr>Different systems with LR interactions</vt:lpstr>
      <vt:lpstr>Conclusions</vt:lpstr>
      <vt:lpstr>Thank you for your attention!</vt:lpstr>
      <vt:lpstr>Correlation function</vt:lpstr>
      <vt:lpstr>Relaxation after quench</vt:lpstr>
      <vt:lpstr>PowerPoint Presentation</vt:lpstr>
    </vt:vector>
  </TitlesOfParts>
  <Company>University of Antwerp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propagation and equilibration in long-range Kitaev chains  </dc:title>
  <dc:creator>Mathias Van Regemortel</dc:creator>
  <cp:lastModifiedBy>Mathias Van Regemortel</cp:lastModifiedBy>
  <cp:revision>22</cp:revision>
  <dcterms:created xsi:type="dcterms:W3CDTF">2016-05-16T20:17:58Z</dcterms:created>
  <dcterms:modified xsi:type="dcterms:W3CDTF">2016-05-17T20:14:24Z</dcterms:modified>
</cp:coreProperties>
</file>