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94" r:id="rId3"/>
    <p:sldId id="306" r:id="rId4"/>
    <p:sldId id="298" r:id="rId5"/>
    <p:sldId id="266" r:id="rId6"/>
    <p:sldId id="296" r:id="rId7"/>
    <p:sldId id="295" r:id="rId8"/>
    <p:sldId id="268" r:id="rId9"/>
    <p:sldId id="281" r:id="rId10"/>
    <p:sldId id="282" r:id="rId11"/>
    <p:sldId id="302" r:id="rId12"/>
    <p:sldId id="301" r:id="rId13"/>
    <p:sldId id="286" r:id="rId14"/>
    <p:sldId id="289" r:id="rId15"/>
    <p:sldId id="293" r:id="rId16"/>
    <p:sldId id="276" r:id="rId17"/>
    <p:sldId id="264" r:id="rId18"/>
    <p:sldId id="304" r:id="rId19"/>
    <p:sldId id="297" r:id="rId20"/>
    <p:sldId id="300" r:id="rId21"/>
    <p:sldId id="277" r:id="rId22"/>
    <p:sldId id="305" r:id="rId23"/>
    <p:sldId id="309" r:id="rId24"/>
    <p:sldId id="269" r:id="rId25"/>
    <p:sldId id="308" r:id="rId26"/>
    <p:sldId id="287" r:id="rId27"/>
    <p:sldId id="288" r:id="rId28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26F20-CBF3-94B4-53B0-872A13A231B6}" v="308" dt="2024-11-19T17:00:10.830"/>
    <p1510:client id="{1670AB22-6D9A-CCBB-C2CC-78AAC1D1D5C5}" v="307" dt="2024-11-20T17:00:30.446"/>
    <p1510:client id="{D431AFA5-93A3-CEB1-A48C-39AE4E6DE436}" v="11" dt="2024-11-21T11:57:07.987"/>
    <p1510:client id="{DDCC7C05-EC56-54C6-252F-2E9859030422}" v="1912" dt="2024-11-21T11:06:35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02" y="66"/>
      </p:cViewPr>
      <p:guideLst>
        <p:guide orient="horz" pos="3072"/>
        <p:guide pos="54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4.7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 24575,'0'-3'0,"0"-4"0,0-4 0,0-3 0,3 1 0,1 5 0,0 8 0,-1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5.1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6.4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113 8 24575,'-2'0'0,"-5"0"0,-4 0 0,-3 0 0,-2 0 0,-2 0 0,0 0 0,3-3 0,4-1-8191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6.9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24575,'3'0'0,"4"0"0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7.5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113 1 24575,'-3'0'0,"-4"0"0,-4 0 0,-2 0 0,-3 0 0,-2 0 0,0 0 0,3 3 0,3 1-8191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8.0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24575,'3'0'0,"4"0"0,4 0 0,3 0 0,2 0 0,-2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/>
              <a:t>Click to add presenters contact data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0839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add social media names</a:t>
            </a:r>
            <a:endParaRPr lang="nl-NL"/>
          </a:p>
        </p:txBody>
      </p:sp>
      <p:pic>
        <p:nvPicPr>
          <p:cNvPr id="18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/>
              <a:t>Click to add subtitle / presenter / date [</a:t>
            </a:r>
            <a:r>
              <a:rPr lang="en-GB" noProof="0" err="1"/>
              <a:t>dd</a:t>
            </a:r>
            <a:r>
              <a:rPr lang="en-GB" noProof="0"/>
              <a:t>-mm-</a:t>
            </a:r>
            <a:r>
              <a:rPr lang="en-GB" noProof="0" err="1"/>
              <a:t>yyyy</a:t>
            </a:r>
            <a:r>
              <a:rPr lang="en-GB" noProof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/>
              <a:t>Click to edit organisation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6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30/06/2025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30/06/2025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30/06/2025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30-6-2025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</a:p>
        </p:txBody>
      </p:sp>
    </p:spTree>
    <p:extLst>
      <p:ext uri="{BB962C8B-B14F-4D97-AF65-F5344CB8AC3E}">
        <p14:creationId xmlns:p14="http://schemas.microsoft.com/office/powerpoint/2010/main" val="38995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30-6-2025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270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30/06/2025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00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24.png"/><Relationship Id="rId2" Type="http://schemas.openxmlformats.org/officeDocument/2006/relationships/customXml" Target="../ink/ink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0.png"/><Relationship Id="rId11" Type="http://schemas.openxmlformats.org/officeDocument/2006/relationships/customXml" Target="../ink/ink4.xml"/><Relationship Id="rId15" Type="http://schemas.openxmlformats.org/officeDocument/2006/relationships/image" Target="../media/image310.png"/><Relationship Id="rId10" Type="http://schemas.openxmlformats.org/officeDocument/2006/relationships/image" Target="../media/image290.png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hyperlink" Target="https://twitter.com/ugent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7000"/>
              </a:lnSpc>
            </a:pPr>
            <a:r>
              <a:rPr lang="nl-NL" sz="8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Towards</a:t>
            </a:r>
            <a:r>
              <a:rPr lang="nl-NL" sz="8000" u="none" cap="none" dirty="0">
                <a:uFill>
                  <a:solidFill>
                    <a:prstClr val="white"/>
                  </a:solidFill>
                </a:uFill>
                <a:cs typeface="Arial"/>
              </a:rPr>
              <a:t> </a:t>
            </a:r>
            <a:r>
              <a:rPr lang="nl-NL" sz="8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quantum</a:t>
            </a:r>
            <a:r>
              <a:rPr lang="nl-NL" sz="8000" u="none" cap="none" dirty="0">
                <a:uFill>
                  <a:solidFill>
                    <a:prstClr val="white"/>
                  </a:solidFill>
                </a:uFill>
                <a:cs typeface="Arial"/>
              </a:rPr>
              <a:t> state </a:t>
            </a:r>
            <a:r>
              <a:rPr lang="nl-NL" sz="8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tomography</a:t>
            </a:r>
            <a:r>
              <a:rPr lang="nl-NL" sz="8000" u="none" cap="none" dirty="0">
                <a:uFill>
                  <a:solidFill>
                    <a:prstClr val="white"/>
                  </a:solidFill>
                </a:uFill>
                <a:cs typeface="Arial"/>
              </a:rPr>
              <a:t> </a:t>
            </a:r>
            <a:r>
              <a:rPr lang="nl-NL" sz="8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with</a:t>
            </a:r>
            <a:r>
              <a:rPr lang="nl-NL" sz="8000" u="none" cap="none" dirty="0">
                <a:uFill>
                  <a:solidFill>
                    <a:prstClr val="white"/>
                  </a:solidFill>
                </a:uFill>
                <a:cs typeface="Arial"/>
              </a:rPr>
              <a:t> </a:t>
            </a:r>
            <a:r>
              <a:rPr lang="nl-NL" sz="8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elementary</a:t>
            </a:r>
            <a:r>
              <a:rPr lang="nl-NL" sz="8000" u="none" cap="none" dirty="0">
                <a:uFill>
                  <a:solidFill>
                    <a:prstClr val="white"/>
                  </a:solidFill>
                </a:uFill>
                <a:cs typeface="Arial"/>
              </a:rPr>
              <a:t> </a:t>
            </a:r>
            <a:r>
              <a:rPr lang="nl-NL" sz="8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qutrits</a:t>
            </a:r>
            <a:br>
              <a:rPr lang="nl-NL" sz="8000" u="none" cap="none" dirty="0">
                <a:uFill>
                  <a:solidFill>
                    <a:prstClr val="white"/>
                  </a:solidFill>
                </a:uFill>
                <a:cs typeface="Arial"/>
              </a:rPr>
            </a:br>
            <a:r>
              <a:rPr lang="nl-NL" sz="4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Measuring</a:t>
            </a:r>
            <a:r>
              <a:rPr lang="nl-NL" sz="4000" u="none" cap="none" dirty="0">
                <a:uFill>
                  <a:solidFill>
                    <a:prstClr val="white"/>
                  </a:solidFill>
                </a:uFill>
                <a:cs typeface="Arial"/>
              </a:rPr>
              <a:t> spin </a:t>
            </a:r>
            <a:r>
              <a:rPr lang="nl-NL" sz="4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correlations</a:t>
            </a:r>
            <a:r>
              <a:rPr lang="nl-NL" sz="4000" u="none" cap="none" dirty="0">
                <a:uFill>
                  <a:solidFill>
                    <a:prstClr val="white"/>
                  </a:solidFill>
                </a:uFill>
                <a:cs typeface="Arial"/>
              </a:rPr>
              <a:t> in </a:t>
            </a:r>
            <a:r>
              <a:rPr lang="nl-NL" sz="4000" u="none" cap="none" dirty="0" err="1">
                <a:uFill>
                  <a:solidFill>
                    <a:prstClr val="white"/>
                  </a:solidFill>
                </a:uFill>
                <a:cs typeface="Arial"/>
              </a:rPr>
              <a:t>diboson</a:t>
            </a:r>
            <a:r>
              <a:rPr lang="nl-NL" sz="4000" u="none" cap="none" dirty="0">
                <a:uFill>
                  <a:solidFill>
                    <a:prstClr val="white"/>
                  </a:solidFill>
                </a:uFill>
                <a:cs typeface="Arial"/>
              </a:rPr>
              <a:t> systems</a:t>
            </a: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Arial"/>
              </a:rPr>
              <a:t>Gill Jacobs, 30/06/2025</a:t>
            </a:r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u="none" dirty="0"/>
              <a:t>department Of physics and astronomy</a:t>
            </a:r>
          </a:p>
          <a:p>
            <a:pPr lvl="1"/>
            <a:r>
              <a:rPr lang="en-GB" dirty="0"/>
              <a:t>research group elementary particle physics and gravity</a:t>
            </a:r>
            <a:endParaRPr lang="en-GB" dirty="0">
              <a:cs typeface="Arial"/>
            </a:endParaRPr>
          </a:p>
        </p:txBody>
      </p:sp>
      <p:pic>
        <p:nvPicPr>
          <p:cNvPr id="2" name="Tijdelijke aanduiding voor afbeelding 1" descr="CMS logo – TikZ.net">
            <a:extLst>
              <a:ext uri="{FF2B5EF4-FFF2-40B4-BE49-F238E27FC236}">
                <a16:creationId xmlns:a16="http://schemas.microsoft.com/office/drawing/2014/main" id="{43F20624-518C-8555-50F7-50E4D69AF2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96" t="-4508" r="-1036" b="-4706"/>
          <a:stretch/>
        </p:blipFill>
        <p:spPr>
          <a:xfrm>
            <a:off x="3078446" y="8237596"/>
            <a:ext cx="1018787" cy="1068851"/>
          </a:xfr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F6B96-9BE1-32CE-6624-DFFC1820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246F0-377B-6AB8-F56D-AB08BEAA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 err="1">
                <a:cs typeface="Arial"/>
              </a:rPr>
              <a:t>Polarization</a:t>
            </a:r>
            <a:r>
              <a:rPr lang="nl-NL" u="none" cap="none" dirty="0">
                <a:cs typeface="Arial"/>
              </a:rPr>
              <a:t> &amp; </a:t>
            </a:r>
            <a:r>
              <a:rPr lang="nl-NL" u="none" cap="none" dirty="0" err="1">
                <a:cs typeface="Arial"/>
              </a:rPr>
              <a:t>correlation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coefficients</a:t>
            </a:r>
            <a:endParaRPr lang="nl-NL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0FE5585-F307-E3E7-6A65-EC0B6E4F2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10</a:t>
            </a:fld>
            <a:endParaRPr lang="en-GB" noProof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4993226-1C20-8BE6-624F-35EE292ACDB0}"/>
              </a:ext>
            </a:extLst>
          </p:cNvPr>
          <p:cNvGrpSpPr/>
          <p:nvPr/>
        </p:nvGrpSpPr>
        <p:grpSpPr>
          <a:xfrm>
            <a:off x="12392400" y="3238120"/>
            <a:ext cx="53640" cy="25920"/>
            <a:chOff x="12392400" y="3238120"/>
            <a:chExt cx="53640" cy="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052146B0-4611-AAE3-DA1B-60A29AB53BB6}"/>
                    </a:ext>
                  </a:extLst>
                </p14:cNvPr>
                <p14:cNvContentPartPr/>
                <p14:nvPr/>
              </p14:nvContentPartPr>
              <p14:xfrm>
                <a:off x="12420120" y="3243520"/>
                <a:ext cx="5400" cy="2052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052146B0-4611-AAE3-DA1B-60A29AB53B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11480" y="3234880"/>
                  <a:ext cx="2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77042405-10C6-57C1-44AB-BCE42EE9F277}"/>
                    </a:ext>
                  </a:extLst>
                </p14:cNvPr>
                <p14:cNvContentPartPr/>
                <p14:nvPr/>
              </p14:nvContentPartPr>
              <p14:xfrm>
                <a:off x="12426600" y="3238120"/>
                <a:ext cx="360" cy="36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77042405-10C6-57C1-44AB-BCE42EE9F2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17960" y="3229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722CD1F8-6F89-5E65-1135-2183DF42BAB0}"/>
                    </a:ext>
                  </a:extLst>
                </p14:cNvPr>
                <p14:cNvContentPartPr/>
                <p14:nvPr/>
              </p14:nvContentPartPr>
              <p14:xfrm>
                <a:off x="12405000" y="3254680"/>
                <a:ext cx="41040" cy="28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722CD1F8-6F89-5E65-1135-2183DF42BA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96360" y="3246040"/>
                  <a:ext cx="58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2C00EB7A-6620-F47D-0B56-E10788CD30C2}"/>
                    </a:ext>
                  </a:extLst>
                </p14:cNvPr>
                <p14:cNvContentPartPr/>
                <p14:nvPr/>
              </p14:nvContentPartPr>
              <p14:xfrm>
                <a:off x="12420120" y="3244600"/>
                <a:ext cx="3960" cy="36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2C00EB7A-6620-F47D-0B56-E10788CD30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11480" y="3235600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3B6C6D2A-89B2-BBFD-1D97-B2BDE33AF58B}"/>
                    </a:ext>
                  </a:extLst>
                </p14:cNvPr>
                <p14:cNvContentPartPr/>
                <p14:nvPr/>
              </p14:nvContentPartPr>
              <p14:xfrm>
                <a:off x="12392400" y="3238120"/>
                <a:ext cx="41040" cy="288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3B6C6D2A-89B2-BBFD-1D97-B2BDE33AF5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83400" y="3229480"/>
                  <a:ext cx="58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44E09097-34E3-8301-3159-4859D005A575}"/>
                    </a:ext>
                  </a:extLst>
                </p14:cNvPr>
                <p14:cNvContentPartPr/>
                <p14:nvPr/>
              </p14:nvContentPartPr>
              <p14:xfrm>
                <a:off x="12420120" y="3244600"/>
                <a:ext cx="23760" cy="36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44E09097-34E3-8301-3159-4859D005A5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411480" y="3235600"/>
                  <a:ext cx="414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76C4281A-673A-62CB-E133-4353D7E86E4D}"/>
              </a:ext>
            </a:extLst>
          </p:cNvPr>
          <p:cNvSpPr txBox="1"/>
          <p:nvPr/>
        </p:nvSpPr>
        <p:spPr>
          <a:xfrm>
            <a:off x="2365252" y="8826668"/>
            <a:ext cx="13691807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Phys.Rev.D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84 (2011) 034008</a:t>
            </a:r>
            <a:endParaRPr lang="nl-BE" sz="25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377FD3-CF10-2E76-D787-0BA9794E04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7" y="1734378"/>
            <a:ext cx="15659284" cy="1834692"/>
          </a:xfrm>
          <a:prstGeom prst="rect">
            <a:avLst/>
          </a:prstGeom>
        </p:spPr>
      </p:pic>
      <p:pic>
        <p:nvPicPr>
          <p:cNvPr id="21" name="Afbeelding 20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AEAE2365-3EC3-45DD-81BF-D23A71C337C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16" y="5089372"/>
            <a:ext cx="12897486" cy="20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7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EED76-69C4-F738-185C-183B6848F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1C9A1-98C1-0B20-EE71-B21ABAB6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none" cap="none" dirty="0">
                <a:cs typeface="Arial"/>
              </a:rPr>
              <a:t>MATRIX </a:t>
            </a:r>
            <a:r>
              <a:rPr lang="nl-NL" u="none" cap="none" dirty="0" err="1">
                <a:cs typeface="Arial"/>
              </a:rPr>
              <a:t>and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MadGraph</a:t>
            </a:r>
            <a:endParaRPr lang="nl-NL" u="none" cap="none" dirty="0">
              <a:cs typeface="Arial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2B63F1-8D4F-BE51-6B9F-9E952200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7CA6881-3CE2-2958-0D5A-B2EF966AE74C}"/>
              </a:ext>
            </a:extLst>
          </p:cNvPr>
          <p:cNvSpPr txBox="1"/>
          <p:nvPr/>
        </p:nvSpPr>
        <p:spPr>
          <a:xfrm>
            <a:off x="708221" y="1348833"/>
            <a:ext cx="7972570" cy="5195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dirty="0">
                <a:cs typeface="Arial"/>
              </a:rPr>
              <a:t> </a:t>
            </a:r>
            <a:r>
              <a:rPr lang="nl-NL" sz="4000" b="1" dirty="0">
                <a:cs typeface="Arial"/>
              </a:rPr>
              <a:t>MATRIX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Calculates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differential</a:t>
            </a:r>
            <a:r>
              <a:rPr lang="nl-NL" sz="4000" dirty="0">
                <a:cs typeface="Arial"/>
              </a:rPr>
              <a:t> cross-</a:t>
            </a:r>
            <a:r>
              <a:rPr lang="nl-NL" sz="4000" dirty="0" err="1">
                <a:cs typeface="Arial"/>
              </a:rPr>
              <a:t>section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directly</a:t>
            </a:r>
            <a:endParaRPr lang="nl-NL" sz="40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Needs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to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be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specified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before</a:t>
            </a:r>
            <a:r>
              <a:rPr lang="nl-NL" sz="4000" dirty="0">
                <a:cs typeface="Arial"/>
              </a:rPr>
              <a:t> running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>
                <a:cs typeface="Arial"/>
              </a:rPr>
              <a:t>Limited </a:t>
            </a:r>
            <a:r>
              <a:rPr lang="nl-NL" sz="4000" dirty="0" err="1">
                <a:cs typeface="Arial"/>
              </a:rPr>
              <a:t>number</a:t>
            </a:r>
            <a:r>
              <a:rPr lang="nl-NL" sz="4000" dirty="0">
                <a:cs typeface="Arial"/>
              </a:rPr>
              <a:t> of </a:t>
            </a:r>
            <a:r>
              <a:rPr lang="nl-NL" sz="4000" dirty="0" err="1">
                <a:cs typeface="Arial"/>
              </a:rPr>
              <a:t>processes</a:t>
            </a:r>
            <a:endParaRPr lang="nl-NL" sz="40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>
                <a:cs typeface="Arial"/>
              </a:rPr>
              <a:t>Up </a:t>
            </a:r>
            <a:r>
              <a:rPr lang="nl-NL" sz="4000" dirty="0" err="1">
                <a:cs typeface="Arial"/>
              </a:rPr>
              <a:t>to</a:t>
            </a:r>
            <a:r>
              <a:rPr lang="nl-NL" sz="4000" dirty="0">
                <a:cs typeface="Arial"/>
              </a:rPr>
              <a:t> NNLO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58A16CA-CA2C-5ED5-5829-94F850D7922B}"/>
              </a:ext>
            </a:extLst>
          </p:cNvPr>
          <p:cNvSpPr txBox="1"/>
          <p:nvPr/>
        </p:nvSpPr>
        <p:spPr>
          <a:xfrm>
            <a:off x="8674678" y="1348833"/>
            <a:ext cx="7972570" cy="59337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cs typeface="Arial"/>
              </a:rPr>
              <a:t> </a:t>
            </a:r>
            <a:r>
              <a:rPr lang="nl-NL" sz="4000" b="1" dirty="0" err="1">
                <a:cs typeface="Arial"/>
              </a:rPr>
              <a:t>MadGraph</a:t>
            </a:r>
            <a:endParaRPr lang="nl-NL" sz="40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>
                <a:cs typeface="Arial"/>
              </a:rPr>
              <a:t>Monte Carlo event generator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>
                <a:cs typeface="Arial"/>
              </a:rPr>
              <a:t>For </a:t>
            </a:r>
            <a:r>
              <a:rPr lang="nl-NL" sz="4000" dirty="0" err="1">
                <a:cs typeface="Arial"/>
              </a:rPr>
              <a:t>any</a:t>
            </a:r>
            <a:r>
              <a:rPr lang="nl-NL" sz="4000" dirty="0">
                <a:cs typeface="Arial"/>
              </a:rPr>
              <a:t> (B)SM </a:t>
            </a:r>
            <a:r>
              <a:rPr lang="nl-NL" sz="4000" dirty="0" err="1">
                <a:cs typeface="Arial"/>
              </a:rPr>
              <a:t>process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whose</a:t>
            </a:r>
            <a:r>
              <a:rPr lang="nl-NL" sz="4000" dirty="0">
                <a:cs typeface="Arial"/>
              </a:rPr>
              <a:t> Feynman </a:t>
            </a:r>
            <a:r>
              <a:rPr lang="nl-NL" sz="4000" dirty="0" err="1">
                <a:cs typeface="Arial"/>
              </a:rPr>
              <a:t>rules</a:t>
            </a:r>
            <a:r>
              <a:rPr lang="nl-NL" sz="4000" dirty="0">
                <a:cs typeface="Arial"/>
              </a:rPr>
              <a:t> are </a:t>
            </a:r>
            <a:r>
              <a:rPr lang="nl-NL" sz="4000" dirty="0" err="1">
                <a:cs typeface="Arial"/>
              </a:rPr>
              <a:t>implemented</a:t>
            </a:r>
            <a:endParaRPr lang="nl-NL" sz="40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Can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be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interfaced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to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simulate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parton</a:t>
            </a:r>
            <a:r>
              <a:rPr lang="nl-NL" sz="4000" dirty="0">
                <a:cs typeface="Arial"/>
              </a:rPr>
              <a:t> shower/ detector int.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>
                <a:cs typeface="Arial"/>
              </a:rPr>
              <a:t>Up </a:t>
            </a:r>
            <a:r>
              <a:rPr lang="nl-NL" sz="4000" dirty="0" err="1">
                <a:cs typeface="Arial"/>
              </a:rPr>
              <a:t>to</a:t>
            </a:r>
            <a:r>
              <a:rPr lang="nl-NL" sz="4000" dirty="0">
                <a:cs typeface="Arial"/>
              </a:rPr>
              <a:t> NLO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NL" sz="4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71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0CF2C-CFD2-3CD8-7DD9-EB3808196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811AC-9AED-27FE-3933-11C4F6A9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075"/>
            <a:ext cx="2755900" cy="1569450"/>
          </a:xfrm>
        </p:spPr>
        <p:txBody>
          <a:bodyPr/>
          <a:lstStyle/>
          <a:p>
            <a:pPr algn="ctr"/>
            <a:r>
              <a:rPr lang="nl-NL" u="none" cap="none" dirty="0">
                <a:cs typeface="Arial"/>
              </a:rPr>
              <a:t>MATRIX </a:t>
            </a:r>
            <a:r>
              <a:rPr lang="nl-NL" u="none" cap="none" dirty="0" err="1">
                <a:cs typeface="Arial"/>
              </a:rPr>
              <a:t>cos</a:t>
            </a:r>
            <a:r>
              <a:rPr lang="nl-NL" u="none" cap="none" dirty="0">
                <a:cs typeface="Arial"/>
              </a:rPr>
              <a:t>(</a:t>
            </a:r>
            <a:r>
              <a:rPr lang="el-GR" u="none" cap="none" dirty="0">
                <a:cs typeface="Arial"/>
              </a:rPr>
              <a:t>θ</a:t>
            </a:r>
            <a:r>
              <a:rPr lang="nl-NL" u="none" cap="none" dirty="0">
                <a:cs typeface="Arial"/>
              </a:rPr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88893F-9453-AD73-B964-A3696138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Afbeelding 4" descr="Afbeelding met tekst, diagram, lijn, Parallel&#10;&#10;Door AI gegenereerde inhoud is mogelijk onjuist.">
            <a:extLst>
              <a:ext uri="{FF2B5EF4-FFF2-40B4-BE49-F238E27FC236}">
                <a16:creationId xmlns:a16="http://schemas.microsoft.com/office/drawing/2014/main" id="{632341EF-6982-8372-D209-74C05C0AC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4" y="-93663"/>
            <a:ext cx="9940926" cy="99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AC510-9B69-F6EC-CBDB-AFCA1F707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4DBD8-AAEF-9BF8-FEB2-882F15C6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1100"/>
            <a:ext cx="3868882" cy="1551400"/>
          </a:xfrm>
        </p:spPr>
        <p:txBody>
          <a:bodyPr/>
          <a:lstStyle/>
          <a:p>
            <a:pPr algn="ctr"/>
            <a:r>
              <a:rPr lang="nl-NL" u="none" cap="none" dirty="0" err="1">
                <a:cs typeface="Arial"/>
              </a:rPr>
              <a:t>MadGraph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cos</a:t>
            </a:r>
            <a:r>
              <a:rPr lang="nl-NL" u="none" cap="none" dirty="0">
                <a:cs typeface="Arial"/>
              </a:rPr>
              <a:t>(</a:t>
            </a:r>
            <a:r>
              <a:rPr lang="el-GR" u="none" cap="none" dirty="0">
                <a:cs typeface="Arial"/>
              </a:rPr>
              <a:t>θ</a:t>
            </a:r>
            <a:r>
              <a:rPr lang="nl-NL" u="none" cap="none" dirty="0">
                <a:cs typeface="Arial"/>
              </a:rPr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76BCF0-3E93-91F7-F33C-784738A9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894726-2762-199A-D61B-FDD150758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4274" y="-68263"/>
            <a:ext cx="9890126" cy="98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6FEEF-BD33-8AB4-1BB8-8D016F18B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F0DC4-9FC8-BBC1-BF1E-AC9D0214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none" cap="none" dirty="0" err="1">
                <a:cs typeface="Arial"/>
              </a:rPr>
              <a:t>Combined</a:t>
            </a:r>
            <a:r>
              <a:rPr lang="nl-NL" u="none" cap="none" dirty="0">
                <a:cs typeface="Arial"/>
              </a:rPr>
              <a:t> A</a:t>
            </a:r>
            <a:r>
              <a:rPr lang="nl-NL" u="none" cap="none" baseline="-25000" dirty="0">
                <a:cs typeface="Arial"/>
              </a:rPr>
              <a:t>i</a:t>
            </a:r>
            <a:r>
              <a:rPr lang="nl-NL" u="none" cap="none" dirty="0">
                <a:cs typeface="Arial"/>
              </a:rPr>
              <a:t>, B</a:t>
            </a:r>
            <a:r>
              <a:rPr lang="nl-NL" u="none" cap="none" baseline="-25000" dirty="0">
                <a:cs typeface="Arial"/>
              </a:rPr>
              <a:t>j</a:t>
            </a:r>
            <a:r>
              <a:rPr lang="nl-NL" u="none" cap="none" dirty="0">
                <a:cs typeface="Arial"/>
              </a:rPr>
              <a:t>, </a:t>
            </a:r>
            <a:r>
              <a:rPr lang="nl-NL" u="none" cap="none" dirty="0" err="1">
                <a:cs typeface="Arial"/>
              </a:rPr>
              <a:t>C</a:t>
            </a:r>
            <a:r>
              <a:rPr lang="nl-NL" u="none" cap="none" baseline="-25000" dirty="0" err="1">
                <a:cs typeface="Arial"/>
              </a:rPr>
              <a:t>ij</a:t>
            </a:r>
            <a:r>
              <a:rPr lang="nl-NL" u="none" cap="none" dirty="0">
                <a:cs typeface="Arial"/>
              </a:rPr>
              <a:t> (</a:t>
            </a:r>
            <a:r>
              <a:rPr lang="nl-NL" u="none" cap="none" dirty="0" err="1">
                <a:cs typeface="Arial"/>
              </a:rPr>
              <a:t>MadGraph</a:t>
            </a:r>
            <a:r>
              <a:rPr lang="nl-NL" u="none" cap="none" dirty="0">
                <a:cs typeface="Arial"/>
              </a:rPr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1CF368-5BD0-3BAA-4CBE-4C05EF64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7F7E67-9F53-0FF9-09AA-2549E2BA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996" y="1577941"/>
            <a:ext cx="14741526" cy="737076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2514BCB-FFB1-AA58-6C2E-F77A67E35AB3}"/>
              </a:ext>
            </a:extLst>
          </p:cNvPr>
          <p:cNvSpPr txBox="1"/>
          <p:nvPr/>
        </p:nvSpPr>
        <p:spPr>
          <a:xfrm>
            <a:off x="3644900" y="1397000"/>
            <a:ext cx="3060700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dirty="0">
                <a:cs typeface="Arial"/>
              </a:rPr>
              <a:t>Full </a:t>
            </a:r>
            <a:r>
              <a:rPr lang="nl-NL" sz="2800" b="1" dirty="0" err="1">
                <a:cs typeface="Arial"/>
              </a:rPr>
              <a:t>phase</a:t>
            </a:r>
            <a:r>
              <a:rPr lang="nl-NL" sz="2800" b="1" dirty="0">
                <a:cs typeface="Arial"/>
              </a:rPr>
              <a:t> </a:t>
            </a:r>
            <a:r>
              <a:rPr lang="nl-NL" sz="2800" b="1" dirty="0" err="1">
                <a:cs typeface="Arial"/>
              </a:rPr>
              <a:t>space</a:t>
            </a:r>
            <a:endParaRPr lang="nl-NL" sz="2800" b="1" dirty="0">
              <a:cs typeface="Arial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BE" sz="25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B2DDF0-E22C-3AF7-3474-821777C564E8}"/>
              </a:ext>
            </a:extLst>
          </p:cNvPr>
          <p:cNvSpPr txBox="1"/>
          <p:nvPr/>
        </p:nvSpPr>
        <p:spPr>
          <a:xfrm>
            <a:off x="10833099" y="1397000"/>
            <a:ext cx="3175001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dirty="0" err="1">
                <a:cs typeface="Arial"/>
              </a:rPr>
              <a:t>With</a:t>
            </a:r>
            <a:r>
              <a:rPr lang="nl-NL" sz="2800" b="1" dirty="0">
                <a:cs typeface="Arial"/>
              </a:rPr>
              <a:t> </a:t>
            </a:r>
            <a:r>
              <a:rPr lang="nl-NL" sz="2800" b="1" dirty="0" err="1">
                <a:cs typeface="Arial"/>
              </a:rPr>
              <a:t>fiducial</a:t>
            </a:r>
            <a:r>
              <a:rPr lang="nl-NL" sz="2800" b="1" dirty="0">
                <a:cs typeface="Arial"/>
              </a:rPr>
              <a:t> cuts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7027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AC1C2-2164-3875-603A-A64B8C72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9E822-56FA-F095-1701-F1075706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68170"/>
            <a:ext cx="3949700" cy="3017260"/>
          </a:xfrm>
        </p:spPr>
        <p:txBody>
          <a:bodyPr/>
          <a:lstStyle/>
          <a:p>
            <a:pPr algn="ctr"/>
            <a:r>
              <a:rPr lang="nl-NL" u="none" cap="none" dirty="0">
                <a:cs typeface="Arial"/>
              </a:rPr>
              <a:t>A</a:t>
            </a:r>
            <a:r>
              <a:rPr lang="nl-NL" u="none" cap="none" baseline="-25000" dirty="0">
                <a:cs typeface="Arial"/>
              </a:rPr>
              <a:t>i</a:t>
            </a:r>
            <a:r>
              <a:rPr lang="nl-NL" u="none" cap="none" dirty="0">
                <a:cs typeface="Arial"/>
              </a:rPr>
              <a:t>, B</a:t>
            </a:r>
            <a:r>
              <a:rPr lang="nl-NL" u="none" cap="none" baseline="-25000" dirty="0">
                <a:cs typeface="Arial"/>
              </a:rPr>
              <a:t>j</a:t>
            </a:r>
            <a:r>
              <a:rPr lang="nl-NL" u="none" cap="none" dirty="0">
                <a:cs typeface="Arial"/>
              </a:rPr>
              <a:t>, </a:t>
            </a:r>
            <a:r>
              <a:rPr lang="nl-NL" u="none" cap="none" dirty="0" err="1">
                <a:cs typeface="Arial"/>
              </a:rPr>
              <a:t>C</a:t>
            </a:r>
            <a:r>
              <a:rPr lang="nl-NL" u="none" cap="none" baseline="-25000" dirty="0" err="1">
                <a:cs typeface="Arial"/>
              </a:rPr>
              <a:t>ij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separated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by</a:t>
            </a:r>
            <a:r>
              <a:rPr lang="nl-NL" u="none" cap="none" dirty="0">
                <a:cs typeface="Arial"/>
              </a:rPr>
              <a:t> charge</a:t>
            </a:r>
            <a:br>
              <a:rPr lang="nl-NL" u="none" cap="none" dirty="0">
                <a:cs typeface="Arial"/>
              </a:rPr>
            </a:br>
            <a:r>
              <a:rPr lang="nl-NL" u="none" cap="none" dirty="0">
                <a:cs typeface="Arial"/>
              </a:rPr>
              <a:t>(</a:t>
            </a:r>
            <a:r>
              <a:rPr lang="nl-NL" u="none" cap="none" dirty="0" err="1">
                <a:cs typeface="Arial"/>
              </a:rPr>
              <a:t>MadGraph</a:t>
            </a:r>
            <a:r>
              <a:rPr lang="nl-NL" u="none" cap="none" dirty="0">
                <a:cs typeface="Arial"/>
              </a:rPr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2E9BC7-CE21-11D6-B3A1-F3A74E7A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E87E70-5248-9BA7-F7F4-5F8BF8804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0" y="-309563"/>
            <a:ext cx="10372726" cy="1037272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4C04247-D132-8835-7B27-70823B3FE34B}"/>
              </a:ext>
            </a:extLst>
          </p:cNvPr>
          <p:cNvSpPr txBox="1"/>
          <p:nvPr/>
        </p:nvSpPr>
        <p:spPr>
          <a:xfrm>
            <a:off x="2681606" y="1600200"/>
            <a:ext cx="3606800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dirty="0">
                <a:cs typeface="Arial"/>
              </a:rPr>
              <a:t>Full (+)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BE" sz="2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98034B0-6224-C667-860A-C4F48B5ED540}"/>
              </a:ext>
            </a:extLst>
          </p:cNvPr>
          <p:cNvSpPr txBox="1"/>
          <p:nvPr/>
        </p:nvSpPr>
        <p:spPr>
          <a:xfrm>
            <a:off x="14322426" y="1600200"/>
            <a:ext cx="3606800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dirty="0">
                <a:cs typeface="Arial"/>
              </a:rPr>
              <a:t>Full (-)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BE" sz="25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56DE0A-3556-ABC3-0353-310ED6FFFA19}"/>
              </a:ext>
            </a:extLst>
          </p:cNvPr>
          <p:cNvSpPr txBox="1"/>
          <p:nvPr/>
        </p:nvSpPr>
        <p:spPr>
          <a:xfrm>
            <a:off x="14322426" y="6769100"/>
            <a:ext cx="3606800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dirty="0" err="1">
                <a:cs typeface="Arial"/>
              </a:rPr>
              <a:t>Fid</a:t>
            </a:r>
            <a:r>
              <a:rPr lang="nl-NL" sz="2800" b="1" dirty="0">
                <a:cs typeface="Arial"/>
              </a:rPr>
              <a:t>. (-)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BE" sz="25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C0A6B5-1070-1B39-F308-5D9B33F495D0}"/>
              </a:ext>
            </a:extLst>
          </p:cNvPr>
          <p:cNvSpPr txBox="1"/>
          <p:nvPr/>
        </p:nvSpPr>
        <p:spPr>
          <a:xfrm>
            <a:off x="2681606" y="6769100"/>
            <a:ext cx="3606800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dirty="0" err="1">
                <a:cs typeface="Arial"/>
              </a:rPr>
              <a:t>Fid</a:t>
            </a:r>
            <a:r>
              <a:rPr lang="nl-NL" sz="2800" b="1" dirty="0">
                <a:cs typeface="Arial"/>
              </a:rPr>
              <a:t>. (+)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17070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9146A-AE08-4430-5542-5085F41A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none" cap="none" dirty="0" err="1">
                <a:cs typeface="Arial"/>
              </a:rPr>
              <a:t>Conclusion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and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future</a:t>
            </a:r>
            <a:r>
              <a:rPr lang="nl-NL" u="none" cap="none" dirty="0">
                <a:cs typeface="Arial"/>
              </a:rPr>
              <a:t> research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990903-072D-549D-ED6E-48D5C012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55E60A-D8AF-D538-BE8B-494CF3205094}"/>
              </a:ext>
            </a:extLst>
          </p:cNvPr>
          <p:cNvSpPr txBox="1"/>
          <p:nvPr/>
        </p:nvSpPr>
        <p:spPr>
          <a:xfrm>
            <a:off x="708221" y="1348833"/>
            <a:ext cx="7972570" cy="5195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dirty="0">
                <a:cs typeface="Arial"/>
              </a:rPr>
              <a:t> </a:t>
            </a:r>
            <a:r>
              <a:rPr lang="nl-NL" sz="4000" b="1" dirty="0" err="1">
                <a:cs typeface="Arial"/>
              </a:rPr>
              <a:t>Conclusion</a:t>
            </a:r>
            <a:endParaRPr lang="nl-NL" sz="4000" b="1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Discrepancy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between</a:t>
            </a:r>
            <a:r>
              <a:rPr lang="nl-NL" sz="4000" dirty="0">
                <a:cs typeface="Arial"/>
              </a:rPr>
              <a:t> </a:t>
            </a:r>
            <a:r>
              <a:rPr lang="nl-NL" sz="4000">
                <a:cs typeface="Arial"/>
              </a:rPr>
              <a:t>MadGraph </a:t>
            </a:r>
            <a:r>
              <a:rPr lang="nl-NL" sz="4000" dirty="0" err="1">
                <a:cs typeface="Arial"/>
              </a:rPr>
              <a:t>and</a:t>
            </a:r>
            <a:r>
              <a:rPr lang="nl-NL" sz="4000" dirty="0">
                <a:cs typeface="Arial"/>
              </a:rPr>
              <a:t> MATRIX </a:t>
            </a:r>
            <a:r>
              <a:rPr lang="nl-NL" sz="4000" dirty="0" err="1">
                <a:cs typeface="Arial"/>
              </a:rPr>
              <a:t>cos</a:t>
            </a:r>
            <a:r>
              <a:rPr lang="nl-NL" sz="4000" dirty="0">
                <a:cs typeface="Arial"/>
              </a:rPr>
              <a:t>(</a:t>
            </a:r>
            <a:r>
              <a:rPr lang="el-GR" sz="4000" dirty="0">
                <a:cs typeface="Arial"/>
              </a:rPr>
              <a:t>θ</a:t>
            </a:r>
            <a:r>
              <a:rPr lang="nl-NL" sz="4000" dirty="0">
                <a:cs typeface="Arial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Some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correlations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between</a:t>
            </a:r>
            <a:r>
              <a:rPr lang="nl-NL" sz="4000" dirty="0">
                <a:cs typeface="Arial"/>
              </a:rPr>
              <a:t> W </a:t>
            </a:r>
            <a:r>
              <a:rPr lang="nl-NL" sz="4000" dirty="0" err="1">
                <a:cs typeface="Arial"/>
              </a:rPr>
              <a:t>and</a:t>
            </a:r>
            <a:r>
              <a:rPr lang="nl-NL" sz="4000" dirty="0">
                <a:cs typeface="Arial"/>
              </a:rPr>
              <a:t> Z boson </a:t>
            </a:r>
            <a:r>
              <a:rPr lang="nl-NL" sz="4000" dirty="0" err="1">
                <a:cs typeface="Arial"/>
              </a:rPr>
              <a:t>were</a:t>
            </a:r>
            <a:r>
              <a:rPr lang="nl-NL" sz="4000" dirty="0">
                <a:cs typeface="Arial"/>
              </a:rPr>
              <a:t> found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>
                <a:cs typeface="Arial"/>
              </a:rPr>
              <a:t>No </a:t>
            </a:r>
            <a:r>
              <a:rPr lang="nl-NL" sz="4000" dirty="0" err="1">
                <a:cs typeface="Arial"/>
              </a:rPr>
              <a:t>entanglement</a:t>
            </a:r>
            <a:r>
              <a:rPr lang="nl-NL" sz="4000" dirty="0">
                <a:cs typeface="Arial"/>
              </a:rPr>
              <a:t> in full </a:t>
            </a:r>
            <a:r>
              <a:rPr lang="nl-NL" sz="4000" dirty="0" err="1">
                <a:cs typeface="Arial"/>
              </a:rPr>
              <a:t>phase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space</a:t>
            </a:r>
            <a:r>
              <a:rPr lang="nl-NL" sz="4000" dirty="0">
                <a:cs typeface="Arial"/>
              </a:rPr>
              <a:t> was found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903AC0D-8F0F-287C-363D-5962CF963C8B}"/>
              </a:ext>
            </a:extLst>
          </p:cNvPr>
          <p:cNvSpPr txBox="1"/>
          <p:nvPr/>
        </p:nvSpPr>
        <p:spPr>
          <a:xfrm>
            <a:off x="8674678" y="1348833"/>
            <a:ext cx="7972570" cy="66724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cs typeface="Arial"/>
              </a:rPr>
              <a:t> </a:t>
            </a:r>
            <a:r>
              <a:rPr lang="nl-NL" sz="4000" b="1" dirty="0" err="1">
                <a:cs typeface="Arial"/>
              </a:rPr>
              <a:t>Future</a:t>
            </a:r>
            <a:r>
              <a:rPr lang="nl-NL" sz="4000" b="1" dirty="0">
                <a:cs typeface="Arial"/>
              </a:rPr>
              <a:t> research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Extend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results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using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the</a:t>
            </a:r>
            <a:r>
              <a:rPr lang="nl-NL" sz="4000" dirty="0">
                <a:cs typeface="Arial"/>
              </a:rPr>
              <a:t> MATRIX </a:t>
            </a:r>
            <a:r>
              <a:rPr lang="nl-NL" sz="4000" dirty="0" err="1">
                <a:cs typeface="Arial"/>
              </a:rPr>
              <a:t>framework</a:t>
            </a:r>
            <a:endParaRPr lang="nl-NL" sz="40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Reconstruction</a:t>
            </a:r>
            <a:r>
              <a:rPr lang="nl-NL" sz="4000" dirty="0">
                <a:cs typeface="Arial"/>
              </a:rPr>
              <a:t> of full </a:t>
            </a:r>
            <a:r>
              <a:rPr lang="nl-NL" sz="4000" dirty="0" err="1">
                <a:cs typeface="Arial"/>
              </a:rPr>
              <a:t>phase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space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from</a:t>
            </a:r>
            <a:r>
              <a:rPr lang="nl-NL" sz="4000" dirty="0">
                <a:cs typeface="Arial"/>
              </a:rPr>
              <a:t> detector data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>
                <a:cs typeface="Arial"/>
              </a:rPr>
              <a:t>Look </a:t>
            </a:r>
            <a:r>
              <a:rPr lang="nl-NL" sz="4000" dirty="0" err="1">
                <a:cs typeface="Arial"/>
              </a:rPr>
              <a:t>into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specific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phase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space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regions</a:t>
            </a:r>
            <a:endParaRPr lang="nl-NL" sz="40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Other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two-particle</a:t>
            </a:r>
            <a:r>
              <a:rPr lang="nl-NL" sz="4000" dirty="0">
                <a:cs typeface="Arial"/>
              </a:rPr>
              <a:t> systems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NL" sz="4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42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/>
              <a:t>Gill Jacobs</a:t>
            </a:r>
            <a:br>
              <a:rPr lang="en-GB" dirty="0"/>
            </a:br>
            <a:r>
              <a:rPr lang="en-GB" dirty="0">
                <a:uFill>
                  <a:solidFill>
                    <a:prstClr val="white"/>
                  </a:solidFill>
                </a:uFill>
                <a:cs typeface="Arial"/>
              </a:rPr>
              <a:t>Master Student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Elementary Particle Physics and Gravity</a:t>
            </a:r>
            <a:br>
              <a:rPr lang="en-GB" cap="all" dirty="0"/>
            </a:br>
            <a:br>
              <a:rPr lang="en-GB" dirty="0"/>
            </a:br>
            <a:r>
              <a:rPr lang="en-GB" dirty="0"/>
              <a:t>E	 Gill.Jacobs@ugent.be</a:t>
            </a:r>
            <a:br>
              <a:rPr lang="en-GB" dirty="0"/>
            </a:br>
            <a:r>
              <a:rPr lang="en-GB" dirty="0"/>
              <a:t>M	 +32 489 00 58 05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www.ugent.be</a:t>
            </a:r>
            <a:br>
              <a:rPr lang="en-GB" dirty="0"/>
            </a:br>
            <a:endParaRPr lang="en-GB">
              <a:uFill>
                <a:solidFill>
                  <a:prstClr val="white"/>
                </a:solidFill>
              </a:uFill>
              <a:cs typeface="Arial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Universiteit Gent</a:t>
            </a:r>
            <a:br>
              <a:rPr lang="nl-NL"/>
            </a:br>
            <a:r>
              <a:rPr lang="nl-NL"/>
              <a:t>@ugent</a:t>
            </a:r>
          </a:p>
          <a:p>
            <a:r>
              <a:rPr lang="nl-NL"/>
              <a:t>@ugent</a:t>
            </a:r>
            <a:br>
              <a:rPr lang="nl-NL"/>
            </a:br>
            <a:r>
              <a:rPr lang="nl-NL" err="1"/>
              <a:t>Ghent</a:t>
            </a:r>
            <a:r>
              <a:rPr lang="nl-NL"/>
              <a:t> University</a:t>
            </a:r>
          </a:p>
          <a:p>
            <a:endParaRPr lang="nl-NL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8855CE0-DA1E-47E6-9AFE-EA2A510D6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122000"/>
            <a:ext cx="280643" cy="28080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0788195-BE0F-443B-A2BC-32526DC61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560042"/>
            <a:ext cx="280417" cy="280417"/>
          </a:xfrm>
          <a:prstGeom prst="rect">
            <a:avLst/>
          </a:prstGeom>
        </p:spPr>
      </p:pic>
      <p:pic>
        <p:nvPicPr>
          <p:cNvPr id="3" name="Picture Placeholder 27">
            <a:hlinkClick r:id="rId5"/>
            <a:extLst>
              <a:ext uri="{FF2B5EF4-FFF2-40B4-BE49-F238E27FC236}">
                <a16:creationId xmlns:a16="http://schemas.microsoft.com/office/drawing/2014/main" id="{B43B96B5-64D3-0B01-64BE-8A9A9A013AA1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0" b="220"/>
          <a:stretch>
            <a:fillRect/>
          </a:stretch>
        </p:blipFill>
        <p:spPr>
          <a:xfrm>
            <a:off x="8706929" y="3669791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99844-1F61-DF1D-2D3A-AB6E0DD3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none" cap="none" dirty="0" err="1"/>
              <a:t>Why</a:t>
            </a:r>
            <a:r>
              <a:rPr lang="nl-NL" u="none" cap="none" dirty="0"/>
              <a:t> </a:t>
            </a:r>
            <a:r>
              <a:rPr lang="nl-NL" u="none" cap="none" dirty="0" err="1"/>
              <a:t>the</a:t>
            </a:r>
            <a:r>
              <a:rPr lang="nl-NL" u="none" cap="none" dirty="0"/>
              <a:t> WZ system?</a:t>
            </a:r>
            <a:endParaRPr lang="nl-BE" u="none" cap="non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286090-6AA7-1C88-006E-DC81B2123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Great test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electroweak</a:t>
            </a:r>
            <a:r>
              <a:rPr lang="nl-NL" dirty="0"/>
              <a:t> </a:t>
            </a:r>
            <a:r>
              <a:rPr lang="nl-NL" dirty="0" err="1"/>
              <a:t>interactions</a:t>
            </a:r>
            <a:endParaRPr lang="nl-NL" dirty="0"/>
          </a:p>
          <a:p>
            <a:r>
              <a:rPr lang="nl-NL" dirty="0" err="1"/>
              <a:t>Fully</a:t>
            </a:r>
            <a:r>
              <a:rPr lang="nl-NL" dirty="0"/>
              <a:t> leptonic </a:t>
            </a:r>
            <a:r>
              <a:rPr lang="nl-NL" dirty="0" err="1"/>
              <a:t>decay</a:t>
            </a:r>
            <a:r>
              <a:rPr lang="nl-NL" dirty="0"/>
              <a:t> </a:t>
            </a:r>
            <a:r>
              <a:rPr lang="nl-NL" dirty="0" err="1"/>
              <a:t>channels</a:t>
            </a:r>
            <a:r>
              <a:rPr lang="nl-NL" dirty="0"/>
              <a:t> are clean</a:t>
            </a:r>
          </a:p>
          <a:p>
            <a:r>
              <a:rPr lang="nl-NL" dirty="0" err="1"/>
              <a:t>Relatively</a:t>
            </a:r>
            <a:r>
              <a:rPr lang="nl-NL" dirty="0"/>
              <a:t> easy </a:t>
            </a:r>
            <a:r>
              <a:rPr lang="nl-NL" dirty="0" err="1"/>
              <a:t>to</a:t>
            </a:r>
            <a:r>
              <a:rPr lang="nl-NL" dirty="0"/>
              <a:t> separate </a:t>
            </a:r>
            <a:r>
              <a:rPr lang="nl-NL" dirty="0" err="1"/>
              <a:t>from</a:t>
            </a:r>
            <a:r>
              <a:rPr lang="nl-NL" dirty="0"/>
              <a:t> background</a:t>
            </a:r>
          </a:p>
          <a:p>
            <a:r>
              <a:rPr lang="nl-NL" dirty="0"/>
              <a:t>MATRIX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MadGraph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calculation</a:t>
            </a:r>
            <a:endParaRPr lang="nl-NL" dirty="0"/>
          </a:p>
          <a:p>
            <a:r>
              <a:rPr lang="nl-NL" dirty="0" err="1"/>
              <a:t>Some</a:t>
            </a:r>
            <a:r>
              <a:rPr lang="nl-NL" dirty="0"/>
              <a:t> research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comparison</a:t>
            </a:r>
            <a:r>
              <a:rPr lang="nl-NL" dirty="0"/>
              <a:t> </a:t>
            </a:r>
            <a:r>
              <a:rPr lang="nl-NL" dirty="0" err="1"/>
              <a:t>already</a:t>
            </a:r>
            <a:r>
              <a:rPr lang="nl-NL" dirty="0"/>
              <a:t> </a:t>
            </a:r>
            <a:r>
              <a:rPr lang="nl-NL" dirty="0" err="1"/>
              <a:t>exists</a:t>
            </a:r>
            <a:endParaRPr lang="nl-NL" dirty="0"/>
          </a:p>
          <a:p>
            <a:endParaRPr lang="nl-NL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6EA714-87C2-96C6-E37E-10955C13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54487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CD4CC-2EA7-BC71-247F-F86478FB0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75415-08EA-9279-1B3D-85A1D219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96" y="252283"/>
            <a:ext cx="15704323" cy="863640"/>
          </a:xfrm>
        </p:spPr>
        <p:txBody>
          <a:bodyPr anchor="t">
            <a:normAutofit/>
          </a:bodyPr>
          <a:lstStyle/>
          <a:p>
            <a:r>
              <a:rPr lang="nl-NL" sz="5000" u="none" cap="none" dirty="0" err="1"/>
              <a:t>Qutrit</a:t>
            </a:r>
            <a:r>
              <a:rPr lang="nl-NL" sz="5000" u="none" cap="none" dirty="0"/>
              <a:t> </a:t>
            </a:r>
            <a:r>
              <a:rPr lang="nl-NL" sz="5000" u="none" cap="none" dirty="0" err="1"/>
              <a:t>framework</a:t>
            </a:r>
            <a:r>
              <a:rPr lang="nl-NL" sz="5000" u="none" cap="none" dirty="0"/>
              <a:t> </a:t>
            </a:r>
            <a:r>
              <a:rPr lang="nl-NL" sz="5000" u="none" cap="none" dirty="0" err="1"/>
              <a:t>and</a:t>
            </a:r>
            <a:r>
              <a:rPr lang="nl-NL" sz="5000" u="none" cap="none" dirty="0"/>
              <a:t> </a:t>
            </a:r>
            <a:r>
              <a:rPr lang="nl-NL" sz="5000" u="none" cap="none" dirty="0" err="1"/>
              <a:t>entanglement</a:t>
            </a:r>
            <a:endParaRPr lang="nl-NL" sz="5000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D251018-CAB3-A524-1C01-21736240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099" y="8948456"/>
            <a:ext cx="921824" cy="519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19</a:t>
            </a:fld>
            <a:endParaRPr lang="en-GB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5750970-EA2C-0808-D510-B8FA55F6CF8F}"/>
              </a:ext>
            </a:extLst>
          </p:cNvPr>
          <p:cNvSpPr txBox="1"/>
          <p:nvPr/>
        </p:nvSpPr>
        <p:spPr>
          <a:xfrm>
            <a:off x="2365636" y="8826427"/>
            <a:ext cx="13690972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Prog.Part.Nucl.Phys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. 139 (2024) 104134</a:t>
            </a:r>
            <a:br>
              <a:rPr lang="nl-BE" sz="2500" dirty="0"/>
            </a:br>
            <a:endParaRPr lang="nl-BE" sz="2500" dirty="0"/>
          </a:p>
        </p:txBody>
      </p:sp>
      <p:pic>
        <p:nvPicPr>
          <p:cNvPr id="19" name="Tijdelijke aanduiding voor inhoud 18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1C582F66-6EB5-67DC-8199-861AED023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2" y="1115923"/>
            <a:ext cx="12414972" cy="3696292"/>
          </a:xfrm>
        </p:spPr>
      </p:pic>
      <p:pic>
        <p:nvPicPr>
          <p:cNvPr id="5" name="Afbeelding 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4AC8F85F-C798-C9C8-D894-B2544564A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51" y="5778445"/>
            <a:ext cx="11609217" cy="20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69ED-D742-AF65-826F-459FB1B8D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E6614-EBB6-E891-A21B-A18ECD5D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 err="1"/>
              <a:t>What</a:t>
            </a:r>
            <a:r>
              <a:rPr lang="nl-NL" u="none" cap="none" dirty="0"/>
              <a:t> is </a:t>
            </a:r>
            <a:r>
              <a:rPr lang="nl-NL" u="none" cap="none" dirty="0" err="1"/>
              <a:t>entanglement</a:t>
            </a:r>
            <a:r>
              <a:rPr lang="nl-NL" u="none" cap="none" dirty="0"/>
              <a:t>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2EBB688-B0B0-2DF7-231E-735187F4D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2</a:t>
            </a:fld>
            <a:endParaRPr lang="en-GB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9DBB80-CB0B-6132-5D06-6C6070C6C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7226" y="1309730"/>
            <a:ext cx="10331064" cy="1495340"/>
          </a:xfrm>
          <a:prstGeom prst="rect">
            <a:avLst/>
          </a:prstGeom>
        </p:spPr>
      </p:pic>
      <p:pic>
        <p:nvPicPr>
          <p:cNvPr id="7" name="Graphic 6" descr="Vrouw met effen opvulling">
            <a:extLst>
              <a:ext uri="{FF2B5EF4-FFF2-40B4-BE49-F238E27FC236}">
                <a16:creationId xmlns:a16="http://schemas.microsoft.com/office/drawing/2014/main" id="{3B3E18BC-34C6-7D66-061C-9CA6684B8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7007" y="3913407"/>
            <a:ext cx="1524000" cy="1524000"/>
          </a:xfrm>
          <a:prstGeom prst="rect">
            <a:avLst/>
          </a:prstGeom>
        </p:spPr>
      </p:pic>
      <p:pic>
        <p:nvPicPr>
          <p:cNvPr id="9" name="Graphic 8" descr="Man met effen opvulling">
            <a:extLst>
              <a:ext uri="{FF2B5EF4-FFF2-40B4-BE49-F238E27FC236}">
                <a16:creationId xmlns:a16="http://schemas.microsoft.com/office/drawing/2014/main" id="{275935CA-60E3-9FE9-5B35-40D98739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07667" y="3913407"/>
            <a:ext cx="1524000" cy="1524000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8B0A21D-EACB-A028-3661-239338AD90CE}"/>
              </a:ext>
            </a:extLst>
          </p:cNvPr>
          <p:cNvCxnSpPr>
            <a:cxnSpLocks/>
          </p:cNvCxnSpPr>
          <p:nvPr/>
        </p:nvCxnSpPr>
        <p:spPr>
          <a:xfrm flipH="1">
            <a:off x="2921000" y="2999107"/>
            <a:ext cx="2476500" cy="1420493"/>
          </a:xfrm>
          <a:prstGeom prst="straightConnector1">
            <a:avLst/>
          </a:prstGeom>
          <a:ln w="19050"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6AA3F626-A1D8-C944-4C6B-0E8FDD2B7986}"/>
              </a:ext>
            </a:extLst>
          </p:cNvPr>
          <p:cNvSpPr txBox="1"/>
          <p:nvPr/>
        </p:nvSpPr>
        <p:spPr>
          <a:xfrm>
            <a:off x="1930425" y="5437407"/>
            <a:ext cx="877163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/>
              <a:t>Alice</a:t>
            </a:r>
            <a:endParaRPr lang="nl-BE" sz="25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520FAEE-1C98-ED8F-70DE-29C9D4504374}"/>
              </a:ext>
            </a:extLst>
          </p:cNvPr>
          <p:cNvSpPr txBox="1"/>
          <p:nvPr/>
        </p:nvSpPr>
        <p:spPr>
          <a:xfrm>
            <a:off x="14592802" y="5437407"/>
            <a:ext cx="753732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/>
              <a:t>Bob</a:t>
            </a:r>
            <a:endParaRPr lang="nl-BE" sz="25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888BBE50-C228-5AE0-0F15-1C05B1A2D85A}"/>
              </a:ext>
            </a:extLst>
          </p:cNvPr>
          <p:cNvCxnSpPr>
            <a:cxnSpLocks/>
          </p:cNvCxnSpPr>
          <p:nvPr/>
        </p:nvCxnSpPr>
        <p:spPr>
          <a:xfrm>
            <a:off x="11941175" y="2999107"/>
            <a:ext cx="2476500" cy="1420493"/>
          </a:xfrm>
          <a:prstGeom prst="straightConnector1">
            <a:avLst/>
          </a:prstGeom>
          <a:ln w="19050"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C8748559-D2AD-45DD-7A74-D871F41F678B}"/>
              </a:ext>
            </a:extLst>
          </p:cNvPr>
          <p:cNvSpPr txBox="1"/>
          <p:nvPr/>
        </p:nvSpPr>
        <p:spPr>
          <a:xfrm>
            <a:off x="4521225" y="3657600"/>
            <a:ext cx="1644937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 err="1"/>
              <a:t>Electron</a:t>
            </a:r>
            <a:r>
              <a:rPr lang="nl-NL" sz="2500" dirty="0"/>
              <a:t> A</a:t>
            </a:r>
            <a:endParaRPr lang="nl-BE" sz="25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45C3928-919E-E1C3-BE8D-F8EA10CF799E}"/>
              </a:ext>
            </a:extLst>
          </p:cNvPr>
          <p:cNvSpPr txBox="1"/>
          <p:nvPr/>
        </p:nvSpPr>
        <p:spPr>
          <a:xfrm>
            <a:off x="11172513" y="3657599"/>
            <a:ext cx="1662635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 err="1"/>
              <a:t>Electron</a:t>
            </a:r>
            <a:r>
              <a:rPr lang="nl-NL" sz="2500" dirty="0"/>
              <a:t> B</a:t>
            </a:r>
            <a:endParaRPr lang="nl-BE" sz="2500" dirty="0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DFBC30E5-B63E-A245-97EC-895C5E5AC391}"/>
              </a:ext>
            </a:extLst>
          </p:cNvPr>
          <p:cNvCxnSpPr>
            <a:cxnSpLocks/>
          </p:cNvCxnSpPr>
          <p:nvPr/>
        </p:nvCxnSpPr>
        <p:spPr>
          <a:xfrm>
            <a:off x="2921000" y="4974559"/>
            <a:ext cx="2476500" cy="1420493"/>
          </a:xfrm>
          <a:prstGeom prst="straightConnector1">
            <a:avLst/>
          </a:prstGeom>
          <a:ln w="19050"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ECF840E4-702D-896D-CDD3-C1A41923D907}"/>
              </a:ext>
            </a:extLst>
          </p:cNvPr>
          <p:cNvSpPr txBox="1"/>
          <p:nvPr/>
        </p:nvSpPr>
        <p:spPr>
          <a:xfrm>
            <a:off x="4521225" y="5072771"/>
            <a:ext cx="214513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 err="1"/>
              <a:t>Measurement</a:t>
            </a:r>
            <a:endParaRPr lang="nl-BE" sz="2500" dirty="0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B2765D3A-61C3-4C13-2221-281FDB274D1D}"/>
              </a:ext>
            </a:extLst>
          </p:cNvPr>
          <p:cNvCxnSpPr>
            <a:cxnSpLocks/>
          </p:cNvCxnSpPr>
          <p:nvPr/>
        </p:nvCxnSpPr>
        <p:spPr>
          <a:xfrm flipH="1">
            <a:off x="11941174" y="4900165"/>
            <a:ext cx="2476500" cy="1420493"/>
          </a:xfrm>
          <a:prstGeom prst="straightConnector1">
            <a:avLst/>
          </a:prstGeom>
          <a:ln w="19050"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D4D87D10-6C61-159B-61C3-C352E575CD39}"/>
              </a:ext>
            </a:extLst>
          </p:cNvPr>
          <p:cNvSpPr txBox="1"/>
          <p:nvPr/>
        </p:nvSpPr>
        <p:spPr>
          <a:xfrm>
            <a:off x="10672310" y="5072771"/>
            <a:ext cx="214513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 err="1"/>
              <a:t>Measurement</a:t>
            </a:r>
            <a:endParaRPr lang="nl-BE" sz="2500" dirty="0"/>
          </a:p>
        </p:txBody>
      </p:sp>
      <p:pic>
        <p:nvPicPr>
          <p:cNvPr id="34" name="Afbeelding 33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F884B983-243F-4475-81CF-F7F36E3B77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6687301"/>
            <a:ext cx="1104780" cy="1045596"/>
          </a:xfrm>
          <a:prstGeom prst="rect">
            <a:avLst/>
          </a:prstGeom>
        </p:spPr>
      </p:pic>
      <p:pic>
        <p:nvPicPr>
          <p:cNvPr id="36" name="Afbeelding 35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5DE42E89-9A04-A032-00F6-1224545C1B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96" y="6648575"/>
            <a:ext cx="1104781" cy="10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97124-6B84-CC89-BC30-5F9BE8335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3D82C-EFFA-CA39-82B5-E6A0AE6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96" y="252283"/>
            <a:ext cx="15704323" cy="863640"/>
          </a:xfrm>
        </p:spPr>
        <p:txBody>
          <a:bodyPr anchor="t">
            <a:normAutofit/>
          </a:bodyPr>
          <a:lstStyle/>
          <a:p>
            <a:r>
              <a:rPr lang="nl-NL" sz="5000" u="none" cap="none" dirty="0"/>
              <a:t>WZ cross-</a:t>
            </a:r>
            <a:r>
              <a:rPr lang="nl-NL" sz="5000" u="none" cap="none" dirty="0" err="1"/>
              <a:t>section</a:t>
            </a:r>
            <a:endParaRPr lang="nl-NL" sz="5000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B1E51A-B442-55BF-E1DC-3A2600A6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099" y="8948456"/>
            <a:ext cx="921824" cy="519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20</a:t>
            </a:fld>
            <a:endParaRPr lang="en-GB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6119C4C-673B-5FC2-68AE-D74A169BFC18}"/>
              </a:ext>
            </a:extLst>
          </p:cNvPr>
          <p:cNvSpPr txBox="1"/>
          <p:nvPr/>
        </p:nvSpPr>
        <p:spPr>
          <a:xfrm>
            <a:off x="2365636" y="8826427"/>
            <a:ext cx="13690972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JHEP 07 (2022) 032</a:t>
            </a:r>
            <a:br>
              <a:rPr lang="nl-BE" sz="2500" dirty="0"/>
            </a:br>
            <a:endParaRPr lang="nl-BE" sz="2500" dirty="0"/>
          </a:p>
        </p:txBody>
      </p:sp>
      <p:pic>
        <p:nvPicPr>
          <p:cNvPr id="11" name="Afbeelding 10" descr="Afbeelding met tekst, schermopname, lijn, Lettertype&#10;&#10;Door AI gegenereerde inhoud is mogelijk onjuist.">
            <a:extLst>
              <a:ext uri="{FF2B5EF4-FFF2-40B4-BE49-F238E27FC236}">
                <a16:creationId xmlns:a16="http://schemas.microsoft.com/office/drawing/2014/main" id="{53C73B23-9F5F-644A-5912-2C6B5606B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00" y="1175877"/>
            <a:ext cx="7349677" cy="77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2AEE8-AC8D-639A-E333-672B9710F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EB6F9-07E3-B9EE-AE29-22BCF684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96" y="252283"/>
            <a:ext cx="15704323" cy="863640"/>
          </a:xfrm>
        </p:spPr>
        <p:txBody>
          <a:bodyPr anchor="t">
            <a:normAutofit/>
          </a:bodyPr>
          <a:lstStyle/>
          <a:p>
            <a:r>
              <a:rPr lang="nl-NL" u="none" cap="none" dirty="0">
                <a:cs typeface="Arial"/>
              </a:rPr>
              <a:t>Processing </a:t>
            </a:r>
            <a:r>
              <a:rPr lang="nl-NL" u="none" cap="none" dirty="0" err="1">
                <a:cs typeface="Arial"/>
              </a:rPr>
              <a:t>MadGraph</a:t>
            </a:r>
            <a:r>
              <a:rPr lang="nl-NL" u="none" cap="none" dirty="0">
                <a:cs typeface="Arial"/>
              </a:rPr>
              <a:t> data </a:t>
            </a:r>
            <a:r>
              <a:rPr lang="nl-NL" u="none" cap="none" dirty="0" err="1">
                <a:cs typeface="Arial"/>
              </a:rPr>
              <a:t>with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ColumnFlow</a:t>
            </a:r>
            <a:endParaRPr lang="nl-NL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B95A0EE-6BDF-79ED-F394-573F013CB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099" y="8948456"/>
            <a:ext cx="921824" cy="519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21</a:t>
            </a:fld>
            <a:endParaRPr lang="en-GB" noProof="0"/>
          </a:p>
        </p:txBody>
      </p:sp>
      <p:pic>
        <p:nvPicPr>
          <p:cNvPr id="7" name="Afbeelding 6" descr="Afbeelding met plein, Rechthoek, Kleurrijkheid, lijn&#10;&#10;Door AI gegenereerde inhoud is mogelijk onjuist.">
            <a:extLst>
              <a:ext uri="{FF2B5EF4-FFF2-40B4-BE49-F238E27FC236}">
                <a16:creationId xmlns:a16="http://schemas.microsoft.com/office/drawing/2014/main" id="{3485DCB4-BD26-42BF-9777-E0E7846A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71" y="2210296"/>
            <a:ext cx="13776935" cy="53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2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7F0D-66B6-3E18-8FA8-6A1C88849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AF7A0-11F2-F2A5-677F-9EA8794C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96" y="252283"/>
            <a:ext cx="15704323" cy="863640"/>
          </a:xfrm>
        </p:spPr>
        <p:txBody>
          <a:bodyPr anchor="t">
            <a:normAutofit/>
          </a:bodyPr>
          <a:lstStyle/>
          <a:p>
            <a:r>
              <a:rPr lang="nl-NL" u="none" cap="none" dirty="0" err="1">
                <a:cs typeface="Arial"/>
              </a:rPr>
              <a:t>cos</a:t>
            </a:r>
            <a:r>
              <a:rPr lang="nl-NL" u="none" cap="none" dirty="0">
                <a:cs typeface="Arial"/>
              </a:rPr>
              <a:t>(</a:t>
            </a:r>
            <a:r>
              <a:rPr lang="el-GR" u="none" cap="none" dirty="0">
                <a:cs typeface="Arial"/>
              </a:rPr>
              <a:t>θ</a:t>
            </a:r>
            <a:r>
              <a:rPr lang="nl-NL" u="none" cap="none" dirty="0">
                <a:cs typeface="Arial"/>
              </a:rPr>
              <a:t>) </a:t>
            </a:r>
            <a:r>
              <a:rPr lang="nl-NL" u="none" cap="none" dirty="0" err="1">
                <a:cs typeface="Arial"/>
              </a:rPr>
              <a:t>formula</a:t>
            </a:r>
            <a:endParaRPr lang="nl-NL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B60D290-A400-2409-B813-CD241D8C7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099" y="8948456"/>
            <a:ext cx="921824" cy="519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22</a:t>
            </a:fld>
            <a:endParaRPr lang="en-GB" noProof="0"/>
          </a:p>
        </p:txBody>
      </p:sp>
      <p:pic>
        <p:nvPicPr>
          <p:cNvPr id="8" name="Afbeelding 7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81338CC6-F93B-311F-A8E3-C237E9954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1" y="1661045"/>
            <a:ext cx="15517732" cy="2688282"/>
          </a:xfrm>
          <a:prstGeom prst="rect">
            <a:avLst/>
          </a:prstGeom>
        </p:spPr>
      </p:pic>
      <p:pic>
        <p:nvPicPr>
          <p:cNvPr id="10" name="Afbeelding 9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BC22A2FC-D465-B84D-E0BF-DCA672644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1" y="5404274"/>
            <a:ext cx="15517732" cy="23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3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8DA73-BC97-F4DB-2893-9E5DB44A4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4A7F9-8BAC-8D1C-E8B6-D6B8092B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none" cap="none" dirty="0" err="1"/>
              <a:t>Fiducial</a:t>
            </a:r>
            <a:r>
              <a:rPr lang="nl-NL" u="none" cap="none" dirty="0"/>
              <a:t> cuts</a:t>
            </a:r>
            <a:endParaRPr lang="nl-BE" u="none" cap="non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8EA703-E438-22A8-FF40-4649869E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23</a:t>
            </a:fld>
            <a:endParaRPr lang="en-GB" noProof="0"/>
          </a:p>
        </p:txBody>
      </p:sp>
      <p:pic>
        <p:nvPicPr>
          <p:cNvPr id="8" name="Tijdelijke aanduiding voor inhoud 7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C2481165-7C42-6B5C-708C-36B9BB164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1662277"/>
            <a:ext cx="15698787" cy="5759120"/>
          </a:xfrm>
        </p:spPr>
      </p:pic>
    </p:spTree>
    <p:extLst>
      <p:ext uri="{BB962C8B-B14F-4D97-AF65-F5344CB8AC3E}">
        <p14:creationId xmlns:p14="http://schemas.microsoft.com/office/powerpoint/2010/main" val="3040432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3426D-23E6-C453-3022-0314BA6C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1" y="3539760"/>
            <a:ext cx="3818082" cy="26740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l-NL" u="none" cap="none" dirty="0" err="1"/>
              <a:t>Previous</a:t>
            </a:r>
            <a:r>
              <a:rPr lang="nl-NL" u="none" cap="none" dirty="0"/>
              <a:t> CMS </a:t>
            </a:r>
            <a:r>
              <a:rPr lang="nl-NL" u="none" cap="none" dirty="0" err="1"/>
              <a:t>results</a:t>
            </a:r>
            <a:r>
              <a:rPr lang="nl-NL" u="none" cap="none" dirty="0"/>
              <a:t>: </a:t>
            </a:r>
            <a:r>
              <a:rPr lang="nl-NL" u="none" cap="none" dirty="0" err="1"/>
              <a:t>polarization</a:t>
            </a:r>
            <a:r>
              <a:rPr lang="nl-NL" u="none" cap="none" dirty="0"/>
              <a:t> </a:t>
            </a:r>
            <a:r>
              <a:rPr lang="nl-NL" u="none" cap="none" dirty="0" err="1"/>
              <a:t>fractions</a:t>
            </a:r>
            <a:endParaRPr lang="nl-NL" u="none" cap="none" dirty="0" err="1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D8B680C-4EC0-FA01-CFD2-5AD03B80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24</a:t>
            </a:fld>
            <a:endParaRPr lang="en-GB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C05B5A-8BE3-7330-A80A-17A1C1587AF8}"/>
              </a:ext>
            </a:extLst>
          </p:cNvPr>
          <p:cNvSpPr txBox="1"/>
          <p:nvPr/>
        </p:nvSpPr>
        <p:spPr>
          <a:xfrm>
            <a:off x="947932" y="6213840"/>
            <a:ext cx="1369180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JHEP 07 (2022) 032</a:t>
            </a:r>
            <a:br>
              <a:rPr lang="nl-BE" sz="2500" dirty="0"/>
            </a:br>
            <a:endParaRPr lang="nl-BE" sz="2500" dirty="0"/>
          </a:p>
        </p:txBody>
      </p:sp>
      <p:pic>
        <p:nvPicPr>
          <p:cNvPr id="10" name="Afbeelding 9" descr="Afbeelding met tekst, diagram, lijn, schermopname&#10;&#10;Door AI gegenereerde inhoud is mogelijk onjuist.">
            <a:extLst>
              <a:ext uri="{FF2B5EF4-FFF2-40B4-BE49-F238E27FC236}">
                <a16:creationId xmlns:a16="http://schemas.microsoft.com/office/drawing/2014/main" id="{32775DF6-5C23-A373-5DF9-B6C74760F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8" y="53340"/>
            <a:ext cx="13148577" cy="96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2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9E6DC-7F31-5191-F226-3BD7F2EB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1600"/>
            <a:ext cx="3691082" cy="3710400"/>
          </a:xfrm>
        </p:spPr>
        <p:txBody>
          <a:bodyPr/>
          <a:lstStyle/>
          <a:p>
            <a:pPr algn="ctr"/>
            <a:r>
              <a:rPr lang="nl-NL" u="none" cap="none" dirty="0" err="1"/>
              <a:t>Previous</a:t>
            </a:r>
            <a:r>
              <a:rPr lang="nl-NL" u="none" cap="none" dirty="0"/>
              <a:t> ATLAS </a:t>
            </a:r>
            <a:r>
              <a:rPr lang="nl-NL" u="none" cap="none" dirty="0" err="1"/>
              <a:t>results</a:t>
            </a:r>
            <a:r>
              <a:rPr lang="nl-NL" u="none" cap="none" dirty="0"/>
              <a:t>: </a:t>
            </a:r>
            <a:r>
              <a:rPr lang="nl-NL" u="none" cap="none" dirty="0" err="1"/>
              <a:t>polarization</a:t>
            </a:r>
            <a:r>
              <a:rPr lang="nl-NL" u="none" cap="none" dirty="0"/>
              <a:t> </a:t>
            </a:r>
            <a:r>
              <a:rPr lang="nl-NL" u="none" cap="none" dirty="0" err="1"/>
              <a:t>fractions</a:t>
            </a:r>
            <a:endParaRPr lang="nl-BE" u="none" cap="none" dirty="0"/>
          </a:p>
        </p:txBody>
      </p:sp>
      <p:pic>
        <p:nvPicPr>
          <p:cNvPr id="7" name="Tijdelijke aanduiding voor inhoud 6" descr="Afbeelding met tekst, diagram, lijn, Parallel&#10;&#10;Door AI gegenereerde inhoud is mogelijk onjuist.">
            <a:extLst>
              <a:ext uri="{FF2B5EF4-FFF2-40B4-BE49-F238E27FC236}">
                <a16:creationId xmlns:a16="http://schemas.microsoft.com/office/drawing/2014/main" id="{529B457A-AD73-33F6-1E56-3DC7FAC38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90" y="558800"/>
            <a:ext cx="10373864" cy="8636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D83A97-1C37-AA75-8201-AB54C1C2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25</a:t>
            </a:fld>
            <a:endParaRPr lang="en-GB" noProof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517363-275D-8B69-6951-ECE60B977C1C}"/>
              </a:ext>
            </a:extLst>
          </p:cNvPr>
          <p:cNvSpPr txBox="1"/>
          <p:nvPr/>
        </p:nvSpPr>
        <p:spPr>
          <a:xfrm>
            <a:off x="2365636" y="8826427"/>
            <a:ext cx="13690972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Eur.Phys.J.C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79 (2019) 6, 535</a:t>
            </a:r>
            <a:br>
              <a:rPr lang="nl-BE" sz="2500" dirty="0"/>
            </a:b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1196345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BED8D-E69B-9A29-F1AB-B557DB973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BA10E-33D9-2258-6B90-B12E0F68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5700"/>
            <a:ext cx="3810000" cy="1602200"/>
          </a:xfrm>
        </p:spPr>
        <p:txBody>
          <a:bodyPr/>
          <a:lstStyle/>
          <a:p>
            <a:pPr algn="ctr"/>
            <a:r>
              <a:rPr lang="nl-NL" u="none" cap="none" dirty="0" err="1">
                <a:cs typeface="Arial"/>
              </a:rPr>
              <a:t>MadGraph</a:t>
            </a:r>
            <a:r>
              <a:rPr lang="nl-NL" u="none" cap="none" dirty="0">
                <a:cs typeface="Arial"/>
              </a:rPr>
              <a:t> </a:t>
            </a:r>
            <a:r>
              <a:rPr lang="el-GR" u="none" cap="none" dirty="0">
                <a:cs typeface="Arial"/>
              </a:rPr>
              <a:t>φ</a:t>
            </a:r>
            <a:endParaRPr lang="nl-NL" u="none" cap="none" dirty="0">
              <a:cs typeface="Arial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5C1F04-D5BF-2CF9-688D-B4240C99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26</a:t>
            </a:fld>
            <a:endParaRPr lang="en-GB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7FB2AC-F668-F93C-E909-4BC4064A6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1574" y="-80963"/>
            <a:ext cx="9915526" cy="99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304F7-30DD-FC37-CAA7-DA4BA41D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3D6FB-6288-AAD6-BD8C-8997BE25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4953"/>
            <a:ext cx="15705282" cy="863693"/>
          </a:xfrm>
        </p:spPr>
        <p:txBody>
          <a:bodyPr/>
          <a:lstStyle/>
          <a:p>
            <a:r>
              <a:rPr lang="nl-NL" u="none" cap="none" dirty="0" err="1">
                <a:cs typeface="Arial"/>
              </a:rPr>
              <a:t>cos</a:t>
            </a:r>
            <a:r>
              <a:rPr lang="nl-NL" u="none" cap="none" dirty="0">
                <a:cs typeface="Arial"/>
              </a:rPr>
              <a:t>(</a:t>
            </a:r>
            <a:r>
              <a:rPr lang="el-GR" u="none" cap="none" dirty="0">
                <a:cs typeface="Arial"/>
              </a:rPr>
              <a:t>θ</a:t>
            </a:r>
            <a:r>
              <a:rPr lang="nl-NL" u="none" cap="none" dirty="0">
                <a:cs typeface="Arial"/>
              </a:rPr>
              <a:t>) x </a:t>
            </a:r>
            <a:r>
              <a:rPr lang="el-GR" u="none" cap="none" dirty="0">
                <a:cs typeface="Arial"/>
              </a:rPr>
              <a:t>φ</a:t>
            </a:r>
            <a:endParaRPr lang="nl-NL" u="none" cap="none" dirty="0">
              <a:cs typeface="Arial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F22CE9-0BBC-2C62-06D3-D654F028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27</a:t>
            </a:fld>
            <a:endParaRPr lang="en-GB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89D648-6D74-80B9-A2E2-2457960A4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876" y="-220661"/>
            <a:ext cx="10194924" cy="101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8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13562-F806-2D23-376A-C538F249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1558E-B16D-7055-3453-9E93A5BE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 err="1"/>
              <a:t>What</a:t>
            </a:r>
            <a:r>
              <a:rPr lang="nl-NL" u="none" cap="none" dirty="0"/>
              <a:t> is </a:t>
            </a:r>
            <a:r>
              <a:rPr lang="nl-NL" u="none" cap="none" dirty="0" err="1"/>
              <a:t>entanglement</a:t>
            </a:r>
            <a:r>
              <a:rPr lang="nl-NL" u="none" cap="none" dirty="0"/>
              <a:t>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D9CB8E4-9A5E-4857-F9D8-0303D6B7D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D1F83E-A98E-E8F3-5EC2-724346D2F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7226" y="1309730"/>
            <a:ext cx="10331064" cy="1495340"/>
          </a:xfrm>
          <a:prstGeom prst="rect">
            <a:avLst/>
          </a:prstGeom>
        </p:spPr>
      </p:pic>
      <p:pic>
        <p:nvPicPr>
          <p:cNvPr id="7" name="Graphic 6" descr="Vrouw met effen opvulling">
            <a:extLst>
              <a:ext uri="{FF2B5EF4-FFF2-40B4-BE49-F238E27FC236}">
                <a16:creationId xmlns:a16="http://schemas.microsoft.com/office/drawing/2014/main" id="{AF611966-C36E-B1F5-DF32-28AE7094E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7007" y="3913407"/>
            <a:ext cx="1524000" cy="1524000"/>
          </a:xfrm>
          <a:prstGeom prst="rect">
            <a:avLst/>
          </a:prstGeom>
        </p:spPr>
      </p:pic>
      <p:pic>
        <p:nvPicPr>
          <p:cNvPr id="9" name="Graphic 8" descr="Man met effen opvulling">
            <a:extLst>
              <a:ext uri="{FF2B5EF4-FFF2-40B4-BE49-F238E27FC236}">
                <a16:creationId xmlns:a16="http://schemas.microsoft.com/office/drawing/2014/main" id="{4B08F445-6590-7894-BB3F-E9F33BB5F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07667" y="3913407"/>
            <a:ext cx="1524000" cy="1524000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BA31C4D-2A9F-CB23-5E55-85790BE0FDA6}"/>
              </a:ext>
            </a:extLst>
          </p:cNvPr>
          <p:cNvCxnSpPr>
            <a:cxnSpLocks/>
          </p:cNvCxnSpPr>
          <p:nvPr/>
        </p:nvCxnSpPr>
        <p:spPr>
          <a:xfrm flipH="1">
            <a:off x="2921000" y="2999107"/>
            <a:ext cx="2476500" cy="1420493"/>
          </a:xfrm>
          <a:prstGeom prst="straightConnector1">
            <a:avLst/>
          </a:prstGeom>
          <a:ln w="19050"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9B0B5CF0-B133-034F-9E71-7F0362414350}"/>
              </a:ext>
            </a:extLst>
          </p:cNvPr>
          <p:cNvSpPr txBox="1"/>
          <p:nvPr/>
        </p:nvSpPr>
        <p:spPr>
          <a:xfrm>
            <a:off x="1930425" y="5437407"/>
            <a:ext cx="877163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/>
              <a:t>Alice</a:t>
            </a:r>
            <a:endParaRPr lang="nl-BE" sz="25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B31DD38-6C9B-1E2C-CA76-1358A9A8A342}"/>
              </a:ext>
            </a:extLst>
          </p:cNvPr>
          <p:cNvSpPr txBox="1"/>
          <p:nvPr/>
        </p:nvSpPr>
        <p:spPr>
          <a:xfrm>
            <a:off x="14592802" y="5437407"/>
            <a:ext cx="753732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/>
              <a:t>Bob</a:t>
            </a:r>
            <a:endParaRPr lang="nl-BE" sz="25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000B0D3D-2593-B31E-01AE-1D481A96F137}"/>
              </a:ext>
            </a:extLst>
          </p:cNvPr>
          <p:cNvCxnSpPr>
            <a:cxnSpLocks/>
          </p:cNvCxnSpPr>
          <p:nvPr/>
        </p:nvCxnSpPr>
        <p:spPr>
          <a:xfrm>
            <a:off x="11941175" y="2999107"/>
            <a:ext cx="2476500" cy="1420493"/>
          </a:xfrm>
          <a:prstGeom prst="straightConnector1">
            <a:avLst/>
          </a:prstGeom>
          <a:ln w="19050"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3A7D7F67-DB3C-DBFF-0294-41D7636AB3F6}"/>
              </a:ext>
            </a:extLst>
          </p:cNvPr>
          <p:cNvSpPr txBox="1"/>
          <p:nvPr/>
        </p:nvSpPr>
        <p:spPr>
          <a:xfrm>
            <a:off x="4521225" y="3657600"/>
            <a:ext cx="1644937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 err="1"/>
              <a:t>Electron</a:t>
            </a:r>
            <a:r>
              <a:rPr lang="nl-NL" sz="2500" dirty="0"/>
              <a:t> A</a:t>
            </a:r>
            <a:endParaRPr lang="nl-BE" sz="25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FC27541-2F42-6BE9-1DF8-8B6D518B3A46}"/>
              </a:ext>
            </a:extLst>
          </p:cNvPr>
          <p:cNvSpPr txBox="1"/>
          <p:nvPr/>
        </p:nvSpPr>
        <p:spPr>
          <a:xfrm>
            <a:off x="11172513" y="3657599"/>
            <a:ext cx="1662635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 err="1"/>
              <a:t>Electron</a:t>
            </a:r>
            <a:r>
              <a:rPr lang="nl-NL" sz="2500" dirty="0"/>
              <a:t> B</a:t>
            </a:r>
            <a:endParaRPr lang="nl-BE" sz="2500" dirty="0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F2D6834A-DAB1-3848-CB0F-46E6B51CE477}"/>
              </a:ext>
            </a:extLst>
          </p:cNvPr>
          <p:cNvCxnSpPr>
            <a:cxnSpLocks/>
          </p:cNvCxnSpPr>
          <p:nvPr/>
        </p:nvCxnSpPr>
        <p:spPr>
          <a:xfrm>
            <a:off x="2921000" y="4974559"/>
            <a:ext cx="2476500" cy="1420493"/>
          </a:xfrm>
          <a:prstGeom prst="straightConnector1">
            <a:avLst/>
          </a:prstGeom>
          <a:ln w="19050"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C2503F78-EF4D-D58C-D667-344D5E7266A0}"/>
              </a:ext>
            </a:extLst>
          </p:cNvPr>
          <p:cNvSpPr txBox="1"/>
          <p:nvPr/>
        </p:nvSpPr>
        <p:spPr>
          <a:xfrm>
            <a:off x="4521225" y="5072771"/>
            <a:ext cx="214513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 err="1"/>
              <a:t>Measurement</a:t>
            </a:r>
            <a:endParaRPr lang="nl-BE" sz="2500" dirty="0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5B58D229-3C01-9CDA-48DF-0621D9B76464}"/>
              </a:ext>
            </a:extLst>
          </p:cNvPr>
          <p:cNvCxnSpPr>
            <a:cxnSpLocks/>
          </p:cNvCxnSpPr>
          <p:nvPr/>
        </p:nvCxnSpPr>
        <p:spPr>
          <a:xfrm flipH="1">
            <a:off x="11941174" y="4900165"/>
            <a:ext cx="2476500" cy="1420493"/>
          </a:xfrm>
          <a:prstGeom prst="straightConnector1">
            <a:avLst/>
          </a:prstGeom>
          <a:ln w="19050"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F06419EC-747F-C6A6-3646-55489E77C0DD}"/>
              </a:ext>
            </a:extLst>
          </p:cNvPr>
          <p:cNvSpPr txBox="1"/>
          <p:nvPr/>
        </p:nvSpPr>
        <p:spPr>
          <a:xfrm>
            <a:off x="10672310" y="5072771"/>
            <a:ext cx="214513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2500" dirty="0" err="1"/>
              <a:t>Measurement</a:t>
            </a:r>
            <a:endParaRPr lang="nl-BE" sz="2500" dirty="0"/>
          </a:p>
        </p:txBody>
      </p:sp>
      <p:pic>
        <p:nvPicPr>
          <p:cNvPr id="34" name="Afbeelding 33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67F4F8D5-F519-5257-1883-7B36BA63B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6687301"/>
            <a:ext cx="1104780" cy="1045596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CCB61008-5078-C046-62BE-B74C27DD5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6396" y="6667938"/>
            <a:ext cx="1104781" cy="10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1EAF-D5E6-3586-4EB8-EA11A5DF7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BC09D-2666-5895-A22A-16E3A361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/>
              <a:t>The Standard Model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DDAF771-C1E2-FD1D-DEBF-F07609763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  <p:pic>
        <p:nvPicPr>
          <p:cNvPr id="7" name="Afbeelding 6" descr="Afbeelding met schermopname, tekst, cirkel, ontwerp&#10;&#10;Door AI gegenereerde inhoud is mogelijk onjuist.">
            <a:extLst>
              <a:ext uri="{FF2B5EF4-FFF2-40B4-BE49-F238E27FC236}">
                <a16:creationId xmlns:a16="http://schemas.microsoft.com/office/drawing/2014/main" id="{AC4DD80E-607F-81E5-316C-192485B65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4" y="909941"/>
            <a:ext cx="8289926" cy="7933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D680DC6-8BBC-65E5-2837-755198C8FB60}"/>
              </a:ext>
            </a:extLst>
          </p:cNvPr>
          <p:cNvSpPr txBox="1"/>
          <p:nvPr/>
        </p:nvSpPr>
        <p:spPr>
          <a:xfrm>
            <a:off x="2365252" y="8826668"/>
            <a:ext cx="1369180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https://en.wikipedia.org/wiki/Standard_Model</a:t>
            </a:r>
            <a:br>
              <a:rPr lang="nl-BE" sz="2500" dirty="0"/>
            </a:b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407188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A4558-7E26-3AA4-DB41-029E40A1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96" y="252283"/>
            <a:ext cx="15704323" cy="863640"/>
          </a:xfrm>
        </p:spPr>
        <p:txBody>
          <a:bodyPr anchor="t">
            <a:normAutofit/>
          </a:bodyPr>
          <a:lstStyle/>
          <a:p>
            <a:r>
              <a:rPr lang="nl-NL" u="none" cap="none" dirty="0" err="1">
                <a:cs typeface="Arial"/>
              </a:rPr>
              <a:t>Probing</a:t>
            </a:r>
            <a:r>
              <a:rPr lang="nl-NL" u="none" cap="none" dirty="0">
                <a:cs typeface="Arial"/>
              </a:rPr>
              <a:t> WZ </a:t>
            </a:r>
            <a:r>
              <a:rPr lang="nl-NL" u="none" cap="none" dirty="0" err="1">
                <a:cs typeface="Arial"/>
              </a:rPr>
              <a:t>entanglement</a:t>
            </a:r>
            <a:endParaRPr lang="nl-NL" u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FE494E-0E2E-C24A-B7AB-06FB10DA6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099" y="8948456"/>
            <a:ext cx="921824" cy="519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5</a:t>
            </a:fld>
            <a:endParaRPr lang="en-GB" noProof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E81D2A0-5447-AFE1-9A8A-A385AF363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584" y="2209986"/>
            <a:ext cx="6293486" cy="4337112"/>
          </a:xfrm>
        </p:spPr>
      </p:pic>
      <p:pic>
        <p:nvPicPr>
          <p:cNvPr id="7" name="Afbeelding 6" descr="Afbeelding met tekst, Lettertype, schermopname, lijn&#10;&#10;Automatisch gegenereerde beschrijving">
            <a:extLst>
              <a:ext uri="{FF2B5EF4-FFF2-40B4-BE49-F238E27FC236}">
                <a16:creationId xmlns:a16="http://schemas.microsoft.com/office/drawing/2014/main" id="{EE29B8DC-0FF1-9FAB-3049-CA883EF190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99" b="22294"/>
          <a:stretch/>
        </p:blipFill>
        <p:spPr>
          <a:xfrm>
            <a:off x="1651640" y="6547098"/>
            <a:ext cx="7329374" cy="1625658"/>
          </a:xfrm>
          <a:prstGeom prst="rect">
            <a:avLst/>
          </a:prstGeom>
        </p:spPr>
      </p:pic>
      <p:pic>
        <p:nvPicPr>
          <p:cNvPr id="6" name="Afbeelding 5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77E4FC48-A46D-0B7E-7DC0-239882AA2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340" y="757409"/>
            <a:ext cx="3820820" cy="823878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BB86DE-6714-6BBF-BF69-B432B1175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08" y="1435100"/>
            <a:ext cx="8274638" cy="74948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37C2236-0437-7961-72F6-3A9FA6AF755F}"/>
              </a:ext>
            </a:extLst>
          </p:cNvPr>
          <p:cNvSpPr txBox="1"/>
          <p:nvPr/>
        </p:nvSpPr>
        <p:spPr>
          <a:xfrm>
            <a:off x="2365252" y="8826668"/>
            <a:ext cx="1369180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Courtesy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Joscha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Knolle</a:t>
            </a:r>
            <a:br>
              <a:rPr lang="nl-BE" sz="2500" dirty="0"/>
            </a:b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420271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53A71-92E5-6B38-D5A4-3AC87909A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7143E-2BDA-7005-FC8C-DAEA84CA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ctr">
            <a:normAutofit/>
          </a:bodyPr>
          <a:lstStyle/>
          <a:p>
            <a:r>
              <a:rPr lang="nl-NL" u="none" cap="none" dirty="0"/>
              <a:t>The CMS detector</a:t>
            </a:r>
          </a:p>
        </p:txBody>
      </p:sp>
      <p:pic>
        <p:nvPicPr>
          <p:cNvPr id="5" name="Afbeelding 4" descr="Afbeelding met tekst, schermopname, diagram, Parallel&#10;&#10;Door AI gegenereerde inhoud is mogelijk onjuist.">
            <a:extLst>
              <a:ext uri="{FF2B5EF4-FFF2-40B4-BE49-F238E27FC236}">
                <a16:creationId xmlns:a16="http://schemas.microsoft.com/office/drawing/2014/main" id="{937BCEA4-B19E-86DC-ECD4-B944DFCA3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37" y="1626849"/>
            <a:ext cx="8719738" cy="5755026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A9E2C6-6A30-DA1E-4789-836D2205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6</a:t>
            </a:fld>
            <a:endParaRPr lang="en-GB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6471E5-8DBA-1902-0FE1-C3FCCDFFCD14}"/>
              </a:ext>
            </a:extLst>
          </p:cNvPr>
          <p:cNvSpPr txBox="1"/>
          <p:nvPr/>
        </p:nvSpPr>
        <p:spPr>
          <a:xfrm>
            <a:off x="2365252" y="8826668"/>
            <a:ext cx="13691807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https://home.cern/science/experiments/cms</a:t>
            </a:r>
            <a:br>
              <a:rPr lang="nl-BE" sz="25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https://cds.cern.ch/record/2120661</a:t>
            </a:r>
            <a:br>
              <a:rPr lang="nl-BE" sz="2500" dirty="0"/>
            </a:br>
            <a:endParaRPr lang="nl-BE" sz="2500" dirty="0"/>
          </a:p>
        </p:txBody>
      </p:sp>
      <p:pic>
        <p:nvPicPr>
          <p:cNvPr id="7" name="Afbeelding 6" descr="Afbeelding met engineering, overdekt, staal&#10;&#10;Door AI gegenereerde inhoud is mogelijk onjuist.">
            <a:extLst>
              <a:ext uri="{FF2B5EF4-FFF2-40B4-BE49-F238E27FC236}">
                <a16:creationId xmlns:a16="http://schemas.microsoft.com/office/drawing/2014/main" id="{BE8FA013-FF3A-D3E7-CD24-4C68656EF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904"/>
            <a:ext cx="8294689" cy="55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8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1491-A854-31E3-9432-6D16C3927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F44D9-E59A-06A3-B64A-06F17B2A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/>
              <a:t>WZ </a:t>
            </a:r>
            <a:r>
              <a:rPr lang="nl-NL" u="none" cap="none" dirty="0" err="1"/>
              <a:t>production</a:t>
            </a:r>
            <a:endParaRPr lang="nl-NL" u="none" cap="non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EECCDDF-781F-EE02-8B05-5AEBACAD0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7</a:t>
            </a:fld>
            <a:endParaRPr lang="en-GB" noProof="0"/>
          </a:p>
        </p:txBody>
      </p:sp>
      <p:pic>
        <p:nvPicPr>
          <p:cNvPr id="7" name="Afbeelding 6" descr="Afbeelding met tekst, diagram, Lettertype, lijn&#10;&#10;Door AI gegenereerde inhoud is mogelijk onjuist.">
            <a:extLst>
              <a:ext uri="{FF2B5EF4-FFF2-40B4-BE49-F238E27FC236}">
                <a16:creationId xmlns:a16="http://schemas.microsoft.com/office/drawing/2014/main" id="{01CCFEC3-EE7E-CB88-7E7E-208BA0EE2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7" y="1158505"/>
            <a:ext cx="14254282" cy="743659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1A07AE-1188-D10F-9C2E-C54D1EFD6663}"/>
              </a:ext>
            </a:extLst>
          </p:cNvPr>
          <p:cNvSpPr txBox="1"/>
          <p:nvPr/>
        </p:nvSpPr>
        <p:spPr>
          <a:xfrm>
            <a:off x="2365636" y="8826427"/>
            <a:ext cx="13690972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Courtesy of Joscha Knolle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36335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29797-4897-C7E9-BF8E-0398DD01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sz="5000" u="none" cap="none" dirty="0"/>
              <a:t>How </a:t>
            </a:r>
            <a:r>
              <a:rPr lang="nl-NL" sz="5000" u="none" cap="none" dirty="0" err="1"/>
              <a:t>to</a:t>
            </a:r>
            <a:r>
              <a:rPr lang="nl-NL" sz="5000" u="none" cap="none" dirty="0"/>
              <a:t> </a:t>
            </a:r>
            <a:r>
              <a:rPr lang="nl-NL" sz="5000" u="none" cap="none" dirty="0" err="1"/>
              <a:t>measure</a:t>
            </a:r>
            <a:r>
              <a:rPr lang="nl-NL" sz="5000" u="none" cap="none" dirty="0"/>
              <a:t> WZ events</a:t>
            </a:r>
            <a:endParaRPr lang="nl-NL" sz="5000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F8F3923-8AB5-C629-6A53-426B1E45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8</a:t>
            </a:fld>
            <a:endParaRPr lang="en-GB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C5E940-13D0-20F6-4DD3-1E4F45CA45E7}"/>
              </a:ext>
            </a:extLst>
          </p:cNvPr>
          <p:cNvSpPr txBox="1"/>
          <p:nvPr/>
        </p:nvSpPr>
        <p:spPr>
          <a:xfrm>
            <a:off x="628498" y="1391211"/>
            <a:ext cx="5112923" cy="8092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dirty="0">
                <a:cs typeface="Arial"/>
              </a:rPr>
              <a:t>We select </a:t>
            </a:r>
            <a:r>
              <a:rPr lang="nl-NL" sz="3600" dirty="0" err="1">
                <a:cs typeface="Arial"/>
              </a:rPr>
              <a:t>the</a:t>
            </a:r>
            <a:r>
              <a:rPr lang="nl-NL" sz="3600" dirty="0">
                <a:cs typeface="Arial"/>
              </a:rPr>
              <a:t> </a:t>
            </a:r>
            <a:r>
              <a:rPr lang="nl-NL" sz="3600" dirty="0" err="1">
                <a:cs typeface="Arial"/>
              </a:rPr>
              <a:t>following</a:t>
            </a:r>
            <a:r>
              <a:rPr lang="nl-NL" sz="3600" dirty="0">
                <a:cs typeface="Arial"/>
              </a:rPr>
              <a:t> events: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3600" dirty="0" err="1">
                <a:cs typeface="Arial"/>
              </a:rPr>
              <a:t>Exactly</a:t>
            </a:r>
            <a:r>
              <a:rPr lang="nl-NL" sz="3600" dirty="0">
                <a:cs typeface="Arial"/>
              </a:rPr>
              <a:t> 3 </a:t>
            </a:r>
            <a:r>
              <a:rPr lang="nl-NL" sz="3600" dirty="0" err="1">
                <a:cs typeface="Arial"/>
              </a:rPr>
              <a:t>leptons</a:t>
            </a:r>
            <a:r>
              <a:rPr lang="nl-NL" sz="3600" dirty="0">
                <a:cs typeface="Arial"/>
              </a:rPr>
              <a:t> (</a:t>
            </a:r>
            <a:r>
              <a:rPr lang="nl-NL" sz="3600" dirty="0" err="1">
                <a:cs typeface="Arial"/>
              </a:rPr>
              <a:t>electrons</a:t>
            </a:r>
            <a:r>
              <a:rPr lang="nl-NL" sz="3600" dirty="0">
                <a:cs typeface="Arial"/>
              </a:rPr>
              <a:t> or </a:t>
            </a:r>
            <a:r>
              <a:rPr lang="nl-NL" sz="3600" dirty="0" err="1">
                <a:cs typeface="Arial"/>
              </a:rPr>
              <a:t>muons</a:t>
            </a:r>
            <a:r>
              <a:rPr lang="nl-NL" sz="3600" dirty="0">
                <a:cs typeface="Arial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3600" dirty="0" err="1">
                <a:cs typeface="Arial"/>
              </a:rPr>
              <a:t>Exactly</a:t>
            </a:r>
            <a:r>
              <a:rPr lang="nl-NL" sz="3600" dirty="0">
                <a:cs typeface="Arial"/>
              </a:rPr>
              <a:t> 1 OSSF pair of </a:t>
            </a:r>
            <a:r>
              <a:rPr lang="nl-NL" sz="3600" dirty="0" err="1">
                <a:cs typeface="Arial"/>
              </a:rPr>
              <a:t>leptons</a:t>
            </a:r>
            <a:r>
              <a:rPr lang="nl-NL" sz="3600" dirty="0">
                <a:cs typeface="Arial"/>
              </a:rPr>
              <a:t> </a:t>
            </a:r>
            <a:r>
              <a:rPr lang="nl-NL" sz="3600" dirty="0" err="1">
                <a:cs typeface="Arial"/>
              </a:rPr>
              <a:t>with</a:t>
            </a:r>
            <a:r>
              <a:rPr lang="nl-NL" sz="3600" dirty="0">
                <a:cs typeface="Arial"/>
              </a:rPr>
              <a:t> invariant </a:t>
            </a:r>
            <a:r>
              <a:rPr lang="nl-NL" sz="3600" dirty="0" err="1">
                <a:cs typeface="Arial"/>
              </a:rPr>
              <a:t>mass</a:t>
            </a:r>
            <a:r>
              <a:rPr lang="nl-NL" sz="3600" dirty="0">
                <a:cs typeface="Arial"/>
              </a:rPr>
              <a:t> M(</a:t>
            </a:r>
            <a:r>
              <a:rPr lang="nl-NL" sz="3600" dirty="0"/>
              <a:t>ℓℓ) ~ M(Z)</a:t>
            </a:r>
            <a:endParaRPr lang="nl-NL" sz="36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3600" dirty="0" err="1">
                <a:cs typeface="Arial"/>
              </a:rPr>
              <a:t>p</a:t>
            </a:r>
            <a:r>
              <a:rPr lang="nl-NL" sz="3600" baseline="-25000" dirty="0" err="1">
                <a:cs typeface="Arial"/>
              </a:rPr>
              <a:t>T</a:t>
            </a:r>
            <a:r>
              <a:rPr lang="nl-NL" sz="3600" baseline="30000" dirty="0" err="1">
                <a:cs typeface="Arial"/>
              </a:rPr>
              <a:t>miss</a:t>
            </a:r>
            <a:r>
              <a:rPr lang="nl-NL" sz="3600" dirty="0">
                <a:cs typeface="Arial"/>
              </a:rPr>
              <a:t> &gt; 30 </a:t>
            </a:r>
            <a:r>
              <a:rPr lang="nl-NL" sz="3600" dirty="0" err="1">
                <a:cs typeface="Arial"/>
              </a:rPr>
              <a:t>GeV</a:t>
            </a:r>
            <a:endParaRPr lang="nl-NL" sz="36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3600" dirty="0">
                <a:cs typeface="Arial"/>
              </a:rPr>
              <a:t>…</a:t>
            </a:r>
          </a:p>
          <a:p>
            <a:pPr>
              <a:lnSpc>
                <a:spcPct val="120000"/>
              </a:lnSpc>
            </a:pPr>
            <a:endParaRPr lang="nl-NL" sz="255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25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NL" sz="2500" dirty="0"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D115DF4-230D-4B0A-CD06-1DDCBB5BC119}"/>
              </a:ext>
            </a:extLst>
          </p:cNvPr>
          <p:cNvSpPr txBox="1"/>
          <p:nvPr/>
        </p:nvSpPr>
        <p:spPr>
          <a:xfrm>
            <a:off x="2365252" y="8826668"/>
            <a:ext cx="1369180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JHEP 07 (2022) 032</a:t>
            </a:r>
            <a:br>
              <a:rPr lang="nl-BE" sz="2500" dirty="0"/>
            </a:br>
            <a:endParaRPr lang="nl-BE" sz="2500" dirty="0"/>
          </a:p>
        </p:txBody>
      </p:sp>
      <p:pic>
        <p:nvPicPr>
          <p:cNvPr id="11" name="Tijdelijke aanduiding voor inhoud 10" descr="Afbeelding met tekst, schermopname, diagram, lijn&#10;&#10;Door AI gegenereerde inhoud is mogelijk onjuist.">
            <a:extLst>
              <a:ext uri="{FF2B5EF4-FFF2-40B4-BE49-F238E27FC236}">
                <a16:creationId xmlns:a16="http://schemas.microsoft.com/office/drawing/2014/main" id="{230DD901-7D43-691B-8A40-B97998365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27" y="1345994"/>
            <a:ext cx="11639348" cy="7061612"/>
          </a:xfrm>
        </p:spPr>
      </p:pic>
    </p:spTree>
    <p:extLst>
      <p:ext uri="{BB962C8B-B14F-4D97-AF65-F5344CB8AC3E}">
        <p14:creationId xmlns:p14="http://schemas.microsoft.com/office/powerpoint/2010/main" val="398091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2A96D-0961-09EA-7A3C-D3E442D91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0D97B-CC25-4430-B40A-478B4D44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>
                <a:cs typeface="Arial"/>
              </a:rPr>
              <a:t>The </a:t>
            </a:r>
            <a:r>
              <a:rPr lang="nl-NL" u="none" cap="none" dirty="0" err="1">
                <a:cs typeface="Arial"/>
              </a:rPr>
              <a:t>helicity</a:t>
            </a:r>
            <a:r>
              <a:rPr lang="nl-NL" u="none" cap="none" dirty="0">
                <a:cs typeface="Arial"/>
              </a:rPr>
              <a:t> frame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B9BC88-020C-D4B6-0AFD-A9D2BB683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9</a:t>
            </a:fld>
            <a:endParaRPr lang="en-GB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4227A9-86BC-1844-EB52-A968B2A7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4718" y="218147"/>
            <a:ext cx="10676082" cy="93173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68CE6FD-4A3A-8980-2DAD-71E26E8130E7}"/>
              </a:ext>
            </a:extLst>
          </p:cNvPr>
          <p:cNvSpPr txBox="1"/>
          <p:nvPr/>
        </p:nvSpPr>
        <p:spPr>
          <a:xfrm>
            <a:off x="2365252" y="8826668"/>
            <a:ext cx="1369180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Phys.Rev.D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84 (2011) 034008</a:t>
            </a:r>
            <a:br>
              <a:rPr lang="nl-BE" sz="2500" dirty="0"/>
            </a:b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18318335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W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2D8CA8"/>
      </a:accent1>
      <a:accent2>
        <a:srgbClr val="4298B1"/>
      </a:accent2>
      <a:accent3>
        <a:srgbClr val="57A3B9"/>
      </a:accent3>
      <a:accent4>
        <a:srgbClr val="6CAFC2"/>
      </a:accent4>
      <a:accent5>
        <a:srgbClr val="81BACB"/>
      </a:accent5>
      <a:accent6>
        <a:srgbClr val="96C6D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78E66E57-0B34-4A8A-94DD-A4AC10F86964}" vid="{49F421C6-4CD1-4B08-86D8-1ED021642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PowerPoint_UGent_EN_WE</Template>
  <TotalTime>5044</TotalTime>
  <Words>539</Words>
  <Application>Microsoft Office PowerPoint</Application>
  <PresentationFormat>Aangepast</PresentationFormat>
  <Paragraphs>116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Arial</vt:lpstr>
      <vt:lpstr>Calibri</vt:lpstr>
      <vt:lpstr>Kantoorthema</vt:lpstr>
      <vt:lpstr>Towards quantum state tomography with elementary qutrits Measuring spin correlations in diboson systems</vt:lpstr>
      <vt:lpstr>What is entanglement?</vt:lpstr>
      <vt:lpstr>What is entanglement?</vt:lpstr>
      <vt:lpstr>The Standard Model</vt:lpstr>
      <vt:lpstr>Probing WZ entanglement</vt:lpstr>
      <vt:lpstr>The CMS detector</vt:lpstr>
      <vt:lpstr>WZ production</vt:lpstr>
      <vt:lpstr>How to measure WZ events</vt:lpstr>
      <vt:lpstr>The helicity frame</vt:lpstr>
      <vt:lpstr>Polarization &amp; correlation coefficients</vt:lpstr>
      <vt:lpstr>MATRIX and MadGraph</vt:lpstr>
      <vt:lpstr>MATRIX cos(θ)</vt:lpstr>
      <vt:lpstr>MadGraph cos(θ)</vt:lpstr>
      <vt:lpstr>Combined Ai, Bj, Cij (MadGraph)</vt:lpstr>
      <vt:lpstr>Ai, Bj, Cij separated by charge (MadGraph)</vt:lpstr>
      <vt:lpstr>Conclusion and future research</vt:lpstr>
      <vt:lpstr>Gill Jacobs Master Student  Elementary Particle Physics and Gravity  E  Gill.Jacobs@ugent.be M  +32 489 00 58 05  www.ugent.be </vt:lpstr>
      <vt:lpstr>Why the WZ system?</vt:lpstr>
      <vt:lpstr>Qutrit framework and entanglement</vt:lpstr>
      <vt:lpstr>WZ cross-section</vt:lpstr>
      <vt:lpstr>Processing MadGraph data with ColumnFlow</vt:lpstr>
      <vt:lpstr>cos(θ) formula</vt:lpstr>
      <vt:lpstr>Fiducial cuts</vt:lpstr>
      <vt:lpstr>Previous CMS results: polarization fractions</vt:lpstr>
      <vt:lpstr>Previous ATLAS results: polarization fractions</vt:lpstr>
      <vt:lpstr>MadGraph φ</vt:lpstr>
      <vt:lpstr>cos(θ) x φ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Gill Jacobs</dc:creator>
  <cp:keywords/>
  <dc:description/>
  <cp:lastModifiedBy>Gill Jacobs</cp:lastModifiedBy>
  <cp:revision>353</cp:revision>
  <cp:lastPrinted>2025-06-29T23:23:19Z</cp:lastPrinted>
  <dcterms:created xsi:type="dcterms:W3CDTF">2024-11-18T13:47:26Z</dcterms:created>
  <dcterms:modified xsi:type="dcterms:W3CDTF">2025-06-30T12:08:25Z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</Properties>
</file>