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8" d="100"/>
          <a:sy n="158" d="100"/>
        </p:scale>
        <p:origin x="186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fe96747b2c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fe96747b2c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fdb8957948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fdb8957948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fe96747b2c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fe96747b2c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fe79cdf7d3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fe79cdf7d3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fdb8957948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fdb8957948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fe79cdf7d3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fe79cdf7d3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fe96747b2c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fe96747b2c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fe79cdf7d3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fe79cdf7d3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fdb8957948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fdb8957948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fdb8957948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fdb8957948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fdb8957948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fdb8957948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fdb895794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fdb8957948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db8957948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db8957948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fe79cdf7d3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fe79cdf7d3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fe79cdf7d3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fe79cdf7d3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fdb8957948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fdb8957948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fdb8957948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fdb8957948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283595" y="1810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>
              <a:solidFill>
                <a:schemeClr val="dk1"/>
              </a:solidFill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283595" y="1810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283595" y="1810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283595" y="1810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826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533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283595" y="1810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826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283595" y="1810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826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283595" y="1810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283595" y="1810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8283595" y="1810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283595" y="1810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283595" y="1810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3">
            <a:alphaModFix amt="15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311700" y="826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311700" y="1533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/>
          <p:nvPr/>
        </p:nvSpPr>
        <p:spPr>
          <a:xfrm>
            <a:off x="0" y="4733400"/>
            <a:ext cx="914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1"/>
                </a:solidFill>
              </a:rPr>
              <a:t>BND 2024    	                                              Luca</a:t>
            </a:r>
            <a:r>
              <a:rPr lang="nl" sz="1800" baseline="30000">
                <a:solidFill>
                  <a:schemeClr val="dk1"/>
                </a:solidFill>
              </a:rPr>
              <a:t>2</a:t>
            </a:r>
            <a:r>
              <a:rPr lang="nl" sz="1800">
                <a:solidFill>
                  <a:schemeClr val="dk1"/>
                </a:solidFill>
              </a:rPr>
              <a:t> to leading order :   “Finding” GW150914</a:t>
            </a:r>
            <a:r>
              <a:rPr lang="nl" sz="1800" baseline="30000">
                <a:solidFill>
                  <a:schemeClr val="dk1"/>
                </a:solidFill>
              </a:rPr>
              <a:t>	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0" name="Google Shape;10;p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0" y="7293"/>
            <a:ext cx="9144003" cy="74116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/>
          <p:nvPr/>
        </p:nvSpPr>
        <p:spPr>
          <a:xfrm>
            <a:off x="8356850" y="188125"/>
            <a:ext cx="565500" cy="379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283595" y="1810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2300" b="1">
                <a:solidFill>
                  <a:schemeClr val="dk1"/>
                </a:solidFill>
              </a:defRPr>
            </a:lvl1pPr>
            <a:lvl2pPr lvl="1" algn="r">
              <a:buNone/>
              <a:defRPr sz="2300" b="1">
                <a:solidFill>
                  <a:schemeClr val="dk1"/>
                </a:solidFill>
              </a:defRPr>
            </a:lvl2pPr>
            <a:lvl3pPr lvl="2" algn="r">
              <a:buNone/>
              <a:defRPr sz="2300" b="1">
                <a:solidFill>
                  <a:schemeClr val="dk1"/>
                </a:solidFill>
              </a:defRPr>
            </a:lvl3pPr>
            <a:lvl4pPr lvl="3" algn="r">
              <a:buNone/>
              <a:defRPr sz="2300" b="1">
                <a:solidFill>
                  <a:schemeClr val="dk1"/>
                </a:solidFill>
              </a:defRPr>
            </a:lvl4pPr>
            <a:lvl5pPr lvl="4" algn="r">
              <a:buNone/>
              <a:defRPr sz="2300" b="1">
                <a:solidFill>
                  <a:schemeClr val="dk1"/>
                </a:solidFill>
              </a:defRPr>
            </a:lvl5pPr>
            <a:lvl6pPr lvl="5" algn="r">
              <a:buNone/>
              <a:defRPr sz="2300" b="1">
                <a:solidFill>
                  <a:schemeClr val="dk1"/>
                </a:solidFill>
              </a:defRPr>
            </a:lvl6pPr>
            <a:lvl7pPr lvl="6" algn="r">
              <a:buNone/>
              <a:defRPr sz="2300" b="1">
                <a:solidFill>
                  <a:schemeClr val="dk1"/>
                </a:solidFill>
              </a:defRPr>
            </a:lvl7pPr>
            <a:lvl8pPr lvl="7" algn="r">
              <a:buNone/>
              <a:defRPr sz="2300" b="1">
                <a:solidFill>
                  <a:schemeClr val="dk1"/>
                </a:solidFill>
              </a:defRPr>
            </a:lvl8pPr>
            <a:lvl9pPr lvl="8" algn="r">
              <a:buNone/>
              <a:defRPr sz="2300" b="1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13" name="Google Shape;13;p1"/>
          <p:cNvPicPr preferRelativeResize="0"/>
          <p:nvPr/>
        </p:nvPicPr>
        <p:blipFill rotWithShape="1">
          <a:blip r:embed="rId14">
            <a:alphaModFix/>
          </a:blip>
          <a:srcRect l="100" r="-99"/>
          <a:stretch/>
        </p:blipFill>
        <p:spPr>
          <a:xfrm rot="10800000">
            <a:off x="0" y="4278668"/>
            <a:ext cx="9144003" cy="74116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24.gif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gif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gif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>
            <a:spLocks noGrp="1"/>
          </p:cNvSpPr>
          <p:nvPr>
            <p:ph type="ctrTitle"/>
          </p:nvPr>
        </p:nvSpPr>
        <p:spPr>
          <a:xfrm>
            <a:off x="157600" y="574675"/>
            <a:ext cx="5723100" cy="109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lt1"/>
                </a:solidFill>
              </a:rPr>
              <a:t>“Finding”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1" name="Google Shape;61;p13"/>
          <p:cNvSpPr txBox="1">
            <a:spLocks noGrp="1"/>
          </p:cNvSpPr>
          <p:nvPr>
            <p:ph type="sldNum" idx="12"/>
          </p:nvPr>
        </p:nvSpPr>
        <p:spPr>
          <a:xfrm>
            <a:off x="8283595" y="1810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1</a:t>
            </a:fld>
            <a:endParaRPr>
              <a:solidFill>
                <a:schemeClr val="dk1"/>
              </a:solidFill>
            </a:endParaRPr>
          </a:p>
        </p:txBody>
      </p:sp>
      <p:grpSp>
        <p:nvGrpSpPr>
          <p:cNvPr id="62" name="Google Shape;62;p13"/>
          <p:cNvGrpSpPr/>
          <p:nvPr/>
        </p:nvGrpSpPr>
        <p:grpSpPr>
          <a:xfrm>
            <a:off x="609600" y="3449677"/>
            <a:ext cx="2635514" cy="1693857"/>
            <a:chOff x="-7" y="3898374"/>
            <a:chExt cx="1776791" cy="1245117"/>
          </a:xfrm>
        </p:grpSpPr>
        <p:pic>
          <p:nvPicPr>
            <p:cNvPr id="63" name="Google Shape;63;p13"/>
            <p:cNvPicPr preferRelativeResize="0"/>
            <p:nvPr/>
          </p:nvPicPr>
          <p:blipFill rotWithShape="1">
            <a:blip r:embed="rId4">
              <a:alphaModFix/>
            </a:blip>
            <a:srcRect r="51718"/>
            <a:stretch/>
          </p:blipFill>
          <p:spPr>
            <a:xfrm>
              <a:off x="245276" y="4151610"/>
              <a:ext cx="432580" cy="7802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64;p13"/>
            <p:cNvPicPr preferRelativeResize="0"/>
            <p:nvPr/>
          </p:nvPicPr>
          <p:blipFill rotWithShape="1">
            <a:blip r:embed="rId4">
              <a:alphaModFix/>
            </a:blip>
            <a:srcRect l="35886" r="8690"/>
            <a:stretch/>
          </p:blipFill>
          <p:spPr>
            <a:xfrm>
              <a:off x="967123" y="4151610"/>
              <a:ext cx="496580" cy="78028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5" name="Google Shape;65;p13"/>
            <p:cNvCxnSpPr/>
            <p:nvPr/>
          </p:nvCxnSpPr>
          <p:spPr>
            <a:xfrm>
              <a:off x="673825" y="4531926"/>
              <a:ext cx="289200" cy="0"/>
            </a:xfrm>
            <a:prstGeom prst="straightConnector1">
              <a:avLst/>
            </a:prstGeom>
            <a:noFill/>
            <a:ln w="152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" name="Google Shape;66;p13"/>
            <p:cNvCxnSpPr/>
            <p:nvPr/>
          </p:nvCxnSpPr>
          <p:spPr>
            <a:xfrm rot="10800000" flipH="1">
              <a:off x="1433884" y="3898374"/>
              <a:ext cx="342900" cy="289200"/>
            </a:xfrm>
            <a:prstGeom prst="straightConnector1">
              <a:avLst/>
            </a:prstGeom>
            <a:noFill/>
            <a:ln w="152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13"/>
            <p:cNvCxnSpPr/>
            <p:nvPr/>
          </p:nvCxnSpPr>
          <p:spPr>
            <a:xfrm rot="10800000">
              <a:off x="-7" y="3934374"/>
              <a:ext cx="270900" cy="253200"/>
            </a:xfrm>
            <a:prstGeom prst="straightConnector1">
              <a:avLst/>
            </a:prstGeom>
            <a:noFill/>
            <a:ln w="152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13"/>
            <p:cNvCxnSpPr/>
            <p:nvPr/>
          </p:nvCxnSpPr>
          <p:spPr>
            <a:xfrm flipH="1">
              <a:off x="84656" y="4906985"/>
              <a:ext cx="206400" cy="230700"/>
            </a:xfrm>
            <a:prstGeom prst="straightConnector1">
              <a:avLst/>
            </a:prstGeom>
            <a:noFill/>
            <a:ln w="152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13"/>
            <p:cNvCxnSpPr/>
            <p:nvPr/>
          </p:nvCxnSpPr>
          <p:spPr>
            <a:xfrm>
              <a:off x="1399099" y="4873790"/>
              <a:ext cx="300600" cy="269700"/>
            </a:xfrm>
            <a:prstGeom prst="straightConnector1">
              <a:avLst/>
            </a:prstGeom>
            <a:noFill/>
            <a:ln w="152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13"/>
            <p:cNvCxnSpPr/>
            <p:nvPr/>
          </p:nvCxnSpPr>
          <p:spPr>
            <a:xfrm>
              <a:off x="236108" y="4050469"/>
              <a:ext cx="4800" cy="13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1" name="Google Shape;71;p13"/>
          <p:cNvGrpSpPr/>
          <p:nvPr/>
        </p:nvGrpSpPr>
        <p:grpSpPr>
          <a:xfrm>
            <a:off x="6063040" y="3588620"/>
            <a:ext cx="2367329" cy="1482889"/>
            <a:chOff x="4559630" y="3273755"/>
            <a:chExt cx="2074966" cy="1305130"/>
          </a:xfrm>
        </p:grpSpPr>
        <p:cxnSp>
          <p:nvCxnSpPr>
            <p:cNvPr id="72" name="Google Shape;72;p13"/>
            <p:cNvCxnSpPr/>
            <p:nvPr/>
          </p:nvCxnSpPr>
          <p:spPr>
            <a:xfrm>
              <a:off x="5492778" y="3969680"/>
              <a:ext cx="298200" cy="0"/>
            </a:xfrm>
            <a:prstGeom prst="straightConnector1">
              <a:avLst/>
            </a:prstGeom>
            <a:noFill/>
            <a:ln w="152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73" name="Google Shape;73;p13"/>
            <p:cNvPicPr preferRelativeResize="0"/>
            <p:nvPr/>
          </p:nvPicPr>
          <p:blipFill rotWithShape="1">
            <a:blip r:embed="rId5">
              <a:alphaModFix/>
            </a:blip>
            <a:srcRect l="53820" t="36662" r="1954" b="12480"/>
            <a:stretch/>
          </p:blipFill>
          <p:spPr>
            <a:xfrm>
              <a:off x="5721461" y="3494754"/>
              <a:ext cx="615513" cy="9498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13"/>
            <p:cNvPicPr preferRelativeResize="0"/>
            <p:nvPr/>
          </p:nvPicPr>
          <p:blipFill rotWithShape="1">
            <a:blip r:embed="rId5">
              <a:alphaModFix/>
            </a:blip>
            <a:srcRect t="34562" r="41204" b="10983"/>
            <a:stretch/>
          </p:blipFill>
          <p:spPr>
            <a:xfrm>
              <a:off x="4810725" y="3512541"/>
              <a:ext cx="717096" cy="89123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5" name="Google Shape;75;p13"/>
            <p:cNvCxnSpPr/>
            <p:nvPr/>
          </p:nvCxnSpPr>
          <p:spPr>
            <a:xfrm rot="10800000" flipH="1">
              <a:off x="6280896" y="3284932"/>
              <a:ext cx="353700" cy="298200"/>
            </a:xfrm>
            <a:prstGeom prst="straightConnector1">
              <a:avLst/>
            </a:prstGeom>
            <a:noFill/>
            <a:ln w="152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13"/>
            <p:cNvCxnSpPr/>
            <p:nvPr/>
          </p:nvCxnSpPr>
          <p:spPr>
            <a:xfrm>
              <a:off x="6293171" y="4301085"/>
              <a:ext cx="310200" cy="277800"/>
            </a:xfrm>
            <a:prstGeom prst="straightConnector1">
              <a:avLst/>
            </a:prstGeom>
            <a:noFill/>
            <a:ln w="152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13"/>
            <p:cNvCxnSpPr/>
            <p:nvPr/>
          </p:nvCxnSpPr>
          <p:spPr>
            <a:xfrm rot="10800000">
              <a:off x="4598223" y="3273755"/>
              <a:ext cx="279300" cy="261000"/>
            </a:xfrm>
            <a:prstGeom prst="straightConnector1">
              <a:avLst/>
            </a:prstGeom>
            <a:noFill/>
            <a:ln w="152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13"/>
            <p:cNvCxnSpPr/>
            <p:nvPr/>
          </p:nvCxnSpPr>
          <p:spPr>
            <a:xfrm flipH="1">
              <a:off x="4559630" y="4257223"/>
              <a:ext cx="306600" cy="312900"/>
            </a:xfrm>
            <a:prstGeom prst="straightConnector1">
              <a:avLst/>
            </a:prstGeom>
            <a:noFill/>
            <a:ln w="152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13"/>
            <p:cNvCxnSpPr/>
            <p:nvPr/>
          </p:nvCxnSpPr>
          <p:spPr>
            <a:xfrm rot="10800000">
              <a:off x="4668873" y="3344822"/>
              <a:ext cx="9600" cy="1115100"/>
            </a:xfrm>
            <a:prstGeom prst="straightConnector1">
              <a:avLst/>
            </a:prstGeom>
            <a:noFill/>
            <a:ln w="76200" cap="flat" cmpd="sng">
              <a:solidFill>
                <a:srgbClr val="FF0000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13"/>
            <p:cNvCxnSpPr/>
            <p:nvPr/>
          </p:nvCxnSpPr>
          <p:spPr>
            <a:xfrm rot="10800000">
              <a:off x="6512804" y="3464532"/>
              <a:ext cx="4500" cy="987300"/>
            </a:xfrm>
            <a:prstGeom prst="straightConnector1">
              <a:avLst/>
            </a:prstGeom>
            <a:noFill/>
            <a:ln w="76200" cap="flat" cmpd="sng">
              <a:solidFill>
                <a:srgbClr val="FF0000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81" name="Google Shape;81;p13"/>
          <p:cNvSpPr txBox="1">
            <a:spLocks noGrp="1"/>
          </p:cNvSpPr>
          <p:nvPr>
            <p:ph type="ctrTitle"/>
          </p:nvPr>
        </p:nvSpPr>
        <p:spPr>
          <a:xfrm>
            <a:off x="521425" y="2752925"/>
            <a:ext cx="8520600" cy="109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3700">
                <a:solidFill>
                  <a:schemeClr val="lt1"/>
                </a:solidFill>
              </a:rPr>
              <a:t>Luca</a:t>
            </a:r>
            <a:r>
              <a:rPr lang="nl" sz="3700" baseline="30000">
                <a:solidFill>
                  <a:schemeClr val="lt1"/>
                </a:solidFill>
              </a:rPr>
              <a:t>2</a:t>
            </a:r>
            <a:r>
              <a:rPr lang="nl" sz="3700">
                <a:solidFill>
                  <a:schemeClr val="lt1"/>
                </a:solidFill>
              </a:rPr>
              <a:t> to leading order (+ NNLO)</a:t>
            </a:r>
            <a:endParaRPr sz="3700">
              <a:solidFill>
                <a:schemeClr val="lt1"/>
              </a:solidFill>
            </a:endParaRPr>
          </a:p>
        </p:txBody>
      </p:sp>
      <p:grpSp>
        <p:nvGrpSpPr>
          <p:cNvPr id="82" name="Google Shape;82;p13"/>
          <p:cNvGrpSpPr/>
          <p:nvPr/>
        </p:nvGrpSpPr>
        <p:grpSpPr>
          <a:xfrm>
            <a:off x="4246700" y="255025"/>
            <a:ext cx="4444500" cy="1947825"/>
            <a:chOff x="4322900" y="331225"/>
            <a:chExt cx="4444500" cy="1947825"/>
          </a:xfrm>
        </p:grpSpPr>
        <p:pic>
          <p:nvPicPr>
            <p:cNvPr id="83" name="Google Shape;83;p1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986800" y="1129050"/>
              <a:ext cx="3215775" cy="109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" name="Google Shape;84;p13"/>
            <p:cNvSpPr txBox="1"/>
            <p:nvPr/>
          </p:nvSpPr>
          <p:spPr>
            <a:xfrm>
              <a:off x="4322900" y="331225"/>
              <a:ext cx="44445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" sz="5200">
                  <a:solidFill>
                    <a:schemeClr val="lt1"/>
                  </a:solidFill>
                </a:rPr>
                <a:t>GW150914 </a:t>
              </a:r>
              <a:endParaRPr/>
            </a:p>
          </p:txBody>
        </p:sp>
        <p:sp>
          <p:nvSpPr>
            <p:cNvPr id="85" name="Google Shape;85;p13"/>
            <p:cNvSpPr/>
            <p:nvPr/>
          </p:nvSpPr>
          <p:spPr>
            <a:xfrm>
              <a:off x="4707625" y="337450"/>
              <a:ext cx="3788100" cy="1941600"/>
            </a:xfrm>
            <a:prstGeom prst="rect">
              <a:avLst/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2"/>
          <p:cNvSpPr txBox="1">
            <a:spLocks noGrp="1"/>
          </p:cNvSpPr>
          <p:nvPr>
            <p:ph type="title"/>
          </p:nvPr>
        </p:nvSpPr>
        <p:spPr>
          <a:xfrm>
            <a:off x="1324115" y="1034619"/>
            <a:ext cx="278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GW150914</a:t>
            </a:r>
            <a:endParaRPr dirty="0"/>
          </a:p>
        </p:txBody>
      </p:sp>
      <p:sp>
        <p:nvSpPr>
          <p:cNvPr id="166" name="Google Shape;166;p22"/>
          <p:cNvSpPr txBox="1">
            <a:spLocks noGrp="1"/>
          </p:cNvSpPr>
          <p:nvPr>
            <p:ph type="sldNum" idx="12"/>
          </p:nvPr>
        </p:nvSpPr>
        <p:spPr>
          <a:xfrm>
            <a:off x="8283595" y="1810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10</a:t>
            </a:fld>
            <a:endParaRPr/>
          </a:p>
        </p:txBody>
      </p:sp>
      <p:pic>
        <p:nvPicPr>
          <p:cNvPr id="167" name="Google Shape;16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72155"/>
            <a:ext cx="5811249" cy="232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4189" y="715164"/>
            <a:ext cx="3897260" cy="12116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3"/>
          <p:cNvSpPr txBox="1">
            <a:spLocks noGrp="1"/>
          </p:cNvSpPr>
          <p:nvPr>
            <p:ph type="title"/>
          </p:nvPr>
        </p:nvSpPr>
        <p:spPr>
          <a:xfrm>
            <a:off x="311700" y="826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Colouring the template</a:t>
            </a:r>
            <a:endParaRPr/>
          </a:p>
        </p:txBody>
      </p:sp>
      <p:sp>
        <p:nvSpPr>
          <p:cNvPr id="174" name="Google Shape;174;p23"/>
          <p:cNvSpPr txBox="1">
            <a:spLocks noGrp="1"/>
          </p:cNvSpPr>
          <p:nvPr>
            <p:ph type="body" idx="1"/>
          </p:nvPr>
        </p:nvSpPr>
        <p:spPr>
          <a:xfrm>
            <a:off x="271150" y="1298125"/>
            <a:ext cx="8840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Use the PSD to colour the template (Ignore the factor ~10</a:t>
            </a:r>
            <a:r>
              <a:rPr lang="nl" baseline="30000"/>
              <a:t>23</a:t>
            </a:r>
            <a:r>
              <a:rPr lang="nl"/>
              <a:t> difference on the y-axis)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cxnSp>
        <p:nvCxnSpPr>
          <p:cNvPr id="175" name="Google Shape;175;p23"/>
          <p:cNvCxnSpPr/>
          <p:nvPr/>
        </p:nvCxnSpPr>
        <p:spPr>
          <a:xfrm rot="-10618053" flipH="1">
            <a:off x="3768106" y="3060617"/>
            <a:ext cx="459343" cy="2915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76" name="Google Shape;17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50" y="1650225"/>
            <a:ext cx="3628550" cy="260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7500" y="1801425"/>
            <a:ext cx="3755299" cy="252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3"/>
          <p:cNvSpPr txBox="1">
            <a:spLocks noGrp="1"/>
          </p:cNvSpPr>
          <p:nvPr>
            <p:ph type="sldNum" idx="12"/>
          </p:nvPr>
        </p:nvSpPr>
        <p:spPr>
          <a:xfrm>
            <a:off x="8283595" y="1810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4"/>
          <p:cNvSpPr txBox="1">
            <a:spLocks noGrp="1"/>
          </p:cNvSpPr>
          <p:nvPr>
            <p:ph type="title"/>
          </p:nvPr>
        </p:nvSpPr>
        <p:spPr>
          <a:xfrm>
            <a:off x="336675" y="1862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l" sz="5520"/>
              <a:t>So, did we find it?</a:t>
            </a:r>
            <a:endParaRPr sz="5520"/>
          </a:p>
        </p:txBody>
      </p:sp>
      <p:sp>
        <p:nvSpPr>
          <p:cNvPr id="184" name="Google Shape;184;p24"/>
          <p:cNvSpPr txBox="1">
            <a:spLocks noGrp="1"/>
          </p:cNvSpPr>
          <p:nvPr>
            <p:ph type="sldNum" idx="12"/>
          </p:nvPr>
        </p:nvSpPr>
        <p:spPr>
          <a:xfrm>
            <a:off x="8283595" y="1810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5"/>
          <p:cNvSpPr txBox="1">
            <a:spLocks noGrp="1"/>
          </p:cNvSpPr>
          <p:nvPr>
            <p:ph type="title"/>
          </p:nvPr>
        </p:nvSpPr>
        <p:spPr>
          <a:xfrm>
            <a:off x="311700" y="826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5"/>
          <p:cNvSpPr txBox="1">
            <a:spLocks noGrp="1"/>
          </p:cNvSpPr>
          <p:nvPr>
            <p:ph type="body" idx="1"/>
          </p:nvPr>
        </p:nvSpPr>
        <p:spPr>
          <a:xfrm>
            <a:off x="311700" y="1533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91" name="Google Shape;191;p25"/>
          <p:cNvSpPr txBox="1">
            <a:spLocks noGrp="1"/>
          </p:cNvSpPr>
          <p:nvPr>
            <p:ph type="sldNum" idx="12"/>
          </p:nvPr>
        </p:nvSpPr>
        <p:spPr>
          <a:xfrm>
            <a:off x="8283595" y="1810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13</a:t>
            </a:fld>
            <a:endParaRPr/>
          </a:p>
        </p:txBody>
      </p:sp>
      <p:sp>
        <p:nvSpPr>
          <p:cNvPr id="192" name="Google Shape;192;p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7F7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3" name="Google Shape;193;p25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7888600" y="3928025"/>
            <a:ext cx="1255400" cy="121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6"/>
          <p:cNvSpPr txBox="1">
            <a:spLocks noGrp="1"/>
          </p:cNvSpPr>
          <p:nvPr>
            <p:ph type="title"/>
          </p:nvPr>
        </p:nvSpPr>
        <p:spPr>
          <a:xfrm>
            <a:off x="311700" y="826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Looking for GW150914 (First effort)</a:t>
            </a:r>
            <a:endParaRPr/>
          </a:p>
        </p:txBody>
      </p:sp>
      <p:sp>
        <p:nvSpPr>
          <p:cNvPr id="199" name="Google Shape;199;p26"/>
          <p:cNvSpPr txBox="1">
            <a:spLocks noGrp="1"/>
          </p:cNvSpPr>
          <p:nvPr>
            <p:ph type="body" idx="1"/>
          </p:nvPr>
        </p:nvSpPr>
        <p:spPr>
          <a:xfrm>
            <a:off x="311700" y="1533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00" name="Google Shape;20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8775" y="1351450"/>
            <a:ext cx="3967855" cy="310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650" y="1459575"/>
            <a:ext cx="3437250" cy="281982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6"/>
          <p:cNvSpPr txBox="1">
            <a:spLocks noGrp="1"/>
          </p:cNvSpPr>
          <p:nvPr>
            <p:ph type="sldNum" idx="12"/>
          </p:nvPr>
        </p:nvSpPr>
        <p:spPr>
          <a:xfrm>
            <a:off x="8283595" y="1810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14</a:t>
            </a:fld>
            <a:endParaRPr/>
          </a:p>
        </p:txBody>
      </p:sp>
      <p:sp>
        <p:nvSpPr>
          <p:cNvPr id="203" name="Google Shape;203;p26"/>
          <p:cNvSpPr txBox="1"/>
          <p:nvPr/>
        </p:nvSpPr>
        <p:spPr>
          <a:xfrm>
            <a:off x="450550" y="2492800"/>
            <a:ext cx="2344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Our candidate wave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04" name="Google Shape;204;p26"/>
          <p:cNvSpPr txBox="1"/>
          <p:nvPr/>
        </p:nvSpPr>
        <p:spPr>
          <a:xfrm>
            <a:off x="5939100" y="3797675"/>
            <a:ext cx="2344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Chirp Mass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05" name="Google Shape;205;p26"/>
          <p:cNvPicPr preferRelativeResize="0"/>
          <p:nvPr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7888600" y="3928025"/>
            <a:ext cx="1255400" cy="121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0" y="1712212"/>
            <a:ext cx="2106501" cy="46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7"/>
          <p:cNvSpPr txBox="1">
            <a:spLocks noGrp="1"/>
          </p:cNvSpPr>
          <p:nvPr>
            <p:ph type="title"/>
          </p:nvPr>
        </p:nvSpPr>
        <p:spPr>
          <a:xfrm>
            <a:off x="311700" y="826025"/>
            <a:ext cx="883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Second attempt (Improvement of 21 orders of magnitude!!!)</a:t>
            </a:r>
            <a:endParaRPr/>
          </a:p>
        </p:txBody>
      </p:sp>
      <p:sp>
        <p:nvSpPr>
          <p:cNvPr id="212" name="Google Shape;212;p27"/>
          <p:cNvSpPr txBox="1">
            <a:spLocks noGrp="1"/>
          </p:cNvSpPr>
          <p:nvPr>
            <p:ph type="body" idx="1"/>
          </p:nvPr>
        </p:nvSpPr>
        <p:spPr>
          <a:xfrm>
            <a:off x="311700" y="1533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13" name="Google Shape;213;p27"/>
          <p:cNvSpPr txBox="1">
            <a:spLocks noGrp="1"/>
          </p:cNvSpPr>
          <p:nvPr>
            <p:ph type="sldNum" idx="12"/>
          </p:nvPr>
        </p:nvSpPr>
        <p:spPr>
          <a:xfrm>
            <a:off x="8283595" y="1810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15</a:t>
            </a:fld>
            <a:endParaRPr/>
          </a:p>
        </p:txBody>
      </p:sp>
      <p:pic>
        <p:nvPicPr>
          <p:cNvPr id="214" name="Google Shape;21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50" y="1398725"/>
            <a:ext cx="3597761" cy="27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4975" y="1468550"/>
            <a:ext cx="3330201" cy="2716576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7"/>
          <p:cNvSpPr/>
          <p:nvPr/>
        </p:nvSpPr>
        <p:spPr>
          <a:xfrm>
            <a:off x="318725" y="1253300"/>
            <a:ext cx="674100" cy="4470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7"/>
          <p:cNvSpPr txBox="1"/>
          <p:nvPr/>
        </p:nvSpPr>
        <p:spPr>
          <a:xfrm>
            <a:off x="1168650" y="3919800"/>
            <a:ext cx="2900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Chirp mass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18" name="Google Shape;218;p27"/>
          <p:cNvSpPr txBox="1"/>
          <p:nvPr/>
        </p:nvSpPr>
        <p:spPr>
          <a:xfrm>
            <a:off x="5383200" y="4007725"/>
            <a:ext cx="2900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Time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19" name="Google Shape;219;p27"/>
          <p:cNvSpPr txBox="1"/>
          <p:nvPr/>
        </p:nvSpPr>
        <p:spPr>
          <a:xfrm>
            <a:off x="3800575" y="2300550"/>
            <a:ext cx="2900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Correlation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20" name="Google Shape;220;p27"/>
          <p:cNvPicPr preferRelativeResize="0"/>
          <p:nvPr/>
        </p:nvPicPr>
        <p:blipFill>
          <a:blip r:embed="rId5">
            <a:alphaModFix amt="23000"/>
          </a:blip>
          <a:stretch>
            <a:fillRect/>
          </a:stretch>
        </p:blipFill>
        <p:spPr>
          <a:xfrm>
            <a:off x="7888600" y="3928025"/>
            <a:ext cx="1255400" cy="121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8"/>
          <p:cNvSpPr txBox="1">
            <a:spLocks noGrp="1"/>
          </p:cNvSpPr>
          <p:nvPr>
            <p:ph type="title"/>
          </p:nvPr>
        </p:nvSpPr>
        <p:spPr>
          <a:xfrm>
            <a:off x="311700" y="826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l" sz="2320"/>
              <a:t>Third attempt with new event (GW151226) and expanded grid:  looks better! Still wrong</a:t>
            </a:r>
            <a:endParaRPr sz="2320"/>
          </a:p>
        </p:txBody>
      </p:sp>
      <p:sp>
        <p:nvSpPr>
          <p:cNvPr id="226" name="Google Shape;226;p28"/>
          <p:cNvSpPr txBox="1">
            <a:spLocks noGrp="1"/>
          </p:cNvSpPr>
          <p:nvPr>
            <p:ph type="sldNum" idx="12"/>
          </p:nvPr>
        </p:nvSpPr>
        <p:spPr>
          <a:xfrm>
            <a:off x="8283595" y="1810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16</a:t>
            </a:fld>
            <a:endParaRPr/>
          </a:p>
        </p:txBody>
      </p:sp>
      <p:pic>
        <p:nvPicPr>
          <p:cNvPr id="227" name="Google Shape;22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714500"/>
            <a:ext cx="3152775" cy="2491453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8"/>
          <p:cNvSpPr txBox="1"/>
          <p:nvPr/>
        </p:nvSpPr>
        <p:spPr>
          <a:xfrm>
            <a:off x="955050" y="2091100"/>
            <a:ext cx="3595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Should be here …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229" name="Google Shape;229;p28"/>
          <p:cNvCxnSpPr/>
          <p:nvPr/>
        </p:nvCxnSpPr>
        <p:spPr>
          <a:xfrm flipH="1">
            <a:off x="2122250" y="2446900"/>
            <a:ext cx="6300" cy="817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30" name="Google Shape;23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0950" y="1502875"/>
            <a:ext cx="3525600" cy="2786048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8"/>
          <p:cNvSpPr txBox="1"/>
          <p:nvPr/>
        </p:nvSpPr>
        <p:spPr>
          <a:xfrm>
            <a:off x="1704075" y="3732775"/>
            <a:ext cx="1760400" cy="7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300">
                <a:solidFill>
                  <a:schemeClr val="dk2"/>
                </a:solidFill>
              </a:rPr>
              <a:t>Chirp mass</a:t>
            </a:r>
            <a:endParaRPr sz="13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2"/>
              </a:solidFill>
            </a:endParaRPr>
          </a:p>
        </p:txBody>
      </p:sp>
      <p:sp>
        <p:nvSpPr>
          <p:cNvPr id="232" name="Google Shape;232;p28"/>
          <p:cNvSpPr txBox="1"/>
          <p:nvPr/>
        </p:nvSpPr>
        <p:spPr>
          <a:xfrm>
            <a:off x="5664175" y="3732775"/>
            <a:ext cx="1760400" cy="7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300">
                <a:solidFill>
                  <a:schemeClr val="dk2"/>
                </a:solidFill>
              </a:rPr>
              <a:t>Phase</a:t>
            </a:r>
            <a:endParaRPr sz="1300">
              <a:solidFill>
                <a:schemeClr val="dk2"/>
              </a:solidFill>
            </a:endParaRPr>
          </a:p>
        </p:txBody>
      </p:sp>
      <p:pic>
        <p:nvPicPr>
          <p:cNvPr id="233" name="Google Shape;233;p28"/>
          <p:cNvPicPr preferRelativeResize="0"/>
          <p:nvPr/>
        </p:nvPicPr>
        <p:blipFill>
          <a:blip r:embed="rId5">
            <a:alphaModFix amt="12000"/>
          </a:blip>
          <a:stretch>
            <a:fillRect/>
          </a:stretch>
        </p:blipFill>
        <p:spPr>
          <a:xfrm>
            <a:off x="7888600" y="3928025"/>
            <a:ext cx="1255400" cy="121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9"/>
          <p:cNvSpPr txBox="1">
            <a:spLocks noGrp="1"/>
          </p:cNvSpPr>
          <p:nvPr>
            <p:ph type="title"/>
          </p:nvPr>
        </p:nvSpPr>
        <p:spPr>
          <a:xfrm>
            <a:off x="311700" y="826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Why didn’t we find it?</a:t>
            </a:r>
            <a:endParaRPr/>
          </a:p>
        </p:txBody>
      </p:sp>
      <p:sp>
        <p:nvSpPr>
          <p:cNvPr id="239" name="Google Shape;239;p29"/>
          <p:cNvSpPr txBox="1">
            <a:spLocks noGrp="1"/>
          </p:cNvSpPr>
          <p:nvPr>
            <p:ph type="body" idx="1"/>
          </p:nvPr>
        </p:nvSpPr>
        <p:spPr>
          <a:xfrm>
            <a:off x="311700" y="1533475"/>
            <a:ext cx="8799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Not enough corrections (only NNLO) while Post Newtonian corrections are needed.</a:t>
            </a:r>
            <a:br>
              <a:rPr lang="nl"/>
            </a:b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40" name="Google Shape;240;p29"/>
          <p:cNvSpPr txBox="1">
            <a:spLocks noGrp="1"/>
          </p:cNvSpPr>
          <p:nvPr>
            <p:ph type="sldNum" idx="12"/>
          </p:nvPr>
        </p:nvSpPr>
        <p:spPr>
          <a:xfrm>
            <a:off x="8283595" y="1810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17</a:t>
            </a:fld>
            <a:endParaRPr/>
          </a:p>
        </p:txBody>
      </p:sp>
      <p:sp>
        <p:nvSpPr>
          <p:cNvPr id="241" name="Google Shape;241;p29"/>
          <p:cNvSpPr txBox="1">
            <a:spLocks noGrp="1"/>
          </p:cNvSpPr>
          <p:nvPr>
            <p:ph type="title"/>
          </p:nvPr>
        </p:nvSpPr>
        <p:spPr>
          <a:xfrm>
            <a:off x="311700" y="2571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Conclusion</a:t>
            </a:r>
            <a:endParaRPr/>
          </a:p>
        </p:txBody>
      </p:sp>
      <p:sp>
        <p:nvSpPr>
          <p:cNvPr id="242" name="Google Shape;242;p29"/>
          <p:cNvSpPr txBox="1"/>
          <p:nvPr/>
        </p:nvSpPr>
        <p:spPr>
          <a:xfrm>
            <a:off x="384675" y="3143650"/>
            <a:ext cx="8294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We prefer Pseudo reality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43" name="Google Shape;243;p29"/>
          <p:cNvPicPr preferRelativeResize="0"/>
          <p:nvPr/>
        </p:nvPicPr>
        <p:blipFill>
          <a:blip r:embed="rId3">
            <a:alphaModFix amt="6000"/>
          </a:blip>
          <a:stretch>
            <a:fillRect/>
          </a:stretch>
        </p:blipFill>
        <p:spPr>
          <a:xfrm>
            <a:off x="7888600" y="3928025"/>
            <a:ext cx="1255400" cy="121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8" name="Google Shape;248;p30"/>
          <p:cNvCxnSpPr/>
          <p:nvPr/>
        </p:nvCxnSpPr>
        <p:spPr>
          <a:xfrm>
            <a:off x="6543546" y="3262571"/>
            <a:ext cx="648600" cy="0"/>
          </a:xfrm>
          <a:prstGeom prst="straightConnector1">
            <a:avLst/>
          </a:prstGeom>
          <a:noFill/>
          <a:ln w="152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9" name="Google Shape;249;p30"/>
          <p:cNvSpPr txBox="1">
            <a:spLocks noGrp="1"/>
          </p:cNvSpPr>
          <p:nvPr>
            <p:ph type="title"/>
          </p:nvPr>
        </p:nvSpPr>
        <p:spPr>
          <a:xfrm>
            <a:off x="4717900" y="853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Questions? </a:t>
            </a:r>
            <a:endParaRPr/>
          </a:p>
        </p:txBody>
      </p:sp>
      <p:sp>
        <p:nvSpPr>
          <p:cNvPr id="250" name="Google Shape;250;p30"/>
          <p:cNvSpPr txBox="1">
            <a:spLocks noGrp="1"/>
          </p:cNvSpPr>
          <p:nvPr>
            <p:ph type="sldNum" idx="12"/>
          </p:nvPr>
        </p:nvSpPr>
        <p:spPr>
          <a:xfrm>
            <a:off x="8283595" y="1810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18</a:t>
            </a:fld>
            <a:endParaRPr/>
          </a:p>
        </p:txBody>
      </p:sp>
      <p:pic>
        <p:nvPicPr>
          <p:cNvPr id="251" name="Google Shape;251;p30"/>
          <p:cNvPicPr preferRelativeResize="0"/>
          <p:nvPr/>
        </p:nvPicPr>
        <p:blipFill rotWithShape="1">
          <a:blip r:embed="rId3">
            <a:alphaModFix/>
          </a:blip>
          <a:srcRect l="53820" t="36662" r="1954" b="12480"/>
          <a:stretch/>
        </p:blipFill>
        <p:spPr>
          <a:xfrm>
            <a:off x="7040825" y="2236432"/>
            <a:ext cx="1338450" cy="2052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0"/>
          <p:cNvPicPr preferRelativeResize="0"/>
          <p:nvPr/>
        </p:nvPicPr>
        <p:blipFill rotWithShape="1">
          <a:blip r:embed="rId4">
            <a:alphaModFix/>
          </a:blip>
          <a:srcRect r="51718"/>
          <a:stretch/>
        </p:blipFill>
        <p:spPr>
          <a:xfrm>
            <a:off x="550055" y="1197041"/>
            <a:ext cx="970108" cy="1737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0"/>
          <p:cNvPicPr preferRelativeResize="0"/>
          <p:nvPr/>
        </p:nvPicPr>
        <p:blipFill rotWithShape="1">
          <a:blip r:embed="rId4">
            <a:alphaModFix/>
          </a:blip>
          <a:srcRect l="35886" r="8690"/>
          <a:stretch/>
        </p:blipFill>
        <p:spPr>
          <a:xfrm>
            <a:off x="2168873" y="1197041"/>
            <a:ext cx="1113632" cy="17372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4" name="Google Shape;254;p30"/>
          <p:cNvCxnSpPr/>
          <p:nvPr/>
        </p:nvCxnSpPr>
        <p:spPr>
          <a:xfrm>
            <a:off x="1511121" y="2043771"/>
            <a:ext cx="648600" cy="0"/>
          </a:xfrm>
          <a:prstGeom prst="straightConnector1">
            <a:avLst/>
          </a:prstGeom>
          <a:noFill/>
          <a:ln w="152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5" name="Google Shape;255;p30"/>
          <p:cNvCxnSpPr/>
          <p:nvPr/>
        </p:nvCxnSpPr>
        <p:spPr>
          <a:xfrm rot="10800000" flipH="1">
            <a:off x="3215634" y="633009"/>
            <a:ext cx="769200" cy="644100"/>
          </a:xfrm>
          <a:prstGeom prst="straightConnector1">
            <a:avLst/>
          </a:prstGeom>
          <a:noFill/>
          <a:ln w="152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6" name="Google Shape;256;p30"/>
          <p:cNvCxnSpPr/>
          <p:nvPr/>
        </p:nvCxnSpPr>
        <p:spPr>
          <a:xfrm rot="10800000">
            <a:off x="5" y="713109"/>
            <a:ext cx="607500" cy="564000"/>
          </a:xfrm>
          <a:prstGeom prst="straightConnector1">
            <a:avLst/>
          </a:prstGeom>
          <a:noFill/>
          <a:ln w="152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7" name="Google Shape;257;p30"/>
          <p:cNvCxnSpPr/>
          <p:nvPr/>
        </p:nvCxnSpPr>
        <p:spPr>
          <a:xfrm flipH="1">
            <a:off x="189523" y="2878796"/>
            <a:ext cx="463200" cy="513900"/>
          </a:xfrm>
          <a:prstGeom prst="straightConnector1">
            <a:avLst/>
          </a:prstGeom>
          <a:noFill/>
          <a:ln w="152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8" name="Google Shape;258;p30"/>
          <p:cNvCxnSpPr/>
          <p:nvPr/>
        </p:nvCxnSpPr>
        <p:spPr>
          <a:xfrm>
            <a:off x="3137625" y="2804892"/>
            <a:ext cx="674400" cy="600300"/>
          </a:xfrm>
          <a:prstGeom prst="straightConnector1">
            <a:avLst/>
          </a:prstGeom>
          <a:noFill/>
          <a:ln w="152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9" name="Google Shape;259;p30"/>
          <p:cNvCxnSpPr/>
          <p:nvPr/>
        </p:nvCxnSpPr>
        <p:spPr>
          <a:xfrm>
            <a:off x="529495" y="971862"/>
            <a:ext cx="11100" cy="30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0" name="Google Shape;260;p30"/>
          <p:cNvCxnSpPr/>
          <p:nvPr/>
        </p:nvCxnSpPr>
        <p:spPr>
          <a:xfrm>
            <a:off x="3821073" y="2133663"/>
            <a:ext cx="522000" cy="3900"/>
          </a:xfrm>
          <a:prstGeom prst="straightConnector1">
            <a:avLst/>
          </a:prstGeom>
          <a:noFill/>
          <a:ln w="152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1" name="Google Shape;261;p30"/>
          <p:cNvCxnSpPr/>
          <p:nvPr/>
        </p:nvCxnSpPr>
        <p:spPr>
          <a:xfrm rot="10800000" flipH="1">
            <a:off x="4067700" y="1830250"/>
            <a:ext cx="2400" cy="622500"/>
          </a:xfrm>
          <a:prstGeom prst="straightConnector1">
            <a:avLst/>
          </a:prstGeom>
          <a:noFill/>
          <a:ln w="152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62" name="Google Shape;262;p30"/>
          <p:cNvPicPr preferRelativeResize="0"/>
          <p:nvPr/>
        </p:nvPicPr>
        <p:blipFill rotWithShape="1">
          <a:blip r:embed="rId3">
            <a:alphaModFix/>
          </a:blip>
          <a:srcRect t="34562" r="41204" b="10983"/>
          <a:stretch/>
        </p:blipFill>
        <p:spPr>
          <a:xfrm>
            <a:off x="5060400" y="2274863"/>
            <a:ext cx="1559349" cy="19256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3" name="Google Shape;263;p30"/>
          <p:cNvCxnSpPr/>
          <p:nvPr/>
        </p:nvCxnSpPr>
        <p:spPr>
          <a:xfrm rot="10800000" flipH="1">
            <a:off x="8257334" y="1783284"/>
            <a:ext cx="769200" cy="644100"/>
          </a:xfrm>
          <a:prstGeom prst="straightConnector1">
            <a:avLst/>
          </a:prstGeom>
          <a:noFill/>
          <a:ln w="152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30"/>
          <p:cNvCxnSpPr/>
          <p:nvPr/>
        </p:nvCxnSpPr>
        <p:spPr>
          <a:xfrm>
            <a:off x="8284025" y="3978617"/>
            <a:ext cx="674400" cy="600300"/>
          </a:xfrm>
          <a:prstGeom prst="straightConnector1">
            <a:avLst/>
          </a:prstGeom>
          <a:noFill/>
          <a:ln w="152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30"/>
          <p:cNvCxnSpPr/>
          <p:nvPr/>
        </p:nvCxnSpPr>
        <p:spPr>
          <a:xfrm rot="10800000">
            <a:off x="4598155" y="1758859"/>
            <a:ext cx="607500" cy="564000"/>
          </a:xfrm>
          <a:prstGeom prst="straightConnector1">
            <a:avLst/>
          </a:prstGeom>
          <a:noFill/>
          <a:ln w="152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30"/>
          <p:cNvCxnSpPr/>
          <p:nvPr/>
        </p:nvCxnSpPr>
        <p:spPr>
          <a:xfrm flipH="1">
            <a:off x="4717898" y="3883846"/>
            <a:ext cx="463200" cy="513900"/>
          </a:xfrm>
          <a:prstGeom prst="straightConnector1">
            <a:avLst/>
          </a:prstGeom>
          <a:noFill/>
          <a:ln w="152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30"/>
          <p:cNvCxnSpPr/>
          <p:nvPr/>
        </p:nvCxnSpPr>
        <p:spPr>
          <a:xfrm rot="10800000">
            <a:off x="4780950" y="1903525"/>
            <a:ext cx="27600" cy="2367300"/>
          </a:xfrm>
          <a:prstGeom prst="straightConnector1">
            <a:avLst/>
          </a:prstGeom>
          <a:noFill/>
          <a:ln w="114300" cap="flat" cmpd="sng">
            <a:solidFill>
              <a:srgbClr val="FF0000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30"/>
          <p:cNvCxnSpPr/>
          <p:nvPr/>
        </p:nvCxnSpPr>
        <p:spPr>
          <a:xfrm rot="10800000">
            <a:off x="8825525" y="2006275"/>
            <a:ext cx="43800" cy="2395800"/>
          </a:xfrm>
          <a:prstGeom prst="straightConnector1">
            <a:avLst/>
          </a:prstGeom>
          <a:noFill/>
          <a:ln w="114300" cap="flat" cmpd="sng">
            <a:solidFill>
              <a:srgbClr val="FF0000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>
            <a:spLocks noGrp="1"/>
          </p:cNvSpPr>
          <p:nvPr>
            <p:ph type="title"/>
          </p:nvPr>
        </p:nvSpPr>
        <p:spPr>
          <a:xfrm>
            <a:off x="2828450" y="753600"/>
            <a:ext cx="38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The basic principle</a:t>
            </a:r>
            <a:endParaRPr/>
          </a:p>
        </p:txBody>
      </p:sp>
      <p:pic>
        <p:nvPicPr>
          <p:cNvPr id="91" name="Google Shape;9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100" y="1449900"/>
            <a:ext cx="3875101" cy="2600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4"/>
          <p:cNvPicPr preferRelativeResize="0"/>
          <p:nvPr/>
        </p:nvPicPr>
        <p:blipFill rotWithShape="1">
          <a:blip r:embed="rId4">
            <a:alphaModFix/>
          </a:blip>
          <a:srcRect l="6620" r="130"/>
          <a:stretch/>
        </p:blipFill>
        <p:spPr>
          <a:xfrm rot="10800000" flipH="1">
            <a:off x="5410175" y="2353941"/>
            <a:ext cx="2932574" cy="814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" name="Google Shape;93;p14"/>
          <p:cNvCxnSpPr/>
          <p:nvPr/>
        </p:nvCxnSpPr>
        <p:spPr>
          <a:xfrm rot="10800000">
            <a:off x="8342750" y="2761078"/>
            <a:ext cx="702600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" name="Google Shape;94;p14"/>
          <p:cNvCxnSpPr>
            <a:stCxn id="92" idx="1"/>
          </p:cNvCxnSpPr>
          <p:nvPr/>
        </p:nvCxnSpPr>
        <p:spPr>
          <a:xfrm rot="10800000">
            <a:off x="4707575" y="2761078"/>
            <a:ext cx="702600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" name="Google Shape;95;p14"/>
          <p:cNvCxnSpPr/>
          <p:nvPr/>
        </p:nvCxnSpPr>
        <p:spPr>
          <a:xfrm>
            <a:off x="3953200" y="2747838"/>
            <a:ext cx="684300" cy="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6" name="Google Shape;96;p14"/>
          <p:cNvSpPr txBox="1">
            <a:spLocks noGrp="1"/>
          </p:cNvSpPr>
          <p:nvPr>
            <p:ph type="sldNum" idx="12"/>
          </p:nvPr>
        </p:nvSpPr>
        <p:spPr>
          <a:xfrm>
            <a:off x="8283595" y="1810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>
            <a:spLocks noGrp="1"/>
          </p:cNvSpPr>
          <p:nvPr>
            <p:ph type="title"/>
          </p:nvPr>
        </p:nvSpPr>
        <p:spPr>
          <a:xfrm>
            <a:off x="311700" y="826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Reality</a:t>
            </a:r>
            <a:endParaRPr/>
          </a:p>
        </p:txBody>
      </p:sp>
      <p:pic>
        <p:nvPicPr>
          <p:cNvPr id="102" name="Google Shape;10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6850" y="2075989"/>
            <a:ext cx="4125451" cy="135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100" y="1449900"/>
            <a:ext cx="3875101" cy="26000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" name="Google Shape;104;p15"/>
          <p:cNvCxnSpPr/>
          <p:nvPr/>
        </p:nvCxnSpPr>
        <p:spPr>
          <a:xfrm>
            <a:off x="3953200" y="2747838"/>
            <a:ext cx="684300" cy="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5" name="Google Shape;105;p15"/>
          <p:cNvSpPr txBox="1">
            <a:spLocks noGrp="1"/>
          </p:cNvSpPr>
          <p:nvPr>
            <p:ph type="sldNum" idx="12"/>
          </p:nvPr>
        </p:nvSpPr>
        <p:spPr>
          <a:xfrm>
            <a:off x="8283595" y="1810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 txBox="1">
            <a:spLocks noGrp="1"/>
          </p:cNvSpPr>
          <p:nvPr>
            <p:ph type="title"/>
          </p:nvPr>
        </p:nvSpPr>
        <p:spPr>
          <a:xfrm>
            <a:off x="311700" y="826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Pseudo Reality</a:t>
            </a:r>
            <a:endParaRPr/>
          </a:p>
        </p:txBody>
      </p:sp>
      <p:pic>
        <p:nvPicPr>
          <p:cNvPr id="111" name="Google Shape;11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500075"/>
            <a:ext cx="3842375" cy="25551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" name="Google Shape;112;p16"/>
          <p:cNvCxnSpPr/>
          <p:nvPr/>
        </p:nvCxnSpPr>
        <p:spPr>
          <a:xfrm>
            <a:off x="3842376" y="2777663"/>
            <a:ext cx="1195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13" name="Google Shape;11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4825" y="2166979"/>
            <a:ext cx="3345775" cy="135752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6"/>
          <p:cNvSpPr txBox="1">
            <a:spLocks noGrp="1"/>
          </p:cNvSpPr>
          <p:nvPr>
            <p:ph type="sldNum" idx="12"/>
          </p:nvPr>
        </p:nvSpPr>
        <p:spPr>
          <a:xfrm>
            <a:off x="8283595" y="1810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 txBox="1">
            <a:spLocks noGrp="1"/>
          </p:cNvSpPr>
          <p:nvPr>
            <p:ph type="title"/>
          </p:nvPr>
        </p:nvSpPr>
        <p:spPr>
          <a:xfrm>
            <a:off x="311700" y="826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Finding a signal in pseudo data</a:t>
            </a:r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body" idx="1"/>
          </p:nvPr>
        </p:nvSpPr>
        <p:spPr>
          <a:xfrm>
            <a:off x="311700" y="1533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Creating templates</a:t>
            </a:r>
            <a:br>
              <a:rPr lang="nl"/>
            </a:br>
            <a:r>
              <a:rPr lang="nl"/>
              <a:t>	Function of:</a:t>
            </a:r>
            <a:br>
              <a:rPr lang="nl"/>
            </a:br>
            <a:r>
              <a:rPr lang="nl"/>
              <a:t>	Chirp mass, distance, phase, time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sldNum" idx="12"/>
          </p:nvPr>
        </p:nvSpPr>
        <p:spPr>
          <a:xfrm>
            <a:off x="8283595" y="1810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5</a:t>
            </a:fld>
            <a:endParaRPr/>
          </a:p>
        </p:txBody>
      </p:sp>
      <p:pic>
        <p:nvPicPr>
          <p:cNvPr id="122" name="Google Shape;12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50" y="2561708"/>
            <a:ext cx="2423700" cy="16157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3" name="Google Shape;123;p17"/>
          <p:cNvCxnSpPr/>
          <p:nvPr/>
        </p:nvCxnSpPr>
        <p:spPr>
          <a:xfrm>
            <a:off x="2496549" y="3434713"/>
            <a:ext cx="2423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4" name="Google Shape;124;p17"/>
          <p:cNvSpPr txBox="1"/>
          <p:nvPr/>
        </p:nvSpPr>
        <p:spPr>
          <a:xfrm>
            <a:off x="2597475" y="2731975"/>
            <a:ext cx="2743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Template bank of different masses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0900" y="1622400"/>
            <a:ext cx="4061250" cy="270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 rotWithShape="1">
          <a:blip r:embed="rId5">
            <a:alphaModFix/>
          </a:blip>
          <a:srcRect l="12777" t="29814" r="13104" b="18842"/>
          <a:stretch/>
        </p:blipFill>
        <p:spPr>
          <a:xfrm>
            <a:off x="6162700" y="826025"/>
            <a:ext cx="1576600" cy="844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 txBox="1">
            <a:spLocks noGrp="1"/>
          </p:cNvSpPr>
          <p:nvPr>
            <p:ph type="title"/>
          </p:nvPr>
        </p:nvSpPr>
        <p:spPr>
          <a:xfrm>
            <a:off x="311700" y="826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nl"/>
              <a:t>Finding a signal in pseudo data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body" idx="1"/>
          </p:nvPr>
        </p:nvSpPr>
        <p:spPr>
          <a:xfrm>
            <a:off x="311700" y="13048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/>
              <a:t>Correlating templates to the data.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33" name="Google Shape;133;p18"/>
          <p:cNvSpPr txBox="1">
            <a:spLocks noGrp="1"/>
          </p:cNvSpPr>
          <p:nvPr>
            <p:ph type="sldNum" idx="12"/>
          </p:nvPr>
        </p:nvSpPr>
        <p:spPr>
          <a:xfrm>
            <a:off x="8283595" y="1810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6</a:t>
            </a:fld>
            <a:endParaRPr/>
          </a:p>
        </p:txBody>
      </p:sp>
      <p:pic>
        <p:nvPicPr>
          <p:cNvPr id="134" name="Google Shape;13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88" y="2439130"/>
            <a:ext cx="4443875" cy="1777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1962" y="1770924"/>
            <a:ext cx="2766350" cy="62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8"/>
          <p:cNvPicPr preferRelativeResize="0"/>
          <p:nvPr/>
        </p:nvPicPr>
        <p:blipFill rotWithShape="1">
          <a:blip r:embed="rId5">
            <a:alphaModFix/>
          </a:blip>
          <a:srcRect l="12532" t="24344" r="9725" b="22234"/>
          <a:stretch/>
        </p:blipFill>
        <p:spPr>
          <a:xfrm>
            <a:off x="4635825" y="2002582"/>
            <a:ext cx="4443875" cy="22902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9"/>
          <p:cNvSpPr txBox="1">
            <a:spLocks noGrp="1"/>
          </p:cNvSpPr>
          <p:nvPr>
            <p:ph type="title"/>
          </p:nvPr>
        </p:nvSpPr>
        <p:spPr>
          <a:xfrm>
            <a:off x="311700" y="826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So did we find it?</a:t>
            </a:r>
            <a:endParaRPr/>
          </a:p>
        </p:txBody>
      </p:sp>
      <p:sp>
        <p:nvSpPr>
          <p:cNvPr id="142" name="Google Shape;142;p19"/>
          <p:cNvSpPr txBox="1">
            <a:spLocks noGrp="1"/>
          </p:cNvSpPr>
          <p:nvPr>
            <p:ph type="body" idx="1"/>
          </p:nvPr>
        </p:nvSpPr>
        <p:spPr>
          <a:xfrm>
            <a:off x="6160975" y="1533475"/>
            <a:ext cx="2671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400"/>
              <a:t>Yippie!</a:t>
            </a:r>
            <a:endParaRPr sz="24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nl" sz="1400"/>
              <a:t>Chirp mass found by the match filter : 8.8 msun</a:t>
            </a:r>
            <a:endParaRPr sz="1400"/>
          </a:p>
        </p:txBody>
      </p:sp>
      <p:sp>
        <p:nvSpPr>
          <p:cNvPr id="143" name="Google Shape;143;p19"/>
          <p:cNvSpPr txBox="1">
            <a:spLocks noGrp="1"/>
          </p:cNvSpPr>
          <p:nvPr>
            <p:ph type="sldNum" idx="12"/>
          </p:nvPr>
        </p:nvSpPr>
        <p:spPr>
          <a:xfrm>
            <a:off x="8283595" y="1810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7</a:t>
            </a:fld>
            <a:endParaRPr/>
          </a:p>
        </p:txBody>
      </p:sp>
      <p:pic>
        <p:nvPicPr>
          <p:cNvPr id="144" name="Google Shape;14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875" y="1326425"/>
            <a:ext cx="5617176" cy="291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0"/>
          <p:cNvSpPr txBox="1">
            <a:spLocks noGrp="1"/>
          </p:cNvSpPr>
          <p:nvPr>
            <p:ph type="title"/>
          </p:nvPr>
        </p:nvSpPr>
        <p:spPr>
          <a:xfrm>
            <a:off x="311700" y="826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Going to real data </a:t>
            </a:r>
            <a:endParaRPr/>
          </a:p>
        </p:txBody>
      </p:sp>
      <p:sp>
        <p:nvSpPr>
          <p:cNvPr id="150" name="Google Shape;150;p20"/>
          <p:cNvSpPr txBox="1">
            <a:spLocks noGrp="1"/>
          </p:cNvSpPr>
          <p:nvPr>
            <p:ph type="body" idx="1"/>
          </p:nvPr>
        </p:nvSpPr>
        <p:spPr>
          <a:xfrm>
            <a:off x="311700" y="1533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Complications 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nl"/>
              <a:t>Need to colour the template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/>
              <a:t>Need a lot of templates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/>
              <a:t>(Need to clean the data)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/>
              <a:t>((Need post newtonian corrections))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nl"/>
              <a:t>We will try to find a Gravitational wave in the data (but we look up the specifics)</a:t>
            </a:r>
            <a:endParaRPr/>
          </a:p>
        </p:txBody>
      </p:sp>
      <p:sp>
        <p:nvSpPr>
          <p:cNvPr id="151" name="Google Shape;151;p20"/>
          <p:cNvSpPr txBox="1">
            <a:spLocks noGrp="1"/>
          </p:cNvSpPr>
          <p:nvPr>
            <p:ph type="sldNum" idx="12"/>
          </p:nvPr>
        </p:nvSpPr>
        <p:spPr>
          <a:xfrm>
            <a:off x="8283595" y="1810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1"/>
          <p:cNvSpPr txBox="1">
            <a:spLocks noGrp="1"/>
          </p:cNvSpPr>
          <p:nvPr>
            <p:ph type="title"/>
          </p:nvPr>
        </p:nvSpPr>
        <p:spPr>
          <a:xfrm>
            <a:off x="311700" y="673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Power spectrums</a:t>
            </a:r>
            <a:endParaRPr/>
          </a:p>
        </p:txBody>
      </p:sp>
      <p:pic>
        <p:nvPicPr>
          <p:cNvPr id="157" name="Google Shape;15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70125"/>
            <a:ext cx="4856799" cy="3006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8" name="Google Shape;158;p21"/>
          <p:cNvCxnSpPr/>
          <p:nvPr/>
        </p:nvCxnSpPr>
        <p:spPr>
          <a:xfrm rot="-2315">
            <a:off x="4510920" y="2675420"/>
            <a:ext cx="445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59" name="Google Shape;15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8925" y="1829873"/>
            <a:ext cx="4155074" cy="1910052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1"/>
          <p:cNvSpPr txBox="1">
            <a:spLocks noGrp="1"/>
          </p:cNvSpPr>
          <p:nvPr>
            <p:ph type="sldNum" idx="12"/>
          </p:nvPr>
        </p:nvSpPr>
        <p:spPr>
          <a:xfrm>
            <a:off x="8283595" y="1810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250</Words>
  <Application>Microsoft Office PowerPoint</Application>
  <PresentationFormat>On-screen Show (16:9)</PresentationFormat>
  <Paragraphs>62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Arial</vt:lpstr>
      <vt:lpstr>Simple Light</vt:lpstr>
      <vt:lpstr>“Finding” </vt:lpstr>
      <vt:lpstr>The basic principle</vt:lpstr>
      <vt:lpstr>Reality</vt:lpstr>
      <vt:lpstr>Pseudo Reality</vt:lpstr>
      <vt:lpstr>Finding a signal in pseudo data</vt:lpstr>
      <vt:lpstr>Finding a signal in pseudo data </vt:lpstr>
      <vt:lpstr>So did we find it?</vt:lpstr>
      <vt:lpstr>Going to real data </vt:lpstr>
      <vt:lpstr>Power spectrums</vt:lpstr>
      <vt:lpstr>GW150914</vt:lpstr>
      <vt:lpstr>Colouring the template</vt:lpstr>
      <vt:lpstr>So, did we find it?</vt:lpstr>
      <vt:lpstr>PowerPoint Presentation</vt:lpstr>
      <vt:lpstr>Looking for GW150914 (First effort)</vt:lpstr>
      <vt:lpstr>Second attempt (Improvement of 21 orders of magnitude!!!)</vt:lpstr>
      <vt:lpstr>Third attempt with new event (GW151226) and expanded grid:  looks better! Still wrong</vt:lpstr>
      <vt:lpstr>Why didn’t we find it?</vt:lpstr>
      <vt:lpstr>Questions?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“Finding”</dc:title>
  <dc:creator>user</dc:creator>
  <cp:lastModifiedBy>Tjip Bischoff</cp:lastModifiedBy>
  <cp:revision>1</cp:revision>
  <dcterms:modified xsi:type="dcterms:W3CDTF">2024-09-11T18:48:43Z</dcterms:modified>
</cp:coreProperties>
</file>