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regular.fntdata"/><Relationship Id="rId21" Type="http://schemas.openxmlformats.org/officeDocument/2006/relationships/slide" Target="slides/slide16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e961cb703_6_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fe961cb703_6_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e961cb703_6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fe961cb703_6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fe961cb703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fe961cb70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e961cb703_1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fe961cb703_1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e961cb703_1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fe961cb703_1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e961cb703_1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fe961cb703_1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e961cb703_1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fe961cb703_1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e961cb703_1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fe961cb703_1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e961cb703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fe961cb703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e961cb703_6_9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e961cb703_6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e961cb703_6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fe961cb703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e961cb703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e961cb703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e961cb703_1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e961cb703_1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e961cb703_1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fe961cb703_1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e961cb703_8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fe961cb703_8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e961cb703_6_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fe961cb703_6_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4.png"/><Relationship Id="rId7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Gravitational wave detection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neutron star range</a:t>
            </a:r>
            <a:endParaRPr/>
          </a:p>
        </p:txBody>
      </p:sp>
      <p:sp>
        <p:nvSpPr>
          <p:cNvPr id="257" name="Google Shape;257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762175"/>
            <a:ext cx="6920751" cy="2676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2"/>
          <p:cNvCxnSpPr/>
          <p:nvPr/>
        </p:nvCxnSpPr>
        <p:spPr>
          <a:xfrm>
            <a:off x="2488125" y="2284225"/>
            <a:ext cx="0" cy="150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0" name="Google Shape;260;p22"/>
          <p:cNvSpPr txBox="1"/>
          <p:nvPr/>
        </p:nvSpPr>
        <p:spPr>
          <a:xfrm>
            <a:off x="2133000" y="3028825"/>
            <a:ext cx="6598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lol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61;p22"/>
          <p:cNvCxnSpPr/>
          <p:nvPr/>
        </p:nvCxnSpPr>
        <p:spPr>
          <a:xfrm>
            <a:off x="7292450" y="3693250"/>
            <a:ext cx="11400" cy="120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22"/>
          <p:cNvSpPr txBox="1"/>
          <p:nvPr/>
        </p:nvSpPr>
        <p:spPr>
          <a:xfrm>
            <a:off x="7335475" y="3853725"/>
            <a:ext cx="140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Virgo somewhere down here 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Waveform correlation to real data</a:t>
            </a:r>
            <a:endParaRPr/>
          </a:p>
        </p:txBody>
      </p:sp>
      <p:sp>
        <p:nvSpPr>
          <p:cNvPr id="268" name="Google Shape;268;p23"/>
          <p:cNvSpPr txBox="1"/>
          <p:nvPr>
            <p:ph idx="1" type="body"/>
          </p:nvPr>
        </p:nvSpPr>
        <p:spPr>
          <a:xfrm>
            <a:off x="819150" y="1990725"/>
            <a:ext cx="72816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2 real detector data are studied: GW150914, GW151226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GW150914: merge of 2 black holes of </a:t>
            </a:r>
            <a:r>
              <a:rPr lang="en" sz="1600"/>
              <a:t>36 and 29 solar mass, observed at 440 Mpc</a:t>
            </a:r>
            <a:endParaRPr sz="16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Expected chirp mass: 28.6 solar mass</a:t>
            </a:r>
            <a:endParaRPr sz="14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GW151226: merge of 2 black holes of 14.2 and 7.5 solar mass, observed at 440 Mpc</a:t>
            </a:r>
            <a:endParaRPr sz="16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Expected chirp mass: 8.9 solar mass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/>
          <p:nvPr>
            <p:ph type="title"/>
          </p:nvPr>
        </p:nvSpPr>
        <p:spPr>
          <a:xfrm>
            <a:off x="819150" y="3832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eal detector data GW150914</a:t>
            </a:r>
            <a:endParaRPr/>
          </a:p>
        </p:txBody>
      </p:sp>
      <p:sp>
        <p:nvSpPr>
          <p:cNvPr id="274" name="Google Shape;274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025" y="969425"/>
            <a:ext cx="5703960" cy="19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8025" y="3021200"/>
            <a:ext cx="5627951" cy="19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>
            <p:ph idx="1" type="body"/>
          </p:nvPr>
        </p:nvSpPr>
        <p:spPr>
          <a:xfrm>
            <a:off x="819150" y="11029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Correlation with a scan over chirp mass from 10 to 40 solar mass with step of 1 solar mass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Maximum SNR is found at chirp mass = 30 solar mass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Second scan </a:t>
            </a:r>
            <a:r>
              <a:rPr lang="en" sz="1400"/>
              <a:t>with</a:t>
            </a:r>
            <a:r>
              <a:rPr lang="en" sz="1400"/>
              <a:t> chirp mass from 25 to 35 solar mass </a:t>
            </a:r>
            <a:r>
              <a:rPr lang="en" sz="1400"/>
              <a:t>with</a:t>
            </a:r>
            <a:r>
              <a:rPr lang="en" sz="1400"/>
              <a:t> step of 0.1 solar mass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Maximum SNR is found at chirp mass = 29.8 solar mass</a:t>
            </a:r>
            <a:endParaRPr sz="1400"/>
          </a:p>
        </p:txBody>
      </p:sp>
      <p:sp>
        <p:nvSpPr>
          <p:cNvPr id="282" name="Google Shape;282;p25"/>
          <p:cNvSpPr txBox="1"/>
          <p:nvPr>
            <p:ph type="title"/>
          </p:nvPr>
        </p:nvSpPr>
        <p:spPr>
          <a:xfrm>
            <a:off x="819150" y="383225"/>
            <a:ext cx="79032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Correlation to GW150914 Livingston observation  </a:t>
            </a:r>
            <a:endParaRPr/>
          </a:p>
        </p:txBody>
      </p:sp>
      <p:pic>
        <p:nvPicPr>
          <p:cNvPr id="283" name="Google Shape;2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00" y="2377550"/>
            <a:ext cx="4019400" cy="24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825" y="2397081"/>
            <a:ext cx="4019400" cy="2365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/>
          <p:nvPr>
            <p:ph idx="1" type="body"/>
          </p:nvPr>
        </p:nvSpPr>
        <p:spPr>
          <a:xfrm>
            <a:off x="819150" y="11029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Correlation with a scan over chirp mass from 10 to 40 solar mass with step of 1 solar mass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Maximum SNR is found at chirp mass = 36 solar mass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Second scan with chirp mass from 26 to 46 solar mass with step of 0.2 solar mass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Maximum SNR is found at chirp mass = 32.4 solar mass</a:t>
            </a:r>
            <a:endParaRPr sz="1400"/>
          </a:p>
        </p:txBody>
      </p:sp>
      <p:sp>
        <p:nvSpPr>
          <p:cNvPr id="290" name="Google Shape;290;p26"/>
          <p:cNvSpPr txBox="1"/>
          <p:nvPr>
            <p:ph type="title"/>
          </p:nvPr>
        </p:nvSpPr>
        <p:spPr>
          <a:xfrm>
            <a:off x="819150" y="3832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Correlation to GW150914 Hanford observation  </a:t>
            </a:r>
            <a:endParaRPr/>
          </a:p>
        </p:txBody>
      </p:sp>
      <p:pic>
        <p:nvPicPr>
          <p:cNvPr id="291" name="Google Shape;2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97" y="2377550"/>
            <a:ext cx="3916166" cy="24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478" y="2377544"/>
            <a:ext cx="3916175" cy="240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>
            <p:ph type="title"/>
          </p:nvPr>
        </p:nvSpPr>
        <p:spPr>
          <a:xfrm>
            <a:off x="819150" y="3832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detector data GW151226</a:t>
            </a:r>
            <a:endParaRPr/>
          </a:p>
        </p:txBody>
      </p:sp>
      <p:sp>
        <p:nvSpPr>
          <p:cNvPr id="298" name="Google Shape;298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016" y="969424"/>
            <a:ext cx="5627972" cy="19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2025" y="3021200"/>
            <a:ext cx="5703949" cy="19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 txBox="1"/>
          <p:nvPr>
            <p:ph idx="1" type="body"/>
          </p:nvPr>
        </p:nvSpPr>
        <p:spPr>
          <a:xfrm>
            <a:off x="819150" y="11029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With Livingston: </a:t>
            </a:r>
            <a:r>
              <a:rPr lang="en" sz="1400"/>
              <a:t>scan over chirp mass from 5 to 60 solar mass with step of 1 solar mass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Maximum SNR is found at chirp mass = 40 solar mass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With Hanford: problem encountered with correlation, still under investigation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06" name="Google Shape;306;p28"/>
          <p:cNvSpPr txBox="1"/>
          <p:nvPr>
            <p:ph type="title"/>
          </p:nvPr>
        </p:nvSpPr>
        <p:spPr>
          <a:xfrm>
            <a:off x="819150" y="383225"/>
            <a:ext cx="79032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Correlation to GW151226 observation  </a:t>
            </a:r>
            <a:endParaRPr/>
          </a:p>
        </p:txBody>
      </p:sp>
      <p:pic>
        <p:nvPicPr>
          <p:cNvPr id="307" name="Google Shape;3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722" y="2202850"/>
            <a:ext cx="3852560" cy="23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waveforms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800200"/>
            <a:ext cx="21186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Chirp mass Mc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Distance dL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Starting frequency F0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450" y="274200"/>
            <a:ext cx="4766475" cy="35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75" y="3892025"/>
            <a:ext cx="755611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waveforms</a:t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450" y="274200"/>
            <a:ext cx="4766475" cy="35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75" y="3892025"/>
            <a:ext cx="755611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/>
          <p:nvPr/>
        </p:nvSpPr>
        <p:spPr>
          <a:xfrm>
            <a:off x="996950" y="3873075"/>
            <a:ext cx="3617100" cy="57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4907725" y="3873075"/>
            <a:ext cx="3173700" cy="57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819150" y="1800200"/>
            <a:ext cx="21186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Chirp mass Mc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Distance dL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Starting frequency F0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 waveforms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75" y="3892025"/>
            <a:ext cx="755611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2450" y="274200"/>
            <a:ext cx="4766475" cy="35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/>
          <p:nvPr/>
        </p:nvSpPr>
        <p:spPr>
          <a:xfrm>
            <a:off x="996950" y="3873075"/>
            <a:ext cx="3617100" cy="57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4907725" y="3873075"/>
            <a:ext cx="3173700" cy="57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819150" y="1800200"/>
            <a:ext cx="21186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Chirp mass Mc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Distance dL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Starting frequency F0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863250" y="9161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Noisy data</a:t>
            </a:r>
            <a:endParaRPr/>
          </a:p>
        </p:txBody>
      </p: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410950" y="1761175"/>
            <a:ext cx="2799000" cy="28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Simulate</a:t>
            </a:r>
            <a:r>
              <a:rPr lang="en" sz="1500"/>
              <a:t> real signal by adding gaussian noise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How to find signal?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Matched filter: </a:t>
            </a:r>
            <a:r>
              <a:rPr lang="en" sz="1500"/>
              <a:t>signal extraction from Gaussian background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Correlation between the signal template and the data sample</a:t>
            </a:r>
            <a:endParaRPr sz="1500"/>
          </a:p>
        </p:txBody>
      </p:sp>
      <p:grpSp>
        <p:nvGrpSpPr>
          <p:cNvPr id="166" name="Google Shape;166;p17"/>
          <p:cNvGrpSpPr/>
          <p:nvPr/>
        </p:nvGrpSpPr>
        <p:grpSpPr>
          <a:xfrm>
            <a:off x="6438606" y="2553778"/>
            <a:ext cx="2291775" cy="1823408"/>
            <a:chOff x="873404" y="828588"/>
            <a:chExt cx="2910191" cy="2780009"/>
          </a:xfrm>
        </p:grpSpPr>
        <p:grpSp>
          <p:nvGrpSpPr>
            <p:cNvPr id="167" name="Google Shape;167;p17"/>
            <p:cNvGrpSpPr/>
            <p:nvPr/>
          </p:nvGrpSpPr>
          <p:grpSpPr>
            <a:xfrm>
              <a:off x="873404" y="1153613"/>
              <a:ext cx="2858085" cy="2454984"/>
              <a:chOff x="1720400" y="838125"/>
              <a:chExt cx="4978374" cy="3912325"/>
            </a:xfrm>
          </p:grpSpPr>
          <p:pic>
            <p:nvPicPr>
              <p:cNvPr id="168" name="Google Shape;168;p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720400" y="838125"/>
                <a:ext cx="4978374" cy="39123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1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729650" y="2446876"/>
                <a:ext cx="1037050" cy="7733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0" name="Google Shape;170;p17"/>
            <p:cNvSpPr txBox="1"/>
            <p:nvPr/>
          </p:nvSpPr>
          <p:spPr>
            <a:xfrm>
              <a:off x="3026095" y="828588"/>
              <a:ext cx="757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0000"/>
                  </a:solidFill>
                </a:rPr>
                <a:t>signal</a:t>
              </a:r>
              <a:endParaRPr sz="1100">
                <a:solidFill>
                  <a:srgbClr val="FF0000"/>
                </a:solidFill>
              </a:endParaRPr>
            </a:p>
          </p:txBody>
        </p:sp>
        <p:cxnSp>
          <p:nvCxnSpPr>
            <p:cNvPr id="171" name="Google Shape;171;p17"/>
            <p:cNvCxnSpPr>
              <a:stCxn id="170" idx="2"/>
              <a:endCxn id="169" idx="3"/>
            </p:cNvCxnSpPr>
            <p:nvPr/>
          </p:nvCxnSpPr>
          <p:spPr>
            <a:xfrm flipH="1">
              <a:off x="2622145" y="1238988"/>
              <a:ext cx="782700" cy="11667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172" name="Google Shape;17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3035" y="1695789"/>
            <a:ext cx="990681" cy="95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5960" y="1495400"/>
            <a:ext cx="1244296" cy="88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9924" y="2822961"/>
            <a:ext cx="1698950" cy="163383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5189449" y="1867039"/>
            <a:ext cx="1063500" cy="348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5189449" y="3465429"/>
            <a:ext cx="1063500" cy="348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17"/>
          <p:cNvSpPr/>
          <p:nvPr/>
        </p:nvSpPr>
        <p:spPr>
          <a:xfrm rot="5400000">
            <a:off x="661675" y="3531975"/>
            <a:ext cx="238200" cy="2559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652825" y="2778825"/>
            <a:ext cx="255900" cy="13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4592900" y="2571738"/>
            <a:ext cx="888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Wally</a:t>
            </a:r>
            <a:endParaRPr/>
          </a:p>
        </p:txBody>
      </p:sp>
      <p:cxnSp>
        <p:nvCxnSpPr>
          <p:cNvPr id="180" name="Google Shape;180;p17"/>
          <p:cNvCxnSpPr>
            <a:stCxn id="179" idx="2"/>
          </p:cNvCxnSpPr>
          <p:nvPr/>
        </p:nvCxnSpPr>
        <p:spPr>
          <a:xfrm flipH="1">
            <a:off x="4714550" y="2925738"/>
            <a:ext cx="322500" cy="82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" name="Google Shape;181;p17"/>
          <p:cNvSpPr txBox="1"/>
          <p:nvPr/>
        </p:nvSpPr>
        <p:spPr>
          <a:xfrm>
            <a:off x="3545425" y="1298063"/>
            <a:ext cx="888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Wally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7019250" y="1172588"/>
            <a:ext cx="88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Signal template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>
            <a:off x="6180700" y="453575"/>
            <a:ext cx="2711700" cy="23367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3419925" y="453575"/>
            <a:ext cx="2673000" cy="23367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 txBox="1"/>
          <p:nvPr>
            <p:ph type="title"/>
          </p:nvPr>
        </p:nvSpPr>
        <p:spPr>
          <a:xfrm>
            <a:off x="819150" y="8804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Matched</a:t>
            </a:r>
            <a:r>
              <a:rPr lang="en"/>
              <a:t> filter</a:t>
            </a:r>
            <a:endParaRPr/>
          </a:p>
        </p:txBody>
      </p:sp>
      <p:sp>
        <p:nvSpPr>
          <p:cNvPr id="190" name="Google Shape;190;p18"/>
          <p:cNvSpPr txBox="1"/>
          <p:nvPr>
            <p:ph idx="1" type="body"/>
          </p:nvPr>
        </p:nvSpPr>
        <p:spPr>
          <a:xfrm>
            <a:off x="533150" y="1850425"/>
            <a:ext cx="2799000" cy="28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Scan the data sample with our template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For each time step compute the correlation between template and data sample</a:t>
            </a:r>
            <a:endParaRPr sz="1500"/>
          </a:p>
        </p:txBody>
      </p:sp>
      <p:sp>
        <p:nvSpPr>
          <p:cNvPr id="191" name="Google Shape;191;p18"/>
          <p:cNvSpPr txBox="1"/>
          <p:nvPr/>
        </p:nvSpPr>
        <p:spPr>
          <a:xfrm>
            <a:off x="7268399" y="2441300"/>
            <a:ext cx="5751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time(s)</a:t>
            </a:r>
            <a:endParaRPr sz="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18"/>
          <p:cNvGrpSpPr/>
          <p:nvPr/>
        </p:nvGrpSpPr>
        <p:grpSpPr>
          <a:xfrm>
            <a:off x="3462441" y="419376"/>
            <a:ext cx="2584067" cy="2152355"/>
            <a:chOff x="3926025" y="500602"/>
            <a:chExt cx="4702578" cy="3875323"/>
          </a:xfrm>
        </p:grpSpPr>
        <p:grpSp>
          <p:nvGrpSpPr>
            <p:cNvPr id="193" name="Google Shape;193;p18"/>
            <p:cNvGrpSpPr/>
            <p:nvPr/>
          </p:nvGrpSpPr>
          <p:grpSpPr>
            <a:xfrm>
              <a:off x="3926025" y="650572"/>
              <a:ext cx="4702578" cy="3725353"/>
              <a:chOff x="873404" y="994131"/>
              <a:chExt cx="2910191" cy="2614466"/>
            </a:xfrm>
          </p:grpSpPr>
          <p:grpSp>
            <p:nvGrpSpPr>
              <p:cNvPr id="194" name="Google Shape;194;p18"/>
              <p:cNvGrpSpPr/>
              <p:nvPr/>
            </p:nvGrpSpPr>
            <p:grpSpPr>
              <a:xfrm>
                <a:off x="873404" y="1153613"/>
                <a:ext cx="2858085" cy="2454984"/>
                <a:chOff x="1720400" y="838125"/>
                <a:chExt cx="4978374" cy="3912325"/>
              </a:xfrm>
            </p:grpSpPr>
            <p:pic>
              <p:nvPicPr>
                <p:cNvPr id="195" name="Google Shape;195;p1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720400" y="838125"/>
                  <a:ext cx="4978374" cy="3912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6" name="Google Shape;196;p1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53829" y="2625302"/>
                  <a:ext cx="711507" cy="5305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97" name="Google Shape;197;p18"/>
              <p:cNvSpPr txBox="1"/>
              <p:nvPr/>
            </p:nvSpPr>
            <p:spPr>
              <a:xfrm>
                <a:off x="3057295" y="994131"/>
                <a:ext cx="726300" cy="2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0000"/>
                    </a:solidFill>
                  </a:rPr>
                  <a:t>signal</a:t>
                </a:r>
                <a:endParaRPr sz="7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8" name="Google Shape;198;p18"/>
              <p:cNvCxnSpPr>
                <a:stCxn id="197" idx="2"/>
                <a:endCxn id="196" idx="3"/>
              </p:cNvCxnSpPr>
              <p:nvPr/>
            </p:nvCxnSpPr>
            <p:spPr>
              <a:xfrm flipH="1">
                <a:off x="2506645" y="1238931"/>
                <a:ext cx="913800" cy="1202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pic>
          <p:nvPicPr>
            <p:cNvPr id="199" name="Google Shape;199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62257" y="2452641"/>
              <a:ext cx="690138" cy="51084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0" name="Google Shape;200;p18"/>
            <p:cNvCxnSpPr>
              <a:stCxn id="201" idx="2"/>
            </p:cNvCxnSpPr>
            <p:nvPr/>
          </p:nvCxnSpPr>
          <p:spPr>
            <a:xfrm flipH="1">
              <a:off x="5117050" y="1049902"/>
              <a:ext cx="270300" cy="13851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1" name="Google Shape;201;p18"/>
            <p:cNvSpPr txBox="1"/>
            <p:nvPr/>
          </p:nvSpPr>
          <p:spPr>
            <a:xfrm>
              <a:off x="4837150" y="500602"/>
              <a:ext cx="1100400" cy="5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signal template</a:t>
              </a:r>
              <a:endParaRPr sz="700"/>
            </a:p>
          </p:txBody>
        </p:sp>
      </p:grpSp>
      <p:grpSp>
        <p:nvGrpSpPr>
          <p:cNvPr id="202" name="Google Shape;202;p18"/>
          <p:cNvGrpSpPr/>
          <p:nvPr/>
        </p:nvGrpSpPr>
        <p:grpSpPr>
          <a:xfrm>
            <a:off x="6219481" y="419387"/>
            <a:ext cx="2672945" cy="2152355"/>
            <a:chOff x="3926025" y="500602"/>
            <a:chExt cx="4702578" cy="3875323"/>
          </a:xfrm>
        </p:grpSpPr>
        <p:grpSp>
          <p:nvGrpSpPr>
            <p:cNvPr id="203" name="Google Shape;203;p18"/>
            <p:cNvGrpSpPr/>
            <p:nvPr/>
          </p:nvGrpSpPr>
          <p:grpSpPr>
            <a:xfrm>
              <a:off x="3926025" y="650572"/>
              <a:ext cx="4702578" cy="3725353"/>
              <a:chOff x="873404" y="994131"/>
              <a:chExt cx="2910191" cy="2614466"/>
            </a:xfrm>
          </p:grpSpPr>
          <p:grpSp>
            <p:nvGrpSpPr>
              <p:cNvPr id="204" name="Google Shape;204;p18"/>
              <p:cNvGrpSpPr/>
              <p:nvPr/>
            </p:nvGrpSpPr>
            <p:grpSpPr>
              <a:xfrm>
                <a:off x="873404" y="1153613"/>
                <a:ext cx="2858085" cy="2454984"/>
                <a:chOff x="1720400" y="838125"/>
                <a:chExt cx="4978374" cy="3912325"/>
              </a:xfrm>
            </p:grpSpPr>
            <p:pic>
              <p:nvPicPr>
                <p:cNvPr id="205" name="Google Shape;205;p1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720400" y="838125"/>
                  <a:ext cx="4978374" cy="3912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6" name="Google Shape;206;p1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53829" y="2625302"/>
                  <a:ext cx="711507" cy="5305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07" name="Google Shape;207;p18"/>
              <p:cNvSpPr txBox="1"/>
              <p:nvPr/>
            </p:nvSpPr>
            <p:spPr>
              <a:xfrm>
                <a:off x="3057295" y="994131"/>
                <a:ext cx="726300" cy="2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0000"/>
                    </a:solidFill>
                  </a:rPr>
                  <a:t>signal</a:t>
                </a:r>
                <a:endParaRPr sz="7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8" name="Google Shape;208;p18"/>
              <p:cNvCxnSpPr>
                <a:stCxn id="207" idx="2"/>
              </p:cNvCxnSpPr>
              <p:nvPr/>
            </p:nvCxnSpPr>
            <p:spPr>
              <a:xfrm flipH="1">
                <a:off x="2499145" y="1238931"/>
                <a:ext cx="921300" cy="1025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cxnSp>
          <p:nvCxnSpPr>
            <p:cNvPr id="209" name="Google Shape;209;p18"/>
            <p:cNvCxnSpPr>
              <a:stCxn id="210" idx="2"/>
            </p:cNvCxnSpPr>
            <p:nvPr/>
          </p:nvCxnSpPr>
          <p:spPr>
            <a:xfrm>
              <a:off x="5387350" y="1049902"/>
              <a:ext cx="699900" cy="1398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0" name="Google Shape;210;p18"/>
            <p:cNvSpPr txBox="1"/>
            <p:nvPr/>
          </p:nvSpPr>
          <p:spPr>
            <a:xfrm>
              <a:off x="4837150" y="500602"/>
              <a:ext cx="1100400" cy="5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/>
                <a:t>signal template</a:t>
              </a:r>
              <a:endParaRPr sz="700"/>
            </a:p>
          </p:txBody>
        </p:sp>
        <p:pic>
          <p:nvPicPr>
            <p:cNvPr id="211" name="Google Shape;211;p18"/>
            <p:cNvPicPr preferRelativeResize="0"/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5905166" y="2452886"/>
              <a:ext cx="660054" cy="512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18"/>
          <p:cNvSpPr txBox="1"/>
          <p:nvPr/>
        </p:nvSpPr>
        <p:spPr>
          <a:xfrm>
            <a:off x="4595449" y="2441300"/>
            <a:ext cx="5751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time(s)</a:t>
            </a:r>
            <a:endParaRPr sz="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18"/>
          <p:cNvGrpSpPr/>
          <p:nvPr/>
        </p:nvGrpSpPr>
        <p:grpSpPr>
          <a:xfrm>
            <a:off x="4318035" y="3238588"/>
            <a:ext cx="3353182" cy="1644479"/>
            <a:chOff x="4116500" y="3038900"/>
            <a:chExt cx="3727000" cy="1843999"/>
          </a:xfrm>
        </p:grpSpPr>
        <p:pic>
          <p:nvPicPr>
            <p:cNvPr id="214" name="Google Shape;214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49325" y="3038900"/>
              <a:ext cx="3494175" cy="184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8"/>
            <p:cNvSpPr txBox="1"/>
            <p:nvPr/>
          </p:nvSpPr>
          <p:spPr>
            <a:xfrm flipH="1" rot="-5400000">
              <a:off x="3882950" y="3836500"/>
              <a:ext cx="816000" cy="3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correlation</a:t>
              </a:r>
              <a:endParaRPr sz="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6" name="Google Shape;216;p18"/>
          <p:cNvCxnSpPr>
            <a:stCxn id="212" idx="2"/>
          </p:cNvCxnSpPr>
          <p:nvPr/>
        </p:nvCxnSpPr>
        <p:spPr>
          <a:xfrm>
            <a:off x="4882999" y="2790200"/>
            <a:ext cx="278700" cy="12828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Google Shape;217;p18"/>
          <p:cNvSpPr txBox="1"/>
          <p:nvPr/>
        </p:nvSpPr>
        <p:spPr>
          <a:xfrm>
            <a:off x="3999150" y="2790278"/>
            <a:ext cx="9720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</a:rPr>
              <a:t>Low correlation</a:t>
            </a:r>
            <a:endParaRPr sz="1100">
              <a:solidFill>
                <a:srgbClr val="6AA84F"/>
              </a:solidFill>
            </a:endParaRPr>
          </a:p>
        </p:txBody>
      </p:sp>
      <p:cxnSp>
        <p:nvCxnSpPr>
          <p:cNvPr id="218" name="Google Shape;218;p18"/>
          <p:cNvCxnSpPr>
            <a:stCxn id="191" idx="2"/>
          </p:cNvCxnSpPr>
          <p:nvPr/>
        </p:nvCxnSpPr>
        <p:spPr>
          <a:xfrm flipH="1">
            <a:off x="6123449" y="2790200"/>
            <a:ext cx="1432500" cy="6843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18"/>
          <p:cNvSpPr txBox="1"/>
          <p:nvPr/>
        </p:nvSpPr>
        <p:spPr>
          <a:xfrm>
            <a:off x="5947700" y="2752903"/>
            <a:ext cx="9720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0000"/>
                </a:solidFill>
              </a:rPr>
              <a:t>High</a:t>
            </a:r>
            <a:r>
              <a:rPr lang="en" sz="1100">
                <a:solidFill>
                  <a:srgbClr val="CC0000"/>
                </a:solidFill>
              </a:rPr>
              <a:t> correlation</a:t>
            </a:r>
            <a:endParaRPr sz="1100">
              <a:solidFill>
                <a:srgbClr val="CC0000"/>
              </a:solidFill>
            </a:endParaRPr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7">
            <a:alphaModFix amt="75000"/>
          </a:blip>
          <a:srcRect b="28793" l="0" r="0" t="26462"/>
          <a:stretch/>
        </p:blipFill>
        <p:spPr>
          <a:xfrm>
            <a:off x="6932750" y="1835075"/>
            <a:ext cx="1207600" cy="5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Interferometer noise spectra</a:t>
            </a:r>
            <a:endParaRPr/>
          </a:p>
        </p:txBody>
      </p:sp>
      <p:pic>
        <p:nvPicPr>
          <p:cNvPr id="226" name="Google Shape;2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450" y="1414975"/>
            <a:ext cx="3916575" cy="297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675" y="1673663"/>
            <a:ext cx="3607274" cy="246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19"/>
          <p:cNvCxnSpPr>
            <a:stCxn id="227" idx="3"/>
            <a:endCxn id="226" idx="1"/>
          </p:cNvCxnSpPr>
          <p:nvPr/>
        </p:nvCxnSpPr>
        <p:spPr>
          <a:xfrm>
            <a:off x="3816949" y="2904975"/>
            <a:ext cx="118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19"/>
          <p:cNvSpPr txBox="1"/>
          <p:nvPr/>
        </p:nvSpPr>
        <p:spPr>
          <a:xfrm>
            <a:off x="3965875" y="2513325"/>
            <a:ext cx="5198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Fourier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Transform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678150" y="4394975"/>
            <a:ext cx="808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Time series of random data (without signal)				     Amplitude spectral density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231;p19"/>
          <p:cNvCxnSpPr/>
          <p:nvPr/>
        </p:nvCxnSpPr>
        <p:spPr>
          <a:xfrm>
            <a:off x="5604000" y="2204025"/>
            <a:ext cx="882000" cy="17871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19"/>
          <p:cNvCxnSpPr/>
          <p:nvPr/>
        </p:nvCxnSpPr>
        <p:spPr>
          <a:xfrm>
            <a:off x="6348625" y="3704700"/>
            <a:ext cx="2382600" cy="1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19"/>
          <p:cNvSpPr txBox="1"/>
          <p:nvPr/>
        </p:nvSpPr>
        <p:spPr>
          <a:xfrm rot="3788861">
            <a:off x="5215329" y="3285471"/>
            <a:ext cx="1659094" cy="6927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Radiation pressure</a:t>
            </a:r>
            <a:endParaRPr sz="11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     Seismic</a:t>
            </a:r>
            <a:endParaRPr sz="11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        Newtonian </a:t>
            </a:r>
            <a:endParaRPr sz="11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6728425" y="3677350"/>
            <a:ext cx="209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Shot noise / Thermal</a:t>
            </a:r>
            <a:endParaRPr sz="1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neutron star range</a:t>
            </a:r>
            <a:endParaRPr/>
          </a:p>
        </p:txBody>
      </p:sp>
      <p:sp>
        <p:nvSpPr>
          <p:cNvPr id="240" name="Google Shape;240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762175"/>
            <a:ext cx="6920751" cy="26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1762175"/>
            <a:ext cx="6920751" cy="26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150" y="1762175"/>
            <a:ext cx="6920751" cy="26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neutron star range</a:t>
            </a:r>
            <a:endParaRPr/>
          </a:p>
        </p:txBody>
      </p:sp>
      <p:sp>
        <p:nvSpPr>
          <p:cNvPr id="249" name="Google Shape;249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762175"/>
            <a:ext cx="6920751" cy="26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1762175"/>
            <a:ext cx="6920751" cy="26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