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0" r:id="rId2"/>
    <p:sldId id="280" r:id="rId3"/>
    <p:sldId id="271" r:id="rId4"/>
    <p:sldId id="272" r:id="rId5"/>
    <p:sldId id="263" r:id="rId6"/>
    <p:sldId id="259" r:id="rId7"/>
    <p:sldId id="261" r:id="rId8"/>
    <p:sldId id="269" r:id="rId9"/>
    <p:sldId id="264" r:id="rId10"/>
    <p:sldId id="265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60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61" d="100"/>
          <a:sy n="61" d="100"/>
        </p:scale>
        <p:origin x="220" y="3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DC563-8A7B-4CA1-9398-C8D2A70D1162}" type="datetimeFigureOut">
              <a:rPr lang="en-NZ" smtClean="0"/>
              <a:t>12/05/2026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F49DB-181B-40E4-8D8E-5C51A23B19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08786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A7209-05BF-48B5-B8EA-879C15693969}" type="slidenum">
              <a:rPr lang="en-NZ" smtClean="0"/>
              <a:t>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5255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92D29-30AC-0DE2-3E11-E517F9A2C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348B0B-FA5A-18DE-78AA-02520B3DA6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3023B-83D3-0EC9-B378-ABA94CF49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36712-D252-4867-A019-6AA27CFDC49D}" type="datetimeFigureOut">
              <a:rPr lang="en-NZ" smtClean="0"/>
              <a:t>12/05/2026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4D267-DAE8-4225-0AB7-FA49346C5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0CCD5-283D-BA0E-B785-201873F4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E7EF-0EE0-422D-880C-BC9968470C4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23238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33F61-BC13-41AB-D825-3AEAE1E4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955A49-FC40-1C2A-DF56-A30A2FC6C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F8CD8-A107-D7C7-2939-5E5314278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36712-D252-4867-A019-6AA27CFDC49D}" type="datetimeFigureOut">
              <a:rPr lang="en-NZ" smtClean="0"/>
              <a:t>12/05/2026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9A671-C3B6-331F-7E02-1CA8EAC38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5772F-0C4A-6EA7-8A04-C9FC3FB25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E7EF-0EE0-422D-880C-BC9968470C4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0078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59657E-14A1-5EFA-8431-F10BADF281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0E708D-56B6-6437-7C57-BA55091B6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60BC1-94B7-27FE-AC3C-CBD565710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36712-D252-4867-A019-6AA27CFDC49D}" type="datetimeFigureOut">
              <a:rPr lang="en-NZ" smtClean="0"/>
              <a:t>12/05/2026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F911A-C493-86EA-8A87-B99041C9D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31A38-CEBD-E414-9DD2-C9452955B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E7EF-0EE0-422D-880C-BC9968470C4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32869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858D4-5E54-C932-B1D7-94BEE2D75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06A32-607F-E2D4-C5F3-9DE56C8F5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E5840-A41D-5440-7ED4-9F201548F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36712-D252-4867-A019-6AA27CFDC49D}" type="datetimeFigureOut">
              <a:rPr lang="en-NZ" smtClean="0"/>
              <a:t>12/05/2026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1FC0E-3522-B9FA-D423-2236F55A4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34F57-6B90-EF56-9992-1CD906BC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E7EF-0EE0-422D-880C-BC9968470C4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5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238F8-B65B-4FB6-1057-455B14E03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EBEC1-F0C5-9B75-A244-87F91D919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5DB37-6EED-9C64-81AB-9AAEE7C26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36712-D252-4867-A019-6AA27CFDC49D}" type="datetimeFigureOut">
              <a:rPr lang="en-NZ" smtClean="0"/>
              <a:t>12/05/2026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E976A-2D41-A66F-D924-3C3E5EFA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DAFF2-82A5-8965-83DC-7060B8E27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E7EF-0EE0-422D-880C-BC9968470C4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2940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C838C-86D0-6B31-84E2-60B32889C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DA12A-F379-279B-9BE2-FAC4D1826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CB06C-BE21-B714-DEE5-1FAAAABA5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4DEE4-87CD-940A-D53D-C0197646F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36712-D252-4867-A019-6AA27CFDC49D}" type="datetimeFigureOut">
              <a:rPr lang="en-NZ" smtClean="0"/>
              <a:t>12/05/2026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B9066-B23B-747B-9836-465BBC239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B89D5-5E89-1A75-528C-3436A4BC0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E7EF-0EE0-422D-880C-BC9968470C4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6194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A3186-3B64-2FCE-BCCA-1EB9376B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6EAFB-4B9B-FED4-3F30-6A0DCF6A7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95C85-ED8B-F2FD-C908-48DFB86D0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12CB8-7D2B-C95C-07F6-7BD546CD0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E4533E-0B20-4614-E6F3-97F3C9C4A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D7E612-8BDA-9334-71C5-DF5F29D87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36712-D252-4867-A019-6AA27CFDC49D}" type="datetimeFigureOut">
              <a:rPr lang="en-NZ" smtClean="0"/>
              <a:t>12/05/2026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7911CF-5205-0112-5C26-B8A2478D7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5FABBD-D200-E56B-EA07-5F40DCFA5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E7EF-0EE0-422D-880C-BC9968470C4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78334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83FD9-1BC7-E572-EBEB-486BE790D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3D95B9-1379-368E-9826-44B8A94FC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36712-D252-4867-A019-6AA27CFDC49D}" type="datetimeFigureOut">
              <a:rPr lang="en-NZ" smtClean="0"/>
              <a:t>12/05/2026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C6A48F-6F25-82EC-56AC-151EEFF3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B0E0C-7DF8-D85B-CC41-1EE6C47F6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E7EF-0EE0-422D-880C-BC9968470C4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892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07BABC-40F7-5CF3-8C26-57401017B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36712-D252-4867-A019-6AA27CFDC49D}" type="datetimeFigureOut">
              <a:rPr lang="en-NZ" smtClean="0"/>
              <a:t>12/05/2026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5E5802-F8F3-0520-46C2-978C158F4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F7ECC-FD8E-A34B-58EF-1008E4ACA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E7EF-0EE0-422D-880C-BC9968470C4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75076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A2FC-AD25-0068-5A9F-794556703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FF5E0-BEC8-2478-7992-949B7A8C5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22976F-5FCD-B0F9-4E82-45534A3F4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0D1D2-54F8-E656-2219-79AB3B71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36712-D252-4867-A019-6AA27CFDC49D}" type="datetimeFigureOut">
              <a:rPr lang="en-NZ" smtClean="0"/>
              <a:t>12/05/2026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3D554E-5817-61C4-4F91-197367AE4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12A5E-A9C7-AB7E-11DE-7D54DBD2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E7EF-0EE0-422D-880C-BC9968470C4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390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8A563-D3F1-86E3-1924-8BB962C2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79810-3FA6-E99E-D3DB-2A5BD023C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77EF89-1568-046B-3C5E-67FF9942F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ED2474-4DEE-43C2-9ADE-B9D62850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36712-D252-4867-A019-6AA27CFDC49D}" type="datetimeFigureOut">
              <a:rPr lang="en-NZ" smtClean="0"/>
              <a:t>12/05/2026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95F69-74F0-4484-1297-DDE0C105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E195C4-472A-DF11-A141-F128E336B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E7EF-0EE0-422D-880C-BC9968470C4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4007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7B7BA-3EC7-A0A1-999D-24CDA8270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6B044-C8F1-8E94-DCD8-1D232C7AF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EF107-B6D6-EB57-0F6A-FC0D3DA8D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536712-D252-4867-A019-6AA27CFDC49D}" type="datetimeFigureOut">
              <a:rPr lang="en-NZ" smtClean="0"/>
              <a:t>12/05/2026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C334B-0C80-68C1-7A94-3674F6D41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9B99E-DD43-BC8F-8923-9FF507B98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06E7EF-0EE0-422D-880C-BC9968470C4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5228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.png"/><Relationship Id="rId5" Type="http://schemas.openxmlformats.org/officeDocument/2006/relationships/tags" Target="../tags/tag6.xml"/><Relationship Id="rId10" Type="http://schemas.openxmlformats.org/officeDocument/2006/relationships/image" Target="../media/image15.png"/><Relationship Id="rId4" Type="http://schemas.openxmlformats.org/officeDocument/2006/relationships/tags" Target="../tags/tag5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035D6-C395-193D-5DA9-66F0C3E6A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FEA7561-920F-C397-03CF-256B17660246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143155-FD7D-3F64-4D30-98BCA600018E}"/>
              </a:ext>
            </a:extLst>
          </p:cNvPr>
          <p:cNvSpPr txBox="1"/>
          <p:nvPr/>
        </p:nvSpPr>
        <p:spPr>
          <a:xfrm>
            <a:off x="4850968" y="2728109"/>
            <a:ext cx="7304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latin typeface="MS Reference Sans Serif" panose="020B0604030504040204" pitchFamily="34" charset="0"/>
              </a:rPr>
              <a:t>Tau Neutrinos in IceCube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765A035-6814-14F8-E26E-55C0AC44A69D}"/>
              </a:ext>
            </a:extLst>
          </p:cNvPr>
          <p:cNvSpPr txBox="1"/>
          <p:nvPr/>
        </p:nvSpPr>
        <p:spPr>
          <a:xfrm>
            <a:off x="4850968" y="4160057"/>
            <a:ext cx="7341026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600"/>
              </a:spcAft>
            </a:pPr>
            <a:r>
              <a:rPr lang="en-NZ" sz="2200" dirty="0">
                <a:latin typeface="Avenir Next LT Pro" panose="020B0504020202020204" pitchFamily="34" charset="0"/>
              </a:rPr>
              <a:t>EPPG internal seminar 12/05/26</a:t>
            </a:r>
          </a:p>
          <a:p>
            <a:pPr algn="ctr">
              <a:spcAft>
                <a:spcPts val="1600"/>
              </a:spcAft>
            </a:pPr>
            <a:r>
              <a:rPr lang="en-NZ" sz="2200" dirty="0">
                <a:latin typeface="Avenir Next LT Pro" panose="020B0504020202020204" pitchFamily="34" charset="0"/>
              </a:rPr>
              <a:t>Christopher Eldridge</a:t>
            </a:r>
          </a:p>
        </p:txBody>
      </p:sp>
      <p:pic>
        <p:nvPicPr>
          <p:cNvPr id="34" name="Picture 33" descr="A logo with text on it&#10;&#10;AI-generated content may be incorrect.">
            <a:extLst>
              <a:ext uri="{FF2B5EF4-FFF2-40B4-BE49-F238E27FC236}">
                <a16:creationId xmlns:a16="http://schemas.microsoft.com/office/drawing/2014/main" id="{880FDBF8-D8DD-B777-B8A6-F1C6DBE18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39" y="268013"/>
            <a:ext cx="4697835" cy="1096042"/>
          </a:xfrm>
          <a:prstGeom prst="rect">
            <a:avLst/>
          </a:prstGeom>
        </p:spPr>
      </p:pic>
      <p:pic>
        <p:nvPicPr>
          <p:cNvPr id="35" name="Picture 3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6B63E2B-FBF3-9C1F-290C-AA9E6E34D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100" y="-92616"/>
            <a:ext cx="2115900" cy="169307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2422976-A5E7-9137-4E50-B25AA1156F04}"/>
              </a:ext>
            </a:extLst>
          </p:cNvPr>
          <p:cNvGrpSpPr/>
          <p:nvPr/>
        </p:nvGrpSpPr>
        <p:grpSpPr>
          <a:xfrm>
            <a:off x="-196121" y="-354952"/>
            <a:ext cx="5003023" cy="7567904"/>
            <a:chOff x="-152053" y="-354952"/>
            <a:chExt cx="5003023" cy="756790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5D3ACAB-141B-9524-012A-D7A52D22B459}"/>
                </a:ext>
              </a:extLst>
            </p:cNvPr>
            <p:cNvGrpSpPr/>
            <p:nvPr/>
          </p:nvGrpSpPr>
          <p:grpSpPr>
            <a:xfrm>
              <a:off x="352619" y="-354952"/>
              <a:ext cx="4498351" cy="7567904"/>
              <a:chOff x="-87219" y="-359067"/>
              <a:chExt cx="4498351" cy="7567904"/>
            </a:xfrm>
          </p:grpSpPr>
          <p:pic>
            <p:nvPicPr>
              <p:cNvPr id="26" name="Picture 25" descr="A diagram of a solar system&#10;&#10;AI-generated content may be incorrect.">
                <a:extLst>
                  <a:ext uri="{FF2B5EF4-FFF2-40B4-BE49-F238E27FC236}">
                    <a16:creationId xmlns:a16="http://schemas.microsoft.com/office/drawing/2014/main" id="{22890999-AD62-DB94-177B-237FF5178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1" y="2161775"/>
                <a:ext cx="4487333" cy="2523531"/>
              </a:xfrm>
              <a:prstGeom prst="rect">
                <a:avLst/>
              </a:prstGeom>
            </p:spPr>
          </p:pic>
          <p:pic>
            <p:nvPicPr>
              <p:cNvPr id="27" name="Picture 26" descr="A diagram of a solar system&#10;&#10;AI-generated content may be incorrect.">
                <a:extLst>
                  <a:ext uri="{FF2B5EF4-FFF2-40B4-BE49-F238E27FC236}">
                    <a16:creationId xmlns:a16="http://schemas.microsoft.com/office/drawing/2014/main" id="{52636D60-1B79-6203-E5CB-B71B058A08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53"/>
              <a:stretch>
                <a:fillRect/>
              </a:stretch>
            </p:blipFill>
            <p:spPr>
              <a:xfrm>
                <a:off x="-76201" y="901354"/>
                <a:ext cx="4487333" cy="1260421"/>
              </a:xfrm>
              <a:prstGeom prst="rect">
                <a:avLst/>
              </a:prstGeom>
            </p:spPr>
          </p:pic>
          <p:pic>
            <p:nvPicPr>
              <p:cNvPr id="28" name="Picture 27" descr="A diagram of a solar system&#10;&#10;AI-generated content may be incorrect.">
                <a:extLst>
                  <a:ext uri="{FF2B5EF4-FFF2-40B4-BE49-F238E27FC236}">
                    <a16:creationId xmlns:a16="http://schemas.microsoft.com/office/drawing/2014/main" id="{886C1C92-52F2-A8B3-1D57-92D988DBD6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53"/>
              <a:stretch>
                <a:fillRect/>
              </a:stretch>
            </p:blipFill>
            <p:spPr>
              <a:xfrm>
                <a:off x="-76201" y="-359067"/>
                <a:ext cx="4487333" cy="1260421"/>
              </a:xfrm>
              <a:prstGeom prst="rect">
                <a:avLst/>
              </a:prstGeom>
            </p:spPr>
          </p:pic>
          <p:pic>
            <p:nvPicPr>
              <p:cNvPr id="29" name="Picture 28" descr="A diagram of a solar system&#10;&#10;AI-generated content may be incorrect.">
                <a:extLst>
                  <a:ext uri="{FF2B5EF4-FFF2-40B4-BE49-F238E27FC236}">
                    <a16:creationId xmlns:a16="http://schemas.microsoft.com/office/drawing/2014/main" id="{4A04334F-59B2-C060-750B-819F0E12D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53"/>
              <a:stretch>
                <a:fillRect/>
              </a:stretch>
            </p:blipFill>
            <p:spPr>
              <a:xfrm>
                <a:off x="-87219" y="4685306"/>
                <a:ext cx="4487333" cy="1260421"/>
              </a:xfrm>
              <a:prstGeom prst="rect">
                <a:avLst/>
              </a:prstGeom>
            </p:spPr>
          </p:pic>
          <p:pic>
            <p:nvPicPr>
              <p:cNvPr id="30" name="Picture 29" descr="A diagram of a solar system&#10;&#10;AI-generated content may be incorrect.">
                <a:extLst>
                  <a:ext uri="{FF2B5EF4-FFF2-40B4-BE49-F238E27FC236}">
                    <a16:creationId xmlns:a16="http://schemas.microsoft.com/office/drawing/2014/main" id="{BA1F4AEB-F9BA-C867-CCFF-451F61B29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53"/>
              <a:stretch>
                <a:fillRect/>
              </a:stretch>
            </p:blipFill>
            <p:spPr>
              <a:xfrm>
                <a:off x="-76203" y="5948416"/>
                <a:ext cx="4487333" cy="1260421"/>
              </a:xfrm>
              <a:prstGeom prst="rect">
                <a:avLst/>
              </a:prstGeom>
            </p:spPr>
          </p:pic>
        </p:grpSp>
        <p:pic>
          <p:nvPicPr>
            <p:cNvPr id="67" name="Picture 66" descr="A diagram of a solar system&#10;&#10;AI-generated content may be incorrect.">
              <a:extLst>
                <a:ext uri="{FF2B5EF4-FFF2-40B4-BE49-F238E27FC236}">
                  <a16:creationId xmlns:a16="http://schemas.microsoft.com/office/drawing/2014/main" id="{5DA21D09-65D1-DF44-B2C5-94ADF37C4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0" t="19026" r="76352" b="72219"/>
            <a:stretch>
              <a:fillRect/>
            </a:stretch>
          </p:blipFill>
          <p:spPr>
            <a:xfrm>
              <a:off x="-152053" y="2512080"/>
              <a:ext cx="515502" cy="2209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162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A5E9E-53EE-5FAB-D227-D0EDE27E6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DAC363-7183-AAA8-0EFA-581E2FDC2A1D}"/>
              </a:ext>
            </a:extLst>
          </p:cNvPr>
          <p:cNvSpPr/>
          <p:nvPr/>
        </p:nvSpPr>
        <p:spPr>
          <a:xfrm>
            <a:off x="-2" y="0"/>
            <a:ext cx="12192001" cy="1166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9A7085-881C-0393-B324-16697FA44DD6}"/>
              </a:ext>
            </a:extLst>
          </p:cNvPr>
          <p:cNvSpPr/>
          <p:nvPr/>
        </p:nvSpPr>
        <p:spPr>
          <a:xfrm>
            <a:off x="0" y="6364068"/>
            <a:ext cx="12192000" cy="4939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1CCFDC-710B-A264-7678-4879F578A998}"/>
              </a:ext>
            </a:extLst>
          </p:cNvPr>
          <p:cNvSpPr txBox="1"/>
          <p:nvPr/>
        </p:nvSpPr>
        <p:spPr>
          <a:xfrm>
            <a:off x="-1" y="63685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Tau Neutrinos in IceCube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0C7BA-C54E-6849-E744-B8BA333D6F54}"/>
              </a:ext>
            </a:extLst>
          </p:cNvPr>
          <p:cNvSpPr txBox="1"/>
          <p:nvPr/>
        </p:nvSpPr>
        <p:spPr>
          <a:xfrm>
            <a:off x="109538" y="6391275"/>
            <a:ext cx="228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Christopher Eldridge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F954A5-BD42-9F19-8829-BD1AFADF1829}"/>
              </a:ext>
            </a:extLst>
          </p:cNvPr>
          <p:cNvSpPr txBox="1"/>
          <p:nvPr/>
        </p:nvSpPr>
        <p:spPr>
          <a:xfrm>
            <a:off x="11260521" y="6364069"/>
            <a:ext cx="73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dirty="0"/>
              <a:t>9/18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19BE0D-B85D-47D8-0E49-C82D60384F39}"/>
              </a:ext>
            </a:extLst>
          </p:cNvPr>
          <p:cNvSpPr txBox="1"/>
          <p:nvPr/>
        </p:nvSpPr>
        <p:spPr>
          <a:xfrm>
            <a:off x="0" y="259869"/>
            <a:ext cx="121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latin typeface="MS Reference Sans Serif" panose="020B0604030504040204" pitchFamily="34" charset="0"/>
              </a:rPr>
              <a:t>Double cascade reconstruction: Bright DOMS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C20591-3B92-2C20-3C0F-1E5326A54448}"/>
              </a:ext>
            </a:extLst>
          </p:cNvPr>
          <p:cNvSpPr txBox="1"/>
          <p:nvPr/>
        </p:nvSpPr>
        <p:spPr>
          <a:xfrm>
            <a:off x="286211" y="1419934"/>
            <a:ext cx="473879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Does not appear to worsen reconstruction for any parameter of interest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Apparent improvements in some areas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D659C8-0F0D-F713-92FF-E143C8752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16" y="1166069"/>
            <a:ext cx="6532931" cy="497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54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F6AE6-2165-437B-6B0F-DB5C3C6E4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D9FE1-C6BF-6BF3-289E-C5E440D75BA4}"/>
              </a:ext>
            </a:extLst>
          </p:cNvPr>
          <p:cNvSpPr/>
          <p:nvPr/>
        </p:nvSpPr>
        <p:spPr>
          <a:xfrm>
            <a:off x="-2" y="0"/>
            <a:ext cx="12192001" cy="1166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90CF5E-7A3F-8779-626D-1619EBD2D6FE}"/>
              </a:ext>
            </a:extLst>
          </p:cNvPr>
          <p:cNvSpPr/>
          <p:nvPr/>
        </p:nvSpPr>
        <p:spPr>
          <a:xfrm>
            <a:off x="0" y="6364068"/>
            <a:ext cx="12192000" cy="4939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68C577-4063-C47A-ACCB-68DA83285FF7}"/>
              </a:ext>
            </a:extLst>
          </p:cNvPr>
          <p:cNvSpPr txBox="1"/>
          <p:nvPr/>
        </p:nvSpPr>
        <p:spPr>
          <a:xfrm>
            <a:off x="-1" y="63685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Tau Neutrinos in IceCube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6B63CB-9B90-5FEE-2938-A30F606C75A2}"/>
              </a:ext>
            </a:extLst>
          </p:cNvPr>
          <p:cNvSpPr txBox="1"/>
          <p:nvPr/>
        </p:nvSpPr>
        <p:spPr>
          <a:xfrm>
            <a:off x="109538" y="6391275"/>
            <a:ext cx="228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Christopher Eldridge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089D2B-1001-FC7F-025D-83889FF4F4C9}"/>
              </a:ext>
            </a:extLst>
          </p:cNvPr>
          <p:cNvSpPr txBox="1"/>
          <p:nvPr/>
        </p:nvSpPr>
        <p:spPr>
          <a:xfrm>
            <a:off x="10109200" y="6364069"/>
            <a:ext cx="188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dirty="0"/>
              <a:t>10/18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65BC3F-F2E2-1BB0-9CC6-87408872130B}"/>
              </a:ext>
            </a:extLst>
          </p:cNvPr>
          <p:cNvSpPr txBox="1"/>
          <p:nvPr/>
        </p:nvSpPr>
        <p:spPr>
          <a:xfrm>
            <a:off x="0" y="259869"/>
            <a:ext cx="121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latin typeface="MS Reference Sans Serif" panose="020B0604030504040204" pitchFamily="34" charset="0"/>
              </a:rPr>
              <a:t>Double cascade reconstruction: DeepCore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D4E180-D36C-E7CA-7F7F-2FC3D57D9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2" t="1372" b="925"/>
          <a:stretch>
            <a:fillRect/>
          </a:stretch>
        </p:blipFill>
        <p:spPr>
          <a:xfrm>
            <a:off x="5516100" y="1317221"/>
            <a:ext cx="6477847" cy="4848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89BBD-8403-74D5-C543-0DE61FD25E0F}"/>
              </a:ext>
            </a:extLst>
          </p:cNvPr>
          <p:cNvSpPr txBox="1"/>
          <p:nvPr/>
        </p:nvSpPr>
        <p:spPr>
          <a:xfrm>
            <a:off x="286211" y="1419934"/>
            <a:ext cx="473879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No significant change in most observables for most events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For DeepCore-heavy events, almost all parameters tend to be better-reconstructed</a:t>
            </a:r>
          </a:p>
        </p:txBody>
      </p:sp>
    </p:spTree>
    <p:extLst>
      <p:ext uri="{BB962C8B-B14F-4D97-AF65-F5344CB8AC3E}">
        <p14:creationId xmlns:p14="http://schemas.microsoft.com/office/powerpoint/2010/main" val="2657065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45227-5988-CA37-E54C-FBEE7A3C0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CAD4F6-A6F5-6A15-80DC-AE26ABB15101}"/>
              </a:ext>
            </a:extLst>
          </p:cNvPr>
          <p:cNvSpPr/>
          <p:nvPr/>
        </p:nvSpPr>
        <p:spPr>
          <a:xfrm>
            <a:off x="-2" y="0"/>
            <a:ext cx="12192001" cy="1166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CB7C7D-04D5-DEA4-CC42-4CDD39C25E3F}"/>
              </a:ext>
            </a:extLst>
          </p:cNvPr>
          <p:cNvSpPr/>
          <p:nvPr/>
        </p:nvSpPr>
        <p:spPr>
          <a:xfrm>
            <a:off x="0" y="6364068"/>
            <a:ext cx="12192000" cy="4939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7E1E01-1187-B093-FDBE-0937EDF26233}"/>
              </a:ext>
            </a:extLst>
          </p:cNvPr>
          <p:cNvSpPr txBox="1"/>
          <p:nvPr/>
        </p:nvSpPr>
        <p:spPr>
          <a:xfrm>
            <a:off x="-1" y="63685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Tau Neutrinos in IceCube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30D3D-E147-9571-A2A6-189DA3BE4009}"/>
              </a:ext>
            </a:extLst>
          </p:cNvPr>
          <p:cNvSpPr txBox="1"/>
          <p:nvPr/>
        </p:nvSpPr>
        <p:spPr>
          <a:xfrm>
            <a:off x="109538" y="6391275"/>
            <a:ext cx="228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Christopher Eldridge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A83D6B-F055-7F49-E3AD-6A0E792FB8A8}"/>
              </a:ext>
            </a:extLst>
          </p:cNvPr>
          <p:cNvSpPr txBox="1"/>
          <p:nvPr/>
        </p:nvSpPr>
        <p:spPr>
          <a:xfrm>
            <a:off x="10109200" y="6364069"/>
            <a:ext cx="188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dirty="0"/>
              <a:t>11/18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50E635-96CE-42FC-0350-5C99C594B22D}"/>
              </a:ext>
            </a:extLst>
          </p:cNvPr>
          <p:cNvSpPr txBox="1"/>
          <p:nvPr/>
        </p:nvSpPr>
        <p:spPr>
          <a:xfrm>
            <a:off x="0" y="259869"/>
            <a:ext cx="121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latin typeface="MS Reference Sans Serif" panose="020B0604030504040204" pitchFamily="34" charset="0"/>
              </a:rPr>
              <a:t>Double cascade reconstruction: DeepCore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0DA71-69A2-0CA4-1AEB-134737FC6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" b="1262"/>
          <a:stretch/>
        </p:blipFill>
        <p:spPr>
          <a:xfrm>
            <a:off x="5516100" y="1395878"/>
            <a:ext cx="6477847" cy="47339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B6BFEF-7A16-3006-818C-ACFCD4A4CC9B}"/>
              </a:ext>
            </a:extLst>
          </p:cNvPr>
          <p:cNvSpPr txBox="1"/>
          <p:nvPr/>
        </p:nvSpPr>
        <p:spPr>
          <a:xfrm>
            <a:off x="286211" y="1419934"/>
            <a:ext cx="51116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Energy reconstruction is worse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This can be partially ameliorated by changing RDE</a:t>
            </a:r>
          </a:p>
        </p:txBody>
      </p:sp>
    </p:spTree>
    <p:extLst>
      <p:ext uri="{BB962C8B-B14F-4D97-AF65-F5344CB8AC3E}">
        <p14:creationId xmlns:p14="http://schemas.microsoft.com/office/powerpoint/2010/main" val="190196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817F7-D895-E8D6-74C0-4809D5ED6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3BFAF9-47FA-BA3E-FEF4-07D3D7D227C5}"/>
              </a:ext>
            </a:extLst>
          </p:cNvPr>
          <p:cNvSpPr/>
          <p:nvPr/>
        </p:nvSpPr>
        <p:spPr>
          <a:xfrm>
            <a:off x="-2" y="0"/>
            <a:ext cx="12192001" cy="1166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86A9D3-1DE1-8214-1125-3C3C410A407F}"/>
              </a:ext>
            </a:extLst>
          </p:cNvPr>
          <p:cNvSpPr/>
          <p:nvPr/>
        </p:nvSpPr>
        <p:spPr>
          <a:xfrm>
            <a:off x="0" y="6364068"/>
            <a:ext cx="12192000" cy="4939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CE444F-6A93-43CE-7749-EF2B263EF19C}"/>
              </a:ext>
            </a:extLst>
          </p:cNvPr>
          <p:cNvSpPr txBox="1"/>
          <p:nvPr/>
        </p:nvSpPr>
        <p:spPr>
          <a:xfrm>
            <a:off x="-1" y="63685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Tau Neutrinos in IceCube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52A40F-BCE4-8EB6-EC9C-3F9F5E1241ED}"/>
              </a:ext>
            </a:extLst>
          </p:cNvPr>
          <p:cNvSpPr txBox="1"/>
          <p:nvPr/>
        </p:nvSpPr>
        <p:spPr>
          <a:xfrm>
            <a:off x="109538" y="6391275"/>
            <a:ext cx="228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Christopher Eldridge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7B8B8-326A-227D-7547-BE4CDE68BB73}"/>
              </a:ext>
            </a:extLst>
          </p:cNvPr>
          <p:cNvSpPr txBox="1"/>
          <p:nvPr/>
        </p:nvSpPr>
        <p:spPr>
          <a:xfrm>
            <a:off x="10109200" y="6364069"/>
            <a:ext cx="188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dirty="0"/>
              <a:t>12/18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B365B4-E84B-37E6-CF80-BD3F8B265E40}"/>
              </a:ext>
            </a:extLst>
          </p:cNvPr>
          <p:cNvSpPr txBox="1"/>
          <p:nvPr/>
        </p:nvSpPr>
        <p:spPr>
          <a:xfrm>
            <a:off x="0" y="259869"/>
            <a:ext cx="121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latin typeface="MS Reference Sans Serif" panose="020B0604030504040204" pitchFamily="34" charset="0"/>
              </a:rPr>
              <a:t>Single cascades: Monopod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605956-9B12-3E45-B651-3C8F9810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" b="38"/>
          <a:stretch/>
        </p:blipFill>
        <p:spPr>
          <a:xfrm>
            <a:off x="5516100" y="1395878"/>
            <a:ext cx="6477847" cy="47339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A938D1-A69B-6610-3349-E24E623CA552}"/>
              </a:ext>
            </a:extLst>
          </p:cNvPr>
          <p:cNvSpPr txBox="1"/>
          <p:nvPr/>
        </p:nvSpPr>
        <p:spPr>
          <a:xfrm>
            <a:off x="286211" y="1419934"/>
            <a:ext cx="5111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No significant difference</a:t>
            </a:r>
          </a:p>
        </p:txBody>
      </p:sp>
    </p:spTree>
    <p:extLst>
      <p:ext uri="{BB962C8B-B14F-4D97-AF65-F5344CB8AC3E}">
        <p14:creationId xmlns:p14="http://schemas.microsoft.com/office/powerpoint/2010/main" val="722282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6A8E8-2F7B-D97C-24FC-A4100A367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CD6F59-D0A1-F570-D509-3EE7F77A08CB}"/>
              </a:ext>
            </a:extLst>
          </p:cNvPr>
          <p:cNvSpPr/>
          <p:nvPr/>
        </p:nvSpPr>
        <p:spPr>
          <a:xfrm>
            <a:off x="-2" y="0"/>
            <a:ext cx="12192001" cy="1166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14183A-93EF-11A7-4F58-889229035190}"/>
              </a:ext>
            </a:extLst>
          </p:cNvPr>
          <p:cNvSpPr/>
          <p:nvPr/>
        </p:nvSpPr>
        <p:spPr>
          <a:xfrm>
            <a:off x="0" y="6364068"/>
            <a:ext cx="12192000" cy="4939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E1316-76AA-4DC0-E2A2-F059A71EC314}"/>
              </a:ext>
            </a:extLst>
          </p:cNvPr>
          <p:cNvSpPr txBox="1"/>
          <p:nvPr/>
        </p:nvSpPr>
        <p:spPr>
          <a:xfrm>
            <a:off x="-1" y="63685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Tau Neutrinos in IceCube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C06F5-E602-D7D6-56CD-E8B4091E85E6}"/>
              </a:ext>
            </a:extLst>
          </p:cNvPr>
          <p:cNvSpPr txBox="1"/>
          <p:nvPr/>
        </p:nvSpPr>
        <p:spPr>
          <a:xfrm>
            <a:off x="109538" y="6391275"/>
            <a:ext cx="228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Christopher Eldridge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9073FC-5038-0281-5160-7D44FAC37885}"/>
              </a:ext>
            </a:extLst>
          </p:cNvPr>
          <p:cNvSpPr txBox="1"/>
          <p:nvPr/>
        </p:nvSpPr>
        <p:spPr>
          <a:xfrm>
            <a:off x="10109200" y="6364069"/>
            <a:ext cx="188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dirty="0"/>
              <a:t>13/18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3EF27C-A2A5-0B7A-3427-6EA8B0AD0310}"/>
              </a:ext>
            </a:extLst>
          </p:cNvPr>
          <p:cNvSpPr txBox="1"/>
          <p:nvPr/>
        </p:nvSpPr>
        <p:spPr>
          <a:xfrm>
            <a:off x="0" y="259869"/>
            <a:ext cx="121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latin typeface="MS Reference Sans Serif" panose="020B0604030504040204" pitchFamily="34" charset="0"/>
              </a:rPr>
              <a:t>Single cascades: Taupede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9B6F95-E293-3E2E-8EC9-0C2E160F6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" b="1290"/>
          <a:stretch/>
        </p:blipFill>
        <p:spPr>
          <a:xfrm>
            <a:off x="5516100" y="1395878"/>
            <a:ext cx="6477847" cy="47339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285068-A89F-CBA0-12A9-3A267F9AE63F}"/>
              </a:ext>
            </a:extLst>
          </p:cNvPr>
          <p:cNvSpPr txBox="1"/>
          <p:nvPr/>
        </p:nvSpPr>
        <p:spPr>
          <a:xfrm>
            <a:off x="286211" y="1419934"/>
            <a:ext cx="51116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Reconstructed lengths with bright DOMs tend to be lower (i.e. more accurate)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Otherwise, no major changes</a:t>
            </a:r>
          </a:p>
        </p:txBody>
      </p:sp>
    </p:spTree>
    <p:extLst>
      <p:ext uri="{BB962C8B-B14F-4D97-AF65-F5344CB8AC3E}">
        <p14:creationId xmlns:p14="http://schemas.microsoft.com/office/powerpoint/2010/main" val="2045730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C8E30-551D-591D-DE9B-5537A4D96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F35185-51B2-6028-9258-C954A1FD00AE}"/>
              </a:ext>
            </a:extLst>
          </p:cNvPr>
          <p:cNvSpPr/>
          <p:nvPr/>
        </p:nvSpPr>
        <p:spPr>
          <a:xfrm>
            <a:off x="-2" y="0"/>
            <a:ext cx="12192001" cy="1166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DC3EAD-A0D2-C4B1-A9F1-950766CEDC22}"/>
              </a:ext>
            </a:extLst>
          </p:cNvPr>
          <p:cNvSpPr/>
          <p:nvPr/>
        </p:nvSpPr>
        <p:spPr>
          <a:xfrm>
            <a:off x="0" y="6364068"/>
            <a:ext cx="12192000" cy="4939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F1F43-FEE2-DE97-3CFD-B5F323842055}"/>
              </a:ext>
            </a:extLst>
          </p:cNvPr>
          <p:cNvSpPr txBox="1"/>
          <p:nvPr/>
        </p:nvSpPr>
        <p:spPr>
          <a:xfrm>
            <a:off x="-1" y="63685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Tau Neutrinos in IceCube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81FB16-EE07-5B48-D45F-30F136ECF66D}"/>
              </a:ext>
            </a:extLst>
          </p:cNvPr>
          <p:cNvSpPr txBox="1"/>
          <p:nvPr/>
        </p:nvSpPr>
        <p:spPr>
          <a:xfrm>
            <a:off x="109538" y="6391275"/>
            <a:ext cx="228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Christopher Eldridge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50A2E5-BFFD-0E97-7D6D-9A3E6BCC50B0}"/>
              </a:ext>
            </a:extLst>
          </p:cNvPr>
          <p:cNvSpPr txBox="1"/>
          <p:nvPr/>
        </p:nvSpPr>
        <p:spPr>
          <a:xfrm>
            <a:off x="10109200" y="6364069"/>
            <a:ext cx="188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dirty="0"/>
              <a:t>14/18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1068AC-40DC-5281-F581-980FB9AABEE3}"/>
              </a:ext>
            </a:extLst>
          </p:cNvPr>
          <p:cNvSpPr txBox="1"/>
          <p:nvPr/>
        </p:nvSpPr>
        <p:spPr>
          <a:xfrm>
            <a:off x="0" y="259869"/>
            <a:ext cx="121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latin typeface="MS Reference Sans Serif" panose="020B0604030504040204" pitchFamily="34" charset="0"/>
              </a:rPr>
              <a:t>Test statistic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6F3F2-7E5E-4A31-DD5E-1977B54F6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" b="2112"/>
          <a:stretch/>
        </p:blipFill>
        <p:spPr>
          <a:xfrm>
            <a:off x="5516100" y="1395878"/>
            <a:ext cx="6477847" cy="47339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571712-9801-6C8C-DEEE-E2A739445858}"/>
              </a:ext>
            </a:extLst>
          </p:cNvPr>
          <p:cNvSpPr txBox="1"/>
          <p:nvPr/>
        </p:nvSpPr>
        <p:spPr>
          <a:xfrm>
            <a:off x="286211" y="1419934"/>
            <a:ext cx="51116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We also reconstruct events using Taupede with the length forced to zero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The difference in </a:t>
            </a:r>
            <a:r>
              <a:rPr lang="en-US" sz="2000" dirty="0" err="1">
                <a:latin typeface="Avenir Next LT Pro" panose="020B0504020202020204" pitchFamily="34" charset="0"/>
              </a:rPr>
              <a:t>rlogl</a:t>
            </a:r>
            <a:r>
              <a:rPr lang="en-US" sz="2000" dirty="0">
                <a:latin typeface="Avenir Next LT Pro" panose="020B0504020202020204" pitchFamily="34" charset="0"/>
              </a:rPr>
              <a:t> between the best fit and the zero-length quantifies how much a nonzero length is </a:t>
            </a:r>
            <a:r>
              <a:rPr lang="en-US" sz="2000" dirty="0" err="1">
                <a:latin typeface="Avenir Next LT Pro" panose="020B0504020202020204" pitchFamily="34" charset="0"/>
              </a:rPr>
              <a:t>favoured</a:t>
            </a:r>
            <a:endParaRPr lang="en-US" sz="2000" dirty="0">
              <a:latin typeface="Avenir Next LT Pro" panose="020B05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Very different distributions for cascades and double cascades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Hopefully, this will have convenient statistical properties (TBD)</a:t>
            </a:r>
          </a:p>
        </p:txBody>
      </p:sp>
    </p:spTree>
    <p:extLst>
      <p:ext uri="{BB962C8B-B14F-4D97-AF65-F5344CB8AC3E}">
        <p14:creationId xmlns:p14="http://schemas.microsoft.com/office/powerpoint/2010/main" val="4169797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5F68A-9EBA-FD2B-7FB2-EEBCF5C82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7AC6E7-5872-A9C5-A5BC-8AB0AB766D42}"/>
              </a:ext>
            </a:extLst>
          </p:cNvPr>
          <p:cNvSpPr/>
          <p:nvPr/>
        </p:nvSpPr>
        <p:spPr>
          <a:xfrm>
            <a:off x="-2" y="0"/>
            <a:ext cx="12192001" cy="1166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792A32-A349-CFEF-60CE-E9B78031DFF7}"/>
              </a:ext>
            </a:extLst>
          </p:cNvPr>
          <p:cNvSpPr/>
          <p:nvPr/>
        </p:nvSpPr>
        <p:spPr>
          <a:xfrm>
            <a:off x="0" y="6364068"/>
            <a:ext cx="12192000" cy="4939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A5CCE-05C6-CA1F-D3E4-F1768E95B2EA}"/>
              </a:ext>
            </a:extLst>
          </p:cNvPr>
          <p:cNvSpPr txBox="1"/>
          <p:nvPr/>
        </p:nvSpPr>
        <p:spPr>
          <a:xfrm>
            <a:off x="-1" y="63685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Tau Neutrinos in IceCube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5BDC6D-93B8-7261-3FF0-07D149D4D310}"/>
              </a:ext>
            </a:extLst>
          </p:cNvPr>
          <p:cNvSpPr txBox="1"/>
          <p:nvPr/>
        </p:nvSpPr>
        <p:spPr>
          <a:xfrm>
            <a:off x="109538" y="6391275"/>
            <a:ext cx="228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Christopher Eldridge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FB2348-D1B2-6D92-7972-A03D543C3B27}"/>
              </a:ext>
            </a:extLst>
          </p:cNvPr>
          <p:cNvSpPr txBox="1"/>
          <p:nvPr/>
        </p:nvSpPr>
        <p:spPr>
          <a:xfrm>
            <a:off x="10109200" y="6364069"/>
            <a:ext cx="188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dirty="0"/>
              <a:t>15/18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FF7FE4-0884-D7D7-27DA-911799086EBA}"/>
              </a:ext>
            </a:extLst>
          </p:cNvPr>
          <p:cNvSpPr txBox="1"/>
          <p:nvPr/>
        </p:nvSpPr>
        <p:spPr>
          <a:xfrm>
            <a:off x="0" y="259869"/>
            <a:ext cx="121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latin typeface="MS Reference Sans Serif" panose="020B0604030504040204" pitchFamily="34" charset="0"/>
              </a:rPr>
              <a:t>Data-MC agreement: Level 3 cascades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0C936-207C-D4F6-8B86-54B87E911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6" b="4901"/>
          <a:stretch>
            <a:fillRect/>
          </a:stretch>
        </p:blipFill>
        <p:spPr>
          <a:xfrm>
            <a:off x="5516100" y="1445342"/>
            <a:ext cx="6477847" cy="48651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B24CA8-C334-E0DE-E559-1AC544342A83}"/>
              </a:ext>
            </a:extLst>
          </p:cNvPr>
          <p:cNvSpPr txBox="1"/>
          <p:nvPr/>
        </p:nvSpPr>
        <p:spPr>
          <a:xfrm>
            <a:off x="286211" y="1419934"/>
            <a:ext cx="51116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We need to see if everything works as expected on real data, not just simulations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“Burn sample”: 10% of IceCube data (~1 year)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First test: level 3 cascade reconstruction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2F2D67-C7C9-ABAD-D2E2-D98A9C0565EF}"/>
              </a:ext>
            </a:extLst>
          </p:cNvPr>
          <p:cNvSpPr txBox="1"/>
          <p:nvPr/>
        </p:nvSpPr>
        <p:spPr>
          <a:xfrm>
            <a:off x="286211" y="4755896"/>
            <a:ext cx="6105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Not good…… :(</a:t>
            </a:r>
          </a:p>
        </p:txBody>
      </p:sp>
    </p:spTree>
    <p:extLst>
      <p:ext uri="{BB962C8B-B14F-4D97-AF65-F5344CB8AC3E}">
        <p14:creationId xmlns:p14="http://schemas.microsoft.com/office/powerpoint/2010/main" val="57386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F3CC8-8151-638F-5DD9-CF2558E03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F970A9-8506-B3FE-2DA0-538C4688FF24}"/>
              </a:ext>
            </a:extLst>
          </p:cNvPr>
          <p:cNvSpPr/>
          <p:nvPr/>
        </p:nvSpPr>
        <p:spPr>
          <a:xfrm>
            <a:off x="-2" y="0"/>
            <a:ext cx="12192001" cy="1166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A933A-0097-82DE-22A0-0C978851D56A}"/>
              </a:ext>
            </a:extLst>
          </p:cNvPr>
          <p:cNvSpPr/>
          <p:nvPr/>
        </p:nvSpPr>
        <p:spPr>
          <a:xfrm>
            <a:off x="0" y="6364068"/>
            <a:ext cx="12192000" cy="4939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9764D9-24E2-CBBD-F082-1AF68E12DA5B}"/>
              </a:ext>
            </a:extLst>
          </p:cNvPr>
          <p:cNvSpPr txBox="1"/>
          <p:nvPr/>
        </p:nvSpPr>
        <p:spPr>
          <a:xfrm>
            <a:off x="-1" y="63685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Tau Neutrinos in IceCube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459837-CA08-461E-7C6B-75709D42F5EA}"/>
              </a:ext>
            </a:extLst>
          </p:cNvPr>
          <p:cNvSpPr txBox="1"/>
          <p:nvPr/>
        </p:nvSpPr>
        <p:spPr>
          <a:xfrm>
            <a:off x="109538" y="6391275"/>
            <a:ext cx="228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Christopher Eldridge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4762E6-D309-7E5F-401A-16D1213A5FEC}"/>
              </a:ext>
            </a:extLst>
          </p:cNvPr>
          <p:cNvSpPr txBox="1"/>
          <p:nvPr/>
        </p:nvSpPr>
        <p:spPr>
          <a:xfrm>
            <a:off x="10109200" y="6364069"/>
            <a:ext cx="188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dirty="0"/>
              <a:t>16/18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1AD593-C3F2-8E78-5E6F-F1FA66DD6439}"/>
              </a:ext>
            </a:extLst>
          </p:cNvPr>
          <p:cNvSpPr txBox="1"/>
          <p:nvPr/>
        </p:nvSpPr>
        <p:spPr>
          <a:xfrm>
            <a:off x="0" y="259869"/>
            <a:ext cx="121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latin typeface="MS Reference Sans Serif" panose="020B0604030504040204" pitchFamily="34" charset="0"/>
              </a:rPr>
              <a:t>Data-MC agreement: Stony Brook cascades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7E969-0466-7CC9-049D-AAC90D933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1" b="4636"/>
          <a:stretch>
            <a:fillRect/>
          </a:stretch>
        </p:blipFill>
        <p:spPr>
          <a:xfrm>
            <a:off x="5205562" y="1199537"/>
            <a:ext cx="6788386" cy="51327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56FFD5-63AD-3C4A-9169-FFAE635595A9}"/>
              </a:ext>
            </a:extLst>
          </p:cNvPr>
          <p:cNvSpPr txBox="1"/>
          <p:nvPr/>
        </p:nvSpPr>
        <p:spPr>
          <a:xfrm>
            <a:off x="286211" y="1419934"/>
            <a:ext cx="51116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Much more stringent cuts to ensure cascade purity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Consequently lower statistics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34EAA-5527-4F11-9DCE-DB89AD7A0965}"/>
              </a:ext>
            </a:extLst>
          </p:cNvPr>
          <p:cNvSpPr txBox="1"/>
          <p:nvPr/>
        </p:nvSpPr>
        <p:spPr>
          <a:xfrm>
            <a:off x="286211" y="3281409"/>
            <a:ext cx="522988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Much better agreement :)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Everything looks as expected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Data-MC mismatch in </a:t>
            </a:r>
            <a:r>
              <a:rPr lang="en-US" sz="2000" dirty="0" err="1">
                <a:latin typeface="Avenir Next LT Pro" panose="020B0504020202020204" pitchFamily="34" charset="0"/>
              </a:rPr>
              <a:t>rlogl</a:t>
            </a:r>
            <a:r>
              <a:rPr lang="en-US" sz="2000" dirty="0">
                <a:latin typeface="Avenir Next LT Pro" panose="020B0504020202020204" pitchFamily="34" charset="0"/>
              </a:rPr>
              <a:t> from both Monopod and Taupede  - known issue</a:t>
            </a:r>
          </a:p>
        </p:txBody>
      </p:sp>
    </p:spTree>
    <p:extLst>
      <p:ext uri="{BB962C8B-B14F-4D97-AF65-F5344CB8AC3E}">
        <p14:creationId xmlns:p14="http://schemas.microsoft.com/office/powerpoint/2010/main" val="23658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67C42-320E-AFF4-0E5C-7CE281783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6107E8-ECB3-A9A3-9E78-467BD79BC3A3}"/>
              </a:ext>
            </a:extLst>
          </p:cNvPr>
          <p:cNvSpPr/>
          <p:nvPr/>
        </p:nvSpPr>
        <p:spPr>
          <a:xfrm>
            <a:off x="-2" y="0"/>
            <a:ext cx="12192001" cy="1166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1EE64D-3D5C-AA51-72D3-33BE01EA950A}"/>
              </a:ext>
            </a:extLst>
          </p:cNvPr>
          <p:cNvSpPr/>
          <p:nvPr/>
        </p:nvSpPr>
        <p:spPr>
          <a:xfrm>
            <a:off x="0" y="6364068"/>
            <a:ext cx="12192000" cy="4939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9F5C6C-AB25-C195-160E-76CEF2F70B1D}"/>
              </a:ext>
            </a:extLst>
          </p:cNvPr>
          <p:cNvSpPr txBox="1"/>
          <p:nvPr/>
        </p:nvSpPr>
        <p:spPr>
          <a:xfrm>
            <a:off x="-1" y="63685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Tau Neutrinos in IceCube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9F8BDF-0675-1B9F-069C-9D04F7CAC0FE}"/>
              </a:ext>
            </a:extLst>
          </p:cNvPr>
          <p:cNvSpPr txBox="1"/>
          <p:nvPr/>
        </p:nvSpPr>
        <p:spPr>
          <a:xfrm>
            <a:off x="109538" y="6391275"/>
            <a:ext cx="228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Christopher Eldridge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A4BC3E-0543-3BB6-8832-50B3E4756975}"/>
              </a:ext>
            </a:extLst>
          </p:cNvPr>
          <p:cNvSpPr txBox="1"/>
          <p:nvPr/>
        </p:nvSpPr>
        <p:spPr>
          <a:xfrm>
            <a:off x="10829581" y="6364069"/>
            <a:ext cx="116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dirty="0"/>
              <a:t>17/18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664982-9D7B-9A8E-E705-2FDBD5D551CD}"/>
              </a:ext>
            </a:extLst>
          </p:cNvPr>
          <p:cNvSpPr txBox="1"/>
          <p:nvPr/>
        </p:nvSpPr>
        <p:spPr>
          <a:xfrm>
            <a:off x="0" y="259869"/>
            <a:ext cx="121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latin typeface="MS Reference Sans Serif" panose="020B0604030504040204" pitchFamily="34" charset="0"/>
              </a:rPr>
              <a:t>Next steps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32FEE8-A029-C828-0AC5-30D6512FBA23}"/>
              </a:ext>
            </a:extLst>
          </p:cNvPr>
          <p:cNvSpPr txBox="1"/>
          <p:nvPr/>
        </p:nvSpPr>
        <p:spPr>
          <a:xfrm>
            <a:off x="3140526" y="2163075"/>
            <a:ext cx="59109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 LT Pro" panose="020B0504020202020204" pitchFamily="34" charset="0"/>
              </a:rPr>
              <a:t>Further data-MC investigation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 LT Pro" panose="020B0504020202020204" pitchFamily="34" charset="0"/>
              </a:rPr>
              <a:t>Test statistic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 LT Pro" panose="020B0504020202020204" pitchFamily="34" charset="0"/>
              </a:rPr>
              <a:t>Flavour triangle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 LT Pro" panose="020B0504020202020204" pitchFamily="34" charset="0"/>
              </a:rPr>
              <a:t>Different event selections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 LT Pro" panose="020B0504020202020204" pitchFamily="34" charset="0"/>
              </a:rPr>
              <a:t>Longer-term plan: analysis!</a:t>
            </a:r>
          </a:p>
        </p:txBody>
      </p:sp>
    </p:spTree>
    <p:extLst>
      <p:ext uri="{BB962C8B-B14F-4D97-AF65-F5344CB8AC3E}">
        <p14:creationId xmlns:p14="http://schemas.microsoft.com/office/powerpoint/2010/main" val="2451991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4E873-FF39-21DD-0E07-330F7A293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4CAF8E-25E3-4AFF-4DF0-05DB08B8AE6B}"/>
              </a:ext>
            </a:extLst>
          </p:cNvPr>
          <p:cNvSpPr/>
          <p:nvPr/>
        </p:nvSpPr>
        <p:spPr>
          <a:xfrm>
            <a:off x="-2" y="0"/>
            <a:ext cx="12192001" cy="1166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1DE3A6-7402-6785-200F-6F47C32FA590}"/>
              </a:ext>
            </a:extLst>
          </p:cNvPr>
          <p:cNvSpPr/>
          <p:nvPr/>
        </p:nvSpPr>
        <p:spPr>
          <a:xfrm>
            <a:off x="0" y="6364068"/>
            <a:ext cx="12192000" cy="4939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5DEBB8-3E21-B055-AEAE-39183363BB89}"/>
              </a:ext>
            </a:extLst>
          </p:cNvPr>
          <p:cNvSpPr txBox="1"/>
          <p:nvPr/>
        </p:nvSpPr>
        <p:spPr>
          <a:xfrm>
            <a:off x="-1" y="63685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Tau Neutrinos in IceCube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317788-985F-5B21-7F36-9551AF472903}"/>
              </a:ext>
            </a:extLst>
          </p:cNvPr>
          <p:cNvSpPr txBox="1"/>
          <p:nvPr/>
        </p:nvSpPr>
        <p:spPr>
          <a:xfrm>
            <a:off x="109538" y="6391275"/>
            <a:ext cx="228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Christopher Eldridge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883897-C679-7566-A78A-5E5E79928A8C}"/>
              </a:ext>
            </a:extLst>
          </p:cNvPr>
          <p:cNvSpPr txBox="1"/>
          <p:nvPr/>
        </p:nvSpPr>
        <p:spPr>
          <a:xfrm>
            <a:off x="10609243" y="6364069"/>
            <a:ext cx="138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dirty="0"/>
              <a:t>18/18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DBA0AF-24B2-A6BC-22F4-3364DE426840}"/>
              </a:ext>
            </a:extLst>
          </p:cNvPr>
          <p:cNvSpPr txBox="1"/>
          <p:nvPr/>
        </p:nvSpPr>
        <p:spPr>
          <a:xfrm>
            <a:off x="0" y="259869"/>
            <a:ext cx="121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latin typeface="MS Reference Sans Serif" panose="020B0604030504040204" pitchFamily="34" charset="0"/>
              </a:rPr>
              <a:t>Summary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3855B1-9DCD-7016-2783-C8E03750099F}"/>
              </a:ext>
            </a:extLst>
          </p:cNvPr>
          <p:cNvSpPr txBox="1"/>
          <p:nvPr/>
        </p:nvSpPr>
        <p:spPr>
          <a:xfrm>
            <a:off x="391976" y="1447686"/>
            <a:ext cx="1140804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venir Next LT Pro" panose="020B0504020202020204" pitchFamily="34" charset="0"/>
              </a:rPr>
              <a:t>Knowing the astrophysical neutrino </a:t>
            </a:r>
            <a:r>
              <a:rPr lang="en-US" sz="2200" dirty="0" err="1">
                <a:latin typeface="Avenir Next LT Pro" panose="020B0504020202020204" pitchFamily="34" charset="0"/>
              </a:rPr>
              <a:t>flavour</a:t>
            </a:r>
            <a:r>
              <a:rPr lang="en-US" sz="2200" dirty="0">
                <a:latin typeface="Avenir Next LT Pro" panose="020B0504020202020204" pitchFamily="34" charset="0"/>
              </a:rPr>
              <a:t> composition is useful for understanding sources and oscillation processes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venir Next LT Pro" panose="020B0504020202020204" pitchFamily="34" charset="0"/>
              </a:rPr>
              <a:t>Tau neutrinos are essential for </a:t>
            </a:r>
            <a:r>
              <a:rPr lang="en-US" sz="2200" dirty="0" err="1">
                <a:latin typeface="Avenir Next LT Pro" panose="020B0504020202020204" pitchFamily="34" charset="0"/>
              </a:rPr>
              <a:t>flavour</a:t>
            </a:r>
            <a:r>
              <a:rPr lang="en-US" sz="2200" dirty="0">
                <a:latin typeface="Avenir Next LT Pro" panose="020B0504020202020204" pitchFamily="34" charset="0"/>
              </a:rPr>
              <a:t> composition and are also highly astrophysically pure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venir Next LT Pro" panose="020B0504020202020204" pitchFamily="34" charset="0"/>
              </a:rPr>
              <a:t>They can be identified by double-cascade morphology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venir Next LT Pro" panose="020B0504020202020204" pitchFamily="34" charset="0"/>
              </a:rPr>
              <a:t>Including bright DOMs appears to give some improvement in length reconstruction for both single and double cascades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venir Next LT Pro" panose="020B0504020202020204" pitchFamily="34" charset="0"/>
              </a:rPr>
              <a:t>Adding DeepCore DOMs improves reconstruction of some quantities for a few events at the cost of worsening energy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venir Next LT Pro" panose="020B0504020202020204" pitchFamily="34" charset="0"/>
              </a:rPr>
              <a:t>Testing on burn sample </a:t>
            </a:r>
            <a:r>
              <a:rPr lang="en-US" sz="2200">
                <a:latin typeface="Avenir Next LT Pro" panose="020B0504020202020204" pitchFamily="34" charset="0"/>
              </a:rPr>
              <a:t>showed severe </a:t>
            </a:r>
            <a:r>
              <a:rPr lang="en-US" sz="2200" dirty="0">
                <a:latin typeface="Avenir Next LT Pro" panose="020B0504020202020204" pitchFamily="34" charset="0"/>
              </a:rPr>
              <a:t>data-MC issues for level 3 cascades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venir Next LT Pro" panose="020B0504020202020204" pitchFamily="34" charset="0"/>
              </a:rPr>
              <a:t>Much better with Stony Brook burn sample</a:t>
            </a:r>
          </a:p>
        </p:txBody>
      </p:sp>
    </p:spTree>
    <p:extLst>
      <p:ext uri="{BB962C8B-B14F-4D97-AF65-F5344CB8AC3E}">
        <p14:creationId xmlns:p14="http://schemas.microsoft.com/office/powerpoint/2010/main" val="513835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56F88-3AF9-A581-5B87-DF586BBED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F87992-500B-A437-A14D-F60FC382C23A}"/>
              </a:ext>
            </a:extLst>
          </p:cNvPr>
          <p:cNvSpPr/>
          <p:nvPr/>
        </p:nvSpPr>
        <p:spPr>
          <a:xfrm>
            <a:off x="-2" y="0"/>
            <a:ext cx="12192001" cy="10898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E993F-B06D-335B-6254-7BC2C0BED2F9}"/>
              </a:ext>
            </a:extLst>
          </p:cNvPr>
          <p:cNvSpPr txBox="1"/>
          <p:nvPr/>
        </p:nvSpPr>
        <p:spPr>
          <a:xfrm>
            <a:off x="0" y="259869"/>
            <a:ext cx="121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latin typeface="MS Reference Sans Serif" panose="020B0604030504040204" pitchFamily="34" charset="0"/>
              </a:rPr>
              <a:t>Motivation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F64422-9545-4E26-E3E5-D85181D49CAA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39870A-DE45-CCB3-F7E7-1CB34EE13A59}"/>
              </a:ext>
            </a:extLst>
          </p:cNvPr>
          <p:cNvSpPr txBox="1"/>
          <p:nvPr/>
        </p:nvSpPr>
        <p:spPr>
          <a:xfrm>
            <a:off x="-1" y="63685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Tau Neutrinos in IceCube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3EDCC7-CC2F-1929-76F5-EF5AD03AB580}"/>
              </a:ext>
            </a:extLst>
          </p:cNvPr>
          <p:cNvSpPr txBox="1"/>
          <p:nvPr/>
        </p:nvSpPr>
        <p:spPr>
          <a:xfrm>
            <a:off x="109538" y="6391275"/>
            <a:ext cx="228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Christopher Eldridge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E12696-589D-0B0B-D820-0167464467EA}"/>
              </a:ext>
            </a:extLst>
          </p:cNvPr>
          <p:cNvSpPr txBox="1"/>
          <p:nvPr/>
        </p:nvSpPr>
        <p:spPr>
          <a:xfrm>
            <a:off x="11260521" y="6364069"/>
            <a:ext cx="73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dirty="0"/>
              <a:t>1/18</a:t>
            </a:r>
          </a:p>
        </p:txBody>
      </p:sp>
      <p:pic>
        <p:nvPicPr>
          <p:cNvPr id="1028" name="Picture 4" descr="What is it with Marge and potatoes? : r/TheSimpsons">
            <a:extLst>
              <a:ext uri="{FF2B5EF4-FFF2-40B4-BE49-F238E27FC236}">
                <a16:creationId xmlns:a16="http://schemas.microsoft.com/office/drawing/2014/main" id="{1E692162-3914-ED36-4C3C-55DAF98A9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045" y="1435190"/>
            <a:ext cx="5951901" cy="452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1249D-F7A1-F1C3-4756-1B10CC006D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23" t="1365" r="123" b="2465"/>
          <a:stretch>
            <a:fillRect/>
          </a:stretch>
        </p:blipFill>
        <p:spPr>
          <a:xfrm>
            <a:off x="0" y="1089892"/>
            <a:ext cx="7089855" cy="51222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5493CC-5F42-EAF4-0ABA-CC6DA1B38D5A}"/>
              </a:ext>
            </a:extLst>
          </p:cNvPr>
          <p:cNvSpPr/>
          <p:nvPr/>
        </p:nvSpPr>
        <p:spPr>
          <a:xfrm>
            <a:off x="7089855" y="1116020"/>
            <a:ext cx="5102136" cy="5012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10D02D-C871-7078-07A9-011AD9D6AC4D}"/>
              </a:ext>
            </a:extLst>
          </p:cNvPr>
          <p:cNvSpPr txBox="1"/>
          <p:nvPr/>
        </p:nvSpPr>
        <p:spPr>
          <a:xfrm>
            <a:off x="7089855" y="1323703"/>
            <a:ext cx="50324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000" dirty="0">
                <a:latin typeface="Avenir Next LT Pro" panose="020B0504020202020204" pitchFamily="34" charset="0"/>
              </a:rPr>
              <a:t>Astrophysical neutrinos are another window on the universe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000" dirty="0">
                <a:latin typeface="Avenir Next LT Pro" panose="020B0504020202020204" pitchFamily="34" charset="0"/>
              </a:rPr>
              <a:t>Complementary to optical, gamma ray, gravitational waves, etc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000" dirty="0">
                <a:latin typeface="Avenir Next LT Pro" panose="020B0504020202020204" pitchFamily="34" charset="0"/>
              </a:rPr>
              <a:t>As charged particles, cosmic rays do not point back to their sources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000" dirty="0">
                <a:latin typeface="Avenir Next LT Pro" panose="020B0504020202020204" pitchFamily="34" charset="0"/>
              </a:rPr>
              <a:t>Determining their origins has been an open problem for over a century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000" dirty="0">
                <a:latin typeface="Avenir Next LT Pro" panose="020B0504020202020204" pitchFamily="34" charset="0"/>
              </a:rPr>
              <a:t>Interactions near cosmic ray sources produces “neutral messengers”: gamma rays and neutrinos</a:t>
            </a:r>
          </a:p>
        </p:txBody>
      </p:sp>
    </p:spTree>
    <p:extLst>
      <p:ext uri="{BB962C8B-B14F-4D97-AF65-F5344CB8AC3E}">
        <p14:creationId xmlns:p14="http://schemas.microsoft.com/office/powerpoint/2010/main" val="419593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38FDDB-3310-ECA6-8217-F498F8CD0956}"/>
              </a:ext>
            </a:extLst>
          </p:cNvPr>
          <p:cNvSpPr/>
          <p:nvPr/>
        </p:nvSpPr>
        <p:spPr>
          <a:xfrm>
            <a:off x="-2" y="0"/>
            <a:ext cx="12192001" cy="10898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F964A0-D741-4C4D-6205-43708F019DA1}"/>
              </a:ext>
            </a:extLst>
          </p:cNvPr>
          <p:cNvSpPr txBox="1"/>
          <p:nvPr/>
        </p:nvSpPr>
        <p:spPr>
          <a:xfrm>
            <a:off x="0" y="259869"/>
            <a:ext cx="121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latin typeface="MS Reference Sans Serif" panose="020B0604030504040204" pitchFamily="34" charset="0"/>
              </a:rPr>
              <a:t>Why tau neutrinos?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39AA2B-AD6D-9CA3-6EF9-DE5FF9F18830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6DDE18-FF48-F460-35DA-FF746E9B4EAE}"/>
              </a:ext>
            </a:extLst>
          </p:cNvPr>
          <p:cNvSpPr txBox="1"/>
          <p:nvPr/>
        </p:nvSpPr>
        <p:spPr>
          <a:xfrm>
            <a:off x="-1" y="63685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Tau Neutrinos in IceCube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D2948B-C960-F770-FAFE-04BD66DE925D}"/>
              </a:ext>
            </a:extLst>
          </p:cNvPr>
          <p:cNvSpPr txBox="1"/>
          <p:nvPr/>
        </p:nvSpPr>
        <p:spPr>
          <a:xfrm>
            <a:off x="109538" y="6391275"/>
            <a:ext cx="228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Christopher Eldridge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DCFBC-596E-467F-A2A3-01F51EF15F61}"/>
              </a:ext>
            </a:extLst>
          </p:cNvPr>
          <p:cNvSpPr txBox="1"/>
          <p:nvPr/>
        </p:nvSpPr>
        <p:spPr>
          <a:xfrm>
            <a:off x="11260521" y="6364069"/>
            <a:ext cx="73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dirty="0"/>
              <a:t>2/18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6CC9A-BD14-6F48-067D-DDDA822A1F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890"/>
          <a:stretch>
            <a:fillRect/>
          </a:stretch>
        </p:blipFill>
        <p:spPr>
          <a:xfrm>
            <a:off x="209764" y="1668965"/>
            <a:ext cx="4571961" cy="4000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CFAFF4-3818-461A-9A6F-94435EA47906}"/>
                  </a:ext>
                </a:extLst>
              </p:cNvPr>
              <p:cNvSpPr txBox="1"/>
              <p:nvPr/>
            </p:nvSpPr>
            <p:spPr>
              <a:xfrm>
                <a:off x="5192481" y="1331402"/>
                <a:ext cx="6904925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NZ" sz="2000" noProof="0" dirty="0">
                    <a:latin typeface="Avenir Next LT Pro" panose="020B0504020202020204" pitchFamily="34" charset="0"/>
                  </a:rPr>
                  <a:t>In the main scenarios of neutrino production, the tau neutrino component is zero or negligible at the source 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NZ" sz="2000" noProof="0" dirty="0">
                    <a:latin typeface="Avenir Next LT Pro" panose="020B0504020202020204" pitchFamily="34" charset="0"/>
                  </a:rPr>
                  <a:t>Significant only after oscillation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NZ" sz="2000" dirty="0">
                    <a:latin typeface="Avenir Next LT Pro" panose="020B0504020202020204" pitchFamily="34" charset="0"/>
                  </a:rPr>
                  <a:t>e.g. pion decay: </a:t>
                </a:r>
                <a:endParaRPr lang="en-NZ" sz="2000" noProof="0" dirty="0">
                  <a:latin typeface="Avenir Next LT Pro" panose="020B0504020202020204" pitchFamily="34" charset="0"/>
                </a:endParaRPr>
              </a:p>
              <a:p>
                <a:pPr algn="ctr">
                  <a:spcAft>
                    <a:spcPts val="1200"/>
                  </a:spcAft>
                </a:pPr>
                <a:endParaRPr lang="en-NZ" sz="2000" noProof="0" dirty="0">
                  <a:latin typeface="Avenir Next LT Pro" panose="020B050402020202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NZ" sz="2000" noProof="0" dirty="0">
                    <a:latin typeface="Avenir Next LT Pro" panose="020B0504020202020204" pitchFamily="34" charset="0"/>
                  </a:rPr>
                  <a:t>At the relevant energies, atmospheric neutrinos do not oscillate significantly before detection</a:t>
                </a:r>
                <a:endParaRPr lang="en-NZ" sz="2000" dirty="0">
                  <a:latin typeface="Avenir Next LT Pro" panose="020B050402020202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NZ" sz="2000" dirty="0">
                    <a:latin typeface="Avenir Next LT Pro" panose="020B0504020202020204" pitchFamily="34" charset="0"/>
                  </a:rPr>
                  <a:t>High astrophysical purity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NZ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endParaRPr lang="en-NZ" sz="2000" dirty="0">
                  <a:latin typeface="Avenir Next LT Pro" panose="020B050402020202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NZ" sz="2000" dirty="0">
                    <a:latin typeface="Avenir Next LT Pro" panose="020B0504020202020204" pitchFamily="34" charset="0"/>
                  </a:rPr>
                  <a:t>Flavour ratio tells us about sources and oscillation processes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CFAFF4-3818-461A-9A6F-94435EA47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481" y="1331402"/>
                <a:ext cx="6904925" cy="4093428"/>
              </a:xfrm>
              <a:prstGeom prst="rect">
                <a:avLst/>
              </a:prstGeom>
              <a:blipFill>
                <a:blip r:embed="rId4"/>
                <a:stretch>
                  <a:fillRect l="-795" t="-595" b="-1786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&#10;\documentclass{article}&#10;\usepackage{amsmath}&#10;\pagestyle{empty}&#10;\begin{document}&#10;&#10;$(\nu_e:\nu_\mu:\nu_\tau)_s = (1:2:0) \longrightarrow(\nu_e:\nu_\mu:\nu_\tau)_\oplus \approx (1:1:1)$&#10;&#10;&#10;&#10;&#10;\end{document}&#10;&#10;&#10;" title="IguanaTex Picture Display">
            <a:extLst>
              <a:ext uri="{FF2B5EF4-FFF2-40B4-BE49-F238E27FC236}">
                <a16:creationId xmlns:a16="http://schemas.microsoft.com/office/drawing/2014/main" id="{6809F6BE-5DE6-1CEC-97E6-E2B0B85794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093" y="3088997"/>
            <a:ext cx="6274812" cy="275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AC4C62-3525-89E5-B70F-CEBAF4B9DF0E}"/>
              </a:ext>
            </a:extLst>
          </p:cNvPr>
          <p:cNvSpPr txBox="1"/>
          <p:nvPr/>
        </p:nvSpPr>
        <p:spPr>
          <a:xfrm>
            <a:off x="450278" y="5759908"/>
            <a:ext cx="5910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Next LT Pro" panose="020B0504020202020204" pitchFamily="34" charset="0"/>
              </a:rPr>
              <a:t>Image: IceCube Collaboration (2014)</a:t>
            </a:r>
            <a:endParaRPr lang="en-NZ" sz="1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81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C85D0F-1584-1380-7389-5F0328F8D293}"/>
              </a:ext>
            </a:extLst>
          </p:cNvPr>
          <p:cNvSpPr/>
          <p:nvPr/>
        </p:nvSpPr>
        <p:spPr>
          <a:xfrm>
            <a:off x="-2" y="0"/>
            <a:ext cx="12192001" cy="1166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98C44-8B53-825B-683E-10A6C8FF7BB0}"/>
              </a:ext>
            </a:extLst>
          </p:cNvPr>
          <p:cNvSpPr txBox="1"/>
          <p:nvPr/>
        </p:nvSpPr>
        <p:spPr>
          <a:xfrm>
            <a:off x="0" y="259869"/>
            <a:ext cx="121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latin typeface="MS Reference Sans Serif" panose="020B0604030504040204" pitchFamily="34" charset="0"/>
              </a:rPr>
              <a:t>IceCube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51C870-456E-6DCF-B6E9-0799B4F83070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9CC7F-E431-500B-2BAE-F2BA50302123}"/>
              </a:ext>
            </a:extLst>
          </p:cNvPr>
          <p:cNvSpPr txBox="1"/>
          <p:nvPr/>
        </p:nvSpPr>
        <p:spPr>
          <a:xfrm>
            <a:off x="-1" y="63685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Tau Neutrinos in IceCube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9C8628-B4D5-1567-949C-4F0EA42D65D8}"/>
              </a:ext>
            </a:extLst>
          </p:cNvPr>
          <p:cNvSpPr txBox="1"/>
          <p:nvPr/>
        </p:nvSpPr>
        <p:spPr>
          <a:xfrm>
            <a:off x="109538" y="6391275"/>
            <a:ext cx="228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Christopher Eldridge</a:t>
            </a:r>
          </a:p>
        </p:txBody>
      </p:sp>
      <p:pic>
        <p:nvPicPr>
          <p:cNvPr id="13" name="Picture 12" descr="A diagram of a solar cell&#10;&#10;AI-generated content may be incorrect.">
            <a:extLst>
              <a:ext uri="{FF2B5EF4-FFF2-40B4-BE49-F238E27FC236}">
                <a16:creationId xmlns:a16="http://schemas.microsoft.com/office/drawing/2014/main" id="{77966225-B53B-DF02-1CC4-F2FEC805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1415937"/>
            <a:ext cx="5776875" cy="432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7CBD05-83EF-E76B-D758-D79F57941287}"/>
              </a:ext>
            </a:extLst>
          </p:cNvPr>
          <p:cNvSpPr txBox="1"/>
          <p:nvPr/>
        </p:nvSpPr>
        <p:spPr>
          <a:xfrm>
            <a:off x="6076125" y="1362170"/>
            <a:ext cx="577687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000" dirty="0">
                <a:latin typeface="Avenir Next LT Pro" panose="020B0504020202020204" pitchFamily="34" charset="0"/>
              </a:rPr>
              <a:t>World’s coolest neutrino detector 😎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000" dirty="0">
                <a:latin typeface="Avenir Next LT Pro" panose="020B0504020202020204" pitchFamily="34" charset="0"/>
              </a:rPr>
              <a:t>Components: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000" dirty="0">
                <a:latin typeface="Avenir Next LT Pro" panose="020B0504020202020204" pitchFamily="34" charset="0"/>
              </a:rPr>
              <a:t>Main in-ice array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000" dirty="0" err="1">
                <a:latin typeface="Avenir Next LT Pro" panose="020B0504020202020204" pitchFamily="34" charset="0"/>
              </a:rPr>
              <a:t>IceTop</a:t>
            </a:r>
            <a:r>
              <a:rPr lang="en-NZ" sz="2000" dirty="0">
                <a:latin typeface="Avenir Next LT Pro" panose="020B0504020202020204" pitchFamily="34" charset="0"/>
              </a:rPr>
              <a:t> surface detector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000" dirty="0">
                <a:latin typeface="Avenir Next LT Pro" panose="020B0504020202020204" pitchFamily="34" charset="0"/>
              </a:rPr>
              <a:t>DeepCore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000" dirty="0">
                <a:latin typeface="Avenir Next LT Pro" panose="020B0504020202020204" pitchFamily="34" charset="0"/>
              </a:rPr>
              <a:t>Upgrade!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000" dirty="0">
                <a:latin typeface="Avenir Next LT Pro" panose="020B0504020202020204" pitchFamily="34" charset="0"/>
              </a:rPr>
              <a:t>Future prospects: Gen2?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000" noProof="0" dirty="0">
                <a:latin typeface="Avenir Next LT Pro" panose="020B0504020202020204" pitchFamily="34" charset="0"/>
              </a:rPr>
              <a:t>Digital optical modules (DOMs) detect Cherenkov light</a:t>
            </a:r>
            <a:endParaRPr lang="en-NZ" sz="2000" dirty="0">
              <a:latin typeface="Avenir Next LT Pro" panose="020B05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000" dirty="0">
                <a:latin typeface="Avenir Next LT Pro" panose="020B0504020202020204" pitchFamily="34" charset="0"/>
              </a:rPr>
              <a:t>~125 m between strings, 17 m between DOMs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B3707B-D33B-8825-9063-A27C3F7A0232}"/>
              </a:ext>
            </a:extLst>
          </p:cNvPr>
          <p:cNvSpPr txBox="1"/>
          <p:nvPr/>
        </p:nvSpPr>
        <p:spPr>
          <a:xfrm>
            <a:off x="11260521" y="6364069"/>
            <a:ext cx="73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dirty="0"/>
              <a:t>3/18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79512F-DDF8-AEEA-0695-8D39B31B50A7}"/>
              </a:ext>
            </a:extLst>
          </p:cNvPr>
          <p:cNvSpPr txBox="1"/>
          <p:nvPr/>
        </p:nvSpPr>
        <p:spPr>
          <a:xfrm>
            <a:off x="134619" y="5849333"/>
            <a:ext cx="3014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Next LT Pro" panose="020B0504020202020204" pitchFamily="34" charset="0"/>
              </a:rPr>
              <a:t>Image: IceCube gallery</a:t>
            </a:r>
            <a:endParaRPr lang="en-NZ" sz="1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303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45AE7-FDE8-6BEA-71E7-084742C37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B8F610-E3A8-B084-7555-CF33A05C3173}"/>
              </a:ext>
            </a:extLst>
          </p:cNvPr>
          <p:cNvSpPr/>
          <p:nvPr/>
        </p:nvSpPr>
        <p:spPr>
          <a:xfrm>
            <a:off x="-2" y="0"/>
            <a:ext cx="12192001" cy="1166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2E1A4-ECE1-1B54-D506-3D64185E897B}"/>
              </a:ext>
            </a:extLst>
          </p:cNvPr>
          <p:cNvSpPr txBox="1"/>
          <p:nvPr/>
        </p:nvSpPr>
        <p:spPr>
          <a:xfrm>
            <a:off x="0" y="259869"/>
            <a:ext cx="121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latin typeface="MS Reference Sans Serif" panose="020B0604030504040204" pitchFamily="34" charset="0"/>
              </a:rPr>
              <a:t>Tau neutrinos in IceCube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D02611-EF73-F074-AE2A-0F2B9C3E0694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7E8B62-CDA9-2EE7-1F57-46F3968CFCCB}"/>
              </a:ext>
            </a:extLst>
          </p:cNvPr>
          <p:cNvSpPr txBox="1"/>
          <p:nvPr/>
        </p:nvSpPr>
        <p:spPr>
          <a:xfrm>
            <a:off x="-1" y="63685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Tau Neutrinos in IceCube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4530E-61F2-27E9-0573-CB0B69CE0DD4}"/>
              </a:ext>
            </a:extLst>
          </p:cNvPr>
          <p:cNvSpPr txBox="1"/>
          <p:nvPr/>
        </p:nvSpPr>
        <p:spPr>
          <a:xfrm>
            <a:off x="109538" y="6391275"/>
            <a:ext cx="228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Christopher Eldridge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218027-71C9-B540-FAF0-BE43DD31FF2B}"/>
                  </a:ext>
                </a:extLst>
              </p:cNvPr>
              <p:cNvSpPr txBox="1"/>
              <p:nvPr/>
            </p:nvSpPr>
            <p:spPr>
              <a:xfrm>
                <a:off x="6076125" y="1539146"/>
                <a:ext cx="5776874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NZ" sz="2000" dirty="0">
                    <a:latin typeface="Avenir Next LT Pro" panose="020B0504020202020204" pitchFamily="34" charset="0"/>
                  </a:rPr>
                  <a:t>Astrophysical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NZ" sz="2000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NZ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NZ" sz="2000" dirty="0">
                    <a:latin typeface="Avenir Next LT Pro" panose="020B0504020202020204" pitchFamily="34" charset="0"/>
                  </a:rPr>
                  <a:t>seen at 5</a:t>
                </a:r>
                <a:r>
                  <a:rPr lang="en-US" sz="2000" dirty="0">
                    <a:latin typeface="Avenir Next LT Pro" panose="020B0504020202020204" pitchFamily="34" charset="0"/>
                  </a:rPr>
                  <a:t>σ</a:t>
                </a:r>
                <a:r>
                  <a:rPr lang="en-NZ" sz="2000" dirty="0">
                    <a:latin typeface="Avenir Next LT Pro" panose="020B0504020202020204" pitchFamily="34" charset="0"/>
                  </a:rPr>
                  <a:t> level in 2024 using convolutional neural networks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NZ" sz="2000" dirty="0">
                    <a:latin typeface="Avenir Next LT Pro" panose="020B0504020202020204" pitchFamily="34" charset="0"/>
                  </a:rPr>
                  <a:t>Several ongoing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NZ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NZ" sz="2000" dirty="0">
                    <a:latin typeface="Avenir Next LT Pro" panose="020B0504020202020204" pitchFamily="34" charset="0"/>
                  </a:rPr>
                  <a:t> analyses covering a range of energies and identification methods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NZ" sz="2000" noProof="0" dirty="0">
                    <a:latin typeface="Avenir Next LT Pro" panose="020B0504020202020204" pitchFamily="34" charset="0"/>
                  </a:rPr>
                  <a:t>This project follows previous studies:</a:t>
                </a:r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NZ" sz="2000" dirty="0">
                    <a:latin typeface="Avenir Next LT Pro" panose="020B0504020202020204" pitchFamily="34" charset="0"/>
                  </a:rPr>
                  <a:t>Marcel Usner (2018) found 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NZ" sz="2000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NZ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NZ" sz="2000" dirty="0">
                    <a:latin typeface="Avenir Next LT Pro" panose="020B0504020202020204" pitchFamily="34" charset="0"/>
                  </a:rPr>
                  <a:t>candidates</a:t>
                </a:r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NZ" sz="2000" noProof="0" dirty="0">
                    <a:latin typeface="Avenir Next LT Pro" panose="020B0504020202020204" pitchFamily="34" charset="0"/>
                  </a:rPr>
                  <a:t>Juliana Stachurska (2020) found two</a:t>
                </a:r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NZ" sz="2000" dirty="0">
                    <a:latin typeface="Avenir Next LT Pro" panose="020B0504020202020204" pitchFamily="34" charset="0"/>
                  </a:rPr>
                  <a:t>Neha Lad (2025) found seven</a:t>
                </a:r>
                <a:endParaRPr lang="en-NZ" sz="2000" noProof="0" dirty="0">
                  <a:latin typeface="Avenir Next LT Pro" panose="020B050402020202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NZ" sz="2000" noProof="0" dirty="0">
                  <a:latin typeface="Avenir Next LT Pro" panose="020B05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218027-71C9-B540-FAF0-BE43DD31F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125" y="1539146"/>
                <a:ext cx="5776874" cy="4093428"/>
              </a:xfrm>
              <a:prstGeom prst="rect">
                <a:avLst/>
              </a:prstGeom>
              <a:blipFill>
                <a:blip r:embed="rId2"/>
                <a:stretch>
                  <a:fillRect l="-950" t="-744" r="-2006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DAE5969-FB56-A3CE-9906-E1EF965CB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46" y="1425939"/>
            <a:ext cx="5128385" cy="4243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169EC8-5E66-0F52-A7A2-E9C1011F3B3A}"/>
              </a:ext>
            </a:extLst>
          </p:cNvPr>
          <p:cNvSpPr txBox="1"/>
          <p:nvPr/>
        </p:nvSpPr>
        <p:spPr>
          <a:xfrm>
            <a:off x="450278" y="5759908"/>
            <a:ext cx="5910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Next LT Pro" panose="020B0504020202020204" pitchFamily="34" charset="0"/>
              </a:rPr>
              <a:t>Image: Stachurska (2020)</a:t>
            </a:r>
            <a:endParaRPr lang="en-NZ" sz="1600" dirty="0">
              <a:latin typeface="Avenir Next LT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3A7C3A-B655-D777-3B43-FA19D94FAC8A}"/>
              </a:ext>
            </a:extLst>
          </p:cNvPr>
          <p:cNvSpPr txBox="1"/>
          <p:nvPr/>
        </p:nvSpPr>
        <p:spPr>
          <a:xfrm>
            <a:off x="11260521" y="6364069"/>
            <a:ext cx="73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dirty="0"/>
              <a:t>4/18</a:t>
            </a:r>
          </a:p>
        </p:txBody>
      </p:sp>
    </p:spTree>
    <p:extLst>
      <p:ext uri="{BB962C8B-B14F-4D97-AF65-F5344CB8AC3E}">
        <p14:creationId xmlns:p14="http://schemas.microsoft.com/office/powerpoint/2010/main" val="1455546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1DF66-5836-B0E5-4D97-9E347252E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E15A76-914F-C498-B7B8-EBBD477CA3E1}"/>
              </a:ext>
            </a:extLst>
          </p:cNvPr>
          <p:cNvSpPr/>
          <p:nvPr/>
        </p:nvSpPr>
        <p:spPr>
          <a:xfrm>
            <a:off x="0" y="6364068"/>
            <a:ext cx="12192000" cy="4939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735E75-6ACD-4438-9546-2B736B0AD11E}"/>
              </a:ext>
            </a:extLst>
          </p:cNvPr>
          <p:cNvSpPr/>
          <p:nvPr/>
        </p:nvSpPr>
        <p:spPr>
          <a:xfrm>
            <a:off x="-2" y="0"/>
            <a:ext cx="12192001" cy="1166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EFC12-8E38-52A6-8436-CFCABBDEF6EA}"/>
              </a:ext>
            </a:extLst>
          </p:cNvPr>
          <p:cNvSpPr txBox="1"/>
          <p:nvPr/>
        </p:nvSpPr>
        <p:spPr>
          <a:xfrm>
            <a:off x="0" y="259869"/>
            <a:ext cx="121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latin typeface="MS Reference Sans Serif" panose="020B0604030504040204" pitchFamily="34" charset="0"/>
              </a:rPr>
              <a:t>Neutrino interactions in IceCube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AC262C-9D8A-62AB-DF1A-76A0588A2D9E}"/>
              </a:ext>
            </a:extLst>
          </p:cNvPr>
          <p:cNvSpPr txBox="1"/>
          <p:nvPr/>
        </p:nvSpPr>
        <p:spPr>
          <a:xfrm>
            <a:off x="-1" y="63685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Redo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521E35-AA9E-81C3-422F-CA57E08C5553}"/>
              </a:ext>
            </a:extLst>
          </p:cNvPr>
          <p:cNvSpPr txBox="1"/>
          <p:nvPr/>
        </p:nvSpPr>
        <p:spPr>
          <a:xfrm>
            <a:off x="109538" y="6391275"/>
            <a:ext cx="228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Christopher Eldridge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715EF6-6879-57BD-261C-735B880CDF83}"/>
              </a:ext>
            </a:extLst>
          </p:cNvPr>
          <p:cNvSpPr txBox="1"/>
          <p:nvPr/>
        </p:nvSpPr>
        <p:spPr>
          <a:xfrm>
            <a:off x="11260521" y="6364069"/>
            <a:ext cx="73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dirty="0"/>
              <a:t>5/18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2AEC5F1-FC29-5648-0878-5629A444021C}"/>
                  </a:ext>
                </a:extLst>
              </p:cNvPr>
              <p:cNvSpPr txBox="1"/>
              <p:nvPr/>
            </p:nvSpPr>
            <p:spPr>
              <a:xfrm>
                <a:off x="677339" y="1285930"/>
                <a:ext cx="10689744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Avenir Next LT Pro" panose="020B0504020202020204" pitchFamily="34" charset="0"/>
                  </a:rPr>
                  <a:t>Morphology depends on neutrino flavour and type of interaction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Avenir Next LT Pro" panose="020B0504020202020204" pitchFamily="34" charset="0"/>
                  </a:rPr>
                  <a:t>Main classifications: single cascades, double cascades, tracks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Avenir Next LT Pro" panose="020B0504020202020204" pitchFamily="34" charset="0"/>
                  </a:rPr>
                  <a:t>Double cascades are produced only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NZ" sz="2000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GB" sz="2000" dirty="0">
                    <a:latin typeface="Avenir Next LT Pro" panose="020B0504020202020204" pitchFamily="34" charset="0"/>
                  </a:rPr>
                  <a:t> CC events and relatively rare charm processes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Avenir Next LT Pro" panose="020B0504020202020204" pitchFamily="34" charset="0"/>
                  </a:rPr>
                  <a:t>They are crucial for understanding tau neutrinos in IceCube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2AEC5F1-FC29-5648-0878-5629A4440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39" y="1285930"/>
                <a:ext cx="10689744" cy="1785104"/>
              </a:xfrm>
              <a:prstGeom prst="rect">
                <a:avLst/>
              </a:prstGeom>
              <a:blipFill>
                <a:blip r:embed="rId2"/>
                <a:stretch>
                  <a:fillRect l="-513" t="-1706" r="-513" b="-5461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70FD117-51D5-D8E3-C175-4FE6D480396B}"/>
              </a:ext>
            </a:extLst>
          </p:cNvPr>
          <p:cNvSpPr txBox="1"/>
          <p:nvPr/>
        </p:nvSpPr>
        <p:spPr>
          <a:xfrm>
            <a:off x="475445" y="5905381"/>
            <a:ext cx="5910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Next LT Pro" panose="020B0504020202020204" pitchFamily="34" charset="0"/>
              </a:rPr>
              <a:t>Images: Usner (2018), Stachurska (2020)</a:t>
            </a:r>
            <a:endParaRPr lang="en-NZ" sz="1600" dirty="0">
              <a:latin typeface="Avenir Next LT Pro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C17479-826A-D0C7-5DD7-FF2922E6F4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6119"/>
          <a:stretch>
            <a:fillRect/>
          </a:stretch>
        </p:blipFill>
        <p:spPr>
          <a:xfrm>
            <a:off x="475445" y="3145504"/>
            <a:ext cx="3167849" cy="28492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977F86-9F42-F2DF-9790-33223ED920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933" r="33053"/>
          <a:stretch>
            <a:fillRect/>
          </a:stretch>
        </p:blipFill>
        <p:spPr>
          <a:xfrm>
            <a:off x="4535101" y="3145503"/>
            <a:ext cx="3086667" cy="28492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3C5CBA-4CA6-9C0C-DE4B-30EDBA4E55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644"/>
          <a:stretch>
            <a:fillRect/>
          </a:stretch>
        </p:blipFill>
        <p:spPr>
          <a:xfrm>
            <a:off x="8360229" y="3145503"/>
            <a:ext cx="3118806" cy="284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48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0E659-92BE-F35A-3C87-C9670FA49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0CDB23-FA02-0E07-EF00-43DB492BBB51}"/>
              </a:ext>
            </a:extLst>
          </p:cNvPr>
          <p:cNvSpPr/>
          <p:nvPr/>
        </p:nvSpPr>
        <p:spPr>
          <a:xfrm>
            <a:off x="-2" y="0"/>
            <a:ext cx="12192001" cy="1166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DE9A1-57E9-4A3C-B810-0756928A5BAE}"/>
              </a:ext>
            </a:extLst>
          </p:cNvPr>
          <p:cNvSpPr txBox="1"/>
          <p:nvPr/>
        </p:nvSpPr>
        <p:spPr>
          <a:xfrm>
            <a:off x="0" y="259869"/>
            <a:ext cx="121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latin typeface="MS Reference Sans Serif" panose="020B0604030504040204" pitchFamily="34" charset="0"/>
              </a:rPr>
              <a:t>Event reconstruction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8D13B4-F96F-B4D1-1BFE-892BA1D706BD}"/>
              </a:ext>
            </a:extLst>
          </p:cNvPr>
          <p:cNvSpPr/>
          <p:nvPr/>
        </p:nvSpPr>
        <p:spPr>
          <a:xfrm>
            <a:off x="0" y="6364068"/>
            <a:ext cx="12192000" cy="4939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CCBC5-B8A8-9025-BD53-C895706F54D1}"/>
              </a:ext>
            </a:extLst>
          </p:cNvPr>
          <p:cNvSpPr txBox="1"/>
          <p:nvPr/>
        </p:nvSpPr>
        <p:spPr>
          <a:xfrm>
            <a:off x="-1" y="63685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Tau Neutrinos in IceCube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F3C14F-C3E7-EEF7-57AA-0DBFB886D9AA}"/>
              </a:ext>
            </a:extLst>
          </p:cNvPr>
          <p:cNvSpPr txBox="1"/>
          <p:nvPr/>
        </p:nvSpPr>
        <p:spPr>
          <a:xfrm>
            <a:off x="109538" y="6391275"/>
            <a:ext cx="228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Christopher Eldridge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1D44C4-1873-11FE-CC02-068BFCFEF993}"/>
              </a:ext>
            </a:extLst>
          </p:cNvPr>
          <p:cNvSpPr txBox="1"/>
          <p:nvPr/>
        </p:nvSpPr>
        <p:spPr>
          <a:xfrm>
            <a:off x="11260521" y="6364069"/>
            <a:ext cx="73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dirty="0"/>
              <a:t>6/18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44F97C-9549-8B63-0841-AB79788A8527}"/>
              </a:ext>
            </a:extLst>
          </p:cNvPr>
          <p:cNvSpPr txBox="1"/>
          <p:nvPr/>
        </p:nvSpPr>
        <p:spPr>
          <a:xfrm>
            <a:off x="677339" y="1259346"/>
            <a:ext cx="1131660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We reconstruct events using the likelihood-based                       framework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Source model depends on the event hypothesis: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Single cascade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Track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Double cascade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Also of interest: energy asymmetry from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75F460-CF7B-BFD2-4881-9ECD0F727885}"/>
              </a:ext>
            </a:extLst>
          </p:cNvPr>
          <p:cNvSpPr txBox="1"/>
          <p:nvPr/>
        </p:nvSpPr>
        <p:spPr>
          <a:xfrm>
            <a:off x="616135" y="5907614"/>
            <a:ext cx="5910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Next LT Pro" panose="020B0504020202020204" pitchFamily="34" charset="0"/>
              </a:rPr>
              <a:t>Image: Usner (2018)</a:t>
            </a:r>
            <a:endParaRPr lang="en-NZ" sz="1600" dirty="0">
              <a:latin typeface="Avenir Next LT Pro" panose="020B05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726CBC-2D92-4389-02A5-7F5EB47AABB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1104"/>
          <a:stretch>
            <a:fillRect/>
          </a:stretch>
        </p:blipFill>
        <p:spPr>
          <a:xfrm>
            <a:off x="616135" y="4061056"/>
            <a:ext cx="5349966" cy="122991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FE9329-DA86-08E2-8D51-1E7BCD9B3788}"/>
              </a:ext>
            </a:extLst>
          </p:cNvPr>
          <p:cNvGrpSpPr/>
          <p:nvPr/>
        </p:nvGrpSpPr>
        <p:grpSpPr>
          <a:xfrm>
            <a:off x="3489979" y="3136294"/>
            <a:ext cx="5314932" cy="320894"/>
            <a:chOff x="3377020" y="2472133"/>
            <a:chExt cx="5314932" cy="32089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9A3282-CB47-311B-6CDB-89AC1182E2AB}"/>
                </a:ext>
              </a:extLst>
            </p:cNvPr>
            <p:cNvSpPr/>
            <p:nvPr/>
          </p:nvSpPr>
          <p:spPr>
            <a:xfrm>
              <a:off x="7628151" y="2505795"/>
              <a:ext cx="982975" cy="2872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pic>
          <p:nvPicPr>
            <p:cNvPr id="14" name="Picture 13" descr="\documentclass{article}&#10;\usepackage{amsmath}&#10;\pagestyle{empty}&#10;\begin{document}&#10;&#10;$\texttt{(taupede):}$ $\vec{h}_\text{dc} = (x_s, y_s, z_s, t_s, \theta_s, \phi_s, L, E_1, E_2)$&#10;&#10;&#10;\end{document}" title="IguanaTex Picture Display">
              <a:extLst>
                <a:ext uri="{FF2B5EF4-FFF2-40B4-BE49-F238E27FC236}">
                  <a16:creationId xmlns:a16="http://schemas.microsoft.com/office/drawing/2014/main" id="{6E08499A-1341-7310-DB1D-E89DFD34284E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20" y="2472133"/>
              <a:ext cx="5314932" cy="315512"/>
            </a:xfrm>
            <a:prstGeom prst="rect">
              <a:avLst/>
            </a:prstGeom>
          </p:spPr>
        </p:pic>
      </p:grpSp>
      <p:pic>
        <p:nvPicPr>
          <p:cNvPr id="15" name="Picture 14" descr="\documentclass{article}&#10;\usepackage{amsmath}&#10;\pagestyle{empty}&#10;\begin{document}&#10;&#10;\texttt{taupede}&#10;&#10;&#10;\end{document}" title="IguanaTex Picture Display">
            <a:extLst>
              <a:ext uri="{FF2B5EF4-FFF2-40B4-BE49-F238E27FC236}">
                <a16:creationId xmlns:a16="http://schemas.microsoft.com/office/drawing/2014/main" id="{EFE5AA87-7DD4-DD60-E1F2-3935181E61B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56" y="3659452"/>
            <a:ext cx="1005980" cy="238082"/>
          </a:xfrm>
          <a:prstGeom prst="rect">
            <a:avLst/>
          </a:prstGeom>
        </p:spPr>
      </p:pic>
      <p:pic>
        <p:nvPicPr>
          <p:cNvPr id="18" name="Picture 17" descr="\documentclass{article}&#10;\usepackage{amsmath}&#10;\pagestyle{empty}&#10;\begin{document}&#10;&#10;\texttt{millipede}&#10;&#10;&#10;\end{document}" title="IguanaTex Picture Display">
            <a:extLst>
              <a:ext uri="{FF2B5EF4-FFF2-40B4-BE49-F238E27FC236}">
                <a16:creationId xmlns:a16="http://schemas.microsoft.com/office/drawing/2014/main" id="{42E87FC8-3064-B3D2-4E1E-D39A2262D34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902" y="1365443"/>
            <a:ext cx="1306098" cy="23808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8177AAC-6806-9F35-19E7-F585829003D4}"/>
              </a:ext>
            </a:extLst>
          </p:cNvPr>
          <p:cNvGrpSpPr/>
          <p:nvPr/>
        </p:nvGrpSpPr>
        <p:grpSpPr>
          <a:xfrm>
            <a:off x="3319041" y="2217506"/>
            <a:ext cx="4580260" cy="315513"/>
            <a:chOff x="3311185" y="1589588"/>
            <a:chExt cx="4580260" cy="31551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6F25BE0-9F26-8A0F-55D8-1F5D4FB9CA54}"/>
                </a:ext>
              </a:extLst>
            </p:cNvPr>
            <p:cNvSpPr/>
            <p:nvPr/>
          </p:nvSpPr>
          <p:spPr>
            <a:xfrm>
              <a:off x="7524809" y="1643503"/>
              <a:ext cx="294968" cy="26159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pic>
          <p:nvPicPr>
            <p:cNvPr id="21" name="Picture 20" descr="\documentclass{article}&#10;\usepackage{amsmath}&#10;\pagestyle{empty}&#10;\begin{document}&#10;&#10;$\texttt{(monopod):}$ $\vec{h}_\text{sc} = (x_s, y_s, z_s, t_s, \theta_s, \phi_s, E_s)$&#10;&#10;&#10;\end{document}" title="IguanaTex Picture Display">
              <a:extLst>
                <a:ext uri="{FF2B5EF4-FFF2-40B4-BE49-F238E27FC236}">
                  <a16:creationId xmlns:a16="http://schemas.microsoft.com/office/drawing/2014/main" id="{473CC964-2525-AD57-4FD4-E4C0D48C7B7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185" y="1589588"/>
              <a:ext cx="4580260" cy="31551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2664C2-9AEB-A15D-3068-3540A4D18CE0}"/>
              </a:ext>
            </a:extLst>
          </p:cNvPr>
          <p:cNvGrpSpPr/>
          <p:nvPr/>
        </p:nvGrpSpPr>
        <p:grpSpPr>
          <a:xfrm>
            <a:off x="2228355" y="2663640"/>
            <a:ext cx="5785912" cy="334959"/>
            <a:chOff x="2240763" y="2047692"/>
            <a:chExt cx="5785912" cy="33495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3438188-4E34-7361-D93A-4D34FDE1EA0F}"/>
                </a:ext>
              </a:extLst>
            </p:cNvPr>
            <p:cNvSpPr/>
            <p:nvPr/>
          </p:nvSpPr>
          <p:spPr>
            <a:xfrm>
              <a:off x="6880165" y="2081665"/>
              <a:ext cx="1070714" cy="3009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pic>
          <p:nvPicPr>
            <p:cNvPr id="24" name="Picture 23" descr="\documentclass{article}&#10;\usepackage{amsmath}&#10;\pagestyle{empty}&#10;\begin{document}&#10;&#10;$\texttt{(mumillipede):}$ $\vec{h}_\text{t} = (x_s, y_s, z_s, t_s, \theta_s, \phi_s, \Delta L, \{E_k\})$&#10;&#10;&#10;\end{document}" title="IguanaTex Picture Display">
              <a:extLst>
                <a:ext uri="{FF2B5EF4-FFF2-40B4-BE49-F238E27FC236}">
                  <a16:creationId xmlns:a16="http://schemas.microsoft.com/office/drawing/2014/main" id="{FF9CB500-6344-E95C-012B-7DB5F96881B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763" y="2047692"/>
              <a:ext cx="5785912" cy="315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6964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7FB13-D9E2-15FB-5C77-E53C675F8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0C6AD2-5FFA-7A7B-1047-ABC852435494}"/>
              </a:ext>
            </a:extLst>
          </p:cNvPr>
          <p:cNvSpPr/>
          <p:nvPr/>
        </p:nvSpPr>
        <p:spPr>
          <a:xfrm>
            <a:off x="-4" y="-10815"/>
            <a:ext cx="12192001" cy="1166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F213C4-D771-F579-B30E-F81A2699692F}"/>
              </a:ext>
            </a:extLst>
          </p:cNvPr>
          <p:cNvSpPr txBox="1"/>
          <p:nvPr/>
        </p:nvSpPr>
        <p:spPr>
          <a:xfrm>
            <a:off x="0" y="259869"/>
            <a:ext cx="121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MS Reference Sans Serif" panose="020B0604030504040204" pitchFamily="34" charset="0"/>
              </a:rPr>
              <a:t>Taupede testing: simulation selection</a:t>
            </a:r>
            <a:endParaRPr lang="en-NZ" sz="3600" b="1" dirty="0">
              <a:latin typeface="MS Reference Sans Serif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D28DFB-9A38-E7A6-9B96-DB94E825ED64}"/>
              </a:ext>
            </a:extLst>
          </p:cNvPr>
          <p:cNvSpPr/>
          <p:nvPr/>
        </p:nvSpPr>
        <p:spPr>
          <a:xfrm>
            <a:off x="0" y="6364068"/>
            <a:ext cx="12192000" cy="4939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8E583-FA97-A170-4A9A-A36162AEDD52}"/>
              </a:ext>
            </a:extLst>
          </p:cNvPr>
          <p:cNvSpPr txBox="1"/>
          <p:nvPr/>
        </p:nvSpPr>
        <p:spPr>
          <a:xfrm>
            <a:off x="-1" y="63685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Tau Neutrinos in IceCube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CE8AF-8620-16FB-A29D-B734E393448C}"/>
              </a:ext>
            </a:extLst>
          </p:cNvPr>
          <p:cNvSpPr txBox="1"/>
          <p:nvPr/>
        </p:nvSpPr>
        <p:spPr>
          <a:xfrm>
            <a:off x="109538" y="6391275"/>
            <a:ext cx="228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Christopher Eldridge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3FA196-DA4C-5E6D-3019-02C1E59E1250}"/>
              </a:ext>
            </a:extLst>
          </p:cNvPr>
          <p:cNvSpPr txBox="1"/>
          <p:nvPr/>
        </p:nvSpPr>
        <p:spPr>
          <a:xfrm>
            <a:off x="11260521" y="6364069"/>
            <a:ext cx="73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dirty="0"/>
              <a:t>7/18</a:t>
            </a:r>
          </a:p>
        </p:txBody>
      </p:sp>
      <p:pic>
        <p:nvPicPr>
          <p:cNvPr id="2" name="Picture 1" descr="A diagram of a square with dots and lines&#10;&#10;AI-generated content may be incorrect.">
            <a:extLst>
              <a:ext uri="{FF2B5EF4-FFF2-40B4-BE49-F238E27FC236}">
                <a16:creationId xmlns:a16="http://schemas.microsoft.com/office/drawing/2014/main" id="{F10D8A9A-983F-D341-F61F-A2412B108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9" b="9169"/>
          <a:stretch>
            <a:fillRect/>
          </a:stretch>
        </p:blipFill>
        <p:spPr>
          <a:xfrm>
            <a:off x="1035080" y="3317144"/>
            <a:ext cx="2925274" cy="2617784"/>
          </a:xfrm>
          <a:prstGeom prst="rect">
            <a:avLst/>
          </a:prstGeom>
        </p:spPr>
      </p:pic>
      <p:pic>
        <p:nvPicPr>
          <p:cNvPr id="9" name="Picture 8" descr="A diagram of a diagram of a molecule&#10;&#10;AI-generated content may be incorrect.">
            <a:extLst>
              <a:ext uri="{FF2B5EF4-FFF2-40B4-BE49-F238E27FC236}">
                <a16:creationId xmlns:a16="http://schemas.microsoft.com/office/drawing/2014/main" id="{F03A5B6B-3474-443B-C27A-B481C611A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9" b="9169"/>
          <a:stretch>
            <a:fillRect/>
          </a:stretch>
        </p:blipFill>
        <p:spPr>
          <a:xfrm>
            <a:off x="8275972" y="3317144"/>
            <a:ext cx="2845251" cy="2617784"/>
          </a:xfrm>
          <a:prstGeom prst="rect">
            <a:avLst/>
          </a:prstGeom>
        </p:spPr>
      </p:pic>
      <p:pic>
        <p:nvPicPr>
          <p:cNvPr id="10" name="Picture 9" descr="A diagram of a diagram of a square with dots and lines&#10;&#10;AI-generated content may be incorrect.">
            <a:extLst>
              <a:ext uri="{FF2B5EF4-FFF2-40B4-BE49-F238E27FC236}">
                <a16:creationId xmlns:a16="http://schemas.microsoft.com/office/drawing/2014/main" id="{30920656-4419-FDD7-3BCE-3CE565960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9" b="9169"/>
          <a:stretch>
            <a:fillRect/>
          </a:stretch>
        </p:blipFill>
        <p:spPr>
          <a:xfrm>
            <a:off x="4532593" y="3320516"/>
            <a:ext cx="3126813" cy="2617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B73AC2-3A8D-11B9-83A0-0FCAAAFC2C07}"/>
                  </a:ext>
                </a:extLst>
              </p:cNvPr>
              <p:cNvSpPr txBox="1"/>
              <p:nvPr/>
            </p:nvSpPr>
            <p:spPr>
              <a:xfrm>
                <a:off x="448408" y="1247803"/>
                <a:ext cx="11214347" cy="301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NZ" sz="2000" dirty="0">
                    <a:latin typeface="Avenir Next LT Pro" panose="020B0504020202020204" pitchFamily="34" charset="0"/>
                  </a:rPr>
                  <a:t>Energies of 10</a:t>
                </a:r>
                <a:r>
                  <a:rPr lang="en-NZ" sz="2000" baseline="30000" dirty="0">
                    <a:latin typeface="Avenir Next LT Pro" panose="020B0504020202020204" pitchFamily="34" charset="0"/>
                  </a:rPr>
                  <a:t>13</a:t>
                </a:r>
                <a:r>
                  <a:rPr lang="en-NZ" sz="2000" dirty="0">
                    <a:latin typeface="Avenir Next LT Pro" panose="020B0504020202020204" pitchFamily="34" charset="0"/>
                  </a:rPr>
                  <a:t> – 10</a:t>
                </a:r>
                <a:r>
                  <a:rPr lang="en-NZ" sz="2000" baseline="30000" dirty="0">
                    <a:latin typeface="Avenir Next LT Pro" panose="020B0504020202020204" pitchFamily="34" charset="0"/>
                  </a:rPr>
                  <a:t>17</a:t>
                </a:r>
                <a:r>
                  <a:rPr lang="en-NZ" sz="2000" dirty="0">
                    <a:latin typeface="Avenir Next LT Pro" panose="020B0504020202020204" pitchFamily="34" charset="0"/>
                  </a:rPr>
                  <a:t> eV</a:t>
                </a:r>
              </a:p>
              <a:p>
                <a:pPr marL="285750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NZ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NZ" sz="2000" dirty="0">
                    <a:latin typeface="Avenir Next LT Pro" panose="020B0504020202020204" pitchFamily="34" charset="0"/>
                  </a:rPr>
                  <a:t> for single cascades, CC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NZ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NZ" sz="2000" dirty="0">
                    <a:latin typeface="Avenir Next LT Pro" panose="020B0504020202020204" pitchFamily="34" charset="0"/>
                  </a:rPr>
                  <a:t> for double cascades</a:t>
                </a:r>
              </a:p>
              <a:p>
                <a:pPr marL="285750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NZ" sz="2000" dirty="0">
                    <a:latin typeface="Avenir Next LT Pro" panose="020B0504020202020204" pitchFamily="34" charset="0"/>
                  </a:rPr>
                  <a:t>HESE cuts: self-veto and minimum total charge 6000 photoelectrons</a:t>
                </a:r>
              </a:p>
              <a:p>
                <a:pPr marL="285750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NZ" sz="2000" dirty="0">
                    <a:latin typeface="Avenir Next LT Pro" panose="020B0504020202020204" pitchFamily="34" charset="0"/>
                  </a:rPr>
                  <a:t>Quality cuts: containment, asymmetry, minimum energy</a:t>
                </a:r>
              </a:p>
              <a:p>
                <a:pPr marL="285750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endParaRPr lang="en-NZ" sz="2000" dirty="0">
                  <a:latin typeface="Avenir Next LT Pro" panose="020B0504020202020204" pitchFamily="34" charset="0"/>
                </a:endParaRPr>
              </a:p>
              <a:p>
                <a:pPr marL="285750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endParaRPr lang="en-NZ" sz="2000" dirty="0">
                  <a:latin typeface="Avenir Next LT Pro" panose="020B0504020202020204" pitchFamily="34" charset="0"/>
                </a:endParaRPr>
              </a:p>
              <a:p>
                <a:pPr marL="285750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endParaRPr lang="en-NZ" sz="2000" noProof="0" dirty="0">
                  <a:latin typeface="Avenir Next LT Pro" panose="020B05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B73AC2-3A8D-11B9-83A0-0FCAAAFC2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08" y="1247803"/>
                <a:ext cx="11214347" cy="3016210"/>
              </a:xfrm>
              <a:prstGeom prst="rect">
                <a:avLst/>
              </a:prstGeom>
              <a:blipFill>
                <a:blip r:embed="rId5"/>
                <a:stretch>
                  <a:fillRect l="-489" t="-1012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A35BD873-6326-A2B8-48AB-5407F8A39BB2}"/>
              </a:ext>
            </a:extLst>
          </p:cNvPr>
          <p:cNvSpPr txBox="1"/>
          <p:nvPr/>
        </p:nvSpPr>
        <p:spPr>
          <a:xfrm>
            <a:off x="0" y="6002773"/>
            <a:ext cx="3014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Next LT Pro" panose="020B0504020202020204" pitchFamily="34" charset="0"/>
              </a:rPr>
              <a:t>Images: IceCube gallery</a:t>
            </a:r>
            <a:endParaRPr lang="en-NZ" sz="1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708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7A228-8895-68B6-FDBD-485E0E774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66207B-40FF-35A2-0BB1-2E7777244709}"/>
              </a:ext>
            </a:extLst>
          </p:cNvPr>
          <p:cNvSpPr/>
          <p:nvPr/>
        </p:nvSpPr>
        <p:spPr>
          <a:xfrm>
            <a:off x="-2" y="0"/>
            <a:ext cx="12192001" cy="1166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98401F-DE8F-3284-2AB6-B7C5EAD0076C}"/>
              </a:ext>
            </a:extLst>
          </p:cNvPr>
          <p:cNvSpPr/>
          <p:nvPr/>
        </p:nvSpPr>
        <p:spPr>
          <a:xfrm>
            <a:off x="0" y="6364068"/>
            <a:ext cx="12192000" cy="4939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876017-BE7C-3A4C-B765-063E13099113}"/>
              </a:ext>
            </a:extLst>
          </p:cNvPr>
          <p:cNvSpPr txBox="1"/>
          <p:nvPr/>
        </p:nvSpPr>
        <p:spPr>
          <a:xfrm>
            <a:off x="-1" y="63685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Tau Neutrinos in IceCube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FBEEC1-4D7D-E07D-198E-D5A4DBF10860}"/>
              </a:ext>
            </a:extLst>
          </p:cNvPr>
          <p:cNvSpPr txBox="1"/>
          <p:nvPr/>
        </p:nvSpPr>
        <p:spPr>
          <a:xfrm>
            <a:off x="109538" y="6391275"/>
            <a:ext cx="228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Christopher Eldridge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5FCCD4-8E52-B1EE-EF87-372382A555F3}"/>
              </a:ext>
            </a:extLst>
          </p:cNvPr>
          <p:cNvSpPr txBox="1"/>
          <p:nvPr/>
        </p:nvSpPr>
        <p:spPr>
          <a:xfrm>
            <a:off x="11260521" y="6364069"/>
            <a:ext cx="73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dirty="0"/>
              <a:t>8/18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CB454F-FC09-0C7C-CF0C-9246B4147912}"/>
              </a:ext>
            </a:extLst>
          </p:cNvPr>
          <p:cNvSpPr txBox="1"/>
          <p:nvPr/>
        </p:nvSpPr>
        <p:spPr>
          <a:xfrm>
            <a:off x="6133337" y="1235596"/>
            <a:ext cx="59109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A DOM is </a:t>
            </a:r>
            <a:r>
              <a:rPr lang="en-US" sz="2000" i="1" dirty="0">
                <a:latin typeface="Avenir Next LT Pro" panose="020B0504020202020204" pitchFamily="34" charset="0"/>
              </a:rPr>
              <a:t>bright</a:t>
            </a:r>
            <a:r>
              <a:rPr lang="en-US" sz="2000" dirty="0">
                <a:latin typeface="Avenir Next LT Pro" panose="020B0504020202020204" pitchFamily="34" charset="0"/>
              </a:rPr>
              <a:t> if the amount of light it collects exceeds the average by a threshold factor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Excluded from previous analyses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Angular resolution issues (partially resolved), modelling questions</a:t>
            </a:r>
            <a:endParaRPr lang="en-US" sz="700" dirty="0">
              <a:latin typeface="Avenir Next LT Pro" panose="020B05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DeepCore is a subarray within IceCube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Denser instrumentation, higher quantum efficiency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8 strings, 480 DOMs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Excluded for homogeneity reasons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F92A5D-95A8-D062-9778-5D17F5A5950D}"/>
              </a:ext>
            </a:extLst>
          </p:cNvPr>
          <p:cNvSpPr txBox="1"/>
          <p:nvPr/>
        </p:nvSpPr>
        <p:spPr>
          <a:xfrm>
            <a:off x="0" y="259869"/>
            <a:ext cx="121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latin typeface="MS Reference Sans Serif" panose="020B0604030504040204" pitchFamily="34" charset="0"/>
              </a:rPr>
              <a:t>Bright and DeepCore DOMs</a:t>
            </a:r>
          </a:p>
        </p:txBody>
      </p:sp>
      <p:pic>
        <p:nvPicPr>
          <p:cNvPr id="30" name="Picture 29" descr="A diagram of a diagram of a structure&#10;&#10;AI-generated content may be incorrect.">
            <a:extLst>
              <a:ext uri="{FF2B5EF4-FFF2-40B4-BE49-F238E27FC236}">
                <a16:creationId xmlns:a16="http://schemas.microsoft.com/office/drawing/2014/main" id="{73690815-F3C6-0ACC-210F-075AFE466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t="6634" b="5249"/>
          <a:stretch>
            <a:fillRect/>
          </a:stretch>
        </p:blipFill>
        <p:spPr>
          <a:xfrm>
            <a:off x="105775" y="1392243"/>
            <a:ext cx="5712903" cy="42869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B4FEE59-91A2-A4AB-4AC4-ADA8EE70DB80}"/>
              </a:ext>
            </a:extLst>
          </p:cNvPr>
          <p:cNvSpPr txBox="1"/>
          <p:nvPr/>
        </p:nvSpPr>
        <p:spPr>
          <a:xfrm>
            <a:off x="475445" y="5905381"/>
            <a:ext cx="5910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Next LT Pro" panose="020B0504020202020204" pitchFamily="34" charset="0"/>
              </a:rPr>
              <a:t>Image: IceCube Collaboration (2017)</a:t>
            </a:r>
            <a:endParaRPr lang="en-NZ" sz="1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795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33.5187"/>
  <p:tag name="ORIGINALWIDTH" val=" 3043.925"/>
  <p:tag name="OUTPUTTYPE" val="PNG"/>
  <p:tag name="IGUANATEXVERSION" val="162"/>
  <p:tag name="LATEXADDIN" val="&#10;\documentclass{article}&#10;\usepackage{amsmath}&#10;\pagestyle{empty}&#10;\begin{document}&#10;&#10;$(\nu_e:\nu_\mu:\nu_\tau)_s = (1:2:0) \longrightarrow(\nu_e:\nu_\mu:\nu_\tau)_\oplus \approx (1:1:1)$&#10;&#10;&#10;&#10;&#10;\end{document}&#10;&#10;&#10;"/>
  <p:tag name="IGUANATEXSIZE" val="20"/>
  <p:tag name="IGUANATEXCURSOR" val="135"/>
  <p:tag name="TRANSPARENCY" val="True"/>
  <p:tag name="CHOOSECOLOR" val="False"/>
  <p:tag name="COLORHEX" val="000000"/>
  <p:tag name="LATEXENGINEID" val="1"/>
  <p:tag name="TEMPFOLDER" val="c:\temp\"/>
  <p:tag name="LATEXFORMHEIGHT" val=" 320"/>
  <p:tag name="LATEXFORMWIDTH" val=" 38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6.5149"/>
  <p:tag name="ORIGINALWIDTH" val=" 450.0628"/>
  <p:tag name="OUTPUTTYPE" val="PNG"/>
  <p:tag name="IGUANATEXVERSION" val="162"/>
  <p:tag name="LATEXADDIN" val="\documentclass{article}&#10;\usepackage{amsmath}&#10;\pagestyle{empty}&#10;\begin{document}&#10;&#10;\texttt{taupede}&#10;&#10;&#10;\end{document}"/>
  <p:tag name="IGUANATEXSIZE" val="22"/>
  <p:tag name="IGUANATEXCURSOR" val="97"/>
  <p:tag name="TRANSPARENCY" val="True"/>
  <p:tag name="CHOOSECOLOR" val="False"/>
  <p:tag name="COLORHEX" val="000000"/>
  <p:tag name="LATEXENGINEID" val="1"/>
  <p:tag name="TEMPFOLDER" val="c:\temp\"/>
  <p:tag name="LATEXFORMHEIGHT" val=" 320"/>
  <p:tag name="LATEXFORMWIDTH" val=" 38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6.5149"/>
  <p:tag name="ORIGINALWIDTH" val=" 584.3316"/>
  <p:tag name="OUTPUTTYPE" val="PNG"/>
  <p:tag name="IGUANATEXVERSION" val="162"/>
  <p:tag name="LATEXADDIN" val="\documentclass{article}&#10;\usepackage{amsmath}&#10;\pagestyle{empty}&#10;\begin{document}&#10;&#10;\texttt{millipede}&#10;&#10;&#10;\end{document}"/>
  <p:tag name="IGUANATEXSIZE" val="22"/>
  <p:tag name="IGUANATEXCURSOR" val="99"/>
  <p:tag name="TRANSPARENCY" val="True"/>
  <p:tag name="CHOOSECOLOR" val="False"/>
  <p:tag name="COLORHEX" val="000000"/>
  <p:tag name="LATEXENGINEID" val="1"/>
  <p:tag name="TEMPFOLDER" val="c:\temp\"/>
  <p:tag name="LATEXFORMHEIGHT" val=" 320"/>
  <p:tag name="LATEXFORMWIDTH" val=" 38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55.2717"/>
  <p:tag name="ORIGINALWIDTH" val=" 2847.397"/>
  <p:tag name="OUTPUTTYPE" val="PNG"/>
  <p:tag name="IGUANATEXVERSION" val="162"/>
  <p:tag name="LATEXADDIN" val="\documentclass{article}&#10;\usepackage{amsmath}&#10;\pagestyle{empty}&#10;\begin{document}&#10;&#10;$\texttt{(mumillipede):}$ $\vec{h}_\text{t} = (x_s, y_s, z_s, t_s, \theta_s, \phi_s, \Delta L, \{E_k\})$&#10;&#10;&#10;\end{document}"/>
  <p:tag name="IGUANATEXSIZE" val="20"/>
  <p:tag name="IGUANATEXCURSOR" val="105"/>
  <p:tag name="TRANSPARENCY" val="True"/>
  <p:tag name="CHOOSECOLOR" val="False"/>
  <p:tag name="COLORHEX" val="000000"/>
  <p:tag name="LATEXENGINEID" val="1"/>
  <p:tag name="TEMPFOLDER" val="c:\temp\"/>
  <p:tag name="LATEXFORMHEIGHT" val=" 320"/>
  <p:tag name="LATEXFORMWIDTH" val=" 38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55.2717"/>
  <p:tag name="ORIGINALWIDTH" val=" 2254.064"/>
  <p:tag name="OUTPUTTYPE" val="PNG"/>
  <p:tag name="IGUANATEXVERSION" val="162"/>
  <p:tag name="LATEXADDIN" val="\documentclass{article}&#10;\usepackage{amsmath}&#10;\pagestyle{empty}&#10;\begin{document}&#10;&#10;$\texttt{(monopod):}$ $\vec{h}_\text{sc} = (x_s, y_s, z_s, t_s, \theta_s, \phi_s, E_s)$&#10;&#10;&#10;\end{document}"/>
  <p:tag name="IGUANATEXSIZE" val="20"/>
  <p:tag name="IGUANATEXCURSOR" val="102"/>
  <p:tag name="TRANSPARENCY" val="True"/>
  <p:tag name="CHOOSECOLOR" val="False"/>
  <p:tag name="COLORHEX" val="000000"/>
  <p:tag name="LATEXENGINEID" val="1"/>
  <p:tag name="TEMPFOLDER" val="c:\temp\"/>
  <p:tag name="LATEXFORMHEIGHT" val=" 320"/>
  <p:tag name="LATEXFORMWIDTH" val=" 38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55.2717"/>
  <p:tag name="ORIGINALWIDTH" val=" 2615.615"/>
  <p:tag name="OUTPUTTYPE" val="PNG"/>
  <p:tag name="IGUANATEXVERSION" val="162"/>
  <p:tag name="LATEXADDIN" val="\documentclass{article}&#10;\usepackage{amsmath}&#10;\pagestyle{empty}&#10;\begin{document}&#10;&#10;$\texttt{(taupede):}$ $\vec{h}_\text{dc} = (x_s, y_s, z_s, t_s, \theta_s, \phi_s, L, E_1, E_2)$&#10;&#10;&#10;\end{document}"/>
  <p:tag name="IGUANATEXSIZE" val="20"/>
  <p:tag name="IGUANATEXCURSOR" val="91"/>
  <p:tag name="TRANSPARENCY" val="True"/>
  <p:tag name="CHOOSECOLOR" val="False"/>
  <p:tag name="COLORHEX" val="000000"/>
  <p:tag name="LATEXENGINEID" val="1"/>
  <p:tag name="TEMPFOLDER" val="c:\temp\"/>
  <p:tag name="LATEXFORMHEIGHT" val=" 320"/>
  <p:tag name="LATEXFORMWIDTH" val=" 38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</TotalTime>
  <Words>906</Words>
  <Application>Microsoft Office PowerPoint</Application>
  <PresentationFormat>Widescreen</PresentationFormat>
  <Paragraphs>166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Arial</vt:lpstr>
      <vt:lpstr>Avenir Next LT Pro</vt:lpstr>
      <vt:lpstr>Cambria Math</vt:lpstr>
      <vt:lpstr>MS Reference Sans 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Christopher Eldridge</dc:creator>
  <cp:lastModifiedBy>Christopher Eldridge</cp:lastModifiedBy>
  <cp:revision>63</cp:revision>
  <dcterms:created xsi:type="dcterms:W3CDTF">2026-05-10T10:56:21Z</dcterms:created>
  <dcterms:modified xsi:type="dcterms:W3CDTF">2026-05-12T08:56:30Z</dcterms:modified>
</cp:coreProperties>
</file>