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4"/>
  </p:notesMasterIdLst>
  <p:sldIdLst>
    <p:sldId id="2421" r:id="rId2"/>
    <p:sldId id="2409" r:id="rId3"/>
    <p:sldId id="2422" r:id="rId4"/>
    <p:sldId id="2437" r:id="rId5"/>
    <p:sldId id="2438" r:id="rId6"/>
    <p:sldId id="2439" r:id="rId7"/>
    <p:sldId id="2274" r:id="rId8"/>
    <p:sldId id="2288" r:id="rId9"/>
    <p:sldId id="2289" r:id="rId10"/>
    <p:sldId id="2440" r:id="rId11"/>
    <p:sldId id="2441" r:id="rId12"/>
    <p:sldId id="2442" r:id="rId13"/>
    <p:sldId id="2408" r:id="rId14"/>
    <p:sldId id="2387" r:id="rId15"/>
    <p:sldId id="2428" r:id="rId16"/>
    <p:sldId id="2400" r:id="rId17"/>
    <p:sldId id="2424" r:id="rId18"/>
    <p:sldId id="2397" r:id="rId19"/>
    <p:sldId id="2398" r:id="rId20"/>
    <p:sldId id="2450" r:id="rId21"/>
    <p:sldId id="2399" r:id="rId22"/>
    <p:sldId id="2420" r:id="rId23"/>
    <p:sldId id="2429" r:id="rId24"/>
    <p:sldId id="2423" r:id="rId25"/>
    <p:sldId id="2395" r:id="rId26"/>
    <p:sldId id="2403" r:id="rId27"/>
    <p:sldId id="2388" r:id="rId28"/>
    <p:sldId id="2427" r:id="rId29"/>
    <p:sldId id="2404" r:id="rId30"/>
    <p:sldId id="2405" r:id="rId31"/>
    <p:sldId id="2448" r:id="rId32"/>
    <p:sldId id="2443" r:id="rId33"/>
    <p:sldId id="2447" r:id="rId34"/>
    <p:sldId id="2416" r:id="rId35"/>
    <p:sldId id="2449" r:id="rId36"/>
    <p:sldId id="2411" r:id="rId37"/>
    <p:sldId id="2414" r:id="rId38"/>
    <p:sldId id="2418" r:id="rId39"/>
    <p:sldId id="2410" r:id="rId40"/>
    <p:sldId id="2426" r:id="rId41"/>
    <p:sldId id="2215" r:id="rId42"/>
    <p:sldId id="2396" r:id="rId43"/>
    <p:sldId id="2432" r:id="rId44"/>
    <p:sldId id="2407" r:id="rId45"/>
    <p:sldId id="2433" r:id="rId46"/>
    <p:sldId id="2391" r:id="rId47"/>
    <p:sldId id="2451" r:id="rId48"/>
    <p:sldId id="2393" r:id="rId49"/>
    <p:sldId id="2425" r:id="rId50"/>
    <p:sldId id="1807" r:id="rId51"/>
    <p:sldId id="2365" r:id="rId52"/>
    <p:sldId id="2366" r:id="rId53"/>
    <p:sldId id="2369" r:id="rId54"/>
    <p:sldId id="2310" r:id="rId55"/>
    <p:sldId id="2364" r:id="rId56"/>
    <p:sldId id="2375" r:id="rId57"/>
    <p:sldId id="2368" r:id="rId58"/>
    <p:sldId id="2352" r:id="rId59"/>
    <p:sldId id="2312" r:id="rId60"/>
    <p:sldId id="2331" r:id="rId61"/>
    <p:sldId id="2010" r:id="rId62"/>
    <p:sldId id="2359" r:id="rId63"/>
    <p:sldId id="2360" r:id="rId64"/>
    <p:sldId id="2379" r:id="rId65"/>
    <p:sldId id="2308" r:id="rId66"/>
    <p:sldId id="2362" r:id="rId67"/>
    <p:sldId id="2260" r:id="rId68"/>
    <p:sldId id="2261" r:id="rId69"/>
    <p:sldId id="2262" r:id="rId70"/>
    <p:sldId id="2221" r:id="rId71"/>
    <p:sldId id="2212" r:id="rId72"/>
    <p:sldId id="2373" r:id="rId7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228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457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685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9144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11430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1371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1600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1828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4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335"/>
  </p:normalViewPr>
  <p:slideViewPr>
    <p:cSldViewPr snapToGrid="0" snapToObjects="1">
      <p:cViewPr varScale="1">
        <p:scale>
          <a:sx n="45" d="100"/>
          <a:sy n="45" d="100"/>
        </p:scale>
        <p:origin x="232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8" name="Shape 62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716591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453850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821964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170557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oorblad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hthoek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1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rgbClr val="FFFFFF"/>
                </a:solidFill>
              </a:defRPr>
            </a:lvl1pPr>
          </a:lstStyle>
          <a:p>
            <a:r>
              <a:t>Titeltekst</a:t>
            </a:r>
          </a:p>
        </p:txBody>
      </p:sp>
      <p:sp>
        <p:nvSpPr>
          <p:cNvPr id="102" name="subtitel"/>
          <p:cNvSpPr txBox="1">
            <a:spLocks noGrp="1"/>
          </p:cNvSpPr>
          <p:nvPr>
            <p:ph type="body" sz="quarter" idx="21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500" cap="all">
                <a:solidFill>
                  <a:srgbClr val="FFFFFF"/>
                </a:solidFill>
              </a:defRPr>
            </a:lvl1pPr>
          </a:lstStyle>
          <a:p>
            <a:r>
              <a:t>subtitel</a:t>
            </a:r>
          </a:p>
        </p:txBody>
      </p:sp>
      <p:pic>
        <p:nvPicPr>
          <p:cNvPr id="103" name="NIKHEF_LOGO_groot.png" descr="NIKHEF_LOGO_groo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0" y="635000"/>
            <a:ext cx="5080000" cy="1995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NIKHEF_PATROON4.png" descr="NIKHEF_PATROON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684" y="-266700"/>
            <a:ext cx="21915832" cy="1414780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Tekst"/>
          <p:cNvSpPr txBox="1">
            <a:spLocks noGrp="1"/>
          </p:cNvSpPr>
          <p:nvPr>
            <p:ph type="body" sz="quarter" idx="22"/>
          </p:nvPr>
        </p:nvSpPr>
        <p:spPr>
          <a:xfrm>
            <a:off x="17528911" y="7245151"/>
            <a:ext cx="6217908" cy="5820525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500">
                <a:solidFill>
                  <a:srgbClr val="FFFFFF"/>
                </a:solidFill>
              </a:defRPr>
            </a:lvl1pPr>
          </a:lstStyle>
          <a:p>
            <a:r>
              <a:t>Tekst</a:t>
            </a:r>
          </a:p>
        </p:txBody>
      </p:sp>
      <p:sp>
        <p:nvSpPr>
          <p:cNvPr id="1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[A3]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roepeer"/>
          <p:cNvGrpSpPr/>
          <p:nvPr/>
        </p:nvGrpSpPr>
        <p:grpSpPr>
          <a:xfrm>
            <a:off x="0" y="12191999"/>
            <a:ext cx="24384000" cy="1524002"/>
            <a:chOff x="0" y="0"/>
            <a:chExt cx="24384000" cy="1524000"/>
          </a:xfrm>
        </p:grpSpPr>
        <p:sp>
          <p:nvSpPr>
            <p:cNvPr id="221" name="Rechthoek"/>
            <p:cNvSpPr/>
            <p:nvPr/>
          </p:nvSpPr>
          <p:spPr>
            <a:xfrm>
              <a:off x="0" y="0"/>
              <a:ext cx="24384000" cy="1524000"/>
            </a:xfrm>
            <a:prstGeom prst="rect">
              <a:avLst/>
            </a:pr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22" name="Vorm"/>
            <p:cNvSpPr/>
            <p:nvPr/>
          </p:nvSpPr>
          <p:spPr>
            <a:xfrm>
              <a:off x="0" y="0"/>
              <a:ext cx="2449173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23" name="Vorm"/>
            <p:cNvSpPr/>
            <p:nvPr/>
          </p:nvSpPr>
          <p:spPr>
            <a:xfrm rot="10800000">
              <a:off x="20555686" y="-1"/>
              <a:ext cx="3828314" cy="152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8427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2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6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35000" y="2686689"/>
            <a:ext cx="16510759" cy="8888854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28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229" name="Presentatie titel"/>
          <p:cNvSpPr txBox="1"/>
          <p:nvPr/>
        </p:nvSpPr>
        <p:spPr>
          <a:xfrm>
            <a:off x="2781823" y="12744332"/>
            <a:ext cx="17441213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t>Presentatie titel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[A1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7" name="Hoofdtekst - niveau één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8" name="Titeltekst"/>
          <p:cNvSpPr txBox="1">
            <a:spLocks noGrp="1"/>
          </p:cNvSpPr>
          <p:nvPr>
            <p:ph type="title"/>
          </p:nvPr>
        </p:nvSpPr>
        <p:spPr>
          <a:xfrm>
            <a:off x="639233" y="636058"/>
            <a:ext cx="11172892" cy="1335618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Titeltekst</a:t>
            </a:r>
          </a:p>
        </p:txBody>
      </p:sp>
      <p:sp>
        <p:nvSpPr>
          <p:cNvPr id="239" name="Afbeelding"/>
          <p:cNvSpPr>
            <a:spLocks noGrp="1"/>
          </p:cNvSpPr>
          <p:nvPr>
            <p:ph type="pic" idx="21"/>
          </p:nvPr>
        </p:nvSpPr>
        <p:spPr>
          <a:xfrm>
            <a:off x="12382764" y="0"/>
            <a:ext cx="12192001" cy="121920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[A2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roepeer"/>
          <p:cNvGrpSpPr/>
          <p:nvPr/>
        </p:nvGrpSpPr>
        <p:grpSpPr>
          <a:xfrm>
            <a:off x="0" y="12191999"/>
            <a:ext cx="24384000" cy="1524002"/>
            <a:chOff x="0" y="0"/>
            <a:chExt cx="24384000" cy="1524000"/>
          </a:xfrm>
        </p:grpSpPr>
        <p:sp>
          <p:nvSpPr>
            <p:cNvPr id="246" name="Rechthoek"/>
            <p:cNvSpPr/>
            <p:nvPr/>
          </p:nvSpPr>
          <p:spPr>
            <a:xfrm>
              <a:off x="0" y="0"/>
              <a:ext cx="24384000" cy="1524000"/>
            </a:xfrm>
            <a:prstGeom prst="rect">
              <a:avLst/>
            </a:pr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47" name="Vorm"/>
            <p:cNvSpPr/>
            <p:nvPr/>
          </p:nvSpPr>
          <p:spPr>
            <a:xfrm>
              <a:off x="0" y="0"/>
              <a:ext cx="2449173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48" name="Vorm"/>
            <p:cNvSpPr/>
            <p:nvPr/>
          </p:nvSpPr>
          <p:spPr>
            <a:xfrm rot="10800000">
              <a:off x="20555686" y="-1"/>
              <a:ext cx="3828314" cy="152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8427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5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51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Hoofdtekst - niveau één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53" name="Titeltekst"/>
          <p:cNvSpPr txBox="1">
            <a:spLocks noGrp="1"/>
          </p:cNvSpPr>
          <p:nvPr>
            <p:ph type="title"/>
          </p:nvPr>
        </p:nvSpPr>
        <p:spPr>
          <a:xfrm>
            <a:off x="639233" y="636058"/>
            <a:ext cx="11172892" cy="1335618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Titeltekst</a:t>
            </a:r>
          </a:p>
        </p:txBody>
      </p:sp>
      <p:sp>
        <p:nvSpPr>
          <p:cNvPr id="254" name="Presentatie titel"/>
          <p:cNvSpPr txBox="1"/>
          <p:nvPr/>
        </p:nvSpPr>
        <p:spPr>
          <a:xfrm>
            <a:off x="2781823" y="12744332"/>
            <a:ext cx="17441213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t>Presentatie titel</a:t>
            </a:r>
          </a:p>
        </p:txBody>
      </p:sp>
      <p:sp>
        <p:nvSpPr>
          <p:cNvPr id="255" name="Afbeelding"/>
          <p:cNvSpPr>
            <a:spLocks noGrp="1"/>
          </p:cNvSpPr>
          <p:nvPr>
            <p:ph type="pic" idx="21"/>
          </p:nvPr>
        </p:nvSpPr>
        <p:spPr>
          <a:xfrm>
            <a:off x="12382764" y="0"/>
            <a:ext cx="12192001" cy="121920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[A3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roepeer"/>
          <p:cNvGrpSpPr/>
          <p:nvPr/>
        </p:nvGrpSpPr>
        <p:grpSpPr>
          <a:xfrm>
            <a:off x="0" y="12191999"/>
            <a:ext cx="24384000" cy="1524002"/>
            <a:chOff x="0" y="0"/>
            <a:chExt cx="24384000" cy="1524000"/>
          </a:xfrm>
        </p:grpSpPr>
        <p:sp>
          <p:nvSpPr>
            <p:cNvPr id="262" name="Rechthoek"/>
            <p:cNvSpPr/>
            <p:nvPr/>
          </p:nvSpPr>
          <p:spPr>
            <a:xfrm>
              <a:off x="0" y="0"/>
              <a:ext cx="24384000" cy="1524000"/>
            </a:xfrm>
            <a:prstGeom prst="rect">
              <a:avLst/>
            </a:pr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63" name="Vorm"/>
            <p:cNvSpPr/>
            <p:nvPr/>
          </p:nvSpPr>
          <p:spPr>
            <a:xfrm>
              <a:off x="0" y="0"/>
              <a:ext cx="2449173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64" name="Vorm"/>
            <p:cNvSpPr/>
            <p:nvPr/>
          </p:nvSpPr>
          <p:spPr>
            <a:xfrm rot="10800000">
              <a:off x="20555686" y="-1"/>
              <a:ext cx="3828314" cy="152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8427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6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ekst - niveau één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69" name="Presentatie titel"/>
          <p:cNvSpPr txBox="1"/>
          <p:nvPr/>
        </p:nvSpPr>
        <p:spPr>
          <a:xfrm>
            <a:off x="2781823" y="12744332"/>
            <a:ext cx="17441213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t>Presentatie titel</a:t>
            </a:r>
          </a:p>
        </p:txBody>
      </p:sp>
      <p:sp>
        <p:nvSpPr>
          <p:cNvPr id="270" name="Titeltekst"/>
          <p:cNvSpPr txBox="1">
            <a:spLocks noGrp="1"/>
          </p:cNvSpPr>
          <p:nvPr>
            <p:ph type="title"/>
          </p:nvPr>
        </p:nvSpPr>
        <p:spPr>
          <a:xfrm>
            <a:off x="639233" y="636058"/>
            <a:ext cx="11172892" cy="1335618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Titeltekst</a:t>
            </a:r>
          </a:p>
        </p:txBody>
      </p:sp>
      <p:sp>
        <p:nvSpPr>
          <p:cNvPr id="271" name="Afbeelding"/>
          <p:cNvSpPr>
            <a:spLocks noGrp="1"/>
          </p:cNvSpPr>
          <p:nvPr>
            <p:ph type="pic" idx="21"/>
          </p:nvPr>
        </p:nvSpPr>
        <p:spPr>
          <a:xfrm>
            <a:off x="12382764" y="0"/>
            <a:ext cx="12192001" cy="121920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[A1] Bijschrif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Afbeelding"/>
          <p:cNvSpPr>
            <a:spLocks noGrp="1"/>
          </p:cNvSpPr>
          <p:nvPr>
            <p:ph type="pic" idx="21"/>
          </p:nvPr>
        </p:nvSpPr>
        <p:spPr>
          <a:xfrm>
            <a:off x="7057727" y="-2595034"/>
            <a:ext cx="17382067" cy="17382068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80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35000" y="647282"/>
            <a:ext cx="5713215" cy="1092826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500"/>
            </a:lvl1pPr>
            <a:lvl2pPr marL="0" indent="228600">
              <a:lnSpc>
                <a:spcPct val="100000"/>
              </a:lnSpc>
              <a:buSzTx/>
              <a:buNone/>
              <a:defRPr sz="3500">
                <a:solidFill>
                  <a:srgbClr val="000000"/>
                </a:solidFill>
              </a:defRPr>
            </a:lvl2pPr>
            <a:lvl3pPr marL="0" indent="457200">
              <a:lnSpc>
                <a:spcPct val="100000"/>
              </a:lnSpc>
              <a:buSzTx/>
              <a:buNone/>
              <a:defRPr sz="3500">
                <a:solidFill>
                  <a:srgbClr val="000000"/>
                </a:solidFill>
              </a:defRPr>
            </a:lvl3pPr>
            <a:lvl4pPr marL="0" indent="685800">
              <a:lnSpc>
                <a:spcPct val="100000"/>
              </a:lnSpc>
              <a:buSzTx/>
              <a:buNone/>
              <a:defRPr sz="3500">
                <a:solidFill>
                  <a:srgbClr val="000000"/>
                </a:solidFill>
              </a:defRPr>
            </a:lvl4pPr>
            <a:lvl5pPr marL="0" indent="914400">
              <a:lnSpc>
                <a:spcPct val="100000"/>
              </a:lnSpc>
              <a:buSzTx/>
              <a:buNone/>
              <a:defRPr sz="3500">
                <a:solidFill>
                  <a:srgbClr val="000000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[A2] Bijschrif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8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9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91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Afbeelding"/>
          <p:cNvSpPr>
            <a:spLocks noGrp="1"/>
          </p:cNvSpPr>
          <p:nvPr>
            <p:ph type="pic" idx="21"/>
          </p:nvPr>
        </p:nvSpPr>
        <p:spPr>
          <a:xfrm>
            <a:off x="7057727" y="-2595034"/>
            <a:ext cx="17382067" cy="17382068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93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35000" y="647282"/>
            <a:ext cx="5713215" cy="1092826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500"/>
            </a:lvl1pPr>
            <a:lvl2pPr marL="0" indent="228600">
              <a:lnSpc>
                <a:spcPct val="100000"/>
              </a:lnSpc>
              <a:buSzTx/>
              <a:buNone/>
              <a:defRPr sz="3500">
                <a:solidFill>
                  <a:srgbClr val="000000"/>
                </a:solidFill>
              </a:defRPr>
            </a:lvl2pPr>
            <a:lvl3pPr marL="0" indent="457200">
              <a:lnSpc>
                <a:spcPct val="100000"/>
              </a:lnSpc>
              <a:buSzTx/>
              <a:buNone/>
              <a:defRPr sz="3500">
                <a:solidFill>
                  <a:srgbClr val="000000"/>
                </a:solidFill>
              </a:defRPr>
            </a:lvl3pPr>
            <a:lvl4pPr marL="0" indent="685800">
              <a:lnSpc>
                <a:spcPct val="100000"/>
              </a:lnSpc>
              <a:buSzTx/>
              <a:buNone/>
              <a:defRPr sz="3500">
                <a:solidFill>
                  <a:srgbClr val="000000"/>
                </a:solidFill>
              </a:defRPr>
            </a:lvl4pPr>
            <a:lvl5pPr marL="0" indent="914400">
              <a:lnSpc>
                <a:spcPct val="100000"/>
              </a:lnSpc>
              <a:buSzTx/>
              <a:buNone/>
              <a:defRPr sz="3500">
                <a:solidFill>
                  <a:srgbClr val="000000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94" name="Presentatie titel"/>
          <p:cNvSpPr txBox="1"/>
          <p:nvPr/>
        </p:nvSpPr>
        <p:spPr>
          <a:xfrm>
            <a:off x="2781823" y="12744332"/>
            <a:ext cx="17441213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t>Presentatie titel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[A3] Bijschrif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roepeer"/>
          <p:cNvGrpSpPr/>
          <p:nvPr/>
        </p:nvGrpSpPr>
        <p:grpSpPr>
          <a:xfrm>
            <a:off x="0" y="12191999"/>
            <a:ext cx="24384000" cy="1524002"/>
            <a:chOff x="0" y="0"/>
            <a:chExt cx="24384000" cy="1524000"/>
          </a:xfrm>
        </p:grpSpPr>
        <p:sp>
          <p:nvSpPr>
            <p:cNvPr id="301" name="Rechthoek"/>
            <p:cNvSpPr/>
            <p:nvPr/>
          </p:nvSpPr>
          <p:spPr>
            <a:xfrm>
              <a:off x="0" y="0"/>
              <a:ext cx="24384000" cy="1524000"/>
            </a:xfrm>
            <a:prstGeom prst="rect">
              <a:avLst/>
            </a:pr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02" name="Vorm"/>
            <p:cNvSpPr/>
            <p:nvPr/>
          </p:nvSpPr>
          <p:spPr>
            <a:xfrm>
              <a:off x="0" y="0"/>
              <a:ext cx="2449173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03" name="Vorm"/>
            <p:cNvSpPr/>
            <p:nvPr/>
          </p:nvSpPr>
          <p:spPr>
            <a:xfrm rot="10800000">
              <a:off x="20555686" y="-1"/>
              <a:ext cx="3828314" cy="152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8427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0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06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Afbeelding"/>
          <p:cNvSpPr>
            <a:spLocks noGrp="1"/>
          </p:cNvSpPr>
          <p:nvPr>
            <p:ph type="pic" idx="21"/>
          </p:nvPr>
        </p:nvSpPr>
        <p:spPr>
          <a:xfrm>
            <a:off x="7057727" y="-2595034"/>
            <a:ext cx="17382067" cy="17382068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08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35000" y="647282"/>
            <a:ext cx="5713215" cy="1092826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500"/>
            </a:lvl1pPr>
            <a:lvl2pPr marL="0" indent="228600">
              <a:lnSpc>
                <a:spcPct val="100000"/>
              </a:lnSpc>
              <a:buSzTx/>
              <a:buNone/>
              <a:defRPr sz="3500">
                <a:solidFill>
                  <a:srgbClr val="000000"/>
                </a:solidFill>
              </a:defRPr>
            </a:lvl2pPr>
            <a:lvl3pPr marL="0" indent="457200">
              <a:lnSpc>
                <a:spcPct val="100000"/>
              </a:lnSpc>
              <a:buSzTx/>
              <a:buNone/>
              <a:defRPr sz="3500">
                <a:solidFill>
                  <a:srgbClr val="000000"/>
                </a:solidFill>
              </a:defRPr>
            </a:lvl3pPr>
            <a:lvl4pPr marL="0" indent="685800">
              <a:lnSpc>
                <a:spcPct val="100000"/>
              </a:lnSpc>
              <a:buSzTx/>
              <a:buNone/>
              <a:defRPr sz="3500">
                <a:solidFill>
                  <a:srgbClr val="000000"/>
                </a:solidFill>
              </a:defRPr>
            </a:lvl4pPr>
            <a:lvl5pPr marL="0" indent="914400">
              <a:lnSpc>
                <a:spcPct val="100000"/>
              </a:lnSpc>
              <a:buSzTx/>
              <a:buNone/>
              <a:defRPr sz="3500">
                <a:solidFill>
                  <a:srgbClr val="000000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09" name="Presentatie titel"/>
          <p:cNvSpPr txBox="1"/>
          <p:nvPr/>
        </p:nvSpPr>
        <p:spPr>
          <a:xfrm>
            <a:off x="2781823" y="12744332"/>
            <a:ext cx="17441213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t>Presentatie titel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roepeer"/>
          <p:cNvGrpSpPr/>
          <p:nvPr/>
        </p:nvGrpSpPr>
        <p:grpSpPr>
          <a:xfrm>
            <a:off x="0" y="-1"/>
            <a:ext cx="24384001" cy="13716001"/>
            <a:chOff x="0" y="0"/>
            <a:chExt cx="24384000" cy="13716000"/>
          </a:xfrm>
        </p:grpSpPr>
        <p:sp>
          <p:nvSpPr>
            <p:cNvPr id="316" name="Rechthoek"/>
            <p:cNvSpPr/>
            <p:nvPr/>
          </p:nvSpPr>
          <p:spPr>
            <a:xfrm>
              <a:off x="0" y="12192000"/>
              <a:ext cx="24384000" cy="1524000"/>
            </a:xfrm>
            <a:prstGeom prst="rect">
              <a:avLst/>
            </a:pr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17" name="Vorm"/>
            <p:cNvSpPr/>
            <p:nvPr/>
          </p:nvSpPr>
          <p:spPr>
            <a:xfrm>
              <a:off x="-1" y="12192000"/>
              <a:ext cx="2449174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320" name="Groepeer"/>
            <p:cNvGrpSpPr/>
            <p:nvPr/>
          </p:nvGrpSpPr>
          <p:grpSpPr>
            <a:xfrm>
              <a:off x="20555686" y="-1"/>
              <a:ext cx="3828315" cy="13716001"/>
              <a:chOff x="0" y="0"/>
              <a:chExt cx="3828314" cy="13715999"/>
            </a:xfrm>
          </p:grpSpPr>
          <p:sp>
            <p:nvSpPr>
              <p:cNvPr id="318" name="Driehoek"/>
              <p:cNvSpPr/>
              <p:nvPr/>
            </p:nvSpPr>
            <p:spPr>
              <a:xfrm rot="10800000">
                <a:off x="0" y="2972716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23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19" name="Driehoek"/>
              <p:cNvSpPr/>
              <p:nvPr/>
            </p:nvSpPr>
            <p:spPr>
              <a:xfrm flipH="1">
                <a:off x="0" y="0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26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pic>
          <p:nvPicPr>
            <p:cNvPr id="321" name="NIKHEF_LOGO.png" descr="NIKHEF_LOGO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3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2686689"/>
            <a:ext cx="9782953" cy="8888854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24" name="Titeltekst"/>
          <p:cNvSpPr txBox="1">
            <a:spLocks noGrp="1"/>
          </p:cNvSpPr>
          <p:nvPr>
            <p:ph type="title"/>
          </p:nvPr>
        </p:nvSpPr>
        <p:spPr>
          <a:xfrm>
            <a:off x="639233" y="636058"/>
            <a:ext cx="19801682" cy="1335618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25" name="Presentatie titel"/>
          <p:cNvSpPr txBox="1"/>
          <p:nvPr/>
        </p:nvSpPr>
        <p:spPr>
          <a:xfrm>
            <a:off x="2781823" y="12744332"/>
            <a:ext cx="17441213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t>Presentatie titel</a:t>
            </a:r>
          </a:p>
        </p:txBody>
      </p:sp>
      <p:sp>
        <p:nvSpPr>
          <p:cNvPr id="326" name="Afbeelding"/>
          <p:cNvSpPr>
            <a:spLocks noGrp="1"/>
          </p:cNvSpPr>
          <p:nvPr>
            <p:ph type="pic" sz="half" idx="21"/>
          </p:nvPr>
        </p:nvSpPr>
        <p:spPr>
          <a:xfrm>
            <a:off x="10810081" y="2210327"/>
            <a:ext cx="9803474" cy="980347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2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[B2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roepeer"/>
          <p:cNvGrpSpPr/>
          <p:nvPr/>
        </p:nvGrpSpPr>
        <p:grpSpPr>
          <a:xfrm>
            <a:off x="0" y="-1"/>
            <a:ext cx="24384001" cy="13716001"/>
            <a:chOff x="0" y="0"/>
            <a:chExt cx="24384000" cy="13716000"/>
          </a:xfrm>
        </p:grpSpPr>
        <p:sp>
          <p:nvSpPr>
            <p:cNvPr id="334" name="Rechthoek"/>
            <p:cNvSpPr/>
            <p:nvPr/>
          </p:nvSpPr>
          <p:spPr>
            <a:xfrm>
              <a:off x="0" y="12192000"/>
              <a:ext cx="24384000" cy="1524000"/>
            </a:xfrm>
            <a:prstGeom prst="rect">
              <a:avLst/>
            </a:pr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5" name="Vorm"/>
            <p:cNvSpPr/>
            <p:nvPr/>
          </p:nvSpPr>
          <p:spPr>
            <a:xfrm>
              <a:off x="-1" y="12192000"/>
              <a:ext cx="2449174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338" name="Groepeer"/>
            <p:cNvGrpSpPr/>
            <p:nvPr/>
          </p:nvGrpSpPr>
          <p:grpSpPr>
            <a:xfrm>
              <a:off x="20555686" y="-1"/>
              <a:ext cx="3828315" cy="13716001"/>
              <a:chOff x="0" y="0"/>
              <a:chExt cx="3828314" cy="13715999"/>
            </a:xfrm>
          </p:grpSpPr>
          <p:sp>
            <p:nvSpPr>
              <p:cNvPr id="336" name="Driehoek"/>
              <p:cNvSpPr/>
              <p:nvPr/>
            </p:nvSpPr>
            <p:spPr>
              <a:xfrm rot="10800000">
                <a:off x="0" y="2972716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26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37" name="Driehoek"/>
              <p:cNvSpPr/>
              <p:nvPr/>
            </p:nvSpPr>
            <p:spPr>
              <a:xfrm flipH="1">
                <a:off x="0" y="0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3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pic>
          <p:nvPicPr>
            <p:cNvPr id="339" name="NIKHEF_LOGO.png" descr="NIKHEF_LOGO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0" name="NIKHEF_LOGO.png" descr="NIKHEF_LOGO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43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2686689"/>
            <a:ext cx="9775734" cy="8888854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44" name="Titeltekst"/>
          <p:cNvSpPr txBox="1">
            <a:spLocks noGrp="1"/>
          </p:cNvSpPr>
          <p:nvPr>
            <p:ph type="title"/>
          </p:nvPr>
        </p:nvSpPr>
        <p:spPr>
          <a:xfrm>
            <a:off x="639233" y="636058"/>
            <a:ext cx="19787244" cy="1335618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45" name="Presentatie titel"/>
          <p:cNvSpPr txBox="1"/>
          <p:nvPr/>
        </p:nvSpPr>
        <p:spPr>
          <a:xfrm>
            <a:off x="2781823" y="12744332"/>
            <a:ext cx="17441213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t>Presentatie titel</a:t>
            </a:r>
          </a:p>
        </p:txBody>
      </p:sp>
      <p:sp>
        <p:nvSpPr>
          <p:cNvPr id="346" name="Afbeelding"/>
          <p:cNvSpPr>
            <a:spLocks noGrp="1"/>
          </p:cNvSpPr>
          <p:nvPr>
            <p:ph type="pic" sz="half" idx="21"/>
          </p:nvPr>
        </p:nvSpPr>
        <p:spPr>
          <a:xfrm>
            <a:off x="10810081" y="2210327"/>
            <a:ext cx="9803474" cy="980347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[B3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roepeer"/>
          <p:cNvGrpSpPr/>
          <p:nvPr/>
        </p:nvGrpSpPr>
        <p:grpSpPr>
          <a:xfrm>
            <a:off x="0" y="-1"/>
            <a:ext cx="24384001" cy="13716001"/>
            <a:chOff x="0" y="0"/>
            <a:chExt cx="24384000" cy="13716000"/>
          </a:xfrm>
        </p:grpSpPr>
        <p:sp>
          <p:nvSpPr>
            <p:cNvPr id="353" name="Rechthoek"/>
            <p:cNvSpPr/>
            <p:nvPr/>
          </p:nvSpPr>
          <p:spPr>
            <a:xfrm>
              <a:off x="0" y="12192000"/>
              <a:ext cx="24384000" cy="1524000"/>
            </a:xfrm>
            <a:prstGeom prst="rect">
              <a:avLst/>
            </a:pr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4" name="Vorm"/>
            <p:cNvSpPr/>
            <p:nvPr/>
          </p:nvSpPr>
          <p:spPr>
            <a:xfrm>
              <a:off x="-1" y="12192000"/>
              <a:ext cx="2449174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357" name="Groepeer"/>
            <p:cNvGrpSpPr/>
            <p:nvPr/>
          </p:nvGrpSpPr>
          <p:grpSpPr>
            <a:xfrm>
              <a:off x="20555686" y="-1"/>
              <a:ext cx="3828315" cy="13716001"/>
              <a:chOff x="0" y="0"/>
              <a:chExt cx="3828314" cy="13715999"/>
            </a:xfrm>
          </p:grpSpPr>
          <p:sp>
            <p:nvSpPr>
              <p:cNvPr id="355" name="Driehoek"/>
              <p:cNvSpPr/>
              <p:nvPr/>
            </p:nvSpPr>
            <p:spPr>
              <a:xfrm rot="10800000">
                <a:off x="0" y="2972716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3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56" name="Driehoek"/>
              <p:cNvSpPr/>
              <p:nvPr/>
            </p:nvSpPr>
            <p:spPr>
              <a:xfrm flipH="1">
                <a:off x="0" y="0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23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pic>
          <p:nvPicPr>
            <p:cNvPr id="358" name="NIKHEF_LOGO.png" descr="NIKHEF_LOGO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61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2686689"/>
            <a:ext cx="9777587" cy="8888854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62" name="Titeltekst"/>
          <p:cNvSpPr txBox="1">
            <a:spLocks noGrp="1"/>
          </p:cNvSpPr>
          <p:nvPr>
            <p:ph type="title"/>
          </p:nvPr>
        </p:nvSpPr>
        <p:spPr>
          <a:xfrm>
            <a:off x="639233" y="636058"/>
            <a:ext cx="19886582" cy="1335618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63" name="Presentatie titel"/>
          <p:cNvSpPr txBox="1"/>
          <p:nvPr/>
        </p:nvSpPr>
        <p:spPr>
          <a:xfrm>
            <a:off x="2781823" y="12744332"/>
            <a:ext cx="17441213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t>Presentatie titel</a:t>
            </a:r>
          </a:p>
        </p:txBody>
      </p:sp>
      <p:sp>
        <p:nvSpPr>
          <p:cNvPr id="364" name="Afbeelding"/>
          <p:cNvSpPr>
            <a:spLocks noGrp="1"/>
          </p:cNvSpPr>
          <p:nvPr>
            <p:ph type="pic" sz="half" idx="21"/>
          </p:nvPr>
        </p:nvSpPr>
        <p:spPr>
          <a:xfrm>
            <a:off x="10810081" y="2210327"/>
            <a:ext cx="9803474" cy="980347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[A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4" name="Hoofdtekst - niveau één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15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116" name="Afbeelding"/>
          <p:cNvSpPr>
            <a:spLocks noGrp="1"/>
          </p:cNvSpPr>
          <p:nvPr>
            <p:ph type="pic" sz="half" idx="21"/>
          </p:nvPr>
        </p:nvSpPr>
        <p:spPr>
          <a:xfrm>
            <a:off x="12466240" y="1405612"/>
            <a:ext cx="11415714" cy="1141571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[B1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roepeer"/>
          <p:cNvGrpSpPr/>
          <p:nvPr/>
        </p:nvGrpSpPr>
        <p:grpSpPr>
          <a:xfrm>
            <a:off x="0" y="-1"/>
            <a:ext cx="24384001" cy="13716001"/>
            <a:chOff x="0" y="0"/>
            <a:chExt cx="24384000" cy="13716000"/>
          </a:xfrm>
        </p:grpSpPr>
        <p:sp>
          <p:nvSpPr>
            <p:cNvPr id="371" name="Rechthoek"/>
            <p:cNvSpPr/>
            <p:nvPr/>
          </p:nvSpPr>
          <p:spPr>
            <a:xfrm>
              <a:off x="0" y="12192000"/>
              <a:ext cx="24384000" cy="1524000"/>
            </a:xfrm>
            <a:prstGeom prst="rect">
              <a:avLst/>
            </a:pr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2" name="Vorm"/>
            <p:cNvSpPr/>
            <p:nvPr/>
          </p:nvSpPr>
          <p:spPr>
            <a:xfrm>
              <a:off x="-1" y="12192000"/>
              <a:ext cx="2449174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375" name="Groepeer"/>
            <p:cNvGrpSpPr/>
            <p:nvPr/>
          </p:nvGrpSpPr>
          <p:grpSpPr>
            <a:xfrm>
              <a:off x="20555686" y="-1"/>
              <a:ext cx="3828315" cy="13716001"/>
              <a:chOff x="0" y="0"/>
              <a:chExt cx="3828314" cy="13715999"/>
            </a:xfrm>
          </p:grpSpPr>
          <p:sp>
            <p:nvSpPr>
              <p:cNvPr id="373" name="Driehoek"/>
              <p:cNvSpPr/>
              <p:nvPr/>
            </p:nvSpPr>
            <p:spPr>
              <a:xfrm rot="10800000">
                <a:off x="0" y="2972716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23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74" name="Driehoek"/>
              <p:cNvSpPr/>
              <p:nvPr/>
            </p:nvSpPr>
            <p:spPr>
              <a:xfrm flipH="1">
                <a:off x="0" y="0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26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pic>
          <p:nvPicPr>
            <p:cNvPr id="376" name="NIKHEF_LOGO.png" descr="NIKHEF_LOGO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9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11049000" y="2686689"/>
            <a:ext cx="9782953" cy="8888854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80" name="Titeltekst"/>
          <p:cNvSpPr txBox="1">
            <a:spLocks noGrp="1"/>
          </p:cNvSpPr>
          <p:nvPr>
            <p:ph type="title"/>
          </p:nvPr>
        </p:nvSpPr>
        <p:spPr>
          <a:xfrm>
            <a:off x="639233" y="636058"/>
            <a:ext cx="19801682" cy="1335618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81" name="Presentatie titel"/>
          <p:cNvSpPr txBox="1"/>
          <p:nvPr/>
        </p:nvSpPr>
        <p:spPr>
          <a:xfrm>
            <a:off x="2781823" y="12744332"/>
            <a:ext cx="17441213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t>Presentatie titel</a:t>
            </a:r>
          </a:p>
        </p:txBody>
      </p:sp>
      <p:sp>
        <p:nvSpPr>
          <p:cNvPr id="382" name="Afbeelding"/>
          <p:cNvSpPr>
            <a:spLocks noGrp="1"/>
          </p:cNvSpPr>
          <p:nvPr>
            <p:ph type="pic" sz="half" idx="21"/>
          </p:nvPr>
        </p:nvSpPr>
        <p:spPr>
          <a:xfrm>
            <a:off x="497681" y="2210327"/>
            <a:ext cx="9803474" cy="980347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roepeer"/>
          <p:cNvGrpSpPr/>
          <p:nvPr/>
        </p:nvGrpSpPr>
        <p:grpSpPr>
          <a:xfrm>
            <a:off x="0" y="-1"/>
            <a:ext cx="24384001" cy="13716001"/>
            <a:chOff x="0" y="0"/>
            <a:chExt cx="24384000" cy="13716000"/>
          </a:xfrm>
        </p:grpSpPr>
        <p:sp>
          <p:nvSpPr>
            <p:cNvPr id="389" name="Rechthoek"/>
            <p:cNvSpPr/>
            <p:nvPr/>
          </p:nvSpPr>
          <p:spPr>
            <a:xfrm>
              <a:off x="0" y="12192000"/>
              <a:ext cx="24384000" cy="1524000"/>
            </a:xfrm>
            <a:prstGeom prst="rect">
              <a:avLst/>
            </a:pr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90" name="Vorm"/>
            <p:cNvSpPr/>
            <p:nvPr/>
          </p:nvSpPr>
          <p:spPr>
            <a:xfrm>
              <a:off x="-1" y="12192000"/>
              <a:ext cx="2449174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393" name="Groepeer"/>
            <p:cNvGrpSpPr/>
            <p:nvPr/>
          </p:nvGrpSpPr>
          <p:grpSpPr>
            <a:xfrm>
              <a:off x="20555686" y="-1"/>
              <a:ext cx="3828315" cy="13716001"/>
              <a:chOff x="0" y="0"/>
              <a:chExt cx="3828314" cy="13715999"/>
            </a:xfrm>
          </p:grpSpPr>
          <p:sp>
            <p:nvSpPr>
              <p:cNvPr id="391" name="Driehoek"/>
              <p:cNvSpPr/>
              <p:nvPr/>
            </p:nvSpPr>
            <p:spPr>
              <a:xfrm rot="10800000">
                <a:off x="0" y="2972716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26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92" name="Driehoek"/>
              <p:cNvSpPr/>
              <p:nvPr/>
            </p:nvSpPr>
            <p:spPr>
              <a:xfrm flipH="1">
                <a:off x="0" y="0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3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pic>
          <p:nvPicPr>
            <p:cNvPr id="394" name="NIKHEF_LOGO.png" descr="NIKHEF_LOGO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5" name="NIKHEF_LOGO.png" descr="NIKHEF_LOGO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8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11049000" y="2686689"/>
            <a:ext cx="9775734" cy="8888854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99" name="Titeltekst"/>
          <p:cNvSpPr txBox="1">
            <a:spLocks noGrp="1"/>
          </p:cNvSpPr>
          <p:nvPr>
            <p:ph type="title"/>
          </p:nvPr>
        </p:nvSpPr>
        <p:spPr>
          <a:xfrm>
            <a:off x="639233" y="636058"/>
            <a:ext cx="19787244" cy="1335618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00" name="Presentatie titel"/>
          <p:cNvSpPr txBox="1"/>
          <p:nvPr/>
        </p:nvSpPr>
        <p:spPr>
          <a:xfrm>
            <a:off x="2781823" y="12744332"/>
            <a:ext cx="17441213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t>Presentatie titel</a:t>
            </a:r>
          </a:p>
        </p:txBody>
      </p:sp>
      <p:sp>
        <p:nvSpPr>
          <p:cNvPr id="401" name="Afbeelding"/>
          <p:cNvSpPr>
            <a:spLocks noGrp="1"/>
          </p:cNvSpPr>
          <p:nvPr>
            <p:ph type="pic" sz="half" idx="21"/>
          </p:nvPr>
        </p:nvSpPr>
        <p:spPr>
          <a:xfrm>
            <a:off x="497681" y="2210327"/>
            <a:ext cx="9803474" cy="980347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[B3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" name="Groepeer"/>
          <p:cNvGrpSpPr/>
          <p:nvPr/>
        </p:nvGrpSpPr>
        <p:grpSpPr>
          <a:xfrm>
            <a:off x="0" y="-1"/>
            <a:ext cx="24384001" cy="13716001"/>
            <a:chOff x="0" y="0"/>
            <a:chExt cx="24384000" cy="13716000"/>
          </a:xfrm>
        </p:grpSpPr>
        <p:sp>
          <p:nvSpPr>
            <p:cNvPr id="408" name="Rechthoek"/>
            <p:cNvSpPr/>
            <p:nvPr/>
          </p:nvSpPr>
          <p:spPr>
            <a:xfrm>
              <a:off x="0" y="12192000"/>
              <a:ext cx="24384000" cy="1524000"/>
            </a:xfrm>
            <a:prstGeom prst="rect">
              <a:avLst/>
            </a:pr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9" name="Vorm"/>
            <p:cNvSpPr/>
            <p:nvPr/>
          </p:nvSpPr>
          <p:spPr>
            <a:xfrm>
              <a:off x="-1" y="12192000"/>
              <a:ext cx="2449174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412" name="Groepeer"/>
            <p:cNvGrpSpPr/>
            <p:nvPr/>
          </p:nvGrpSpPr>
          <p:grpSpPr>
            <a:xfrm>
              <a:off x="20555686" y="-1"/>
              <a:ext cx="3828315" cy="13716001"/>
              <a:chOff x="0" y="0"/>
              <a:chExt cx="3828314" cy="13715999"/>
            </a:xfrm>
          </p:grpSpPr>
          <p:sp>
            <p:nvSpPr>
              <p:cNvPr id="410" name="Driehoek"/>
              <p:cNvSpPr/>
              <p:nvPr/>
            </p:nvSpPr>
            <p:spPr>
              <a:xfrm rot="10800000">
                <a:off x="0" y="2972716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3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11" name="Driehoek"/>
              <p:cNvSpPr/>
              <p:nvPr/>
            </p:nvSpPr>
            <p:spPr>
              <a:xfrm flipH="1">
                <a:off x="0" y="0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23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pic>
          <p:nvPicPr>
            <p:cNvPr id="413" name="NIKHEF_LOGO.png" descr="NIKHEF_LOGO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16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11049000" y="2686689"/>
            <a:ext cx="9777587" cy="8888854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17" name="Titeltekst"/>
          <p:cNvSpPr txBox="1">
            <a:spLocks noGrp="1"/>
          </p:cNvSpPr>
          <p:nvPr>
            <p:ph type="title"/>
          </p:nvPr>
        </p:nvSpPr>
        <p:spPr>
          <a:xfrm>
            <a:off x="639233" y="636058"/>
            <a:ext cx="19886582" cy="1335618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18" name="Presentatie titel"/>
          <p:cNvSpPr txBox="1"/>
          <p:nvPr/>
        </p:nvSpPr>
        <p:spPr>
          <a:xfrm>
            <a:off x="2781823" y="12744332"/>
            <a:ext cx="17441213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t>Presentatie titel</a:t>
            </a:r>
          </a:p>
        </p:txBody>
      </p:sp>
      <p:sp>
        <p:nvSpPr>
          <p:cNvPr id="419" name="Afbeelding"/>
          <p:cNvSpPr>
            <a:spLocks noGrp="1"/>
          </p:cNvSpPr>
          <p:nvPr>
            <p:ph type="pic" sz="half" idx="21"/>
          </p:nvPr>
        </p:nvSpPr>
        <p:spPr>
          <a:xfrm>
            <a:off x="497681" y="2210327"/>
            <a:ext cx="9803474" cy="980347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[B1]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roepeer"/>
          <p:cNvGrpSpPr/>
          <p:nvPr/>
        </p:nvGrpSpPr>
        <p:grpSpPr>
          <a:xfrm>
            <a:off x="0" y="-1"/>
            <a:ext cx="24384001" cy="13716001"/>
            <a:chOff x="0" y="0"/>
            <a:chExt cx="24384000" cy="13716000"/>
          </a:xfrm>
        </p:grpSpPr>
        <p:sp>
          <p:nvSpPr>
            <p:cNvPr id="426" name="Rechthoek"/>
            <p:cNvSpPr/>
            <p:nvPr/>
          </p:nvSpPr>
          <p:spPr>
            <a:xfrm>
              <a:off x="0" y="12192000"/>
              <a:ext cx="24384000" cy="1524000"/>
            </a:xfrm>
            <a:prstGeom prst="rect">
              <a:avLst/>
            </a:pr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7" name="Vorm"/>
            <p:cNvSpPr/>
            <p:nvPr/>
          </p:nvSpPr>
          <p:spPr>
            <a:xfrm>
              <a:off x="-1" y="12192000"/>
              <a:ext cx="2449174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430" name="Groepeer"/>
            <p:cNvGrpSpPr/>
            <p:nvPr/>
          </p:nvGrpSpPr>
          <p:grpSpPr>
            <a:xfrm>
              <a:off x="20555686" y="-1"/>
              <a:ext cx="3828315" cy="13716001"/>
              <a:chOff x="0" y="0"/>
              <a:chExt cx="3828314" cy="13715999"/>
            </a:xfrm>
          </p:grpSpPr>
          <p:sp>
            <p:nvSpPr>
              <p:cNvPr id="428" name="Driehoek"/>
              <p:cNvSpPr/>
              <p:nvPr/>
            </p:nvSpPr>
            <p:spPr>
              <a:xfrm rot="10800000">
                <a:off x="0" y="2972716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23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29" name="Driehoek"/>
              <p:cNvSpPr/>
              <p:nvPr/>
            </p:nvSpPr>
            <p:spPr>
              <a:xfrm flipH="1">
                <a:off x="0" y="0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26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pic>
          <p:nvPicPr>
            <p:cNvPr id="431" name="NIKHEF_LOGO.png" descr="NIKHEF_LOGO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3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34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35000" y="2686689"/>
            <a:ext cx="16511972" cy="8888854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35" name="Titeltekst"/>
          <p:cNvSpPr txBox="1">
            <a:spLocks noGrp="1"/>
          </p:cNvSpPr>
          <p:nvPr>
            <p:ph type="title"/>
          </p:nvPr>
        </p:nvSpPr>
        <p:spPr>
          <a:xfrm>
            <a:off x="639233" y="636058"/>
            <a:ext cx="19689503" cy="1335618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36" name="Presentatie titel"/>
          <p:cNvSpPr txBox="1"/>
          <p:nvPr/>
        </p:nvSpPr>
        <p:spPr>
          <a:xfrm>
            <a:off x="2781823" y="12744332"/>
            <a:ext cx="17441213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t>Presentatie titel</a:t>
            </a:r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[B2]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roepeer"/>
          <p:cNvGrpSpPr/>
          <p:nvPr/>
        </p:nvGrpSpPr>
        <p:grpSpPr>
          <a:xfrm>
            <a:off x="0" y="-1"/>
            <a:ext cx="24384001" cy="13716001"/>
            <a:chOff x="0" y="0"/>
            <a:chExt cx="24384000" cy="13716000"/>
          </a:xfrm>
        </p:grpSpPr>
        <p:sp>
          <p:nvSpPr>
            <p:cNvPr id="443" name="Rechthoek"/>
            <p:cNvSpPr/>
            <p:nvPr/>
          </p:nvSpPr>
          <p:spPr>
            <a:xfrm>
              <a:off x="0" y="12192000"/>
              <a:ext cx="24384000" cy="1524000"/>
            </a:xfrm>
            <a:prstGeom prst="rect">
              <a:avLst/>
            </a:pr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44" name="Vorm"/>
            <p:cNvSpPr/>
            <p:nvPr/>
          </p:nvSpPr>
          <p:spPr>
            <a:xfrm>
              <a:off x="-1" y="12192000"/>
              <a:ext cx="2449174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447" name="Groepeer"/>
            <p:cNvGrpSpPr/>
            <p:nvPr/>
          </p:nvGrpSpPr>
          <p:grpSpPr>
            <a:xfrm>
              <a:off x="20555686" y="-1"/>
              <a:ext cx="3828315" cy="13716001"/>
              <a:chOff x="0" y="0"/>
              <a:chExt cx="3828314" cy="13715999"/>
            </a:xfrm>
          </p:grpSpPr>
          <p:sp>
            <p:nvSpPr>
              <p:cNvPr id="445" name="Driehoek"/>
              <p:cNvSpPr/>
              <p:nvPr/>
            </p:nvSpPr>
            <p:spPr>
              <a:xfrm rot="10800000">
                <a:off x="0" y="2972716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26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46" name="Driehoek"/>
              <p:cNvSpPr/>
              <p:nvPr/>
            </p:nvSpPr>
            <p:spPr>
              <a:xfrm flipH="1">
                <a:off x="0" y="0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3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pic>
          <p:nvPicPr>
            <p:cNvPr id="448" name="NIKHEF_LOGO.png" descr="NIKHEF_LOGO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1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35000" y="2686689"/>
            <a:ext cx="16505201" cy="8888854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52" name="Titeltekst"/>
          <p:cNvSpPr txBox="1">
            <a:spLocks noGrp="1"/>
          </p:cNvSpPr>
          <p:nvPr>
            <p:ph type="title"/>
          </p:nvPr>
        </p:nvSpPr>
        <p:spPr>
          <a:xfrm>
            <a:off x="639233" y="636058"/>
            <a:ext cx="19680686" cy="1335618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53" name="Presentatie titel"/>
          <p:cNvSpPr txBox="1"/>
          <p:nvPr/>
        </p:nvSpPr>
        <p:spPr>
          <a:xfrm>
            <a:off x="2781823" y="12744332"/>
            <a:ext cx="17441213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t>Presentatie titel</a:t>
            </a:r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[B3]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roepeer"/>
          <p:cNvGrpSpPr/>
          <p:nvPr/>
        </p:nvGrpSpPr>
        <p:grpSpPr>
          <a:xfrm>
            <a:off x="0" y="-1"/>
            <a:ext cx="24384001" cy="13716001"/>
            <a:chOff x="0" y="0"/>
            <a:chExt cx="24384000" cy="13716000"/>
          </a:xfrm>
        </p:grpSpPr>
        <p:sp>
          <p:nvSpPr>
            <p:cNvPr id="460" name="Rechthoek"/>
            <p:cNvSpPr/>
            <p:nvPr/>
          </p:nvSpPr>
          <p:spPr>
            <a:xfrm>
              <a:off x="0" y="12192000"/>
              <a:ext cx="24384000" cy="1524000"/>
            </a:xfrm>
            <a:prstGeom prst="rect">
              <a:avLst/>
            </a:pr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61" name="Vorm"/>
            <p:cNvSpPr/>
            <p:nvPr/>
          </p:nvSpPr>
          <p:spPr>
            <a:xfrm>
              <a:off x="-1" y="12192000"/>
              <a:ext cx="2449174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464" name="Groepeer"/>
            <p:cNvGrpSpPr/>
            <p:nvPr/>
          </p:nvGrpSpPr>
          <p:grpSpPr>
            <a:xfrm>
              <a:off x="20555686" y="-1"/>
              <a:ext cx="3828315" cy="13716001"/>
              <a:chOff x="0" y="0"/>
              <a:chExt cx="3828314" cy="13715999"/>
            </a:xfrm>
          </p:grpSpPr>
          <p:sp>
            <p:nvSpPr>
              <p:cNvPr id="462" name="Driehoek"/>
              <p:cNvSpPr/>
              <p:nvPr/>
            </p:nvSpPr>
            <p:spPr>
              <a:xfrm rot="10800000">
                <a:off x="0" y="2972716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3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63" name="Driehoek"/>
              <p:cNvSpPr/>
              <p:nvPr/>
            </p:nvSpPr>
            <p:spPr>
              <a:xfrm flipH="1">
                <a:off x="0" y="0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23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pic>
          <p:nvPicPr>
            <p:cNvPr id="465" name="NIKHEF_LOGO.png" descr="NIKHEF_LOGO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7" name="Presentatie titel"/>
          <p:cNvSpPr txBox="1"/>
          <p:nvPr/>
        </p:nvSpPr>
        <p:spPr>
          <a:xfrm>
            <a:off x="2781823" y="12744332"/>
            <a:ext cx="17441213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t>Presentatie titel</a:t>
            </a:r>
          </a:p>
        </p:txBody>
      </p:sp>
      <p:sp>
        <p:nvSpPr>
          <p:cNvPr id="46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69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35000" y="2686689"/>
            <a:ext cx="16510759" cy="8888854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70" name="Titeltekst"/>
          <p:cNvSpPr txBox="1">
            <a:spLocks noGrp="1"/>
          </p:cNvSpPr>
          <p:nvPr>
            <p:ph type="title"/>
          </p:nvPr>
        </p:nvSpPr>
        <p:spPr>
          <a:xfrm>
            <a:off x="639233" y="636058"/>
            <a:ext cx="19556499" cy="1335618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[B1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roepeer"/>
          <p:cNvGrpSpPr/>
          <p:nvPr/>
        </p:nvGrpSpPr>
        <p:grpSpPr>
          <a:xfrm>
            <a:off x="0" y="-1"/>
            <a:ext cx="24384001" cy="13716001"/>
            <a:chOff x="0" y="0"/>
            <a:chExt cx="24384000" cy="13716000"/>
          </a:xfrm>
        </p:grpSpPr>
        <p:sp>
          <p:nvSpPr>
            <p:cNvPr id="477" name="Rechthoek"/>
            <p:cNvSpPr/>
            <p:nvPr/>
          </p:nvSpPr>
          <p:spPr>
            <a:xfrm>
              <a:off x="0" y="12192000"/>
              <a:ext cx="24384000" cy="1524000"/>
            </a:xfrm>
            <a:prstGeom prst="rect">
              <a:avLst/>
            </a:pr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78" name="Vorm"/>
            <p:cNvSpPr/>
            <p:nvPr/>
          </p:nvSpPr>
          <p:spPr>
            <a:xfrm>
              <a:off x="-1" y="12192000"/>
              <a:ext cx="2449174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481" name="Groepeer"/>
            <p:cNvGrpSpPr/>
            <p:nvPr/>
          </p:nvGrpSpPr>
          <p:grpSpPr>
            <a:xfrm>
              <a:off x="20555686" y="-1"/>
              <a:ext cx="3828315" cy="13716001"/>
              <a:chOff x="0" y="0"/>
              <a:chExt cx="3828314" cy="13715999"/>
            </a:xfrm>
          </p:grpSpPr>
          <p:sp>
            <p:nvSpPr>
              <p:cNvPr id="479" name="Driehoek"/>
              <p:cNvSpPr/>
              <p:nvPr/>
            </p:nvSpPr>
            <p:spPr>
              <a:xfrm rot="10800000">
                <a:off x="0" y="2972716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23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80" name="Driehoek"/>
              <p:cNvSpPr/>
              <p:nvPr/>
            </p:nvSpPr>
            <p:spPr>
              <a:xfrm flipH="1">
                <a:off x="0" y="0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26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pic>
          <p:nvPicPr>
            <p:cNvPr id="482" name="NIKHEF_LOGO.png" descr="NIKHEF_LOGO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8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85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2686689"/>
            <a:ext cx="9782953" cy="8888854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86" name="Titeltekst"/>
          <p:cNvSpPr txBox="1">
            <a:spLocks noGrp="1"/>
          </p:cNvSpPr>
          <p:nvPr>
            <p:ph type="title"/>
          </p:nvPr>
        </p:nvSpPr>
        <p:spPr>
          <a:xfrm>
            <a:off x="639233" y="636058"/>
            <a:ext cx="9774486" cy="1335618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Titeltekst</a:t>
            </a:r>
          </a:p>
        </p:txBody>
      </p:sp>
      <p:sp>
        <p:nvSpPr>
          <p:cNvPr id="487" name="Presentatie titel"/>
          <p:cNvSpPr txBox="1"/>
          <p:nvPr/>
        </p:nvSpPr>
        <p:spPr>
          <a:xfrm>
            <a:off x="2781823" y="12744332"/>
            <a:ext cx="17441213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t>Presentatie titel</a:t>
            </a:r>
          </a:p>
        </p:txBody>
      </p:sp>
      <p:sp>
        <p:nvSpPr>
          <p:cNvPr id="488" name="Afbeelding"/>
          <p:cNvSpPr>
            <a:spLocks noGrp="1"/>
          </p:cNvSpPr>
          <p:nvPr>
            <p:ph type="pic" idx="21"/>
          </p:nvPr>
        </p:nvSpPr>
        <p:spPr>
          <a:xfrm>
            <a:off x="10799045" y="-419134"/>
            <a:ext cx="13030268" cy="13030268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[B2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roepeer"/>
          <p:cNvGrpSpPr/>
          <p:nvPr/>
        </p:nvGrpSpPr>
        <p:grpSpPr>
          <a:xfrm>
            <a:off x="0" y="-1"/>
            <a:ext cx="24384001" cy="13716001"/>
            <a:chOff x="0" y="0"/>
            <a:chExt cx="24384000" cy="13716000"/>
          </a:xfrm>
        </p:grpSpPr>
        <p:sp>
          <p:nvSpPr>
            <p:cNvPr id="495" name="Rechthoek"/>
            <p:cNvSpPr/>
            <p:nvPr/>
          </p:nvSpPr>
          <p:spPr>
            <a:xfrm>
              <a:off x="0" y="12192000"/>
              <a:ext cx="24384000" cy="1524000"/>
            </a:xfrm>
            <a:prstGeom prst="rect">
              <a:avLst/>
            </a:pr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6" name="Vorm"/>
            <p:cNvSpPr/>
            <p:nvPr/>
          </p:nvSpPr>
          <p:spPr>
            <a:xfrm>
              <a:off x="-1" y="12192000"/>
              <a:ext cx="2449174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499" name="Groepeer"/>
            <p:cNvGrpSpPr/>
            <p:nvPr/>
          </p:nvGrpSpPr>
          <p:grpSpPr>
            <a:xfrm>
              <a:off x="20555686" y="-1"/>
              <a:ext cx="3828315" cy="13716001"/>
              <a:chOff x="0" y="0"/>
              <a:chExt cx="3828314" cy="13715999"/>
            </a:xfrm>
          </p:grpSpPr>
          <p:sp>
            <p:nvSpPr>
              <p:cNvPr id="497" name="Driehoek"/>
              <p:cNvSpPr/>
              <p:nvPr/>
            </p:nvSpPr>
            <p:spPr>
              <a:xfrm rot="10800000">
                <a:off x="0" y="2972716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26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98" name="Driehoek"/>
              <p:cNvSpPr/>
              <p:nvPr/>
            </p:nvSpPr>
            <p:spPr>
              <a:xfrm flipH="1">
                <a:off x="0" y="0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3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pic>
          <p:nvPicPr>
            <p:cNvPr id="500" name="NIKHEF_LOGO.png" descr="NIKHEF_LOGO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1" name="NIKHEF_LOGO.png" descr="NIKHEF_LOGO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0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04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2686689"/>
            <a:ext cx="9775734" cy="8888854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05" name="Titeltekst"/>
          <p:cNvSpPr txBox="1">
            <a:spLocks noGrp="1"/>
          </p:cNvSpPr>
          <p:nvPr>
            <p:ph type="title"/>
          </p:nvPr>
        </p:nvSpPr>
        <p:spPr>
          <a:xfrm>
            <a:off x="639233" y="636058"/>
            <a:ext cx="9767267" cy="1335618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Titeltekst</a:t>
            </a:r>
          </a:p>
        </p:txBody>
      </p:sp>
      <p:sp>
        <p:nvSpPr>
          <p:cNvPr id="506" name="Presentatie titel"/>
          <p:cNvSpPr txBox="1"/>
          <p:nvPr/>
        </p:nvSpPr>
        <p:spPr>
          <a:xfrm>
            <a:off x="2781823" y="12744332"/>
            <a:ext cx="17441213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t>Presentatie titel</a:t>
            </a:r>
          </a:p>
        </p:txBody>
      </p:sp>
      <p:sp>
        <p:nvSpPr>
          <p:cNvPr id="507" name="Afbeelding"/>
          <p:cNvSpPr>
            <a:spLocks noGrp="1"/>
          </p:cNvSpPr>
          <p:nvPr>
            <p:ph type="pic" idx="21"/>
          </p:nvPr>
        </p:nvSpPr>
        <p:spPr>
          <a:xfrm>
            <a:off x="10799045" y="-419134"/>
            <a:ext cx="13030268" cy="13030268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[B3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" name="Groepeer"/>
          <p:cNvGrpSpPr/>
          <p:nvPr/>
        </p:nvGrpSpPr>
        <p:grpSpPr>
          <a:xfrm>
            <a:off x="0" y="-1"/>
            <a:ext cx="24384001" cy="13716001"/>
            <a:chOff x="0" y="0"/>
            <a:chExt cx="24384000" cy="13716000"/>
          </a:xfrm>
        </p:grpSpPr>
        <p:sp>
          <p:nvSpPr>
            <p:cNvPr id="514" name="Rechthoek"/>
            <p:cNvSpPr/>
            <p:nvPr/>
          </p:nvSpPr>
          <p:spPr>
            <a:xfrm>
              <a:off x="0" y="12192000"/>
              <a:ext cx="24384000" cy="1524000"/>
            </a:xfrm>
            <a:prstGeom prst="rect">
              <a:avLst/>
            </a:pr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15" name="Vorm"/>
            <p:cNvSpPr/>
            <p:nvPr/>
          </p:nvSpPr>
          <p:spPr>
            <a:xfrm>
              <a:off x="-1" y="12192000"/>
              <a:ext cx="2449174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518" name="Groepeer"/>
            <p:cNvGrpSpPr/>
            <p:nvPr/>
          </p:nvGrpSpPr>
          <p:grpSpPr>
            <a:xfrm>
              <a:off x="20555686" y="-1"/>
              <a:ext cx="3828315" cy="13716001"/>
              <a:chOff x="0" y="0"/>
              <a:chExt cx="3828314" cy="13715999"/>
            </a:xfrm>
          </p:grpSpPr>
          <p:sp>
            <p:nvSpPr>
              <p:cNvPr id="516" name="Driehoek"/>
              <p:cNvSpPr/>
              <p:nvPr/>
            </p:nvSpPr>
            <p:spPr>
              <a:xfrm rot="10800000">
                <a:off x="0" y="2972716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3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17" name="Driehoek"/>
              <p:cNvSpPr/>
              <p:nvPr/>
            </p:nvSpPr>
            <p:spPr>
              <a:xfrm flipH="1">
                <a:off x="0" y="0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23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pic>
          <p:nvPicPr>
            <p:cNvPr id="519" name="NIKHEF_LOGO.png" descr="NIKHEF_LOGO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22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2686689"/>
            <a:ext cx="9777587" cy="8888854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23" name="Titeltekst"/>
          <p:cNvSpPr txBox="1">
            <a:spLocks noGrp="1"/>
          </p:cNvSpPr>
          <p:nvPr>
            <p:ph type="title"/>
          </p:nvPr>
        </p:nvSpPr>
        <p:spPr>
          <a:xfrm>
            <a:off x="639233" y="636058"/>
            <a:ext cx="9769120" cy="1335618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Titeltekst</a:t>
            </a:r>
          </a:p>
        </p:txBody>
      </p:sp>
      <p:sp>
        <p:nvSpPr>
          <p:cNvPr id="524" name="Presentatie titel"/>
          <p:cNvSpPr txBox="1"/>
          <p:nvPr/>
        </p:nvSpPr>
        <p:spPr>
          <a:xfrm>
            <a:off x="2781823" y="12744332"/>
            <a:ext cx="17441213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t>Presentatie titel</a:t>
            </a:r>
          </a:p>
        </p:txBody>
      </p:sp>
      <p:sp>
        <p:nvSpPr>
          <p:cNvPr id="525" name="Afbeelding"/>
          <p:cNvSpPr>
            <a:spLocks noGrp="1"/>
          </p:cNvSpPr>
          <p:nvPr>
            <p:ph type="pic" idx="21"/>
          </p:nvPr>
        </p:nvSpPr>
        <p:spPr>
          <a:xfrm>
            <a:off x="10799045" y="-419134"/>
            <a:ext cx="13030268" cy="13030268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[B1] Bijschrif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Groepeer"/>
          <p:cNvGrpSpPr/>
          <p:nvPr/>
        </p:nvGrpSpPr>
        <p:grpSpPr>
          <a:xfrm>
            <a:off x="0" y="-1"/>
            <a:ext cx="24384001" cy="13716001"/>
            <a:chOff x="0" y="0"/>
            <a:chExt cx="24384000" cy="13716000"/>
          </a:xfrm>
        </p:grpSpPr>
        <p:sp>
          <p:nvSpPr>
            <p:cNvPr id="532" name="Rechthoek"/>
            <p:cNvSpPr/>
            <p:nvPr/>
          </p:nvSpPr>
          <p:spPr>
            <a:xfrm>
              <a:off x="0" y="12192000"/>
              <a:ext cx="24384000" cy="1524000"/>
            </a:xfrm>
            <a:prstGeom prst="rect">
              <a:avLst/>
            </a:pr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33" name="Vorm"/>
            <p:cNvSpPr/>
            <p:nvPr/>
          </p:nvSpPr>
          <p:spPr>
            <a:xfrm>
              <a:off x="-1" y="12192000"/>
              <a:ext cx="2449174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536" name="Groepeer"/>
            <p:cNvGrpSpPr/>
            <p:nvPr/>
          </p:nvGrpSpPr>
          <p:grpSpPr>
            <a:xfrm>
              <a:off x="20555686" y="-1"/>
              <a:ext cx="3828315" cy="13716001"/>
              <a:chOff x="0" y="0"/>
              <a:chExt cx="3828314" cy="13715999"/>
            </a:xfrm>
          </p:grpSpPr>
          <p:sp>
            <p:nvSpPr>
              <p:cNvPr id="534" name="Driehoek"/>
              <p:cNvSpPr/>
              <p:nvPr/>
            </p:nvSpPr>
            <p:spPr>
              <a:xfrm rot="10800000">
                <a:off x="0" y="2972716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23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35" name="Driehoek"/>
              <p:cNvSpPr/>
              <p:nvPr/>
            </p:nvSpPr>
            <p:spPr>
              <a:xfrm flipH="1">
                <a:off x="0" y="0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26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pic>
          <p:nvPicPr>
            <p:cNvPr id="537" name="NIKHEF_LOGO.png" descr="NIKHEF_LOGO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3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0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35000" y="647282"/>
            <a:ext cx="5713215" cy="1092826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500"/>
            </a:lvl1pPr>
            <a:lvl2pPr marL="0" indent="228600">
              <a:lnSpc>
                <a:spcPct val="100000"/>
              </a:lnSpc>
              <a:buSzTx/>
              <a:buNone/>
              <a:defRPr sz="3500">
                <a:solidFill>
                  <a:srgbClr val="000000"/>
                </a:solidFill>
              </a:defRPr>
            </a:lvl2pPr>
            <a:lvl3pPr marL="0" indent="457200">
              <a:lnSpc>
                <a:spcPct val="100000"/>
              </a:lnSpc>
              <a:buSzTx/>
              <a:buNone/>
              <a:defRPr sz="3500">
                <a:solidFill>
                  <a:srgbClr val="000000"/>
                </a:solidFill>
              </a:defRPr>
            </a:lvl3pPr>
            <a:lvl4pPr marL="0" indent="685800">
              <a:lnSpc>
                <a:spcPct val="100000"/>
              </a:lnSpc>
              <a:buSzTx/>
              <a:buNone/>
              <a:defRPr sz="3500">
                <a:solidFill>
                  <a:srgbClr val="000000"/>
                </a:solidFill>
              </a:defRPr>
            </a:lvl4pPr>
            <a:lvl5pPr marL="0" indent="914400">
              <a:lnSpc>
                <a:spcPct val="100000"/>
              </a:lnSpc>
              <a:buSzTx/>
              <a:buNone/>
              <a:defRPr sz="3500">
                <a:solidFill>
                  <a:srgbClr val="000000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41" name="Presentatie titel"/>
          <p:cNvSpPr txBox="1"/>
          <p:nvPr/>
        </p:nvSpPr>
        <p:spPr>
          <a:xfrm>
            <a:off x="2781823" y="12744332"/>
            <a:ext cx="17441213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t>Presentatie titel</a:t>
            </a:r>
          </a:p>
        </p:txBody>
      </p:sp>
      <p:sp>
        <p:nvSpPr>
          <p:cNvPr id="542" name="Afbeelding"/>
          <p:cNvSpPr>
            <a:spLocks noGrp="1"/>
          </p:cNvSpPr>
          <p:nvPr>
            <p:ph type="pic" idx="21"/>
          </p:nvPr>
        </p:nvSpPr>
        <p:spPr>
          <a:xfrm>
            <a:off x="7040594" y="-1932980"/>
            <a:ext cx="16057960" cy="1605796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[A2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oepeer"/>
          <p:cNvGrpSpPr/>
          <p:nvPr/>
        </p:nvGrpSpPr>
        <p:grpSpPr>
          <a:xfrm>
            <a:off x="0" y="12191999"/>
            <a:ext cx="24384000" cy="1524002"/>
            <a:chOff x="0" y="0"/>
            <a:chExt cx="24384000" cy="1524000"/>
          </a:xfrm>
        </p:grpSpPr>
        <p:sp>
          <p:nvSpPr>
            <p:cNvPr id="123" name="Rechthoek"/>
            <p:cNvSpPr/>
            <p:nvPr/>
          </p:nvSpPr>
          <p:spPr>
            <a:xfrm>
              <a:off x="0" y="0"/>
              <a:ext cx="24384000" cy="1524000"/>
            </a:xfrm>
            <a:prstGeom prst="rect">
              <a:avLst/>
            </a:pr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24" name="Vorm"/>
            <p:cNvSpPr/>
            <p:nvPr/>
          </p:nvSpPr>
          <p:spPr>
            <a:xfrm>
              <a:off x="0" y="0"/>
              <a:ext cx="2449173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25" name="Vorm"/>
            <p:cNvSpPr/>
            <p:nvPr/>
          </p:nvSpPr>
          <p:spPr>
            <a:xfrm rot="10800000">
              <a:off x="20555686" y="-1"/>
              <a:ext cx="3828314" cy="152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8427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12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28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Hoofdtekst - niveau één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0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131" name="Presentatie titel"/>
          <p:cNvSpPr txBox="1"/>
          <p:nvPr/>
        </p:nvSpPr>
        <p:spPr>
          <a:xfrm>
            <a:off x="2781823" y="12744332"/>
            <a:ext cx="17441213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t>Presentatie titel</a:t>
            </a:r>
          </a:p>
        </p:txBody>
      </p:sp>
      <p:sp>
        <p:nvSpPr>
          <p:cNvPr id="132" name="Afbeelding"/>
          <p:cNvSpPr>
            <a:spLocks noGrp="1"/>
          </p:cNvSpPr>
          <p:nvPr>
            <p:ph type="pic" sz="half" idx="21"/>
          </p:nvPr>
        </p:nvSpPr>
        <p:spPr>
          <a:xfrm>
            <a:off x="12466240" y="1405612"/>
            <a:ext cx="11415714" cy="1141571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[B2] Bijschrif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Groepeer"/>
          <p:cNvGrpSpPr/>
          <p:nvPr/>
        </p:nvGrpSpPr>
        <p:grpSpPr>
          <a:xfrm>
            <a:off x="0" y="-1"/>
            <a:ext cx="24384001" cy="13716001"/>
            <a:chOff x="0" y="0"/>
            <a:chExt cx="24384000" cy="13716000"/>
          </a:xfrm>
        </p:grpSpPr>
        <p:sp>
          <p:nvSpPr>
            <p:cNvPr id="549" name="Rechthoek"/>
            <p:cNvSpPr/>
            <p:nvPr/>
          </p:nvSpPr>
          <p:spPr>
            <a:xfrm>
              <a:off x="0" y="12192000"/>
              <a:ext cx="24384000" cy="1524000"/>
            </a:xfrm>
            <a:prstGeom prst="rect">
              <a:avLst/>
            </a:pr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0" name="Vorm"/>
            <p:cNvSpPr/>
            <p:nvPr/>
          </p:nvSpPr>
          <p:spPr>
            <a:xfrm>
              <a:off x="-1" y="12192000"/>
              <a:ext cx="2449174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553" name="Groepeer"/>
            <p:cNvGrpSpPr/>
            <p:nvPr/>
          </p:nvGrpSpPr>
          <p:grpSpPr>
            <a:xfrm>
              <a:off x="20555686" y="-1"/>
              <a:ext cx="3828315" cy="13716001"/>
              <a:chOff x="0" y="0"/>
              <a:chExt cx="3828314" cy="13715999"/>
            </a:xfrm>
          </p:grpSpPr>
          <p:sp>
            <p:nvSpPr>
              <p:cNvPr id="551" name="Driehoek"/>
              <p:cNvSpPr/>
              <p:nvPr/>
            </p:nvSpPr>
            <p:spPr>
              <a:xfrm rot="10800000">
                <a:off x="0" y="2972716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26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52" name="Driehoek"/>
              <p:cNvSpPr/>
              <p:nvPr/>
            </p:nvSpPr>
            <p:spPr>
              <a:xfrm flipH="1">
                <a:off x="0" y="0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3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pic>
          <p:nvPicPr>
            <p:cNvPr id="554" name="NIKHEF_LOGO.png" descr="NIKHEF_LOGO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5" name="NIKHEF_LOGO.png" descr="NIKHEF_LOGO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8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35000" y="647282"/>
            <a:ext cx="5713215" cy="1092826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500"/>
            </a:lvl1pPr>
            <a:lvl2pPr marL="0" indent="228600">
              <a:lnSpc>
                <a:spcPct val="100000"/>
              </a:lnSpc>
              <a:buSzTx/>
              <a:buNone/>
              <a:defRPr sz="3500">
                <a:solidFill>
                  <a:srgbClr val="000000"/>
                </a:solidFill>
              </a:defRPr>
            </a:lvl2pPr>
            <a:lvl3pPr marL="0" indent="457200">
              <a:lnSpc>
                <a:spcPct val="100000"/>
              </a:lnSpc>
              <a:buSzTx/>
              <a:buNone/>
              <a:defRPr sz="3500">
                <a:solidFill>
                  <a:srgbClr val="000000"/>
                </a:solidFill>
              </a:defRPr>
            </a:lvl3pPr>
            <a:lvl4pPr marL="0" indent="685800">
              <a:lnSpc>
                <a:spcPct val="100000"/>
              </a:lnSpc>
              <a:buSzTx/>
              <a:buNone/>
              <a:defRPr sz="3500">
                <a:solidFill>
                  <a:srgbClr val="000000"/>
                </a:solidFill>
              </a:defRPr>
            </a:lvl4pPr>
            <a:lvl5pPr marL="0" indent="914400">
              <a:lnSpc>
                <a:spcPct val="100000"/>
              </a:lnSpc>
              <a:buSzTx/>
              <a:buNone/>
              <a:defRPr sz="3500">
                <a:solidFill>
                  <a:srgbClr val="000000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59" name="Presentatie titel"/>
          <p:cNvSpPr txBox="1"/>
          <p:nvPr/>
        </p:nvSpPr>
        <p:spPr>
          <a:xfrm>
            <a:off x="2781823" y="12744332"/>
            <a:ext cx="17441213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t>Presentatie titel</a:t>
            </a:r>
          </a:p>
        </p:txBody>
      </p:sp>
      <p:sp>
        <p:nvSpPr>
          <p:cNvPr id="560" name="Afbeelding"/>
          <p:cNvSpPr>
            <a:spLocks noGrp="1"/>
          </p:cNvSpPr>
          <p:nvPr>
            <p:ph type="pic" idx="21"/>
          </p:nvPr>
        </p:nvSpPr>
        <p:spPr>
          <a:xfrm>
            <a:off x="7040594" y="-1932980"/>
            <a:ext cx="16057960" cy="1605796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[B3] Bijschrif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" name="Groepeer"/>
          <p:cNvGrpSpPr/>
          <p:nvPr/>
        </p:nvGrpSpPr>
        <p:grpSpPr>
          <a:xfrm>
            <a:off x="0" y="-1"/>
            <a:ext cx="24384001" cy="13716001"/>
            <a:chOff x="0" y="0"/>
            <a:chExt cx="24384000" cy="13716000"/>
          </a:xfrm>
        </p:grpSpPr>
        <p:sp>
          <p:nvSpPr>
            <p:cNvPr id="567" name="Rechthoek"/>
            <p:cNvSpPr/>
            <p:nvPr/>
          </p:nvSpPr>
          <p:spPr>
            <a:xfrm>
              <a:off x="0" y="12192000"/>
              <a:ext cx="24384000" cy="1524000"/>
            </a:xfrm>
            <a:prstGeom prst="rect">
              <a:avLst/>
            </a:pr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68" name="Vorm"/>
            <p:cNvSpPr/>
            <p:nvPr/>
          </p:nvSpPr>
          <p:spPr>
            <a:xfrm>
              <a:off x="-1" y="12192000"/>
              <a:ext cx="2449174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571" name="Groepeer"/>
            <p:cNvGrpSpPr/>
            <p:nvPr/>
          </p:nvGrpSpPr>
          <p:grpSpPr>
            <a:xfrm>
              <a:off x="20555686" y="-1"/>
              <a:ext cx="3828315" cy="13716001"/>
              <a:chOff x="0" y="0"/>
              <a:chExt cx="3828314" cy="13715999"/>
            </a:xfrm>
          </p:grpSpPr>
          <p:sp>
            <p:nvSpPr>
              <p:cNvPr id="569" name="Driehoek"/>
              <p:cNvSpPr/>
              <p:nvPr/>
            </p:nvSpPr>
            <p:spPr>
              <a:xfrm rot="10800000">
                <a:off x="0" y="2972716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3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70" name="Driehoek"/>
              <p:cNvSpPr/>
              <p:nvPr/>
            </p:nvSpPr>
            <p:spPr>
              <a:xfrm flipH="1">
                <a:off x="0" y="0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23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pic>
          <p:nvPicPr>
            <p:cNvPr id="572" name="NIKHEF_LOGO.png" descr="NIKHEF_LOGO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7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75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35000" y="647282"/>
            <a:ext cx="5713215" cy="1092826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500"/>
            </a:lvl1pPr>
            <a:lvl2pPr marL="0" indent="228600">
              <a:lnSpc>
                <a:spcPct val="100000"/>
              </a:lnSpc>
              <a:buSzTx/>
              <a:buNone/>
              <a:defRPr sz="3500">
                <a:solidFill>
                  <a:srgbClr val="000000"/>
                </a:solidFill>
              </a:defRPr>
            </a:lvl2pPr>
            <a:lvl3pPr marL="0" indent="457200">
              <a:lnSpc>
                <a:spcPct val="100000"/>
              </a:lnSpc>
              <a:buSzTx/>
              <a:buNone/>
              <a:defRPr sz="3500">
                <a:solidFill>
                  <a:srgbClr val="000000"/>
                </a:solidFill>
              </a:defRPr>
            </a:lvl3pPr>
            <a:lvl4pPr marL="0" indent="685800">
              <a:lnSpc>
                <a:spcPct val="100000"/>
              </a:lnSpc>
              <a:buSzTx/>
              <a:buNone/>
              <a:defRPr sz="3500">
                <a:solidFill>
                  <a:srgbClr val="000000"/>
                </a:solidFill>
              </a:defRPr>
            </a:lvl4pPr>
            <a:lvl5pPr marL="0" indent="914400">
              <a:lnSpc>
                <a:spcPct val="100000"/>
              </a:lnSpc>
              <a:buSzTx/>
              <a:buNone/>
              <a:defRPr sz="3500">
                <a:solidFill>
                  <a:srgbClr val="000000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76" name="Presentatie titel"/>
          <p:cNvSpPr txBox="1"/>
          <p:nvPr/>
        </p:nvSpPr>
        <p:spPr>
          <a:xfrm>
            <a:off x="2781823" y="12744332"/>
            <a:ext cx="17441213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t>Presentatie titel</a:t>
            </a:r>
          </a:p>
        </p:txBody>
      </p:sp>
      <p:sp>
        <p:nvSpPr>
          <p:cNvPr id="577" name="Afbeelding"/>
          <p:cNvSpPr>
            <a:spLocks noGrp="1"/>
          </p:cNvSpPr>
          <p:nvPr>
            <p:ph type="pic" idx="21"/>
          </p:nvPr>
        </p:nvSpPr>
        <p:spPr>
          <a:xfrm>
            <a:off x="7040594" y="-1932980"/>
            <a:ext cx="16057960" cy="1605796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Afbeelding"/>
          <p:cNvSpPr>
            <a:spLocks noGrp="1"/>
          </p:cNvSpPr>
          <p:nvPr>
            <p:ph type="pic" idx="21"/>
          </p:nvPr>
        </p:nvSpPr>
        <p:spPr>
          <a:xfrm>
            <a:off x="-117542" y="-5451542"/>
            <a:ext cx="24619085" cy="2461908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58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eeld schermv. vla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Afbeelding"/>
          <p:cNvSpPr>
            <a:spLocks noGrp="1"/>
          </p:cNvSpPr>
          <p:nvPr>
            <p:ph type="pic" idx="21"/>
          </p:nvPr>
        </p:nvSpPr>
        <p:spPr>
          <a:xfrm>
            <a:off x="1691116" y="-4540449"/>
            <a:ext cx="22796898" cy="22796898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593" name="Foto bijschrift"/>
          <p:cNvSpPr txBox="1">
            <a:spLocks noGrp="1"/>
          </p:cNvSpPr>
          <p:nvPr>
            <p:ph type="body" sz="quarter" idx="22"/>
          </p:nvPr>
        </p:nvSpPr>
        <p:spPr>
          <a:xfrm>
            <a:off x="635000" y="647282"/>
            <a:ext cx="4886061" cy="12421436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500"/>
            </a:lvl1pPr>
          </a:lstStyle>
          <a:p>
            <a:r>
              <a:t>Foto bijschrift</a:t>
            </a:r>
          </a:p>
        </p:txBody>
      </p:sp>
      <p:sp>
        <p:nvSpPr>
          <p:cNvPr id="59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Afbeelding"/>
          <p:cNvSpPr>
            <a:spLocks noGrp="1"/>
          </p:cNvSpPr>
          <p:nvPr>
            <p:ph type="pic" idx="21"/>
          </p:nvPr>
        </p:nvSpPr>
        <p:spPr>
          <a:xfrm>
            <a:off x="-140957" y="-5474957"/>
            <a:ext cx="24665914" cy="2466591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02" name="Foto bijschrift"/>
          <p:cNvSpPr txBox="1">
            <a:spLocks noGrp="1"/>
          </p:cNvSpPr>
          <p:nvPr>
            <p:ph type="body" sz="quarter" idx="22"/>
          </p:nvPr>
        </p:nvSpPr>
        <p:spPr>
          <a:xfrm>
            <a:off x="635000" y="9549982"/>
            <a:ext cx="6133440" cy="3518736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500"/>
            </a:lvl1pPr>
          </a:lstStyle>
          <a:p>
            <a:r>
              <a:t>Foto bijschrift</a:t>
            </a:r>
          </a:p>
        </p:txBody>
      </p:sp>
      <p:sp>
        <p:nvSpPr>
          <p:cNvPr id="60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Afbeelding"/>
          <p:cNvSpPr>
            <a:spLocks noGrp="1"/>
          </p:cNvSpPr>
          <p:nvPr>
            <p:ph type="pic" idx="21"/>
          </p:nvPr>
        </p:nvSpPr>
        <p:spPr>
          <a:xfrm>
            <a:off x="-118071" y="-5452070"/>
            <a:ext cx="24620142" cy="2462014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11" name="Foto bijschrift"/>
          <p:cNvSpPr txBox="1">
            <a:spLocks noGrp="1"/>
          </p:cNvSpPr>
          <p:nvPr>
            <p:ph type="body" sz="quarter" idx="22"/>
          </p:nvPr>
        </p:nvSpPr>
        <p:spPr>
          <a:xfrm>
            <a:off x="18855266" y="647282"/>
            <a:ext cx="4886061" cy="12421436"/>
          </a:xfrm>
          <a:prstGeom prst="rect">
            <a:avLst/>
          </a:prstGeom>
        </p:spPr>
        <p:txBody>
          <a:bodyPr/>
          <a:lstStyle>
            <a:lvl1pPr algn="r">
              <a:lnSpc>
                <a:spcPct val="100000"/>
              </a:lnSpc>
              <a:defRPr sz="2500"/>
            </a:lvl1pPr>
          </a:lstStyle>
          <a:p>
            <a:r>
              <a:t>Foto bijschrift</a:t>
            </a:r>
          </a:p>
        </p:txBody>
      </p:sp>
      <p:sp>
        <p:nvSpPr>
          <p:cNvPr id="61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Afbeelding"/>
          <p:cNvSpPr>
            <a:spLocks noGrp="1"/>
          </p:cNvSpPr>
          <p:nvPr>
            <p:ph type="pic" idx="21"/>
          </p:nvPr>
        </p:nvSpPr>
        <p:spPr>
          <a:xfrm>
            <a:off x="-61649" y="-5409854"/>
            <a:ext cx="24507298" cy="2450729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20" name="Foto bijschrift"/>
          <p:cNvSpPr txBox="1">
            <a:spLocks noGrp="1"/>
          </p:cNvSpPr>
          <p:nvPr>
            <p:ph type="body" sz="quarter" idx="22"/>
          </p:nvPr>
        </p:nvSpPr>
        <p:spPr>
          <a:xfrm>
            <a:off x="16771473" y="647282"/>
            <a:ext cx="6969854" cy="3995383"/>
          </a:xfrm>
          <a:prstGeom prst="rect">
            <a:avLst/>
          </a:prstGeom>
        </p:spPr>
        <p:txBody>
          <a:bodyPr/>
          <a:lstStyle>
            <a:lvl1pPr algn="r">
              <a:lnSpc>
                <a:spcPct val="100000"/>
              </a:lnSpc>
              <a:defRPr sz="2500"/>
            </a:lvl1pPr>
          </a:lstStyle>
          <a:p>
            <a:r>
              <a:t>Foto bijschrift</a:t>
            </a:r>
          </a:p>
        </p:txBody>
      </p:sp>
      <p:sp>
        <p:nvSpPr>
          <p:cNvPr id="62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[A3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roepeer"/>
          <p:cNvGrpSpPr/>
          <p:nvPr/>
        </p:nvGrpSpPr>
        <p:grpSpPr>
          <a:xfrm>
            <a:off x="0" y="12191999"/>
            <a:ext cx="24384000" cy="1524002"/>
            <a:chOff x="0" y="0"/>
            <a:chExt cx="24384000" cy="1524000"/>
          </a:xfrm>
        </p:grpSpPr>
        <p:sp>
          <p:nvSpPr>
            <p:cNvPr id="139" name="Rechthoek"/>
            <p:cNvSpPr/>
            <p:nvPr/>
          </p:nvSpPr>
          <p:spPr>
            <a:xfrm>
              <a:off x="0" y="0"/>
              <a:ext cx="24384000" cy="1524000"/>
            </a:xfrm>
            <a:prstGeom prst="rect">
              <a:avLst/>
            </a:pr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40" name="Vorm"/>
            <p:cNvSpPr/>
            <p:nvPr/>
          </p:nvSpPr>
          <p:spPr>
            <a:xfrm>
              <a:off x="0" y="0"/>
              <a:ext cx="2449173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41" name="Vorm"/>
            <p:cNvSpPr/>
            <p:nvPr/>
          </p:nvSpPr>
          <p:spPr>
            <a:xfrm rot="10800000">
              <a:off x="20555686" y="-1"/>
              <a:ext cx="3828314" cy="152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8427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1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44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Hoofdtekst - niveau één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46" name="Presentatie titel"/>
          <p:cNvSpPr txBox="1"/>
          <p:nvPr/>
        </p:nvSpPr>
        <p:spPr>
          <a:xfrm>
            <a:off x="2781823" y="12744332"/>
            <a:ext cx="17441213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t>Presentatie titel</a:t>
            </a:r>
          </a:p>
        </p:txBody>
      </p:sp>
      <p:sp>
        <p:nvSpPr>
          <p:cNvPr id="147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148" name="Afbeelding"/>
          <p:cNvSpPr>
            <a:spLocks noGrp="1"/>
          </p:cNvSpPr>
          <p:nvPr>
            <p:ph type="pic" sz="half" idx="21"/>
          </p:nvPr>
        </p:nvSpPr>
        <p:spPr>
          <a:xfrm>
            <a:off x="12466240" y="1405612"/>
            <a:ext cx="11415714" cy="1141571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[A1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6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12571313" y="2686689"/>
            <a:ext cx="11181359" cy="8888854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57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158" name="Afbeelding"/>
          <p:cNvSpPr>
            <a:spLocks noGrp="1"/>
          </p:cNvSpPr>
          <p:nvPr>
            <p:ph type="pic" sz="half" idx="21"/>
          </p:nvPr>
        </p:nvSpPr>
        <p:spPr>
          <a:xfrm>
            <a:off x="527729" y="1405612"/>
            <a:ext cx="11415714" cy="1141571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roepeer"/>
          <p:cNvGrpSpPr/>
          <p:nvPr/>
        </p:nvGrpSpPr>
        <p:grpSpPr>
          <a:xfrm>
            <a:off x="0" y="12191999"/>
            <a:ext cx="24384000" cy="1524002"/>
            <a:chOff x="0" y="0"/>
            <a:chExt cx="24384000" cy="1524000"/>
          </a:xfrm>
        </p:grpSpPr>
        <p:sp>
          <p:nvSpPr>
            <p:cNvPr id="165" name="Rechthoek"/>
            <p:cNvSpPr/>
            <p:nvPr/>
          </p:nvSpPr>
          <p:spPr>
            <a:xfrm>
              <a:off x="0" y="0"/>
              <a:ext cx="24384000" cy="1524000"/>
            </a:xfrm>
            <a:prstGeom prst="rect">
              <a:avLst/>
            </a:pr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66" name="Vorm"/>
            <p:cNvSpPr/>
            <p:nvPr/>
          </p:nvSpPr>
          <p:spPr>
            <a:xfrm>
              <a:off x="0" y="0"/>
              <a:ext cx="2449173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67" name="Vorm"/>
            <p:cNvSpPr/>
            <p:nvPr/>
          </p:nvSpPr>
          <p:spPr>
            <a:xfrm rot="10800000">
              <a:off x="20555686" y="-1"/>
              <a:ext cx="3828314" cy="152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8427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1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70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12571313" y="2686689"/>
            <a:ext cx="11181359" cy="8888854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72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173" name="Presentatie titel"/>
          <p:cNvSpPr txBox="1"/>
          <p:nvPr/>
        </p:nvSpPr>
        <p:spPr>
          <a:xfrm>
            <a:off x="2781823" y="12744332"/>
            <a:ext cx="17441213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t>Presentatie titel</a:t>
            </a:r>
          </a:p>
        </p:txBody>
      </p:sp>
      <p:sp>
        <p:nvSpPr>
          <p:cNvPr id="174" name="Afbeelding"/>
          <p:cNvSpPr>
            <a:spLocks noGrp="1"/>
          </p:cNvSpPr>
          <p:nvPr>
            <p:ph type="pic" sz="half" idx="21"/>
          </p:nvPr>
        </p:nvSpPr>
        <p:spPr>
          <a:xfrm>
            <a:off x="527729" y="1405612"/>
            <a:ext cx="11415714" cy="1141571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[A3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roepeer"/>
          <p:cNvGrpSpPr/>
          <p:nvPr/>
        </p:nvGrpSpPr>
        <p:grpSpPr>
          <a:xfrm>
            <a:off x="0" y="12191999"/>
            <a:ext cx="24384000" cy="1524002"/>
            <a:chOff x="0" y="0"/>
            <a:chExt cx="24384000" cy="1524000"/>
          </a:xfrm>
        </p:grpSpPr>
        <p:sp>
          <p:nvSpPr>
            <p:cNvPr id="181" name="Rechthoek"/>
            <p:cNvSpPr/>
            <p:nvPr/>
          </p:nvSpPr>
          <p:spPr>
            <a:xfrm>
              <a:off x="0" y="0"/>
              <a:ext cx="24384000" cy="1524000"/>
            </a:xfrm>
            <a:prstGeom prst="rect">
              <a:avLst/>
            </a:pr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82" name="Vorm"/>
            <p:cNvSpPr/>
            <p:nvPr/>
          </p:nvSpPr>
          <p:spPr>
            <a:xfrm>
              <a:off x="0" y="0"/>
              <a:ext cx="2449173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83" name="Vorm"/>
            <p:cNvSpPr/>
            <p:nvPr/>
          </p:nvSpPr>
          <p:spPr>
            <a:xfrm rot="10800000">
              <a:off x="20555686" y="-1"/>
              <a:ext cx="3828314" cy="152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8427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18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86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12571313" y="2686689"/>
            <a:ext cx="11181359" cy="8888854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88" name="Presentatie titel"/>
          <p:cNvSpPr txBox="1"/>
          <p:nvPr/>
        </p:nvSpPr>
        <p:spPr>
          <a:xfrm>
            <a:off x="2781823" y="12744332"/>
            <a:ext cx="17441213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t>Presentatie titel</a:t>
            </a:r>
          </a:p>
        </p:txBody>
      </p:sp>
      <p:sp>
        <p:nvSpPr>
          <p:cNvPr id="189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190" name="Afbeelding"/>
          <p:cNvSpPr>
            <a:spLocks noGrp="1"/>
          </p:cNvSpPr>
          <p:nvPr>
            <p:ph type="pic" sz="half" idx="21"/>
          </p:nvPr>
        </p:nvSpPr>
        <p:spPr>
          <a:xfrm>
            <a:off x="527729" y="1405612"/>
            <a:ext cx="11415714" cy="1141571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[A1]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35000" y="2686689"/>
            <a:ext cx="16511972" cy="8888854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99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Titeltekst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[A2]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roepeer"/>
          <p:cNvGrpSpPr/>
          <p:nvPr/>
        </p:nvGrpSpPr>
        <p:grpSpPr>
          <a:xfrm>
            <a:off x="0" y="12191999"/>
            <a:ext cx="24384000" cy="1524002"/>
            <a:chOff x="0" y="0"/>
            <a:chExt cx="24384000" cy="1524000"/>
          </a:xfrm>
        </p:grpSpPr>
        <p:sp>
          <p:nvSpPr>
            <p:cNvPr id="206" name="Rechthoek"/>
            <p:cNvSpPr/>
            <p:nvPr/>
          </p:nvSpPr>
          <p:spPr>
            <a:xfrm>
              <a:off x="0" y="0"/>
              <a:ext cx="24384000" cy="1524000"/>
            </a:xfrm>
            <a:prstGeom prst="rect">
              <a:avLst/>
            </a:pr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07" name="Vorm"/>
            <p:cNvSpPr/>
            <p:nvPr/>
          </p:nvSpPr>
          <p:spPr>
            <a:xfrm>
              <a:off x="0" y="0"/>
              <a:ext cx="2449173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08" name="Vorm"/>
            <p:cNvSpPr/>
            <p:nvPr/>
          </p:nvSpPr>
          <p:spPr>
            <a:xfrm rot="10800000">
              <a:off x="20555686" y="-1"/>
              <a:ext cx="3828314" cy="152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8427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1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11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35000" y="2686689"/>
            <a:ext cx="16505201" cy="8888854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13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214" name="Presentatie titel"/>
          <p:cNvSpPr txBox="1"/>
          <p:nvPr/>
        </p:nvSpPr>
        <p:spPr>
          <a:xfrm>
            <a:off x="2781823" y="12744332"/>
            <a:ext cx="17441213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t>Presentatie titel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40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12777218"/>
            <a:ext cx="24384000" cy="938782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" name="Vorm"/>
          <p:cNvSpPr/>
          <p:nvPr/>
        </p:nvSpPr>
        <p:spPr>
          <a:xfrm>
            <a:off x="-1" y="12777218"/>
            <a:ext cx="2449174" cy="938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" name="Vorm"/>
          <p:cNvSpPr/>
          <p:nvPr/>
        </p:nvSpPr>
        <p:spPr>
          <a:xfrm rot="10800000">
            <a:off x="21529964" y="12777218"/>
            <a:ext cx="2854036" cy="938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635000" y="13001063"/>
            <a:ext cx="1197444" cy="46166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smtClean="0"/>
              <a:t>‹#›</a:t>
            </a:fld>
            <a:r>
              <a:rPr lang="nl-NL" dirty="0"/>
              <a:t> test</a:t>
            </a:r>
            <a:endParaRPr dirty="0"/>
          </a:p>
        </p:txBody>
      </p:sp>
      <p:pic>
        <p:nvPicPr>
          <p:cNvPr id="6" name="NIKHEF_LOGO.png" descr="NIKHEF_LOGO.png"/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32378" y="12936980"/>
            <a:ext cx="1582203" cy="61925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35000" y="2686689"/>
            <a:ext cx="11181358" cy="8888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2pPr marL="1296458" indent="-661458">
              <a:buSzPct val="125000"/>
              <a:buChar char="•"/>
              <a:defRPr sz="5000">
                <a:solidFill>
                  <a:srgbClr val="702677"/>
                </a:solidFill>
              </a:defRPr>
            </a:lvl2pPr>
            <a:lvl3pPr marL="1931458" indent="-661458">
              <a:buSzPct val="125000"/>
              <a:buChar char="•"/>
              <a:defRPr sz="4500">
                <a:solidFill>
                  <a:srgbClr val="E6223D"/>
                </a:solidFill>
              </a:defRPr>
            </a:lvl3pPr>
            <a:lvl4pPr marL="2566458" indent="-661458">
              <a:buSzPct val="125000"/>
              <a:buChar char="•"/>
              <a:defRPr sz="4500">
                <a:solidFill>
                  <a:srgbClr val="00B3C4"/>
                </a:solidFill>
              </a:defRPr>
            </a:lvl4pPr>
            <a:lvl5pPr marL="3201458" indent="-661458">
              <a:buSzPct val="125000"/>
              <a:buChar char="•"/>
              <a:defRPr sz="4500">
                <a:solidFill>
                  <a:srgbClr val="00B3C4"/>
                </a:solidFill>
              </a:defRPr>
            </a:lvl5pPr>
          </a:lstStyle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8" name="Titeltekst"/>
          <p:cNvSpPr txBox="1">
            <a:spLocks noGrp="1"/>
          </p:cNvSpPr>
          <p:nvPr>
            <p:ph type="title"/>
          </p:nvPr>
        </p:nvSpPr>
        <p:spPr>
          <a:xfrm>
            <a:off x="639233" y="636058"/>
            <a:ext cx="23105535" cy="133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rPr dirty="0" err="1"/>
              <a:t>Titeltekst</a:t>
            </a:r>
            <a:endParaRPr dirty="0"/>
          </a:p>
        </p:txBody>
      </p:sp>
      <p:sp>
        <p:nvSpPr>
          <p:cNvPr id="9" name="BIS UPGRADE for HL-LHC"/>
          <p:cNvSpPr txBox="1"/>
          <p:nvPr/>
        </p:nvSpPr>
        <p:spPr>
          <a:xfrm>
            <a:off x="2781823" y="12979898"/>
            <a:ext cx="1744121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lang="nl-NL" b="0" dirty="0">
                <a:solidFill>
                  <a:srgbClr val="FFFFFF"/>
                </a:solidFill>
              </a:rPr>
              <a:t>Tristan du Pree</a:t>
            </a:r>
            <a:endParaRPr b="0" dirty="0">
              <a:solidFill>
                <a:srgbClr val="FFFF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A8B336-A45B-264E-B153-FE5029DE1B69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hq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8280" y="12707973"/>
            <a:ext cx="2154538" cy="1077269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76" r:id="rId22"/>
    <p:sldLayoutId id="2147483677" r:id="rId23"/>
    <p:sldLayoutId id="2147483678" r:id="rId24"/>
    <p:sldLayoutId id="2147483679" r:id="rId25"/>
    <p:sldLayoutId id="2147483680" r:id="rId26"/>
    <p:sldLayoutId id="2147483681" r:id="rId27"/>
    <p:sldLayoutId id="2147483682" r:id="rId28"/>
    <p:sldLayoutId id="2147483683" r:id="rId29"/>
    <p:sldLayoutId id="2147483684" r:id="rId30"/>
    <p:sldLayoutId id="2147483685" r:id="rId31"/>
    <p:sldLayoutId id="2147483686" r:id="rId32"/>
    <p:sldLayoutId id="2147483687" r:id="rId33"/>
    <p:sldLayoutId id="2147483688" r:id="rId34"/>
    <p:sldLayoutId id="2147483689" r:id="rId35"/>
    <p:sldLayoutId id="2147483690" r:id="rId36"/>
  </p:sldLayoutIdLst>
  <p:transition spd="med"/>
  <p:hf hdr="0" dt="0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all" spc="0" baseline="0">
          <a:solidFill>
            <a:srgbClr val="E6223D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all" spc="0" baseline="0">
          <a:solidFill>
            <a:srgbClr val="E6223D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all" spc="0" baseline="0">
          <a:solidFill>
            <a:srgbClr val="E6223D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all" spc="0" baseline="0">
          <a:solidFill>
            <a:srgbClr val="E6223D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all" spc="0" baseline="0">
          <a:solidFill>
            <a:srgbClr val="E6223D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143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all" spc="0" baseline="0">
          <a:solidFill>
            <a:srgbClr val="E6223D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all" spc="0" baseline="0">
          <a:solidFill>
            <a:srgbClr val="E6223D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600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all" spc="0" baseline="0">
          <a:solidFill>
            <a:srgbClr val="E6223D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all" spc="0" baseline="0">
          <a:solidFill>
            <a:srgbClr val="E6223D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80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40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14300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37160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60020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143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600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3.jpe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eb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jpe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indico.slac.stanford.edu/event/9113/overview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ehep.net/literature/2808571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hyperlink" Target="https://inspirehep.net/literature/2824738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DFD1DE-BC4B-93E5-CDED-687231BF7D6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1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D0FDF0-50FF-F481-1F33-0F158A7B9D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40B1D4-59E6-95A6-1249-C5CE9187B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B43B8-9E73-EFEF-9C33-BF941ACFE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867" y="1"/>
            <a:ext cx="24479867" cy="13721064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5AABF15-CADA-67B6-E0FF-47ADAB506698}"/>
              </a:ext>
            </a:extLst>
          </p:cNvPr>
          <p:cNvSpPr/>
          <p:nvPr/>
        </p:nvSpPr>
        <p:spPr>
          <a:xfrm>
            <a:off x="264694" y="481009"/>
            <a:ext cx="8229601" cy="3405188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N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CERN’s future</a:t>
            </a:r>
          </a:p>
          <a:p>
            <a:pPr marL="457200" marR="0" indent="-4572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NL" sz="3200" cap="none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HL-LHC</a:t>
            </a:r>
          </a:p>
          <a:p>
            <a:pPr marL="457200" marR="0" indent="-4572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N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+ CLIC?</a:t>
            </a:r>
          </a:p>
          <a:p>
            <a:pPr marL="457200" marR="0" indent="-4572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NL" sz="3200" cap="none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+ FCC?</a:t>
            </a:r>
          </a:p>
          <a:p>
            <a:pPr marL="457200" marR="0" indent="-4572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N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+ MuCol?</a:t>
            </a:r>
          </a:p>
          <a:p>
            <a:pPr marL="457200" marR="0" indent="-4572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NL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2112123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491436-49D7-7094-ED57-6639FFAF476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10</a:t>
            </a:fld>
            <a:endParaRPr lang="en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7B7A7A-F7A8-0307-BCB1-A6BB157CD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MY ACtIVITIES (SO FAR)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9C2C3F-4751-7B78-D33E-65D07ACE9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087" y="3120183"/>
            <a:ext cx="10549065" cy="491505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1ECDE-BD68-084F-C754-C08B30B55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255" y="3120183"/>
            <a:ext cx="8137452" cy="5341772"/>
          </a:xfrm>
        </p:spPr>
        <p:txBody>
          <a:bodyPr/>
          <a:lstStyle/>
          <a:p>
            <a:r>
              <a:rPr lang="en-NL" dirty="0"/>
              <a:t>ILC</a:t>
            </a:r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sz="3200" dirty="0">
                <a:solidFill>
                  <a:srgbClr val="0070C0"/>
                </a:solidFill>
              </a:rPr>
              <a:t>2013: ILC site visit</a:t>
            </a:r>
            <a:endParaRPr lang="en-NL" sz="4400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5F0B32F-64F9-E61D-087A-3A3079173B46}"/>
              </a:ext>
            </a:extLst>
          </p:cNvPr>
          <p:cNvSpPr/>
          <p:nvPr/>
        </p:nvSpPr>
        <p:spPr>
          <a:xfrm>
            <a:off x="12192000" y="9160862"/>
            <a:ext cx="2438400" cy="900886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rgbClr val="FFF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0786929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491436-49D7-7094-ED57-6639FFAF476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11</a:t>
            </a:fld>
            <a:endParaRPr lang="en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7B7A7A-F7A8-0307-BCB1-A6BB157CD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MY ACtIVITIES (SO FAR)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9C2C3F-4751-7B78-D33E-65D07ACE9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087" y="3120183"/>
            <a:ext cx="10549065" cy="491505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8484ED6-6FF5-D2B2-0C82-E57ED87A7520}"/>
              </a:ext>
            </a:extLst>
          </p:cNvPr>
          <p:cNvSpPr txBox="1">
            <a:spLocks/>
          </p:cNvSpPr>
          <p:nvPr/>
        </p:nvSpPr>
        <p:spPr>
          <a:xfrm>
            <a:off x="11263172" y="1064386"/>
            <a:ext cx="7405921" cy="8264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                     FCC </a:t>
            </a:r>
          </a:p>
          <a:p>
            <a:pPr hangingPunct="1"/>
            <a:endParaRPr lang="en-NL" dirty="0"/>
          </a:p>
          <a:p>
            <a:pPr hangingPunct="1"/>
            <a:endParaRPr lang="en-NL" dirty="0"/>
          </a:p>
          <a:p>
            <a:pPr hangingPunct="1"/>
            <a:endParaRPr lang="en-NL" dirty="0"/>
          </a:p>
          <a:p>
            <a:pPr hangingPunct="1"/>
            <a:endParaRPr lang="en-NL" dirty="0"/>
          </a:p>
          <a:p>
            <a:pPr hangingPunct="1"/>
            <a:endParaRPr lang="en-NL" dirty="0"/>
          </a:p>
          <a:p>
            <a:pPr hangingPunct="1"/>
            <a:endParaRPr lang="en-NL" dirty="0"/>
          </a:p>
          <a:p>
            <a:pPr hangingPunct="1"/>
            <a:r>
              <a:rPr lang="en-NL" sz="3200" dirty="0">
                <a:solidFill>
                  <a:srgbClr val="0070C0"/>
                </a:solidFill>
              </a:rPr>
              <a:t>2017: Yellow report co-author</a:t>
            </a:r>
          </a:p>
          <a:p>
            <a:pPr hangingPunct="1"/>
            <a:r>
              <a:rPr lang="en-NL" sz="3200" dirty="0">
                <a:solidFill>
                  <a:srgbClr val="0070C0"/>
                </a:solidFill>
              </a:rPr>
              <a:t>2021-23: FCC national contact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1ECDE-BD68-084F-C754-C08B30B55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255" y="3120183"/>
            <a:ext cx="8137452" cy="5341772"/>
          </a:xfrm>
        </p:spPr>
        <p:txBody>
          <a:bodyPr/>
          <a:lstStyle/>
          <a:p>
            <a:r>
              <a:rPr lang="en-NL" dirty="0"/>
              <a:t>ILC</a:t>
            </a:r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sz="3200" dirty="0">
                <a:solidFill>
                  <a:srgbClr val="0070C0"/>
                </a:solidFill>
              </a:rPr>
              <a:t>2013: ILC site visit</a:t>
            </a:r>
            <a:endParaRPr lang="en-NL" sz="4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AF2A07-DF73-8050-24E6-73915C56DE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r="19657"/>
          <a:stretch/>
        </p:blipFill>
        <p:spPr>
          <a:xfrm>
            <a:off x="11158240" y="1993010"/>
            <a:ext cx="5808036" cy="5925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1787318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491436-49D7-7094-ED57-6639FFAF476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12</a:t>
            </a:fld>
            <a:endParaRPr lang="en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7B7A7A-F7A8-0307-BCB1-A6BB157CD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MY ACtIVITIES (SO FAR)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9C2C3F-4751-7B78-D33E-65D07ACE9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087" y="3120183"/>
            <a:ext cx="10549065" cy="491505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8484ED6-6FF5-D2B2-0C82-E57ED87A7520}"/>
              </a:ext>
            </a:extLst>
          </p:cNvPr>
          <p:cNvSpPr txBox="1">
            <a:spLocks/>
          </p:cNvSpPr>
          <p:nvPr/>
        </p:nvSpPr>
        <p:spPr>
          <a:xfrm>
            <a:off x="11263172" y="1064386"/>
            <a:ext cx="7405921" cy="8264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                     FCC </a:t>
            </a:r>
          </a:p>
          <a:p>
            <a:pPr hangingPunct="1"/>
            <a:endParaRPr lang="en-NL" dirty="0"/>
          </a:p>
          <a:p>
            <a:pPr hangingPunct="1"/>
            <a:endParaRPr lang="en-NL" dirty="0"/>
          </a:p>
          <a:p>
            <a:pPr hangingPunct="1"/>
            <a:endParaRPr lang="en-NL" dirty="0"/>
          </a:p>
          <a:p>
            <a:pPr hangingPunct="1"/>
            <a:endParaRPr lang="en-NL" dirty="0"/>
          </a:p>
          <a:p>
            <a:pPr hangingPunct="1"/>
            <a:endParaRPr lang="en-NL" dirty="0"/>
          </a:p>
          <a:p>
            <a:pPr hangingPunct="1"/>
            <a:endParaRPr lang="en-NL" dirty="0"/>
          </a:p>
          <a:p>
            <a:pPr hangingPunct="1"/>
            <a:r>
              <a:rPr lang="en-NL" sz="3200" dirty="0">
                <a:solidFill>
                  <a:srgbClr val="0070C0"/>
                </a:solidFill>
              </a:rPr>
              <a:t>2017: Yellow report co-author</a:t>
            </a:r>
          </a:p>
          <a:p>
            <a:pPr hangingPunct="1"/>
            <a:r>
              <a:rPr lang="en-NL" sz="3200" dirty="0">
                <a:solidFill>
                  <a:srgbClr val="0070C0"/>
                </a:solidFill>
              </a:rPr>
              <a:t>2021-23: FCC national contact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2A5471D-FAA1-030E-074E-A5C438AAD2E0}"/>
              </a:ext>
            </a:extLst>
          </p:cNvPr>
          <p:cNvSpPr txBox="1">
            <a:spLocks/>
          </p:cNvSpPr>
          <p:nvPr/>
        </p:nvSpPr>
        <p:spPr>
          <a:xfrm>
            <a:off x="4875796" y="8264680"/>
            <a:ext cx="7921752" cy="5835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C</a:t>
            </a:r>
            <a:r>
              <a:rPr lang="en-NL" baseline="30000" dirty="0"/>
              <a:t>3</a:t>
            </a:r>
          </a:p>
          <a:p>
            <a:pPr hangingPunct="1"/>
            <a:r>
              <a:rPr lang="en-NL" dirty="0"/>
              <a:t> </a:t>
            </a:r>
          </a:p>
          <a:p>
            <a:pPr hangingPunct="1"/>
            <a:endParaRPr lang="en-NL" dirty="0"/>
          </a:p>
          <a:p>
            <a:pPr hangingPunct="1"/>
            <a:endParaRPr lang="en-NL" sz="1800" dirty="0">
              <a:solidFill>
                <a:srgbClr val="0070C0"/>
              </a:solidFill>
            </a:endParaRPr>
          </a:p>
          <a:p>
            <a:pPr hangingPunct="1"/>
            <a:r>
              <a:rPr lang="en-NL" sz="3200" dirty="0">
                <a:solidFill>
                  <a:srgbClr val="0070C0"/>
                </a:solidFill>
              </a:rPr>
              <a:t>2022+: Accelerator alignment R&amp;D</a:t>
            </a:r>
            <a:br>
              <a:rPr lang="en-NL" sz="3200" dirty="0">
                <a:solidFill>
                  <a:srgbClr val="0070C0"/>
                </a:solidFill>
              </a:rPr>
            </a:br>
            <a:r>
              <a:rPr lang="en-NL" sz="3200" dirty="0">
                <a:solidFill>
                  <a:srgbClr val="0070C0"/>
                </a:solidFill>
              </a:rPr>
              <a:t>2024: European workshop organizer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1ECDE-BD68-084F-C754-C08B30B55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255" y="3120183"/>
            <a:ext cx="8137452" cy="5341772"/>
          </a:xfrm>
        </p:spPr>
        <p:txBody>
          <a:bodyPr/>
          <a:lstStyle/>
          <a:p>
            <a:r>
              <a:rPr lang="en-NL" dirty="0"/>
              <a:t>ILC</a:t>
            </a:r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sz="3200" dirty="0">
                <a:solidFill>
                  <a:srgbClr val="0070C0"/>
                </a:solidFill>
              </a:rPr>
              <a:t>2013: ILC site visit</a:t>
            </a:r>
            <a:endParaRPr lang="en-NL" sz="4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AF2A07-DF73-8050-24E6-73915C56DE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r="19657"/>
          <a:stretch/>
        </p:blipFill>
        <p:spPr>
          <a:xfrm>
            <a:off x="11158240" y="1993010"/>
            <a:ext cx="5808036" cy="5925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E2490-F1BE-CF46-6AD9-85A8067F29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0"/>
          <a:stretch/>
        </p:blipFill>
        <p:spPr>
          <a:xfrm>
            <a:off x="4626009" y="9250761"/>
            <a:ext cx="9272871" cy="2498468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5F0B32F-64F9-E61D-087A-3A3079173B46}"/>
              </a:ext>
            </a:extLst>
          </p:cNvPr>
          <p:cNvSpPr/>
          <p:nvPr/>
        </p:nvSpPr>
        <p:spPr>
          <a:xfrm>
            <a:off x="12192000" y="9218012"/>
            <a:ext cx="2438400" cy="900886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rgbClr val="FFF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5940696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491436-49D7-7094-ED57-6639FFAF476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13</a:t>
            </a:fld>
            <a:endParaRPr lang="en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7B7A7A-F7A8-0307-BCB1-A6BB157CD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MY ACtIVITIES (SO FAR)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9C2C3F-4751-7B78-D33E-65D07ACE9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087" y="3120183"/>
            <a:ext cx="10549065" cy="491505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8484ED6-6FF5-D2B2-0C82-E57ED87A7520}"/>
              </a:ext>
            </a:extLst>
          </p:cNvPr>
          <p:cNvSpPr txBox="1">
            <a:spLocks/>
          </p:cNvSpPr>
          <p:nvPr/>
        </p:nvSpPr>
        <p:spPr>
          <a:xfrm>
            <a:off x="11263172" y="1064386"/>
            <a:ext cx="7405921" cy="8264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                     FCC </a:t>
            </a:r>
          </a:p>
          <a:p>
            <a:pPr hangingPunct="1"/>
            <a:endParaRPr lang="en-NL" dirty="0"/>
          </a:p>
          <a:p>
            <a:pPr hangingPunct="1"/>
            <a:endParaRPr lang="en-NL" dirty="0"/>
          </a:p>
          <a:p>
            <a:pPr hangingPunct="1"/>
            <a:endParaRPr lang="en-NL" dirty="0"/>
          </a:p>
          <a:p>
            <a:pPr hangingPunct="1"/>
            <a:endParaRPr lang="en-NL" dirty="0"/>
          </a:p>
          <a:p>
            <a:pPr hangingPunct="1"/>
            <a:endParaRPr lang="en-NL" dirty="0"/>
          </a:p>
          <a:p>
            <a:pPr hangingPunct="1"/>
            <a:endParaRPr lang="en-NL" dirty="0"/>
          </a:p>
          <a:p>
            <a:pPr hangingPunct="1"/>
            <a:r>
              <a:rPr lang="en-NL" sz="3200" dirty="0">
                <a:solidFill>
                  <a:srgbClr val="0070C0"/>
                </a:solidFill>
              </a:rPr>
              <a:t>2017: Yellow report co-author</a:t>
            </a:r>
          </a:p>
          <a:p>
            <a:pPr hangingPunct="1"/>
            <a:r>
              <a:rPr lang="en-NL" sz="3200" dirty="0">
                <a:solidFill>
                  <a:srgbClr val="0070C0"/>
                </a:solidFill>
              </a:rPr>
              <a:t>2021-23: FCC national contact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2A5471D-FAA1-030E-074E-A5C438AAD2E0}"/>
              </a:ext>
            </a:extLst>
          </p:cNvPr>
          <p:cNvSpPr txBox="1">
            <a:spLocks/>
          </p:cNvSpPr>
          <p:nvPr/>
        </p:nvSpPr>
        <p:spPr>
          <a:xfrm>
            <a:off x="4875796" y="8264680"/>
            <a:ext cx="7921752" cy="5835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C</a:t>
            </a:r>
            <a:r>
              <a:rPr lang="en-NL" baseline="30000" dirty="0"/>
              <a:t>3</a:t>
            </a:r>
          </a:p>
          <a:p>
            <a:pPr hangingPunct="1"/>
            <a:r>
              <a:rPr lang="en-NL" dirty="0"/>
              <a:t> </a:t>
            </a:r>
          </a:p>
          <a:p>
            <a:pPr hangingPunct="1"/>
            <a:endParaRPr lang="en-NL" dirty="0"/>
          </a:p>
          <a:p>
            <a:pPr hangingPunct="1"/>
            <a:endParaRPr lang="en-NL" sz="1800" dirty="0">
              <a:solidFill>
                <a:srgbClr val="0070C0"/>
              </a:solidFill>
            </a:endParaRPr>
          </a:p>
          <a:p>
            <a:pPr hangingPunct="1"/>
            <a:r>
              <a:rPr lang="en-NL" sz="3200" dirty="0">
                <a:solidFill>
                  <a:srgbClr val="0070C0"/>
                </a:solidFill>
              </a:rPr>
              <a:t>2022+: Accelerator alignment R&amp;D</a:t>
            </a:r>
            <a:br>
              <a:rPr lang="en-NL" sz="3200" dirty="0">
                <a:solidFill>
                  <a:srgbClr val="0070C0"/>
                </a:solidFill>
              </a:rPr>
            </a:br>
            <a:r>
              <a:rPr lang="en-NL" sz="3200" dirty="0">
                <a:solidFill>
                  <a:srgbClr val="0070C0"/>
                </a:solidFill>
              </a:rPr>
              <a:t>2024: European workshop organizer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5B88222-0E66-2C73-2863-308155C72AFF}"/>
              </a:ext>
            </a:extLst>
          </p:cNvPr>
          <p:cNvSpPr txBox="1">
            <a:spLocks/>
          </p:cNvSpPr>
          <p:nvPr/>
        </p:nvSpPr>
        <p:spPr>
          <a:xfrm>
            <a:off x="18105946" y="4135942"/>
            <a:ext cx="6590314" cy="5925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Muon Collider</a:t>
            </a:r>
          </a:p>
          <a:p>
            <a:pPr hangingPunct="1"/>
            <a:endParaRPr lang="en-NL" dirty="0"/>
          </a:p>
          <a:p>
            <a:pPr hangingPunct="1"/>
            <a:endParaRPr lang="en-NL" dirty="0"/>
          </a:p>
          <a:p>
            <a:pPr hangingPunct="1"/>
            <a:endParaRPr lang="en-NL" dirty="0"/>
          </a:p>
          <a:p>
            <a:pPr hangingPunct="1"/>
            <a:endParaRPr lang="en-NL" dirty="0"/>
          </a:p>
          <a:p>
            <a:pPr hangingPunct="1"/>
            <a:endParaRPr lang="en-NL" dirty="0"/>
          </a:p>
          <a:p>
            <a:pPr hangingPunct="1"/>
            <a:endParaRPr lang="en-NL" dirty="0"/>
          </a:p>
          <a:p>
            <a:pPr hangingPunct="1"/>
            <a:r>
              <a:rPr lang="en-NL" sz="3200" dirty="0">
                <a:solidFill>
                  <a:srgbClr val="0070C0"/>
                </a:solidFill>
              </a:rPr>
              <a:t>2020+: Enthusiastic co-author</a:t>
            </a:r>
          </a:p>
          <a:p>
            <a:pPr hangingPunct="1"/>
            <a:r>
              <a:rPr lang="en-NL" sz="3200" dirty="0">
                <a:solidFill>
                  <a:srgbClr val="0070C0"/>
                </a:solidFill>
              </a:rPr>
              <a:t>2024: N</a:t>
            </a:r>
            <a:r>
              <a:rPr lang="en-GB" sz="3200" dirty="0">
                <a:solidFill>
                  <a:srgbClr val="0070C0"/>
                </a:solidFill>
              </a:rPr>
              <a:t>WO</a:t>
            </a:r>
            <a:r>
              <a:rPr lang="en-NL" sz="3200" dirty="0">
                <a:solidFill>
                  <a:srgbClr val="0070C0"/>
                </a:solidFill>
              </a:rPr>
              <a:t> grant submission 🤞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1ECDE-BD68-084F-C754-C08B30B55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255" y="3120183"/>
            <a:ext cx="8137452" cy="5341772"/>
          </a:xfrm>
        </p:spPr>
        <p:txBody>
          <a:bodyPr/>
          <a:lstStyle/>
          <a:p>
            <a:r>
              <a:rPr lang="en-NL" dirty="0"/>
              <a:t>ILC</a:t>
            </a:r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sz="3200" dirty="0">
                <a:solidFill>
                  <a:srgbClr val="0070C0"/>
                </a:solidFill>
              </a:rPr>
              <a:t>2013: ILC site visit</a:t>
            </a:r>
            <a:endParaRPr lang="en-NL" sz="4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AF2A07-DF73-8050-24E6-73915C56DE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r="19657"/>
          <a:stretch/>
        </p:blipFill>
        <p:spPr>
          <a:xfrm>
            <a:off x="11158240" y="1993010"/>
            <a:ext cx="5808036" cy="5925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99D11C-BF27-FA08-5E78-638D6D917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8554" y="5285692"/>
            <a:ext cx="6210496" cy="5925805"/>
          </a:xfrm>
          <a:prstGeom prst="rect">
            <a:avLst/>
          </a:prstGeom>
          <a:effectLst>
            <a:softEdge rad="25078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E2490-F1BE-CF46-6AD9-85A8067F29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0"/>
          <a:stretch/>
        </p:blipFill>
        <p:spPr>
          <a:xfrm>
            <a:off x="4626009" y="9250761"/>
            <a:ext cx="9272871" cy="2498468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5F0B32F-64F9-E61D-087A-3A3079173B46}"/>
              </a:ext>
            </a:extLst>
          </p:cNvPr>
          <p:cNvSpPr/>
          <p:nvPr/>
        </p:nvSpPr>
        <p:spPr>
          <a:xfrm>
            <a:off x="12192000" y="9189437"/>
            <a:ext cx="2438400" cy="900886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rgbClr val="FFF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7143379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2767F1-F28A-C90A-F133-9E897C2319C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14</a:t>
            </a:fld>
            <a:endParaRPr lang="en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C56A56-5323-C6DB-D766-16CF22498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ILC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5FC3E3-644C-075E-7F3D-7DEAFDA08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863" y="3922981"/>
            <a:ext cx="17959137" cy="8367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B1F0EC-ADB9-61DA-AD1C-448146FB8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7491314"/>
            <a:ext cx="6247063" cy="537381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DD606-0EED-5D91-5D98-F08ECFF00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Netherlands </a:t>
            </a:r>
            <a:r>
              <a:rPr lang="nl-NL" dirty="0" err="1"/>
              <a:t>involvement</a:t>
            </a:r>
            <a:endParaRPr lang="nl-NL" dirty="0"/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nl-NL" dirty="0"/>
              <a:t>Detector R&amp;D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e</a:t>
            </a:r>
            <a:r>
              <a:rPr lang="nl-NL" baseline="30000" dirty="0" err="1"/>
              <a:t>+</a:t>
            </a:r>
            <a:r>
              <a:rPr lang="nl-NL" dirty="0" err="1"/>
              <a:t>e</a:t>
            </a:r>
            <a:r>
              <a:rPr lang="nl-NL" baseline="30000" dirty="0"/>
              <a:t>-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nl-NL" dirty="0"/>
              <a:t>Goal: ultra </a:t>
            </a:r>
            <a:r>
              <a:rPr lang="nl-NL" dirty="0" err="1"/>
              <a:t>precise</a:t>
            </a:r>
            <a:r>
              <a:rPr lang="nl-NL" dirty="0"/>
              <a:t>!</a:t>
            </a:r>
            <a:endParaRPr lang="en-NL" dirty="0"/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33971264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2767F1-F28A-C90A-F133-9E897C2319C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15</a:t>
            </a:fld>
            <a:endParaRPr lang="en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C56A56-5323-C6DB-D766-16CF22498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ILC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C91E7F-ECB3-7B32-80B1-BF5448E74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7491314"/>
            <a:ext cx="6247063" cy="537381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8D23B1-D299-D4A9-E987-CAE477FAC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505" y="3776905"/>
            <a:ext cx="17122982" cy="889572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DD606-0EED-5D91-5D98-F08ECFF00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ILD: Detector R&amp;D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e</a:t>
            </a:r>
            <a:r>
              <a:rPr lang="nl-NL" baseline="30000" dirty="0" err="1"/>
              <a:t>+</a:t>
            </a:r>
            <a:r>
              <a:rPr lang="nl-NL" dirty="0" err="1"/>
              <a:t>e</a:t>
            </a:r>
            <a:r>
              <a:rPr lang="nl-NL" baseline="30000" dirty="0"/>
              <a:t>-</a:t>
            </a:r>
            <a:endParaRPr lang="en-NL" baseline="30000" dirty="0"/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Very low material budget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0C019F-6827-5ADE-AF5C-A130040C4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4848800"/>
            <a:ext cx="65532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4820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505E60-6465-70F9-EE76-0E002A7B091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16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54497-0556-5421-0C31-86E8B20DC7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</a:t>
            </a:r>
            <a:r>
              <a:rPr lang="en-NL" dirty="0"/>
              <a:t>recision at e</a:t>
            </a:r>
            <a:r>
              <a:rPr lang="en-NL" baseline="30000" dirty="0"/>
              <a:t>+</a:t>
            </a:r>
            <a:r>
              <a:rPr lang="en-NL" dirty="0"/>
              <a:t>e</a:t>
            </a:r>
            <a:r>
              <a:rPr lang="en-NL" baseline="30000" dirty="0"/>
              <a:t>-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Order of magnitude </a:t>
            </a:r>
            <a:br>
              <a:rPr lang="en-NL" dirty="0"/>
            </a:br>
            <a:r>
              <a:rPr lang="en-NL" dirty="0"/>
              <a:t>in Higgs physics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8E5C3B-80F8-7205-C0F7-1D15AC487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ILC PHYSICS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32110-1C82-225B-D0B1-A710942954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5397" y="636058"/>
            <a:ext cx="11616287" cy="11590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F7D288-6A04-2EA9-5622-E7F6B72AE4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2" b="8826"/>
          <a:stretch/>
        </p:blipFill>
        <p:spPr>
          <a:xfrm>
            <a:off x="88431" y="6067788"/>
            <a:ext cx="8531224" cy="649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8719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505E60-6465-70F9-EE76-0E002A7B091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17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54497-0556-5421-0C31-86E8B20DC7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Precision phyics, but…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i="1" dirty="0"/>
              <a:t>“Elk voordeel heb</a:t>
            </a:r>
            <a:br>
              <a:rPr lang="en-NL" i="1" dirty="0"/>
            </a:br>
            <a:r>
              <a:rPr lang="en-NL" i="1" dirty="0"/>
              <a:t>z’n nadeel”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i="1" dirty="0"/>
              <a:t>J.Cruijff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8E5C3B-80F8-7205-C0F7-1D15AC487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ILC PHYSICS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32110-1C82-225B-D0B1-A710942954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5397" y="636058"/>
            <a:ext cx="11616287" cy="11590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E0D59A-C185-A48E-EA5C-4F17DFB8E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240" y="490180"/>
            <a:ext cx="12312650" cy="12167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65CD7E-B9DB-B0D8-1959-3999A7BBA0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8"/>
          <a:stretch/>
        </p:blipFill>
        <p:spPr>
          <a:xfrm>
            <a:off x="1233722" y="6943725"/>
            <a:ext cx="5657802" cy="591389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853198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7FD442-F93F-A10A-9FD1-4756AC1E14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18</a:t>
            </a:fld>
            <a:endParaRPr lang="en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52A338-48A3-9955-D59E-CBC8320BF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FCC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D9F82-B327-771F-4F37-24520BE37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995" y="636058"/>
            <a:ext cx="20363772" cy="11422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6211033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83D01D-39B5-FC24-3E95-1CAC165F20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19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78CCF-808F-DE3D-166E-3B7A7E821E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ECFA studies: e+e-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Z, WW, ZH, tt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‘Focus topics’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CD19F0-F5CA-B854-CE86-F66C63EEF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E+E- colliderS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EC6136-414E-53E3-892A-4EAC181B9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20" y="6208296"/>
            <a:ext cx="4354618" cy="656127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366FD8E-3A30-AA19-5101-0F19AF90F878}"/>
              </a:ext>
            </a:extLst>
          </p:cNvPr>
          <p:cNvSpPr txBox="1">
            <a:spLocks/>
          </p:cNvSpPr>
          <p:nvPr/>
        </p:nvSpPr>
        <p:spPr>
          <a:xfrm>
            <a:off x="4489590" y="11575543"/>
            <a:ext cx="7928630" cy="1974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nl-NL" sz="2800" i="1" dirty="0">
                <a:solidFill>
                  <a:srgbClr val="0070C0"/>
                </a:solidFill>
              </a:rPr>
              <a:t>NL contact: Patrick Koppenburg</a:t>
            </a:r>
          </a:p>
          <a:p>
            <a:pPr hangingPunct="1"/>
            <a:r>
              <a:rPr lang="nl-NL" sz="2800" i="1" dirty="0">
                <a:solidFill>
                  <a:srgbClr val="0070C0"/>
                </a:solidFill>
              </a:rPr>
              <a:t>BE contact: Fabio </a:t>
            </a:r>
            <a:r>
              <a:rPr lang="nl-NL" sz="2800" i="1" dirty="0" err="1">
                <a:solidFill>
                  <a:srgbClr val="0070C0"/>
                </a:solidFill>
              </a:rPr>
              <a:t>Maltoni</a:t>
            </a:r>
            <a:endParaRPr lang="en-NL" sz="2800" i="1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6C13C8-FFB1-3B1D-8603-15B8F04C7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877" y="2140457"/>
            <a:ext cx="12777691" cy="9965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8718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D05F64-E9C9-76DF-098B-C6B11459EE0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2</a:t>
            </a:fld>
            <a:endParaRPr lang="en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B1B096-7C54-10F6-0046-A2D71A533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L" dirty="0"/>
              <a:t>LINEAR OR CIRCULAR?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51BECB-C531-F917-5698-C68950D81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0" b="5892"/>
          <a:stretch/>
        </p:blipFill>
        <p:spPr>
          <a:xfrm>
            <a:off x="6610900" y="2911643"/>
            <a:ext cx="11153732" cy="66414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A7CEC2A-CC05-E6DB-7EA1-53E10D4CC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4999" y="10493041"/>
            <a:ext cx="23105535" cy="1082502"/>
          </a:xfrm>
        </p:spPr>
        <p:txBody>
          <a:bodyPr/>
          <a:lstStyle/>
          <a:p>
            <a:pPr algn="ctr"/>
            <a:r>
              <a:rPr lang="en-NL" dirty="0"/>
              <a:t>…preference for linear in Ghent?</a:t>
            </a:r>
          </a:p>
        </p:txBody>
      </p:sp>
    </p:spTree>
    <p:extLst>
      <p:ext uri="{BB962C8B-B14F-4D97-AF65-F5344CB8AC3E}">
        <p14:creationId xmlns:p14="http://schemas.microsoft.com/office/powerpoint/2010/main" val="269397925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0A6011-431E-9418-E880-6A2A320F9A1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20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D28EC-6463-A43F-3BB8-1959B1698D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Global SMEFT analysis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Higgs, top, electroweak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With LEP, LHC </a:t>
            </a:r>
            <a:br>
              <a:rPr lang="en-NL" dirty="0"/>
            </a:br>
            <a:r>
              <a:rPr lang="en-NL" dirty="0"/>
              <a:t>and FCC-ee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12CAB3-D9CA-4018-DA85-3861ABD9D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FCC-ee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52328-8333-4AC2-5203-8C330F517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41" y="6906126"/>
            <a:ext cx="3721170" cy="588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89884B-AECB-21ED-C07E-27E1B16C5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8821" y="4575250"/>
            <a:ext cx="11260181" cy="484034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3A10670-9AA1-92B0-8C8E-AFBC218824AB}"/>
              </a:ext>
            </a:extLst>
          </p:cNvPr>
          <p:cNvSpPr/>
          <p:nvPr/>
        </p:nvSpPr>
        <p:spPr>
          <a:xfrm>
            <a:off x="19443382" y="6663971"/>
            <a:ext cx="686451" cy="662905"/>
          </a:xfrm>
          <a:prstGeom prst="ellipse">
            <a:avLst/>
          </a:prstGeom>
          <a:solidFill>
            <a:srgbClr val="7030A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B87881D-5A4A-F120-FAA5-45144468D9BE}"/>
              </a:ext>
            </a:extLst>
          </p:cNvPr>
          <p:cNvSpPr txBox="1">
            <a:spLocks/>
          </p:cNvSpPr>
          <p:nvPr/>
        </p:nvSpPr>
        <p:spPr>
          <a:xfrm>
            <a:off x="18266795" y="6189475"/>
            <a:ext cx="2268620" cy="1611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sz="4000" dirty="0"/>
              <a:t>H</a:t>
            </a:r>
            <a:endParaRPr lang="en-NL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F6D8B86-134A-2632-4FF3-13CCF6E58E5E}"/>
              </a:ext>
            </a:extLst>
          </p:cNvPr>
          <p:cNvSpPr txBox="1">
            <a:spLocks/>
          </p:cNvSpPr>
          <p:nvPr/>
        </p:nvSpPr>
        <p:spPr>
          <a:xfrm>
            <a:off x="21728438" y="4791410"/>
            <a:ext cx="2268620" cy="1611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sz="4000" dirty="0"/>
              <a:t>H</a:t>
            </a:r>
            <a:endParaRPr lang="en-NL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7E96A45-2B28-85E9-293C-6F2D44DE662D}"/>
              </a:ext>
            </a:extLst>
          </p:cNvPr>
          <p:cNvSpPr txBox="1">
            <a:spLocks/>
          </p:cNvSpPr>
          <p:nvPr/>
        </p:nvSpPr>
        <p:spPr>
          <a:xfrm>
            <a:off x="21746486" y="8493926"/>
            <a:ext cx="2268620" cy="1611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sz="4000" dirty="0"/>
              <a:t>H</a:t>
            </a:r>
            <a:endParaRPr lang="en-NL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EA8078A-29FE-5DEE-5E79-477842468C70}"/>
              </a:ext>
            </a:extLst>
          </p:cNvPr>
          <p:cNvSpPr/>
          <p:nvPr/>
        </p:nvSpPr>
        <p:spPr>
          <a:xfrm>
            <a:off x="16789067" y="6698629"/>
            <a:ext cx="686451" cy="662905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1052365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0A6011-431E-9418-E880-6A2A320F9A1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21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D28EC-6463-A43F-3BB8-1959B1698D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Global SMEFT analysis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Higgs, top, electroweak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With LEP, LHC </a:t>
            </a:r>
            <a:br>
              <a:rPr lang="en-NL" dirty="0"/>
            </a:br>
            <a:r>
              <a:rPr lang="en-NL" dirty="0"/>
              <a:t>and FCC-ee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12CAB3-D9CA-4018-DA85-3861ABD9D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FCC-ee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52328-8333-4AC2-5203-8C330F517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41" y="6906126"/>
            <a:ext cx="3721170" cy="5880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2245C4-2E1D-EFA2-7771-AA26B1418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177100"/>
            <a:ext cx="12320337" cy="12593448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2CD77D3-C2EB-7779-AB76-7B4F864A2CA5}"/>
              </a:ext>
            </a:extLst>
          </p:cNvPr>
          <p:cNvSpPr txBox="1">
            <a:spLocks/>
          </p:cNvSpPr>
          <p:nvPr/>
        </p:nvSpPr>
        <p:spPr>
          <a:xfrm>
            <a:off x="3912075" y="12140699"/>
            <a:ext cx="7928630" cy="1974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nl-NL" sz="2800" i="1" dirty="0" err="1">
                <a:solidFill>
                  <a:srgbClr val="0070C0"/>
                </a:solidFill>
              </a:rPr>
              <a:t>J.Rojo</a:t>
            </a:r>
            <a:r>
              <a:rPr lang="en-NL" sz="2800" i="1" dirty="0">
                <a:solidFill>
                  <a:srgbClr val="0070C0"/>
                </a:solidFill>
              </a:rPr>
              <a:t> et al, arXiv:2404.12809</a:t>
            </a:r>
          </a:p>
        </p:txBody>
      </p:sp>
    </p:spTree>
    <p:extLst>
      <p:ext uri="{BB962C8B-B14F-4D97-AF65-F5344CB8AC3E}">
        <p14:creationId xmlns:p14="http://schemas.microsoft.com/office/powerpoint/2010/main" val="252466371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485A9A-A770-7A8A-7F7C-4CBB62A1D60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22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FF1A3-AA5E-2C5A-A99F-CA249D4BD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Higgs</a:t>
            </a:r>
            <a:r>
              <a:rPr lang="nl-NL" dirty="0"/>
              <a:t> </a:t>
            </a:r>
            <a:r>
              <a:rPr lang="nl-NL" dirty="0" err="1"/>
              <a:t>factories</a:t>
            </a:r>
            <a:r>
              <a:rPr lang="nl-NL" dirty="0"/>
              <a:t> </a:t>
            </a:r>
            <a:r>
              <a:rPr lang="nl-NL" dirty="0" err="1"/>
              <a:t>sensitivities</a:t>
            </a:r>
            <a:endParaRPr lang="nl-NL" dirty="0"/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nl-NL" dirty="0"/>
              <a:t>Factor ~10 </a:t>
            </a:r>
            <a:r>
              <a:rPr lang="nl-NL" dirty="0" err="1"/>
              <a:t>wrt</a:t>
            </a:r>
            <a:r>
              <a:rPr lang="nl-NL" dirty="0"/>
              <a:t> HL-LHC 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nl-NL" dirty="0"/>
              <a:t>Overall </a:t>
            </a:r>
            <a:r>
              <a:rPr lang="nl-NL" dirty="0" err="1"/>
              <a:t>similar</a:t>
            </a:r>
            <a:r>
              <a:rPr lang="nl-NL" dirty="0"/>
              <a:t> performance! </a:t>
            </a:r>
          </a:p>
          <a:p>
            <a:pPr marL="3252258" lvl="3" indent="-685800">
              <a:buFont typeface="Arial" panose="020B0604020202020204" pitchFamily="34" charset="0"/>
              <a:buChar char="•"/>
            </a:pPr>
            <a:r>
              <a:rPr lang="nl-NL" dirty="0" err="1"/>
              <a:t>Particulary</a:t>
            </a:r>
            <a:r>
              <a:rPr lang="nl-NL" dirty="0"/>
              <a:t> </a:t>
            </a:r>
            <a:r>
              <a:rPr lang="nl-NL" dirty="0" err="1"/>
              <a:t>Γ</a:t>
            </a:r>
            <a:r>
              <a:rPr lang="nl-NL" dirty="0"/>
              <a:t>, K</a:t>
            </a:r>
            <a:r>
              <a:rPr lang="nl-NL" baseline="-25000" dirty="0"/>
              <a:t>W,Z</a:t>
            </a:r>
            <a:r>
              <a:rPr lang="nl-NL" dirty="0"/>
              <a:t>, </a:t>
            </a:r>
            <a:r>
              <a:rPr lang="nl-NL" dirty="0" err="1"/>
              <a:t>K</a:t>
            </a:r>
            <a:r>
              <a:rPr lang="nl-NL" baseline="-25000" dirty="0" err="1"/>
              <a:t>b,c</a:t>
            </a:r>
            <a:endParaRPr lang="nl-NL" baseline="-25000" dirty="0"/>
          </a:p>
          <a:p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510E7E-7A2C-F73C-DF50-9EFB05E5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combinATIONS &amp; COMPARISONS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887372-7936-4D66-D47D-60AD7EB58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019" y="2686689"/>
            <a:ext cx="13216567" cy="96407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BE43E8-6C28-C825-B2A2-A1F321FD6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"/>
          <a:stretch/>
        </p:blipFill>
        <p:spPr>
          <a:xfrm>
            <a:off x="635000" y="6670599"/>
            <a:ext cx="3831656" cy="6106938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58DB35E-E7C8-8BA5-4E8D-60FD96CB6956}"/>
              </a:ext>
            </a:extLst>
          </p:cNvPr>
          <p:cNvSpPr txBox="1">
            <a:spLocks/>
          </p:cNvSpPr>
          <p:nvPr/>
        </p:nvSpPr>
        <p:spPr>
          <a:xfrm>
            <a:off x="3722525" y="11406435"/>
            <a:ext cx="8357626" cy="2238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sz="3200" i="1" dirty="0">
                <a:solidFill>
                  <a:srgbClr val="0070C0"/>
                </a:solidFill>
              </a:rPr>
              <a:t>   W.Verkerke, J.D’Hondt,</a:t>
            </a:r>
            <a:br>
              <a:rPr lang="en-NL" sz="3200" i="1" dirty="0">
                <a:solidFill>
                  <a:srgbClr val="0070C0"/>
                </a:solidFill>
              </a:rPr>
            </a:br>
            <a:r>
              <a:rPr lang="en-NL" sz="3200" i="1" dirty="0">
                <a:solidFill>
                  <a:srgbClr val="0070C0"/>
                </a:solidFill>
              </a:rPr>
              <a:t>F.Maltoni et al, arXiv:1905.03764</a:t>
            </a:r>
          </a:p>
        </p:txBody>
      </p:sp>
    </p:spTree>
    <p:extLst>
      <p:ext uri="{BB962C8B-B14F-4D97-AF65-F5344CB8AC3E}">
        <p14:creationId xmlns:p14="http://schemas.microsoft.com/office/powerpoint/2010/main" val="261126193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71B1CA-4C9B-FFF8-9C8C-1E053FDA8D0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23</a:t>
            </a:fld>
            <a:endParaRPr lang="en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73A598-1BB6-0C58-2499-5C0A586FA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FCC-hh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FB2098-756E-43E8-AE7D-27CE2BE0B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7"/>
          <a:stretch/>
        </p:blipFill>
        <p:spPr>
          <a:xfrm>
            <a:off x="3692525" y="1619188"/>
            <a:ext cx="16998950" cy="11023855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1A495C2-3C78-2D44-7605-43641A0633B8}"/>
              </a:ext>
            </a:extLst>
          </p:cNvPr>
          <p:cNvSpPr txBox="1">
            <a:spLocks/>
          </p:cNvSpPr>
          <p:nvPr/>
        </p:nvSpPr>
        <p:spPr>
          <a:xfrm>
            <a:off x="20890442" y="11960672"/>
            <a:ext cx="8357626" cy="2238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sz="3200" i="1" dirty="0">
                <a:solidFill>
                  <a:srgbClr val="0070C0"/>
                </a:solidFill>
              </a:rPr>
              <a:t>M.Selvaggi et al</a:t>
            </a:r>
          </a:p>
        </p:txBody>
      </p:sp>
    </p:spTree>
    <p:extLst>
      <p:ext uri="{BB962C8B-B14F-4D97-AF65-F5344CB8AC3E}">
        <p14:creationId xmlns:p14="http://schemas.microsoft.com/office/powerpoint/2010/main" val="423716854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8DBB3F-6551-F9FC-7C8A-88E9BD87882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24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348F85-B956-E42E-E41E-15F9214E7D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FCC-hh: direct searches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Scales LHC limits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BSM: factor 100/14~7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7DD501-2004-769A-271E-10505F854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FCC-HH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6F678C-1ACD-CD61-B224-0CD91831B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707" y="2686689"/>
            <a:ext cx="10373940" cy="9489341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17BC3C81-86B8-0F83-0F6A-AB8B8DD72FC4}"/>
              </a:ext>
            </a:extLst>
          </p:cNvPr>
          <p:cNvSpPr/>
          <p:nvPr/>
        </p:nvSpPr>
        <p:spPr>
          <a:xfrm>
            <a:off x="16624048" y="9137082"/>
            <a:ext cx="5557385" cy="1956435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cap="none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Dark Matter f</a:t>
            </a:r>
            <a:r>
              <a:rPr lang="en-NL" sz="3200" cap="none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rom </a:t>
            </a:r>
            <a:br>
              <a:rPr lang="en-NL" sz="3200" cap="none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lang="en-NL" sz="3200" cap="none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LHC to FCC-hh</a:t>
            </a:r>
            <a:endParaRPr kumimoji="0" lang="en-N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A475E7-5498-3473-B5B1-C92660CA3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235">
            <a:off x="5267322" y="6420803"/>
            <a:ext cx="3827483" cy="54325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0593A40-AF24-B416-B776-B03B12C3916F}"/>
              </a:ext>
            </a:extLst>
          </p:cNvPr>
          <p:cNvSpPr txBox="1">
            <a:spLocks/>
          </p:cNvSpPr>
          <p:nvPr/>
        </p:nvSpPr>
        <p:spPr>
          <a:xfrm rot="560704">
            <a:off x="5784236" y="6312200"/>
            <a:ext cx="7928630" cy="1974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nl-NL" sz="2800" i="1" dirty="0">
                <a:solidFill>
                  <a:srgbClr val="0070C0"/>
                </a:solidFill>
              </a:rPr>
              <a:t>FCC </a:t>
            </a:r>
            <a:r>
              <a:rPr lang="nl-NL" sz="2800" i="1" dirty="0" err="1">
                <a:solidFill>
                  <a:srgbClr val="0070C0"/>
                </a:solidFill>
              </a:rPr>
              <a:t>yellow</a:t>
            </a:r>
            <a:r>
              <a:rPr lang="nl-NL" sz="2800" i="1" dirty="0">
                <a:solidFill>
                  <a:srgbClr val="0070C0"/>
                </a:solidFill>
              </a:rPr>
              <a:t> report, 2017</a:t>
            </a:r>
            <a:endParaRPr lang="en-NL" sz="2800" i="1" dirty="0">
              <a:solidFill>
                <a:srgbClr val="0070C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05F1B1-F339-27F8-A0BE-1F477E32A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4" y="6053930"/>
            <a:ext cx="3774996" cy="6746403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4110E73-E55F-3ACD-D9E3-EC211A658729}"/>
              </a:ext>
            </a:extLst>
          </p:cNvPr>
          <p:cNvSpPr txBox="1">
            <a:spLocks/>
          </p:cNvSpPr>
          <p:nvPr/>
        </p:nvSpPr>
        <p:spPr>
          <a:xfrm>
            <a:off x="3791920" y="12264370"/>
            <a:ext cx="7928630" cy="1974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sz="2800" i="1" dirty="0">
                <a:solidFill>
                  <a:srgbClr val="0070C0"/>
                </a:solidFill>
              </a:rPr>
              <a:t>T.</a:t>
            </a:r>
            <a:r>
              <a:rPr lang="en-GB" sz="2800" i="1" dirty="0">
                <a:solidFill>
                  <a:srgbClr val="0070C0"/>
                </a:solidFill>
              </a:rPr>
              <a:t>d</a:t>
            </a:r>
            <a:r>
              <a:rPr lang="en-NL" sz="2800" i="1" dirty="0">
                <a:solidFill>
                  <a:srgbClr val="0070C0"/>
                </a:solidFill>
              </a:rPr>
              <a:t>u Pree et al, arXiv: 1603.08525</a:t>
            </a:r>
          </a:p>
        </p:txBody>
      </p:sp>
    </p:spTree>
    <p:extLst>
      <p:ext uri="{BB962C8B-B14F-4D97-AF65-F5344CB8AC3E}">
        <p14:creationId xmlns:p14="http://schemas.microsoft.com/office/powerpoint/2010/main" val="304071793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53CF74-7121-C4F9-CA67-C43DA569A53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25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D641D-A822-3D94-02B4-45C4CC92B7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Ongoing studies for FCC-hh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Accelerator magnets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University Twente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Scenario studies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Mini-workshop </a:t>
            </a:r>
            <a:br>
              <a:rPr lang="en-NL" dirty="0"/>
            </a:br>
            <a:r>
              <a:rPr lang="en-NL" dirty="0"/>
              <a:t>3 Sep 2024</a:t>
            </a:r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>
                <a:sym typeface="Wingdings" pitchFamily="2" charset="2"/>
              </a:rPr>
              <a:t> </a:t>
            </a:r>
            <a:r>
              <a:rPr lang="en-NL" dirty="0"/>
              <a:t>Study scenarios for different magnets </a:t>
            </a:r>
          </a:p>
          <a:p>
            <a:pPr marL="685800" indent="-685800">
              <a:buFontTx/>
              <a:buChar char="-"/>
            </a:pPr>
            <a:endParaRPr lang="en-NL" dirty="0"/>
          </a:p>
          <a:p>
            <a:pPr marL="685800" indent="-685800">
              <a:buFontTx/>
              <a:buChar char="-"/>
            </a:pPr>
            <a:endParaRPr lang="en-NL" dirty="0"/>
          </a:p>
          <a:p>
            <a:pPr marL="685800" indent="-685800">
              <a:buFontTx/>
              <a:buChar char="-"/>
            </a:pPr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0FCBE7-21A8-8AE5-985E-B8A681CEA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FCC-hh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A97526-176D-02A6-7F15-ABABC4CD6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641" y="7377435"/>
            <a:ext cx="14201803" cy="2917825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377A064-9BE2-F273-382D-9C4803B42694}"/>
              </a:ext>
            </a:extLst>
          </p:cNvPr>
          <p:cNvSpPr txBox="1">
            <a:spLocks/>
          </p:cNvSpPr>
          <p:nvPr/>
        </p:nvSpPr>
        <p:spPr>
          <a:xfrm>
            <a:off x="18518573" y="6862447"/>
            <a:ext cx="8357626" cy="2238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sz="3200" i="1" dirty="0">
                <a:solidFill>
                  <a:srgbClr val="0070C0"/>
                </a:solidFill>
              </a:rPr>
              <a:t>M.L.Mangano, 3 Sep 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B7EF49-FB6B-C9C4-3966-569FAD417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1438" y="2792882"/>
            <a:ext cx="9099006" cy="291782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E2D6CC3-A958-4392-A010-232B934DE9D2}"/>
              </a:ext>
            </a:extLst>
          </p:cNvPr>
          <p:cNvSpPr txBox="1">
            <a:spLocks/>
          </p:cNvSpPr>
          <p:nvPr/>
        </p:nvSpPr>
        <p:spPr>
          <a:xfrm>
            <a:off x="18185197" y="2356462"/>
            <a:ext cx="8357626" cy="2238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sz="3200" i="1" dirty="0">
                <a:solidFill>
                  <a:srgbClr val="0070C0"/>
                </a:solidFill>
              </a:rPr>
              <a:t>F.Zimmermann, 3 Sep 2024</a:t>
            </a:r>
          </a:p>
        </p:txBody>
      </p:sp>
    </p:spTree>
    <p:extLst>
      <p:ext uri="{BB962C8B-B14F-4D97-AF65-F5344CB8AC3E}">
        <p14:creationId xmlns:p14="http://schemas.microsoft.com/office/powerpoint/2010/main" val="137887771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B07C7F-9AB8-B9A3-C458-D4FEEEFF305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26</a:t>
            </a:fld>
            <a:endParaRPr lang="en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233AD4-E55C-394F-0593-C411508F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FCC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AF857D-6FBA-1044-E817-6CD2C3C55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116" y="2193349"/>
            <a:ext cx="20833593" cy="10020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C17E7F-ACB6-9533-3EAD-B2EB5BC55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752" y="5407641"/>
            <a:ext cx="8924636" cy="4877893"/>
          </a:xfrm>
        </p:spPr>
        <p:txBody>
          <a:bodyPr/>
          <a:lstStyle/>
          <a:p>
            <a:pPr algn="ctr"/>
            <a:r>
              <a:rPr lang="en-NL" dirty="0"/>
              <a:t>Current priorities</a:t>
            </a:r>
          </a:p>
          <a:p>
            <a:pPr algn="ctr"/>
            <a:r>
              <a:rPr lang="en-NL" dirty="0"/>
              <a:t>Practicalities &amp; politics</a:t>
            </a:r>
          </a:p>
          <a:p>
            <a:pPr marL="1982258" lvl="1" indent="-685800" algn="ctr">
              <a:buFont typeface="Arial" panose="020B0604020202020204" pitchFamily="34" charset="0"/>
              <a:buChar char="•"/>
            </a:pPr>
            <a:r>
              <a:rPr lang="en-NL" dirty="0"/>
              <a:t>Money, location</a:t>
            </a:r>
          </a:p>
          <a:p>
            <a:pPr marL="1982258" lvl="1" indent="-685800" algn="ctr">
              <a:buFont typeface="Arial" panose="020B0604020202020204" pitchFamily="34" charset="0"/>
              <a:buChar char="•"/>
            </a:pPr>
            <a:r>
              <a:rPr lang="en-NL" dirty="0"/>
              <a:t>Tunnel digging</a:t>
            </a:r>
          </a:p>
        </p:txBody>
      </p:sp>
    </p:spTree>
    <p:extLst>
      <p:ext uri="{BB962C8B-B14F-4D97-AF65-F5344CB8AC3E}">
        <p14:creationId xmlns:p14="http://schemas.microsoft.com/office/powerpoint/2010/main" val="234607564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9D327E-C423-2ECF-F014-841594BEC88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27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3295F-833E-4477-2CEE-82D4771BE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Alignment for C</a:t>
            </a:r>
            <a:r>
              <a:rPr lang="en-NL" baseline="30000" dirty="0"/>
              <a:t>3</a:t>
            </a:r>
            <a:r>
              <a:rPr lang="en-NL" dirty="0"/>
              <a:t> accelerator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With Nikhef engineer</a:t>
            </a:r>
            <a:br>
              <a:rPr lang="en-NL" dirty="0"/>
            </a:br>
            <a:r>
              <a:rPr lang="en-NL" dirty="0"/>
              <a:t>Harry v/d Graaf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Based on system used</a:t>
            </a:r>
            <a:br>
              <a:rPr lang="en-NL" dirty="0"/>
            </a:br>
            <a:r>
              <a:rPr lang="en-NL" dirty="0"/>
              <a:t>for ATLAS Muon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“RasNik”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2821A5-5A05-5C9C-D752-E9A3E0BA3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6F3382-6545-D7DC-BC67-4F0826DA8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931" y="2430379"/>
            <a:ext cx="13385584" cy="1003918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8637732-6820-0726-D97D-EDFF2B678DD3}"/>
              </a:ext>
            </a:extLst>
          </p:cNvPr>
          <p:cNvSpPr txBox="1">
            <a:spLocks/>
          </p:cNvSpPr>
          <p:nvPr/>
        </p:nvSpPr>
        <p:spPr>
          <a:xfrm>
            <a:off x="13430250" y="2001755"/>
            <a:ext cx="9772650" cy="1974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 hangingPunct="1"/>
            <a:r>
              <a:rPr lang="en-NL" sz="2800" i="1" dirty="0">
                <a:solidFill>
                  <a:srgbClr val="0070C0"/>
                </a:solidFill>
              </a:rPr>
              <a:t>H. v/d Graaf at Nikhef </a:t>
            </a:r>
          </a:p>
        </p:txBody>
      </p:sp>
    </p:spTree>
    <p:extLst>
      <p:ext uri="{BB962C8B-B14F-4D97-AF65-F5344CB8AC3E}">
        <p14:creationId xmlns:p14="http://schemas.microsoft.com/office/powerpoint/2010/main" val="214822429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9D327E-C423-2ECF-F014-841594BEC88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28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3295F-833E-4477-2CEE-82D4771BE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Alignment for C3 accelerator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With engineer</a:t>
            </a:r>
            <a:br>
              <a:rPr lang="en-NL" dirty="0"/>
            </a:br>
            <a:r>
              <a:rPr lang="en-NL" dirty="0"/>
              <a:t>Harry v/d Graaf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“RasNik”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2821A5-5A05-5C9C-D752-E9A3E0BA3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D1C8A-4453-8C7E-40C7-1C5109D5A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200" y="3458213"/>
            <a:ext cx="7828527" cy="3419603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411219-7308-F377-37B6-B4A1498B5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7"/>
          <a:stretch/>
        </p:blipFill>
        <p:spPr>
          <a:xfrm>
            <a:off x="9721515" y="6821305"/>
            <a:ext cx="14486021" cy="59034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28DB25-5441-4F48-851B-57D7C570D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630" y="4775504"/>
            <a:ext cx="7219597" cy="4042567"/>
          </a:xfrm>
          <a:prstGeom prst="rect">
            <a:avLst/>
          </a:prstGeom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30AF68-4657-3DD8-5C19-49AACF12D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80" y="6652864"/>
            <a:ext cx="7219596" cy="541469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D42A84D-A392-C66C-6F8D-763448CED2B0}"/>
              </a:ext>
            </a:extLst>
          </p:cNvPr>
          <p:cNvSpPr txBox="1">
            <a:spLocks/>
          </p:cNvSpPr>
          <p:nvPr/>
        </p:nvSpPr>
        <p:spPr>
          <a:xfrm>
            <a:off x="16071002" y="2470857"/>
            <a:ext cx="7928630" cy="1974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sz="2800" i="1" dirty="0">
                <a:solidFill>
                  <a:srgbClr val="0070C0"/>
                </a:solidFill>
              </a:rPr>
              <a:t>H. v/d Graaf, T.</a:t>
            </a:r>
            <a:r>
              <a:rPr lang="en-GB" sz="2800" i="1" dirty="0">
                <a:solidFill>
                  <a:srgbClr val="0070C0"/>
                </a:solidFill>
              </a:rPr>
              <a:t>d</a:t>
            </a:r>
            <a:r>
              <a:rPr lang="en-NL" sz="2800" i="1" dirty="0">
                <a:solidFill>
                  <a:srgbClr val="0070C0"/>
                </a:solidFill>
              </a:rPr>
              <a:t>u Pree et al, arXiv:24xx.yyyy</a:t>
            </a:r>
          </a:p>
        </p:txBody>
      </p:sp>
    </p:spTree>
    <p:extLst>
      <p:ext uri="{BB962C8B-B14F-4D97-AF65-F5344CB8AC3E}">
        <p14:creationId xmlns:p14="http://schemas.microsoft.com/office/powerpoint/2010/main" val="139260215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3B8F45-C337-3EB5-807A-ADDB240E90C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29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E6315-5037-5EE9-9958-61911121F7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Workshop in Amsterdam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7-8 October at Nikhef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You’re welcome!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A4A174-8D52-177B-D7A6-80CF636A2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AF92EE-13F3-93E3-A817-1406D9C9C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76">
            <a:off x="15386844" y="374058"/>
            <a:ext cx="8059675" cy="11681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500092-4A72-321C-144D-187CEA5B3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4" y="6569242"/>
            <a:ext cx="3470660" cy="6202516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76DFB21-075A-25EE-1FEF-DF9B6559FC4D}"/>
              </a:ext>
            </a:extLst>
          </p:cNvPr>
          <p:cNvSpPr txBox="1">
            <a:spLocks/>
          </p:cNvSpPr>
          <p:nvPr/>
        </p:nvSpPr>
        <p:spPr>
          <a:xfrm>
            <a:off x="1026471" y="7807495"/>
            <a:ext cx="9260529" cy="2614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lvl="2" indent="0" algn="ctr" hangingPunct="1">
              <a:buFontTx/>
              <a:buNone/>
            </a:pPr>
            <a:r>
              <a:rPr lang="en-GB" sz="4000" dirty="0">
                <a:hlinkClick r:id="rId4"/>
              </a:rPr>
              <a:t>https://indico.slac.stanford.edu/</a:t>
            </a:r>
            <a:br>
              <a:rPr lang="en-GB" sz="4000" dirty="0">
                <a:hlinkClick r:id="rId4"/>
              </a:rPr>
            </a:br>
            <a:r>
              <a:rPr lang="en-GB" sz="4000" dirty="0">
                <a:hlinkClick r:id="rId4"/>
              </a:rPr>
              <a:t>event/9113/overview</a:t>
            </a:r>
            <a:r>
              <a:rPr lang="en-GB" sz="4000" dirty="0"/>
              <a:t> </a:t>
            </a:r>
            <a:endParaRPr lang="en-NL" sz="4000" dirty="0"/>
          </a:p>
        </p:txBody>
      </p:sp>
    </p:spTree>
    <p:extLst>
      <p:ext uri="{BB962C8B-B14F-4D97-AF65-F5344CB8AC3E}">
        <p14:creationId xmlns:p14="http://schemas.microsoft.com/office/powerpoint/2010/main" val="171834515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D05F64-E9C9-76DF-098B-C6B11459EE0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3</a:t>
            </a:fld>
            <a:endParaRPr lang="en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B1B096-7C54-10F6-0046-A2D71A533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L" dirty="0"/>
              <a:t>LINEAR OR CIRCULAR?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961BCF-A1EE-2064-D772-880729BB3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" r="4697"/>
          <a:stretch/>
        </p:blipFill>
        <p:spPr>
          <a:xfrm>
            <a:off x="12192000" y="2911643"/>
            <a:ext cx="11656342" cy="66414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51BECB-C531-F917-5698-C68950D81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0" b="5892"/>
          <a:stretch/>
        </p:blipFill>
        <p:spPr>
          <a:xfrm>
            <a:off x="535658" y="2911643"/>
            <a:ext cx="11153732" cy="66414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A630B-F12D-8D5C-13D2-952CEC6C5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4999" y="10493041"/>
            <a:ext cx="23105535" cy="1082502"/>
          </a:xfrm>
        </p:spPr>
        <p:txBody>
          <a:bodyPr/>
          <a:lstStyle/>
          <a:p>
            <a:pPr algn="ctr"/>
            <a:r>
              <a:rPr lang="en-NL" dirty="0"/>
              <a:t>No conclusive answer in Ghent either…</a:t>
            </a:r>
          </a:p>
        </p:txBody>
      </p:sp>
    </p:spTree>
    <p:extLst>
      <p:ext uri="{BB962C8B-B14F-4D97-AF65-F5344CB8AC3E}">
        <p14:creationId xmlns:p14="http://schemas.microsoft.com/office/powerpoint/2010/main" val="67813827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74E0E4-F6FF-D474-0539-45EE6323A9A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30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DDC61-1CED-8441-858A-79A056D717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Possible scenario for ECFA</a:t>
            </a:r>
          </a:p>
          <a:p>
            <a:endParaRPr lang="en-NL" dirty="0"/>
          </a:p>
          <a:p>
            <a:pPr marL="914400" indent="-914400">
              <a:buAutoNum type="arabicParenR"/>
            </a:pPr>
            <a:r>
              <a:rPr lang="en-NL" dirty="0"/>
              <a:t>Start with ILC</a:t>
            </a:r>
          </a:p>
          <a:p>
            <a:pPr marL="2210858" lvl="1" indent="-914400"/>
            <a:r>
              <a:rPr lang="en-NL" dirty="0"/>
              <a:t>Mature technology</a:t>
            </a:r>
          </a:p>
          <a:p>
            <a:pPr marL="914400" indent="-914400">
              <a:buAutoNum type="arabicParenR"/>
            </a:pPr>
            <a:endParaRPr lang="en-NL" dirty="0"/>
          </a:p>
          <a:p>
            <a:pPr marL="914400" indent="-914400">
              <a:buAutoNum type="arabicParenR"/>
            </a:pPr>
            <a:r>
              <a:rPr lang="en-NL" dirty="0"/>
              <a:t>Upgrade with new technology</a:t>
            </a:r>
          </a:p>
          <a:p>
            <a:pPr marL="2210858" lvl="1" indent="-914400"/>
            <a:r>
              <a:rPr lang="en-NL" dirty="0"/>
              <a:t>CLIC ?</a:t>
            </a:r>
          </a:p>
          <a:p>
            <a:pPr marL="2210858" lvl="1" indent="-914400"/>
            <a:r>
              <a:rPr lang="en-NL" dirty="0"/>
              <a:t>C</a:t>
            </a:r>
            <a:r>
              <a:rPr lang="en-NL" baseline="30000" dirty="0"/>
              <a:t>3</a:t>
            </a:r>
            <a:r>
              <a:rPr lang="en-NL" dirty="0"/>
              <a:t> ?</a:t>
            </a:r>
          </a:p>
          <a:p>
            <a:pPr marL="2210858" lvl="1" indent="-914400"/>
            <a:r>
              <a:rPr lang="en-NL" dirty="0"/>
              <a:t>Wakefield?</a:t>
            </a:r>
          </a:p>
          <a:p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A8FBA2-77E9-E63A-3C22-02C3CA844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“LINEAR COLLIDER VISION”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1C8714-B9D6-A4A4-25FE-DD297A688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9529" y="3547311"/>
            <a:ext cx="9861851" cy="45948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A9BEBE-56D4-4D6B-207C-018A5A57C7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0"/>
          <a:stretch/>
        </p:blipFill>
        <p:spPr>
          <a:xfrm>
            <a:off x="12941334" y="8308338"/>
            <a:ext cx="9272871" cy="249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7522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66BD1F-9060-621B-A9EF-03E404A2A9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31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527B6-D7E7-2EA7-70D8-2FF76BCB71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A6064B-3B22-2DD0-FAEB-5FD38FD17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4D86DE-06A1-C245-8094-BAA365C31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442" y="-1"/>
            <a:ext cx="18837442" cy="14556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DDF555-625D-35F5-48D2-80F430C27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837442" cy="1455620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754971C3-06E6-57BC-5277-58D96D64CC27}"/>
              </a:ext>
            </a:extLst>
          </p:cNvPr>
          <p:cNvSpPr txBox="1">
            <a:spLocks/>
          </p:cNvSpPr>
          <p:nvPr/>
        </p:nvSpPr>
        <p:spPr>
          <a:xfrm>
            <a:off x="91741" y="254552"/>
            <a:ext cx="24292259" cy="1585442"/>
          </a:xfrm>
          <a:prstGeom prst="rect">
            <a:avLst/>
          </a:prstGeom>
          <a:solidFill>
            <a:schemeClr val="bg2">
              <a:lumMod val="20000"/>
              <a:lumOff val="80000"/>
              <a:alpha val="97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GB" sz="2000" dirty="0"/>
              <a:t>          </a:t>
            </a:r>
          </a:p>
          <a:p>
            <a:pPr algn="ctr" hangingPunct="1"/>
            <a:r>
              <a:rPr lang="nl-NL" dirty="0"/>
              <a:t>  A MUON COLLIDER: PRECISION AND ENERGY</a:t>
            </a:r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7432B3-57E0-E1F7-8140-A302154AB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7605" y="8234273"/>
            <a:ext cx="7243951" cy="44986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4076160-889D-EC57-6F03-B4B930257CBA}"/>
              </a:ext>
            </a:extLst>
          </p:cNvPr>
          <p:cNvSpPr/>
          <p:nvPr/>
        </p:nvSpPr>
        <p:spPr>
          <a:xfrm>
            <a:off x="1832444" y="11740062"/>
            <a:ext cx="2425231" cy="550494"/>
          </a:xfrm>
          <a:prstGeom prst="roundRect">
            <a:avLst/>
          </a:prstGeom>
          <a:solidFill>
            <a:schemeClr val="bg1">
              <a:lumMod val="25000"/>
              <a:alpha val="95000"/>
            </a:schemeClr>
          </a:solidFill>
          <a:ln w="12700" cap="flat">
            <a:noFill/>
            <a:miter lim="400000"/>
          </a:ln>
          <a:effectLst>
            <a:softEdge rad="6350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1037988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CBFA8-C0FC-05D1-04AE-482FE7366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512FBD-B1FB-F564-7EA0-4B577D9F04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32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58259D-9023-AA63-DD1D-1791E623E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0464" y="2763341"/>
            <a:ext cx="7563069" cy="8888854"/>
          </a:xfrm>
        </p:spPr>
        <p:txBody>
          <a:bodyPr/>
          <a:lstStyle/>
          <a:p>
            <a:pPr algn="ctr"/>
            <a:r>
              <a:rPr lang="nl-NL" dirty="0" err="1"/>
              <a:t>μ</a:t>
            </a:r>
            <a:r>
              <a:rPr lang="nl-NL" baseline="30000" dirty="0" err="1"/>
              <a:t>+</a:t>
            </a:r>
            <a:r>
              <a:rPr lang="nl-NL" dirty="0" err="1"/>
              <a:t>μ</a:t>
            </a:r>
            <a:r>
              <a:rPr lang="nl-NL" baseline="30000" dirty="0"/>
              <a:t>-</a:t>
            </a:r>
            <a:endParaRPr lang="en-NL" baseline="30000" dirty="0"/>
          </a:p>
          <a:p>
            <a:pPr algn="ctr"/>
            <a:endParaRPr lang="en-NL" dirty="0"/>
          </a:p>
          <a:p>
            <a:pPr algn="ctr"/>
            <a:endParaRPr lang="en-NL" dirty="0"/>
          </a:p>
          <a:p>
            <a:pPr algn="ctr"/>
            <a:endParaRPr lang="en-NL" dirty="0"/>
          </a:p>
          <a:p>
            <a:pPr algn="ctr"/>
            <a:endParaRPr lang="en-NL" dirty="0"/>
          </a:p>
          <a:p>
            <a:pPr algn="ctr"/>
            <a:endParaRPr lang="en-NL" dirty="0"/>
          </a:p>
          <a:p>
            <a:pPr algn="ctr"/>
            <a:r>
              <a:rPr lang="en-NL" dirty="0"/>
              <a:t>✅ Precision physics</a:t>
            </a:r>
          </a:p>
          <a:p>
            <a:pPr algn="ctr"/>
            <a:r>
              <a:rPr lang="en-NL" dirty="0"/>
              <a:t>✅ And high energy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021C3C-C5A3-A736-A573-82584788E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L" dirty="0"/>
              <a:t>THE BEST OF BOTH WORLDS!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CC9E469-47E4-0F91-D887-FE3932D113E0}"/>
              </a:ext>
            </a:extLst>
          </p:cNvPr>
          <p:cNvSpPr/>
          <p:nvPr/>
        </p:nvSpPr>
        <p:spPr>
          <a:xfrm>
            <a:off x="10889155" y="4690012"/>
            <a:ext cx="2605689" cy="2396359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E76CCE2-9ED9-D5A6-49CC-4D73425F5A6A}"/>
              </a:ext>
            </a:extLst>
          </p:cNvPr>
          <p:cNvSpPr/>
          <p:nvPr/>
        </p:nvSpPr>
        <p:spPr>
          <a:xfrm>
            <a:off x="19977811" y="5031751"/>
            <a:ext cx="662152" cy="635724"/>
          </a:xfrm>
          <a:prstGeom prst="ellipse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37AC5B-0C64-8E33-75ED-41E4852A1AD4}"/>
              </a:ext>
            </a:extLst>
          </p:cNvPr>
          <p:cNvSpPr/>
          <p:nvPr/>
        </p:nvSpPr>
        <p:spPr>
          <a:xfrm>
            <a:off x="20545370" y="6253807"/>
            <a:ext cx="662152" cy="635724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FC329C-33AE-28E5-2B92-A672072C9C76}"/>
              </a:ext>
            </a:extLst>
          </p:cNvPr>
          <p:cNvSpPr/>
          <p:nvPr/>
        </p:nvSpPr>
        <p:spPr>
          <a:xfrm>
            <a:off x="21302991" y="5186855"/>
            <a:ext cx="662152" cy="635724"/>
          </a:xfrm>
          <a:prstGeom prst="ellipse">
            <a:avLst/>
          </a:prstGeom>
          <a:solidFill>
            <a:srgbClr val="FFC000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1CBFA73-B85E-F6A4-BBED-2F8D6363CB1B}"/>
              </a:ext>
            </a:extLst>
          </p:cNvPr>
          <p:cNvSpPr/>
          <p:nvPr/>
        </p:nvSpPr>
        <p:spPr>
          <a:xfrm>
            <a:off x="19414254" y="4337314"/>
            <a:ext cx="3132299" cy="3117976"/>
          </a:xfrm>
          <a:prstGeom prst="ellipse">
            <a:avLst/>
          </a:prstGeom>
          <a:solidFill>
            <a:srgbClr val="00B0F0">
              <a:alpha val="10000"/>
            </a:srgbClr>
          </a:solidFill>
          <a:ln w="57150" cap="flat">
            <a:solidFill>
              <a:srgbClr val="0070C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D34F28B-BD88-7628-9593-5F3421E94530}"/>
              </a:ext>
            </a:extLst>
          </p:cNvPr>
          <p:cNvSpPr/>
          <p:nvPr/>
        </p:nvSpPr>
        <p:spPr>
          <a:xfrm>
            <a:off x="1945891" y="5517930"/>
            <a:ext cx="945931" cy="914400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A571C7D-4656-69B5-2E12-39633A28D7A8}"/>
              </a:ext>
            </a:extLst>
          </p:cNvPr>
          <p:cNvSpPr txBox="1">
            <a:spLocks/>
          </p:cNvSpPr>
          <p:nvPr/>
        </p:nvSpPr>
        <p:spPr>
          <a:xfrm>
            <a:off x="-1362679" y="6791485"/>
            <a:ext cx="7563069" cy="8888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hangingPunct="1"/>
            <a:r>
              <a:rPr lang="nl-NL" sz="3200" dirty="0">
                <a:solidFill>
                  <a:srgbClr val="0070C0"/>
                </a:solidFill>
              </a:rPr>
              <a:t>m</a:t>
            </a:r>
            <a:r>
              <a:rPr lang="nl-NL" sz="3200" baseline="-25000" dirty="0">
                <a:solidFill>
                  <a:srgbClr val="0070C0"/>
                </a:solidFill>
              </a:rPr>
              <a:t>e</a:t>
            </a:r>
            <a:r>
              <a:rPr lang="nl-NL" sz="3200" dirty="0">
                <a:solidFill>
                  <a:srgbClr val="0070C0"/>
                </a:solidFill>
              </a:rPr>
              <a:t> = 0.5 </a:t>
            </a:r>
            <a:r>
              <a:rPr lang="nl-NL" sz="3200" dirty="0" err="1">
                <a:solidFill>
                  <a:srgbClr val="0070C0"/>
                </a:solidFill>
              </a:rPr>
              <a:t>MeV</a:t>
            </a:r>
            <a:endParaRPr lang="en-NL" dirty="0">
              <a:solidFill>
                <a:srgbClr val="0070C0"/>
              </a:solidFill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D1AC263-90E3-4B9C-613D-D814075C4C3D}"/>
              </a:ext>
            </a:extLst>
          </p:cNvPr>
          <p:cNvSpPr txBox="1">
            <a:spLocks/>
          </p:cNvSpPr>
          <p:nvPr/>
        </p:nvSpPr>
        <p:spPr>
          <a:xfrm>
            <a:off x="17751210" y="7718865"/>
            <a:ext cx="6250470" cy="8888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hangingPunct="1"/>
            <a:r>
              <a:rPr lang="nl-NL" sz="3200" dirty="0">
                <a:solidFill>
                  <a:srgbClr val="0070C0"/>
                </a:solidFill>
              </a:rPr>
              <a:t>m</a:t>
            </a:r>
            <a:r>
              <a:rPr lang="nl-NL" sz="3200" baseline="-25000" dirty="0">
                <a:solidFill>
                  <a:srgbClr val="0070C0"/>
                </a:solidFill>
              </a:rPr>
              <a:t>p</a:t>
            </a:r>
            <a:r>
              <a:rPr lang="nl-NL" sz="3200" dirty="0">
                <a:solidFill>
                  <a:srgbClr val="0070C0"/>
                </a:solidFill>
              </a:rPr>
              <a:t> = 938 </a:t>
            </a:r>
            <a:r>
              <a:rPr lang="nl-NL" sz="3200" dirty="0" err="1">
                <a:solidFill>
                  <a:srgbClr val="0070C0"/>
                </a:solidFill>
              </a:rPr>
              <a:t>MeV</a:t>
            </a:r>
            <a:endParaRPr lang="en-NL" dirty="0">
              <a:solidFill>
                <a:srgbClr val="0070C0"/>
              </a:solidFill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E53ABF6-F362-FC85-E1D9-810A4546CB9E}"/>
              </a:ext>
            </a:extLst>
          </p:cNvPr>
          <p:cNvSpPr txBox="1">
            <a:spLocks/>
          </p:cNvSpPr>
          <p:nvPr/>
        </p:nvSpPr>
        <p:spPr>
          <a:xfrm>
            <a:off x="9066764" y="7392227"/>
            <a:ext cx="6250470" cy="8888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hangingPunct="1"/>
            <a:r>
              <a:rPr lang="nl-NL" sz="3200" dirty="0" err="1">
                <a:solidFill>
                  <a:srgbClr val="0070C0"/>
                </a:solidFill>
              </a:rPr>
              <a:t>m</a:t>
            </a:r>
            <a:r>
              <a:rPr lang="nl-NL" sz="3200" baseline="-25000" dirty="0" err="1">
                <a:solidFill>
                  <a:srgbClr val="0070C0"/>
                </a:solidFill>
              </a:rPr>
              <a:t>μ</a:t>
            </a:r>
            <a:r>
              <a:rPr lang="nl-NL" sz="3200" dirty="0">
                <a:solidFill>
                  <a:srgbClr val="0070C0"/>
                </a:solidFill>
              </a:rPr>
              <a:t> = 106 </a:t>
            </a:r>
            <a:r>
              <a:rPr lang="nl-NL" sz="3200" dirty="0" err="1">
                <a:solidFill>
                  <a:srgbClr val="0070C0"/>
                </a:solidFill>
              </a:rPr>
              <a:t>MeV</a:t>
            </a:r>
            <a:endParaRPr lang="en-NL" dirty="0">
              <a:solidFill>
                <a:srgbClr val="0070C0"/>
              </a:solidFill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7C72CCB-7F21-C6B0-8A50-5F7D504FC4D2}"/>
              </a:ext>
            </a:extLst>
          </p:cNvPr>
          <p:cNvSpPr/>
          <p:nvPr/>
        </p:nvSpPr>
        <p:spPr>
          <a:xfrm>
            <a:off x="635000" y="4337314"/>
            <a:ext cx="5135179" cy="4775155"/>
          </a:xfrm>
          <a:prstGeom prst="roundRect">
            <a:avLst/>
          </a:prstGeom>
          <a:solidFill>
            <a:srgbClr val="FFFFFF">
              <a:alpha val="5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4A95A10-1215-885C-D3C2-34D454C02DF7}"/>
              </a:ext>
            </a:extLst>
          </p:cNvPr>
          <p:cNvSpPr/>
          <p:nvPr/>
        </p:nvSpPr>
        <p:spPr>
          <a:xfrm>
            <a:off x="17908865" y="3435001"/>
            <a:ext cx="5361038" cy="5677468"/>
          </a:xfrm>
          <a:prstGeom prst="roundRect">
            <a:avLst/>
          </a:prstGeom>
          <a:solidFill>
            <a:srgbClr val="FFFFFF">
              <a:alpha val="5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0209843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99AB8-948E-B807-58C1-73D34E49F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B0ED3F-C196-8A22-24F7-55E1CF8F450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33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BC0A1-4283-028B-D3FE-285F885FF3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The main challenge: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Finite lifetime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l-GR" dirty="0" err="1"/>
              <a:t>τ</a:t>
            </a:r>
            <a:r>
              <a:rPr lang="el-GR" baseline="-25000" dirty="0" err="1"/>
              <a:t>μ</a:t>
            </a:r>
            <a:r>
              <a:rPr lang="nl-NL" baseline="-25000" dirty="0"/>
              <a:t> </a:t>
            </a:r>
            <a:r>
              <a:rPr lang="en-NL" dirty="0"/>
              <a:t>= 2μs</a:t>
            </a:r>
          </a:p>
          <a:p>
            <a:endParaRPr lang="en-NL" dirty="0"/>
          </a:p>
          <a:p>
            <a:r>
              <a:rPr lang="en-NL" dirty="0"/>
              <a:t>Example: 5 TeV muon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ɣ = 50,000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GB" dirty="0" err="1"/>
              <a:t>ɣ</a:t>
            </a:r>
            <a:r>
              <a:rPr lang="el-GR" dirty="0" err="1"/>
              <a:t>τ</a:t>
            </a:r>
            <a:r>
              <a:rPr lang="el-GR" baseline="-25000" dirty="0" err="1"/>
              <a:t>μ</a:t>
            </a:r>
            <a:r>
              <a:rPr lang="nl-NL" dirty="0"/>
              <a:t> ~ 0.1s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GB" dirty="0" err="1"/>
              <a:t>ɣc</a:t>
            </a:r>
            <a:r>
              <a:rPr lang="el-GR" dirty="0" err="1"/>
              <a:t>τ</a:t>
            </a:r>
            <a:r>
              <a:rPr lang="el-GR" baseline="-25000" dirty="0" err="1"/>
              <a:t>μ</a:t>
            </a:r>
            <a:r>
              <a:rPr lang="nl-NL" dirty="0"/>
              <a:t> = 3x10</a:t>
            </a:r>
            <a:r>
              <a:rPr lang="nl-NL" baseline="30000" dirty="0"/>
              <a:t>7</a:t>
            </a:r>
            <a:r>
              <a:rPr lang="nl-NL" dirty="0"/>
              <a:t>m 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nl-NL" dirty="0"/>
              <a:t>1000 x LHC!</a:t>
            </a:r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3082C8-B7C1-04C8-FAD6-1AAF11296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MAIN CHALLENGE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DB6641-ED07-919F-3DFD-BE94F488E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450" y="1971676"/>
            <a:ext cx="14814550" cy="8214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118854-289A-0E6F-2C36-68487FA25C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6" r="21191"/>
          <a:stretch/>
        </p:blipFill>
        <p:spPr>
          <a:xfrm>
            <a:off x="14686743" y="3938126"/>
            <a:ext cx="4320068" cy="4083469"/>
          </a:xfrm>
          <a:prstGeom prst="ellipse">
            <a:avLst/>
          </a:prstGeom>
          <a:effectLst>
            <a:softEdge rad="254000"/>
          </a:effectLst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7E25EE1-1A13-C3AB-4BF3-8391E1AFC33F}"/>
              </a:ext>
            </a:extLst>
          </p:cNvPr>
          <p:cNvSpPr txBox="1">
            <a:spLocks/>
          </p:cNvSpPr>
          <p:nvPr/>
        </p:nvSpPr>
        <p:spPr>
          <a:xfrm>
            <a:off x="11123610" y="9961219"/>
            <a:ext cx="15520113" cy="3834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hangingPunct="1"/>
            <a:r>
              <a:rPr lang="nl-NL" sz="3200" i="1" dirty="0">
                <a:solidFill>
                  <a:srgbClr val="0070C0"/>
                </a:solidFill>
              </a:rPr>
              <a:t>“Een echte muoncollider-fysicus kan niet zonder gamma”</a:t>
            </a:r>
            <a:endParaRPr lang="en-NL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62215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5BBBCB-3DDA-9653-1823-F005086EA2F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34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9540C-6CCA-4D91-E80E-8780ABA04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4999" y="2686689"/>
            <a:ext cx="22441569" cy="8888854"/>
          </a:xfrm>
        </p:spPr>
        <p:txBody>
          <a:bodyPr/>
          <a:lstStyle/>
          <a:p>
            <a:r>
              <a:rPr lang="en-NL" dirty="0"/>
              <a:t>Approach: p </a:t>
            </a:r>
            <a:r>
              <a:rPr lang="en-NL" dirty="0">
                <a:sym typeface="Wingdings" pitchFamily="2" charset="2"/>
              </a:rPr>
              <a:t></a:t>
            </a:r>
            <a:r>
              <a:rPr lang="en-NL" dirty="0"/>
              <a:t> π </a:t>
            </a:r>
            <a:r>
              <a:rPr lang="en-NL" dirty="0">
                <a:sym typeface="Wingdings" pitchFamily="2" charset="2"/>
              </a:rPr>
              <a:t></a:t>
            </a:r>
            <a:r>
              <a:rPr lang="en-NL" dirty="0"/>
              <a:t> μ </a:t>
            </a:r>
            <a:r>
              <a:rPr lang="en-NL" dirty="0">
                <a:sym typeface="Wingdings" pitchFamily="2" charset="2"/>
              </a:rPr>
              <a:t></a:t>
            </a:r>
            <a:r>
              <a:rPr lang="en-NL" dirty="0"/>
              <a:t> cool </a:t>
            </a:r>
            <a:r>
              <a:rPr lang="en-NL" dirty="0">
                <a:sym typeface="Wingdings" pitchFamily="2" charset="2"/>
              </a:rPr>
              <a:t> </a:t>
            </a:r>
            <a:r>
              <a:rPr lang="en-NL" dirty="0"/>
              <a:t>accelerate </a:t>
            </a:r>
            <a:r>
              <a:rPr lang="en-NL" dirty="0">
                <a:sym typeface="Wingdings" pitchFamily="2" charset="2"/>
              </a:rPr>
              <a:t> </a:t>
            </a:r>
            <a:r>
              <a:rPr lang="en-NL" dirty="0"/>
              <a:t>collide</a:t>
            </a:r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Various exciting challenges for accelerator technology</a:t>
            </a:r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88977D-84AD-A21C-4CFE-57239E7DB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MUON COLLIDER: SCHEME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075FB5-7E95-3460-E90E-1C77D329E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6731" y="4616300"/>
            <a:ext cx="21019838" cy="520529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257F2EE-57B8-F62B-BA2A-0BEE52C8ADCC}"/>
              </a:ext>
            </a:extLst>
          </p:cNvPr>
          <p:cNvSpPr/>
          <p:nvPr/>
        </p:nvSpPr>
        <p:spPr>
          <a:xfrm rot="836287">
            <a:off x="20667026" y="2148239"/>
            <a:ext cx="3180485" cy="1428214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1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NL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In 0.1s 😅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NL" sz="1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800919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8373A1-9570-C0F6-DF09-33012F415B0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35</a:t>
            </a:fld>
            <a:endParaRPr lang="en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968656-5B5E-652E-62CC-5D88C1BDB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ACCELERATOR TECHNOLOGIES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1B3FA1-F7EC-A35B-A51B-7BBD89707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73"/>
          <a:stretch/>
        </p:blipFill>
        <p:spPr>
          <a:xfrm>
            <a:off x="-195556" y="3682689"/>
            <a:ext cx="6826770" cy="55184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3527EA-3F3F-D482-98B6-68476E647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9" t="-2010" r="69202" b="54976"/>
          <a:stretch/>
        </p:blipFill>
        <p:spPr>
          <a:xfrm>
            <a:off x="12187750" y="3625540"/>
            <a:ext cx="3743325" cy="36415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6C1151-F4B1-C829-DA6B-9589C9A3A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4921">
            <a:off x="16394572" y="2088260"/>
            <a:ext cx="7253281" cy="102339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F6E287-7C97-3069-6DEB-EB6C9999FA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160" t="10050" r="37329" b="6573"/>
          <a:stretch/>
        </p:blipFill>
        <p:spPr>
          <a:xfrm rot="16200000">
            <a:off x="7461092" y="3175522"/>
            <a:ext cx="3822701" cy="5751048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0087FA0D-475D-D5F0-9F6C-964D54AE8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6918" y="3625539"/>
            <a:ext cx="2136807" cy="6803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213711-8647-C095-755D-7C1D7D4BF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074" y="8101156"/>
            <a:ext cx="7772400" cy="43589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8A92A27-62C3-0DE3-DB96-5DF9950C81FE}"/>
              </a:ext>
            </a:extLst>
          </p:cNvPr>
          <p:cNvGrpSpPr/>
          <p:nvPr/>
        </p:nvGrpSpPr>
        <p:grpSpPr>
          <a:xfrm>
            <a:off x="734548" y="9715307"/>
            <a:ext cx="6394451" cy="2807838"/>
            <a:chOff x="6805563" y="887978"/>
            <a:chExt cx="5016650" cy="146030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B4992B7-2DCC-8D16-D7D9-706BB5BA6A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5897" t="30278" r="23736" b="40417"/>
            <a:stretch/>
          </p:blipFill>
          <p:spPr>
            <a:xfrm>
              <a:off x="6805563" y="887978"/>
              <a:ext cx="5016650" cy="1460303"/>
            </a:xfrm>
            <a:prstGeom prst="rect">
              <a:avLst/>
            </a:prstGeom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598CC1A-E0EF-F3C9-CB30-CDD593779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5288" y="1338364"/>
              <a:ext cx="170821" cy="247554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2CAFEB7-DF3D-68E7-E078-7BA195B84049}"/>
              </a:ext>
            </a:extLst>
          </p:cNvPr>
          <p:cNvSpPr txBox="1">
            <a:spLocks/>
          </p:cNvSpPr>
          <p:nvPr/>
        </p:nvSpPr>
        <p:spPr>
          <a:xfrm rot="303603">
            <a:off x="19503791" y="1634112"/>
            <a:ext cx="5174124" cy="1823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hangingPunct="1"/>
            <a:r>
              <a:rPr lang="nl-NL" sz="3200" i="1" dirty="0">
                <a:solidFill>
                  <a:srgbClr val="0070C0"/>
                </a:solidFill>
              </a:rPr>
              <a:t>University of Twente</a:t>
            </a:r>
            <a:endParaRPr lang="en-NL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37437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AF504D-EA98-DAFE-2346-608EAB75C58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36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E34B8-CE40-03F3-F9DA-D222B28CA5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Beam Induced Background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Muon decays 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5TeV: 10</a:t>
            </a:r>
            <a:r>
              <a:rPr lang="en-NL" baseline="30000" dirty="0"/>
              <a:t>5</a:t>
            </a:r>
            <a:r>
              <a:rPr lang="en-NL" dirty="0"/>
              <a:t> muon decays/m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Secondary products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In detector and in accelerator!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CA2E37-8B7D-CCDC-DBCE-172288AB0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MUON COLLIDER: DETECTOR CHALLENGE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27F33C-5B16-AFAD-A52F-CFF0AF8CD9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" t="67734" r="1827" b="5301"/>
          <a:stretch/>
        </p:blipFill>
        <p:spPr>
          <a:xfrm>
            <a:off x="169038" y="8753474"/>
            <a:ext cx="24045924" cy="3843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8C5596-F5F3-592A-F61F-4B1389997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451" y="2208310"/>
            <a:ext cx="7969317" cy="560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8852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8C08D5-DF6B-4C58-51F4-BA61604AC78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37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55489-A1BB-6D0A-D608-C0466A28C2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Main challenge: ‘BIB’ 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Detector designs ongoing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Trackers &amp; calorimeters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Crucial solution: timing</a:t>
            </a:r>
          </a:p>
          <a:p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40639F-0F1B-82FE-5ED7-EFC42EB97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MUON COLLIDER: DETECTOR TECHNOLOGY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537A62-B2B9-6766-ECED-937320B97A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" t="11962" r="68626" b="46820"/>
          <a:stretch/>
        </p:blipFill>
        <p:spPr>
          <a:xfrm>
            <a:off x="12192000" y="2485811"/>
            <a:ext cx="11399520" cy="92906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31D1BC-2B17-CD26-9D6D-4BCD58E444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6" t="9879" r="5638" b="56430"/>
          <a:stretch/>
        </p:blipFill>
        <p:spPr>
          <a:xfrm>
            <a:off x="1233722" y="7206135"/>
            <a:ext cx="6827515" cy="466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314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2C30F2-00F7-7F17-1455-E38345EA012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38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781E2-61E6-84A8-42C0-DBF680B183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Ex: H</a:t>
            </a:r>
            <a:r>
              <a:rPr lang="en-NL" dirty="0">
                <a:sym typeface="Wingdings" pitchFamily="2" charset="2"/>
              </a:rPr>
              <a:t>invisible</a:t>
            </a:r>
            <a:endParaRPr lang="en-NL" dirty="0"/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Studies still needed 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Higgs vs Dark Matter?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sz="9600" dirty="0"/>
          </a:p>
          <a:p>
            <a:r>
              <a:rPr lang="en-NL" dirty="0"/>
              <a:t>Important at future colliders</a:t>
            </a:r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94DE9F-6E39-072C-741B-6288FA73E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MUCOL PHYSICS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656235-B23E-1BFE-55DB-30AEBA2D2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3706" y="636057"/>
            <a:ext cx="13951062" cy="113800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9F08E4-3FE8-CA36-7E6A-050617C34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945" y="7666568"/>
            <a:ext cx="5398377" cy="4109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0F6FE-CFE9-2945-8AA5-6DCC7A484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36" y="6087216"/>
            <a:ext cx="6330004" cy="372556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51F78AD-821F-FA49-C267-262687943080}"/>
              </a:ext>
            </a:extLst>
          </p:cNvPr>
          <p:cNvSpPr txBox="1">
            <a:spLocks/>
          </p:cNvSpPr>
          <p:nvPr/>
        </p:nvSpPr>
        <p:spPr>
          <a:xfrm>
            <a:off x="14009533" y="8741451"/>
            <a:ext cx="6080328" cy="818511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sz="2800" b="1" dirty="0">
                <a:solidFill>
                  <a:srgbClr val="C00000"/>
                </a:solidFill>
              </a:rPr>
              <a:t>HL-LHC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080082-D027-3C70-68D6-F968AB8AC734}"/>
              </a:ext>
            </a:extLst>
          </p:cNvPr>
          <p:cNvSpPr txBox="1">
            <a:spLocks/>
          </p:cNvSpPr>
          <p:nvPr/>
        </p:nvSpPr>
        <p:spPr>
          <a:xfrm>
            <a:off x="14106808" y="10316083"/>
            <a:ext cx="6080328" cy="818511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sz="2800" b="1" dirty="0">
                <a:solidFill>
                  <a:srgbClr val="C00000"/>
                </a:solidFill>
              </a:rPr>
              <a:t>MuC?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16B2C76-A43E-EBE7-E2FC-431DAA46E1BC}"/>
              </a:ext>
            </a:extLst>
          </p:cNvPr>
          <p:cNvSpPr txBox="1">
            <a:spLocks/>
          </p:cNvSpPr>
          <p:nvPr/>
        </p:nvSpPr>
        <p:spPr>
          <a:xfrm>
            <a:off x="6744665" y="7702644"/>
            <a:ext cx="2237805" cy="8185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sz="4000" dirty="0">
                <a:solidFill>
                  <a:srgbClr val="C00000"/>
                </a:solidFill>
              </a:rPr>
              <a:t>H</a:t>
            </a:r>
            <a:r>
              <a:rPr lang="en-NL" sz="4000" dirty="0">
                <a:solidFill>
                  <a:srgbClr val="C00000"/>
                </a:solidFill>
                <a:sym typeface="Wingdings" pitchFamily="2" charset="2"/>
              </a:rPr>
              <a:t>inv</a:t>
            </a:r>
            <a:endParaRPr lang="en-NL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90062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A34242-5483-F824-C799-BD0DFB29555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39</a:t>
            </a:fld>
            <a:endParaRPr lang="en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905D7A-80B5-737B-E358-A809E7792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MUON COLLIDER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AFFBCF-7F5E-235B-A5CD-C14308168F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2" t="23137" r="24089" b="68324"/>
          <a:stretch/>
        </p:blipFill>
        <p:spPr>
          <a:xfrm>
            <a:off x="10393680" y="3187716"/>
            <a:ext cx="12647846" cy="1409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1439F9-D5C9-0BD7-BBD9-18464DD35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5761483"/>
            <a:ext cx="8001000" cy="581406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9B5F83B-B22D-4179-9DCE-4F0A2649F1FB}"/>
              </a:ext>
            </a:extLst>
          </p:cNvPr>
          <p:cNvSpPr/>
          <p:nvPr/>
        </p:nvSpPr>
        <p:spPr>
          <a:xfrm>
            <a:off x="18379440" y="3096276"/>
            <a:ext cx="4328160" cy="1658604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12700" cap="flat">
            <a:noFill/>
            <a:miter lim="400000"/>
          </a:ln>
          <a:effectLst>
            <a:outerShdw blurRad="50800" dist="50800" dir="5400000" algn="ctr" rotWithShape="0">
              <a:srgbClr val="000000">
                <a:alpha val="10069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7897BDF-E94C-8191-BA01-FC2C14AC26A3}"/>
              </a:ext>
            </a:extLst>
          </p:cNvPr>
          <p:cNvSpPr txBox="1">
            <a:spLocks/>
          </p:cNvSpPr>
          <p:nvPr/>
        </p:nvSpPr>
        <p:spPr>
          <a:xfrm>
            <a:off x="19685000" y="7131116"/>
            <a:ext cx="2504440" cy="1112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H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27788BD-E87B-9BEC-3645-BFA94FF82ACB}"/>
              </a:ext>
            </a:extLst>
          </p:cNvPr>
          <p:cNvSpPr txBox="1">
            <a:spLocks/>
          </p:cNvSpPr>
          <p:nvPr/>
        </p:nvSpPr>
        <p:spPr>
          <a:xfrm>
            <a:off x="19685000" y="8017384"/>
            <a:ext cx="2504440" cy="1112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H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9A7A214-3D0F-7906-EC8B-8C020DB82E57}"/>
              </a:ext>
            </a:extLst>
          </p:cNvPr>
          <p:cNvSpPr txBox="1">
            <a:spLocks/>
          </p:cNvSpPr>
          <p:nvPr/>
        </p:nvSpPr>
        <p:spPr>
          <a:xfrm>
            <a:off x="19685000" y="8873171"/>
            <a:ext cx="2504440" cy="1112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6B0BE3-CD6B-7899-0B26-2F18C14F5C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3" r="5390"/>
          <a:stretch/>
        </p:blipFill>
        <p:spPr>
          <a:xfrm>
            <a:off x="312820" y="6256421"/>
            <a:ext cx="3655882" cy="65232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93D697E-6053-9A15-8A08-5570BAB5E419}"/>
              </a:ext>
            </a:extLst>
          </p:cNvPr>
          <p:cNvSpPr txBox="1">
            <a:spLocks/>
          </p:cNvSpPr>
          <p:nvPr/>
        </p:nvSpPr>
        <p:spPr>
          <a:xfrm>
            <a:off x="3522567" y="12290556"/>
            <a:ext cx="7928630" cy="1974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nl-NL" sz="2800" i="1" dirty="0">
                <a:solidFill>
                  <a:srgbClr val="0070C0"/>
                </a:solidFill>
              </a:rPr>
              <a:t>ATLAS </a:t>
            </a:r>
            <a:r>
              <a:rPr lang="nl-NL" sz="2800" i="1" dirty="0" err="1">
                <a:solidFill>
                  <a:srgbClr val="0070C0"/>
                </a:solidFill>
              </a:rPr>
              <a:t>publication</a:t>
            </a:r>
            <a:r>
              <a:rPr lang="nl-NL" sz="2800" i="1" dirty="0">
                <a:solidFill>
                  <a:srgbClr val="0070C0"/>
                </a:solidFill>
              </a:rPr>
              <a:t> in </a:t>
            </a:r>
            <a:r>
              <a:rPr lang="nl-NL" sz="2800" i="1" dirty="0" err="1">
                <a:solidFill>
                  <a:srgbClr val="0070C0"/>
                </a:solidFill>
              </a:rPr>
              <a:t>the</a:t>
            </a:r>
            <a:r>
              <a:rPr lang="nl-NL" sz="2800" i="1" dirty="0">
                <a:solidFill>
                  <a:srgbClr val="0070C0"/>
                </a:solidFill>
              </a:rPr>
              <a:t> </a:t>
            </a:r>
            <a:r>
              <a:rPr lang="nl-NL" sz="2800" i="1" dirty="0" err="1">
                <a:solidFill>
                  <a:srgbClr val="0070C0"/>
                </a:solidFill>
              </a:rPr>
              <a:t>works</a:t>
            </a:r>
            <a:r>
              <a:rPr lang="nl-NL" sz="2800" i="1" dirty="0">
                <a:solidFill>
                  <a:srgbClr val="0070C0"/>
                </a:solidFill>
              </a:rPr>
              <a:t>!</a:t>
            </a:r>
            <a:endParaRPr lang="en-NL" sz="2800" i="1" dirty="0">
              <a:solidFill>
                <a:srgbClr val="0070C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3EC0D4-3DD4-D3CC-D0CE-638372BAF7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E.g. HHH at MuCol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Backgrounds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Simulation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Work needed for</a:t>
            </a:r>
            <a:br>
              <a:rPr lang="en-NL" dirty="0"/>
            </a:br>
            <a:r>
              <a:rPr lang="en-NL" dirty="0"/>
              <a:t>muon collider studies</a:t>
            </a:r>
          </a:p>
        </p:txBody>
      </p:sp>
    </p:spTree>
    <p:extLst>
      <p:ext uri="{BB962C8B-B14F-4D97-AF65-F5344CB8AC3E}">
        <p14:creationId xmlns:p14="http://schemas.microsoft.com/office/powerpoint/2010/main" val="36481424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C7F324-06DC-3B99-CA90-2B86CE199D6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4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6D6C65-34CB-5779-B557-77A727B574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3919E0-D831-4511-52A7-29C98DE00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26FBC8-44A5-C4AC-124E-2733BC741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789"/>
            <a:ext cx="24654228" cy="1423035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380A6CC5-7F9F-6C08-3303-B520EBE976AA}"/>
              </a:ext>
            </a:extLst>
          </p:cNvPr>
          <p:cNvSpPr txBox="1">
            <a:spLocks/>
          </p:cNvSpPr>
          <p:nvPr/>
        </p:nvSpPr>
        <p:spPr>
          <a:xfrm>
            <a:off x="639233" y="-21167"/>
            <a:ext cx="23105535" cy="133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/>
              <a:t>WH</a:t>
            </a:r>
            <a:r>
              <a:rPr lang="en-GB"/>
              <a:t>AT</a:t>
            </a:r>
            <a:r>
              <a:rPr lang="en-NL"/>
              <a:t> MY TALK WILL BE ABOUT</a:t>
            </a:r>
            <a:endParaRPr lang="en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2B1EED-07C9-5BB3-6E84-3D1AA6FAF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"/>
          <a:stretch/>
        </p:blipFill>
        <p:spPr>
          <a:xfrm>
            <a:off x="11993107" y="6858000"/>
            <a:ext cx="11751661" cy="5310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721374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56DE85-A225-3FC6-031E-8FB3CA8D44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40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680D6-53D4-1D35-4CF9-5F6722434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Muon collider as source </a:t>
            </a:r>
            <a:br>
              <a:rPr lang="nl-NL" dirty="0"/>
            </a:b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additional</a:t>
            </a:r>
            <a:r>
              <a:rPr lang="nl-NL" dirty="0"/>
              <a:t> research</a:t>
            </a:r>
            <a:endParaRPr lang="en-NL" dirty="0"/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Neutrino physics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Use flat sections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Short baseline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16CCB1-6DAB-E86B-54F6-F20758170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NEUTRINOS AS COLLIDER SPIN-OFFS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9B189F-6D77-1FB6-DA4C-AFFC78D96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629" y="2686688"/>
            <a:ext cx="13343371" cy="6000111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06DDEF5-616A-B606-EA04-8082206EC5D6}"/>
              </a:ext>
            </a:extLst>
          </p:cNvPr>
          <p:cNvSpPr txBox="1">
            <a:spLocks/>
          </p:cNvSpPr>
          <p:nvPr/>
        </p:nvSpPr>
        <p:spPr>
          <a:xfrm>
            <a:off x="12192000" y="3274099"/>
            <a:ext cx="3749040" cy="1397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nl-NL" sz="4000" i="1" dirty="0" err="1">
                <a:solidFill>
                  <a:srgbClr val="0070C0"/>
                </a:solidFill>
              </a:rPr>
              <a:t>J.Rojo</a:t>
            </a:r>
            <a:r>
              <a:rPr lang="nl-NL" sz="4000" i="1" dirty="0">
                <a:solidFill>
                  <a:srgbClr val="0070C0"/>
                </a:solidFill>
              </a:rPr>
              <a:t> et al</a:t>
            </a:r>
            <a:endParaRPr lang="en-NL" sz="4000" i="1" dirty="0">
              <a:solidFill>
                <a:srgbClr val="0070C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CACF29B-4C63-8DD5-A512-ADA7864CA19F}"/>
              </a:ext>
            </a:extLst>
          </p:cNvPr>
          <p:cNvSpPr txBox="1">
            <a:spLocks/>
          </p:cNvSpPr>
          <p:nvPr/>
        </p:nvSpPr>
        <p:spPr>
          <a:xfrm>
            <a:off x="2490800" y="10462792"/>
            <a:ext cx="14321939" cy="4801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lvl="1" indent="0" hangingPunct="1">
              <a:buNone/>
            </a:pPr>
            <a:r>
              <a:rPr lang="en-NL" sz="3600" dirty="0">
                <a:solidFill>
                  <a:srgbClr val="0070C0"/>
                </a:solidFill>
              </a:rPr>
              <a:t>Neutrinos at muon collider</a:t>
            </a:r>
          </a:p>
          <a:p>
            <a:pPr marL="1982258" lvl="1" indent="-685800" hangingPunct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https://inspirehep.net/literature/2808571</a:t>
            </a:r>
            <a:endParaRPr lang="en-NL" sz="20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lvl="1" indent="0" hangingPunct="1">
              <a:buNone/>
            </a:pPr>
            <a:r>
              <a:rPr lang="en-NL" sz="3600" dirty="0">
                <a:solidFill>
                  <a:srgbClr val="0070C0"/>
                </a:solidFill>
                <a:latin typeface="Arial" panose="020B0604020202020204" pitchFamily="34" charset="0"/>
              </a:rPr>
              <a:t>Faser-like at FCC-hh</a:t>
            </a:r>
          </a:p>
          <a:p>
            <a:pPr marL="1982258" lvl="1" indent="-685800" hangingPunct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https://inspirehep.net/literature/2824738</a:t>
            </a:r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endParaRPr lang="en-NL" sz="2000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265E55-E55A-C54D-727D-35EAF46830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0" y="7172325"/>
            <a:ext cx="3558420" cy="562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7879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B5C807-27F5-3A2A-FFBC-73184BDDE52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41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FFB76B-C023-D918-73F9-26658468B2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At CERN site?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2D6BF7-BA44-2AA1-EB4D-1AC949213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PLANS FOR A MUON COLLIDER DEMONSTRATOR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DE5298-221F-6240-4834-040F69966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4" y="2781282"/>
            <a:ext cx="18024841" cy="9042900"/>
          </a:xfrm>
          <a:prstGeom prst="rect">
            <a:avLst/>
          </a:prstGeom>
          <a:effectLst/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C958D3E-B413-A01D-2513-F8CCB0DC9DA6}"/>
              </a:ext>
            </a:extLst>
          </p:cNvPr>
          <p:cNvSpPr txBox="1">
            <a:spLocks/>
          </p:cNvSpPr>
          <p:nvPr/>
        </p:nvSpPr>
        <p:spPr>
          <a:xfrm>
            <a:off x="12675476" y="2235050"/>
            <a:ext cx="11226544" cy="848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 hangingPunct="1"/>
            <a:r>
              <a:rPr lang="nl-NL" sz="3200" i="1" dirty="0" err="1">
                <a:solidFill>
                  <a:srgbClr val="0070C0"/>
                </a:solidFill>
              </a:rPr>
              <a:t>D.Lucchesi</a:t>
            </a:r>
            <a:r>
              <a:rPr lang="nl-NL" sz="3200" i="1" dirty="0">
                <a:solidFill>
                  <a:srgbClr val="0070C0"/>
                </a:solidFill>
              </a:rPr>
              <a:t>, </a:t>
            </a:r>
            <a:r>
              <a:rPr lang="nl-NL" sz="3200" i="1" dirty="0" err="1">
                <a:solidFill>
                  <a:srgbClr val="0070C0"/>
                </a:solidFill>
              </a:rPr>
              <a:t>for</a:t>
            </a:r>
            <a:r>
              <a:rPr lang="nl-NL" sz="3200" i="1" dirty="0">
                <a:solidFill>
                  <a:srgbClr val="0070C0"/>
                </a:solidFill>
              </a:rPr>
              <a:t> </a:t>
            </a:r>
            <a:r>
              <a:rPr lang="nl-NL" sz="3200" i="1" dirty="0" err="1">
                <a:solidFill>
                  <a:srgbClr val="0070C0"/>
                </a:solidFill>
              </a:rPr>
              <a:t>the</a:t>
            </a:r>
            <a:r>
              <a:rPr lang="nl-NL" sz="3200" i="1" dirty="0">
                <a:solidFill>
                  <a:srgbClr val="0070C0"/>
                </a:solidFill>
              </a:rPr>
              <a:t> IMCC – 17 </a:t>
            </a:r>
            <a:r>
              <a:rPr lang="nl-NL" sz="3200" i="1" dirty="0" err="1">
                <a:solidFill>
                  <a:srgbClr val="0070C0"/>
                </a:solidFill>
              </a:rPr>
              <a:t>Oct</a:t>
            </a:r>
            <a:r>
              <a:rPr lang="nl-NL" sz="3200" i="1" dirty="0">
                <a:solidFill>
                  <a:srgbClr val="0070C0"/>
                </a:solidFill>
              </a:rPr>
              <a:t> 2023 at CERN</a:t>
            </a:r>
            <a:endParaRPr lang="en-NL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665134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156EAE-575E-5D6B-1DC8-538F3F6CE81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42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963BF-783D-CAF1-B2F4-E702F3E361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ESUPP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CERN Council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NL representation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European strategy update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Voice your opinion!</a:t>
            </a:r>
          </a:p>
          <a:p>
            <a:endParaRPr lang="en-NL" dirty="0"/>
          </a:p>
          <a:p>
            <a:pPr hangingPunct="1"/>
            <a:r>
              <a:rPr lang="en-NL" dirty="0"/>
              <a:t>At Nikhef</a:t>
            </a:r>
          </a:p>
          <a:p>
            <a:pPr marL="1982258" lvl="1" indent="-685800" hangingPunct="1">
              <a:buFont typeface="Arial" panose="020B0604020202020204" pitchFamily="34" charset="0"/>
              <a:buChar char="•"/>
            </a:pPr>
            <a:r>
              <a:rPr lang="en-NL" dirty="0"/>
              <a:t>Future collider activities</a:t>
            </a:r>
          </a:p>
          <a:p>
            <a:pPr marL="2617258" lvl="2" indent="-685800" hangingPunct="1">
              <a:buFont typeface="Arial" panose="020B0604020202020204" pitchFamily="34" charset="0"/>
              <a:buChar char="•"/>
            </a:pPr>
            <a:r>
              <a:rPr lang="en-NL" dirty="0"/>
              <a:t>Clara, Patrick, Wouter</a:t>
            </a:r>
          </a:p>
          <a:p>
            <a:pPr marL="1982258" lvl="1" indent="-685800" hangingPunct="1">
              <a:buFont typeface="Arial" panose="020B0604020202020204" pitchFamily="34" charset="0"/>
              <a:buChar char="•"/>
            </a:pPr>
            <a:r>
              <a:rPr lang="en-NL" dirty="0"/>
              <a:t>Colloquia, topical lectures, etc</a:t>
            </a:r>
          </a:p>
          <a:p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CE813B-9470-0EDC-7B3B-E2DC9112F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NIKHEF STATUS TOWARDS FUTURE COLLIDERS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DAE8250-AF72-612C-CC04-0611C0E605E7}"/>
              </a:ext>
            </a:extLst>
          </p:cNvPr>
          <p:cNvSpPr txBox="1">
            <a:spLocks/>
          </p:cNvSpPr>
          <p:nvPr/>
        </p:nvSpPr>
        <p:spPr>
          <a:xfrm>
            <a:off x="11760200" y="2686689"/>
            <a:ext cx="16511972" cy="8888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NL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2FD35DA-6C31-DB99-447D-F77CF8FF0187}"/>
              </a:ext>
            </a:extLst>
          </p:cNvPr>
          <p:cNvSpPr txBox="1">
            <a:spLocks/>
          </p:cNvSpPr>
          <p:nvPr/>
        </p:nvSpPr>
        <p:spPr>
          <a:xfrm>
            <a:off x="11760200" y="2942249"/>
            <a:ext cx="16511972" cy="8888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Future collider research</a:t>
            </a:r>
          </a:p>
          <a:p>
            <a:pPr marL="1982258" lvl="1" indent="-685800" hangingPunct="1">
              <a:buFont typeface="Arial" panose="020B0604020202020204" pitchFamily="34" charset="0"/>
              <a:buChar char="•"/>
            </a:pPr>
            <a:r>
              <a:rPr lang="en-NL" dirty="0"/>
              <a:t>ILC, C3, FCC, MuCol</a:t>
            </a:r>
          </a:p>
          <a:p>
            <a:pPr marL="2617258" lvl="2" indent="-685800" hangingPunct="1">
              <a:buFont typeface="Arial" panose="020B0604020202020204" pitchFamily="34" charset="0"/>
              <a:buChar char="•"/>
            </a:pPr>
            <a:r>
              <a:rPr lang="en-NL" dirty="0"/>
              <a:t>Case-by-case basis</a:t>
            </a:r>
          </a:p>
          <a:p>
            <a:endParaRPr lang="en-NL" dirty="0"/>
          </a:p>
          <a:p>
            <a:r>
              <a:rPr lang="en-NL" dirty="0"/>
              <a:t>Actual science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No clear structure (yet)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Research suggestions </a:t>
            </a:r>
            <a:br>
              <a:rPr lang="en-NL" dirty="0"/>
            </a:br>
            <a:r>
              <a:rPr lang="en-NL" dirty="0"/>
              <a:t>on next pages</a:t>
            </a:r>
          </a:p>
          <a:p>
            <a:pPr hangingPunct="1"/>
            <a:endParaRPr lang="en-NL" dirty="0"/>
          </a:p>
          <a:p>
            <a:pPr marL="1982258" lvl="1" indent="-685800" hangingPunct="1">
              <a:buFont typeface="Arial" panose="020B0604020202020204" pitchFamily="34" charset="0"/>
              <a:buChar char="•"/>
            </a:pPr>
            <a:endParaRPr lang="en-NL" dirty="0"/>
          </a:p>
          <a:p>
            <a:pPr hangingPunct="1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30947508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83A2B3-E932-5C9F-A528-E7748B8C5A1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43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7F8C2-ECAB-B7ED-1A9C-518A56798A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It’s exciting &amp; interesting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I hope ;-)</a:t>
            </a:r>
          </a:p>
          <a:p>
            <a:r>
              <a:rPr lang="en-NL" dirty="0"/>
              <a:t>It’s important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For CERN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For the field 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For your next job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Postdoc / staff</a:t>
            </a:r>
          </a:p>
          <a:p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D0A64E-FBB1-DB9D-12BF-2DB789DE1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WHY YOU SHOULD GET INVOLVED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EB2634-DEFA-5A14-967C-0C0EE545B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6267">
            <a:off x="12210664" y="3132715"/>
            <a:ext cx="11987913" cy="65993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1050435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DFA072-1835-2A8A-8805-58709AF9BDA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44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F5EF79-171B-7E1D-B981-588B9CE55C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Higgs physics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H</a:t>
            </a:r>
            <a:r>
              <a:rPr lang="en-NL" dirty="0">
                <a:sym typeface="Wingdings" pitchFamily="2" charset="2"/>
              </a:rPr>
              <a:t>cc, Hss, Hgg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GB" dirty="0">
                <a:sym typeface="Wingdings" pitchFamily="2" charset="2"/>
              </a:rPr>
              <a:t>c</a:t>
            </a:r>
            <a:r>
              <a:rPr lang="en-NL" dirty="0">
                <a:sym typeface="Wingdings" pitchFamily="2" charset="2"/>
              </a:rPr>
              <a:t>-/s-/g-tagging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>
                <a:sym typeface="Wingdings" pitchFamily="2" charset="2"/>
              </a:rPr>
              <a:t>Hinvisible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GB" dirty="0">
                <a:sym typeface="Wingdings" pitchFamily="2" charset="2"/>
              </a:rPr>
              <a:t>e</a:t>
            </a:r>
            <a:r>
              <a:rPr lang="en-NL" dirty="0">
                <a:sym typeface="Wingdings" pitchFamily="2" charset="2"/>
              </a:rPr>
              <a:t>eH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>
                <a:sym typeface="Wingdings" pitchFamily="2" charset="2"/>
              </a:rPr>
              <a:t>HH and HHH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>
                <a:sym typeface="Wingdings" pitchFamily="2" charset="2"/>
              </a:rPr>
              <a:t>Boosted tagging</a:t>
            </a:r>
          </a:p>
          <a:p>
            <a:r>
              <a:rPr lang="en-NL" dirty="0">
                <a:sym typeface="Wingdings" pitchFamily="2" charset="2"/>
              </a:rPr>
              <a:t>Other physics 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>
                <a:sym typeface="Wingdings" pitchFamily="2" charset="2"/>
              </a:rPr>
              <a:t>E</a:t>
            </a:r>
            <a:r>
              <a:rPr lang="en-GB" dirty="0">
                <a:sym typeface="Wingdings" pitchFamily="2" charset="2"/>
              </a:rPr>
              <a:t>WK, ttbar?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>
                <a:sym typeface="Wingdings" pitchFamily="2" charset="2"/>
              </a:rPr>
              <a:t>B-physics at Zbb?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4AF192-7F9D-544E-F2EB-9037AD3B3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SOME IDEAS</a:t>
            </a:r>
          </a:p>
        </p:txBody>
      </p:sp>
      <p:sp>
        <p:nvSpPr>
          <p:cNvPr id="7" name="Vertical Scroll 6">
            <a:extLst>
              <a:ext uri="{FF2B5EF4-FFF2-40B4-BE49-F238E27FC236}">
                <a16:creationId xmlns:a16="http://schemas.microsoft.com/office/drawing/2014/main" id="{12B17F97-1CA1-2E54-167A-F155A2E39C35}"/>
              </a:ext>
            </a:extLst>
          </p:cNvPr>
          <p:cNvSpPr/>
          <p:nvPr/>
        </p:nvSpPr>
        <p:spPr>
          <a:xfrm>
            <a:off x="15573375" y="2644140"/>
            <a:ext cx="8171393" cy="4213860"/>
          </a:xfrm>
          <a:prstGeom prst="verticalScroll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N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My advice: d</a:t>
            </a:r>
            <a:r>
              <a:rPr lang="en-NL" sz="3200" cap="none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o something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N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New / exciting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NL" sz="3200" cap="none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Low-hanging fruit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N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Exploit ongoing activities</a:t>
            </a:r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NL" sz="3200" cap="none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N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NB: The ‘right’ choice also depends on the stage of the project</a:t>
            </a:r>
          </a:p>
        </p:txBody>
      </p:sp>
    </p:spTree>
    <p:extLst>
      <p:ext uri="{BB962C8B-B14F-4D97-AF65-F5344CB8AC3E}">
        <p14:creationId xmlns:p14="http://schemas.microsoft.com/office/powerpoint/2010/main" val="3127285263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DFA072-1835-2A8A-8805-58709AF9BDA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45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F5EF79-171B-7E1D-B981-588B9CE55C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Higgs physics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H</a:t>
            </a:r>
            <a:r>
              <a:rPr lang="en-NL" dirty="0">
                <a:sym typeface="Wingdings" pitchFamily="2" charset="2"/>
              </a:rPr>
              <a:t>cc, Hss, Hgg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GB" dirty="0">
                <a:sym typeface="Wingdings" pitchFamily="2" charset="2"/>
              </a:rPr>
              <a:t>c</a:t>
            </a:r>
            <a:r>
              <a:rPr lang="en-NL" dirty="0">
                <a:sym typeface="Wingdings" pitchFamily="2" charset="2"/>
              </a:rPr>
              <a:t>-/s-/g-tagging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>
                <a:sym typeface="Wingdings" pitchFamily="2" charset="2"/>
              </a:rPr>
              <a:t>Hinvisible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GB" dirty="0">
                <a:sym typeface="Wingdings" pitchFamily="2" charset="2"/>
              </a:rPr>
              <a:t>e</a:t>
            </a:r>
            <a:r>
              <a:rPr lang="en-NL" dirty="0">
                <a:sym typeface="Wingdings" pitchFamily="2" charset="2"/>
              </a:rPr>
              <a:t>eH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>
                <a:sym typeface="Wingdings" pitchFamily="2" charset="2"/>
              </a:rPr>
              <a:t>HH and HHH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endParaRPr lang="en-NL" dirty="0">
              <a:sym typeface="Wingdings" pitchFamily="2" charset="2"/>
            </a:endParaRPr>
          </a:p>
          <a:p>
            <a:r>
              <a:rPr lang="en-NL" dirty="0">
                <a:sym typeface="Wingdings" pitchFamily="2" charset="2"/>
              </a:rPr>
              <a:t>Other physics 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>
                <a:sym typeface="Wingdings" pitchFamily="2" charset="2"/>
              </a:rPr>
              <a:t>E</a:t>
            </a:r>
            <a:r>
              <a:rPr lang="en-GB" dirty="0">
                <a:sym typeface="Wingdings" pitchFamily="2" charset="2"/>
              </a:rPr>
              <a:t>WK, ttbar?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>
                <a:sym typeface="Wingdings" pitchFamily="2" charset="2"/>
              </a:rPr>
              <a:t>B-physics at Zbb?</a:t>
            </a:r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4AF192-7F9D-544E-F2EB-9037AD3B3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SOME IDEAS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F6E9DEB-C358-2307-9CB9-2FCD12205E73}"/>
              </a:ext>
            </a:extLst>
          </p:cNvPr>
          <p:cNvSpPr txBox="1">
            <a:spLocks/>
          </p:cNvSpPr>
          <p:nvPr/>
        </p:nvSpPr>
        <p:spPr>
          <a:xfrm>
            <a:off x="11973761" y="2686689"/>
            <a:ext cx="16511972" cy="8888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>
                <a:sym typeface="Wingdings" pitchFamily="2" charset="2"/>
              </a:rPr>
              <a:t>Theory/combinations</a:t>
            </a:r>
          </a:p>
          <a:p>
            <a:pPr marL="1982258" lvl="1" indent="-685800" hangingPunct="1">
              <a:buFont typeface="Arial" panose="020B0604020202020204" pitchFamily="34" charset="0"/>
              <a:buChar char="•"/>
            </a:pPr>
            <a:r>
              <a:rPr lang="en-NL" dirty="0">
                <a:sym typeface="Wingdings" pitchFamily="2" charset="2"/>
              </a:rPr>
              <a:t>Higgs self-coupling</a:t>
            </a:r>
          </a:p>
          <a:p>
            <a:pPr marL="1982258" lvl="1" indent="-685800" hangingPunct="1">
              <a:buFont typeface="Arial" panose="020B0604020202020204" pitchFamily="34" charset="0"/>
              <a:buChar char="•"/>
            </a:pPr>
            <a:r>
              <a:rPr lang="en-NL" dirty="0">
                <a:sym typeface="Wingdings" pitchFamily="2" charset="2"/>
              </a:rPr>
              <a:t>SMEFT, NLO, jets</a:t>
            </a:r>
          </a:p>
          <a:p>
            <a:pPr marL="1982258" lvl="1" indent="-685800" hangingPunct="1">
              <a:buFont typeface="Arial" panose="020B0604020202020204" pitchFamily="34" charset="0"/>
              <a:buChar char="•"/>
            </a:pPr>
            <a:r>
              <a:rPr lang="en-NL" dirty="0">
                <a:sym typeface="Wingdings" pitchFamily="2" charset="2"/>
              </a:rPr>
              <a:t>BSM, Dark Matter</a:t>
            </a:r>
          </a:p>
          <a:p>
            <a:pPr marL="1982258" lvl="1" indent="-685800" hangingPunct="1">
              <a:buFont typeface="Arial" panose="020B0604020202020204" pitchFamily="34" charset="0"/>
              <a:buChar char="•"/>
            </a:pPr>
            <a:endParaRPr lang="en-NL" dirty="0">
              <a:sym typeface="Wingdings" pitchFamily="2" charset="2"/>
            </a:endParaRPr>
          </a:p>
          <a:p>
            <a:pPr hangingPunct="1"/>
            <a:r>
              <a:rPr lang="en-NL" dirty="0">
                <a:sym typeface="Wingdings" pitchFamily="2" charset="2"/>
              </a:rPr>
              <a:t>Technology</a:t>
            </a:r>
          </a:p>
          <a:p>
            <a:pPr marL="1982258" lvl="1" indent="-685800" hangingPunct="1">
              <a:buFont typeface="Arial" panose="020B0604020202020204" pitchFamily="34" charset="0"/>
              <a:buChar char="•"/>
            </a:pPr>
            <a:r>
              <a:rPr lang="en-NL" dirty="0">
                <a:sym typeface="Wingdings" pitchFamily="2" charset="2"/>
              </a:rPr>
              <a:t>Detector R&amp;D – e.g. timing </a:t>
            </a:r>
          </a:p>
          <a:p>
            <a:pPr marL="1982258" lvl="1" indent="-685800" hangingPunct="1">
              <a:buFont typeface="Arial" panose="020B0604020202020204" pitchFamily="34" charset="0"/>
              <a:buChar char="•"/>
            </a:pPr>
            <a:r>
              <a:rPr lang="en-NL" dirty="0">
                <a:sym typeface="Wingdings" pitchFamily="2" charset="2"/>
              </a:rPr>
              <a:t>Reconstruction – e.g. calorimetry</a:t>
            </a:r>
          </a:p>
          <a:p>
            <a:pPr marL="1982258" lvl="1" indent="-685800" hangingPunct="1">
              <a:buFont typeface="Arial" panose="020B0604020202020204" pitchFamily="34" charset="0"/>
              <a:buChar char="•"/>
            </a:pPr>
            <a:r>
              <a:rPr lang="en-NL" dirty="0">
                <a:sym typeface="Wingdings" pitchFamily="2" charset="2"/>
              </a:rPr>
              <a:t>Accelerators, sustainability</a:t>
            </a:r>
          </a:p>
          <a:p>
            <a:pPr marL="1982258" lvl="1" indent="-685800" hangingPunct="1">
              <a:buFont typeface="Arial" panose="020B0604020202020204" pitchFamily="34" charset="0"/>
              <a:buChar char="•"/>
            </a:pPr>
            <a:r>
              <a:rPr lang="en-NL" dirty="0">
                <a:sym typeface="Wingdings" pitchFamily="2" charset="2"/>
              </a:rPr>
              <a:t>AOB, e.g. alignment</a:t>
            </a:r>
          </a:p>
          <a:p>
            <a:pPr hangingPunct="1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707802922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C8A429-22DB-099D-0675-AD2FF682DB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46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3BE80-AA2C-A26E-E2F8-99303EC52E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Nikhef: emphasis on “timing”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In view of HL-LHC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Upgrades for</a:t>
            </a:r>
            <a:br>
              <a:rPr lang="en-NL" dirty="0"/>
            </a:br>
            <a:r>
              <a:rPr lang="en-NL" dirty="0"/>
              <a:t>Run-4+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Also very relevant </a:t>
            </a:r>
            <a:br>
              <a:rPr lang="en-NL" dirty="0"/>
            </a:br>
            <a:r>
              <a:rPr lang="en-NL" dirty="0"/>
              <a:t>for future colliders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Out-of-time pileup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Beam-induced </a:t>
            </a:r>
            <a:br>
              <a:rPr lang="en-NL" dirty="0"/>
            </a:br>
            <a:r>
              <a:rPr lang="en-NL" dirty="0"/>
              <a:t>backgrounds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F35DD9-A46A-4904-A2D1-DF8749D44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DETECTOR R&amp;D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F778CA-75C8-9973-262D-043294572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499" y="2686689"/>
            <a:ext cx="13363575" cy="96562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A92FFB0-0DD9-610D-DF78-F81765B7C13B}"/>
              </a:ext>
            </a:extLst>
          </p:cNvPr>
          <p:cNvSpPr txBox="1">
            <a:spLocks/>
          </p:cNvSpPr>
          <p:nvPr/>
        </p:nvSpPr>
        <p:spPr>
          <a:xfrm>
            <a:off x="13287375" y="2140457"/>
            <a:ext cx="10144124" cy="1974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 hangingPunct="1"/>
            <a:r>
              <a:rPr lang="nl-NL" sz="2800" i="1" dirty="0">
                <a:solidFill>
                  <a:srgbClr val="0070C0"/>
                </a:solidFill>
              </a:rPr>
              <a:t>Nikhef </a:t>
            </a:r>
            <a:r>
              <a:rPr lang="nl-NL" sz="2800" i="1" dirty="0" err="1">
                <a:solidFill>
                  <a:srgbClr val="0070C0"/>
                </a:solidFill>
              </a:rPr>
              <a:t>grant</a:t>
            </a:r>
            <a:r>
              <a:rPr lang="nl-NL" sz="2800" i="1" dirty="0">
                <a:solidFill>
                  <a:srgbClr val="0070C0"/>
                </a:solidFill>
              </a:rPr>
              <a:t> </a:t>
            </a:r>
            <a:r>
              <a:rPr lang="nl-NL" sz="2800" i="1" dirty="0" err="1">
                <a:solidFill>
                  <a:srgbClr val="0070C0"/>
                </a:solidFill>
              </a:rPr>
              <a:t>proposal</a:t>
            </a:r>
            <a:r>
              <a:rPr lang="nl-NL" sz="2800" i="1" dirty="0">
                <a:solidFill>
                  <a:srgbClr val="0070C0"/>
                </a:solidFill>
              </a:rPr>
              <a:t> </a:t>
            </a:r>
            <a:r>
              <a:rPr lang="nl-NL" sz="2800" i="1" dirty="0" err="1">
                <a:solidFill>
                  <a:srgbClr val="0070C0"/>
                </a:solidFill>
              </a:rPr>
              <a:t>for</a:t>
            </a:r>
            <a:r>
              <a:rPr lang="nl-NL" sz="2800" i="1" dirty="0">
                <a:solidFill>
                  <a:srgbClr val="0070C0"/>
                </a:solidFill>
              </a:rPr>
              <a:t> HL-LHC detector upgrades</a:t>
            </a:r>
            <a:endParaRPr lang="en-NL" sz="28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07208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4D8715-AB20-C22F-D39E-A2DD5F34EE9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47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AC861-3839-B534-DAD6-F06B86BBCD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Physics</a:t>
            </a:r>
          </a:p>
          <a:p>
            <a:r>
              <a:rPr lang="en-NL" dirty="0"/>
              <a:t>+Society</a:t>
            </a:r>
            <a:br>
              <a:rPr lang="en-NL" dirty="0"/>
            </a:br>
            <a:r>
              <a:rPr lang="en-NL" dirty="0"/>
              <a:t>+Money</a:t>
            </a:r>
          </a:p>
          <a:p>
            <a:r>
              <a:rPr lang="en-NL" dirty="0"/>
              <a:t>+Time</a:t>
            </a:r>
          </a:p>
          <a:p>
            <a:r>
              <a:rPr lang="en-NL" dirty="0"/>
              <a:t>+R&amp;D</a:t>
            </a:r>
            <a:br>
              <a:rPr lang="en-NL" dirty="0"/>
            </a:br>
            <a:r>
              <a:rPr lang="en-NL" dirty="0"/>
              <a:t>+…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140E51-CD23-F8C6-448C-2363653FC7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"/>
          <a:stretch/>
        </p:blipFill>
        <p:spPr>
          <a:xfrm>
            <a:off x="15076010" y="1971676"/>
            <a:ext cx="8989849" cy="650123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30B20AD-1ED4-1322-81FA-96975F934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IT’S MORE THAN JUST PHYSICS!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99A94E-FE94-99DB-274D-51D7E2B84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76" y="2602337"/>
            <a:ext cx="8989849" cy="645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61990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79F16E-4AB1-969C-77B3-1B63877D4B6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48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77D64-A5C7-9DB6-4A13-335C4CAFDB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It might be challenging to work on future colliders, </a:t>
            </a:r>
            <a:br>
              <a:rPr lang="en-NL" dirty="0"/>
            </a:br>
            <a:r>
              <a:rPr lang="en-NL" dirty="0"/>
              <a:t>since you already have to: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Do your LHC analysis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Work on reconstruction/software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Detector upgrade &amp; operation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Maybe some HL-LHC projection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And also some theory interpretation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Plus all the schools, courses, etc…</a:t>
            </a:r>
          </a:p>
          <a:p>
            <a:r>
              <a:rPr lang="en-NL" dirty="0"/>
              <a:t>And then future colliders is at the end of the list…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But I think you should try!</a:t>
            </a:r>
          </a:p>
          <a:p>
            <a:endParaRPr lang="en-NL" dirty="0"/>
          </a:p>
          <a:p>
            <a:pPr marL="1982258" lvl="1" indent="-685800">
              <a:buFont typeface="Arial" panose="020B0604020202020204" pitchFamily="34" charset="0"/>
              <a:buChar char="•"/>
            </a:pPr>
            <a:endParaRPr lang="en-NL" dirty="0"/>
          </a:p>
          <a:p>
            <a:pPr marL="1982258" lvl="1" indent="-685800">
              <a:buFont typeface="Arial" panose="020B0604020202020204" pitchFamily="34" charset="0"/>
              <a:buChar char="•"/>
            </a:pPr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F6130D-3330-6B69-A6A7-17CDFAC5B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MY RECOMMENDATION TO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2A59CE-B43E-D9CF-F54A-1C4A8AA97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6972" y="2042160"/>
            <a:ext cx="7068064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23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84FCC7-1838-1E41-B914-75D3A2168B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E9CD7B-3625-5547-8DF8-1EE43995B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 THE ADVENTURE TOWARDS THE NEXT ESUPP!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E1E6C6-89A7-4942-A707-C14E13AF18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9503" y="2457964"/>
            <a:ext cx="16816785" cy="9520676"/>
          </a:xfrm>
          <a:prstGeom prst="rect">
            <a:avLst/>
          </a:prstGeom>
          <a:ln w="76200">
            <a:solidFill>
              <a:srgbClr val="000000"/>
            </a:solidFill>
          </a:ln>
          <a:effectLst>
            <a:softEdge rad="355600"/>
          </a:effec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4D5648-3931-FB44-A4D0-E47BDE05F56B}"/>
              </a:ext>
            </a:extLst>
          </p:cNvPr>
          <p:cNvSpPr txBox="1">
            <a:spLocks/>
          </p:cNvSpPr>
          <p:nvPr/>
        </p:nvSpPr>
        <p:spPr>
          <a:xfrm>
            <a:off x="6634265" y="11978640"/>
            <a:ext cx="16892023" cy="873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n-US" sz="2400" dirty="0">
                <a:solidFill>
                  <a:srgbClr val="0070C0"/>
                </a:solidFill>
              </a:rPr>
              <a:t>NPO2 with </a:t>
            </a:r>
            <a:r>
              <a:rPr lang="en-US" sz="2400" dirty="0" err="1">
                <a:solidFill>
                  <a:srgbClr val="0070C0"/>
                </a:solidFill>
              </a:rPr>
              <a:t>Diederik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Jekel</a:t>
            </a:r>
            <a:r>
              <a:rPr lang="en-US" sz="2400" dirty="0">
                <a:solidFill>
                  <a:srgbClr val="0070C0"/>
                </a:solidFill>
              </a:rPr>
              <a:t>, 13 April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8D92B7-DCC0-9940-9205-5F39AAFCCC7A}"/>
              </a:ext>
            </a:extLst>
          </p:cNvPr>
          <p:cNvSpPr txBox="1"/>
          <p:nvPr/>
        </p:nvSpPr>
        <p:spPr>
          <a:xfrm>
            <a:off x="15472236" y="5957031"/>
            <a:ext cx="2042160" cy="2226250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3800" b="1" i="0" u="none" strike="noStrike" cap="all" spc="0" normalizeH="0" baseline="0" dirty="0">
                <a:ln>
                  <a:noFill/>
                </a:ln>
                <a:solidFill>
                  <a:srgbClr val="F4FAFA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</a:t>
            </a:r>
            <a:endParaRPr kumimoji="0" lang="en-US" sz="7000" b="1" i="0" u="none" strike="noStrike" cap="all" spc="0" normalizeH="0" baseline="0" dirty="0">
              <a:ln>
                <a:noFill/>
              </a:ln>
              <a:solidFill>
                <a:srgbClr val="F4FAFA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521717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C7F324-06DC-3B99-CA90-2B86CE199D6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5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6D6C65-34CB-5779-B557-77A727B574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3919E0-D831-4511-52A7-29C98DE00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26FBC8-44A5-C4AC-124E-2733BC741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789"/>
            <a:ext cx="24654228" cy="1423035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380A6CC5-7F9F-6C08-3303-B520EBE976AA}"/>
              </a:ext>
            </a:extLst>
          </p:cNvPr>
          <p:cNvSpPr txBox="1">
            <a:spLocks/>
          </p:cNvSpPr>
          <p:nvPr/>
        </p:nvSpPr>
        <p:spPr>
          <a:xfrm>
            <a:off x="639233" y="-21167"/>
            <a:ext cx="23105535" cy="133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/>
              <a:t>WH</a:t>
            </a:r>
            <a:r>
              <a:rPr lang="en-GB"/>
              <a:t>AT</a:t>
            </a:r>
            <a:r>
              <a:rPr lang="en-NL"/>
              <a:t> MY TALK WILL BE ABOUT</a:t>
            </a:r>
            <a:endParaRPr lang="en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2B1EED-07C9-5BB3-6E84-3D1AA6FAF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"/>
          <a:stretch/>
        </p:blipFill>
        <p:spPr>
          <a:xfrm>
            <a:off x="11993107" y="6858000"/>
            <a:ext cx="11751661" cy="5310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Minus 4">
            <a:extLst>
              <a:ext uri="{FF2B5EF4-FFF2-40B4-BE49-F238E27FC236}">
                <a16:creationId xmlns:a16="http://schemas.microsoft.com/office/drawing/2014/main" id="{345CE57B-C7B1-F11E-F67D-4832520FC55F}"/>
              </a:ext>
            </a:extLst>
          </p:cNvPr>
          <p:cNvSpPr/>
          <p:nvPr/>
        </p:nvSpPr>
        <p:spPr>
          <a:xfrm rot="21261636">
            <a:off x="13679439" y="9699633"/>
            <a:ext cx="11103225" cy="786038"/>
          </a:xfrm>
          <a:prstGeom prst="mathMinus">
            <a:avLst/>
          </a:prstGeom>
          <a:solidFill>
            <a:srgbClr val="C00000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Minus 8">
            <a:extLst>
              <a:ext uri="{FF2B5EF4-FFF2-40B4-BE49-F238E27FC236}">
                <a16:creationId xmlns:a16="http://schemas.microsoft.com/office/drawing/2014/main" id="{B66F7A15-7C43-DED3-2BC5-8DC14A5C5856}"/>
              </a:ext>
            </a:extLst>
          </p:cNvPr>
          <p:cNvSpPr/>
          <p:nvPr/>
        </p:nvSpPr>
        <p:spPr>
          <a:xfrm rot="356957">
            <a:off x="13269940" y="9669976"/>
            <a:ext cx="11103225" cy="786038"/>
          </a:xfrm>
          <a:prstGeom prst="mathMinus">
            <a:avLst/>
          </a:prstGeom>
          <a:solidFill>
            <a:srgbClr val="C00000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0497044-C0F9-AB9D-95D6-8C1DA0F1367C}"/>
              </a:ext>
            </a:extLst>
          </p:cNvPr>
          <p:cNvSpPr txBox="1">
            <a:spLocks/>
          </p:cNvSpPr>
          <p:nvPr/>
        </p:nvSpPr>
        <p:spPr>
          <a:xfrm>
            <a:off x="-600075" y="12148731"/>
            <a:ext cx="25860375" cy="1932634"/>
          </a:xfrm>
          <a:prstGeom prst="rect">
            <a:avLst/>
          </a:prstGeom>
          <a:solidFill>
            <a:schemeClr val="accent1">
              <a:lumMod val="20000"/>
              <a:lumOff val="80000"/>
              <a:alpha val="88000"/>
            </a:schemeClr>
          </a:solidFill>
          <a:ln w="12700">
            <a:miter lim="400000"/>
          </a:ln>
          <a:effectLst>
            <a:softEdge rad="12700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hangingPunct="1"/>
            <a:endParaRPr lang="en-NL" sz="2000" dirty="0">
              <a:solidFill>
                <a:srgbClr val="FFC000"/>
              </a:solidFill>
            </a:endParaRPr>
          </a:p>
          <a:p>
            <a:pPr algn="ctr" hangingPunct="1"/>
            <a:r>
              <a:rPr lang="en-NL" dirty="0">
                <a:solidFill>
                  <a:srgbClr val="C00000"/>
                </a:solidFill>
              </a:rPr>
              <a:t>There is no “Dutch view” (yet) so I cannot speak on behalf of whole NL</a:t>
            </a:r>
          </a:p>
        </p:txBody>
      </p:sp>
    </p:spTree>
    <p:extLst>
      <p:ext uri="{BB962C8B-B14F-4D97-AF65-F5344CB8AC3E}">
        <p14:creationId xmlns:p14="http://schemas.microsoft.com/office/powerpoint/2010/main" val="4161937415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C94B6B-F6FF-AAC9-9B9C-DA995106AD1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50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B3F0F-4E98-F9D9-DA98-46BF37860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123CF5B-9F69-F091-E2D7-FCEC6DA33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E95388-DBFA-0366-1FA4-573344E32E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" t="1976" r="513" b="1326"/>
          <a:stretch/>
        </p:blipFill>
        <p:spPr>
          <a:xfrm>
            <a:off x="0" y="18216"/>
            <a:ext cx="24384000" cy="1274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30481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58D4A5-6824-99B3-B8DF-1E9CD355A51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51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13A83-71FF-EC1D-5E6C-E2871A635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Multi-TeV collider: Higgs precision and Searches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6AAFB7-A11B-9421-EF56-0710D009E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MUCOL Physics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ADE0E-0A5D-A593-7AC2-ACE0908C02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7" r="583" b="25512"/>
          <a:stretch/>
        </p:blipFill>
        <p:spPr>
          <a:xfrm>
            <a:off x="1233722" y="4947486"/>
            <a:ext cx="21155135" cy="662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39909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58D4A5-6824-99B3-B8DF-1E9CD355A51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52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13A83-71FF-EC1D-5E6C-E2871A635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Multi-TeV collider: Higgs precision and Searches</a:t>
            </a:r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BSM direct reach in similar ballpark as FCC-hh!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6AAFB7-A11B-9421-EF56-0710D009E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MUCOL Physics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ADE0E-0A5D-A593-7AC2-ACE0908C02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7" r="64348" b="50405"/>
          <a:stretch/>
        </p:blipFill>
        <p:spPr>
          <a:xfrm>
            <a:off x="1233722" y="4947487"/>
            <a:ext cx="7586551" cy="3647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569490-6BC2-B091-C459-543A882180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5" t="46939" b="8077"/>
          <a:stretch/>
        </p:blipFill>
        <p:spPr>
          <a:xfrm>
            <a:off x="12983622" y="4511040"/>
            <a:ext cx="8326699" cy="5664647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7D44718-88F2-0A99-EF80-867C4C2B89AA}"/>
              </a:ext>
            </a:extLst>
          </p:cNvPr>
          <p:cNvSpPr/>
          <p:nvPr/>
        </p:nvSpPr>
        <p:spPr>
          <a:xfrm>
            <a:off x="5334000" y="8138160"/>
            <a:ext cx="1371600" cy="1127760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rgbClr val="FFF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5523205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58D4A5-6824-99B3-B8DF-1E9CD355A51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53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13A83-71FF-EC1D-5E6C-E2871A635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Multi-TeV collider: Higgs precision and Searches</a:t>
            </a:r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BSM direct reach in similar ballpark as FCC-hh!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6AAFB7-A11B-9421-EF56-0710D009E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MUCOL Physics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569490-6BC2-B091-C459-543A882180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5" t="46939" b="8077"/>
          <a:stretch/>
        </p:blipFill>
        <p:spPr>
          <a:xfrm>
            <a:off x="12983622" y="4511040"/>
            <a:ext cx="8326699" cy="5664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BB2D07-65C8-626D-5870-60DB6DB80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4266597"/>
            <a:ext cx="10214366" cy="61535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BD37B9-A0A0-22F1-5DDC-9EA6E9D508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7" r="64348" b="50405"/>
          <a:stretch/>
        </p:blipFill>
        <p:spPr>
          <a:xfrm>
            <a:off x="1233722" y="4947487"/>
            <a:ext cx="7586551" cy="3647874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ECA24F2-9B46-D07B-5D86-03F0EB05F139}"/>
              </a:ext>
            </a:extLst>
          </p:cNvPr>
          <p:cNvSpPr/>
          <p:nvPr/>
        </p:nvSpPr>
        <p:spPr>
          <a:xfrm>
            <a:off x="5334000" y="8138160"/>
            <a:ext cx="1371600" cy="1127760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rgbClr val="FFF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20993415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3F70F5-C3B2-72DB-8123-35708F28A87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54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C7F55E-1548-A451-5650-59CFBA1BF8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VBF-H production increases with energy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10/ab @ 10 TeV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10,000,000 single-H </a:t>
            </a:r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Sizable sensitivity improvement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K</a:t>
            </a:r>
            <a:r>
              <a:rPr lang="en-NL" baseline="-25000" dirty="0"/>
              <a:t>W</a:t>
            </a:r>
            <a:r>
              <a:rPr lang="en-NL" dirty="0"/>
              <a:t>, K</a:t>
            </a:r>
            <a:r>
              <a:rPr lang="en-NL" baseline="-25000" dirty="0"/>
              <a:t>Z</a:t>
            </a:r>
            <a:r>
              <a:rPr lang="en-NL" dirty="0"/>
              <a:t>, K</a:t>
            </a:r>
            <a:r>
              <a:rPr lang="en-NL" baseline="-25000" dirty="0"/>
              <a:t>g</a:t>
            </a:r>
            <a:r>
              <a:rPr lang="en-NL" dirty="0"/>
              <a:t>, K</a:t>
            </a:r>
            <a:r>
              <a:rPr lang="en-NL" baseline="-25000" dirty="0"/>
              <a:t>c</a:t>
            </a:r>
            <a:r>
              <a:rPr lang="en-NL" dirty="0"/>
              <a:t>, K</a:t>
            </a:r>
            <a:r>
              <a:rPr lang="en-NL" baseline="-25000" dirty="0"/>
              <a:t>b</a:t>
            </a:r>
            <a:r>
              <a:rPr lang="en-NL" dirty="0"/>
              <a:t>, K</a:t>
            </a:r>
            <a:r>
              <a:rPr lang="en-NL" baseline="-25000" dirty="0"/>
              <a:t>μ</a:t>
            </a:r>
            <a:r>
              <a:rPr lang="en-NL" dirty="0"/>
              <a:t>, K</a:t>
            </a:r>
            <a:r>
              <a:rPr lang="en-NL" baseline="-25000" dirty="0"/>
              <a:t>τ</a:t>
            </a:r>
            <a:r>
              <a:rPr lang="en-NL" dirty="0"/>
              <a:t>,… 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Comparable to (other)</a:t>
            </a:r>
            <a:br>
              <a:rPr lang="en-NL" dirty="0"/>
            </a:br>
            <a:r>
              <a:rPr lang="en-NL" dirty="0"/>
              <a:t>Higgs factories!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D10896-763A-6497-2DA0-611D793C2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MUCOL PHYSICS: HIGGS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AEE30A-07F0-589B-5304-CBCFDE1B13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3" t="57682" b="2697"/>
          <a:stretch/>
        </p:blipFill>
        <p:spPr>
          <a:xfrm>
            <a:off x="15761870" y="6858000"/>
            <a:ext cx="7830497" cy="57520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D87416-88E4-E292-7DD2-53C57E35CF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" t="23189" r="63274" b="53912"/>
          <a:stretch/>
        </p:blipFill>
        <p:spPr>
          <a:xfrm>
            <a:off x="9379042" y="3999737"/>
            <a:ext cx="4358641" cy="2858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DC00AA-50A2-6617-8DAF-620387775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416" y="1458150"/>
            <a:ext cx="8046983" cy="52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03964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DE1EC0-2C95-9AB4-976F-214FFCD7E03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55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31B3A0-D47E-0844-169F-184B6A3596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Self-coupling from HH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10/ab @ 10TeV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30,000 VBF-HH</a:t>
            </a:r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10TeV MuCol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&lt;5% uncertainty</a:t>
            </a:r>
            <a:br>
              <a:rPr lang="en-NL" dirty="0"/>
            </a:br>
            <a:r>
              <a:rPr lang="en-NL" dirty="0"/>
              <a:t>on the self-coupling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Similar to FCC-hh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891C3B-F87F-3630-4F93-E50046BDE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HH @ MUCOL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9E2E0C-860B-CAA0-F570-CC87A96B60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2" t="23137" r="24089" b="68324"/>
          <a:stretch/>
        </p:blipFill>
        <p:spPr>
          <a:xfrm>
            <a:off x="10454640" y="3006109"/>
            <a:ext cx="12647846" cy="1409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884C06-7146-8940-7F00-5973905DA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0" t="41095" r="995" b="42399"/>
          <a:stretch/>
        </p:blipFill>
        <p:spPr>
          <a:xfrm>
            <a:off x="9828152" y="5429948"/>
            <a:ext cx="5776678" cy="305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ECA4D3-3852-4E9B-600D-B10AC94AC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563" y="5429948"/>
            <a:ext cx="7318820" cy="6774563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10AEC1E-302A-5E10-AA35-727DA0AD946A}"/>
              </a:ext>
            </a:extLst>
          </p:cNvPr>
          <p:cNvSpPr/>
          <p:nvPr/>
        </p:nvSpPr>
        <p:spPr>
          <a:xfrm>
            <a:off x="13868400" y="2985591"/>
            <a:ext cx="4328160" cy="1658604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12700" cap="flat">
            <a:noFill/>
            <a:miter lim="400000"/>
          </a:ln>
          <a:effectLst>
            <a:outerShdw blurRad="50800" dist="50800" dir="5400000" algn="ctr" rotWithShape="0">
              <a:srgbClr val="000000">
                <a:alpha val="10069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90013921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DE1EC0-2C95-9AB4-976F-214FFCD7E03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56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31B3A0-D47E-0844-169F-184B6A3596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Self-coupling from HH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10/ab @ 10TeV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30,000 VBF-HH</a:t>
            </a:r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10TeV MuCol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&lt;5% uncertainty</a:t>
            </a:r>
            <a:br>
              <a:rPr lang="en-NL" dirty="0"/>
            </a:br>
            <a:r>
              <a:rPr lang="en-NL" dirty="0"/>
              <a:t>on the self-coupling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Constrain shape of Higgs potential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891C3B-F87F-3630-4F93-E50046BDE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HH @ MUCOL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9E2E0C-860B-CAA0-F570-CC87A96B60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2" t="23137" r="24089" b="68324"/>
          <a:stretch/>
        </p:blipFill>
        <p:spPr>
          <a:xfrm>
            <a:off x="10413620" y="3098566"/>
            <a:ext cx="12647846" cy="1409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A771A3-941E-8F2E-101F-941205FFA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318" y="5858246"/>
            <a:ext cx="14014450" cy="366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32347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DE1EC0-2C95-9AB4-976F-214FFCD7E03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57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31B3A0-D47E-0844-169F-184B6A3596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Self-coupling from HH(H)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10/ab @ 10TeV</a:t>
            </a:r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Constrain HH K</a:t>
            </a:r>
            <a:r>
              <a:rPr lang="en-NL" baseline="-25000" dirty="0"/>
              <a:t>3</a:t>
            </a:r>
            <a:r>
              <a:rPr lang="en-NL" dirty="0"/>
              <a:t> self-coupling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Possibly even K</a:t>
            </a:r>
            <a:r>
              <a:rPr lang="en-NL" baseline="-25000" dirty="0"/>
              <a:t>4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Unique HHH production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891C3B-F87F-3630-4F93-E50046BDE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HH(H) @ MUCOL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9E2E0C-860B-CAA0-F570-CC87A96B60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2" t="23137" r="24089" b="68324"/>
          <a:stretch/>
        </p:blipFill>
        <p:spPr>
          <a:xfrm>
            <a:off x="10393680" y="3187716"/>
            <a:ext cx="12647846" cy="14099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AA0FE1-2E31-4971-5783-0ED87AA89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5761483"/>
            <a:ext cx="8001000" cy="581406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0F87193-685F-639C-129A-42DDB7AC4FD8}"/>
              </a:ext>
            </a:extLst>
          </p:cNvPr>
          <p:cNvSpPr/>
          <p:nvPr/>
        </p:nvSpPr>
        <p:spPr>
          <a:xfrm>
            <a:off x="18379440" y="3096276"/>
            <a:ext cx="4328160" cy="1658604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12700" cap="flat">
            <a:noFill/>
            <a:miter lim="400000"/>
          </a:ln>
          <a:effectLst>
            <a:outerShdw blurRad="50800" dist="50800" dir="5400000" algn="ctr" rotWithShape="0">
              <a:srgbClr val="000000">
                <a:alpha val="10069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C0E4437-18A2-EF96-9754-06BAE12EEC17}"/>
              </a:ext>
            </a:extLst>
          </p:cNvPr>
          <p:cNvSpPr txBox="1">
            <a:spLocks/>
          </p:cNvSpPr>
          <p:nvPr/>
        </p:nvSpPr>
        <p:spPr>
          <a:xfrm>
            <a:off x="19685000" y="7131116"/>
            <a:ext cx="2504440" cy="1112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H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A731522-3A79-88D2-922B-FBF16BF7C0C2}"/>
              </a:ext>
            </a:extLst>
          </p:cNvPr>
          <p:cNvSpPr txBox="1">
            <a:spLocks/>
          </p:cNvSpPr>
          <p:nvPr/>
        </p:nvSpPr>
        <p:spPr>
          <a:xfrm>
            <a:off x="19685000" y="8017384"/>
            <a:ext cx="2504440" cy="1112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H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84DBBF-AE2F-481E-33B0-DBAE0BC11C62}"/>
              </a:ext>
            </a:extLst>
          </p:cNvPr>
          <p:cNvSpPr txBox="1">
            <a:spLocks/>
          </p:cNvSpPr>
          <p:nvPr/>
        </p:nvSpPr>
        <p:spPr>
          <a:xfrm>
            <a:off x="19685000" y="8873171"/>
            <a:ext cx="2504440" cy="1112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681595220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B8ED4D-D74B-3CED-1ECA-C40C740557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58</a:t>
            </a:fld>
            <a:endParaRPr lang="en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365DCB-9D28-636D-3CE6-605F2F593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621" y="636058"/>
            <a:ext cx="15023105" cy="12036055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8CF5B82D-0FBE-B4D8-A071-A3F81D0DA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33" y="636058"/>
            <a:ext cx="23105535" cy="1335618"/>
          </a:xfrm>
        </p:spPr>
        <p:txBody>
          <a:bodyPr/>
          <a:lstStyle/>
          <a:p>
            <a:r>
              <a:rPr lang="en-NL" dirty="0"/>
              <a:t>LUMI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18A8352-98C9-7D3A-2378-EA07607B2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7142" y="0"/>
            <a:ext cx="16511972" cy="8888854"/>
          </a:xfrm>
        </p:spPr>
        <p:txBody>
          <a:bodyPr/>
          <a:lstStyle/>
          <a:p>
            <a:r>
              <a:rPr lang="en-NL" dirty="0"/>
              <a:t>Z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897BA85-09AF-EEB4-0B11-58CD059EFB40}"/>
              </a:ext>
            </a:extLst>
          </p:cNvPr>
          <p:cNvSpPr txBox="1">
            <a:spLocks/>
          </p:cNvSpPr>
          <p:nvPr/>
        </p:nvSpPr>
        <p:spPr>
          <a:xfrm>
            <a:off x="7545623" y="1303867"/>
            <a:ext cx="16511972" cy="8888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WW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19FF2A7-C949-0D7D-3F1C-E9EC4C16BA2E}"/>
              </a:ext>
            </a:extLst>
          </p:cNvPr>
          <p:cNvSpPr txBox="1">
            <a:spLocks/>
          </p:cNvSpPr>
          <p:nvPr/>
        </p:nvSpPr>
        <p:spPr>
          <a:xfrm>
            <a:off x="8176828" y="3041942"/>
            <a:ext cx="16511972" cy="8888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VH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BE20AAB-608D-A566-1BE2-4F98DCD4B35B}"/>
              </a:ext>
            </a:extLst>
          </p:cNvPr>
          <p:cNvSpPr txBox="1">
            <a:spLocks/>
          </p:cNvSpPr>
          <p:nvPr/>
        </p:nvSpPr>
        <p:spPr>
          <a:xfrm>
            <a:off x="14863128" y="2172905"/>
            <a:ext cx="16511972" cy="8888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VBF H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410E03-1D4F-D10E-FE8E-4EDB58965EF0}"/>
              </a:ext>
            </a:extLst>
          </p:cNvPr>
          <p:cNvSpPr txBox="1">
            <a:spLocks/>
          </p:cNvSpPr>
          <p:nvPr/>
        </p:nvSpPr>
        <p:spPr>
          <a:xfrm>
            <a:off x="8484104" y="6526107"/>
            <a:ext cx="16511972" cy="8888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tt</a:t>
            </a:r>
          </a:p>
        </p:txBody>
      </p:sp>
    </p:spTree>
    <p:extLst>
      <p:ext uri="{BB962C8B-B14F-4D97-AF65-F5344CB8AC3E}">
        <p14:creationId xmlns:p14="http://schemas.microsoft.com/office/powerpoint/2010/main" val="4191150491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A1759E-A11B-2BDE-60AC-779642B24A8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59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6CB1D-B3A5-7FD9-0ABF-C9F456A90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000" y="2686689"/>
            <a:ext cx="23105534" cy="8888854"/>
          </a:xfrm>
        </p:spPr>
        <p:txBody>
          <a:bodyPr/>
          <a:lstStyle/>
          <a:p>
            <a:r>
              <a:rPr lang="en-NL" dirty="0"/>
              <a:t>Similar reach in H</a:t>
            </a:r>
            <a:r>
              <a:rPr lang="en-GB" dirty="0" err="1"/>
              <a:t>i</a:t>
            </a:r>
            <a:r>
              <a:rPr lang="en-NL" dirty="0"/>
              <a:t>ggs physics for different future accelerators</a:t>
            </a:r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>
                <a:solidFill>
                  <a:srgbClr val="C00000"/>
                </a:solidFill>
                <a:sym typeface="Wingdings" pitchFamily="2" charset="2"/>
              </a:rPr>
              <a:t> </a:t>
            </a:r>
            <a:r>
              <a:rPr lang="en-NL" dirty="0">
                <a:solidFill>
                  <a:srgbClr val="7030A0"/>
                </a:solidFill>
              </a:rPr>
              <a:t>The muon collider is a </a:t>
            </a:r>
            <a:r>
              <a:rPr lang="en-NL" dirty="0">
                <a:solidFill>
                  <a:srgbClr val="C00000"/>
                </a:solidFill>
              </a:rPr>
              <a:t>discovery machine </a:t>
            </a:r>
            <a:r>
              <a:rPr lang="en-NL" dirty="0">
                <a:solidFill>
                  <a:srgbClr val="7030A0"/>
                </a:solidFill>
              </a:rPr>
              <a:t>and a </a:t>
            </a:r>
            <a:r>
              <a:rPr lang="en-NL" dirty="0">
                <a:solidFill>
                  <a:srgbClr val="C00000"/>
                </a:solidFill>
              </a:rPr>
              <a:t>precision machine!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5F7EE7-FB51-FE8E-DE2D-2DE561C72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HIGGS PHYSICS SENSITIVITIES SUMMARY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3436AA-1CF7-821C-4F73-93F1F4DA7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752" y="4335725"/>
            <a:ext cx="12154598" cy="591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5813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C7F324-06DC-3B99-CA90-2B86CE199D6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6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6D6C65-34CB-5779-B557-77A727B574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3919E0-D831-4511-52A7-29C98DE00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26FBC8-44A5-C4AC-124E-2733BC741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789"/>
            <a:ext cx="24654228" cy="1423035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380A6CC5-7F9F-6C08-3303-B520EBE976AA}"/>
              </a:ext>
            </a:extLst>
          </p:cNvPr>
          <p:cNvSpPr txBox="1">
            <a:spLocks/>
          </p:cNvSpPr>
          <p:nvPr/>
        </p:nvSpPr>
        <p:spPr>
          <a:xfrm>
            <a:off x="639233" y="-21167"/>
            <a:ext cx="23105535" cy="133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/>
              <a:t>WH</a:t>
            </a:r>
            <a:r>
              <a:rPr lang="en-GB"/>
              <a:t>AT</a:t>
            </a:r>
            <a:r>
              <a:rPr lang="en-NL"/>
              <a:t> MY TALK WILL BE ABOUT</a:t>
            </a:r>
            <a:endParaRPr lang="en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2B1EED-07C9-5BB3-6E84-3D1AA6FAF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"/>
          <a:stretch/>
        </p:blipFill>
        <p:spPr>
          <a:xfrm>
            <a:off x="11993107" y="6858000"/>
            <a:ext cx="11751661" cy="5310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Minus 4">
            <a:extLst>
              <a:ext uri="{FF2B5EF4-FFF2-40B4-BE49-F238E27FC236}">
                <a16:creationId xmlns:a16="http://schemas.microsoft.com/office/drawing/2014/main" id="{345CE57B-C7B1-F11E-F67D-4832520FC55F}"/>
              </a:ext>
            </a:extLst>
          </p:cNvPr>
          <p:cNvSpPr/>
          <p:nvPr/>
        </p:nvSpPr>
        <p:spPr>
          <a:xfrm rot="21261636">
            <a:off x="13679439" y="9699633"/>
            <a:ext cx="11103225" cy="786038"/>
          </a:xfrm>
          <a:prstGeom prst="mathMinus">
            <a:avLst/>
          </a:prstGeom>
          <a:solidFill>
            <a:srgbClr val="C00000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Minus 8">
            <a:extLst>
              <a:ext uri="{FF2B5EF4-FFF2-40B4-BE49-F238E27FC236}">
                <a16:creationId xmlns:a16="http://schemas.microsoft.com/office/drawing/2014/main" id="{B66F7A15-7C43-DED3-2BC5-8DC14A5C5856}"/>
              </a:ext>
            </a:extLst>
          </p:cNvPr>
          <p:cNvSpPr/>
          <p:nvPr/>
        </p:nvSpPr>
        <p:spPr>
          <a:xfrm rot="356957">
            <a:off x="13269940" y="9669976"/>
            <a:ext cx="11103225" cy="786038"/>
          </a:xfrm>
          <a:prstGeom prst="mathMinus">
            <a:avLst/>
          </a:prstGeom>
          <a:solidFill>
            <a:srgbClr val="C00000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865822-EA71-F601-3703-218F908001E8}"/>
              </a:ext>
            </a:extLst>
          </p:cNvPr>
          <p:cNvSpPr txBox="1">
            <a:spLocks/>
          </p:cNvSpPr>
          <p:nvPr/>
        </p:nvSpPr>
        <p:spPr>
          <a:xfrm>
            <a:off x="635001" y="6858000"/>
            <a:ext cx="8909050" cy="4428486"/>
          </a:xfrm>
          <a:prstGeom prst="rect">
            <a:avLst/>
          </a:prstGeom>
          <a:solidFill>
            <a:srgbClr val="FFC000">
              <a:alpha val="90000"/>
            </a:srgbClr>
          </a:solidFill>
          <a:ln w="12700">
            <a:miter lim="400000"/>
          </a:ln>
          <a:effectLst>
            <a:softEdge rad="6350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  What </a:t>
            </a:r>
            <a:r>
              <a:rPr lang="en-NL" b="1" dirty="0"/>
              <a:t>we</a:t>
            </a:r>
            <a:r>
              <a:rPr lang="en-NL" dirty="0"/>
              <a:t> </a:t>
            </a:r>
            <a:r>
              <a:rPr lang="en-NL" b="1" dirty="0"/>
              <a:t>are</a:t>
            </a:r>
            <a:r>
              <a:rPr lang="en-NL" dirty="0"/>
              <a:t> doing</a:t>
            </a:r>
          </a:p>
          <a:p>
            <a:pPr hangingPunct="1"/>
            <a:r>
              <a:rPr lang="en-NL" dirty="0"/>
              <a:t>  What </a:t>
            </a:r>
            <a:r>
              <a:rPr lang="en-NL" b="1" dirty="0"/>
              <a:t>we</a:t>
            </a:r>
            <a:r>
              <a:rPr lang="en-NL" dirty="0"/>
              <a:t> </a:t>
            </a:r>
            <a:r>
              <a:rPr lang="en-NL" b="1" dirty="0"/>
              <a:t>should</a:t>
            </a:r>
            <a:r>
              <a:rPr lang="en-NL" dirty="0"/>
              <a:t> be doing</a:t>
            </a:r>
          </a:p>
          <a:p>
            <a:pPr hangingPunct="1"/>
            <a:r>
              <a:rPr lang="en-NL" strike="sngStrike" dirty="0"/>
              <a:t>  What you should be doing </a:t>
            </a:r>
          </a:p>
          <a:p>
            <a:pPr hangingPunct="1"/>
            <a:r>
              <a:rPr lang="en-NL" dirty="0"/>
              <a:t>  What </a:t>
            </a:r>
            <a:r>
              <a:rPr lang="en-NL" b="1" dirty="0"/>
              <a:t>you</a:t>
            </a:r>
            <a:r>
              <a:rPr lang="en-NL" dirty="0"/>
              <a:t> </a:t>
            </a:r>
            <a:r>
              <a:rPr lang="en-NL" b="1" dirty="0"/>
              <a:t>could</a:t>
            </a:r>
            <a:r>
              <a:rPr lang="en-NL" dirty="0"/>
              <a:t> be doing</a:t>
            </a:r>
          </a:p>
          <a:p>
            <a:pPr hangingPunct="1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041520581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BB6B13-5462-76C1-4CA9-DF2580DDF83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60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0E16B-F5A6-1D5C-896D-44CB67B48D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Main physics programme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Higgs precision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Higgs self-coupling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New energy scale</a:t>
            </a:r>
          </a:p>
          <a:p>
            <a:r>
              <a:rPr lang="en-NL" dirty="0"/>
              <a:t>Additional possibilities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Long-lived particles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Neutrinos</a:t>
            </a:r>
          </a:p>
          <a:p>
            <a:r>
              <a:rPr lang="en-NL" dirty="0"/>
              <a:t>And it’s compact!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150A18-AC52-5386-5147-40E1A81EF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MUCOL PHYSICS SUMMARY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8C0A1-308D-C717-F29C-5F4E86CC4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920" y="2686689"/>
            <a:ext cx="10668848" cy="759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97097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DFD1DE-BC4B-93E5-CDED-687231BF7D6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61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D0FDF0-50FF-F481-1F33-0F158A7B9D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40B1D4-59E6-95A6-1249-C5CE9187B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B43B8-9E73-EFEF-9C33-BF941ACFE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867" y="1"/>
            <a:ext cx="24479867" cy="13721064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5AABF15-CADA-67B6-E0FF-47ADAB506698}"/>
              </a:ext>
            </a:extLst>
          </p:cNvPr>
          <p:cNvSpPr/>
          <p:nvPr/>
        </p:nvSpPr>
        <p:spPr>
          <a:xfrm>
            <a:off x="264694" y="481009"/>
            <a:ext cx="8229601" cy="3405188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N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CERN’s future</a:t>
            </a:r>
          </a:p>
          <a:p>
            <a:pPr marL="457200" marR="0" indent="-4572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NL" sz="3200" cap="none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HL-LHC</a:t>
            </a:r>
          </a:p>
          <a:p>
            <a:pPr marL="457200" marR="0" indent="-4572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N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+ CLIC?</a:t>
            </a:r>
          </a:p>
          <a:p>
            <a:pPr marL="457200" marR="0" indent="-4572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NL" sz="3200" cap="none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+ FCC?</a:t>
            </a:r>
          </a:p>
          <a:p>
            <a:pPr marL="457200" marR="0" indent="-4572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N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+ MuCol?</a:t>
            </a:r>
          </a:p>
          <a:p>
            <a:pPr marL="457200" marR="0" indent="-4572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NL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83797711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487B49-DFD4-2F22-379B-A3895D71D8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62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C9CDC9-0FF6-7F00-574C-5AB6C714C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Main challenge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‘6D’ ionization cooling</a:t>
            </a:r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Minimize energy loss: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Low-Z material </a:t>
            </a:r>
            <a:r>
              <a:rPr lang="en-NL" dirty="0">
                <a:sym typeface="Wingdings" pitchFamily="2" charset="2"/>
              </a:rPr>
              <a:t></a:t>
            </a:r>
            <a:r>
              <a:rPr lang="en-NL" dirty="0"/>
              <a:t> LH</a:t>
            </a:r>
            <a:r>
              <a:rPr lang="en-NL" baseline="-25000" dirty="0"/>
              <a:t>2</a:t>
            </a:r>
            <a:endParaRPr lang="en-NL" dirty="0"/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In strong magnetic field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68256D-5142-1A1B-E99D-C3C05E92A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COOLING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69A744-9B92-C687-C8F7-3BD2811244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5" t="47260" r="9222" b="38199"/>
          <a:stretch/>
        </p:blipFill>
        <p:spPr>
          <a:xfrm>
            <a:off x="13062556" y="7310205"/>
            <a:ext cx="7402996" cy="213062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9DC164D-68C2-4477-FD51-9E3215641DA5}"/>
              </a:ext>
            </a:extLst>
          </p:cNvPr>
          <p:cNvSpPr/>
          <p:nvPr/>
        </p:nvSpPr>
        <p:spPr>
          <a:xfrm>
            <a:off x="11782895" y="6858000"/>
            <a:ext cx="1651000" cy="1066800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rgbClr val="FFF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10D03B-6D9E-0943-1BBE-4DAAC06CE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87" y="1842647"/>
            <a:ext cx="12068770" cy="442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45245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5DDF93-A410-6B09-9EA1-617CC8FCA46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63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6DB0F-D262-2520-E286-9AF9249754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Main goal of demonstrator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Prove cooling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Absorber + magnet  + RF </a:t>
            </a:r>
          </a:p>
          <a:p>
            <a:endParaRPr lang="en-NL" dirty="0"/>
          </a:p>
          <a:p>
            <a:r>
              <a:rPr lang="en-NL" dirty="0"/>
              <a:t>Challenges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Large bore solenoid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High gradient RF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Large intensity absorber 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All together!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5A50D7-28D0-5C92-D773-E2DF28C8B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COOLING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D1C5E0B-1228-8604-610B-2B5895A181A2}"/>
              </a:ext>
            </a:extLst>
          </p:cNvPr>
          <p:cNvSpPr/>
          <p:nvPr/>
        </p:nvSpPr>
        <p:spPr>
          <a:xfrm>
            <a:off x="14386560" y="10395585"/>
            <a:ext cx="1249680" cy="544830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rgbClr val="FFF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N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x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9850607-C61F-F975-A278-3992BAE69DD9}"/>
              </a:ext>
            </a:extLst>
          </p:cNvPr>
          <p:cNvSpPr/>
          <p:nvPr/>
        </p:nvSpPr>
        <p:spPr>
          <a:xfrm>
            <a:off x="12923520" y="10668000"/>
            <a:ext cx="2926080" cy="1341120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rgbClr val="FFF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C4E82D8-BFEE-90D1-8EBA-3EF485849CFE}"/>
              </a:ext>
            </a:extLst>
          </p:cNvPr>
          <p:cNvSpPr/>
          <p:nvPr/>
        </p:nvSpPr>
        <p:spPr>
          <a:xfrm>
            <a:off x="17837974" y="10290781"/>
            <a:ext cx="2926080" cy="1341120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rgbClr val="FFF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160509-1FA8-B6A9-DF2B-9A8DAD773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926" y="2574956"/>
            <a:ext cx="8486053" cy="31147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1D45D-B4CA-8EC4-2DB7-DDA61A55E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377" y="7131116"/>
            <a:ext cx="8794750" cy="418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14055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5DDF93-A410-6B09-9EA1-617CC8FCA46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64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6DB0F-D262-2520-E286-9AF9249754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Main goal of demonstrator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Prove cooling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Absorber + magnet  + RF </a:t>
            </a:r>
          </a:p>
          <a:p>
            <a:endParaRPr lang="en-NL" dirty="0"/>
          </a:p>
          <a:p>
            <a:r>
              <a:rPr lang="en-NL" dirty="0"/>
              <a:t>Challenges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Large bore solenoid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High gradient RF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Large intensity absorber 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All together!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5A50D7-28D0-5C92-D773-E2DF28C8B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COOLING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E392C8-0B5C-AFD5-6F50-69430B0B4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699" y="2875093"/>
            <a:ext cx="13470459" cy="8548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8556049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A53E1B-F9DB-F67E-5424-6D4ADD6A01F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65</a:t>
            </a:fld>
            <a:endParaRPr lang="en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152E5F-7965-670D-651E-BCAC8FEBC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53272"/>
            <a:ext cx="22250400" cy="12487469"/>
          </a:xfrm>
          <a:prstGeom prst="rect">
            <a:avLst/>
          </a:prstGeo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1E957B90-BD81-ED3B-7D84-3B2AFA3E250D}"/>
              </a:ext>
            </a:extLst>
          </p:cNvPr>
          <p:cNvSpPr/>
          <p:nvPr/>
        </p:nvSpPr>
        <p:spPr>
          <a:xfrm>
            <a:off x="3322320" y="2011680"/>
            <a:ext cx="1524000" cy="1280160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06DBA7EC-F424-00F2-6AD1-D4E2414B1A03}"/>
              </a:ext>
            </a:extLst>
          </p:cNvPr>
          <p:cNvSpPr/>
          <p:nvPr/>
        </p:nvSpPr>
        <p:spPr>
          <a:xfrm>
            <a:off x="7406640" y="2011680"/>
            <a:ext cx="1524000" cy="1280160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BC652933-0C8F-E724-4EE8-16FACE475609}"/>
              </a:ext>
            </a:extLst>
          </p:cNvPr>
          <p:cNvSpPr/>
          <p:nvPr/>
        </p:nvSpPr>
        <p:spPr>
          <a:xfrm>
            <a:off x="14904720" y="2011680"/>
            <a:ext cx="1524000" cy="1280160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45113386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65AD75-9756-0F75-5475-2DEAC95AE04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66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65AD9-1295-2701-1C38-07DF5BF83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000" y="2686689"/>
            <a:ext cx="23105534" cy="8888854"/>
          </a:xfrm>
        </p:spPr>
        <p:txBody>
          <a:bodyPr/>
          <a:lstStyle/>
          <a:p>
            <a:r>
              <a:rPr lang="en-NL" dirty="0"/>
              <a:t>Relative costs in MuCol project</a:t>
            </a:r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Largest costs in 6D cooling and accelerator (RCS)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Target, capture, final cooling only small fraction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Not dominated by (relatively) small collider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7F320AD-34D4-3EE3-C8C9-2CE253402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COSTS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89113C-84A8-34EE-5528-D9F3D8B51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388" y="4207346"/>
            <a:ext cx="16573224" cy="464482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4527795-90E5-312B-3108-8891DE9D5DB1}"/>
              </a:ext>
            </a:extLst>
          </p:cNvPr>
          <p:cNvSpPr txBox="1">
            <a:spLocks/>
          </p:cNvSpPr>
          <p:nvPr/>
        </p:nvSpPr>
        <p:spPr>
          <a:xfrm>
            <a:off x="2363280" y="5470379"/>
            <a:ext cx="5574490" cy="211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>
                <a:solidFill>
                  <a:srgbClr val="C00000"/>
                </a:solidFill>
              </a:rPr>
              <a:t>3TeV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BA2AEEB-62BC-324E-97A2-222ED879A128}"/>
              </a:ext>
            </a:extLst>
          </p:cNvPr>
          <p:cNvSpPr txBox="1">
            <a:spLocks/>
          </p:cNvSpPr>
          <p:nvPr/>
        </p:nvSpPr>
        <p:spPr>
          <a:xfrm>
            <a:off x="20064379" y="3811874"/>
            <a:ext cx="5574490" cy="211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>
                <a:solidFill>
                  <a:srgbClr val="C00000"/>
                </a:solidFill>
              </a:rPr>
              <a:t>10TeV</a:t>
            </a:r>
          </a:p>
        </p:txBody>
      </p:sp>
    </p:spTree>
    <p:extLst>
      <p:ext uri="{BB962C8B-B14F-4D97-AF65-F5344CB8AC3E}">
        <p14:creationId xmlns:p14="http://schemas.microsoft.com/office/powerpoint/2010/main" val="4080777809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FA72C3-290B-BAE9-689C-D89C4DCB621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67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AB280-A368-8DC0-CEC4-BAE3ADF883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125-600 GeV 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Overall: 5-15B$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MuC on lower</a:t>
            </a:r>
            <a:br>
              <a:rPr lang="en-NL" dirty="0"/>
            </a:br>
            <a:r>
              <a:rPr lang="en-NL" dirty="0"/>
              <a:t>side of spectrum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0771B8-3EC2-62E2-0FC1-DEF22D228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COSTS (1)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1984FD-1199-7ACC-F145-86539A1BF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679" y="2443558"/>
            <a:ext cx="13722016" cy="9856375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D91699E-2B93-5D8B-F24E-991355D93098}"/>
              </a:ext>
            </a:extLst>
          </p:cNvPr>
          <p:cNvSpPr txBox="1">
            <a:spLocks/>
          </p:cNvSpPr>
          <p:nvPr/>
        </p:nvSpPr>
        <p:spPr>
          <a:xfrm>
            <a:off x="8409723" y="2359846"/>
            <a:ext cx="13722016" cy="848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 hangingPunct="1"/>
            <a:r>
              <a:rPr lang="nl-NL" sz="2400" i="1" dirty="0" err="1">
                <a:solidFill>
                  <a:srgbClr val="0070C0"/>
                </a:solidFill>
              </a:rPr>
              <a:t>Snowmass</a:t>
            </a:r>
            <a:r>
              <a:rPr lang="nl-NL" sz="2400" i="1" dirty="0">
                <a:solidFill>
                  <a:srgbClr val="0070C0"/>
                </a:solidFill>
              </a:rPr>
              <a:t> 21 - </a:t>
            </a:r>
            <a:r>
              <a:rPr lang="nl-NL" sz="2400" i="1" dirty="0" err="1">
                <a:solidFill>
                  <a:srgbClr val="0070C0"/>
                </a:solidFill>
              </a:rPr>
              <a:t>https</a:t>
            </a:r>
            <a:r>
              <a:rPr lang="nl-NL" sz="2400" i="1" dirty="0">
                <a:solidFill>
                  <a:srgbClr val="0070C0"/>
                </a:solidFill>
              </a:rPr>
              <a:t>://</a:t>
            </a:r>
            <a:r>
              <a:rPr lang="nl-NL" sz="2400" i="1" dirty="0" err="1">
                <a:solidFill>
                  <a:srgbClr val="0070C0"/>
                </a:solidFill>
              </a:rPr>
              <a:t>iopscience.iop.org</a:t>
            </a:r>
            <a:r>
              <a:rPr lang="nl-NL" sz="2400" i="1" dirty="0">
                <a:solidFill>
                  <a:srgbClr val="0070C0"/>
                </a:solidFill>
              </a:rPr>
              <a:t>/</a:t>
            </a:r>
            <a:r>
              <a:rPr lang="nl-NL" sz="2400" i="1" dirty="0" err="1">
                <a:solidFill>
                  <a:srgbClr val="0070C0"/>
                </a:solidFill>
              </a:rPr>
              <a:t>article</a:t>
            </a:r>
            <a:r>
              <a:rPr lang="nl-NL" sz="2400" i="1" dirty="0">
                <a:solidFill>
                  <a:srgbClr val="0070C0"/>
                </a:solidFill>
              </a:rPr>
              <a:t>/10.1088/1748-0221/18/05/P05018/pdf</a:t>
            </a:r>
            <a:endParaRPr lang="en-NL" sz="48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72171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C465C7-0F2A-03C4-32B0-BA816E37A2E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68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629BC3-D3DD-7BDD-630D-2B56E1343F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1-10 TeV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Overall: 10-30B$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MuC on lower</a:t>
            </a:r>
            <a:br>
              <a:rPr lang="en-NL" dirty="0"/>
            </a:br>
            <a:r>
              <a:rPr lang="en-NL" dirty="0"/>
              <a:t>side of spectrum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CB2082-D084-4020-817C-36CC551B5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COSTS (2)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7F7B5F-23C8-43AD-9224-61195BD84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2" y="2365112"/>
            <a:ext cx="14004756" cy="10045751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A832B11-FC0F-0AE8-9188-88BE18DFF7CD}"/>
              </a:ext>
            </a:extLst>
          </p:cNvPr>
          <p:cNvSpPr txBox="1">
            <a:spLocks/>
          </p:cNvSpPr>
          <p:nvPr/>
        </p:nvSpPr>
        <p:spPr>
          <a:xfrm>
            <a:off x="8409723" y="2119216"/>
            <a:ext cx="13722016" cy="848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 hangingPunct="1"/>
            <a:r>
              <a:rPr lang="nl-NL" sz="2400" i="1" dirty="0" err="1">
                <a:solidFill>
                  <a:srgbClr val="0070C0"/>
                </a:solidFill>
              </a:rPr>
              <a:t>Snowmass</a:t>
            </a:r>
            <a:r>
              <a:rPr lang="nl-NL" sz="2400" i="1" dirty="0">
                <a:solidFill>
                  <a:srgbClr val="0070C0"/>
                </a:solidFill>
              </a:rPr>
              <a:t> 21 - </a:t>
            </a:r>
            <a:r>
              <a:rPr lang="nl-NL" sz="2400" i="1" dirty="0" err="1">
                <a:solidFill>
                  <a:srgbClr val="0070C0"/>
                </a:solidFill>
              </a:rPr>
              <a:t>https</a:t>
            </a:r>
            <a:r>
              <a:rPr lang="nl-NL" sz="2400" i="1" dirty="0">
                <a:solidFill>
                  <a:srgbClr val="0070C0"/>
                </a:solidFill>
              </a:rPr>
              <a:t>://</a:t>
            </a:r>
            <a:r>
              <a:rPr lang="nl-NL" sz="2400" i="1" dirty="0" err="1">
                <a:solidFill>
                  <a:srgbClr val="0070C0"/>
                </a:solidFill>
              </a:rPr>
              <a:t>iopscience.iop.org</a:t>
            </a:r>
            <a:r>
              <a:rPr lang="nl-NL" sz="2400" i="1" dirty="0">
                <a:solidFill>
                  <a:srgbClr val="0070C0"/>
                </a:solidFill>
              </a:rPr>
              <a:t>/</a:t>
            </a:r>
            <a:r>
              <a:rPr lang="nl-NL" sz="2400" i="1" dirty="0" err="1">
                <a:solidFill>
                  <a:srgbClr val="0070C0"/>
                </a:solidFill>
              </a:rPr>
              <a:t>article</a:t>
            </a:r>
            <a:r>
              <a:rPr lang="nl-NL" sz="2400" i="1" dirty="0">
                <a:solidFill>
                  <a:srgbClr val="0070C0"/>
                </a:solidFill>
              </a:rPr>
              <a:t>/10.1088/1748-0221/18/05/P05018/pdf</a:t>
            </a:r>
            <a:endParaRPr lang="en-NL" sz="48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813997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612CB2-9016-4E44-7EF0-9136E62D337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69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4E00D-6BDA-3FA3-7E36-3A2F54EE83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Other projects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FCC-hh &gt;25B$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41CD3D-11D6-B45A-4168-9B4719310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COSTS (3)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20C002-D98D-6746-6950-55D28A9E2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11" y="2382212"/>
            <a:ext cx="15231977" cy="1033880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231F351-31BD-1AA4-9EE0-22B991DFB701}"/>
              </a:ext>
            </a:extLst>
          </p:cNvPr>
          <p:cNvSpPr txBox="1">
            <a:spLocks/>
          </p:cNvSpPr>
          <p:nvPr/>
        </p:nvSpPr>
        <p:spPr>
          <a:xfrm>
            <a:off x="8698481" y="2283213"/>
            <a:ext cx="13722016" cy="848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 hangingPunct="1"/>
            <a:r>
              <a:rPr lang="nl-NL" sz="2400" i="1" dirty="0" err="1">
                <a:solidFill>
                  <a:srgbClr val="0070C0"/>
                </a:solidFill>
              </a:rPr>
              <a:t>Snowmass</a:t>
            </a:r>
            <a:r>
              <a:rPr lang="nl-NL" sz="2400" i="1" dirty="0">
                <a:solidFill>
                  <a:srgbClr val="0070C0"/>
                </a:solidFill>
              </a:rPr>
              <a:t> 21 - </a:t>
            </a:r>
            <a:r>
              <a:rPr lang="nl-NL" sz="2400" i="1" dirty="0" err="1">
                <a:solidFill>
                  <a:srgbClr val="0070C0"/>
                </a:solidFill>
              </a:rPr>
              <a:t>https</a:t>
            </a:r>
            <a:r>
              <a:rPr lang="nl-NL" sz="2400" i="1" dirty="0">
                <a:solidFill>
                  <a:srgbClr val="0070C0"/>
                </a:solidFill>
              </a:rPr>
              <a:t>://</a:t>
            </a:r>
            <a:r>
              <a:rPr lang="nl-NL" sz="2400" i="1" dirty="0" err="1">
                <a:solidFill>
                  <a:srgbClr val="0070C0"/>
                </a:solidFill>
              </a:rPr>
              <a:t>iopscience.iop.org</a:t>
            </a:r>
            <a:r>
              <a:rPr lang="nl-NL" sz="2400" i="1" dirty="0">
                <a:solidFill>
                  <a:srgbClr val="0070C0"/>
                </a:solidFill>
              </a:rPr>
              <a:t>/</a:t>
            </a:r>
            <a:r>
              <a:rPr lang="nl-NL" sz="2400" i="1" dirty="0" err="1">
                <a:solidFill>
                  <a:srgbClr val="0070C0"/>
                </a:solidFill>
              </a:rPr>
              <a:t>article</a:t>
            </a:r>
            <a:r>
              <a:rPr lang="nl-NL" sz="2400" i="1" dirty="0">
                <a:solidFill>
                  <a:srgbClr val="0070C0"/>
                </a:solidFill>
              </a:rPr>
              <a:t>/10.1088/1748-0221/18/05/P05018/pdf</a:t>
            </a:r>
            <a:endParaRPr lang="en-NL" sz="4800" i="1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CD4DEF-9652-B6D2-2F55-48F57E7230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07"/>
          <a:stretch/>
        </p:blipFill>
        <p:spPr>
          <a:xfrm>
            <a:off x="635000" y="5642763"/>
            <a:ext cx="6314440" cy="7013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932020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FCDCDD-681D-AA8C-5AB6-28AB4F8AB03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7</a:t>
            </a:fld>
            <a:endParaRPr lang="en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849CEE-CA14-2E4D-FD8F-B06C5834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L" dirty="0"/>
              <a:t>MY PROFESSIONAL LIGHTCONE</a:t>
            </a: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3C6D080E-7D50-402A-F01F-87F1E9D85105}"/>
              </a:ext>
            </a:extLst>
          </p:cNvPr>
          <p:cNvSpPr/>
          <p:nvPr/>
        </p:nvSpPr>
        <p:spPr>
          <a:xfrm rot="10800000">
            <a:off x="7095066" y="3092169"/>
            <a:ext cx="9770533" cy="8483600"/>
          </a:xfrm>
          <a:prstGeom prst="triangle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95389D6-5E64-6661-A646-4E78A0046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7465" y="10623831"/>
            <a:ext cx="7806268" cy="1335618"/>
          </a:xfrm>
        </p:spPr>
        <p:txBody>
          <a:bodyPr/>
          <a:lstStyle/>
          <a:p>
            <a:r>
              <a:rPr lang="en-NL" dirty="0"/>
              <a:t>Start physics studies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4B8CC05-EE73-B8F1-73C2-E6127EA2CF5D}"/>
              </a:ext>
            </a:extLst>
          </p:cNvPr>
          <p:cNvSpPr txBox="1">
            <a:spLocks/>
          </p:cNvSpPr>
          <p:nvPr/>
        </p:nvSpPr>
        <p:spPr>
          <a:xfrm>
            <a:off x="897465" y="2971328"/>
            <a:ext cx="7806268" cy="133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Retirement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2519906-880C-2147-4F9F-D5BB84337992}"/>
              </a:ext>
            </a:extLst>
          </p:cNvPr>
          <p:cNvSpPr txBox="1">
            <a:spLocks/>
          </p:cNvSpPr>
          <p:nvPr/>
        </p:nvSpPr>
        <p:spPr>
          <a:xfrm>
            <a:off x="11209865" y="11515027"/>
            <a:ext cx="7806268" cy="133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2000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642AA36-6F2E-5CCC-96BD-280FE4545EB7}"/>
              </a:ext>
            </a:extLst>
          </p:cNvPr>
          <p:cNvSpPr txBox="1">
            <a:spLocks/>
          </p:cNvSpPr>
          <p:nvPr/>
        </p:nvSpPr>
        <p:spPr>
          <a:xfrm>
            <a:off x="11209865" y="2142006"/>
            <a:ext cx="7806268" cy="133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2050</a:t>
            </a:r>
          </a:p>
        </p:txBody>
      </p:sp>
    </p:spTree>
    <p:extLst>
      <p:ext uri="{BB962C8B-B14F-4D97-AF65-F5344CB8AC3E}">
        <p14:creationId xmlns:p14="http://schemas.microsoft.com/office/powerpoint/2010/main" val="1844352692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AF6F7-B096-0BB4-1BC4-8602CEC9E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ADD0FB-6422-4D76-357D-D74F8EA97D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70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F1DD6-B13F-BB40-4F7A-C440786F3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000" y="2686689"/>
            <a:ext cx="23014498" cy="3560026"/>
          </a:xfrm>
        </p:spPr>
        <p:txBody>
          <a:bodyPr/>
          <a:lstStyle/>
          <a:p>
            <a:r>
              <a:rPr lang="en-NL" dirty="0"/>
              <a:t>High energy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Discovery machine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Higgs self-coupling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r>
              <a:rPr lang="en-NL" dirty="0"/>
              <a:t>Like FCC-hh</a:t>
            </a:r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pPr marL="685800" indent="-685800" algn="ctr">
              <a:buFont typeface="Wingdings" pitchFamily="2" charset="2"/>
              <a:buChar char="Ø"/>
            </a:pPr>
            <a:r>
              <a:rPr lang="en-NL" dirty="0">
                <a:solidFill>
                  <a:srgbClr val="7030A0"/>
                </a:solidFill>
              </a:rPr>
              <a:t>And in the meantime we will do a lot of accelerator+detector R&amp;D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217198-0ECF-62C9-7F10-324FD6C7F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L" dirty="0"/>
              <a:t>MUON COLLIDER BENEFITS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6CE7E9-D132-6E88-81BB-7415D4F04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439" y="6596582"/>
            <a:ext cx="5916059" cy="41856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818827-2327-1271-FFD6-CF90E9146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22" y="6772078"/>
            <a:ext cx="6365257" cy="38346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2F988B-ACB7-464C-8E24-2AB1D77070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131" y="6596582"/>
            <a:ext cx="5539166" cy="3941330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853874E-FCD0-6A73-17B0-EFE09E6A8783}"/>
              </a:ext>
            </a:extLst>
          </p:cNvPr>
          <p:cNvSpPr txBox="1">
            <a:spLocks/>
          </p:cNvSpPr>
          <p:nvPr/>
        </p:nvSpPr>
        <p:spPr>
          <a:xfrm>
            <a:off x="9126013" y="2686689"/>
            <a:ext cx="7806153" cy="4019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Precision physics</a:t>
            </a:r>
          </a:p>
          <a:p>
            <a:pPr marL="1982258" lvl="1" indent="-685800" hangingPunct="1">
              <a:buFont typeface="Arial" panose="020B0604020202020204" pitchFamily="34" charset="0"/>
              <a:buChar char="•"/>
            </a:pPr>
            <a:r>
              <a:rPr lang="en-NL" dirty="0"/>
              <a:t>Luminority frontier</a:t>
            </a:r>
          </a:p>
          <a:p>
            <a:pPr marL="1982258" lvl="1" indent="-685800" hangingPunct="1">
              <a:buFont typeface="Arial" panose="020B0604020202020204" pitchFamily="34" charset="0"/>
              <a:buChar char="•"/>
            </a:pPr>
            <a:r>
              <a:rPr lang="en-NL" dirty="0"/>
              <a:t>Higgs factory</a:t>
            </a:r>
          </a:p>
          <a:p>
            <a:pPr marL="2617258" lvl="2" indent="-685800" hangingPunct="1">
              <a:buFont typeface="Arial" panose="020B0604020202020204" pitchFamily="34" charset="0"/>
              <a:buChar char="•"/>
            </a:pPr>
            <a:r>
              <a:rPr lang="en-NL" dirty="0"/>
              <a:t>Like FCC-ee</a:t>
            </a:r>
          </a:p>
          <a:p>
            <a:pPr hangingPunct="1"/>
            <a:endParaRPr lang="en-NL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FB80D94-55A2-78B9-296D-F314085912C2}"/>
              </a:ext>
            </a:extLst>
          </p:cNvPr>
          <p:cNvSpPr txBox="1">
            <a:spLocks/>
          </p:cNvSpPr>
          <p:nvPr/>
        </p:nvSpPr>
        <p:spPr>
          <a:xfrm>
            <a:off x="17184414" y="2686689"/>
            <a:ext cx="6855650" cy="4116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Compact &amp; efficient</a:t>
            </a:r>
          </a:p>
          <a:p>
            <a:pPr marL="1982258" lvl="1" indent="-685800" hangingPunct="1">
              <a:buFont typeface="Arial" panose="020B0604020202020204" pitchFamily="34" charset="0"/>
              <a:buChar char="•"/>
            </a:pPr>
            <a:r>
              <a:rPr lang="en-NL" dirty="0"/>
              <a:t>√s=10 TeV:</a:t>
            </a:r>
            <a:br>
              <a:rPr lang="en-NL" dirty="0"/>
            </a:br>
            <a:r>
              <a:rPr lang="en-NL" dirty="0"/>
              <a:t>10-30km</a:t>
            </a:r>
          </a:p>
          <a:p>
            <a:pPr marL="2617258" lvl="2" indent="-685800" hangingPunct="1">
              <a:buFont typeface="Arial" panose="020B0604020202020204" pitchFamily="34" charset="0"/>
              <a:buChar char="•"/>
            </a:pPr>
            <a:r>
              <a:rPr lang="en-NL" dirty="0"/>
              <a:t>Like LHC</a:t>
            </a:r>
          </a:p>
        </p:txBody>
      </p:sp>
    </p:spTree>
    <p:extLst>
      <p:ext uri="{BB962C8B-B14F-4D97-AF65-F5344CB8AC3E}">
        <p14:creationId xmlns:p14="http://schemas.microsoft.com/office/powerpoint/2010/main" val="3590663138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BB18EA-58C7-A554-ABE5-0E4B683D823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71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22F0A-8AA0-3E9E-3BF6-D157B6960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Physics case of a muon collider is great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But it might not even be the main criterium</a:t>
            </a:r>
          </a:p>
          <a:p>
            <a:endParaRPr lang="en-NL" dirty="0"/>
          </a:p>
          <a:p>
            <a:r>
              <a:rPr lang="en-NL" dirty="0"/>
              <a:t>Muon collider has many advantages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Physics: Precision &amp; Discovery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Technology and Innovation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Practicalities: Footprint &amp; Cost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r>
              <a:rPr lang="en-NL" dirty="0"/>
              <a:t>Outreach: It’s New &amp; Exciting!</a:t>
            </a:r>
          </a:p>
          <a:p>
            <a:pPr marL="1982258" lvl="1" indent="-685800">
              <a:buFont typeface="Arial" panose="020B0604020202020204" pitchFamily="34" charset="0"/>
              <a:buChar char="•"/>
            </a:pPr>
            <a:endParaRPr lang="en-NL" dirty="0"/>
          </a:p>
          <a:p>
            <a:r>
              <a:rPr lang="en-NL" dirty="0"/>
              <a:t>Now: Let’s study physics, detector, accelerator</a:t>
            </a:r>
          </a:p>
          <a:p>
            <a:pPr marL="2617258" lvl="2" indent="-685800">
              <a:buFont typeface="Arial" panose="020B0604020202020204" pitchFamily="34" charset="0"/>
              <a:buChar char="•"/>
            </a:pPr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D8A393-2737-B06D-30EA-5AD5F976D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MUON COLLIDER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06F8F9-3206-F768-ED0A-494A466FE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r="8322"/>
          <a:stretch/>
        </p:blipFill>
        <p:spPr>
          <a:xfrm rot="257392">
            <a:off x="14823172" y="835844"/>
            <a:ext cx="9948522" cy="10454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8004821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DFD1DE-BC4B-93E5-CDED-687231BF7D6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72</a:t>
            </a:fld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D0FDF0-50FF-F481-1F33-0F158A7B9D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40B1D4-59E6-95A6-1249-C5CE9187B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B43B8-9E73-EFEF-9C33-BF941ACFE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867" y="1"/>
            <a:ext cx="24479867" cy="13721064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5AABF15-CADA-67B6-E0FF-47ADAB506698}"/>
              </a:ext>
            </a:extLst>
          </p:cNvPr>
          <p:cNvSpPr/>
          <p:nvPr/>
        </p:nvSpPr>
        <p:spPr>
          <a:xfrm>
            <a:off x="264694" y="481009"/>
            <a:ext cx="8229601" cy="3405188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N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CERN’s future</a:t>
            </a:r>
          </a:p>
          <a:p>
            <a:pPr marL="457200" marR="0" indent="-4572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NL" sz="3200" cap="none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HL-LHC</a:t>
            </a:r>
          </a:p>
          <a:p>
            <a:pPr marL="457200" marR="0" indent="-4572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N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+ CLIC?</a:t>
            </a:r>
          </a:p>
          <a:p>
            <a:pPr marL="457200" marR="0" indent="-4572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NL" sz="3200" cap="none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+ FCC?</a:t>
            </a:r>
          </a:p>
          <a:p>
            <a:pPr marL="457200" marR="0" indent="-4572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N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+ MuCol?</a:t>
            </a:r>
          </a:p>
          <a:p>
            <a:pPr marL="457200" marR="0" indent="-4572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NL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0068068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FCDCDD-681D-AA8C-5AB6-28AB4F8AB03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8</a:t>
            </a:fld>
            <a:endParaRPr lang="en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849CEE-CA14-2E4D-FD8F-B06C5834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L" dirty="0"/>
              <a:t>MY PROFESSIONAL LIGHTCONE</a:t>
            </a: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3C6D080E-7D50-402A-F01F-87F1E9D85105}"/>
              </a:ext>
            </a:extLst>
          </p:cNvPr>
          <p:cNvSpPr/>
          <p:nvPr/>
        </p:nvSpPr>
        <p:spPr>
          <a:xfrm rot="10800000">
            <a:off x="7095066" y="3092169"/>
            <a:ext cx="9770533" cy="8483600"/>
          </a:xfrm>
          <a:prstGeom prst="triangle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95389D6-5E64-6661-A646-4E78A0046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7465" y="10623831"/>
            <a:ext cx="7806268" cy="1335618"/>
          </a:xfrm>
        </p:spPr>
        <p:txBody>
          <a:bodyPr/>
          <a:lstStyle/>
          <a:p>
            <a:r>
              <a:rPr lang="en-NL" dirty="0"/>
              <a:t>2000-05 MSc Theory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84C44C9-A6E4-5472-15C9-84FEA63A3B7E}"/>
              </a:ext>
            </a:extLst>
          </p:cNvPr>
          <p:cNvSpPr txBox="1">
            <a:spLocks/>
          </p:cNvSpPr>
          <p:nvPr/>
        </p:nvSpPr>
        <p:spPr>
          <a:xfrm>
            <a:off x="897465" y="9446752"/>
            <a:ext cx="7806268" cy="133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2006-10 PhD LHCb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FC46747-DB33-4DE3-8F68-D672C36BFD00}"/>
              </a:ext>
            </a:extLst>
          </p:cNvPr>
          <p:cNvSpPr txBox="1">
            <a:spLocks/>
          </p:cNvSpPr>
          <p:nvPr/>
        </p:nvSpPr>
        <p:spPr>
          <a:xfrm>
            <a:off x="897465" y="8280465"/>
            <a:ext cx="7806268" cy="133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2010-17 PD CMS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DB7DC06-99F7-2189-FBB2-12EDE91197B9}"/>
              </a:ext>
            </a:extLst>
          </p:cNvPr>
          <p:cNvSpPr txBox="1">
            <a:spLocks/>
          </p:cNvSpPr>
          <p:nvPr/>
        </p:nvSpPr>
        <p:spPr>
          <a:xfrm>
            <a:off x="897465" y="7154186"/>
            <a:ext cx="7806268" cy="133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2017++  ATLAS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4B8CC05-EE73-B8F1-73C2-E6127EA2CF5D}"/>
              </a:ext>
            </a:extLst>
          </p:cNvPr>
          <p:cNvSpPr txBox="1">
            <a:spLocks/>
          </p:cNvSpPr>
          <p:nvPr/>
        </p:nvSpPr>
        <p:spPr>
          <a:xfrm>
            <a:off x="897465" y="2971328"/>
            <a:ext cx="7806268" cy="133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Retirement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2519906-880C-2147-4F9F-D5BB84337992}"/>
              </a:ext>
            </a:extLst>
          </p:cNvPr>
          <p:cNvSpPr txBox="1">
            <a:spLocks/>
          </p:cNvSpPr>
          <p:nvPr/>
        </p:nvSpPr>
        <p:spPr>
          <a:xfrm>
            <a:off x="11209865" y="11515027"/>
            <a:ext cx="7806268" cy="133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2000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642AA36-6F2E-5CCC-96BD-280FE4545EB7}"/>
              </a:ext>
            </a:extLst>
          </p:cNvPr>
          <p:cNvSpPr txBox="1">
            <a:spLocks/>
          </p:cNvSpPr>
          <p:nvPr/>
        </p:nvSpPr>
        <p:spPr>
          <a:xfrm>
            <a:off x="11209865" y="2142006"/>
            <a:ext cx="7806268" cy="133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2050</a:t>
            </a:r>
          </a:p>
        </p:txBody>
      </p:sp>
    </p:spTree>
    <p:extLst>
      <p:ext uri="{BB962C8B-B14F-4D97-AF65-F5344CB8AC3E}">
        <p14:creationId xmlns:p14="http://schemas.microsoft.com/office/powerpoint/2010/main" val="383402013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FCDCDD-681D-AA8C-5AB6-28AB4F8AB03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9</a:t>
            </a:fld>
            <a:endParaRPr lang="en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849CEE-CA14-2E4D-FD8F-B06C5834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L" dirty="0"/>
              <a:t>MY PROFESSIONAL LIGHTCONE</a:t>
            </a: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3C6D080E-7D50-402A-F01F-87F1E9D85105}"/>
              </a:ext>
            </a:extLst>
          </p:cNvPr>
          <p:cNvSpPr/>
          <p:nvPr/>
        </p:nvSpPr>
        <p:spPr>
          <a:xfrm rot="10800000">
            <a:off x="7095066" y="3092169"/>
            <a:ext cx="9770533" cy="8483600"/>
          </a:xfrm>
          <a:prstGeom prst="triangle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95389D6-5E64-6661-A646-4E78A0046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7465" y="10623831"/>
            <a:ext cx="7806268" cy="1335618"/>
          </a:xfrm>
        </p:spPr>
        <p:txBody>
          <a:bodyPr/>
          <a:lstStyle/>
          <a:p>
            <a:r>
              <a:rPr lang="en-NL" dirty="0"/>
              <a:t>2000-05 MSc Theory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84C44C9-A6E4-5472-15C9-84FEA63A3B7E}"/>
              </a:ext>
            </a:extLst>
          </p:cNvPr>
          <p:cNvSpPr txBox="1">
            <a:spLocks/>
          </p:cNvSpPr>
          <p:nvPr/>
        </p:nvSpPr>
        <p:spPr>
          <a:xfrm>
            <a:off x="897465" y="9446752"/>
            <a:ext cx="7806268" cy="133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2006-10 PhD LHCb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FC46747-DB33-4DE3-8F68-D672C36BFD00}"/>
              </a:ext>
            </a:extLst>
          </p:cNvPr>
          <p:cNvSpPr txBox="1">
            <a:spLocks/>
          </p:cNvSpPr>
          <p:nvPr/>
        </p:nvSpPr>
        <p:spPr>
          <a:xfrm>
            <a:off x="897465" y="8280465"/>
            <a:ext cx="7806268" cy="133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2010-17 PD CMS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DB7DC06-99F7-2189-FBB2-12EDE91197B9}"/>
              </a:ext>
            </a:extLst>
          </p:cNvPr>
          <p:cNvSpPr txBox="1">
            <a:spLocks/>
          </p:cNvSpPr>
          <p:nvPr/>
        </p:nvSpPr>
        <p:spPr>
          <a:xfrm>
            <a:off x="897465" y="7154186"/>
            <a:ext cx="7806268" cy="133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2017++  ATLAS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4B8CC05-EE73-B8F1-73C2-E6127EA2CF5D}"/>
              </a:ext>
            </a:extLst>
          </p:cNvPr>
          <p:cNvSpPr txBox="1">
            <a:spLocks/>
          </p:cNvSpPr>
          <p:nvPr/>
        </p:nvSpPr>
        <p:spPr>
          <a:xfrm>
            <a:off x="897465" y="2971328"/>
            <a:ext cx="7806268" cy="133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Retirement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F5F985A-C433-B82B-66E3-5ECD46FF346C}"/>
              </a:ext>
            </a:extLst>
          </p:cNvPr>
          <p:cNvSpPr txBox="1">
            <a:spLocks/>
          </p:cNvSpPr>
          <p:nvPr/>
        </p:nvSpPr>
        <p:spPr>
          <a:xfrm>
            <a:off x="16086666" y="9169198"/>
            <a:ext cx="7806268" cy="133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 hangingPunct="1"/>
            <a:r>
              <a:rPr lang="en-NL" dirty="0"/>
              <a:t>2013 ILC cand.site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0B3FBB1-467E-890A-BFC7-587934EB2541}"/>
              </a:ext>
            </a:extLst>
          </p:cNvPr>
          <p:cNvSpPr txBox="1">
            <a:spLocks/>
          </p:cNvSpPr>
          <p:nvPr/>
        </p:nvSpPr>
        <p:spPr>
          <a:xfrm>
            <a:off x="16086666" y="8231449"/>
            <a:ext cx="7806268" cy="133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 hangingPunct="1"/>
            <a:r>
              <a:rPr lang="en-NL" dirty="0"/>
              <a:t>2017 FCC report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2136495-FBFC-89CA-7FB4-A88127B505A0}"/>
              </a:ext>
            </a:extLst>
          </p:cNvPr>
          <p:cNvSpPr txBox="1">
            <a:spLocks/>
          </p:cNvSpPr>
          <p:nvPr/>
        </p:nvSpPr>
        <p:spPr>
          <a:xfrm>
            <a:off x="15989299" y="7287828"/>
            <a:ext cx="7806268" cy="133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 hangingPunct="1"/>
            <a:r>
              <a:rPr lang="en-NL" dirty="0"/>
              <a:t>2020 MuCol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CFAF55A-69D1-42AE-EB55-6F5D518C85AA}"/>
              </a:ext>
            </a:extLst>
          </p:cNvPr>
          <p:cNvSpPr txBox="1">
            <a:spLocks/>
          </p:cNvSpPr>
          <p:nvPr/>
        </p:nvSpPr>
        <p:spPr>
          <a:xfrm>
            <a:off x="16040100" y="6337686"/>
            <a:ext cx="7806268" cy="133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 hangingPunct="1"/>
            <a:r>
              <a:rPr lang="en-NL" dirty="0"/>
              <a:t>2022 C^3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D968AC8-F4E0-66B3-CE09-7457B05729AD}"/>
              </a:ext>
            </a:extLst>
          </p:cNvPr>
          <p:cNvSpPr txBox="1">
            <a:spLocks/>
          </p:cNvSpPr>
          <p:nvPr/>
        </p:nvSpPr>
        <p:spPr>
          <a:xfrm>
            <a:off x="16272933" y="2964396"/>
            <a:ext cx="7806268" cy="133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 hangingPunct="1"/>
            <a:r>
              <a:rPr lang="en-NL" dirty="0"/>
              <a:t>New collider?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2519906-880C-2147-4F9F-D5BB84337992}"/>
              </a:ext>
            </a:extLst>
          </p:cNvPr>
          <p:cNvSpPr txBox="1">
            <a:spLocks/>
          </p:cNvSpPr>
          <p:nvPr/>
        </p:nvSpPr>
        <p:spPr>
          <a:xfrm>
            <a:off x="11209865" y="11515027"/>
            <a:ext cx="7806268" cy="133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2000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642AA36-6F2E-5CCC-96BD-280FE4545EB7}"/>
              </a:ext>
            </a:extLst>
          </p:cNvPr>
          <p:cNvSpPr txBox="1">
            <a:spLocks/>
          </p:cNvSpPr>
          <p:nvPr/>
        </p:nvSpPr>
        <p:spPr>
          <a:xfrm>
            <a:off x="11209865" y="2142006"/>
            <a:ext cx="7806268" cy="133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NL" dirty="0"/>
              <a:t>2050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5D87A7F-7345-3522-1014-215FD4EF20C1}"/>
              </a:ext>
            </a:extLst>
          </p:cNvPr>
          <p:cNvSpPr txBox="1">
            <a:spLocks/>
          </p:cNvSpPr>
          <p:nvPr/>
        </p:nvSpPr>
        <p:spPr>
          <a:xfrm>
            <a:off x="16086666" y="10124593"/>
            <a:ext cx="7806268" cy="133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29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000" b="0" i="0" u="none" strike="noStrike" cap="none" spc="0" baseline="0">
                <a:solidFill>
                  <a:srgbClr val="702677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93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66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201458" marR="0" indent="-661458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500" b="0" i="0" u="none" strike="noStrike" cap="none" spc="0" baseline="0">
                <a:solidFill>
                  <a:srgbClr val="00B3C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 hangingPunct="1"/>
            <a:r>
              <a:rPr lang="en-NL" dirty="0"/>
              <a:t>2008 Start of the LHC</a:t>
            </a:r>
          </a:p>
        </p:txBody>
      </p:sp>
    </p:spTree>
    <p:extLst>
      <p:ext uri="{BB962C8B-B14F-4D97-AF65-F5344CB8AC3E}">
        <p14:creationId xmlns:p14="http://schemas.microsoft.com/office/powerpoint/2010/main" val="10025504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C4E6E1"/>
      </a:dk1>
      <a:lt1>
        <a:srgbClr val="E6223D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78488</TotalTime>
  <Words>1987</Words>
  <Application>Microsoft Macintosh PowerPoint</Application>
  <PresentationFormat>Custom</PresentationFormat>
  <Paragraphs>654</Paragraphs>
  <Slides>72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7" baseType="lpstr">
      <vt:lpstr>Arial</vt:lpstr>
      <vt:lpstr>Helvetica Neue</vt:lpstr>
      <vt:lpstr>Helvetica Neue Medium</vt:lpstr>
      <vt:lpstr>Wingdings</vt:lpstr>
      <vt:lpstr>White</vt:lpstr>
      <vt:lpstr>PowerPoint Presentation</vt:lpstr>
      <vt:lpstr>LINEAR OR CIRCULAR?</vt:lpstr>
      <vt:lpstr>LINEAR OR CIRCULAR?</vt:lpstr>
      <vt:lpstr>PowerPoint Presentation</vt:lpstr>
      <vt:lpstr>PowerPoint Presentation</vt:lpstr>
      <vt:lpstr>PowerPoint Presentation</vt:lpstr>
      <vt:lpstr>MY PROFESSIONAL LIGHTCONE</vt:lpstr>
      <vt:lpstr>MY PROFESSIONAL LIGHTCONE</vt:lpstr>
      <vt:lpstr>MY PROFESSIONAL LIGHTCONE</vt:lpstr>
      <vt:lpstr>MY ACtIVITIES (SO FAR)</vt:lpstr>
      <vt:lpstr>MY ACtIVITIES (SO FAR)</vt:lpstr>
      <vt:lpstr>MY ACtIVITIES (SO FAR)</vt:lpstr>
      <vt:lpstr>MY ACtIVITIES (SO FAR)</vt:lpstr>
      <vt:lpstr>ILC</vt:lpstr>
      <vt:lpstr>ILC</vt:lpstr>
      <vt:lpstr>ILC PHYSICS </vt:lpstr>
      <vt:lpstr>ILC PHYSICS </vt:lpstr>
      <vt:lpstr>FCC</vt:lpstr>
      <vt:lpstr>E+E- colliderS</vt:lpstr>
      <vt:lpstr>FCC-ee</vt:lpstr>
      <vt:lpstr>FCC-ee</vt:lpstr>
      <vt:lpstr>combinATIONS &amp; COMPARISONS</vt:lpstr>
      <vt:lpstr>FCC-hh</vt:lpstr>
      <vt:lpstr>FCC-HH</vt:lpstr>
      <vt:lpstr>FCC-hh</vt:lpstr>
      <vt:lpstr>FCC</vt:lpstr>
      <vt:lpstr>C3</vt:lpstr>
      <vt:lpstr>C3</vt:lpstr>
      <vt:lpstr>C3</vt:lpstr>
      <vt:lpstr>“LINEAR COLLIDER VISION”</vt:lpstr>
      <vt:lpstr>PowerPoint Presentation</vt:lpstr>
      <vt:lpstr>THE BEST OF BOTH WORLDS!</vt:lpstr>
      <vt:lpstr>MAIN CHALLENGE</vt:lpstr>
      <vt:lpstr>MUON COLLIDER: SCHEME</vt:lpstr>
      <vt:lpstr>ACCELERATOR TECHNOLOGIES</vt:lpstr>
      <vt:lpstr>MUON COLLIDER: DETECTOR CHALLENGE</vt:lpstr>
      <vt:lpstr>MUON COLLIDER: DETECTOR TECHNOLOGY</vt:lpstr>
      <vt:lpstr>MUCOL PHYSICS</vt:lpstr>
      <vt:lpstr>MUON COLLIDER</vt:lpstr>
      <vt:lpstr>NEUTRINOS AS COLLIDER SPIN-OFFS</vt:lpstr>
      <vt:lpstr>PLANS FOR A MUON COLLIDER DEMONSTRATOR</vt:lpstr>
      <vt:lpstr>NIKHEF STATUS TOWARDS FUTURE COLLIDERS</vt:lpstr>
      <vt:lpstr>WHY YOU SHOULD GET INVOLVED</vt:lpstr>
      <vt:lpstr>SOME IDEAS</vt:lpstr>
      <vt:lpstr>SOME IDEAS</vt:lpstr>
      <vt:lpstr>DETECTOR R&amp;D</vt:lpstr>
      <vt:lpstr>IT’S MORE THAN JUST PHYSICS!</vt:lpstr>
      <vt:lpstr>MY RECOMMENDATION TO YOU</vt:lpstr>
      <vt:lpstr>JOIN THE ADVENTURE TOWARDS THE NEXT ESUPP!</vt:lpstr>
      <vt:lpstr>PowerPoint Presentation</vt:lpstr>
      <vt:lpstr>MUCOL Physics</vt:lpstr>
      <vt:lpstr>MUCOL Physics</vt:lpstr>
      <vt:lpstr>MUCOL Physics</vt:lpstr>
      <vt:lpstr>MUCOL PHYSICS: HIGGS</vt:lpstr>
      <vt:lpstr>HH @ MUCOL</vt:lpstr>
      <vt:lpstr>HH @ MUCOL</vt:lpstr>
      <vt:lpstr>HH(H) @ MUCOL</vt:lpstr>
      <vt:lpstr>LUMI</vt:lpstr>
      <vt:lpstr>HIGGS PHYSICS SENSITIVITIES SUMMARY</vt:lpstr>
      <vt:lpstr>MUCOL PHYSICS SUMMARY</vt:lpstr>
      <vt:lpstr>PowerPoint Presentation</vt:lpstr>
      <vt:lpstr>COOLING</vt:lpstr>
      <vt:lpstr>COOLING</vt:lpstr>
      <vt:lpstr>COOLING</vt:lpstr>
      <vt:lpstr>PowerPoint Presentation</vt:lpstr>
      <vt:lpstr>COSTS</vt:lpstr>
      <vt:lpstr>COSTS (1) </vt:lpstr>
      <vt:lpstr>COSTS (2)</vt:lpstr>
      <vt:lpstr>COSTS (3)</vt:lpstr>
      <vt:lpstr>MUON COLLIDER BENEFITS</vt:lpstr>
      <vt:lpstr>MUON COLLIDER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IN-PLANE ALIGNMENT STUDIES OF PHASE-2 BIS1-6 sMDT</dc:title>
  <cp:lastModifiedBy>tristandupree@gmail.com</cp:lastModifiedBy>
  <cp:revision>548</cp:revision>
  <cp:lastPrinted>2021-10-26T12:25:52Z</cp:lastPrinted>
  <dcterms:modified xsi:type="dcterms:W3CDTF">2024-09-13T09:52:48Z</dcterms:modified>
</cp:coreProperties>
</file>